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7"/>
  </p:notesMasterIdLst>
  <p:sldIdLst>
    <p:sldId id="504" r:id="rId2"/>
    <p:sldId id="508" r:id="rId3"/>
    <p:sldId id="509" r:id="rId4"/>
    <p:sldId id="510" r:id="rId5"/>
    <p:sldId id="511" r:id="rId6"/>
  </p:sldIdLst>
  <p:sldSz cx="13439775" cy="7559675"/>
  <p:notesSz cx="7559675" cy="106918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5pPr>
    <a:lvl6pPr marL="22860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6pPr>
    <a:lvl7pPr marL="27432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7pPr>
    <a:lvl8pPr marL="32004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8pPr>
    <a:lvl9pPr marL="36576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9pPr>
  </p:defaultTextStyle>
  <p:extLst>
    <p:ext uri="{521415D9-36F7-43E2-AB2F-B90AF26B5E84}">
      <p14:sectionLst xmlns:p14="http://schemas.microsoft.com/office/powerpoint/2010/main">
        <p14:section name="Default Section" id="{1C1DFE56-42D8-48CA-9D5C-BD81D6D712FB}">
          <p14:sldIdLst>
            <p14:sldId id="504"/>
            <p14:sldId id="508"/>
            <p14:sldId id="509"/>
            <p14:sldId id="510"/>
            <p14:sldId id="511"/>
          </p14:sldIdLst>
        </p14:section>
      </p14:sectionLst>
    </p:ext>
    <p:ext uri="{EFAFB233-063F-42B5-8137-9DF3F51BA10A}">
      <p15:sldGuideLst xmlns:p15="http://schemas.microsoft.com/office/powerpoint/2012/main">
        <p15:guide id="1" orient="horz" pos="215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litha Edara" initials="LE" lastIdx="1" clrIdx="0"/>
  <p:cmAuthor id="2" name="Divya Chinni" initials="DC" lastIdx="1" clrIdx="1">
    <p:extLst>
      <p:ext uri="{19B8F6BF-5375-455C-9EA6-DF929625EA0E}">
        <p15:presenceInfo xmlns:p15="http://schemas.microsoft.com/office/powerpoint/2012/main" userId="c58864d2a3da7fa9" providerId="Windows Live"/>
      </p:ext>
    </p:extLst>
  </p:cmAuthor>
  <p:cmAuthor id="3" name="coke" initials="c" lastIdx="1" clrIdx="2">
    <p:extLst>
      <p:ext uri="{19B8F6BF-5375-455C-9EA6-DF929625EA0E}">
        <p15:presenceInfo xmlns:p15="http://schemas.microsoft.com/office/powerpoint/2012/main" userId="coke" providerId="None"/>
      </p:ext>
    </p:extLst>
  </p:cmAuthor>
  <p:cmAuthor id="4" name="DIVYA" initials="D" lastIdx="1" clrIdx="3">
    <p:extLst>
      <p:ext uri="{19B8F6BF-5375-455C-9EA6-DF929625EA0E}">
        <p15:presenceInfo xmlns:p15="http://schemas.microsoft.com/office/powerpoint/2012/main" userId="55d92505a275c9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E5E8"/>
    <a:srgbClr val="DACDB0"/>
    <a:srgbClr val="788975"/>
    <a:srgbClr val="BEB7A5"/>
    <a:srgbClr val="2B2B2B"/>
    <a:srgbClr val="FFCBFF"/>
    <a:srgbClr val="BAA488"/>
    <a:srgbClr val="E6E3DE"/>
    <a:srgbClr val="FCCEC8"/>
    <a:srgbClr val="FE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5196" autoAdjust="0"/>
  </p:normalViewPr>
  <p:slideViewPr>
    <p:cSldViewPr>
      <p:cViewPr varScale="1">
        <p:scale>
          <a:sx n="74" d="100"/>
          <a:sy n="74" d="100"/>
        </p:scale>
        <p:origin x="595" y="77"/>
      </p:cViewPr>
      <p:guideLst>
        <p:guide orient="horz" pos="2151"/>
        <p:guide pos="384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4" d="100"/>
        <a:sy n="174" d="100"/>
      </p:scale>
      <p:origin x="0" y="-7520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3"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4" name="Rectangle 3"/>
          <p:cNvSpPr>
            <a:spLocks noGrp="1" noRot="1" noChangeAspect="1" noChangeArrowheads="1"/>
          </p:cNvSpPr>
          <p:nvPr>
            <p:ph type="sldImg"/>
          </p:nvPr>
        </p:nvSpPr>
        <p:spPr bwMode="auto">
          <a:xfrm>
            <a:off x="219075" y="812800"/>
            <a:ext cx="7115175"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lstStyle/>
          <a:p>
            <a:pPr lvl="0"/>
            <a:endParaRPr lang="en-US" noProof="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p:spPr>
        <p:txBody>
          <a:bodyPr vert="horz" wrap="square" lIns="0" tIns="0" rIns="0" bIns="0" numCol="1" anchor="t" anchorCtr="0" compatLnSpc="1"/>
          <a:lstStyle>
            <a:lvl1pPr algn="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p:spPr>
        <p:txBody>
          <a:bodyPr vert="horz" wrap="square" lIns="0" tIns="0" rIns="0" bIns="0" numCol="1" anchor="b"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p:spPr>
        <p:txBody>
          <a:bodyPr vert="horz" wrap="square" lIns="0" tIns="0" rIns="0" bIns="0" numCol="1" anchor="b" anchorCtr="0" compatLnSpc="1"/>
          <a:lstStyle>
            <a:lvl1pPr algn="r" eaLnBrk="1">
              <a:lnSpc>
                <a:spcPct val="93000"/>
              </a:lnSpc>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fld id="{7C33051F-75D2-4A6A-91FE-0AB1373EC108}"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0507" y="1236672"/>
            <a:ext cx="10078773" cy="2632075"/>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680507" y="3970347"/>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A9D2833-D325-41AA-B5E1-5729BDC772D2}" type="slidenum">
              <a:rPr lang="en-US" altLang="en-US" smtClean="0"/>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162F3A05-6EE1-4DE5-A087-DC05876595CD}" type="slidenum">
              <a:rPr lang="en-US" altLang="en-US" smtClean="0"/>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8017" y="301634"/>
            <a:ext cx="3020245" cy="584676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70931" y="301634"/>
            <a:ext cx="8863902" cy="5846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DC5CCC0-CE16-4453-86ED-F5AC800DB85A}" type="slidenum">
              <a:rPr lang="en-US" altLang="en-US" smtClean="0"/>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DF20FDDF-0706-4F17-B3E9-53DAA9EE596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447" y="1884372"/>
            <a:ext cx="11592070" cy="31448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916447" y="5059372"/>
            <a:ext cx="11592070"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A95A74E8-0C9F-4D85-A47F-7313C6D326EC}" type="slidenum">
              <a:rPr lang="en-US" altLang="en-US" smtClean="0"/>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70931" y="1768478"/>
            <a:ext cx="5941015"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815130" y="1768478"/>
            <a:ext cx="5943132"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199F581A-5688-4AFA-841B-157B3F1AC644}" type="slidenum">
              <a:rPr lang="en-US" altLang="en-US" smtClean="0"/>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4913" y="403225"/>
            <a:ext cx="11592070" cy="1460500"/>
          </a:xfrm>
        </p:spPr>
        <p:txBody>
          <a:bodyPr/>
          <a:lstStyle/>
          <a:p>
            <a:r>
              <a:rPr lang="en-US"/>
              <a:t>Click to edit Master title style</a:t>
            </a:r>
            <a:endParaRPr lang="en-IN"/>
          </a:p>
        </p:txBody>
      </p:sp>
      <p:sp>
        <p:nvSpPr>
          <p:cNvPr id="3" name="Text Placeholder 2"/>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24911" y="2760663"/>
            <a:ext cx="5687035"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804548" y="2760663"/>
            <a:ext cx="5712433"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idx="10"/>
          </p:nvPr>
        </p:nvSpPr>
        <p:spPr/>
        <p:txBody>
          <a:bodyPr/>
          <a:lstStyle>
            <a:lvl1pPr>
              <a:defRPr/>
            </a:lvl1pPr>
          </a:lstStyle>
          <a:p>
            <a:pPr>
              <a:defRPr/>
            </a:pPr>
            <a:endParaRPr lang="en-US"/>
          </a:p>
        </p:txBody>
      </p:sp>
      <p:sp>
        <p:nvSpPr>
          <p:cNvPr id="8" name="Rectangle 5"/>
          <p:cNvSpPr>
            <a:spLocks noGrp="1" noChangeArrowheads="1"/>
          </p:cNvSpPr>
          <p:nvPr>
            <p:ph type="ftr" idx="11"/>
          </p:nvPr>
        </p:nvSpPr>
        <p:spPr/>
        <p:txBody>
          <a:bodyPr/>
          <a:lstStyle>
            <a:lvl1pPr>
              <a:defRPr/>
            </a:lvl1pPr>
          </a:lstStyle>
          <a:p>
            <a:pPr>
              <a:defRPr/>
            </a:pPr>
            <a:endParaRPr lang="en-US"/>
          </a:p>
        </p:txBody>
      </p:sp>
      <p:sp>
        <p:nvSpPr>
          <p:cNvPr id="9" name="Rectangle 6"/>
          <p:cNvSpPr>
            <a:spLocks noGrp="1" noChangeArrowheads="1"/>
          </p:cNvSpPr>
          <p:nvPr>
            <p:ph type="sldNum" idx="12"/>
          </p:nvPr>
        </p:nvSpPr>
        <p:spPr/>
        <p:txBody>
          <a:bodyPr/>
          <a:lstStyle>
            <a:lvl1pPr>
              <a:defRPr/>
            </a:lvl1pPr>
          </a:lstStyle>
          <a:p>
            <a:pPr>
              <a:defRPr/>
            </a:pPr>
            <a:fld id="{E761C009-931C-4132-978B-D830C42DB4E1}" type="slidenum">
              <a:rPr lang="en-US" altLang="en-US" smtClean="0"/>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D4066C4D-CD24-42B5-8634-793334BF623C}" type="slidenum">
              <a:rPr lang="en-US" altLang="en-US" smtClean="0"/>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p:txBody>
          <a:bodyPr/>
          <a:lstStyle>
            <a:lvl1pPr>
              <a:defRPr/>
            </a:lvl1pPr>
          </a:lstStyle>
          <a:p>
            <a:pPr>
              <a:defRPr/>
            </a:pPr>
            <a:endParaRPr lang="en-US"/>
          </a:p>
        </p:txBody>
      </p:sp>
      <p:sp>
        <p:nvSpPr>
          <p:cNvPr id="3" name="Rectangle 5"/>
          <p:cNvSpPr>
            <a:spLocks noGrp="1" noChangeArrowheads="1"/>
          </p:cNvSpPr>
          <p:nvPr>
            <p:ph type="ftr" idx="11"/>
          </p:nvPr>
        </p:nvSpPr>
        <p:spPr/>
        <p:txBody>
          <a:bodyPr/>
          <a:lstStyle>
            <a:lvl1pPr>
              <a:defRPr/>
            </a:lvl1pPr>
          </a:lstStyle>
          <a:p>
            <a:pPr>
              <a:defRPr/>
            </a:pPr>
            <a:endParaRPr lang="en-US"/>
          </a:p>
        </p:txBody>
      </p:sp>
      <p:sp>
        <p:nvSpPr>
          <p:cNvPr id="4" name="Rectangle 6"/>
          <p:cNvSpPr>
            <a:spLocks noGrp="1" noChangeArrowheads="1"/>
          </p:cNvSpPr>
          <p:nvPr>
            <p:ph type="sldNum" idx="12"/>
          </p:nvPr>
        </p:nvSpPr>
        <p:spPr/>
        <p:txBody>
          <a:bodyPr/>
          <a:lstStyle>
            <a:lvl1pPr>
              <a:defRPr/>
            </a:lvl1pPr>
          </a:lstStyle>
          <a:p>
            <a:pPr>
              <a:defRPr/>
            </a:pPr>
            <a:fld id="{17A38E30-BF8A-491B-8753-247192FA5C50}" type="slidenum">
              <a:rPr lang="en-US" altLang="en-US" smtClean="0"/>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714556"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031121D2-2EF6-4D47-8158-B82F4861B421}" type="slidenum">
              <a:rPr lang="en-US" altLang="en-US" smtClean="0"/>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714556"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dirty="0"/>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CB551AF1-D237-47A0-B784-1EEA9FD7475D}" type="slidenum">
              <a:rPr lang="en-US" altLang="en-US" smtClean="0"/>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32" y="30168"/>
            <a:ext cx="1307362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pic>
      <p:sp>
        <p:nvSpPr>
          <p:cNvPr id="1027" name="Rectangle 2"/>
          <p:cNvSpPr>
            <a:spLocks noGrp="1" noChangeArrowheads="1"/>
          </p:cNvSpPr>
          <p:nvPr>
            <p:ph type="title"/>
          </p:nvPr>
        </p:nvSpPr>
        <p:spPr bwMode="auto">
          <a:xfrm>
            <a:off x="670931" y="301625"/>
            <a:ext cx="12087331"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0" compatLnSpc="1"/>
          <a:lstStyle/>
          <a:p>
            <a:pPr lvl="0"/>
            <a:r>
              <a:rPr lang="en-GB" altLang="en-US"/>
              <a:t>Click to edit the title text format</a:t>
            </a:r>
          </a:p>
        </p:txBody>
      </p:sp>
      <p:sp>
        <p:nvSpPr>
          <p:cNvPr id="1028" name="Rectangle 3"/>
          <p:cNvSpPr>
            <a:spLocks noGrp="1" noChangeArrowheads="1"/>
          </p:cNvSpPr>
          <p:nvPr>
            <p:ph type="body" idx="1"/>
          </p:nvPr>
        </p:nvSpPr>
        <p:spPr bwMode="auto">
          <a:xfrm>
            <a:off x="670931" y="1768478"/>
            <a:ext cx="12087331"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28440" rIns="0" bIns="0" numCol="1" anchor="t" anchorCtr="0" compatLnSpc="1"/>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p:cNvSpPr>
            <a:spLocks noGrp="1" noChangeArrowheads="1"/>
          </p:cNvSpPr>
          <p:nvPr>
            <p:ph type="dt"/>
          </p:nvPr>
        </p:nvSpPr>
        <p:spPr bwMode="auto">
          <a:xfrm>
            <a:off x="4597044" y="6886575"/>
            <a:ext cx="4254165" cy="515938"/>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9636431" y="6886575"/>
            <a:ext cx="4254165" cy="515938"/>
          </a:xfrm>
          <a:prstGeom prst="rect">
            <a:avLst/>
          </a:prstGeom>
          <a:noFill/>
          <a:ln>
            <a:noFill/>
          </a:ln>
          <a:effectLst/>
        </p:spPr>
        <p:txBody>
          <a:bodyPr vert="horz" wrap="square" lIns="0" tIns="0" rIns="0" bIns="0" numCol="1" anchor="t" anchorCtr="0" compatLnSpc="1"/>
          <a:lstStyle>
            <a:lvl1pPr algn="ct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670931" y="6886575"/>
            <a:ext cx="3123954" cy="515938"/>
          </a:xfrm>
          <a:prstGeom prst="rect">
            <a:avLst/>
          </a:prstGeom>
          <a:noFill/>
          <a:ln>
            <a:noFill/>
          </a:ln>
          <a:effectLst/>
        </p:spPr>
        <p:txBody>
          <a:bodyPr vert="horz" wrap="square" lIns="0" tIns="0" rIns="0" bIns="0" numCol="1" anchor="t" anchorCtr="0" compatLnSpc="1"/>
          <a:lstStyle>
            <a:lvl1pPr algn="r" eaLnBrk="1">
              <a:lnSpc>
                <a:spcPct val="93000"/>
              </a:lnSpc>
              <a:buSzPct val="100000"/>
              <a:defRPr sz="1400">
                <a:solidFill>
                  <a:srgbClr val="000000"/>
                </a:solidFill>
                <a:latin typeface="Times New Roman" panose="02020603050405020304" pitchFamily="18" charset="0"/>
                <a:ea typeface="DejaVu Sans" charset="0"/>
                <a:cs typeface="DejaVu Sans" charset="0"/>
              </a:defRPr>
            </a:lvl1pPr>
          </a:lstStyle>
          <a:p>
            <a:pPr>
              <a:defRPr/>
            </a:pPr>
            <a:fld id="{5B4B3E78-632A-4CDB-A3AB-BBB5CB64C4C2}"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2pPr>
      <a:lvl3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3pPr>
      <a:lvl4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4pPr>
      <a:lvl5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580" rtl="0" eaLnBrk="1" fontAlgn="base" hangingPunct="1">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580" rtl="0" eaLnBrk="1" fontAlgn="base" hangingPunct="1">
        <a:lnSpc>
          <a:spcPct val="93000"/>
        </a:lnSpc>
        <a:spcBef>
          <a:spcPts val="114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580" rtl="0" eaLnBrk="1" fontAlgn="base" hangingPunct="1">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580" rtl="0" eaLnBrk="1" fontAlgn="base" hangingPunct="1">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580" rtl="0" eaLnBrk="1" fontAlgn="base" hangingPunct="1">
        <a:lnSpc>
          <a:spcPct val="93000"/>
        </a:lnSpc>
        <a:spcBef>
          <a:spcPts val="29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8626E9F-3ECA-7555-A36B-1FAA97E78435}"/>
              </a:ext>
            </a:extLst>
          </p:cNvPr>
          <p:cNvSpPr>
            <a:spLocks noGrp="1"/>
          </p:cNvSpPr>
          <p:nvPr>
            <p:ph type="ctrTitle"/>
          </p:nvPr>
        </p:nvSpPr>
        <p:spPr>
          <a:xfrm>
            <a:off x="3119487" y="971525"/>
            <a:ext cx="8927825" cy="1825625"/>
          </a:xfrm>
        </p:spPr>
        <p:txBody>
          <a:bodyPr/>
          <a:lstStyle/>
          <a:p>
            <a:r>
              <a:rPr lang="en-IN" sz="3200" b="1" dirty="0">
                <a:latin typeface="Times New Roman" panose="02020603050405020304" pitchFamily="18" charset="0"/>
                <a:cs typeface="Times New Roman" panose="02020603050405020304" pitchFamily="18" charset="0"/>
              </a:rPr>
              <a:t>UNIT - 01 :- SOIL AND PLANT WATER RELATIONS</a:t>
            </a:r>
            <a:endParaRPr lang="or-IN" sz="3200" dirty="0"/>
          </a:p>
        </p:txBody>
      </p:sp>
      <p:sp>
        <p:nvSpPr>
          <p:cNvPr id="9" name="Subtitle 8">
            <a:extLst>
              <a:ext uri="{FF2B5EF4-FFF2-40B4-BE49-F238E27FC236}">
                <a16:creationId xmlns:a16="http://schemas.microsoft.com/office/drawing/2014/main" id="{A8C25412-E308-BF88-E6EF-644C458D8058}"/>
              </a:ext>
            </a:extLst>
          </p:cNvPr>
          <p:cNvSpPr>
            <a:spLocks noGrp="1"/>
          </p:cNvSpPr>
          <p:nvPr>
            <p:ph type="subTitle" idx="1"/>
          </p:nvPr>
        </p:nvSpPr>
        <p:spPr>
          <a:xfrm>
            <a:off x="3479527" y="4211885"/>
            <a:ext cx="8422589" cy="1825625"/>
          </a:xfrm>
        </p:spPr>
        <p:txBody>
          <a:bodyPr/>
          <a:lstStyle/>
          <a:p>
            <a:r>
              <a:rPr lang="en-IN" dirty="0">
                <a:latin typeface="Times New Roman" panose="02020603050405020304" pitchFamily="18" charset="0"/>
                <a:cs typeface="Times New Roman" panose="02020603050405020304" pitchFamily="18" charset="0"/>
              </a:rPr>
              <a:t>LECTURE - 02 :- CONCEPT OF WATER POTENTIAL; PLANT CELL AND SOIL WATER POTENTIAL AND THEIR COMPONENTS;METHODS TO DETERMINE CELL AND SOIL WATER POTENTIAL</a:t>
            </a:r>
            <a:endParaRPr lang="or-IN" dirty="0">
              <a:latin typeface="Times New Roman" panose="02020603050405020304" pitchFamily="18" charset="0"/>
            </a:endParaRPr>
          </a:p>
          <a:p>
            <a:endParaRPr lang="or-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6DFD589-52C2-0F73-4B89-DD0B0824507C}"/>
              </a:ext>
            </a:extLst>
          </p:cNvPr>
          <p:cNvSpPr txBox="1"/>
          <p:nvPr/>
        </p:nvSpPr>
        <p:spPr>
          <a:xfrm>
            <a:off x="6455849" y="4000500"/>
            <a:ext cx="564273" cy="318974"/>
          </a:xfrm>
          <a:prstGeom prst="rect">
            <a:avLst/>
          </a:prstGeom>
          <a:noFill/>
        </p:spPr>
        <p:txBody>
          <a:bodyPr wrap="square" rtlCol="0">
            <a:spAutoFit/>
          </a:bodyPr>
          <a:lstStyle/>
          <a:p>
            <a:endParaRPr lang="en-IN" dirty="0"/>
          </a:p>
        </p:txBody>
      </p:sp>
      <p:sp>
        <p:nvSpPr>
          <p:cNvPr id="2" name="Title 1">
            <a:extLst>
              <a:ext uri="{FF2B5EF4-FFF2-40B4-BE49-F238E27FC236}">
                <a16:creationId xmlns:a16="http://schemas.microsoft.com/office/drawing/2014/main" id="{44C405DE-A10C-3143-1ADA-4EF600B1FB80}"/>
              </a:ext>
            </a:extLst>
          </p:cNvPr>
          <p:cNvSpPr>
            <a:spLocks noGrp="1"/>
          </p:cNvSpPr>
          <p:nvPr>
            <p:ph type="title"/>
          </p:nvPr>
        </p:nvSpPr>
        <p:spPr/>
        <p:txBody>
          <a:bodyPr/>
          <a:lstStyle/>
          <a:p>
            <a:r>
              <a:rPr lang="en-IN" sz="3200" u="sng" dirty="0">
                <a:latin typeface="Times New Roman" panose="02020603050405020304" pitchFamily="18" charset="0"/>
                <a:cs typeface="Times New Roman" panose="02020603050405020304" pitchFamily="18" charset="0"/>
              </a:rPr>
              <a:t>INTRODUCTION</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C57D8781-B135-6861-FE89-F7E641E8A6D4}"/>
              </a:ext>
            </a:extLst>
          </p:cNvPr>
          <p:cNvSpPr>
            <a:spLocks noGrp="1"/>
          </p:cNvSpPr>
          <p:nvPr>
            <p:ph idx="1"/>
          </p:nvPr>
        </p:nvSpPr>
        <p:spPr>
          <a:xfrm>
            <a:off x="3047479" y="1768478"/>
            <a:ext cx="9710783" cy="4379913"/>
          </a:xfrm>
        </p:spPr>
        <p:txBody>
          <a:bodyPr/>
          <a:lstStyle/>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Water potential term was coined by Slatyer and Taylor (1960). It is modern term which is used in place of DPD. </a:t>
            </a:r>
          </a:p>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The best way to express spontaneous movement of water from one region to another is in terms of the difference of free energy of water between two regions (from higher free energy level to lower free energy level).</a:t>
            </a:r>
          </a:p>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It is represented by Greek letter.  </a:t>
            </a:r>
          </a:p>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The value is measured in bars, pascals or atmospheres. </a:t>
            </a:r>
          </a:p>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Water always moves from the area of high water potential to the area of low water potential. </a:t>
            </a:r>
          </a:p>
          <a:p>
            <a:pPr algn="just">
              <a:buFont typeface="Arial" panose="020B0604020202020204" pitchFamily="34" charset="0"/>
              <a:buChar char="•"/>
            </a:pPr>
            <a:r>
              <a:rPr lang="en-US" sz="2400" b="0" i="0" dirty="0">
                <a:solidFill>
                  <a:srgbClr val="000000"/>
                </a:solidFill>
                <a:effectLst/>
                <a:latin typeface="Times New Roman" panose="02020603050405020304" pitchFamily="18" charset="0"/>
                <a:cs typeface="Times New Roman" panose="02020603050405020304" pitchFamily="18" charset="0"/>
              </a:rPr>
              <a:t>Water potential of pure water at normal temperature and pressure is zero.</a:t>
            </a:r>
            <a:endParaRPr lang="or-IN" sz="2400" dirty="0">
              <a:latin typeface="Times New Roman" panose="02020603050405020304" pitchFamily="18" charset="0"/>
            </a:endParaRPr>
          </a:p>
        </p:txBody>
      </p:sp>
    </p:spTree>
    <p:extLst>
      <p:ext uri="{BB962C8B-B14F-4D97-AF65-F5344CB8AC3E}">
        <p14:creationId xmlns:p14="http://schemas.microsoft.com/office/powerpoint/2010/main" val="58910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22CF-E6A5-ACFA-3672-6652530F1395}"/>
              </a:ext>
            </a:extLst>
          </p:cNvPr>
          <p:cNvSpPr>
            <a:spLocks noGrp="1"/>
          </p:cNvSpPr>
          <p:nvPr>
            <p:ph type="title"/>
          </p:nvPr>
        </p:nvSpPr>
        <p:spPr>
          <a:xfrm>
            <a:off x="3191495" y="683493"/>
            <a:ext cx="8702671" cy="1257300"/>
          </a:xfrm>
        </p:spPr>
        <p:txBody>
          <a:bodyPr/>
          <a:lstStyle/>
          <a:p>
            <a:r>
              <a:rPr lang="en-IN" sz="3200" u="sng" dirty="0">
                <a:latin typeface="Times New Roman" panose="02020603050405020304" pitchFamily="18" charset="0"/>
                <a:cs typeface="Times New Roman" panose="02020603050405020304" pitchFamily="18" charset="0"/>
              </a:rPr>
              <a:t>COMPONENTS OF WATER POTENTIAL</a:t>
            </a:r>
            <a:endParaRPr lang="or-IN" sz="3200" u="sng"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21E83AFE-E029-D331-D3F9-56B6997E029C}"/>
              </a:ext>
            </a:extLst>
          </p:cNvPr>
          <p:cNvSpPr>
            <a:spLocks noGrp="1"/>
          </p:cNvSpPr>
          <p:nvPr>
            <p:ph idx="1"/>
          </p:nvPr>
        </p:nvSpPr>
        <p:spPr>
          <a:xfrm>
            <a:off x="4271615" y="2414117"/>
            <a:ext cx="7128792" cy="2731439"/>
          </a:xfrm>
        </p:spPr>
        <p:txBody>
          <a:bodyPr/>
          <a:lstStyle/>
          <a:p>
            <a:pPr marL="457200" indent="-457200">
              <a:buFont typeface="+mj-lt"/>
              <a:buAutoNum type="alphaLcPeriod"/>
            </a:pPr>
            <a:r>
              <a:rPr lang="en-IN" sz="2400" b="0" i="0" dirty="0">
                <a:solidFill>
                  <a:srgbClr val="000000"/>
                </a:solidFill>
                <a:effectLst/>
                <a:latin typeface="Times New Roman" panose="02020603050405020304" pitchFamily="18" charset="0"/>
                <a:cs typeface="Times New Roman" panose="02020603050405020304" pitchFamily="18" charset="0"/>
              </a:rPr>
              <a:t>Solute potential or osmotic potential (</a:t>
            </a:r>
            <a:r>
              <a:rPr lang="el-GR" sz="2400" b="0" i="0" dirty="0">
                <a:solidFill>
                  <a:srgbClr val="000000"/>
                </a:solidFill>
                <a:effectLst/>
                <a:latin typeface="Times New Roman" panose="02020603050405020304" pitchFamily="18" charset="0"/>
                <a:cs typeface="Times New Roman" panose="02020603050405020304" pitchFamily="18" charset="0"/>
              </a:rPr>
              <a:t>Ψ</a:t>
            </a:r>
            <a:r>
              <a:rPr lang="en-IN" sz="2400" b="0" i="0" dirty="0">
                <a:solidFill>
                  <a:srgbClr val="000000"/>
                </a:solidFill>
                <a:effectLst/>
                <a:latin typeface="Times New Roman" panose="02020603050405020304" pitchFamily="18" charset="0"/>
                <a:cs typeface="Times New Roman" panose="02020603050405020304" pitchFamily="18" charset="0"/>
              </a:rPr>
              <a:t>s) </a:t>
            </a:r>
          </a:p>
          <a:p>
            <a:pPr marL="457200" indent="-457200">
              <a:buFont typeface="+mj-lt"/>
              <a:buAutoNum type="alphaLcPeriod"/>
            </a:pPr>
            <a:r>
              <a:rPr lang="en-IN" sz="2400" b="0" i="0" dirty="0">
                <a:solidFill>
                  <a:srgbClr val="000000"/>
                </a:solidFill>
                <a:effectLst/>
                <a:latin typeface="Times New Roman" panose="02020603050405020304" pitchFamily="18" charset="0"/>
                <a:cs typeface="Times New Roman" panose="02020603050405020304" pitchFamily="18" charset="0"/>
              </a:rPr>
              <a:t> Pressure potential (</a:t>
            </a:r>
            <a:r>
              <a:rPr lang="el-GR" sz="2400" b="0" i="0" dirty="0">
                <a:solidFill>
                  <a:srgbClr val="000000"/>
                </a:solidFill>
                <a:effectLst/>
                <a:latin typeface="Times New Roman" panose="02020603050405020304" pitchFamily="18" charset="0"/>
                <a:cs typeface="Times New Roman" panose="02020603050405020304" pitchFamily="18" charset="0"/>
              </a:rPr>
              <a:t>Ψ</a:t>
            </a:r>
            <a:r>
              <a:rPr lang="en-IN" sz="2400" b="0" i="0" dirty="0">
                <a:solidFill>
                  <a:srgbClr val="000000"/>
                </a:solidFill>
                <a:effectLst/>
                <a:latin typeface="Times New Roman" panose="02020603050405020304" pitchFamily="18" charset="0"/>
                <a:cs typeface="Times New Roman" panose="02020603050405020304" pitchFamily="18" charset="0"/>
              </a:rPr>
              <a:t>p) </a:t>
            </a:r>
          </a:p>
          <a:p>
            <a:pPr marL="457200" indent="-457200">
              <a:buFont typeface="+mj-lt"/>
              <a:buAutoNum type="alphaLcPeriod"/>
            </a:pPr>
            <a:r>
              <a:rPr lang="en-IN" sz="2400" b="0" i="0" dirty="0">
                <a:solidFill>
                  <a:srgbClr val="000000"/>
                </a:solidFill>
                <a:effectLst/>
                <a:latin typeface="Times New Roman" panose="02020603050405020304" pitchFamily="18" charset="0"/>
                <a:cs typeface="Times New Roman" panose="02020603050405020304" pitchFamily="18" charset="0"/>
              </a:rPr>
              <a:t>Matrix potential (</a:t>
            </a:r>
            <a:r>
              <a:rPr lang="el-GR" sz="2400" b="0" i="0" dirty="0">
                <a:solidFill>
                  <a:srgbClr val="000000"/>
                </a:solidFill>
                <a:effectLst/>
                <a:latin typeface="Times New Roman" panose="02020603050405020304" pitchFamily="18" charset="0"/>
                <a:cs typeface="Times New Roman" panose="02020603050405020304" pitchFamily="18" charset="0"/>
              </a:rPr>
              <a:t>Ψ</a:t>
            </a:r>
            <a:r>
              <a:rPr lang="en-IN" sz="2400" b="0" i="0" dirty="0">
                <a:solidFill>
                  <a:srgbClr val="000000"/>
                </a:solidFill>
                <a:effectLst/>
                <a:latin typeface="Times New Roman" panose="02020603050405020304" pitchFamily="18" charset="0"/>
                <a:cs typeface="Times New Roman" panose="02020603050405020304" pitchFamily="18" charset="0"/>
              </a:rPr>
              <a:t>m)  </a:t>
            </a:r>
          </a:p>
          <a:p>
            <a:pPr marL="457200" indent="-457200">
              <a:buFont typeface="+mj-lt"/>
              <a:buAutoNum type="alphaLcPeriod"/>
            </a:pPr>
            <a:r>
              <a:rPr lang="en-IN" sz="2400" b="0" i="0" dirty="0">
                <a:solidFill>
                  <a:srgbClr val="000000"/>
                </a:solidFill>
                <a:effectLst/>
                <a:latin typeface="Times New Roman" panose="02020603050405020304" pitchFamily="18" charset="0"/>
                <a:cs typeface="Times New Roman" panose="02020603050405020304" pitchFamily="18" charset="0"/>
              </a:rPr>
              <a:t>Gravitational potential (</a:t>
            </a:r>
            <a:r>
              <a:rPr lang="el-GR" sz="2400" b="0" i="0" dirty="0">
                <a:solidFill>
                  <a:srgbClr val="000000"/>
                </a:solidFill>
                <a:effectLst/>
                <a:latin typeface="Times New Roman" panose="02020603050405020304" pitchFamily="18" charset="0"/>
                <a:cs typeface="Times New Roman" panose="02020603050405020304" pitchFamily="18" charset="0"/>
              </a:rPr>
              <a:t>Ψ</a:t>
            </a:r>
            <a:r>
              <a:rPr lang="en-IN" sz="2400" b="0" i="0" dirty="0">
                <a:solidFill>
                  <a:srgbClr val="000000"/>
                </a:solidFill>
                <a:effectLst/>
                <a:latin typeface="Times New Roman" panose="02020603050405020304" pitchFamily="18" charset="0"/>
                <a:cs typeface="Times New Roman" panose="02020603050405020304" pitchFamily="18" charset="0"/>
              </a:rPr>
              <a:t>g)</a:t>
            </a:r>
            <a:endParaRPr lang="or-IN" sz="2400" dirty="0">
              <a:latin typeface="Times New Roman" panose="02020603050405020304" pitchFamily="18" charset="0"/>
            </a:endParaRPr>
          </a:p>
        </p:txBody>
      </p:sp>
    </p:spTree>
    <p:extLst>
      <p:ext uri="{BB962C8B-B14F-4D97-AF65-F5344CB8AC3E}">
        <p14:creationId xmlns:p14="http://schemas.microsoft.com/office/powerpoint/2010/main" val="179390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0B3E-F892-AB60-327E-51C2C67C5824}"/>
              </a:ext>
            </a:extLst>
          </p:cNvPr>
          <p:cNvSpPr>
            <a:spLocks noGrp="1"/>
          </p:cNvSpPr>
          <p:nvPr>
            <p:ph type="title"/>
          </p:nvPr>
        </p:nvSpPr>
        <p:spPr>
          <a:xfrm>
            <a:off x="3417816" y="467469"/>
            <a:ext cx="7982591" cy="1656184"/>
          </a:xfrm>
        </p:spPr>
        <p:txBody>
          <a:bodyPr/>
          <a:lstStyle/>
          <a:p>
            <a:r>
              <a:rPr lang="en-IN" sz="3200" u="sng" dirty="0">
                <a:latin typeface="Times New Roman" panose="02020603050405020304" pitchFamily="18" charset="0"/>
                <a:cs typeface="Times New Roman" panose="02020603050405020304" pitchFamily="18" charset="0"/>
              </a:rPr>
              <a:t>METHODS TO DETERMINE CELL AND SOIL WATER POTENTIAL</a:t>
            </a:r>
            <a:br>
              <a:rPr lang="or-IN" sz="4400" dirty="0">
                <a:latin typeface="Times New Roman" panose="02020603050405020304" pitchFamily="18" charset="0"/>
              </a:rPr>
            </a:br>
            <a:endParaRPr lang="or-IN" dirty="0"/>
          </a:p>
        </p:txBody>
      </p:sp>
      <p:sp>
        <p:nvSpPr>
          <p:cNvPr id="3" name="Content Placeholder 2">
            <a:extLst>
              <a:ext uri="{FF2B5EF4-FFF2-40B4-BE49-F238E27FC236}">
                <a16:creationId xmlns:a16="http://schemas.microsoft.com/office/drawing/2014/main" id="{CED634BD-8527-8B51-8D58-55726130EDBE}"/>
              </a:ext>
            </a:extLst>
          </p:cNvPr>
          <p:cNvSpPr>
            <a:spLocks noGrp="1"/>
          </p:cNvSpPr>
          <p:nvPr>
            <p:ph idx="1"/>
          </p:nvPr>
        </p:nvSpPr>
        <p:spPr>
          <a:xfrm>
            <a:off x="4559647" y="2267669"/>
            <a:ext cx="6840760" cy="4379913"/>
          </a:xfrm>
        </p:spPr>
        <p:txBody>
          <a:bodyPr/>
          <a:lstStyle/>
          <a:p>
            <a:r>
              <a:rPr lang="en-US" b="0" i="0" dirty="0">
                <a:solidFill>
                  <a:srgbClr val="000000"/>
                </a:solidFill>
                <a:effectLst/>
                <a:latin typeface="Source Sans Pro" panose="020B0503030403020204" pitchFamily="34" charset="0"/>
              </a:rPr>
              <a:t> </a:t>
            </a:r>
            <a:r>
              <a:rPr lang="en-US" sz="2400" b="0" i="0" dirty="0">
                <a:solidFill>
                  <a:srgbClr val="000000"/>
                </a:solidFill>
                <a:effectLst/>
                <a:latin typeface="Times New Roman" panose="02020603050405020304" pitchFamily="18" charset="0"/>
                <a:cs typeface="Times New Roman" panose="02020603050405020304" pitchFamily="18" charset="0"/>
              </a:rPr>
              <a:t>Four instruments that have been used extensively to measure Ψ , Ψ , and Ψ are described here:</a:t>
            </a:r>
            <a:r>
              <a:rPr lang="en-US" sz="2400" dirty="0">
                <a:latin typeface="Times New Roman" panose="02020603050405020304" pitchFamily="18" charset="0"/>
                <a:cs typeface="Times New Roman" panose="02020603050405020304" pitchFamily="18" charset="0"/>
              </a:rPr>
              <a:t>-</a:t>
            </a: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457200" indent="-457200">
              <a:buFont typeface="+mj-lt"/>
              <a:buAutoNum type="alphaLcPeriod"/>
            </a:pPr>
            <a:r>
              <a:rPr lang="en-US" sz="2400" dirty="0">
                <a:latin typeface="Times New Roman" panose="02020603050405020304" pitchFamily="18" charset="0"/>
                <a:cs typeface="Times New Roman" panose="02020603050405020304" pitchFamily="18" charset="0"/>
              </a:rPr>
              <a:t>P</a:t>
            </a:r>
            <a:r>
              <a:rPr lang="en-US" sz="2400" b="0" i="0" dirty="0">
                <a:solidFill>
                  <a:srgbClr val="000000"/>
                </a:solidFill>
                <a:effectLst/>
                <a:latin typeface="Times New Roman" panose="02020603050405020304" pitchFamily="18" charset="0"/>
                <a:cs typeface="Times New Roman" panose="02020603050405020304" pitchFamily="18" charset="0"/>
              </a:rPr>
              <a:t>sychrometer, </a:t>
            </a:r>
          </a:p>
          <a:p>
            <a:pPr marL="457200" indent="-457200">
              <a:buFont typeface="+mj-lt"/>
              <a:buAutoNum type="alphaLcPeriod"/>
            </a:pPr>
            <a:r>
              <a:rPr lang="en-US" sz="2400" dirty="0">
                <a:latin typeface="Times New Roman" panose="02020603050405020304" pitchFamily="18" charset="0"/>
                <a:cs typeface="Times New Roman" panose="02020603050405020304" pitchFamily="18" charset="0"/>
              </a:rPr>
              <a:t>P</a:t>
            </a:r>
            <a:r>
              <a:rPr lang="en-US" sz="2400" b="0" i="0" dirty="0">
                <a:solidFill>
                  <a:srgbClr val="000000"/>
                </a:solidFill>
                <a:effectLst/>
                <a:latin typeface="Times New Roman" panose="02020603050405020304" pitchFamily="18" charset="0"/>
                <a:cs typeface="Times New Roman" panose="02020603050405020304" pitchFamily="18" charset="0"/>
              </a:rPr>
              <a:t>ressure chamber, </a:t>
            </a:r>
          </a:p>
          <a:p>
            <a:pPr marL="457200" indent="-457200">
              <a:buFont typeface="+mj-lt"/>
              <a:buAutoNum type="alphaLcPeriod"/>
            </a:pPr>
            <a:r>
              <a:rPr lang="en-US" sz="2400" dirty="0">
                <a:latin typeface="Times New Roman" panose="02020603050405020304" pitchFamily="18" charset="0"/>
                <a:cs typeface="Times New Roman" panose="02020603050405020304" pitchFamily="18" charset="0"/>
              </a:rPr>
              <a:t>R</a:t>
            </a:r>
            <a:r>
              <a:rPr lang="en-US" sz="2400" b="0" i="0" dirty="0">
                <a:solidFill>
                  <a:srgbClr val="000000"/>
                </a:solidFill>
                <a:effectLst/>
                <a:latin typeface="Times New Roman" panose="02020603050405020304" pitchFamily="18" charset="0"/>
                <a:cs typeface="Times New Roman" panose="02020603050405020304" pitchFamily="18" charset="0"/>
              </a:rPr>
              <a:t>yoscopic osmometer</a:t>
            </a:r>
          </a:p>
          <a:p>
            <a:pPr marL="457200" indent="-457200">
              <a:buFont typeface="+mj-lt"/>
              <a:buAutoNum type="alphaLcPeriod"/>
            </a:pPr>
            <a:r>
              <a:rPr lang="en-US" sz="2400" dirty="0">
                <a:latin typeface="Times New Roman" panose="02020603050405020304" pitchFamily="18" charset="0"/>
                <a:cs typeface="Times New Roman" panose="02020603050405020304" pitchFamily="18" charset="0"/>
              </a:rPr>
              <a:t>P</a:t>
            </a:r>
            <a:r>
              <a:rPr lang="en-US" sz="2400" b="0" i="0" dirty="0">
                <a:solidFill>
                  <a:srgbClr val="000000"/>
                </a:solidFill>
                <a:effectLst/>
                <a:latin typeface="Times New Roman" panose="02020603050405020304" pitchFamily="18" charset="0"/>
                <a:cs typeface="Times New Roman" panose="02020603050405020304" pitchFamily="18" charset="0"/>
              </a:rPr>
              <a:t>ressure probe.</a:t>
            </a:r>
            <a:endParaRPr lang="or-IN" sz="2400" dirty="0">
              <a:latin typeface="Times New Roman" panose="02020603050405020304" pitchFamily="18" charset="0"/>
            </a:endParaRPr>
          </a:p>
        </p:txBody>
      </p:sp>
    </p:spTree>
    <p:extLst>
      <p:ext uri="{BB962C8B-B14F-4D97-AF65-F5344CB8AC3E}">
        <p14:creationId xmlns:p14="http://schemas.microsoft.com/office/powerpoint/2010/main" val="413713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C55DC58-351E-806F-B229-3BD88E0727A6}"/>
              </a:ext>
            </a:extLst>
          </p:cNvPr>
          <p:cNvSpPr>
            <a:spLocks noGrp="1"/>
          </p:cNvSpPr>
          <p:nvPr>
            <p:ph type="ctrTitle"/>
          </p:nvPr>
        </p:nvSpPr>
        <p:spPr/>
        <p:txBody>
          <a:bodyPr/>
          <a:lstStyle/>
          <a:p>
            <a:r>
              <a:rPr lang="en-IN" dirty="0"/>
              <a:t>THANK YOU</a:t>
            </a:r>
            <a:endParaRPr lang="or-IN" dirty="0"/>
          </a:p>
        </p:txBody>
      </p:sp>
    </p:spTree>
    <p:extLst>
      <p:ext uri="{BB962C8B-B14F-4D97-AF65-F5344CB8AC3E}">
        <p14:creationId xmlns:p14="http://schemas.microsoft.com/office/powerpoint/2010/main" val="15726105"/>
      </p:ext>
    </p:extLst>
  </p:cSld>
  <p:clrMapOvr>
    <a:masterClrMapping/>
  </p:clrMapOvr>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4203</TotalTime>
  <Words>223</Words>
  <Application>Microsoft Office PowerPoint</Application>
  <PresentationFormat>Custom</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Source Sans Pro</vt:lpstr>
      <vt:lpstr>Times New Roman</vt:lpstr>
      <vt:lpstr>Theme1</vt:lpstr>
      <vt:lpstr>UNIT - 01 :- SOIL AND PLANT WATER RELATIONS</vt:lpstr>
      <vt:lpstr>INTRODUCTION</vt:lpstr>
      <vt:lpstr>COMPONENTS OF WATER POTENTIAL</vt:lpstr>
      <vt:lpstr>METHODS TO DETERMINE CELL AND SOIL WATER POTENTIAL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Chandrika Roy</dc:creator>
  <cp:lastModifiedBy>smrutisudha</cp:lastModifiedBy>
  <cp:revision>514</cp:revision>
  <cp:lastPrinted>2113-01-01T00:00:00Z</cp:lastPrinted>
  <dcterms:created xsi:type="dcterms:W3CDTF">2018-01-17T07:28:00Z</dcterms:created>
  <dcterms:modified xsi:type="dcterms:W3CDTF">2023-07-06T06:10:54Z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5CB481E023B540ADB9DE8C42095B7FE9</vt:lpwstr>
  </property>
  <property fmtid="{D5CDD505-2E9C-101B-9397-08002B2CF9AE}" pid="3" name="KSOProductBuildVer">
    <vt:lpwstr>1033-11.2.0.11380</vt:lpwstr>
  </property>
</Properties>
</file>