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9"/>
  </p:notesMasterIdLst>
  <p:sldIdLst>
    <p:sldId id="504" r:id="rId2"/>
    <p:sldId id="508" r:id="rId3"/>
    <p:sldId id="509" r:id="rId4"/>
    <p:sldId id="510" r:id="rId5"/>
    <p:sldId id="511" r:id="rId6"/>
    <p:sldId id="512" r:id="rId7"/>
    <p:sldId id="513" r:id="rId8"/>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08"/>
            <p14:sldId id="509"/>
            <p14:sldId id="510"/>
            <p14:sldId id="511"/>
            <p14:sldId id="512"/>
            <p14:sldId id="513"/>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5196" autoAdjust="0"/>
  </p:normalViewPr>
  <p:slideViewPr>
    <p:cSldViewPr>
      <p:cViewPr varScale="1">
        <p:scale>
          <a:sx n="74" d="100"/>
          <a:sy n="74" d="100"/>
        </p:scale>
        <p:origin x="595" y="77"/>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hilschatz.com/biology-book/contents/m44704.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ourses.lumenlearning.com/wm-biology2/chapter/root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3CD6A-BC28-CCFF-A190-31C02E5ED210}"/>
              </a:ext>
            </a:extLst>
          </p:cNvPr>
          <p:cNvSpPr>
            <a:spLocks noGrp="1"/>
          </p:cNvSpPr>
          <p:nvPr>
            <p:ph type="ctrTitle"/>
          </p:nvPr>
        </p:nvSpPr>
        <p:spPr>
          <a:xfrm>
            <a:off x="2975472" y="467469"/>
            <a:ext cx="8928992" cy="1984003"/>
          </a:xfrm>
        </p:spPr>
        <p:txBody>
          <a:bodyPr/>
          <a:lstStyle/>
          <a:p>
            <a:r>
              <a:rPr lang="en-IN" sz="3200" b="1" dirty="0">
                <a:latin typeface="Times New Roman" panose="02020603050405020304" pitchFamily="18" charset="0"/>
                <a:cs typeface="Times New Roman" panose="02020603050405020304" pitchFamily="18" charset="0"/>
              </a:rPr>
              <a:t>UNIT - 02 :- WATER ABSORPTION AND TRANSLOCATION</a:t>
            </a:r>
            <a:endParaRPr lang="or-IN" sz="3200" dirty="0"/>
          </a:p>
        </p:txBody>
      </p:sp>
      <p:sp>
        <p:nvSpPr>
          <p:cNvPr id="3" name="Subtitle 2">
            <a:extLst>
              <a:ext uri="{FF2B5EF4-FFF2-40B4-BE49-F238E27FC236}">
                <a16:creationId xmlns:a16="http://schemas.microsoft.com/office/drawing/2014/main" id="{22B1B9B6-4214-3EC8-EBA4-C393B43B92E5}"/>
              </a:ext>
            </a:extLst>
          </p:cNvPr>
          <p:cNvSpPr>
            <a:spLocks noGrp="1"/>
          </p:cNvSpPr>
          <p:nvPr>
            <p:ph type="subTitle" idx="1"/>
          </p:nvPr>
        </p:nvSpPr>
        <p:spPr>
          <a:xfrm>
            <a:off x="3191495" y="3923853"/>
            <a:ext cx="8928993" cy="1825625"/>
          </a:xfrm>
        </p:spPr>
        <p:txBody>
          <a:bodyPr/>
          <a:lstStyle/>
          <a:p>
            <a:r>
              <a:rPr lang="en-IN" dirty="0">
                <a:latin typeface="Times New Roman" panose="02020603050405020304" pitchFamily="18" charset="0"/>
                <a:cs typeface="Times New Roman" panose="02020603050405020304" pitchFamily="18" charset="0"/>
              </a:rPr>
              <a:t>LECTURE - 06 :-ROOT STRUCTURE AND FUNCTION;ROOT ARCHITECTURE AND RELEVANCE IN WATER MINING</a:t>
            </a:r>
            <a:endParaRPr lang="or-IN" dirty="0">
              <a:latin typeface="Times New Roman" panose="02020603050405020304" pitchFamily="18" charset="0"/>
            </a:endParaRPr>
          </a:p>
          <a:p>
            <a:endParaRPr lang="or-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6DFD589-52C2-0F73-4B89-DD0B0824507C}"/>
              </a:ext>
            </a:extLst>
          </p:cNvPr>
          <p:cNvSpPr txBox="1"/>
          <p:nvPr/>
        </p:nvSpPr>
        <p:spPr>
          <a:xfrm>
            <a:off x="6455849" y="4000500"/>
            <a:ext cx="564273" cy="318974"/>
          </a:xfrm>
          <a:prstGeom prst="rect">
            <a:avLst/>
          </a:prstGeom>
          <a:noFill/>
        </p:spPr>
        <p:txBody>
          <a:bodyPr wrap="square" rtlCol="0">
            <a:spAutoFit/>
          </a:bodyPr>
          <a:lstStyle/>
          <a:p>
            <a:endParaRPr lang="en-IN" dirty="0"/>
          </a:p>
        </p:txBody>
      </p:sp>
      <p:sp>
        <p:nvSpPr>
          <p:cNvPr id="2" name="Title 1">
            <a:extLst>
              <a:ext uri="{FF2B5EF4-FFF2-40B4-BE49-F238E27FC236}">
                <a16:creationId xmlns:a16="http://schemas.microsoft.com/office/drawing/2014/main" id="{762BB675-466F-F8A5-C756-4924F6FF497D}"/>
              </a:ext>
            </a:extLst>
          </p:cNvPr>
          <p:cNvSpPr>
            <a:spLocks noGrp="1"/>
          </p:cNvSpPr>
          <p:nvPr>
            <p:ph type="title"/>
          </p:nvPr>
        </p:nvSpPr>
        <p:spPr>
          <a:xfrm>
            <a:off x="4271615" y="156150"/>
            <a:ext cx="6038375" cy="1172005"/>
          </a:xfrm>
        </p:spPr>
        <p:txBody>
          <a:bodyPr/>
          <a:lstStyle/>
          <a:p>
            <a:r>
              <a:rPr lang="en-IN" sz="3200" u="sng" dirty="0">
                <a:latin typeface="Times New Roman" panose="02020603050405020304" pitchFamily="18" charset="0"/>
                <a:cs typeface="Times New Roman" panose="02020603050405020304" pitchFamily="18" charset="0"/>
              </a:rPr>
              <a:t>ROOT STRUCTURE </a:t>
            </a:r>
            <a:endParaRPr lang="or-IN" sz="3200" u="sng" dirty="0">
              <a:latin typeface="Times New Roman" panose="02020603050405020304" pitchFamily="18" charset="0"/>
            </a:endParaRPr>
          </a:p>
        </p:txBody>
      </p:sp>
      <p:pic>
        <p:nvPicPr>
          <p:cNvPr id="5" name="Content Placeholder 4">
            <a:extLst>
              <a:ext uri="{FF2B5EF4-FFF2-40B4-BE49-F238E27FC236}">
                <a16:creationId xmlns:a16="http://schemas.microsoft.com/office/drawing/2014/main" id="{40B891C8-8D9D-1BDC-F5EC-9888C376E0C4}"/>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58454" y="1094338"/>
            <a:ext cx="6264695" cy="53709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EB67C0ED-B31D-9879-F4EE-6EAE8DCC9ACA}"/>
              </a:ext>
            </a:extLst>
          </p:cNvPr>
          <p:cNvSpPr txBox="1"/>
          <p:nvPr/>
        </p:nvSpPr>
        <p:spPr>
          <a:xfrm>
            <a:off x="5579962" y="6760986"/>
            <a:ext cx="2880320" cy="461665"/>
          </a:xfrm>
          <a:prstGeom prst="rect">
            <a:avLst/>
          </a:prstGeom>
          <a:noFill/>
        </p:spPr>
        <p:txBody>
          <a:bodyPr wrap="square" rtlCol="0">
            <a:spAutoFit/>
          </a:bodyPr>
          <a:lstStyle/>
          <a:p>
            <a:r>
              <a:rPr lang="en-IN" sz="2400" dirty="0">
                <a:solidFill>
                  <a:schemeClr val="tx1"/>
                </a:solidFill>
                <a:latin typeface="Times New Roman" panose="02020603050405020304" pitchFamily="18" charset="0"/>
                <a:cs typeface="Times New Roman" panose="02020603050405020304" pitchFamily="18" charset="0"/>
              </a:rPr>
              <a:t>Fig; Structure of root</a:t>
            </a: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910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6DFD589-52C2-0F73-4B89-DD0B0824507C}"/>
              </a:ext>
            </a:extLst>
          </p:cNvPr>
          <p:cNvSpPr txBox="1"/>
          <p:nvPr/>
        </p:nvSpPr>
        <p:spPr>
          <a:xfrm>
            <a:off x="6455849" y="4000500"/>
            <a:ext cx="564273" cy="318974"/>
          </a:xfrm>
          <a:prstGeom prst="rect">
            <a:avLst/>
          </a:prstGeom>
          <a:noFill/>
        </p:spPr>
        <p:txBody>
          <a:bodyPr wrap="square" rtlCol="0">
            <a:spAutoFit/>
          </a:bodyPr>
          <a:lstStyle/>
          <a:p>
            <a:endParaRPr lang="en-IN" dirty="0"/>
          </a:p>
        </p:txBody>
      </p:sp>
      <p:pic>
        <p:nvPicPr>
          <p:cNvPr id="13" name="Content Placeholder 12">
            <a:extLst>
              <a:ext uri="{FF2B5EF4-FFF2-40B4-BE49-F238E27FC236}">
                <a16:creationId xmlns:a16="http://schemas.microsoft.com/office/drawing/2014/main" id="{D276CE1F-3CD6-A1B4-FF38-63592D328D3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03463" y="827509"/>
            <a:ext cx="9155334" cy="47149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a:extLst>
              <a:ext uri="{FF2B5EF4-FFF2-40B4-BE49-F238E27FC236}">
                <a16:creationId xmlns:a16="http://schemas.microsoft.com/office/drawing/2014/main" id="{628B68FD-7D47-6387-CD1A-FB94B8C7CAFA}"/>
              </a:ext>
            </a:extLst>
          </p:cNvPr>
          <p:cNvSpPr txBox="1"/>
          <p:nvPr/>
        </p:nvSpPr>
        <p:spPr>
          <a:xfrm>
            <a:off x="5639767" y="6141292"/>
            <a:ext cx="5760640" cy="461665"/>
          </a:xfrm>
          <a:prstGeom prst="rect">
            <a:avLst/>
          </a:prstGeom>
          <a:noFill/>
        </p:spPr>
        <p:txBody>
          <a:bodyPr wrap="square" rtlCol="0">
            <a:spAutoFit/>
          </a:bodyPr>
          <a:lstStyle/>
          <a:p>
            <a:r>
              <a:rPr lang="en-IN" sz="2400" dirty="0">
                <a:solidFill>
                  <a:schemeClr val="tx1"/>
                </a:solidFill>
                <a:latin typeface="Times New Roman" panose="02020603050405020304" pitchFamily="18" charset="0"/>
                <a:cs typeface="Times New Roman" panose="02020603050405020304" pitchFamily="18" charset="0"/>
              </a:rPr>
              <a:t>Fig; Root in cross section</a:t>
            </a: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70534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020D-C67D-9F76-D19D-77592A7AD45E}"/>
              </a:ext>
            </a:extLst>
          </p:cNvPr>
          <p:cNvSpPr>
            <a:spLocks noGrp="1"/>
          </p:cNvSpPr>
          <p:nvPr>
            <p:ph type="title"/>
          </p:nvPr>
        </p:nvSpPr>
        <p:spPr/>
        <p:txBody>
          <a:bodyPr/>
          <a:lstStyle/>
          <a:p>
            <a:r>
              <a:rPr lang="en-IN" sz="3200" u="sng" dirty="0">
                <a:latin typeface="Times New Roman" panose="02020603050405020304" pitchFamily="18" charset="0"/>
                <a:cs typeface="Times New Roman" panose="02020603050405020304" pitchFamily="18" charset="0"/>
              </a:rPr>
              <a:t>FUNCTIONS OF ROOT SYSTEM </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CDA12453-2081-12B4-8A23-7AD2727937A4}"/>
              </a:ext>
            </a:extLst>
          </p:cNvPr>
          <p:cNvSpPr>
            <a:spLocks noGrp="1"/>
          </p:cNvSpPr>
          <p:nvPr>
            <p:ph idx="1"/>
          </p:nvPr>
        </p:nvSpPr>
        <p:spPr>
          <a:xfrm>
            <a:off x="3263503" y="2411685"/>
            <a:ext cx="8054599" cy="4379913"/>
          </a:xfrm>
        </p:spPr>
        <p:txBody>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Primary functions are anchorage of the plant, absorption of water and dissolved minerals and conduction of these to the stem, and storage of reserve foods.</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Ecological Function:- They check soil erosion, provide sustenance and also habitat to various organisms.</a:t>
            </a:r>
          </a:p>
          <a:p>
            <a:pPr>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Roots help some of the weak stemmed plants to cling and hence climb up a support</a:t>
            </a:r>
            <a:r>
              <a:rPr lang="en-US" sz="2400" b="0" i="0" dirty="0">
                <a:solidFill>
                  <a:srgbClr val="424142"/>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31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AE9D-3DAC-E773-004B-3DED1A866508}"/>
              </a:ext>
            </a:extLst>
          </p:cNvPr>
          <p:cNvSpPr>
            <a:spLocks noGrp="1"/>
          </p:cNvSpPr>
          <p:nvPr>
            <p:ph type="title"/>
          </p:nvPr>
        </p:nvSpPr>
        <p:spPr>
          <a:xfrm>
            <a:off x="4775671" y="153984"/>
            <a:ext cx="6038375" cy="1257300"/>
          </a:xfrm>
        </p:spPr>
        <p:txBody>
          <a:bodyPr/>
          <a:lstStyle/>
          <a:p>
            <a:r>
              <a:rPr lang="en-IN" sz="3200" u="sng" dirty="0">
                <a:latin typeface="Times New Roman" panose="02020603050405020304" pitchFamily="18" charset="0"/>
                <a:cs typeface="Times New Roman" panose="02020603050405020304" pitchFamily="18" charset="0"/>
              </a:rPr>
              <a:t>ROOT ARCHITECTURE</a:t>
            </a:r>
            <a:endParaRPr lang="or-IN" sz="3200" u="sng" dirty="0"/>
          </a:p>
        </p:txBody>
      </p:sp>
      <p:sp>
        <p:nvSpPr>
          <p:cNvPr id="3" name="Content Placeholder 2">
            <a:extLst>
              <a:ext uri="{FF2B5EF4-FFF2-40B4-BE49-F238E27FC236}">
                <a16:creationId xmlns:a16="http://schemas.microsoft.com/office/drawing/2014/main" id="{E1F65E26-1F06-7C12-A5F4-1CB45FBD566C}"/>
              </a:ext>
            </a:extLst>
          </p:cNvPr>
          <p:cNvSpPr>
            <a:spLocks noGrp="1"/>
          </p:cNvSpPr>
          <p:nvPr>
            <p:ph idx="1"/>
          </p:nvPr>
        </p:nvSpPr>
        <p:spPr>
          <a:xfrm>
            <a:off x="3407519" y="1835621"/>
            <a:ext cx="9062711" cy="4819671"/>
          </a:xfrm>
        </p:spPr>
        <p:txBody>
          <a:bodyPr/>
          <a:lstStyle/>
          <a:p>
            <a:pPr>
              <a:buFont typeface="Arial" panose="020B0604020202020204" pitchFamily="34" charset="0"/>
              <a:buChar char="•"/>
            </a:pPr>
            <a:r>
              <a:rPr lang="en-US" sz="2400" b="0" i="0" dirty="0">
                <a:solidFill>
                  <a:srgbClr val="2E2E2E"/>
                </a:solidFill>
                <a:effectLst/>
                <a:latin typeface="Times New Roman" panose="02020603050405020304" pitchFamily="18" charset="0"/>
                <a:cs typeface="Times New Roman" panose="02020603050405020304" pitchFamily="18" charset="0"/>
              </a:rPr>
              <a:t>Root architecture and root growth are important for exploration of soil for water and nutrients, as the acquisition of these resources drives plant growth. </a:t>
            </a:r>
          </a:p>
          <a:p>
            <a:pPr>
              <a:buFont typeface="Arial" panose="020B0604020202020204" pitchFamily="34" charset="0"/>
              <a:buChar char="•"/>
            </a:pPr>
            <a:r>
              <a:rPr lang="en-US" sz="2400" b="0" i="0" dirty="0">
                <a:solidFill>
                  <a:srgbClr val="212121"/>
                </a:solidFill>
                <a:effectLst/>
                <a:latin typeface="Times New Roman" panose="02020603050405020304" pitchFamily="18" charset="0"/>
                <a:cs typeface="Times New Roman" panose="02020603050405020304" pitchFamily="18" charset="0"/>
              </a:rPr>
              <a:t>Root system architecture (RSA)  refers to the spatial configuration of the root system or the explicit deployment of root axes </a:t>
            </a:r>
            <a:endParaRPr lang="en-US" sz="2400" b="0" i="0" dirty="0">
              <a:solidFill>
                <a:srgbClr val="2E2E2E"/>
              </a:solidFill>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b="0" i="0" dirty="0">
                <a:solidFill>
                  <a:schemeClr val="tx1"/>
                </a:solidFill>
                <a:effectLst/>
                <a:latin typeface="Times New Roman" panose="02020603050405020304" pitchFamily="18" charset="0"/>
                <a:cs typeface="Times New Roman" panose="02020603050405020304" pitchFamily="18" charset="0"/>
              </a:rPr>
              <a:t>Plants have three types of root systems: </a:t>
            </a:r>
          </a:p>
          <a:p>
            <a:pPr marL="0" indent="0"/>
            <a:r>
              <a:rPr lang="en-US" sz="2400" dirty="0">
                <a:solidFill>
                  <a:schemeClr val="tx1"/>
                </a:solidFill>
                <a:latin typeface="Times New Roman" panose="02020603050405020304" pitchFamily="18" charset="0"/>
                <a:cs typeface="Times New Roman" panose="02020603050405020304" pitchFamily="18" charset="0"/>
              </a:rPr>
              <a:t>             </a:t>
            </a:r>
            <a:r>
              <a:rPr lang="en-US" sz="2400" b="0" i="0" dirty="0">
                <a:solidFill>
                  <a:schemeClr val="tx1"/>
                </a:solidFill>
                <a:effectLst/>
                <a:latin typeface="Times New Roman" panose="02020603050405020304" pitchFamily="18" charset="0"/>
                <a:cs typeface="Times New Roman" panose="02020603050405020304" pitchFamily="18" charset="0"/>
              </a:rPr>
              <a:t>1.) </a:t>
            </a:r>
            <a:r>
              <a:rPr lang="en-US" sz="2400" dirty="0">
                <a:solidFill>
                  <a:schemeClr val="tx1"/>
                </a:solidFill>
                <a:latin typeface="Times New Roman" panose="02020603050405020304" pitchFamily="18" charset="0"/>
                <a:cs typeface="Times New Roman" panose="02020603050405020304" pitchFamily="18" charset="0"/>
              </a:rPr>
              <a:t>T</a:t>
            </a:r>
            <a:r>
              <a:rPr lang="en-US" sz="2400" b="0" i="0" dirty="0">
                <a:solidFill>
                  <a:schemeClr val="tx1"/>
                </a:solidFill>
                <a:effectLst/>
                <a:latin typeface="Times New Roman" panose="02020603050405020304" pitchFamily="18" charset="0"/>
                <a:cs typeface="Times New Roman" panose="02020603050405020304" pitchFamily="18" charset="0"/>
              </a:rPr>
              <a:t>aproot, with a main taproot that is larger and grows faster than the branch roots.</a:t>
            </a:r>
          </a:p>
          <a:p>
            <a:pPr marL="0" indent="0"/>
            <a:r>
              <a:rPr lang="en-US" sz="2400" dirty="0">
                <a:solidFill>
                  <a:schemeClr val="tx1"/>
                </a:solidFill>
                <a:latin typeface="Times New Roman" panose="02020603050405020304" pitchFamily="18" charset="0"/>
                <a:cs typeface="Times New Roman" panose="02020603050405020304" pitchFamily="18" charset="0"/>
              </a:rPr>
              <a:t>             </a:t>
            </a:r>
            <a:r>
              <a:rPr lang="en-US" sz="2400" b="0" i="0" dirty="0">
                <a:solidFill>
                  <a:schemeClr val="tx1"/>
                </a:solidFill>
                <a:effectLst/>
                <a:latin typeface="Times New Roman" panose="02020603050405020304" pitchFamily="18" charset="0"/>
                <a:cs typeface="Times New Roman" panose="02020603050405020304" pitchFamily="18" charset="0"/>
              </a:rPr>
              <a:t>2.) Fibrous, with all roots about the same size. </a:t>
            </a:r>
          </a:p>
          <a:p>
            <a:pPr marL="0" indent="0"/>
            <a:r>
              <a:rPr lang="en-US" sz="2400" dirty="0">
                <a:solidFill>
                  <a:schemeClr val="tx1"/>
                </a:solidFill>
                <a:latin typeface="Times New Roman" panose="02020603050405020304" pitchFamily="18" charset="0"/>
                <a:cs typeface="Times New Roman" panose="02020603050405020304" pitchFamily="18" charset="0"/>
              </a:rPr>
              <a:t>            </a:t>
            </a:r>
            <a:r>
              <a:rPr lang="en-US" sz="2400" b="0" i="0" dirty="0">
                <a:solidFill>
                  <a:schemeClr val="tx1"/>
                </a:solidFill>
                <a:effectLst/>
                <a:latin typeface="Times New Roman" panose="02020603050405020304" pitchFamily="18" charset="0"/>
                <a:cs typeface="Times New Roman" panose="02020603050405020304" pitchFamily="18" charset="0"/>
              </a:rPr>
              <a:t>3.) Adventitious, roots that form on any plant part other than the roots.</a:t>
            </a:r>
            <a:endParaRPr lang="or-IN"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38702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BAD70-2ED1-EF02-80A3-8EB9DEBB306C}"/>
              </a:ext>
            </a:extLst>
          </p:cNvPr>
          <p:cNvSpPr>
            <a:spLocks noGrp="1"/>
          </p:cNvSpPr>
          <p:nvPr>
            <p:ph type="title"/>
          </p:nvPr>
        </p:nvSpPr>
        <p:spPr>
          <a:xfrm>
            <a:off x="2759447" y="611485"/>
            <a:ext cx="8990703" cy="1257300"/>
          </a:xfrm>
        </p:spPr>
        <p:txBody>
          <a:bodyPr/>
          <a:lstStyle/>
          <a:p>
            <a:r>
              <a:rPr lang="en-US" sz="3200" u="sng" dirty="0">
                <a:latin typeface="Times New Roman" panose="02020603050405020304" pitchFamily="18" charset="0"/>
                <a:cs typeface="Times New Roman" panose="02020603050405020304" pitchFamily="18" charset="0"/>
              </a:rPr>
              <a:t>RELEVANCE OF ROOT </a:t>
            </a:r>
            <a:r>
              <a:rPr lang="en-IN" sz="3200" u="sng" dirty="0">
                <a:latin typeface="Times New Roman" panose="02020603050405020304" pitchFamily="18" charset="0"/>
                <a:cs typeface="Times New Roman" panose="02020603050405020304" pitchFamily="18" charset="0"/>
              </a:rPr>
              <a:t>ARCHITECTURE</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284D8634-1B34-DDDD-F8D9-654A2C424ADA}"/>
              </a:ext>
            </a:extLst>
          </p:cNvPr>
          <p:cNvSpPr>
            <a:spLocks noGrp="1"/>
          </p:cNvSpPr>
          <p:nvPr>
            <p:ph idx="1"/>
          </p:nvPr>
        </p:nvSpPr>
        <p:spPr>
          <a:xfrm>
            <a:off x="3047479" y="2267669"/>
            <a:ext cx="9145017" cy="4379913"/>
          </a:xfrm>
        </p:spPr>
        <p:txBody>
          <a:bodyPr/>
          <a:lstStyle/>
          <a:p>
            <a:pPr>
              <a:buFont typeface="Arial" panose="020B0604020202020204" pitchFamily="34" charset="0"/>
              <a:buChar char="•"/>
            </a:pPr>
            <a:r>
              <a:rPr lang="en-US" sz="2400" b="0" i="0" dirty="0">
                <a:solidFill>
                  <a:srgbClr val="212121"/>
                </a:solidFill>
                <a:effectLst/>
                <a:latin typeface="Times New Roman" panose="02020603050405020304" pitchFamily="18" charset="0"/>
                <a:cs typeface="Times New Roman" panose="02020603050405020304" pitchFamily="18" charset="0"/>
              </a:rPr>
              <a:t>Roots are essential for plant productivity and serve a variety of functions, such as water and nutrient uptake, forming symbioses with other microorganisms in the rhizosphere, anchoring the plant to the soil, and acting as storage organs. </a:t>
            </a:r>
          </a:p>
          <a:p>
            <a:pPr>
              <a:buFont typeface="Arial" panose="020B0604020202020204" pitchFamily="34" charset="0"/>
              <a:buChar char="•"/>
            </a:pPr>
            <a:r>
              <a:rPr lang="en-US" sz="2400" b="0" i="0" dirty="0">
                <a:solidFill>
                  <a:srgbClr val="212121"/>
                </a:solidFill>
                <a:effectLst/>
                <a:latin typeface="Times New Roman" panose="02020603050405020304" pitchFamily="18" charset="0"/>
                <a:cs typeface="Times New Roman" panose="02020603050405020304" pitchFamily="18" charset="0"/>
              </a:rPr>
              <a:t>RSA and the mechanisms of its development will allow manipulation and exploitation of different root traits to improve plants’ adaptation to changing climates and increase yields for the growing global human population.</a:t>
            </a:r>
          </a:p>
          <a:p>
            <a:pPr>
              <a:buFont typeface="Arial" panose="020B0604020202020204" pitchFamily="34" charset="0"/>
              <a:buChar char="•"/>
            </a:pPr>
            <a:r>
              <a:rPr lang="en-US" sz="2400" b="0" i="0" dirty="0">
                <a:solidFill>
                  <a:srgbClr val="212121"/>
                </a:solidFill>
                <a:effectLst/>
                <a:latin typeface="Times New Roman" panose="02020603050405020304" pitchFamily="18" charset="0"/>
                <a:cs typeface="Times New Roman" panose="02020603050405020304" pitchFamily="18" charset="0"/>
              </a:rPr>
              <a:t>Root system architecture has a central role in crop plants’ response to abiotic stresses.</a:t>
            </a:r>
          </a:p>
          <a:p>
            <a:pPr>
              <a:buFont typeface="Arial" panose="020B0604020202020204" pitchFamily="34" charset="0"/>
              <a:buChar char="•"/>
            </a:pPr>
            <a:endParaRPr lang="or-IN" sz="2400" dirty="0">
              <a:latin typeface="Times New Roman" panose="02020603050405020304" pitchFamily="18" charset="0"/>
            </a:endParaRPr>
          </a:p>
        </p:txBody>
      </p:sp>
    </p:spTree>
    <p:extLst>
      <p:ext uri="{BB962C8B-B14F-4D97-AF65-F5344CB8AC3E}">
        <p14:creationId xmlns:p14="http://schemas.microsoft.com/office/powerpoint/2010/main" val="2011887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6CB036-CC4E-4C23-45BB-54F1C4DFFDEA}"/>
              </a:ext>
            </a:extLst>
          </p:cNvPr>
          <p:cNvSpPr>
            <a:spLocks noGrp="1"/>
          </p:cNvSpPr>
          <p:nvPr>
            <p:ph type="ctrTitle"/>
          </p:nvPr>
        </p:nvSpPr>
        <p:spPr/>
        <p:txBody>
          <a:bodyPr/>
          <a:lstStyle/>
          <a:p>
            <a:r>
              <a:rPr lang="en-US" dirty="0"/>
              <a:t>THANK YOU</a:t>
            </a:r>
            <a:endParaRPr lang="or-IN" dirty="0"/>
          </a:p>
        </p:txBody>
      </p:sp>
    </p:spTree>
    <p:extLst>
      <p:ext uri="{BB962C8B-B14F-4D97-AF65-F5344CB8AC3E}">
        <p14:creationId xmlns:p14="http://schemas.microsoft.com/office/powerpoint/2010/main" val="689386759"/>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4151</TotalTime>
  <Words>309</Words>
  <Application>Microsoft Office PowerPoint</Application>
  <PresentationFormat>Custom</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Theme1</vt:lpstr>
      <vt:lpstr>UNIT - 02 :- WATER ABSORPTION AND TRANSLOCATION</vt:lpstr>
      <vt:lpstr>ROOT STRUCTURE </vt:lpstr>
      <vt:lpstr>PowerPoint Presentation</vt:lpstr>
      <vt:lpstr>FUNCTIONS OF ROOT SYSTEM </vt:lpstr>
      <vt:lpstr>ROOT ARCHITECTURE</vt:lpstr>
      <vt:lpstr>RELEVANCE OF ROOT ARCHITECTURE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smrutisudha</cp:lastModifiedBy>
  <cp:revision>514</cp:revision>
  <cp:lastPrinted>2113-01-01T00:00:00Z</cp:lastPrinted>
  <dcterms:created xsi:type="dcterms:W3CDTF">2018-01-17T07:28:00Z</dcterms:created>
  <dcterms:modified xsi:type="dcterms:W3CDTF">2023-07-06T06:18:55Z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