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7" r:id="rId3"/>
    <p:sldId id="268" r:id="rId4"/>
    <p:sldId id="269" r:id="rId5"/>
    <p:sldId id="270" r:id="rId6"/>
    <p:sldId id="2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85" d="100"/>
          <a:sy n="85" d="100"/>
        </p:scale>
        <p:origin x="826" y="5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450150" y="2174050"/>
            <a:ext cx="8083379" cy="2509900"/>
          </a:xfrm>
          <a:prstGeom prst="rect">
            <a:avLst/>
          </a:prstGeom>
        </p:spPr>
        <p:txBody>
          <a:bodyPr/>
          <a:lstStyle/>
          <a:p>
            <a:pPr marL="165100" marR="571500" algn="just">
              <a:lnSpc>
                <a:spcPct val="113000"/>
              </a:lnSpc>
              <a:spcBef>
                <a:spcPts val="395"/>
              </a:spcBef>
            </a:pPr>
            <a:r>
              <a:rPr lang="en-US" sz="3200" b="1" kern="0" dirty="0">
                <a:effectLst/>
                <a:latin typeface="Arial Rounded MT Bold" panose="020F0704030504030204" pitchFamily="34" charset="0"/>
                <a:ea typeface="Times New Roman" panose="02020603050405020304" pitchFamily="18" charset="0"/>
              </a:rPr>
              <a:t>Lecture 11 and 12: </a:t>
            </a:r>
            <a:r>
              <a:rPr lang="en-US" sz="3200" b="1" kern="0" dirty="0">
                <a:effectLst/>
                <a:latin typeface="Times New Roman" panose="02020603050405020304" pitchFamily="18" charset="0"/>
                <a:ea typeface="Times New Roman" panose="02020603050405020304" pitchFamily="18" charset="0"/>
              </a:rPr>
              <a:t>Human Resource Management: Manpower planning, Recruitment, Selection, Placement and Orientation, Training and</a:t>
            </a:r>
            <a:r>
              <a:rPr lang="en-US" sz="3200" b="1" kern="0" spc="-25" dirty="0">
                <a:effectLst/>
                <a:latin typeface="Times New Roman" panose="02020603050405020304" pitchFamily="18" charset="0"/>
                <a:ea typeface="Times New Roman" panose="02020603050405020304" pitchFamily="18" charset="0"/>
              </a:rPr>
              <a:t> </a:t>
            </a:r>
            <a:r>
              <a:rPr lang="en-US" sz="3200" b="1" kern="0" dirty="0">
                <a:effectLst/>
                <a:latin typeface="Times New Roman" panose="02020603050405020304" pitchFamily="18" charset="0"/>
                <a:ea typeface="Times New Roman" panose="02020603050405020304" pitchFamily="18" charset="0"/>
              </a:rPr>
              <a:t>Development.</a:t>
            </a:r>
            <a:endParaRPr lang="en-IN" sz="3200" b="1" kern="0" dirty="0">
              <a:effectLst/>
              <a:latin typeface="Times New Roman" panose="02020603050405020304" pitchFamily="18" charset="0"/>
              <a:ea typeface="Times New Roman" panose="02020603050405020304" pitchFamily="18" charset="0"/>
            </a:endParaRPr>
          </a:p>
          <a:p>
            <a:pPr marL="165100" marR="571500" algn="just">
              <a:lnSpc>
                <a:spcPct val="113000"/>
              </a:lnSpc>
              <a:spcBef>
                <a:spcPts val="395"/>
              </a:spcBef>
              <a:spcAft>
                <a:spcPts val="0"/>
              </a:spcAft>
            </a:pPr>
            <a:endParaRPr lang="en-IN" sz="3200" b="1" kern="0" dirty="0">
              <a:effectLst/>
              <a:latin typeface="Arial Rounded MT Bold" panose="020F0704030504030204" pitchFamily="34" charset="0"/>
              <a:ea typeface="Times New Roman" panose="02020603050405020304" pitchFamily="18" charset="0"/>
            </a:endParaRPr>
          </a:p>
          <a:p>
            <a:pPr marL="165100">
              <a:spcBef>
                <a:spcPts val="25"/>
              </a:spcBef>
              <a:spcAft>
                <a:spcPts val="0"/>
              </a:spcAft>
            </a:pPr>
            <a:r>
              <a:rPr lang="en-US" sz="1800" b="1"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2180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8275872-593C-7CB6-9004-61EE3EC43283}"/>
              </a:ext>
            </a:extLst>
          </p:cNvPr>
          <p:cNvSpPr txBox="1"/>
          <p:nvPr/>
        </p:nvSpPr>
        <p:spPr>
          <a:xfrm>
            <a:off x="1640542" y="2140538"/>
            <a:ext cx="9377082" cy="2576924"/>
          </a:xfrm>
          <a:prstGeom prst="rect">
            <a:avLst/>
          </a:prstGeom>
          <a:noFill/>
        </p:spPr>
        <p:txBody>
          <a:bodyPr wrap="square">
            <a:spAutoFit/>
          </a:bodyPr>
          <a:lstStyle/>
          <a:p>
            <a:pPr marL="165100" marR="572135" algn="just">
              <a:lnSpc>
                <a:spcPct val="115000"/>
              </a:lnSpc>
            </a:pPr>
            <a:r>
              <a:rPr lang="en-US" sz="2200" b="1" dirty="0">
                <a:effectLst/>
                <a:latin typeface="Times New Roman" panose="02020603050405020304" pitchFamily="18" charset="0"/>
                <a:ea typeface="Times New Roman" panose="02020603050405020304" pitchFamily="18" charset="0"/>
              </a:rPr>
              <a:t>Human resource management (HRM) </a:t>
            </a:r>
            <a:r>
              <a:rPr lang="en-US" sz="2000" dirty="0">
                <a:effectLst/>
                <a:latin typeface="Times New Roman" panose="02020603050405020304" pitchFamily="18" charset="0"/>
                <a:ea typeface="Times New Roman" panose="02020603050405020304" pitchFamily="18" charset="0"/>
              </a:rPr>
              <a:t>is the practice of recruiting, hiring, deploying and managing</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organization's</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employees.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HRM</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often</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referred</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simply</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as</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human</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resources</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(HR). A</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company</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organization's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HR</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department</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usually</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responsible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creating,</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putting</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into</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effect and overseeing policies governing workers and the relationship of the organization with its employees. The term human resources was first used in the early 1900s, and then more widely in the 1960s, to describe the people who work for the organization, in</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aggregate.</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8200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A62E25-CDB9-C87E-F03C-47A7CC988041}"/>
              </a:ext>
            </a:extLst>
          </p:cNvPr>
          <p:cNvSpPr txBox="1"/>
          <p:nvPr/>
        </p:nvSpPr>
        <p:spPr>
          <a:xfrm>
            <a:off x="995083" y="1853383"/>
            <a:ext cx="10569388" cy="3819507"/>
          </a:xfrm>
          <a:prstGeom prst="rect">
            <a:avLst/>
          </a:prstGeom>
          <a:noFill/>
        </p:spPr>
        <p:txBody>
          <a:bodyPr wrap="square">
            <a:spAutoFit/>
          </a:bodyPr>
          <a:lstStyle/>
          <a:p>
            <a:pPr marL="165100" algn="just">
              <a:spcBef>
                <a:spcPts val="805"/>
              </a:spcBef>
            </a:pPr>
            <a:r>
              <a:rPr lang="en-US" sz="2200" b="1" kern="0" dirty="0">
                <a:effectLst/>
                <a:latin typeface="Times New Roman" panose="02020603050405020304" pitchFamily="18" charset="0"/>
                <a:ea typeface="Times New Roman" panose="02020603050405020304" pitchFamily="18" charset="0"/>
              </a:rPr>
              <a:t>What is human resources?</a:t>
            </a:r>
            <a:endParaRPr lang="en-IN" sz="2200" b="1" kern="0" dirty="0">
              <a:effectLst/>
              <a:latin typeface="Times New Roman" panose="02020603050405020304" pitchFamily="18" charset="0"/>
              <a:ea typeface="Times New Roman" panose="02020603050405020304" pitchFamily="18" charset="0"/>
            </a:endParaRPr>
          </a:p>
          <a:p>
            <a:pPr marL="165100" marR="573405" algn="just">
              <a:lnSpc>
                <a:spcPct val="115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Human</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resources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(HR)</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job</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function</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manages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people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organization</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by</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providing</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 assortment of activities and policies and procedures, which relate to developing, utilizing, maintaining and retaining the appropriate number, and skills, of employees to accomplish your organization’s goals and</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objectives.</a:t>
            </a:r>
            <a:endParaRPr lang="en-IN" sz="2000" dirty="0">
              <a:effectLst/>
              <a:latin typeface="Times New Roman" panose="02020603050405020304" pitchFamily="18" charset="0"/>
              <a:ea typeface="Times New Roman" panose="02020603050405020304" pitchFamily="18" charset="0"/>
            </a:endParaRPr>
          </a:p>
          <a:p>
            <a:pPr marL="165100" marR="570230" algn="just">
              <a:lnSpc>
                <a:spcPct val="113000"/>
              </a:lnSpc>
              <a:spcBef>
                <a:spcPts val="810"/>
              </a:spcBef>
              <a:spcAft>
                <a:spcPts val="0"/>
              </a:spcAft>
            </a:pPr>
            <a:r>
              <a:rPr lang="en-US" sz="2000" dirty="0">
                <a:effectLst/>
                <a:latin typeface="Times New Roman" panose="02020603050405020304" pitchFamily="18" charset="0"/>
                <a:ea typeface="Times New Roman" panose="02020603050405020304" pitchFamily="18" charset="0"/>
              </a:rPr>
              <a:t>You can implement human resources into your organization by creating a human resources plan. It can include:</a:t>
            </a:r>
            <a:endParaRPr lang="en-IN" sz="2000" dirty="0">
              <a:effectLst/>
              <a:latin typeface="Times New Roman" panose="02020603050405020304" pitchFamily="18" charset="0"/>
              <a:ea typeface="Times New Roman" panose="02020603050405020304" pitchFamily="18" charset="0"/>
            </a:endParaRPr>
          </a:p>
          <a:p>
            <a:pPr marL="742950" lvl="1" indent="-285750">
              <a:spcBef>
                <a:spcPts val="825"/>
              </a:spcBef>
              <a:buSzPts val="12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employee recruitment and</a:t>
            </a:r>
            <a:r>
              <a:rPr lang="en-US" sz="2000" spc="-1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selection</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195"/>
              </a:spcBef>
              <a:buSzPts val="12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training and</a:t>
            </a:r>
            <a:r>
              <a:rPr lang="en-US" sz="2000" spc="-2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development</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210"/>
              </a:spcBef>
              <a:buSzPts val="12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organizational structure (who reports to whom/pecking order, job skills and</a:t>
            </a:r>
            <a:r>
              <a:rPr lang="en-US" sz="2000" spc="-4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knowledge)</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p:txBody>
      </p:sp>
    </p:spTree>
    <p:extLst>
      <p:ext uri="{BB962C8B-B14F-4D97-AF65-F5344CB8AC3E}">
        <p14:creationId xmlns:p14="http://schemas.microsoft.com/office/powerpoint/2010/main" val="246653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DD5AC5-F1D4-1141-9AA4-E31885D702AE}"/>
              </a:ext>
            </a:extLst>
          </p:cNvPr>
          <p:cNvSpPr txBox="1"/>
          <p:nvPr/>
        </p:nvSpPr>
        <p:spPr>
          <a:xfrm>
            <a:off x="3032312" y="1684595"/>
            <a:ext cx="6118410" cy="4085221"/>
          </a:xfrm>
          <a:prstGeom prst="rect">
            <a:avLst/>
          </a:prstGeom>
          <a:noFill/>
        </p:spPr>
        <p:txBody>
          <a:bodyPr wrap="square">
            <a:spAutoFit/>
          </a:bodyPr>
          <a:lstStyle/>
          <a:p>
            <a:pPr marL="742950" lvl="1" indent="-285750">
              <a:spcBef>
                <a:spcPts val="370"/>
              </a:spcBef>
              <a:buSzPts val="12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labour relations (managing compliance with various legislation and</a:t>
            </a:r>
            <a:r>
              <a:rPr lang="en-US" sz="2000" spc="-4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regulations)</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200"/>
              </a:spcBef>
              <a:buSzPts val="12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employee performance management and succession</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planning</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marR="572770" lvl="1" indent="-285750">
              <a:lnSpc>
                <a:spcPct val="113000"/>
              </a:lnSpc>
              <a:spcBef>
                <a:spcPts val="210"/>
              </a:spcBef>
              <a:spcAft>
                <a:spcPts val="0"/>
              </a:spcAft>
              <a:buSzPts val="12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human relations (discipline, performance management, complaint handling, counselling and</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coaching)</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205"/>
              </a:spcBef>
              <a:buSzPts val="12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employee</a:t>
            </a:r>
            <a:r>
              <a:rPr lang="en-US" sz="2000" spc="-1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benefits</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210"/>
              </a:spcBef>
              <a:buSzPts val="12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health and safety</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200"/>
              </a:spcBef>
              <a:spcAft>
                <a:spcPts val="0"/>
              </a:spcAft>
              <a:buSzPts val="1200"/>
              <a:buFont typeface="Symbol" panose="05050102010706020507" pitchFamily="18" charset="2"/>
              <a:buChar char=""/>
              <a:tabLst>
                <a:tab pos="660400" algn="l"/>
                <a:tab pos="6610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employee</a:t>
            </a:r>
            <a:r>
              <a:rPr lang="en-US" sz="2000" spc="-1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communications</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210"/>
              </a:spcBef>
              <a:buSzPts val="12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strategic</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planning</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195"/>
              </a:spcBef>
              <a:buSzPts val="12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management of employee</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records</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p:txBody>
      </p:sp>
    </p:spTree>
    <p:extLst>
      <p:ext uri="{BB962C8B-B14F-4D97-AF65-F5344CB8AC3E}">
        <p14:creationId xmlns:p14="http://schemas.microsoft.com/office/powerpoint/2010/main" val="406806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5D1DB5-C6D2-0F80-E9B1-03FA735F70CE}"/>
              </a:ext>
            </a:extLst>
          </p:cNvPr>
          <p:cNvSpPr txBox="1"/>
          <p:nvPr/>
        </p:nvSpPr>
        <p:spPr>
          <a:xfrm>
            <a:off x="986118" y="1654867"/>
            <a:ext cx="10291482" cy="4249561"/>
          </a:xfrm>
          <a:prstGeom prst="rect">
            <a:avLst/>
          </a:prstGeom>
          <a:noFill/>
        </p:spPr>
        <p:txBody>
          <a:bodyPr wrap="square">
            <a:spAutoFit/>
          </a:bodyPr>
          <a:lstStyle/>
          <a:p>
            <a:pPr marL="165100" marR="570230" algn="just">
              <a:lnSpc>
                <a:spcPct val="115000"/>
              </a:lnSpc>
              <a:spcBef>
                <a:spcPts val="1005"/>
              </a:spcBef>
              <a:spcAft>
                <a:spcPts val="0"/>
              </a:spcAft>
            </a:pPr>
            <a:r>
              <a:rPr lang="en-US" sz="2200" b="1" dirty="0">
                <a:effectLst/>
                <a:latin typeface="Times New Roman" panose="02020603050405020304" pitchFamily="18" charset="0"/>
                <a:ea typeface="Times New Roman" panose="02020603050405020304" pitchFamily="18" charset="0"/>
              </a:rPr>
              <a:t>HRM as manpower planning: </a:t>
            </a:r>
            <a:r>
              <a:rPr lang="en-US" sz="2000" dirty="0">
                <a:effectLst/>
                <a:latin typeface="Times New Roman" panose="02020603050405020304" pitchFamily="18" charset="0"/>
                <a:ea typeface="Times New Roman" panose="02020603050405020304" pitchFamily="18" charset="0"/>
              </a:rPr>
              <a:t>Manpower Planning which is also called as Human Resource Planning consists of putting right number of people, right kind of people at the right place, right time, doing the right things for which they are suited for the achievement of goals of the organization.</a:t>
            </a:r>
            <a:endParaRPr lang="en-IN" sz="2000" dirty="0">
              <a:effectLst/>
              <a:latin typeface="Times New Roman" panose="02020603050405020304" pitchFamily="18" charset="0"/>
              <a:ea typeface="Times New Roman" panose="02020603050405020304" pitchFamily="18" charset="0"/>
            </a:endParaRPr>
          </a:p>
          <a:p>
            <a:pPr marL="165100" marR="568960" algn="just">
              <a:lnSpc>
                <a:spcPct val="113000"/>
              </a:lnSpc>
              <a:spcBef>
                <a:spcPts val="810"/>
              </a:spcBef>
              <a:spcAft>
                <a:spcPts val="0"/>
              </a:spcAft>
            </a:pPr>
            <a:r>
              <a:rPr lang="en-US" sz="2200" b="1" dirty="0">
                <a:effectLst/>
                <a:latin typeface="Times New Roman" panose="02020603050405020304" pitchFamily="18" charset="0"/>
                <a:ea typeface="Times New Roman" panose="02020603050405020304" pitchFamily="18" charset="0"/>
              </a:rPr>
              <a:t>HRM as Recruitment function: </a:t>
            </a:r>
            <a:r>
              <a:rPr lang="en-US" sz="2000" dirty="0">
                <a:effectLst/>
                <a:latin typeface="Times New Roman" panose="02020603050405020304" pitchFamily="18" charset="0"/>
                <a:ea typeface="Times New Roman" panose="02020603050405020304" pitchFamily="18" charset="0"/>
              </a:rPr>
              <a:t>Recruitment in HRM is a systematic process for hiring talent.</a:t>
            </a:r>
            <a:r>
              <a:rPr lang="en-US" sz="2000" spc="-20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It starts with identifying, recruiting, screening, pre-screening, selecting, and finally hiring the potentially best candidate to fill the vacancies in a</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company.</a:t>
            </a:r>
            <a:endParaRPr lang="en-IN" sz="2000" dirty="0">
              <a:effectLst/>
              <a:latin typeface="Times New Roman" panose="02020603050405020304" pitchFamily="18" charset="0"/>
              <a:ea typeface="Times New Roman" panose="02020603050405020304" pitchFamily="18" charset="0"/>
            </a:endParaRPr>
          </a:p>
          <a:p>
            <a:pPr marL="165100" marR="568960" algn="just">
              <a:lnSpc>
                <a:spcPct val="115000"/>
              </a:lnSpc>
              <a:spcBef>
                <a:spcPts val="835"/>
              </a:spcBef>
              <a:spcAft>
                <a:spcPts val="0"/>
              </a:spcAft>
            </a:pPr>
            <a:r>
              <a:rPr lang="en-US" sz="2200" b="1" dirty="0">
                <a:effectLst/>
                <a:latin typeface="Times New Roman" panose="02020603050405020304" pitchFamily="18" charset="0"/>
                <a:ea typeface="Times New Roman" panose="02020603050405020304" pitchFamily="18" charset="0"/>
              </a:rPr>
              <a:t>Selection Process in HRM:</a:t>
            </a:r>
            <a:r>
              <a:rPr lang="en-US" sz="2000" b="1"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Selection is the process of putting right men on the right job. It is a procedure of matching organizational requirements with the skills and qualifications of people. Effective selection can be done only when there is effective matching.</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3358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8D53E1-D6BC-C01C-90A0-6F3C337732D7}"/>
              </a:ext>
            </a:extLst>
          </p:cNvPr>
          <p:cNvSpPr txBox="1"/>
          <p:nvPr/>
        </p:nvSpPr>
        <p:spPr>
          <a:xfrm>
            <a:off x="824753" y="1776974"/>
            <a:ext cx="10730753" cy="4216347"/>
          </a:xfrm>
          <a:prstGeom prst="rect">
            <a:avLst/>
          </a:prstGeom>
          <a:noFill/>
        </p:spPr>
        <p:txBody>
          <a:bodyPr wrap="square">
            <a:spAutoFit/>
          </a:bodyPr>
          <a:lstStyle/>
          <a:p>
            <a:pPr marL="165100" marR="568960" algn="just">
              <a:lnSpc>
                <a:spcPct val="115000"/>
              </a:lnSpc>
              <a:spcBef>
                <a:spcPts val="810"/>
              </a:spcBef>
              <a:spcAft>
                <a:spcPts val="0"/>
              </a:spcAft>
            </a:pPr>
            <a:r>
              <a:rPr lang="en-US" sz="2200" b="1" dirty="0">
                <a:effectLst/>
                <a:latin typeface="Times New Roman" panose="02020603050405020304" pitchFamily="18" charset="0"/>
                <a:ea typeface="Times New Roman" panose="02020603050405020304" pitchFamily="18" charset="0"/>
              </a:rPr>
              <a:t>Orientation and placement in HRM:</a:t>
            </a:r>
            <a:r>
              <a:rPr lang="en-US" sz="2000" b="1"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 nature of Orientation program varies with the organizational size, i.e., smaller the organization the more informal is the Orientation and larger the organization more formalized is the Orientation programme. Proper Placement of employees will lower the chances of employee's absenteeism.</a:t>
            </a:r>
            <a:endParaRPr lang="en-IN" sz="2000" dirty="0">
              <a:effectLst/>
              <a:latin typeface="Times New Roman" panose="02020603050405020304" pitchFamily="18" charset="0"/>
              <a:ea typeface="Times New Roman" panose="02020603050405020304" pitchFamily="18" charset="0"/>
            </a:endParaRPr>
          </a:p>
          <a:p>
            <a:pPr marL="165100" marR="568960" algn="just">
              <a:lnSpc>
                <a:spcPct val="115000"/>
              </a:lnSpc>
              <a:spcBef>
                <a:spcPts val="790"/>
              </a:spcBef>
              <a:spcAft>
                <a:spcPts val="0"/>
              </a:spcAft>
            </a:pPr>
            <a:r>
              <a:rPr lang="en-US" sz="2200" b="1" dirty="0">
                <a:effectLst/>
                <a:latin typeface="Times New Roman" panose="02020603050405020304" pitchFamily="18" charset="0"/>
                <a:ea typeface="Times New Roman" panose="02020603050405020304" pitchFamily="18" charset="0"/>
              </a:rPr>
              <a:t>Training and Development as HR function: </a:t>
            </a:r>
            <a:r>
              <a:rPr lang="en-US" sz="2000" dirty="0">
                <a:effectLst/>
                <a:latin typeface="Times New Roman" panose="02020603050405020304" pitchFamily="18" charset="0"/>
                <a:ea typeface="Times New Roman" panose="02020603050405020304" pitchFamily="18" charset="0"/>
              </a:rPr>
              <a:t>Training and Development is one of the most important functions of Human Resource management in any of the organization. The objective</a:t>
            </a:r>
            <a:r>
              <a:rPr lang="en-US" sz="2000" spc="-10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 this Training is to enhance employees’ skills behavior and expertise by putting them into</a:t>
            </a:r>
            <a:r>
              <a:rPr lang="en-US" sz="2000" spc="-1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learning new techniques of doing</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work.</a:t>
            </a:r>
            <a:endParaRPr lang="en-IN" sz="2000" dirty="0">
              <a:effectLst/>
              <a:latin typeface="Times New Roman" panose="02020603050405020304" pitchFamily="18" charset="0"/>
              <a:ea typeface="Times New Roman" panose="02020603050405020304" pitchFamily="18" charset="0"/>
            </a:endParaRPr>
          </a:p>
          <a:p>
            <a:pPr marL="165100" marR="572135" algn="just">
              <a:lnSpc>
                <a:spcPct val="113000"/>
              </a:lnSpc>
              <a:spcBef>
                <a:spcPts val="805"/>
              </a:spcBef>
              <a:spcAft>
                <a:spcPts val="0"/>
              </a:spcAft>
            </a:pPr>
            <a:r>
              <a:rPr lang="en-US" sz="2000" dirty="0">
                <a:effectLst/>
                <a:latin typeface="Times New Roman" panose="02020603050405020304" pitchFamily="18" charset="0"/>
                <a:ea typeface="Times New Roman" panose="02020603050405020304" pitchFamily="18" charset="0"/>
              </a:rPr>
              <a:t>Employee Training and Development helps in updating employees’ skills and knowledge for performing a Job which at the end results in increasing their work efficiency and increase the productivity of an organization.</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329807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2259</TotalTime>
  <Words>548</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 Rounded MT Bold</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vineeta chandra</cp:lastModifiedBy>
  <cp:revision>210</cp:revision>
  <dcterms:created xsi:type="dcterms:W3CDTF">2023-04-01T04:44:33Z</dcterms:created>
  <dcterms:modified xsi:type="dcterms:W3CDTF">2023-07-07T11:00:01Z</dcterms:modified>
</cp:coreProperties>
</file>