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28809" y="2053135"/>
            <a:ext cx="8581767" cy="3504983"/>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14 and 15: Leadership – Concept, Characteristics, Functions, Approaches to leadership, Leadership styles</a:t>
            </a:r>
            <a:endParaRPr lang="en-IN" sz="3200" b="1" kern="0" dirty="0">
              <a:effectLst/>
              <a:latin typeface="Arial Rounded MT Bold" panose="020F0704030504030204" pitchFamily="34" charset="0"/>
              <a:ea typeface="Times New Roman" panose="02020603050405020304" pitchFamily="18" charset="0"/>
            </a:endParaRPr>
          </a:p>
          <a:p>
            <a:pPr marL="165100" marR="571500" algn="just">
              <a:lnSpc>
                <a:spcPct val="113000"/>
              </a:lnSpc>
              <a:spcBef>
                <a:spcPts val="395"/>
              </a:spcBef>
              <a:spcAft>
                <a:spcPts val="0"/>
              </a:spcAft>
            </a:pPr>
            <a:endParaRPr lang="en-IN" sz="3200" b="1" kern="0" dirty="0">
              <a:effectLst/>
              <a:latin typeface="Arial Rounded MT Bold" panose="020F0704030504030204" pitchFamily="34" charset="0"/>
              <a:ea typeface="Times New Roman" panose="02020603050405020304" pitchFamily="18" charset="0"/>
            </a:endParaRPr>
          </a:p>
          <a:p>
            <a:pPr marL="165100">
              <a:spcBef>
                <a:spcPts val="25"/>
              </a:spcBef>
              <a:spcAft>
                <a:spcPts val="0"/>
              </a:spcAft>
            </a:pPr>
            <a:r>
              <a:rPr lang="en-US" sz="18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9C7AB6-9592-AC2B-BA03-A26D573DB178}"/>
              </a:ext>
            </a:extLst>
          </p:cNvPr>
          <p:cNvSpPr txBox="1"/>
          <p:nvPr/>
        </p:nvSpPr>
        <p:spPr>
          <a:xfrm>
            <a:off x="1299882" y="1674169"/>
            <a:ext cx="9350189" cy="4206280"/>
          </a:xfrm>
          <a:prstGeom prst="rect">
            <a:avLst/>
          </a:prstGeom>
          <a:noFill/>
        </p:spPr>
        <p:txBody>
          <a:bodyPr wrap="square">
            <a:spAutoFit/>
          </a:bodyPr>
          <a:lstStyle/>
          <a:p>
            <a:pPr marL="165100">
              <a:spcBef>
                <a:spcPts val="380"/>
              </a:spcBef>
            </a:pPr>
            <a:r>
              <a:rPr lang="en-US" sz="2200" b="1" kern="0" dirty="0">
                <a:effectLst/>
                <a:latin typeface="Times New Roman" panose="02020603050405020304" pitchFamily="18" charset="0"/>
                <a:ea typeface="Times New Roman" panose="02020603050405020304" pitchFamily="18" charset="0"/>
              </a:rPr>
              <a:t>Leadership Styles:</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1000"/>
              </a:spcBef>
              <a:spcAft>
                <a:spcPts val="0"/>
              </a:spcAft>
            </a:pPr>
            <a:r>
              <a:rPr lang="en-US" sz="2000" b="1" dirty="0">
                <a:effectLst/>
                <a:latin typeface="Times New Roman" panose="02020603050405020304" pitchFamily="18" charset="0"/>
                <a:ea typeface="Times New Roman" panose="02020603050405020304" pitchFamily="18" charset="0"/>
              </a:rPr>
              <a:t>Autocratic leadership, </a:t>
            </a:r>
            <a:r>
              <a:rPr lang="en-US" sz="2000" dirty="0">
                <a:effectLst/>
                <a:latin typeface="Times New Roman" panose="02020603050405020304" pitchFamily="18" charset="0"/>
                <a:ea typeface="Times New Roman" panose="02020603050405020304" pitchFamily="18" charset="0"/>
              </a:rPr>
              <a:t>also known as authoritarian leadership, is a leadership style</a:t>
            </a:r>
            <a:r>
              <a:rPr lang="en-US" sz="2000" spc="-1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characterized by individual control over all decisions and little input from group members. Autocratic leaders typically make choices based on their own ideas and judgments and rarely accept advice from followers. Autocratic leadership involves absolute, authoritarian control over a</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a:t>
            </a:r>
            <a:endParaRPr lang="en-IN" sz="2000" dirty="0">
              <a:effectLst/>
              <a:latin typeface="Times New Roman" panose="02020603050405020304" pitchFamily="18" charset="0"/>
              <a:ea typeface="Times New Roman" panose="02020603050405020304" pitchFamily="18" charset="0"/>
            </a:endParaRPr>
          </a:p>
          <a:p>
            <a:pPr marL="165100">
              <a:spcBef>
                <a:spcPts val="815"/>
              </a:spcBef>
            </a:pPr>
            <a:r>
              <a:rPr lang="en-US" sz="2200" b="1" kern="0" dirty="0">
                <a:effectLst/>
                <a:latin typeface="Times New Roman" panose="02020603050405020304" pitchFamily="18" charset="0"/>
                <a:ea typeface="Times New Roman" panose="02020603050405020304" pitchFamily="18" charset="0"/>
              </a:rPr>
              <a:t>Characteristics of Autocratic Leadership</a:t>
            </a:r>
            <a:endParaRPr lang="en-IN" sz="2200" b="1" kern="0" dirty="0">
              <a:effectLst/>
              <a:latin typeface="Times New Roman" panose="02020603050405020304" pitchFamily="18" charset="0"/>
              <a:ea typeface="Times New Roman" panose="02020603050405020304" pitchFamily="18" charset="0"/>
            </a:endParaRPr>
          </a:p>
          <a:p>
            <a:pPr marL="342900" lvl="0" indent="-342900">
              <a:spcBef>
                <a:spcPts val="98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•Little or no input from group</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10"/>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•Leaders make the</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19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•Group leaders dictate all the work methods and</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processes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15"/>
              </a:spcBef>
              <a:buFont typeface="Wingdings" panose="05000000000000000000" pitchFamily="2" charset="2"/>
              <a:buChar char=""/>
              <a:tabLst>
                <a:tab pos="622300" algn="l"/>
                <a:tab pos="622935" algn="l"/>
              </a:tabLst>
            </a:pPr>
            <a:r>
              <a:rPr lang="en-US" sz="2000" dirty="0">
                <a:effectLst/>
                <a:latin typeface="Times New Roman" panose="02020603050405020304" pitchFamily="18" charset="0"/>
                <a:ea typeface="Times New Roman" panose="02020603050405020304" pitchFamily="18" charset="0"/>
              </a:rPr>
              <a:t>•Group members are rarely trusted with decisions or important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BBE557-1CB5-B750-5B9C-EAD08E32F3D0}"/>
              </a:ext>
            </a:extLst>
          </p:cNvPr>
          <p:cNvSpPr txBox="1"/>
          <p:nvPr/>
        </p:nvSpPr>
        <p:spPr>
          <a:xfrm>
            <a:off x="636494" y="1652609"/>
            <a:ext cx="11555506" cy="4526688"/>
          </a:xfrm>
          <a:prstGeom prst="rect">
            <a:avLst/>
          </a:prstGeom>
          <a:noFill/>
        </p:spPr>
        <p:txBody>
          <a:bodyPr wrap="square">
            <a:spAutoFit/>
          </a:bodyPr>
          <a:lstStyle/>
          <a:p>
            <a:pPr marL="165100">
              <a:spcBef>
                <a:spcPts val="1015"/>
              </a:spcBef>
            </a:pPr>
            <a:r>
              <a:rPr lang="en-US" sz="2200" b="1" kern="0" dirty="0">
                <a:effectLst/>
                <a:latin typeface="Times New Roman" panose="02020603050405020304" pitchFamily="18" charset="0"/>
                <a:ea typeface="Times New Roman" panose="02020603050405020304" pitchFamily="18" charset="0"/>
              </a:rPr>
              <a:t>Benefits of Autocratic Leadership</a:t>
            </a:r>
            <a:endParaRPr lang="en-IN" sz="2200" b="1" kern="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Autocratic</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leadership</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beneficial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some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instances,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such</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made quickly without consulting with a large group of people. Some projects require strong leadership in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order</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things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accomplished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quickly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efficiently.</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worked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students or co-workers on a project that got derailed by poor organization, a lack of leadership, and an inability to set deadlines? </a:t>
            </a:r>
            <a:r>
              <a:rPr lang="en-US" sz="2000" spc="-15" dirty="0">
                <a:effectLst/>
                <a:latin typeface="Times New Roman" panose="02020603050405020304" pitchFamily="18" charset="0"/>
                <a:ea typeface="Times New Roman" panose="02020603050405020304" pitchFamily="18" charset="0"/>
              </a:rPr>
              <a:t>If </a:t>
            </a:r>
            <a:r>
              <a:rPr lang="en-US" sz="2000" dirty="0">
                <a:effectLst/>
                <a:latin typeface="Times New Roman" panose="02020603050405020304" pitchFamily="18" charset="0"/>
                <a:ea typeface="Times New Roman" panose="02020603050405020304" pitchFamily="18" charset="0"/>
              </a:rPr>
              <a:t>so, chances are that your grade or job performance suffered</a:t>
            </a:r>
            <a:r>
              <a:rPr lang="en-US" sz="2000" spc="-1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 a result. In such situations, a strong leader who utilizes an autocratic style can take charge of the group, assign tasks to different members, and establish solid deadlines for projects to be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finished.</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800"/>
              </a:spcBef>
              <a:spcAft>
                <a:spcPts val="0"/>
              </a:spcAft>
            </a:pPr>
            <a:r>
              <a:rPr lang="en-US" sz="2000" dirty="0">
                <a:effectLst/>
                <a:latin typeface="Times New Roman" panose="02020603050405020304" pitchFamily="18" charset="0"/>
                <a:ea typeface="Times New Roman" panose="02020603050405020304" pitchFamily="18" charset="0"/>
              </a:rPr>
              <a:t>In situations that are particularly stressful, such as during military conflicts, group members may actually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prefer</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autocratic</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style.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allows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focus 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performing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specific tasks without worrying about making complex decisions. This also allows group members to become highly skilled at performing certain duties, which can be beneficial to 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7DEE60-3148-A476-5957-6A5131818AAD}"/>
              </a:ext>
            </a:extLst>
          </p:cNvPr>
          <p:cNvSpPr txBox="1"/>
          <p:nvPr/>
        </p:nvSpPr>
        <p:spPr>
          <a:xfrm>
            <a:off x="896470" y="1759504"/>
            <a:ext cx="10668000" cy="4070153"/>
          </a:xfrm>
          <a:prstGeom prst="rect">
            <a:avLst/>
          </a:prstGeom>
          <a:noFill/>
        </p:spPr>
        <p:txBody>
          <a:bodyPr wrap="square">
            <a:spAutoFit/>
          </a:bodyPr>
          <a:lstStyle/>
          <a:p>
            <a:pPr marL="165100">
              <a:spcBef>
                <a:spcPts val="790"/>
              </a:spcBef>
            </a:pPr>
            <a:r>
              <a:rPr lang="en-US" sz="2200" b="1" dirty="0">
                <a:effectLst/>
                <a:latin typeface="Times New Roman" panose="02020603050405020304" pitchFamily="18" charset="0"/>
                <a:ea typeface="Times New Roman" panose="02020603050405020304" pitchFamily="18" charset="0"/>
              </a:rPr>
              <a:t>Downsides of Autocratic Leadership</a:t>
            </a:r>
            <a:endParaRPr lang="en-IN" sz="2200" dirty="0">
              <a:effectLst/>
              <a:latin typeface="Times New Roman" panose="02020603050405020304" pitchFamily="18" charset="0"/>
              <a:ea typeface="Times New Roman" panose="02020603050405020304" pitchFamily="18" charset="0"/>
            </a:endParaRPr>
          </a:p>
          <a:p>
            <a:pPr marL="165100" marR="56642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While autocratic leadership can be beneficial at times, there are also many instances where this leadership style can be problematic. People who abuse an autocratic leadership style are often viewed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bossy,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controlling,</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dictatorial,</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resentment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among</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 Because autocratic leaders make decisions without consulting the group, people in the group may dislike that they are unable to contribute ideas. Researchers have also found that autocratic leadership often results in a lack of creative solutions to problems, which can ultimately hurt the performance of the group. While autocratic leadership does have some potential pitfalls, leaders can learn to use elements of this style wisely. For example, an autocratic style can be used effectively in situations where the leader is the most knowledgeable member of the group or has access to information that other members of the group do not.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3EAFAE-6D4D-1568-1365-17C566FB385C}"/>
              </a:ext>
            </a:extLst>
          </p:cNvPr>
          <p:cNvSpPr txBox="1"/>
          <p:nvPr/>
        </p:nvSpPr>
        <p:spPr>
          <a:xfrm>
            <a:off x="1362635" y="1752302"/>
            <a:ext cx="9565342" cy="4512517"/>
          </a:xfrm>
          <a:prstGeom prst="rect">
            <a:avLst/>
          </a:prstGeom>
          <a:noFill/>
        </p:spPr>
        <p:txBody>
          <a:bodyPr wrap="square">
            <a:spAutoFit/>
          </a:bodyPr>
          <a:lstStyle/>
          <a:p>
            <a:pPr marL="165100" marR="568325" algn="just">
              <a:lnSpc>
                <a:spcPct val="115000"/>
              </a:lnSpc>
              <a:spcBef>
                <a:spcPts val="805"/>
              </a:spcBef>
              <a:spcAft>
                <a:spcPts val="0"/>
              </a:spcAft>
            </a:pPr>
            <a:r>
              <a:rPr lang="en-US" sz="2200" b="1" dirty="0">
                <a:effectLst/>
                <a:latin typeface="Times New Roman" panose="02020603050405020304" pitchFamily="18" charset="0"/>
                <a:ea typeface="Times New Roman" panose="02020603050405020304" pitchFamily="18" charset="0"/>
              </a:rPr>
              <a:t>Democratic leadership, </a:t>
            </a:r>
            <a:r>
              <a:rPr lang="en-US" sz="2000" dirty="0">
                <a:effectLst/>
                <a:latin typeface="Times New Roman" panose="02020603050405020304" pitchFamily="18" charset="0"/>
                <a:ea typeface="Times New Roman" panose="02020603050405020304" pitchFamily="18" charset="0"/>
              </a:rPr>
              <a:t>also known as participative leadership, is a type of leadership style in which members of the group take a more participative role in the decision-making process.</a:t>
            </a:r>
            <a:endParaRPr lang="en-IN" sz="2000" dirty="0">
              <a:effectLst/>
              <a:latin typeface="Times New Roman" panose="02020603050405020304" pitchFamily="18" charset="0"/>
              <a:ea typeface="Times New Roman" panose="02020603050405020304" pitchFamily="18" charset="0"/>
            </a:endParaRPr>
          </a:p>
          <a:p>
            <a:pPr marL="165100" marR="569595" algn="just">
              <a:lnSpc>
                <a:spcPct val="113000"/>
              </a:lnSpc>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Researchers have found that this learning style is usually one of the most effective and lead to higher productivity, better contributions from group members, and increased group morale.</a:t>
            </a:r>
            <a:endParaRPr lang="en-IN" sz="2000" dirty="0">
              <a:effectLst/>
              <a:latin typeface="Times New Roman" panose="02020603050405020304" pitchFamily="18" charset="0"/>
              <a:ea typeface="Times New Roman" panose="02020603050405020304" pitchFamily="18" charset="0"/>
            </a:endParaRPr>
          </a:p>
          <a:p>
            <a:pPr marL="165100">
              <a:spcBef>
                <a:spcPts val="840"/>
              </a:spcBef>
            </a:pPr>
            <a:r>
              <a:rPr lang="en-US" sz="2200" b="1" kern="0" dirty="0">
                <a:effectLst/>
                <a:latin typeface="Times New Roman" panose="02020603050405020304" pitchFamily="18" charset="0"/>
                <a:ea typeface="Times New Roman" panose="02020603050405020304" pitchFamily="18" charset="0"/>
              </a:rPr>
              <a:t>Characteristics of Democratic Leadership</a:t>
            </a:r>
            <a:endParaRPr lang="en-IN" sz="2200" b="1" kern="0" dirty="0">
              <a:effectLst/>
              <a:latin typeface="Times New Roman" panose="02020603050405020304" pitchFamily="18" charset="0"/>
              <a:ea typeface="Times New Roman" panose="02020603050405020304" pitchFamily="18" charset="0"/>
            </a:endParaRPr>
          </a:p>
          <a:p>
            <a:pPr marR="573405" lvl="0" algn="just">
              <a:lnSpc>
                <a:spcPct val="113000"/>
              </a:lnSpc>
              <a:spcBef>
                <a:spcPts val="995"/>
              </a:spcBef>
              <a:spcAft>
                <a:spcPts val="0"/>
              </a:spcAft>
              <a:tabLst>
                <a:tab pos="622935" algn="l"/>
              </a:tabLst>
            </a:pPr>
            <a:r>
              <a:rPr lang="en-US" sz="2000" dirty="0">
                <a:effectLst/>
                <a:latin typeface="Times New Roman" panose="02020603050405020304" pitchFamily="18" charset="0"/>
                <a:ea typeface="Times New Roman" panose="02020603050405020304" pitchFamily="18" charset="0"/>
              </a:rPr>
              <a:t>•Group</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encouraged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share</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ideas</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opinions,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even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though</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retains the final say over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decisions.</a:t>
            </a:r>
            <a:endParaRPr lang="en-IN" sz="2000" dirty="0">
              <a:effectLst/>
              <a:latin typeface="Times New Roman" panose="02020603050405020304" pitchFamily="18" charset="0"/>
              <a:ea typeface="Times New Roman" panose="02020603050405020304" pitchFamily="18" charset="0"/>
            </a:endParaRPr>
          </a:p>
          <a:p>
            <a:pPr lvl="0" algn="just">
              <a:spcBef>
                <a:spcPts val="15"/>
              </a:spcBef>
              <a:tabLst>
                <a:tab pos="622935" algn="l"/>
              </a:tabLst>
            </a:pPr>
            <a:r>
              <a:rPr lang="en-US" sz="2000" dirty="0">
                <a:effectLst/>
                <a:latin typeface="Times New Roman" panose="02020603050405020304" pitchFamily="18" charset="0"/>
                <a:ea typeface="Times New Roman" panose="02020603050405020304" pitchFamily="18" charset="0"/>
              </a:rPr>
              <a:t>•Members of the group feel more engaged in 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endParaRPr lang="en-IN" sz="20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•Creativity is encouraged and</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rewarded</a:t>
            </a:r>
            <a:r>
              <a:rPr lang="en-US" sz="2000" b="1" dirty="0">
                <a:effectLst/>
                <a:latin typeface="Times New Roman" panose="02020603050405020304" pitchFamily="18" charset="0"/>
                <a:ea typeface="Times New Roman" panose="02020603050405020304" pitchFamily="18" charset="0"/>
              </a:rPr>
              <a:t>. </a:t>
            </a:r>
            <a:endParaRPr lang="en-IN" sz="2000" dirty="0"/>
          </a:p>
        </p:txBody>
      </p:sp>
    </p:spTree>
    <p:extLst>
      <p:ext uri="{BB962C8B-B14F-4D97-AF65-F5344CB8AC3E}">
        <p14:creationId xmlns:p14="http://schemas.microsoft.com/office/powerpoint/2010/main" val="23167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DE85C0-1A6B-E91C-D70E-2AF01595C99E}"/>
              </a:ext>
            </a:extLst>
          </p:cNvPr>
          <p:cNvSpPr txBox="1"/>
          <p:nvPr/>
        </p:nvSpPr>
        <p:spPr>
          <a:xfrm>
            <a:off x="1999129" y="2143052"/>
            <a:ext cx="8328212" cy="2769156"/>
          </a:xfrm>
          <a:prstGeom prst="rect">
            <a:avLst/>
          </a:prstGeom>
          <a:noFill/>
        </p:spPr>
        <p:txBody>
          <a:bodyPr wrap="square">
            <a:spAutoFit/>
          </a:bodyPr>
          <a:lstStyle/>
          <a:p>
            <a:pPr marR="3612515" lvl="0" algn="just">
              <a:lnSpc>
                <a:spcPct val="168000"/>
              </a:lnSpc>
              <a:spcBef>
                <a:spcPts val="195"/>
              </a:spcBef>
              <a:spcAft>
                <a:spcPts val="0"/>
              </a:spcAft>
              <a:tabLst>
                <a:tab pos="622935" algn="l"/>
              </a:tabLst>
            </a:pPr>
            <a:r>
              <a:rPr lang="en-US" sz="2000" b="1"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Benefits of Democratic</a:t>
            </a:r>
            <a:r>
              <a:rPr lang="en-US" sz="2200" b="1" spc="-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Leadership</a:t>
            </a:r>
            <a:endParaRPr lang="en-IN" sz="22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50"/>
              </a:spcBef>
              <a:spcAft>
                <a:spcPts val="0"/>
              </a:spcAft>
            </a:pPr>
            <a:r>
              <a:rPr lang="en-US" sz="2000" dirty="0">
                <a:effectLst/>
                <a:latin typeface="Times New Roman" panose="02020603050405020304" pitchFamily="18" charset="0"/>
                <a:ea typeface="Times New Roman" panose="02020603050405020304" pitchFamily="18" charset="0"/>
              </a:rPr>
              <a:t>Because group members are encouraged to share their thoughts, democratic leadership can leader to better ideas and more creative solutions to problems. Group members also feel more involved and committed to projects, making them more likely to care about the end results. Research on leadership styles has also shown that democratic leadership leads to higher productivity among group members.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8819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5E12C1-CD8E-8284-2AF9-1F99674E6AAF}"/>
              </a:ext>
            </a:extLst>
          </p:cNvPr>
          <p:cNvSpPr txBox="1"/>
          <p:nvPr/>
        </p:nvSpPr>
        <p:spPr>
          <a:xfrm>
            <a:off x="1443317" y="1720423"/>
            <a:ext cx="9753599" cy="3417154"/>
          </a:xfrm>
          <a:prstGeom prst="rect">
            <a:avLst/>
          </a:prstGeom>
          <a:noFill/>
        </p:spPr>
        <p:txBody>
          <a:bodyPr wrap="square">
            <a:spAutoFit/>
          </a:bodyPr>
          <a:lstStyle/>
          <a:p>
            <a:pPr marL="165100">
              <a:spcBef>
                <a:spcPts val="815"/>
              </a:spcBef>
            </a:pPr>
            <a:r>
              <a:rPr lang="en-US" sz="2200" b="1" kern="0" dirty="0">
                <a:effectLst/>
                <a:latin typeface="Times New Roman" panose="02020603050405020304" pitchFamily="18" charset="0"/>
                <a:ea typeface="Times New Roman" panose="02020603050405020304" pitchFamily="18" charset="0"/>
              </a:rPr>
              <a:t>Downsides of Democratic Leadership</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While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democratic</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leadership</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been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described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most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leadership</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style,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does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 some potential downsides. In situations where roles are unclear or </a:t>
            </a:r>
            <a:r>
              <a:rPr lang="en-US" sz="2000" spc="10" dirty="0">
                <a:effectLst/>
                <a:latin typeface="Times New Roman" panose="02020603050405020304" pitchFamily="18" charset="0"/>
                <a:ea typeface="Times New Roman" panose="02020603050405020304" pitchFamily="18" charset="0"/>
              </a:rPr>
              <a:t>time </a:t>
            </a:r>
            <a:r>
              <a:rPr lang="en-US" sz="2000" dirty="0">
                <a:effectLst/>
                <a:latin typeface="Times New Roman" panose="02020603050405020304" pitchFamily="18" charset="0"/>
                <a:ea typeface="Times New Roman" panose="02020603050405020304" pitchFamily="18" charset="0"/>
              </a:rPr>
              <a:t>is of the essence, democratic leadership can lead to communication failures and uncompleted projects. In some cases, group members may not have the necessary knowledge or expertise to make quality contributions to the decision-making</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3000"/>
              </a:lnSpc>
              <a:spcBef>
                <a:spcPts val="805"/>
              </a:spcBef>
              <a:spcAft>
                <a:spcPts val="0"/>
              </a:spcAft>
            </a:pPr>
            <a:r>
              <a:rPr lang="en-US" sz="2000" dirty="0">
                <a:effectLst/>
                <a:latin typeface="Times New Roman" panose="02020603050405020304" pitchFamily="18" charset="0"/>
                <a:ea typeface="Times New Roman" panose="02020603050405020304" pitchFamily="18" charset="0"/>
              </a:rPr>
              <a:t>Democratic</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leadership</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best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situations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where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skilled</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eager</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share their knowledge. It is also important to have plenty of time to allow people to contribute, develop a plan and then vote on the best course 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action.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654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FB143B-B415-3D09-AEC1-AAB257BC9ACD}"/>
              </a:ext>
            </a:extLst>
          </p:cNvPr>
          <p:cNvSpPr txBox="1"/>
          <p:nvPr/>
        </p:nvSpPr>
        <p:spPr>
          <a:xfrm>
            <a:off x="753035" y="1468328"/>
            <a:ext cx="10721789" cy="4905767"/>
          </a:xfrm>
          <a:prstGeom prst="rect">
            <a:avLst/>
          </a:prstGeom>
          <a:noFill/>
        </p:spPr>
        <p:txBody>
          <a:bodyPr wrap="square">
            <a:spAutoFit/>
          </a:bodyPr>
          <a:lstStyle/>
          <a:p>
            <a:pPr marL="165100" marR="570230" indent="38100" algn="just">
              <a:lnSpc>
                <a:spcPct val="115000"/>
              </a:lnSpc>
              <a:spcBef>
                <a:spcPts val="835"/>
              </a:spcBef>
              <a:spcAft>
                <a:spcPts val="0"/>
              </a:spcAft>
            </a:pPr>
            <a:r>
              <a:rPr lang="en-US" sz="2200" b="1" dirty="0">
                <a:effectLst/>
                <a:latin typeface="Times New Roman" panose="02020603050405020304" pitchFamily="18" charset="0"/>
                <a:ea typeface="Times New Roman" panose="02020603050405020304" pitchFamily="18" charset="0"/>
              </a:rPr>
              <a:t>Laissez-faire leadership, </a:t>
            </a:r>
            <a:r>
              <a:rPr lang="en-US" sz="2000" dirty="0">
                <a:effectLst/>
                <a:latin typeface="Times New Roman" panose="02020603050405020304" pitchFamily="18" charset="0"/>
                <a:ea typeface="Times New Roman" panose="02020603050405020304" pitchFamily="18" charset="0"/>
              </a:rPr>
              <a:t>also known as delegative leadership, is a type of leadership style in which leaders are hands-off and allow group members to make the decisions. Researchers have found that this is generally the leadership style that leads to the lowest productivity among group members.</a:t>
            </a:r>
            <a:endParaRPr lang="en-IN" sz="2000" dirty="0">
              <a:effectLst/>
              <a:latin typeface="Times New Roman" panose="02020603050405020304" pitchFamily="18" charset="0"/>
              <a:ea typeface="Times New Roman" panose="02020603050405020304" pitchFamily="18" charset="0"/>
            </a:endParaRPr>
          </a:p>
          <a:p>
            <a:pPr marL="165100">
              <a:spcBef>
                <a:spcPts val="795"/>
              </a:spcBef>
            </a:pPr>
            <a:r>
              <a:rPr lang="en-US" sz="2000" dirty="0">
                <a:effectLst/>
                <a:latin typeface="Times New Roman" panose="02020603050405020304" pitchFamily="18" charset="0"/>
                <a:ea typeface="Times New Roman" panose="02020603050405020304" pitchFamily="18" charset="0"/>
              </a:rPr>
              <a:t>Laissez-faire leadership is characterized by:</a:t>
            </a:r>
            <a:endParaRPr lang="en-IN" sz="2000" dirty="0">
              <a:effectLst/>
              <a:latin typeface="Times New Roman" panose="02020603050405020304" pitchFamily="18" charset="0"/>
              <a:ea typeface="Times New Roman" panose="02020603050405020304" pitchFamily="18" charset="0"/>
            </a:endParaRPr>
          </a:p>
          <a:p>
            <a:pPr lvl="0">
              <a:spcBef>
                <a:spcPts val="1020"/>
              </a:spcBef>
              <a:tabLst>
                <a:tab pos="622300" algn="l"/>
                <a:tab pos="622935" algn="l"/>
              </a:tabLst>
            </a:pPr>
            <a:r>
              <a:rPr lang="en-US" sz="2000" dirty="0">
                <a:effectLst/>
                <a:latin typeface="Times New Roman" panose="02020603050405020304" pitchFamily="18" charset="0"/>
                <a:ea typeface="Times New Roman" panose="02020603050405020304" pitchFamily="18" charset="0"/>
              </a:rPr>
              <a:t>•Very little guidance from</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a:t>
            </a:r>
            <a:endParaRPr lang="en-IN" sz="2000" dirty="0">
              <a:effectLst/>
              <a:latin typeface="Times New Roman" panose="02020603050405020304" pitchFamily="18" charset="0"/>
              <a:ea typeface="Times New Roman" panose="02020603050405020304" pitchFamily="18" charset="0"/>
            </a:endParaRPr>
          </a:p>
          <a:p>
            <a:pPr lvl="0">
              <a:spcBef>
                <a:spcPts val="195"/>
              </a:spcBef>
              <a:tabLst>
                <a:tab pos="622300" algn="l"/>
                <a:tab pos="622935" algn="l"/>
              </a:tabLst>
            </a:pPr>
            <a:r>
              <a:rPr lang="en-US" sz="2000" dirty="0">
                <a:effectLst/>
                <a:latin typeface="Times New Roman" panose="02020603050405020304" pitchFamily="18" charset="0"/>
                <a:ea typeface="Times New Roman" panose="02020603050405020304" pitchFamily="18" charset="0"/>
              </a:rPr>
              <a:t>•Complete freedom for followers to make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decisions</a:t>
            </a:r>
            <a:endParaRPr lang="en-IN" sz="2000" dirty="0">
              <a:effectLst/>
              <a:latin typeface="Times New Roman" panose="02020603050405020304" pitchFamily="18" charset="0"/>
              <a:ea typeface="Times New Roman" panose="02020603050405020304" pitchFamily="18" charset="0"/>
            </a:endParaRPr>
          </a:p>
          <a:p>
            <a:pPr lvl="0">
              <a:spcBef>
                <a:spcPts val="200"/>
              </a:spcBef>
              <a:tabLst>
                <a:tab pos="622300" algn="l"/>
                <a:tab pos="622935" algn="l"/>
              </a:tabLst>
            </a:pPr>
            <a:r>
              <a:rPr lang="en-US" sz="2000" dirty="0">
                <a:effectLst/>
                <a:latin typeface="Times New Roman" panose="02020603050405020304" pitchFamily="18" charset="0"/>
                <a:ea typeface="Times New Roman" panose="02020603050405020304" pitchFamily="18" charset="0"/>
              </a:rPr>
              <a:t>•Leaders provide the tools and resources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needed</a:t>
            </a:r>
            <a:endParaRPr lang="en-IN" sz="2000" dirty="0">
              <a:effectLst/>
              <a:latin typeface="Times New Roman" panose="02020603050405020304" pitchFamily="18" charset="0"/>
              <a:ea typeface="Times New Roman" panose="02020603050405020304" pitchFamily="18" charset="0"/>
            </a:endParaRPr>
          </a:p>
          <a:p>
            <a:pPr lvl="0">
              <a:spcBef>
                <a:spcPts val="210"/>
              </a:spcBef>
              <a:tabLst>
                <a:tab pos="622300" algn="l"/>
                <a:tab pos="622935" algn="l"/>
              </a:tabLst>
            </a:pPr>
            <a:r>
              <a:rPr lang="en-US" sz="2000" dirty="0">
                <a:effectLst/>
                <a:latin typeface="Times New Roman" panose="02020603050405020304" pitchFamily="18" charset="0"/>
                <a:ea typeface="Times New Roman" panose="02020603050405020304" pitchFamily="18" charset="0"/>
              </a:rPr>
              <a:t>•Group members are expected to solve problems on their</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own</a:t>
            </a:r>
            <a:endParaRPr lang="en-IN" sz="2000"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1005"/>
              </a:spcBef>
              <a:spcAft>
                <a:spcPts val="0"/>
              </a:spcAft>
            </a:pPr>
            <a:r>
              <a:rPr lang="en-US" sz="2000" dirty="0">
                <a:effectLst/>
                <a:latin typeface="Times New Roman" panose="02020603050405020304" pitchFamily="18" charset="0"/>
                <a:ea typeface="Times New Roman" panose="02020603050405020304" pitchFamily="18" charset="0"/>
              </a:rPr>
              <a:t>Laissez-faire leadership can be effective in situations where group members are highly skilled, motivated and capable of working on their own. While the conventional term for this style is 'laissez-faire' and implies a completely hands-off approach, many leaders still remain open and available to group members for consultation and feedback.</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049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A88DAD-E9E0-6CA6-0497-602C9DB520E4}"/>
              </a:ext>
            </a:extLst>
          </p:cNvPr>
          <p:cNvSpPr txBox="1"/>
          <p:nvPr/>
        </p:nvSpPr>
        <p:spPr>
          <a:xfrm>
            <a:off x="2375647" y="1933719"/>
            <a:ext cx="8588188" cy="2990562"/>
          </a:xfrm>
          <a:prstGeom prst="rect">
            <a:avLst/>
          </a:prstGeom>
          <a:noFill/>
        </p:spPr>
        <p:txBody>
          <a:bodyPr wrap="square">
            <a:spAutoFit/>
          </a:bodyPr>
          <a:lstStyle/>
          <a:p>
            <a:pPr marL="165100" algn="just">
              <a:spcBef>
                <a:spcPts val="360"/>
              </a:spcBef>
            </a:pPr>
            <a:r>
              <a:rPr lang="en-US" sz="2200" b="1" dirty="0">
                <a:effectLst/>
                <a:latin typeface="Times New Roman" panose="02020603050405020304" pitchFamily="18" charset="0"/>
                <a:ea typeface="Times New Roman" panose="02020603050405020304" pitchFamily="18" charset="0"/>
              </a:rPr>
              <a:t>Downsides of Laissez-Faire Leadership</a:t>
            </a:r>
            <a:endParaRPr lang="en-IN" sz="22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Laissez-faire leadership is not ideal in situations where group members lack the knowledge or experience they need to complete tasks and make decisions. Some people are not good at setting their own deadlines, managing their own projects and solving problems on their own. In such situations, projects can go off-track and deadlines can be missed when team members do not get enough guidance or feedback from leaders.</a:t>
            </a:r>
            <a:endParaRPr lang="en-IN" sz="200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559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EF3A509-FCF7-ACBF-8D6C-358153822CC4}"/>
              </a:ext>
            </a:extLst>
          </p:cNvPr>
          <p:cNvSpPr txBox="1"/>
          <p:nvPr/>
        </p:nvSpPr>
        <p:spPr>
          <a:xfrm>
            <a:off x="1510552" y="1874779"/>
            <a:ext cx="9170895" cy="3656386"/>
          </a:xfrm>
          <a:prstGeom prst="rect">
            <a:avLst/>
          </a:prstGeom>
          <a:noFill/>
        </p:spPr>
        <p:txBody>
          <a:bodyPr wrap="square">
            <a:spAutoFit/>
          </a:bodyPr>
          <a:lstStyle/>
          <a:p>
            <a:pPr marL="165100" marR="573405" algn="just">
              <a:lnSpc>
                <a:spcPct val="115000"/>
              </a:lnSpc>
              <a:spcBef>
                <a:spcPts val="995"/>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Concept of leadership</a:t>
            </a:r>
          </a:p>
          <a:p>
            <a:pPr marL="165100" marR="57340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I used to think that running an organization was equivalent to conducting a symphony orchestra. But I don't think that's quite it; it's more like jazz. There is more improvisation.</a:t>
            </a:r>
            <a:endParaRPr lang="en-IN" sz="2000" dirty="0">
              <a:effectLst/>
              <a:latin typeface="Times New Roman" panose="02020603050405020304" pitchFamily="18" charset="0"/>
              <a:ea typeface="Times New Roman" panose="02020603050405020304" pitchFamily="18" charset="0"/>
            </a:endParaRPr>
          </a:p>
          <a:p>
            <a:pPr marL="165100" algn="just">
              <a:spcBef>
                <a:spcPts val="790"/>
              </a:spcBef>
            </a:pPr>
            <a:r>
              <a:rPr lang="en-US" sz="2000" dirty="0">
                <a:effectLst/>
                <a:latin typeface="Times New Roman" panose="02020603050405020304" pitchFamily="18" charset="0"/>
                <a:ea typeface="Times New Roman" panose="02020603050405020304" pitchFamily="18" charset="0"/>
              </a:rPr>
              <a:t>—Warren Bennis</a:t>
            </a:r>
            <a:endParaRPr lang="en-IN" sz="2000" dirty="0">
              <a:effectLst/>
              <a:latin typeface="Times New Roman" panose="02020603050405020304" pitchFamily="18" charset="0"/>
              <a:ea typeface="Times New Roman" panose="02020603050405020304" pitchFamily="18" charset="0"/>
            </a:endParaRPr>
          </a:p>
          <a:p>
            <a:pPr algn="just"/>
            <a:endParaRPr lang="en-US"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Good</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made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born.</a:t>
            </a:r>
            <a:r>
              <a:rPr lang="en-US" sz="2000" spc="-6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desire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willpower,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become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 leader. Good leaders develop through a never ending process of self-study, education, training, and experience (Jago, 1982). This guide will help you through that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endParaRPr lang="en-IN" sz="2000" dirty="0"/>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AB0B36-0E31-78DB-C2EE-D22ABB55BFF1}"/>
              </a:ext>
            </a:extLst>
          </p:cNvPr>
          <p:cNvSpPr txBox="1"/>
          <p:nvPr/>
        </p:nvSpPr>
        <p:spPr>
          <a:xfrm>
            <a:off x="1129553" y="1624839"/>
            <a:ext cx="10318376" cy="4393319"/>
          </a:xfrm>
          <a:prstGeom prst="rect">
            <a:avLst/>
          </a:prstGeom>
          <a:noFill/>
        </p:spPr>
        <p:txBody>
          <a:bodyPr wrap="square">
            <a:spAutoFit/>
          </a:bodyPr>
          <a:lstStyle/>
          <a:p>
            <a:pPr lvl="1">
              <a:spcBef>
                <a:spcPts val="805"/>
              </a:spcBef>
              <a:spcAft>
                <a:spcPts val="0"/>
              </a:spcAft>
              <a:buSzPts val="1200"/>
              <a:tabLst>
                <a:tab pos="394335" algn="l"/>
              </a:tabLst>
            </a:pPr>
            <a:r>
              <a:rPr lang="en-US" sz="2200" b="1" kern="0" spc="-15" dirty="0">
                <a:effectLst/>
                <a:latin typeface="Times New Roman" panose="02020603050405020304" pitchFamily="18" charset="0"/>
                <a:ea typeface="Times New Roman" panose="02020603050405020304" pitchFamily="18" charset="0"/>
              </a:rPr>
              <a:t>Definition of Leadership:</a:t>
            </a:r>
            <a:endParaRPr lang="en-IN" sz="2200" b="1" kern="0" spc="-15"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Leadership</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person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influences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others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accomplish</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objective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directs the organization in a way that makes it more cohesive and coherent. This definition is similar to Northouse's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(2007)</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definition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Leadership</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whereby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individual</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influences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 of individuals to achieve a common goal. Leaders carry out this process by applying their leadership knowledge and skills. This is called Process Leadership (Jago, 1982). However, we know that we have traits that can influence our actions. This is called Trait Leadership (Jago, 1982),</a:t>
            </a:r>
            <a:r>
              <a:rPr lang="en-US" sz="2000" spc="1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1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1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was</a:t>
            </a:r>
            <a:r>
              <a:rPr lang="en-US" sz="2000" spc="1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once</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common</a:t>
            </a:r>
            <a:r>
              <a:rPr lang="en-US" sz="2000" spc="1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believe</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1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a:t>
            </a:r>
            <a:r>
              <a:rPr lang="en-US" sz="2000" spc="1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were</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born</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rather</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than</a:t>
            </a:r>
            <a:r>
              <a:rPr lang="en-US" sz="2000" spc="1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made.</a:t>
            </a:r>
            <a:r>
              <a:rPr lang="en-US" sz="2000" spc="1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While leadership</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learned,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skills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knowledge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processed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influenced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 hers attributes or traits; such as beliefs, values, ethics, and character. Knowledge and skills contribute directly to the process of leadership, while the other attributes give the leader certain characteristics that make him or her unique.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280D94-4A97-1561-ACD4-2A40C0BEF928}"/>
              </a:ext>
            </a:extLst>
          </p:cNvPr>
          <p:cNvSpPr txBox="1"/>
          <p:nvPr/>
        </p:nvSpPr>
        <p:spPr>
          <a:xfrm>
            <a:off x="954742" y="1776781"/>
            <a:ext cx="10282516" cy="4495911"/>
          </a:xfrm>
          <a:prstGeom prst="rect">
            <a:avLst/>
          </a:prstGeom>
          <a:noFill/>
        </p:spPr>
        <p:txBody>
          <a:bodyPr wrap="square">
            <a:spAutoFit/>
          </a:bodyPr>
          <a:lstStyle/>
          <a:p>
            <a:pPr marL="165100" algn="just">
              <a:spcBef>
                <a:spcPts val="790"/>
              </a:spcBef>
              <a:spcAft>
                <a:spcPts val="0"/>
              </a:spcAft>
            </a:pPr>
            <a:r>
              <a:rPr lang="en-US" sz="2200" b="1" dirty="0">
                <a:effectLst/>
                <a:latin typeface="Times New Roman" panose="02020603050405020304" pitchFamily="18" charset="0"/>
                <a:ea typeface="Times New Roman" panose="02020603050405020304" pitchFamily="18" charset="0"/>
              </a:rPr>
              <a:t>Four Factors of Leadership: </a:t>
            </a:r>
            <a:r>
              <a:rPr lang="en-US" sz="2000" dirty="0">
                <a:effectLst/>
                <a:latin typeface="Times New Roman" panose="02020603050405020304" pitchFamily="18" charset="0"/>
                <a:ea typeface="Times New Roman" panose="02020603050405020304" pitchFamily="18" charset="0"/>
              </a:rPr>
              <a:t>There are four major factors in leadership (U.S. Army, 1983):</a:t>
            </a:r>
            <a:endParaRPr lang="en-IN" sz="200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1020"/>
              </a:spcBef>
              <a:spcAft>
                <a:spcPts val="0"/>
              </a:spcAft>
            </a:pPr>
            <a:r>
              <a:rPr lang="en-US" sz="2000" b="1" dirty="0">
                <a:effectLst/>
                <a:latin typeface="Times New Roman" panose="02020603050405020304" pitchFamily="18" charset="0"/>
                <a:ea typeface="Times New Roman" panose="02020603050405020304" pitchFamily="18" charset="0"/>
              </a:rPr>
              <a:t>Leader: </a:t>
            </a:r>
            <a:r>
              <a:rPr lang="en-US" sz="2000" dirty="0">
                <a:effectLst/>
                <a:latin typeface="Times New Roman" panose="02020603050405020304" pitchFamily="18" charset="0"/>
                <a:ea typeface="Times New Roman" panose="02020603050405020304" pitchFamily="18" charset="0"/>
              </a:rPr>
              <a:t>You must have an honest understanding of who you are, what you know, and what you can do. Also, note that it is the followers, not the leader or someone else who determines if the leader is successful. If they do not trust or lack confidence in their leader, then they will be uninspired. To be successful you have to convince your followers, not yourself or your superiors, that you are worthy of being followed.</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Followers:</a:t>
            </a:r>
            <a:r>
              <a:rPr lang="en-US" sz="2000" b="1"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Different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people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require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different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styles</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leadership.</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example,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new</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hire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requires more supervision than an experienced employee does. A person who lacks motivation requires a different approach than one with a high degree of motivation. You must know your people! The fundamental starting point is having a good understanding of human nature, such as needs, emotions, and motivation. You must come to know your employees' be, know, and do</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attributes.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E2A62D-70D9-FF57-D054-FE4F4F0F385E}"/>
              </a:ext>
            </a:extLst>
          </p:cNvPr>
          <p:cNvSpPr txBox="1"/>
          <p:nvPr/>
        </p:nvSpPr>
        <p:spPr>
          <a:xfrm>
            <a:off x="905435" y="1606307"/>
            <a:ext cx="10766612" cy="4767780"/>
          </a:xfrm>
          <a:prstGeom prst="rect">
            <a:avLst/>
          </a:prstGeom>
          <a:noFill/>
        </p:spPr>
        <p:txBody>
          <a:bodyPr wrap="square">
            <a:spAutoFit/>
          </a:bodyPr>
          <a:lstStyle/>
          <a:p>
            <a:pPr marL="165100" marR="568960" algn="just">
              <a:lnSpc>
                <a:spcPct val="115000"/>
              </a:lnSpc>
              <a:spcBef>
                <a:spcPts val="790"/>
              </a:spcBef>
              <a:spcAft>
                <a:spcPts val="0"/>
              </a:spcAft>
            </a:pPr>
            <a:r>
              <a:rPr lang="en-US" sz="2000" b="1" dirty="0">
                <a:effectLst/>
                <a:latin typeface="Times New Roman" panose="02020603050405020304" pitchFamily="18" charset="0"/>
                <a:ea typeface="Times New Roman" panose="02020603050405020304" pitchFamily="18" charset="0"/>
              </a:rPr>
              <a:t>Communication: </a:t>
            </a:r>
            <a:r>
              <a:rPr lang="en-US" sz="2000" dirty="0">
                <a:effectLst/>
                <a:latin typeface="Times New Roman" panose="02020603050405020304" pitchFamily="18" charset="0"/>
                <a:ea typeface="Times New Roman" panose="02020603050405020304" pitchFamily="18" charset="0"/>
              </a:rPr>
              <a:t>You lead through two-way communication. Much of it is nonverbal. For instance, when you “set the example,” that communicates to your people that you would not ask them to perform anything that you would not be willing to do. What and how you communicate either builds or harms the relationship between you and your employees.</a:t>
            </a:r>
            <a:endParaRPr lang="en-IN" sz="2000" dirty="0">
              <a:effectLst/>
              <a:latin typeface="Times New Roman" panose="02020603050405020304" pitchFamily="18" charset="0"/>
              <a:ea typeface="Times New Roman" panose="02020603050405020304" pitchFamily="18" charset="0"/>
            </a:endParaRPr>
          </a:p>
          <a:p>
            <a:pPr marL="165100" marR="568325" indent="38100" algn="just">
              <a:lnSpc>
                <a:spcPct val="115000"/>
              </a:lnSpc>
              <a:spcBef>
                <a:spcPts val="810"/>
              </a:spcBef>
              <a:spcAft>
                <a:spcPts val="0"/>
              </a:spcAft>
            </a:pPr>
            <a:r>
              <a:rPr lang="en-US" sz="2000" b="1" dirty="0">
                <a:effectLst/>
                <a:latin typeface="Times New Roman" panose="02020603050405020304" pitchFamily="18" charset="0"/>
                <a:ea typeface="Times New Roman" panose="02020603050405020304" pitchFamily="18" charset="0"/>
              </a:rPr>
              <a:t>Situation: </a:t>
            </a:r>
            <a:r>
              <a:rPr lang="en-US" sz="2000" dirty="0">
                <a:effectLst/>
                <a:latin typeface="Times New Roman" panose="02020603050405020304" pitchFamily="18" charset="0"/>
                <a:ea typeface="Times New Roman" panose="02020603050405020304" pitchFamily="18" charset="0"/>
              </a:rPr>
              <a:t>All situations are different. What you do in one situation will not always work in another. You must use your judgment to decide the best course of action and the leadership style needed for each situation. For example, you may need to confront an employee for inappropriate behavior, but if the confrontation is too late or too early, too harsh or too weak, then the results may</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prove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ineffective.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Also</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situation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normally</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greater</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action than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traits.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because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while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traits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impressive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stability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over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period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time, they have little consistency across situations (</a:t>
            </a:r>
            <a:r>
              <a:rPr lang="en-US" sz="2000" dirty="0" err="1">
                <a:effectLst/>
                <a:latin typeface="Times New Roman" panose="02020603050405020304" pitchFamily="18" charset="0"/>
                <a:ea typeface="Times New Roman" panose="02020603050405020304" pitchFamily="18" charset="0"/>
              </a:rPr>
              <a:t>Mischel</a:t>
            </a:r>
            <a:r>
              <a:rPr lang="en-US" sz="2000" dirty="0">
                <a:effectLst/>
                <a:latin typeface="Times New Roman" panose="02020603050405020304" pitchFamily="18" charset="0"/>
                <a:ea typeface="Times New Roman" panose="02020603050405020304" pitchFamily="18" charset="0"/>
              </a:rPr>
              <a:t>, 1968). This is why a number of leadership</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scholars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think</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Theory</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Leadership</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more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accurate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than</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Trait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Theory of Leadership.</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F6EFD-5807-73D6-47C9-3A78002A0D2E}"/>
              </a:ext>
            </a:extLst>
          </p:cNvPr>
          <p:cNvSpPr txBox="1"/>
          <p:nvPr/>
        </p:nvSpPr>
        <p:spPr>
          <a:xfrm>
            <a:off x="340658" y="1672290"/>
            <a:ext cx="11510683" cy="4558492"/>
          </a:xfrm>
          <a:prstGeom prst="rect">
            <a:avLst/>
          </a:prstGeom>
          <a:noFill/>
        </p:spPr>
        <p:txBody>
          <a:bodyPr wrap="square">
            <a:spAutoFit/>
          </a:bodyPr>
          <a:lstStyle/>
          <a:p>
            <a:pPr marL="165100" algn="just">
              <a:spcBef>
                <a:spcPts val="815"/>
              </a:spcBef>
            </a:pPr>
            <a:r>
              <a:rPr lang="en-US" sz="2200" b="1" kern="0" dirty="0">
                <a:effectLst/>
                <a:latin typeface="Times New Roman" panose="02020603050405020304" pitchFamily="18" charset="0"/>
                <a:ea typeface="Times New Roman" panose="02020603050405020304" pitchFamily="18" charset="0"/>
              </a:rPr>
              <a:t>Various forces will affect these four factors. Examples of forces are:</a:t>
            </a:r>
            <a:endParaRPr lang="en-IN" sz="2200" b="1" kern="0" dirty="0">
              <a:effectLst/>
              <a:latin typeface="Times New Roman" panose="02020603050405020304" pitchFamily="18" charset="0"/>
              <a:ea typeface="Times New Roman" panose="02020603050405020304" pitchFamily="18" charset="0"/>
            </a:endParaRPr>
          </a:p>
          <a:p>
            <a:pPr marL="1143000" lvl="2" indent="-228600">
              <a:spcBef>
                <a:spcPts val="995"/>
              </a:spcBef>
              <a:spcAft>
                <a:spcPts val="0"/>
              </a:spcAft>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Your relationship with your</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seniors.</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The skill of your</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followers.</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The informal leaders within your</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organization.</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How your organization is organized.</a:t>
            </a:r>
            <a:endParaRPr lang="en-IN" sz="2000" spc="-15" dirty="0">
              <a:effectLst/>
              <a:latin typeface="Times New Roman" panose="02020603050405020304" pitchFamily="18" charset="0"/>
              <a:ea typeface="Times New Roman" panose="02020603050405020304" pitchFamily="18" charset="0"/>
            </a:endParaRPr>
          </a:p>
          <a:p>
            <a:pPr marL="165100" algn="just">
              <a:spcBef>
                <a:spcPts val="1020"/>
              </a:spcBef>
            </a:pPr>
            <a:r>
              <a:rPr lang="en-US" sz="2200" b="1" kern="0" dirty="0">
                <a:effectLst/>
                <a:latin typeface="Times New Roman" panose="02020603050405020304" pitchFamily="18" charset="0"/>
                <a:ea typeface="Times New Roman" panose="02020603050405020304" pitchFamily="18" charset="0"/>
              </a:rPr>
              <a:t>Bass' Theory of Leadership:</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Bass' theory of leadership states that there are three basic ways to explain how people become leaders (Stogdill, 1989; Bass, 1990). The first two explain the leadership development for a small number of people. These theories are:</a:t>
            </a:r>
            <a:endParaRPr lang="en-IN" sz="2000" dirty="0">
              <a:effectLst/>
              <a:latin typeface="Times New Roman" panose="02020603050405020304" pitchFamily="18" charset="0"/>
              <a:ea typeface="Times New Roman" panose="02020603050405020304" pitchFamily="18" charset="0"/>
            </a:endParaRPr>
          </a:p>
          <a:p>
            <a:pPr marL="342900" marR="569595" lvl="0" indent="-342900" algn="just">
              <a:lnSpc>
                <a:spcPct val="113000"/>
              </a:lnSpc>
              <a:spcBef>
                <a:spcPts val="835"/>
              </a:spcBef>
              <a:spcAft>
                <a:spcPts val="0"/>
              </a:spcAft>
              <a:buFont typeface="Wingdings" panose="05000000000000000000" pitchFamily="2" charset="2"/>
              <a:buChar char=""/>
              <a:tabLst>
                <a:tab pos="851535" algn="l"/>
              </a:tabLst>
            </a:pPr>
            <a:r>
              <a:rPr lang="en-US" sz="2000" dirty="0">
                <a:effectLst/>
                <a:latin typeface="Times New Roman" panose="02020603050405020304" pitchFamily="18" charset="0"/>
                <a:ea typeface="Times New Roman" panose="02020603050405020304" pitchFamily="18" charset="0"/>
              </a:rPr>
              <a:t>Some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personality</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traits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people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naturally</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leadership</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roles.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Trait Theory.</a:t>
            </a:r>
            <a:endParaRPr lang="en-IN" sz="2000" dirty="0">
              <a:effectLst/>
              <a:latin typeface="Times New Roman" panose="02020603050405020304" pitchFamily="18" charset="0"/>
              <a:ea typeface="Times New Roman" panose="02020603050405020304" pitchFamily="18" charset="0"/>
            </a:endParaRPr>
          </a:p>
          <a:p>
            <a:pPr marL="342900" marR="569595" lvl="0" indent="-342900" algn="just">
              <a:lnSpc>
                <a:spcPct val="115000"/>
              </a:lnSpc>
              <a:spcBef>
                <a:spcPts val="15"/>
              </a:spcBef>
              <a:spcAft>
                <a:spcPts val="0"/>
              </a:spcAft>
              <a:buFont typeface="Wingdings" panose="05000000000000000000" pitchFamily="2" charset="2"/>
              <a:buChar char=""/>
              <a:tabLst>
                <a:tab pos="851535" algn="l"/>
              </a:tabLst>
            </a:pPr>
            <a:r>
              <a:rPr lang="en-US" sz="2000" dirty="0">
                <a:effectLst/>
                <a:latin typeface="Times New Roman" panose="02020603050405020304" pitchFamily="18" charset="0"/>
                <a:ea typeface="Times New Roman" panose="02020603050405020304" pitchFamily="18" charset="0"/>
              </a:rPr>
              <a:t>A</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crisis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important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event</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cause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rise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occasion,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brings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out extraordinary leadership qualities in an ordinary person. This is the Great Events Theory.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1E3F59-595E-5758-7541-7321C9535A28}"/>
              </a:ext>
            </a:extLst>
          </p:cNvPr>
          <p:cNvSpPr txBox="1"/>
          <p:nvPr/>
        </p:nvSpPr>
        <p:spPr>
          <a:xfrm>
            <a:off x="721659" y="1644114"/>
            <a:ext cx="10748682" cy="4942507"/>
          </a:xfrm>
          <a:prstGeom prst="rect">
            <a:avLst/>
          </a:prstGeom>
          <a:noFill/>
        </p:spPr>
        <p:txBody>
          <a:bodyPr wrap="square">
            <a:spAutoFit/>
          </a:bodyPr>
          <a:lstStyle/>
          <a:p>
            <a:pPr marL="342900" marR="566420" lvl="0" indent="-342900" algn="just">
              <a:lnSpc>
                <a:spcPct val="113000"/>
              </a:lnSpc>
              <a:spcBef>
                <a:spcPts val="205"/>
              </a:spcBef>
              <a:spcAft>
                <a:spcPts val="0"/>
              </a:spcAft>
              <a:buFont typeface="Wingdings" panose="05000000000000000000" pitchFamily="2" charset="2"/>
              <a:buChar char=""/>
              <a:tabLst>
                <a:tab pos="851535" algn="l"/>
              </a:tabLst>
            </a:pPr>
            <a:r>
              <a:rPr lang="en-US" sz="2000" dirty="0">
                <a:effectLst/>
                <a:latin typeface="Times New Roman" panose="02020603050405020304" pitchFamily="18" charset="0"/>
                <a:ea typeface="Times New Roman" panose="02020603050405020304" pitchFamily="18" charset="0"/>
              </a:rPr>
              <a:t>People can choose to become leaders. People can learn leadership skills. This is the Transformational or Process Leadership Theory. It is the most widely accepted theory today and the premise on which this guide 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based.</a:t>
            </a:r>
          </a:p>
          <a:p>
            <a:pPr marR="566420" lvl="0" algn="just">
              <a:lnSpc>
                <a:spcPct val="113000"/>
              </a:lnSpc>
              <a:spcBef>
                <a:spcPts val="205"/>
              </a:spcBef>
              <a:spcAft>
                <a:spcPts val="0"/>
              </a:spcAft>
              <a:tabLst>
                <a:tab pos="851535" algn="l"/>
              </a:tabLst>
            </a:pPr>
            <a:endParaRPr lang="en-US" sz="2000" dirty="0">
              <a:latin typeface="Times New Roman" panose="02020603050405020304" pitchFamily="18" charset="0"/>
              <a:ea typeface="Times New Roman" panose="02020603050405020304" pitchFamily="18" charset="0"/>
            </a:endParaRPr>
          </a:p>
          <a:p>
            <a:pPr marL="165100" algn="just">
              <a:spcBef>
                <a:spcPts val="820"/>
              </a:spcBef>
            </a:pPr>
            <a:r>
              <a:rPr lang="en-US" sz="2200" b="1" kern="0" dirty="0">
                <a:effectLst/>
                <a:latin typeface="Times New Roman" panose="02020603050405020304" pitchFamily="18" charset="0"/>
                <a:ea typeface="Times New Roman" panose="02020603050405020304" pitchFamily="18" charset="0"/>
              </a:rPr>
              <a:t>Principles of Leadership:</a:t>
            </a:r>
            <a:endParaRPr lang="en-IN" sz="2200" b="1" kern="0" dirty="0">
              <a:effectLst/>
              <a:latin typeface="Times New Roman" panose="02020603050405020304" pitchFamily="18" charset="0"/>
              <a:ea typeface="Times New Roman" panose="02020603050405020304" pitchFamily="18" charset="0"/>
            </a:endParaRPr>
          </a:p>
          <a:p>
            <a:pPr marL="165100" marR="56642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To help you be, know, and do, follow these eleven principles of leadership (U.S. Army, 1983). The later chapters in this Leadership guide expand on these principles and provide tools for implementing them:</a:t>
            </a:r>
            <a:endParaRPr lang="en-IN" sz="2000" dirty="0">
              <a:effectLst/>
              <a:latin typeface="Times New Roman" panose="02020603050405020304" pitchFamily="18" charset="0"/>
              <a:ea typeface="Times New Roman" panose="02020603050405020304" pitchFamily="18" charset="0"/>
            </a:endParaRPr>
          </a:p>
          <a:p>
            <a:pPr marL="342900" marR="568325" lvl="0" indent="-342900" algn="just">
              <a:lnSpc>
                <a:spcPct val="115000"/>
              </a:lnSpc>
              <a:spcBef>
                <a:spcPts val="810"/>
              </a:spcBef>
              <a:spcAft>
                <a:spcPts val="0"/>
              </a:spcAft>
              <a:buSzPts val="1200"/>
              <a:buFont typeface="Times New Roman" panose="02020603050405020304" pitchFamily="18" charset="0"/>
              <a:buAutoNum type="arabicPeriod"/>
              <a:tabLst>
                <a:tab pos="622935" algn="l"/>
              </a:tabLst>
            </a:pPr>
            <a:r>
              <a:rPr lang="en-US" sz="2000" spc="-60" dirty="0">
                <a:effectLst/>
                <a:latin typeface="Times New Roman" panose="02020603050405020304" pitchFamily="18" charset="0"/>
                <a:ea typeface="Times New Roman" panose="02020603050405020304" pitchFamily="18" charset="0"/>
              </a:rPr>
              <a:t>Know yourself and seek self-improvement - In order to know yourself, you have to understand</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your be, know, and</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do, attributes.</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Seeking</a:t>
            </a:r>
            <a:r>
              <a:rPr lang="en-US" sz="2000" spc="-6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self-improvement means</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continually strengthening</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your</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attributes.</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This</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can</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be accomplished</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through</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self-study,</a:t>
            </a:r>
            <a:r>
              <a:rPr lang="en-US" sz="2000" spc="-4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formal</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classes, reflection, and interacting with</a:t>
            </a:r>
            <a:r>
              <a:rPr lang="en-US" sz="2000" spc="-2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others.</a:t>
            </a:r>
            <a:endParaRPr lang="en-IN" sz="2000" spc="-60" dirty="0">
              <a:effectLst/>
              <a:latin typeface="Times New Roman" panose="02020603050405020304" pitchFamily="18" charset="0"/>
              <a:ea typeface="Times New Roman" panose="02020603050405020304" pitchFamily="18" charset="0"/>
            </a:endParaRPr>
          </a:p>
          <a:p>
            <a:pPr marR="566420" lvl="0" algn="just">
              <a:lnSpc>
                <a:spcPct val="113000"/>
              </a:lnSpc>
              <a:spcBef>
                <a:spcPts val="205"/>
              </a:spcBef>
              <a:spcAft>
                <a:spcPts val="0"/>
              </a:spcAft>
              <a:tabLst>
                <a:tab pos="851535" algn="l"/>
              </a:tabLst>
            </a:pP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194EA1-36F4-98E9-232F-8A972723E071}"/>
              </a:ext>
            </a:extLst>
          </p:cNvPr>
          <p:cNvSpPr txBox="1"/>
          <p:nvPr/>
        </p:nvSpPr>
        <p:spPr>
          <a:xfrm>
            <a:off x="1030941" y="1785562"/>
            <a:ext cx="10416988" cy="3654655"/>
          </a:xfrm>
          <a:prstGeom prst="rect">
            <a:avLst/>
          </a:prstGeom>
          <a:noFill/>
        </p:spPr>
        <p:txBody>
          <a:bodyPr wrap="square">
            <a:spAutoFit/>
          </a:bodyPr>
          <a:lstStyle/>
          <a:p>
            <a:pPr marL="457200" marR="567055" lvl="0" indent="-457200" algn="just">
              <a:lnSpc>
                <a:spcPct val="115000"/>
              </a:lnSpc>
              <a:spcBef>
                <a:spcPts val="205"/>
              </a:spcBef>
              <a:spcAft>
                <a:spcPts val="0"/>
              </a:spcAft>
              <a:buSzPts val="1200"/>
              <a:buFont typeface="+mj-lt"/>
              <a:buAutoNum type="arabicPeriod" startAt="2"/>
              <a:tabLst>
                <a:tab pos="622935" algn="l"/>
              </a:tabLst>
            </a:pPr>
            <a:r>
              <a:rPr lang="en-US" sz="2000" spc="-60" dirty="0">
                <a:effectLst/>
                <a:latin typeface="Times New Roman" panose="02020603050405020304" pitchFamily="18" charset="0"/>
                <a:ea typeface="Times New Roman" panose="02020603050405020304" pitchFamily="18" charset="0"/>
              </a:rPr>
              <a:t>Be technically</a:t>
            </a:r>
            <a:r>
              <a:rPr lang="en-US" sz="2000" spc="-9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proficient</a:t>
            </a:r>
            <a:r>
              <a:rPr lang="en-US" sz="2000" spc="-3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 As</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 leader,</a:t>
            </a:r>
            <a:r>
              <a:rPr lang="en-US" sz="2000" spc="-3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you</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must</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know</a:t>
            </a:r>
            <a:r>
              <a:rPr lang="en-US" sz="2000" spc="-4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your job</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have</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 solid</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familiarity with your employees'</a:t>
            </a:r>
            <a:r>
              <a:rPr lang="en-US" sz="2000" spc="-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tasks.</a:t>
            </a:r>
            <a:endParaRPr lang="en-IN" sz="2000" spc="-60" dirty="0">
              <a:effectLst/>
              <a:latin typeface="Times New Roman" panose="02020603050405020304" pitchFamily="18" charset="0"/>
              <a:ea typeface="Times New Roman" panose="02020603050405020304" pitchFamily="18" charset="0"/>
            </a:endParaRPr>
          </a:p>
          <a:p>
            <a:pPr marL="457200" marR="570865" lvl="0" indent="-457200" algn="just">
              <a:lnSpc>
                <a:spcPct val="115000"/>
              </a:lnSpc>
              <a:spcBef>
                <a:spcPts val="205"/>
              </a:spcBef>
              <a:spcAft>
                <a:spcPts val="0"/>
              </a:spcAft>
              <a:buSzPts val="1200"/>
              <a:buFont typeface="+mj-lt"/>
              <a:buAutoNum type="arabicPeriod" startAt="2"/>
              <a:tabLst>
                <a:tab pos="622935" algn="l"/>
              </a:tabLst>
            </a:pPr>
            <a:r>
              <a:rPr lang="en-US" sz="2000" spc="-60" dirty="0">
                <a:effectLst/>
                <a:latin typeface="Times New Roman" panose="02020603050405020304" pitchFamily="18" charset="0"/>
                <a:ea typeface="Times New Roman" panose="02020603050405020304" pitchFamily="18" charset="0"/>
              </a:rPr>
              <a:t>Seek</a:t>
            </a:r>
            <a:r>
              <a:rPr lang="en-US" sz="2000" spc="-4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responsibility</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and</a:t>
            </a:r>
            <a:r>
              <a:rPr lang="en-US" sz="2000" spc="-3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take</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responsibility</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for</a:t>
            </a:r>
            <a:r>
              <a:rPr lang="en-US" sz="2000" spc="-2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your</a:t>
            </a:r>
            <a:r>
              <a:rPr lang="en-US" sz="2000" spc="-3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actions</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t>
            </a:r>
            <a:r>
              <a:rPr lang="en-US" sz="2000" spc="-4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Search</a:t>
            </a:r>
            <a:r>
              <a:rPr lang="en-US" sz="2000" spc="-4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for</a:t>
            </a:r>
            <a:r>
              <a:rPr lang="en-US" sz="2000" spc="-4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ways</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guide</a:t>
            </a:r>
            <a:r>
              <a:rPr lang="en-US" sz="2000" spc="-2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your organization</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new</a:t>
            </a:r>
            <a:r>
              <a:rPr lang="en-US" sz="2000" spc="-3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heights.</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And</a:t>
            </a:r>
            <a:r>
              <a:rPr lang="en-US" sz="2000" spc="-3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when</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things</a:t>
            </a:r>
            <a:r>
              <a:rPr lang="en-US" sz="2000" spc="-2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go</a:t>
            </a:r>
            <a:r>
              <a:rPr lang="en-US" sz="2000" spc="-2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wrong,</a:t>
            </a:r>
            <a:r>
              <a:rPr lang="en-US" sz="2000" spc="-2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as</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they</a:t>
            </a:r>
            <a:r>
              <a:rPr lang="en-US" sz="2000" spc="-5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often</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tend</a:t>
            </a:r>
            <a:r>
              <a:rPr lang="en-US" sz="2000" spc="-2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do</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sooner</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or later — do not blame others. Analyze the situation, take corrective action, and move on to the next</a:t>
            </a:r>
            <a:r>
              <a:rPr lang="en-US" sz="2000" spc="-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challenge.</a:t>
            </a:r>
            <a:endParaRPr lang="en-IN" sz="2000" spc="-60" dirty="0">
              <a:effectLst/>
              <a:latin typeface="Times New Roman" panose="02020603050405020304" pitchFamily="18" charset="0"/>
              <a:ea typeface="Times New Roman" panose="02020603050405020304" pitchFamily="18" charset="0"/>
            </a:endParaRPr>
          </a:p>
          <a:p>
            <a:pPr marL="457200" marR="570865" lvl="0" indent="-457200" algn="just">
              <a:lnSpc>
                <a:spcPct val="115000"/>
              </a:lnSpc>
              <a:spcBef>
                <a:spcPts val="205"/>
              </a:spcBef>
              <a:spcAft>
                <a:spcPts val="0"/>
              </a:spcAft>
              <a:buSzPts val="1200"/>
              <a:buFont typeface="+mj-lt"/>
              <a:buAutoNum type="arabicPeriod" startAt="2"/>
              <a:tabLst>
                <a:tab pos="622935" algn="l"/>
              </a:tabLst>
            </a:pPr>
            <a:r>
              <a:rPr lang="en-US" sz="2000" spc="-60" dirty="0">
                <a:effectLst/>
                <a:latin typeface="Times New Roman" panose="02020603050405020304" pitchFamily="18" charset="0"/>
                <a:ea typeface="Times New Roman" panose="02020603050405020304" pitchFamily="18" charset="0"/>
              </a:rPr>
              <a:t>Make sound and timely decisions - Use good problem solving, decision making, and planning</a:t>
            </a:r>
            <a:r>
              <a:rPr lang="en-US" sz="2000" spc="-1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tools.</a:t>
            </a:r>
            <a:endParaRPr lang="en-IN" sz="2000" spc="-60" dirty="0">
              <a:effectLst/>
              <a:latin typeface="Times New Roman" panose="02020603050405020304" pitchFamily="18" charset="0"/>
              <a:ea typeface="Times New Roman" panose="02020603050405020304" pitchFamily="18" charset="0"/>
            </a:endParaRPr>
          </a:p>
          <a:p>
            <a:pPr marL="457200" marR="566420" lvl="0" indent="-457200" algn="just">
              <a:lnSpc>
                <a:spcPct val="115000"/>
              </a:lnSpc>
              <a:spcBef>
                <a:spcPts val="5"/>
              </a:spcBef>
              <a:spcAft>
                <a:spcPts val="0"/>
              </a:spcAft>
              <a:buSzPts val="1200"/>
              <a:buFont typeface="+mj-lt"/>
              <a:buAutoNum type="arabicPeriod" startAt="2"/>
              <a:tabLst>
                <a:tab pos="622935" algn="l"/>
              </a:tabLst>
            </a:pPr>
            <a:r>
              <a:rPr lang="en-US" sz="2000" spc="-60" dirty="0">
                <a:effectLst/>
                <a:latin typeface="Times New Roman" panose="02020603050405020304" pitchFamily="18" charset="0"/>
                <a:ea typeface="Times New Roman" panose="02020603050405020304" pitchFamily="18" charset="0"/>
              </a:rPr>
              <a:t>Set</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example</a:t>
            </a:r>
            <a:r>
              <a:rPr lang="en-US" sz="2000" spc="-2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Be</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good</a:t>
            </a:r>
            <a:r>
              <a:rPr lang="en-US" sz="2000" spc="-2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role</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model</a:t>
            </a:r>
            <a:r>
              <a:rPr lang="en-US" sz="2000" spc="-2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for</a:t>
            </a:r>
            <a:r>
              <a:rPr lang="en-US" sz="2000" spc="-1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your</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employees.</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They</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must</a:t>
            </a:r>
            <a:r>
              <a:rPr lang="en-US" sz="2000" spc="-2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not</a:t>
            </a:r>
            <a:r>
              <a:rPr lang="en-US" sz="2000" spc="-2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only</a:t>
            </a:r>
            <a:r>
              <a:rPr lang="en-US" sz="2000" spc="-5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hear</a:t>
            </a:r>
            <a:r>
              <a:rPr lang="en-US" sz="2000" spc="-3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what they are expected to do, but also see. We must become the change we want to see - Mahatma</a:t>
            </a:r>
            <a:r>
              <a:rPr lang="en-US" sz="2000" spc="-1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Gandhi</a:t>
            </a:r>
            <a:endParaRPr lang="en-IN" sz="2000" spc="-6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B1DFB1-12B6-7C9C-7423-85E4E8EC8141}"/>
              </a:ext>
            </a:extLst>
          </p:cNvPr>
          <p:cNvSpPr txBox="1"/>
          <p:nvPr/>
        </p:nvSpPr>
        <p:spPr>
          <a:xfrm>
            <a:off x="1748117" y="2311917"/>
            <a:ext cx="8875059" cy="2961645"/>
          </a:xfrm>
          <a:prstGeom prst="rect">
            <a:avLst/>
          </a:prstGeom>
          <a:noFill/>
        </p:spPr>
        <p:txBody>
          <a:bodyPr wrap="square">
            <a:spAutoFit/>
          </a:bodyPr>
          <a:lstStyle/>
          <a:p>
            <a:pPr marL="342900" marR="569595" lvl="0" indent="-342900" algn="just">
              <a:lnSpc>
                <a:spcPct val="115000"/>
              </a:lnSpc>
              <a:spcBef>
                <a:spcPts val="205"/>
              </a:spcBef>
              <a:spcAft>
                <a:spcPts val="0"/>
              </a:spcAft>
              <a:buSzPts val="1200"/>
              <a:buFont typeface="+mj-lt"/>
              <a:buAutoNum type="arabicPeriod" startAt="6"/>
              <a:tabLst>
                <a:tab pos="622935" algn="l"/>
              </a:tabLst>
            </a:pPr>
            <a:r>
              <a:rPr lang="en-US" sz="2000" spc="-60" dirty="0">
                <a:effectLst/>
                <a:latin typeface="Times New Roman" panose="02020603050405020304" pitchFamily="18" charset="0"/>
                <a:ea typeface="Times New Roman" panose="02020603050405020304" pitchFamily="18" charset="0"/>
              </a:rPr>
              <a:t>Know your people and look out for their well-being - Know human nature and the importance of sincerely caring for your</a:t>
            </a:r>
            <a:r>
              <a:rPr lang="en-US" sz="2000" spc="-1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workers.</a:t>
            </a:r>
            <a:endParaRPr lang="en-IN" sz="2000" spc="-60" dirty="0">
              <a:effectLst/>
              <a:latin typeface="Times New Roman" panose="02020603050405020304" pitchFamily="18" charset="0"/>
              <a:ea typeface="Times New Roman" panose="02020603050405020304" pitchFamily="18" charset="0"/>
            </a:endParaRPr>
          </a:p>
          <a:p>
            <a:pPr marL="342900" marR="574040" lvl="0" indent="-342900" algn="just">
              <a:lnSpc>
                <a:spcPct val="115000"/>
              </a:lnSpc>
              <a:spcBef>
                <a:spcPts val="205"/>
              </a:spcBef>
              <a:spcAft>
                <a:spcPts val="0"/>
              </a:spcAft>
              <a:buSzPts val="1200"/>
              <a:buFont typeface="+mj-lt"/>
              <a:buAutoNum type="arabicPeriod" startAt="6"/>
              <a:tabLst>
                <a:tab pos="622935" algn="l"/>
              </a:tabLst>
            </a:pPr>
            <a:r>
              <a:rPr lang="en-US" sz="2000" spc="-60" dirty="0">
                <a:effectLst/>
                <a:latin typeface="Times New Roman" panose="02020603050405020304" pitchFamily="18" charset="0"/>
                <a:ea typeface="Times New Roman" panose="02020603050405020304" pitchFamily="18" charset="0"/>
              </a:rPr>
              <a:t>Keep your workers informed - Know how to communicate with not only them, but also seniors and other key</a:t>
            </a:r>
            <a:r>
              <a:rPr lang="en-US" sz="2000" spc="-35"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people.</a:t>
            </a:r>
            <a:endParaRPr lang="en-IN" sz="2000" spc="-60" dirty="0">
              <a:effectLst/>
              <a:latin typeface="Times New Roman" panose="02020603050405020304" pitchFamily="18" charset="0"/>
              <a:ea typeface="Times New Roman" panose="02020603050405020304" pitchFamily="18" charset="0"/>
            </a:endParaRPr>
          </a:p>
          <a:p>
            <a:pPr marL="342900" marR="572135" lvl="0" indent="-342900" algn="just">
              <a:lnSpc>
                <a:spcPct val="115000"/>
              </a:lnSpc>
              <a:spcBef>
                <a:spcPts val="205"/>
              </a:spcBef>
              <a:spcAft>
                <a:spcPts val="0"/>
              </a:spcAft>
              <a:buSzPts val="1200"/>
              <a:buFont typeface="+mj-lt"/>
              <a:buAutoNum type="arabicPeriod" startAt="6"/>
              <a:tabLst>
                <a:tab pos="622935" algn="l"/>
              </a:tabLst>
            </a:pPr>
            <a:r>
              <a:rPr lang="en-US" sz="2000" spc="-60" dirty="0">
                <a:effectLst/>
                <a:latin typeface="Times New Roman" panose="02020603050405020304" pitchFamily="18" charset="0"/>
                <a:ea typeface="Times New Roman" panose="02020603050405020304" pitchFamily="18" charset="0"/>
              </a:rPr>
              <a:t>Develop a sense of responsibility in your workers - Help to develop good character traits that will help them carry out their professional</a:t>
            </a:r>
            <a:r>
              <a:rPr lang="en-US" sz="2000" spc="-2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responsibilities.</a:t>
            </a:r>
            <a:endParaRPr lang="en-IN" sz="2000" spc="-60" dirty="0">
              <a:effectLst/>
              <a:latin typeface="Times New Roman" panose="02020603050405020304" pitchFamily="18" charset="0"/>
              <a:ea typeface="Times New Roman" panose="02020603050405020304" pitchFamily="18" charset="0"/>
            </a:endParaRPr>
          </a:p>
          <a:p>
            <a:pPr marL="342900" marR="570230" lvl="0" indent="-342900" algn="just">
              <a:lnSpc>
                <a:spcPct val="113000"/>
              </a:lnSpc>
              <a:spcBef>
                <a:spcPts val="205"/>
              </a:spcBef>
              <a:spcAft>
                <a:spcPts val="0"/>
              </a:spcAft>
              <a:buSzPts val="1200"/>
              <a:buFont typeface="+mj-lt"/>
              <a:buAutoNum type="arabicPeriod" startAt="6"/>
              <a:tabLst>
                <a:tab pos="622935" algn="l"/>
              </a:tabLst>
            </a:pPr>
            <a:r>
              <a:rPr lang="en-US" sz="2000" spc="-60" dirty="0">
                <a:effectLst/>
                <a:latin typeface="Times New Roman" panose="02020603050405020304" pitchFamily="18" charset="0"/>
                <a:ea typeface="Times New Roman" panose="02020603050405020304" pitchFamily="18" charset="0"/>
              </a:rPr>
              <a:t>Ensure that tasks are understood, supervised, and accomplished - Communication is the key to this</a:t>
            </a:r>
            <a:r>
              <a:rPr lang="en-US" sz="2000" spc="-30" dirty="0">
                <a:effectLst/>
                <a:latin typeface="Times New Roman" panose="02020603050405020304" pitchFamily="18" charset="0"/>
                <a:ea typeface="Times New Roman" panose="02020603050405020304" pitchFamily="18" charset="0"/>
              </a:rPr>
              <a:t> </a:t>
            </a:r>
            <a:r>
              <a:rPr lang="en-US" sz="2000" spc="-60" dirty="0">
                <a:effectLst/>
                <a:latin typeface="Times New Roman" panose="02020603050405020304" pitchFamily="18" charset="0"/>
                <a:ea typeface="Times New Roman" panose="02020603050405020304" pitchFamily="18" charset="0"/>
              </a:rPr>
              <a:t>responsibility.</a:t>
            </a:r>
            <a:endParaRPr lang="en-IN" sz="2000" spc="-6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2253</TotalTime>
  <Words>2183</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Rounded MT Bold</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219</cp:revision>
  <dcterms:created xsi:type="dcterms:W3CDTF">2023-04-01T04:44:33Z</dcterms:created>
  <dcterms:modified xsi:type="dcterms:W3CDTF">2023-07-07T11:41:26Z</dcterms:modified>
</cp:coreProperties>
</file>