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85" d="100"/>
          <a:sy n="85" d="100"/>
        </p:scale>
        <p:origin x="826" y="5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934245" y="2008311"/>
            <a:ext cx="6819356" cy="2393359"/>
          </a:xfrm>
          <a:prstGeom prst="rect">
            <a:avLst/>
          </a:prstGeom>
        </p:spPr>
        <p:txBody>
          <a:bodyPr/>
          <a:lstStyle/>
          <a:p>
            <a:pPr marL="165100" marR="571500" algn="just">
              <a:lnSpc>
                <a:spcPct val="113000"/>
              </a:lnSpc>
              <a:spcBef>
                <a:spcPts val="395"/>
              </a:spcBef>
              <a:spcAft>
                <a:spcPts val="0"/>
              </a:spcAft>
            </a:pPr>
            <a:r>
              <a:rPr lang="en-US" sz="3200" b="1" kern="0">
                <a:effectLst/>
                <a:latin typeface="Arial Rounded MT Bold" panose="020F0704030504030204" pitchFamily="34" charset="0"/>
                <a:ea typeface="Times New Roman" panose="02020603050405020304" pitchFamily="18" charset="0"/>
              </a:rPr>
              <a:t>Lecture 16,17 and 18</a:t>
            </a:r>
          </a:p>
          <a:p>
            <a:pPr marL="165100" marR="571500" algn="just">
              <a:lnSpc>
                <a:spcPct val="113000"/>
              </a:lnSpc>
              <a:spcBef>
                <a:spcPts val="395"/>
              </a:spcBef>
              <a:spcAft>
                <a:spcPts val="0"/>
              </a:spcAft>
            </a:pPr>
            <a:r>
              <a:rPr lang="en-US" sz="3200" b="1" kern="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Authority</a:t>
            </a:r>
            <a:r>
              <a:rPr lang="en-US" sz="3200" b="1" spc="-80"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and</a:t>
            </a:r>
            <a:r>
              <a:rPr lang="en-US" sz="3200" b="1" spc="-75"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responsibility,</a:t>
            </a:r>
            <a:r>
              <a:rPr lang="en-US" sz="3200" b="1" spc="-80"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Delegation</a:t>
            </a:r>
            <a:r>
              <a:rPr lang="en-US" sz="3200" b="1" spc="-75" dirty="0">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and</a:t>
            </a:r>
            <a:r>
              <a:rPr lang="en-US" sz="3200" b="1" spc="-75"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decentralization,</a:t>
            </a:r>
            <a:r>
              <a:rPr lang="en-US" sz="3200" b="1" spc="-85"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line</a:t>
            </a:r>
            <a:r>
              <a:rPr lang="en-US" sz="3200" b="1" spc="-85"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and</a:t>
            </a:r>
            <a:r>
              <a:rPr lang="en-US" sz="3200" b="1" spc="-75"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staff relations, Challenges of co-ordination in extension</a:t>
            </a:r>
            <a:r>
              <a:rPr lang="en-US" sz="3200" b="1" spc="-10"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organizations </a:t>
            </a:r>
            <a:endParaRPr lang="en-IN" sz="3200" b="1" dirty="0">
              <a:effectLst/>
              <a:latin typeface="Arial Rounded MT Bold" panose="020F0704030504030204" pitchFamily="34"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808B93-D997-9BFA-DA11-7DBEF908A736}"/>
              </a:ext>
            </a:extLst>
          </p:cNvPr>
          <p:cNvSpPr txBox="1"/>
          <p:nvPr/>
        </p:nvSpPr>
        <p:spPr>
          <a:xfrm>
            <a:off x="811306" y="1634135"/>
            <a:ext cx="10569387" cy="4872103"/>
          </a:xfrm>
          <a:prstGeom prst="rect">
            <a:avLst/>
          </a:prstGeom>
          <a:noFill/>
        </p:spPr>
        <p:txBody>
          <a:bodyPr wrap="square">
            <a:spAutoFit/>
          </a:bodyPr>
          <a:lstStyle/>
          <a:p>
            <a:pPr marL="165100" algn="just"/>
            <a:r>
              <a:rPr lang="en-US" sz="2200" b="1" kern="0" dirty="0">
                <a:effectLst/>
                <a:latin typeface="Times New Roman" panose="02020603050405020304" pitchFamily="18" charset="0"/>
                <a:ea typeface="Times New Roman" panose="02020603050405020304" pitchFamily="18" charset="0"/>
              </a:rPr>
              <a:t>Line and Staff Organization</a:t>
            </a:r>
            <a:endParaRPr lang="en-IN" sz="2200" b="1" kern="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   In a centralized structure, decisions are made by the managers and the decisions are flown</a:t>
            </a:r>
          </a:p>
          <a:p>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 downward through the enterprise. </a:t>
            </a:r>
          </a:p>
          <a:p>
            <a:endParaRPr lang="en-US" sz="2000" dirty="0">
              <a:latin typeface="Times New Roman" panose="02020603050405020304" pitchFamily="18" charset="0"/>
            </a:endParaRPr>
          </a:p>
          <a:p>
            <a:pPr marL="165100" marR="569595" algn="just">
              <a:lnSpc>
                <a:spcPct val="115000"/>
              </a:lnSpc>
            </a:pPr>
            <a:r>
              <a:rPr lang="en-US" sz="2200" b="1" dirty="0">
                <a:effectLst/>
                <a:latin typeface="Times New Roman" panose="02020603050405020304" pitchFamily="18" charset="0"/>
                <a:ea typeface="Times New Roman" panose="02020603050405020304" pitchFamily="18" charset="0"/>
              </a:rPr>
              <a:t>Line</a:t>
            </a:r>
            <a:r>
              <a:rPr lang="en-US" sz="2000" b="1"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groups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engaged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tasks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focus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technical</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core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firm.</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involved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 achieving the primary objective of the enterprise. Line groups have the final decision-making authority in relation to the technical organizational</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purposes.</a:t>
            </a:r>
            <a:endParaRPr lang="en-IN" sz="2000" dirty="0">
              <a:effectLst/>
              <a:latin typeface="Times New Roman" panose="02020603050405020304" pitchFamily="18" charset="0"/>
              <a:ea typeface="Times New Roman" panose="02020603050405020304" pitchFamily="18" charset="0"/>
            </a:endParaRPr>
          </a:p>
          <a:p>
            <a:pPr marL="165100">
              <a:spcBef>
                <a:spcPts val="40"/>
              </a:spcBef>
              <a:spcAft>
                <a:spcPts val="0"/>
              </a:spcAft>
            </a:pPr>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marL="165100" marR="568325" algn="just">
              <a:lnSpc>
                <a:spcPct val="115000"/>
              </a:lnSpc>
            </a:pPr>
            <a:r>
              <a:rPr lang="en-US" sz="2200" b="1" dirty="0">
                <a:effectLst/>
                <a:latin typeface="Times New Roman" panose="02020603050405020304" pitchFamily="18" charset="0"/>
                <a:ea typeface="Times New Roman" panose="02020603050405020304" pitchFamily="18" charset="0"/>
              </a:rPr>
              <a:t>Staff</a:t>
            </a:r>
            <a:r>
              <a:rPr lang="en-US" sz="2200" b="1"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groups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tasks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provide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support</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line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groups.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Their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like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advisory (legal), service (human resource), or control (the accounting) groups. Staff groups support those who</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engaged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central</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productive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activity</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enterprise.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They</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back</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up</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their</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Staff groups help the organization in analyzing, researching, counseling, monitoring, and evaluating activities.</a:t>
            </a:r>
            <a:endParaRPr lang="en-IN" sz="2000" dirty="0">
              <a:effectLst/>
              <a:latin typeface="Times New Roman" panose="02020603050405020304" pitchFamily="18" charset="0"/>
              <a:ea typeface="Times New Roman" panose="02020603050405020304" pitchFamily="18" charset="0"/>
            </a:endParaRPr>
          </a:p>
          <a:p>
            <a:endParaRPr lang="en-IN" sz="2000" dirty="0"/>
          </a:p>
        </p:txBody>
      </p:sp>
    </p:spTree>
    <p:extLst>
      <p:ext uri="{BB962C8B-B14F-4D97-AF65-F5344CB8AC3E}">
        <p14:creationId xmlns:p14="http://schemas.microsoft.com/office/powerpoint/2010/main" val="4090733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C02E1B-1BEC-0833-C5BD-1FB8566DD6E3}"/>
              </a:ext>
            </a:extLst>
          </p:cNvPr>
          <p:cNvSpPr txBox="1"/>
          <p:nvPr/>
        </p:nvSpPr>
        <p:spPr>
          <a:xfrm>
            <a:off x="1524000" y="1565316"/>
            <a:ext cx="9861177" cy="4350358"/>
          </a:xfrm>
          <a:prstGeom prst="rect">
            <a:avLst/>
          </a:prstGeom>
          <a:noFill/>
        </p:spPr>
        <p:txBody>
          <a:bodyPr wrap="square">
            <a:spAutoFit/>
          </a:bodyPr>
          <a:lstStyle/>
          <a:p>
            <a:pPr marL="165100" marR="1971675" indent="1410970">
              <a:lnSpc>
                <a:spcPct val="172000"/>
              </a:lnSpc>
              <a:spcBef>
                <a:spcPts val="10"/>
              </a:spcBef>
              <a:spcAft>
                <a:spcPts val="0"/>
              </a:spcAft>
            </a:pPr>
            <a:r>
              <a:rPr lang="en-US" sz="2200" b="1" dirty="0">
                <a:effectLst/>
                <a:latin typeface="Times New Roman" panose="02020603050405020304" pitchFamily="18" charset="0"/>
                <a:ea typeface="Times New Roman" panose="02020603050405020304" pitchFamily="18" charset="0"/>
              </a:rPr>
              <a:t>Difference between Line and Staff Organization </a:t>
            </a:r>
            <a:r>
              <a:rPr lang="en-US" sz="2000" dirty="0">
                <a:effectLst/>
                <a:latin typeface="Times New Roman" panose="02020603050405020304" pitchFamily="18" charset="0"/>
                <a:ea typeface="Times New Roman" panose="02020603050405020304" pitchFamily="18" charset="0"/>
              </a:rPr>
              <a:t>The difference between the line and staff is better than we draft in points. </a:t>
            </a:r>
            <a:r>
              <a:rPr lang="en-US" sz="2000" b="1" dirty="0">
                <a:effectLst/>
                <a:latin typeface="Times New Roman" panose="02020603050405020304" pitchFamily="18" charset="0"/>
                <a:ea typeface="Times New Roman" panose="02020603050405020304" pitchFamily="18" charset="0"/>
              </a:rPr>
              <a:t>Difference 1. Purpose</a:t>
            </a:r>
            <a:endParaRPr lang="en-IN" sz="2000" dirty="0">
              <a:effectLst/>
              <a:latin typeface="Times New Roman" panose="02020603050405020304" pitchFamily="18" charset="0"/>
              <a:ea typeface="Times New Roman" panose="02020603050405020304" pitchFamily="18" charset="0"/>
            </a:endParaRPr>
          </a:p>
          <a:p>
            <a:pPr marL="165100" marR="570230" algn="just">
              <a:lnSpc>
                <a:spcPct val="115000"/>
              </a:lnSpc>
            </a:pPr>
            <a:r>
              <a:rPr lang="en-US" sz="2000" dirty="0">
                <a:effectLst/>
                <a:latin typeface="Times New Roman" panose="02020603050405020304" pitchFamily="18" charset="0"/>
                <a:ea typeface="Times New Roman" panose="02020603050405020304" pitchFamily="18" charset="0"/>
              </a:rPr>
              <a:t>Line Organization’s purpose is to work directly toward the organisational goals, while staff advises, assists, and back to the line group to work towards the set goals. This is the main difference.</a:t>
            </a:r>
            <a:endParaRPr lang="en-IN" sz="2000" dirty="0">
              <a:effectLst/>
              <a:latin typeface="Times New Roman" panose="02020603050405020304" pitchFamily="18" charset="0"/>
              <a:ea typeface="Times New Roman" panose="02020603050405020304" pitchFamily="18" charset="0"/>
            </a:endParaRPr>
          </a:p>
          <a:p>
            <a:pPr marL="165100" algn="just">
              <a:spcBef>
                <a:spcPts val="800"/>
              </a:spcBef>
            </a:pPr>
            <a:r>
              <a:rPr lang="en-US" sz="2000" b="1" kern="0" dirty="0">
                <a:effectLst/>
                <a:latin typeface="Times New Roman" panose="02020603050405020304" pitchFamily="18" charset="0"/>
                <a:ea typeface="Times New Roman" panose="02020603050405020304" pitchFamily="18" charset="0"/>
              </a:rPr>
              <a:t>Difference 2. Authority</a:t>
            </a:r>
            <a:endParaRPr lang="en-IN" sz="2000" b="1" kern="0" dirty="0">
              <a:effectLst/>
              <a:latin typeface="Times New Roman" panose="02020603050405020304" pitchFamily="18" charset="0"/>
              <a:ea typeface="Times New Roman" panose="02020603050405020304" pitchFamily="18" charset="0"/>
            </a:endParaRPr>
          </a:p>
          <a:p>
            <a:pPr marL="165100" marR="570230" algn="just">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Yet another important difference is authority. Line authority is considered or visualized as the formal</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authority</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which</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created</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organisational</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hierarchy.</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Staff</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groups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do</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not</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get</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any</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such recognition.</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7781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EA6690-74CC-62AC-4540-7EFFEDC7619F}"/>
              </a:ext>
            </a:extLst>
          </p:cNvPr>
          <p:cNvSpPr txBox="1"/>
          <p:nvPr/>
        </p:nvSpPr>
        <p:spPr>
          <a:xfrm>
            <a:off x="1304365" y="2173971"/>
            <a:ext cx="9583270" cy="3008324"/>
          </a:xfrm>
          <a:prstGeom prst="rect">
            <a:avLst/>
          </a:prstGeom>
          <a:noFill/>
        </p:spPr>
        <p:txBody>
          <a:bodyPr wrap="square">
            <a:spAutoFit/>
          </a:bodyPr>
          <a:lstStyle/>
          <a:p>
            <a:pPr marL="165100" algn="just">
              <a:spcBef>
                <a:spcPts val="380"/>
              </a:spcBef>
            </a:pPr>
            <a:r>
              <a:rPr lang="en-US" sz="2200" b="1" kern="0" dirty="0">
                <a:effectLst/>
                <a:latin typeface="Times New Roman" panose="02020603050405020304" pitchFamily="18" charset="0"/>
                <a:ea typeface="Times New Roman" panose="02020603050405020304" pitchFamily="18" charset="0"/>
              </a:rPr>
              <a:t>Difference 3. Personality of Individuals</a:t>
            </a:r>
            <a:endParaRPr lang="en-IN" sz="2200" b="1" kern="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The final point of difference between the line and staff in some organisations arises from the personality possessed by such individuals who are involved in these groups. Line managers are usually the senior people, and tend to be partially educated, and have risen through the hierarchy of</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organisational</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staff,</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while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specialists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younger</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ones,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much</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educated,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have been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hired</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directly</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into</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upper-level</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staff</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positions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because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their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expertise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their</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field.</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 difference might be a major source of line-staff</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conflict.</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511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452CF5-6BB5-33E4-459C-C1DF2DD14552}"/>
              </a:ext>
            </a:extLst>
          </p:cNvPr>
          <p:cNvSpPr txBox="1"/>
          <p:nvPr/>
        </p:nvSpPr>
        <p:spPr>
          <a:xfrm>
            <a:off x="1485900" y="1632513"/>
            <a:ext cx="9220200" cy="4207242"/>
          </a:xfrm>
          <a:prstGeom prst="rect">
            <a:avLst/>
          </a:prstGeom>
          <a:noFill/>
        </p:spPr>
        <p:txBody>
          <a:bodyPr wrap="square">
            <a:spAutoFit/>
          </a:bodyPr>
          <a:lstStyle/>
          <a:p>
            <a:pPr marL="165100" marR="2142490" indent="1572895" algn="just">
              <a:lnSpc>
                <a:spcPct val="172000"/>
              </a:lnSpc>
              <a:spcBef>
                <a:spcPts val="810"/>
              </a:spcBef>
              <a:spcAft>
                <a:spcPts val="0"/>
              </a:spcAft>
            </a:pPr>
            <a:r>
              <a:rPr lang="en-US" sz="2200" b="1" kern="0" dirty="0">
                <a:effectLst/>
                <a:latin typeface="Times New Roman" panose="02020603050405020304" pitchFamily="18" charset="0"/>
                <a:ea typeface="Times New Roman" panose="02020603050405020304" pitchFamily="18" charset="0"/>
              </a:rPr>
              <a:t>Advantages of Line and Staff Organization </a:t>
            </a:r>
            <a:r>
              <a:rPr lang="en-US" sz="2000" kern="0" dirty="0">
                <a:effectLst/>
                <a:latin typeface="Times New Roman" panose="02020603050405020304" pitchFamily="18" charset="0"/>
                <a:ea typeface="Times New Roman" panose="02020603050405020304" pitchFamily="18" charset="0"/>
              </a:rPr>
              <a:t>This organisation has the following advantages:</a:t>
            </a:r>
            <a:endParaRPr lang="en-IN" sz="2000" kern="0" dirty="0">
              <a:effectLst/>
              <a:latin typeface="Times New Roman" panose="02020603050405020304" pitchFamily="18" charset="0"/>
              <a:ea typeface="Times New Roman" panose="02020603050405020304" pitchFamily="18" charset="0"/>
            </a:endParaRPr>
          </a:p>
          <a:p>
            <a:pPr marL="342900" marR="572135" lvl="0" indent="-342900" algn="just">
              <a:lnSpc>
                <a:spcPct val="113000"/>
              </a:lnSpc>
              <a:spcBef>
                <a:spcPts val="205"/>
              </a:spcBef>
              <a:spcAft>
                <a:spcPts val="0"/>
              </a:spcAft>
              <a:buSzPct val="79000"/>
              <a:buFont typeface="Times New Roman" panose="02020603050405020304" pitchFamily="18" charset="0"/>
              <a:buAutoNum type="arabicPeriod"/>
              <a:tabLst>
                <a:tab pos="339090" algn="l"/>
              </a:tabLst>
            </a:pPr>
            <a:r>
              <a:rPr lang="en-US" sz="2000" spc="-150" dirty="0">
                <a:effectLst/>
                <a:latin typeface="Times New Roman" panose="02020603050405020304" pitchFamily="18" charset="0"/>
                <a:ea typeface="Times New Roman" panose="02020603050405020304" pitchFamily="18" charset="0"/>
              </a:rPr>
              <a:t>Specialization: Line and staff organisation introduces a specialization in a very systematic manner. Specialized knowledge and hierarchy roles are combined</a:t>
            </a:r>
            <a:r>
              <a:rPr lang="en-US" sz="2000" spc="-3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here.</a:t>
            </a:r>
            <a:endParaRPr lang="en-IN" sz="2000" spc="-150" dirty="0">
              <a:effectLst/>
              <a:latin typeface="Times New Roman" panose="02020603050405020304" pitchFamily="18" charset="0"/>
              <a:ea typeface="Times New Roman" panose="02020603050405020304" pitchFamily="18" charset="0"/>
            </a:endParaRPr>
          </a:p>
          <a:p>
            <a:pPr marL="342900" marR="570865" lvl="0" indent="-342900" algn="just">
              <a:lnSpc>
                <a:spcPct val="113000"/>
              </a:lnSpc>
              <a:spcBef>
                <a:spcPts val="820"/>
              </a:spcBef>
              <a:spcAft>
                <a:spcPts val="0"/>
              </a:spcAft>
              <a:buSzPct val="79000"/>
              <a:buFont typeface="Times New Roman" panose="02020603050405020304" pitchFamily="18" charset="0"/>
              <a:buAutoNum type="arabicPeriod"/>
              <a:tabLst>
                <a:tab pos="314960" algn="l"/>
              </a:tabLst>
            </a:pPr>
            <a:r>
              <a:rPr lang="en-US" sz="2000" spc="-150" dirty="0">
                <a:effectLst/>
                <a:latin typeface="Times New Roman" panose="02020603050405020304" pitchFamily="18" charset="0"/>
                <a:ea typeface="Times New Roman" panose="02020603050405020304" pitchFamily="18" charset="0"/>
              </a:rPr>
              <a:t>Better</a:t>
            </a:r>
            <a:r>
              <a:rPr lang="en-US" sz="2000" spc="-3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Discipline:</a:t>
            </a:r>
            <a:r>
              <a:rPr lang="en-US" sz="2000" spc="-2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unity</a:t>
            </a:r>
            <a:r>
              <a:rPr lang="en-US" sz="2000" spc="-5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of</a:t>
            </a:r>
            <a:r>
              <a:rPr lang="en-US" sz="2000" spc="-2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command</a:t>
            </a:r>
            <a:r>
              <a:rPr lang="en-US" sz="2000" spc="-2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is</a:t>
            </a:r>
            <a:r>
              <a:rPr lang="en-US" sz="2000" spc="-2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maintained</a:t>
            </a:r>
            <a:r>
              <a:rPr lang="en-US" sz="2000" spc="-2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by</a:t>
            </a:r>
            <a:r>
              <a:rPr lang="en-US" sz="2000" spc="-4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the</a:t>
            </a:r>
            <a:r>
              <a:rPr lang="en-US" sz="2000" spc="-3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line</a:t>
            </a:r>
            <a:r>
              <a:rPr lang="en-US" sz="2000" spc="-3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managers</a:t>
            </a:r>
            <a:r>
              <a:rPr lang="en-US" sz="2000" spc="-3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hence</a:t>
            </a:r>
            <a:r>
              <a:rPr lang="en-US" sz="2000" spc="-3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in</a:t>
            </a:r>
            <a:r>
              <a:rPr lang="en-US" sz="2000" spc="-2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this</a:t>
            </a:r>
            <a:r>
              <a:rPr lang="en-US" sz="2000" spc="-2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type of organisation discipline is maintained. The workers get command from the line personnel and are accountable directly to them. This creates a better moral and discipline among the</a:t>
            </a:r>
            <a:r>
              <a:rPr lang="en-US" sz="2000" spc="-8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employees.</a:t>
            </a:r>
            <a:endParaRPr lang="en-IN" sz="2000" spc="-150" dirty="0">
              <a:effectLst/>
              <a:latin typeface="Times New Roman" panose="02020603050405020304" pitchFamily="18" charset="0"/>
              <a:ea typeface="Times New Roman" panose="02020603050405020304" pitchFamily="18" charset="0"/>
            </a:endParaRPr>
          </a:p>
          <a:p>
            <a:pPr marL="342900" marR="570865" lvl="0" indent="-342900" algn="just">
              <a:lnSpc>
                <a:spcPct val="115000"/>
              </a:lnSpc>
              <a:spcBef>
                <a:spcPts val="835"/>
              </a:spcBef>
              <a:spcAft>
                <a:spcPts val="0"/>
              </a:spcAft>
              <a:buSzPct val="79000"/>
              <a:buFont typeface="Times New Roman" panose="02020603050405020304" pitchFamily="18" charset="0"/>
              <a:buAutoNum type="arabicPeriod"/>
              <a:tabLst>
                <a:tab pos="316865" algn="l"/>
              </a:tabLst>
            </a:pPr>
            <a:r>
              <a:rPr lang="en-US" sz="2000" spc="-150" dirty="0">
                <a:effectLst/>
                <a:latin typeface="Times New Roman" panose="02020603050405020304" pitchFamily="18" charset="0"/>
                <a:ea typeface="Times New Roman" panose="02020603050405020304" pitchFamily="18" charset="0"/>
              </a:rPr>
              <a:t>Balanced and Prompt Decisions: The managers have the advantage of expert advice from</a:t>
            </a:r>
            <a:r>
              <a:rPr lang="en-US" sz="2000" spc="-16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the staff</a:t>
            </a:r>
            <a:r>
              <a:rPr lang="en-US" sz="2000" spc="-5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managers</a:t>
            </a:r>
            <a:r>
              <a:rPr lang="en-US" sz="2000" spc="-4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while</a:t>
            </a:r>
            <a:r>
              <a:rPr lang="en-US" sz="2000" spc="-4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taking</a:t>
            </a:r>
            <a:r>
              <a:rPr lang="en-US" sz="2000" spc="-5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important</a:t>
            </a:r>
            <a:r>
              <a:rPr lang="en-US" sz="2000" spc="-4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decisions.</a:t>
            </a:r>
            <a:r>
              <a:rPr lang="en-US" sz="2000" spc="-4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Also</a:t>
            </a:r>
            <a:r>
              <a:rPr lang="en-US" sz="2000" spc="-4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staff</a:t>
            </a:r>
            <a:r>
              <a:rPr lang="en-US" sz="2000" spc="-4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are</a:t>
            </a:r>
            <a:r>
              <a:rPr lang="en-US" sz="2000" spc="-5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too</a:t>
            </a:r>
            <a:r>
              <a:rPr lang="en-US" sz="2000" spc="-4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consulted</a:t>
            </a:r>
            <a:r>
              <a:rPr lang="en-US" sz="2000" spc="-4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to</a:t>
            </a:r>
            <a:r>
              <a:rPr lang="en-US" sz="2000" spc="-4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investigate</a:t>
            </a:r>
            <a:r>
              <a:rPr lang="en-US" sz="2000" spc="-4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and advise, and thus dual advice creates balanced and prompt decisions.</a:t>
            </a:r>
            <a:endParaRPr lang="en-IN" sz="2000" spc="-1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673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0D2070-9751-6049-D999-E9392873AA71}"/>
              </a:ext>
            </a:extLst>
          </p:cNvPr>
          <p:cNvSpPr txBox="1"/>
          <p:nvPr/>
        </p:nvSpPr>
        <p:spPr>
          <a:xfrm>
            <a:off x="2169459" y="1777492"/>
            <a:ext cx="7942729" cy="4204228"/>
          </a:xfrm>
          <a:prstGeom prst="rect">
            <a:avLst/>
          </a:prstGeom>
          <a:noFill/>
        </p:spPr>
        <p:txBody>
          <a:bodyPr wrap="square">
            <a:spAutoFit/>
          </a:bodyPr>
          <a:lstStyle/>
          <a:p>
            <a:pPr marL="457200" marR="572135" lvl="0" indent="-457200" algn="just">
              <a:lnSpc>
                <a:spcPct val="113000"/>
              </a:lnSpc>
              <a:spcBef>
                <a:spcPts val="810"/>
              </a:spcBef>
              <a:spcAft>
                <a:spcPts val="0"/>
              </a:spcAft>
              <a:buSzPct val="100000"/>
              <a:buFont typeface="+mj-lt"/>
              <a:buAutoNum type="arabicPeriod" startAt="4"/>
              <a:tabLst>
                <a:tab pos="327025" algn="l"/>
              </a:tabLst>
            </a:pPr>
            <a:r>
              <a:rPr lang="en-US" sz="2000" b="1" spc="-150" dirty="0">
                <a:effectLst/>
                <a:latin typeface="Times New Roman" panose="02020603050405020304" pitchFamily="18" charset="0"/>
                <a:ea typeface="Times New Roman" panose="02020603050405020304" pitchFamily="18" charset="0"/>
              </a:rPr>
              <a:t>Growth and Expansion: </a:t>
            </a:r>
            <a:r>
              <a:rPr lang="en-US" sz="2000" spc="-150" dirty="0">
                <a:effectLst/>
                <a:latin typeface="Times New Roman" panose="02020603050405020304" pitchFamily="18" charset="0"/>
                <a:ea typeface="Times New Roman" panose="02020603050405020304" pitchFamily="18" charset="0"/>
              </a:rPr>
              <a:t>The line and staff organisation, both are well suited for the growth and expansion.</a:t>
            </a:r>
            <a:endParaRPr lang="en-IN" sz="2000" spc="-150" dirty="0">
              <a:effectLst/>
              <a:latin typeface="Times New Roman" panose="02020603050405020304" pitchFamily="18" charset="0"/>
              <a:ea typeface="Times New Roman" panose="02020603050405020304" pitchFamily="18" charset="0"/>
            </a:endParaRPr>
          </a:p>
          <a:p>
            <a:pPr marL="457200" marR="571500" lvl="0" indent="-457200" algn="just">
              <a:lnSpc>
                <a:spcPct val="113000"/>
              </a:lnSpc>
              <a:spcBef>
                <a:spcPts val="825"/>
              </a:spcBef>
              <a:spcAft>
                <a:spcPts val="0"/>
              </a:spcAft>
              <a:buSzPct val="100000"/>
              <a:buFont typeface="+mj-lt"/>
              <a:buAutoNum type="arabicPeriod" startAt="4"/>
              <a:tabLst>
                <a:tab pos="314960" algn="l"/>
              </a:tabLst>
            </a:pPr>
            <a:r>
              <a:rPr lang="en-US" sz="2000" b="1" spc="-150" dirty="0">
                <a:effectLst/>
                <a:latin typeface="Times New Roman" panose="02020603050405020304" pitchFamily="18" charset="0"/>
                <a:ea typeface="Times New Roman" panose="02020603050405020304" pitchFamily="18" charset="0"/>
              </a:rPr>
              <a:t>Development</a:t>
            </a:r>
            <a:r>
              <a:rPr lang="en-US" sz="2000" b="1" spc="-45" dirty="0">
                <a:effectLst/>
                <a:latin typeface="Times New Roman" panose="02020603050405020304" pitchFamily="18" charset="0"/>
                <a:ea typeface="Times New Roman" panose="02020603050405020304" pitchFamily="18" charset="0"/>
              </a:rPr>
              <a:t> </a:t>
            </a:r>
            <a:r>
              <a:rPr lang="en-US" sz="2000" b="1" spc="-150" dirty="0">
                <a:effectLst/>
                <a:latin typeface="Times New Roman" panose="02020603050405020304" pitchFamily="18" charset="0"/>
                <a:ea typeface="Times New Roman" panose="02020603050405020304" pitchFamily="18" charset="0"/>
              </a:rPr>
              <a:t>of</a:t>
            </a:r>
            <a:r>
              <a:rPr lang="en-US" sz="2000" b="1" spc="-30" dirty="0">
                <a:effectLst/>
                <a:latin typeface="Times New Roman" panose="02020603050405020304" pitchFamily="18" charset="0"/>
                <a:ea typeface="Times New Roman" panose="02020603050405020304" pitchFamily="18" charset="0"/>
              </a:rPr>
              <a:t> </a:t>
            </a:r>
            <a:r>
              <a:rPr lang="en-US" sz="2000" b="1" spc="-150" dirty="0">
                <a:effectLst/>
                <a:latin typeface="Times New Roman" panose="02020603050405020304" pitchFamily="18" charset="0"/>
                <a:ea typeface="Times New Roman" panose="02020603050405020304" pitchFamily="18" charset="0"/>
              </a:rPr>
              <a:t>Employees:</a:t>
            </a:r>
            <a:r>
              <a:rPr lang="en-US" sz="2000" b="1" spc="-3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This</a:t>
            </a:r>
            <a:r>
              <a:rPr lang="en-US" sz="2000" spc="-3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organisation</a:t>
            </a:r>
            <a:r>
              <a:rPr lang="en-US" sz="2000" spc="-3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provides</a:t>
            </a:r>
            <a:r>
              <a:rPr lang="en-US" sz="2000" spc="-3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great</a:t>
            </a:r>
            <a:r>
              <a:rPr lang="en-US" sz="2000" spc="-4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scope</a:t>
            </a:r>
            <a:r>
              <a:rPr lang="en-US" sz="2000" spc="-4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for</a:t>
            </a:r>
            <a:r>
              <a:rPr lang="en-US" sz="2000" spc="-4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advancement</a:t>
            </a:r>
            <a:r>
              <a:rPr lang="en-US" sz="2000" spc="-3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of</a:t>
            </a:r>
            <a:r>
              <a:rPr lang="en-US" sz="2000" spc="-4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career to the talented</a:t>
            </a:r>
            <a:r>
              <a:rPr lang="en-US" sz="2000" spc="-1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employees.</a:t>
            </a:r>
            <a:endParaRPr lang="en-IN" sz="2000" spc="-150" dirty="0">
              <a:effectLst/>
              <a:latin typeface="Times New Roman" panose="02020603050405020304" pitchFamily="18" charset="0"/>
              <a:ea typeface="Times New Roman" panose="02020603050405020304" pitchFamily="18" charset="0"/>
            </a:endParaRPr>
          </a:p>
          <a:p>
            <a:pPr marL="457200" marR="569595" lvl="0" indent="-457200" algn="just">
              <a:lnSpc>
                <a:spcPct val="113000"/>
              </a:lnSpc>
              <a:spcBef>
                <a:spcPts val="830"/>
              </a:spcBef>
              <a:spcAft>
                <a:spcPts val="0"/>
              </a:spcAft>
              <a:buSzPct val="100000"/>
              <a:buFont typeface="+mj-lt"/>
              <a:buAutoNum type="arabicPeriod" startAt="4"/>
              <a:tabLst>
                <a:tab pos="325755" algn="l"/>
              </a:tabLst>
            </a:pPr>
            <a:r>
              <a:rPr lang="en-US" sz="2000" b="1" spc="-150" dirty="0">
                <a:effectLst/>
                <a:latin typeface="Times New Roman" panose="02020603050405020304" pitchFamily="18" charset="0"/>
                <a:ea typeface="Times New Roman" panose="02020603050405020304" pitchFamily="18" charset="0"/>
              </a:rPr>
              <a:t>Lesser Burden on Line Officers: </a:t>
            </a:r>
            <a:r>
              <a:rPr lang="en-US" sz="2000" spc="-150" dirty="0">
                <a:effectLst/>
                <a:latin typeface="Times New Roman" panose="02020603050405020304" pitchFamily="18" charset="0"/>
                <a:ea typeface="Times New Roman" panose="02020603050405020304" pitchFamily="18" charset="0"/>
              </a:rPr>
              <a:t>With the assistance of staff officers, the burden of the line officers is greatly reduced. The specialist’s advice helps the line officers in deciding their work</a:t>
            </a:r>
            <a:r>
              <a:rPr lang="en-US" sz="2000" spc="-20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of specialization.</a:t>
            </a:r>
            <a:endParaRPr lang="en-IN" sz="2000" spc="-150" dirty="0">
              <a:effectLst/>
              <a:latin typeface="Times New Roman" panose="02020603050405020304" pitchFamily="18" charset="0"/>
              <a:ea typeface="Times New Roman" panose="02020603050405020304" pitchFamily="18" charset="0"/>
            </a:endParaRPr>
          </a:p>
          <a:p>
            <a:pPr marL="457200" marR="570230" lvl="0" indent="-457200" algn="just">
              <a:lnSpc>
                <a:spcPct val="115000"/>
              </a:lnSpc>
              <a:spcBef>
                <a:spcPts val="835"/>
              </a:spcBef>
              <a:spcAft>
                <a:spcPts val="0"/>
              </a:spcAft>
              <a:buSzPct val="100000"/>
              <a:buFont typeface="+mj-lt"/>
              <a:buAutoNum type="arabicPeriod" startAt="4"/>
              <a:tabLst>
                <a:tab pos="318135" algn="l"/>
              </a:tabLst>
            </a:pPr>
            <a:r>
              <a:rPr lang="en-US" sz="2000" b="1" spc="-150" dirty="0">
                <a:effectLst/>
                <a:latin typeface="Times New Roman" panose="02020603050405020304" pitchFamily="18" charset="0"/>
                <a:ea typeface="Times New Roman" panose="02020603050405020304" pitchFamily="18" charset="0"/>
              </a:rPr>
              <a:t>Quick Actions: </a:t>
            </a:r>
            <a:r>
              <a:rPr lang="en-US" sz="2000" spc="-150" dirty="0">
                <a:effectLst/>
                <a:latin typeface="Times New Roman" panose="02020603050405020304" pitchFamily="18" charset="0"/>
                <a:ea typeface="Times New Roman" panose="02020603050405020304" pitchFamily="18" charset="0"/>
              </a:rPr>
              <a:t>The line officers have sufficient time to work. When there is a need for</a:t>
            </a:r>
            <a:r>
              <a:rPr lang="en-US" sz="2000" spc="-17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certain decisions, they will be able to give time and decide the things as part of their decisions are also handled by the staff</a:t>
            </a:r>
            <a:r>
              <a:rPr lang="en-US" sz="2000" spc="-3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managers.</a:t>
            </a:r>
            <a:endParaRPr lang="en-IN" sz="2000" spc="-150" dirty="0">
              <a:effectLst/>
              <a:latin typeface="Times New Roman" panose="02020603050405020304" pitchFamily="18" charset="0"/>
              <a:ea typeface="Times New Roman" panose="02020603050405020304" pitchFamily="18" charset="0"/>
            </a:endParaRPr>
          </a:p>
          <a:p>
            <a:pPr marL="165100">
              <a:buSzPct val="100000"/>
            </a:pPr>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8819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CAA66FE-6F66-AA7B-AAC6-DE395241DB31}"/>
              </a:ext>
            </a:extLst>
          </p:cNvPr>
          <p:cNvSpPr txBox="1"/>
          <p:nvPr/>
        </p:nvSpPr>
        <p:spPr>
          <a:xfrm>
            <a:off x="1698811" y="1676742"/>
            <a:ext cx="8794377" cy="3744936"/>
          </a:xfrm>
          <a:prstGeom prst="rect">
            <a:avLst/>
          </a:prstGeom>
          <a:noFill/>
        </p:spPr>
        <p:txBody>
          <a:bodyPr wrap="square">
            <a:spAutoFit/>
          </a:bodyPr>
          <a:lstStyle/>
          <a:p>
            <a:pPr marL="165100" marR="568325" algn="just">
              <a:lnSpc>
                <a:spcPct val="115000"/>
              </a:lnSpc>
              <a:spcBef>
                <a:spcPts val="805"/>
              </a:spcBef>
              <a:spcAft>
                <a:spcPts val="0"/>
              </a:spcAft>
            </a:pPr>
            <a:r>
              <a:rPr lang="en-US" sz="2800" b="1" dirty="0">
                <a:effectLst/>
                <a:latin typeface="Times New Roman" panose="02020603050405020304" pitchFamily="18" charset="0"/>
                <a:ea typeface="Times New Roman" panose="02020603050405020304" pitchFamily="18" charset="0"/>
              </a:rPr>
              <a:t>Authority: </a:t>
            </a:r>
            <a:r>
              <a:rPr lang="en-US" sz="2000" dirty="0">
                <a:effectLst/>
                <a:latin typeface="Times New Roman" panose="02020603050405020304" pitchFamily="18" charset="0"/>
                <a:ea typeface="Times New Roman" panose="02020603050405020304" pitchFamily="18" charset="0"/>
              </a:rPr>
              <a:t>The right of an individual to command his subordinates and take actions within the power allocated to him is known as Authority. The concept of authority arises when an organisation follows the Scalar chain, which defines positions and roles. Thus, we can say that it arises by the virtue of position. Authority grants the power to an employee to take actions for the work assigned to him. </a:t>
            </a:r>
            <a:r>
              <a:rPr lang="en-US" sz="2000" spc="-15" dirty="0">
                <a:effectLst/>
                <a:latin typeface="Times New Roman" panose="02020603050405020304" pitchFamily="18" charset="0"/>
                <a:ea typeface="Times New Roman" panose="02020603050405020304" pitchFamily="18" charset="0"/>
              </a:rPr>
              <a:t>It </a:t>
            </a:r>
            <a:r>
              <a:rPr lang="en-US" sz="2000" dirty="0">
                <a:effectLst/>
                <a:latin typeface="Times New Roman" panose="02020603050405020304" pitchFamily="18" charset="0"/>
                <a:ea typeface="Times New Roman" panose="02020603050405020304" pitchFamily="18" charset="0"/>
              </a:rPr>
              <a:t>always flows from top to bottom and the extent of authority is highest at the top level of management. It reduces as we go downwards in a hierarchical setting. If more authority</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granted</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required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position,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then</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may</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misuse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authority,</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if</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less authority is given than required, it makes a person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ineffective.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0BD3AE-A5EE-7E77-4C59-4EE5CA32E860}"/>
              </a:ext>
            </a:extLst>
          </p:cNvPr>
          <p:cNvSpPr txBox="1"/>
          <p:nvPr/>
        </p:nvSpPr>
        <p:spPr>
          <a:xfrm>
            <a:off x="1474694" y="1807002"/>
            <a:ext cx="9242611" cy="3580467"/>
          </a:xfrm>
          <a:prstGeom prst="rect">
            <a:avLst/>
          </a:prstGeom>
          <a:noFill/>
        </p:spPr>
        <p:txBody>
          <a:bodyPr wrap="square">
            <a:spAutoFit/>
          </a:bodyPr>
          <a:lstStyle/>
          <a:p>
            <a:pPr marL="165100" marR="567690" algn="just">
              <a:spcBef>
                <a:spcPts val="795"/>
              </a:spcBef>
              <a:spcAft>
                <a:spcPts val="0"/>
              </a:spcAft>
            </a:pPr>
            <a:r>
              <a:rPr lang="en-US" sz="2000" b="1" dirty="0">
                <a:effectLst/>
                <a:latin typeface="Times New Roman" panose="02020603050405020304" pitchFamily="18" charset="0"/>
                <a:ea typeface="Times New Roman" panose="02020603050405020304" pitchFamily="18" charset="0"/>
              </a:rPr>
              <a:t>Responsibility: </a:t>
            </a:r>
            <a:r>
              <a:rPr lang="en-US" sz="2000" dirty="0">
                <a:effectLst/>
                <a:latin typeface="Times New Roman" panose="02020603050405020304" pitchFamily="18" charset="0"/>
                <a:ea typeface="Times New Roman" panose="02020603050405020304" pitchFamily="18" charset="0"/>
              </a:rPr>
              <a:t>The obligation of a subordinate to perform the work assigned properly is known as Responsibility. It arises from a superior-subordinate relationship as a subordinate is bound to perform the work assigned to him by the superior. Thus, it flows upwards from bottom to top.</a:t>
            </a:r>
          </a:p>
          <a:p>
            <a:pPr marL="165100" marR="567690" algn="just">
              <a:spcBef>
                <a:spcPts val="795"/>
              </a:spcBef>
              <a:spcAft>
                <a:spcPts val="0"/>
              </a:spcAft>
            </a:pPr>
            <a:endParaRPr lang="en-IN" sz="2000"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   Accountability: </a:t>
            </a:r>
            <a:r>
              <a:rPr lang="en-US" sz="2000" dirty="0">
                <a:effectLst/>
                <a:latin typeface="Times New Roman" panose="02020603050405020304" pitchFamily="18" charset="0"/>
                <a:ea typeface="Times New Roman" panose="02020603050405020304" pitchFamily="18" charset="0"/>
              </a:rPr>
              <a:t>The obligation to carry out responsibility or being answerable for the assigned work is known as Accountability. It cannot be delegated and flows upwards, i.e., a subordinate will be accountable and responsible for the work assigned to him. It cannot be denied once authority</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delegated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responsibility</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 accepted.</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It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must</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kept</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mind</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if</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subordinate fails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perform</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delegated work,</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superior</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would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still</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accountable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delegated.</a:t>
            </a:r>
            <a:endParaRPr lang="en-IN" sz="2000" dirty="0"/>
          </a:p>
        </p:txBody>
      </p:sp>
    </p:spTree>
    <p:extLst>
      <p:ext uri="{BB962C8B-B14F-4D97-AF65-F5344CB8AC3E}">
        <p14:creationId xmlns:p14="http://schemas.microsoft.com/office/powerpoint/2010/main" val="2466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A805153-07E2-36C8-ADF6-0A0E65F5114F}"/>
              </a:ext>
            </a:extLst>
          </p:cNvPr>
          <p:cNvGraphicFramePr>
            <a:graphicFrameLocks noGrp="1"/>
          </p:cNvGraphicFramePr>
          <p:nvPr>
            <p:extLst>
              <p:ext uri="{D42A27DB-BD31-4B8C-83A1-F6EECF244321}">
                <p14:modId xmlns:p14="http://schemas.microsoft.com/office/powerpoint/2010/main" val="547673653"/>
              </p:ext>
            </p:extLst>
          </p:nvPr>
        </p:nvGraphicFramePr>
        <p:xfrm>
          <a:off x="2259105" y="1505602"/>
          <a:ext cx="8319248" cy="3649103"/>
        </p:xfrm>
        <a:graphic>
          <a:graphicData uri="http://schemas.openxmlformats.org/drawingml/2006/table">
            <a:tbl>
              <a:tblPr firstRow="1" firstCol="1" lastRow="1" lastCol="1" bandRow="1" bandCol="1">
                <a:tableStyleId>{5C22544A-7EE6-4342-B048-85BDC9FD1C3A}</a:tableStyleId>
              </a:tblPr>
              <a:tblGrid>
                <a:gridCol w="1424523">
                  <a:extLst>
                    <a:ext uri="{9D8B030D-6E8A-4147-A177-3AD203B41FA5}">
                      <a16:colId xmlns:a16="http://schemas.microsoft.com/office/drawing/2014/main" val="3897893831"/>
                    </a:ext>
                  </a:extLst>
                </a:gridCol>
                <a:gridCol w="3194778">
                  <a:extLst>
                    <a:ext uri="{9D8B030D-6E8A-4147-A177-3AD203B41FA5}">
                      <a16:colId xmlns:a16="http://schemas.microsoft.com/office/drawing/2014/main" val="543296126"/>
                    </a:ext>
                  </a:extLst>
                </a:gridCol>
                <a:gridCol w="3699947">
                  <a:extLst>
                    <a:ext uri="{9D8B030D-6E8A-4147-A177-3AD203B41FA5}">
                      <a16:colId xmlns:a16="http://schemas.microsoft.com/office/drawing/2014/main" val="1733262725"/>
                    </a:ext>
                  </a:extLst>
                </a:gridCol>
              </a:tblGrid>
              <a:tr h="556062">
                <a:tc>
                  <a:txBody>
                    <a:bodyPr/>
                    <a:lstStyle/>
                    <a:p>
                      <a:pPr marL="105410" marR="99060" algn="ctr">
                        <a:lnSpc>
                          <a:spcPts val="1375"/>
                        </a:lnSpc>
                        <a:spcAft>
                          <a:spcPts val="0"/>
                        </a:spcAft>
                      </a:pPr>
                      <a:r>
                        <a:rPr lang="en-US" sz="1200">
                          <a:effectLst/>
                        </a:rPr>
                        <a:t>Asis For</a:t>
                      </a:r>
                      <a:endParaRPr lang="en-IN" sz="1100">
                        <a:effectLst/>
                      </a:endParaRPr>
                    </a:p>
                    <a:p>
                      <a:pPr marL="105410" marR="102235" algn="ctr">
                        <a:lnSpc>
                          <a:spcPts val="1350"/>
                        </a:lnSpc>
                        <a:spcBef>
                          <a:spcPts val="205"/>
                        </a:spcBef>
                        <a:spcAft>
                          <a:spcPts val="0"/>
                        </a:spcAft>
                      </a:pPr>
                      <a:r>
                        <a:rPr lang="en-US" sz="1200">
                          <a:effectLst/>
                        </a:rPr>
                        <a:t>Comparison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35660" marR="829310" algn="ctr">
                        <a:lnSpc>
                          <a:spcPts val="1375"/>
                        </a:lnSpc>
                        <a:spcAft>
                          <a:spcPts val="0"/>
                        </a:spcAft>
                      </a:pPr>
                      <a:r>
                        <a:rPr lang="en-US" sz="1200">
                          <a:effectLst/>
                        </a:rPr>
                        <a:t>Authority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92810">
                        <a:lnSpc>
                          <a:spcPts val="1375"/>
                        </a:lnSpc>
                      </a:pPr>
                      <a:r>
                        <a:rPr lang="en-US" sz="1200">
                          <a:effectLst/>
                        </a:rPr>
                        <a:t>Responsibility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565803619"/>
                  </a:ext>
                </a:extLst>
              </a:tr>
              <a:tr h="1700689">
                <a:tc>
                  <a:txBody>
                    <a:bodyPr/>
                    <a:lstStyle/>
                    <a:p>
                      <a:pPr marL="67945">
                        <a:lnSpc>
                          <a:spcPts val="1375"/>
                        </a:lnSpc>
                      </a:pPr>
                      <a:r>
                        <a:rPr lang="en-US" sz="1200">
                          <a:effectLst/>
                        </a:rPr>
                        <a:t>Meaning</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100330">
                        <a:lnSpc>
                          <a:spcPct val="115000"/>
                        </a:lnSpc>
                      </a:pPr>
                      <a:r>
                        <a:rPr lang="en-US" sz="1200">
                          <a:effectLst/>
                        </a:rPr>
                        <a:t>Authority refers to the power or right, attached to a particular job or designation, to give orders, enforce rules, make decisions and exact</a:t>
                      </a:r>
                      <a:endParaRPr lang="en-IN" sz="1100">
                        <a:effectLst/>
                      </a:endParaRPr>
                    </a:p>
                    <a:p>
                      <a:pPr marL="67945">
                        <a:lnSpc>
                          <a:spcPts val="1350"/>
                        </a:lnSpc>
                      </a:pPr>
                      <a:r>
                        <a:rPr lang="en-US" sz="1200">
                          <a:effectLst/>
                        </a:rPr>
                        <a:t>compliance.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marR="17780">
                        <a:lnSpc>
                          <a:spcPct val="115000"/>
                        </a:lnSpc>
                        <a:spcAft>
                          <a:spcPts val="0"/>
                        </a:spcAft>
                      </a:pPr>
                      <a:r>
                        <a:rPr lang="en-US" sz="1200" dirty="0">
                          <a:effectLst/>
                        </a:rPr>
                        <a:t>Responsibility denotes duty or obligation to undertake or accomplish a task successfully, assigned by the senior or established by one's own commitment or</a:t>
                      </a:r>
                      <a:endParaRPr lang="en-IN" sz="1100" dirty="0">
                        <a:effectLst/>
                      </a:endParaRPr>
                    </a:p>
                    <a:p>
                      <a:pPr marL="66675">
                        <a:lnSpc>
                          <a:spcPts val="1350"/>
                        </a:lnSpc>
                      </a:pPr>
                      <a:r>
                        <a:rPr lang="en-US" sz="1200" dirty="0">
                          <a:effectLst/>
                        </a:rPr>
                        <a:t>circumstances.</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803600169"/>
                  </a:ext>
                </a:extLst>
              </a:tr>
              <a:tr h="277592">
                <a:tc>
                  <a:txBody>
                    <a:bodyPr/>
                    <a:lstStyle/>
                    <a:p>
                      <a:pPr marL="67945">
                        <a:lnSpc>
                          <a:spcPts val="1375"/>
                        </a:lnSpc>
                      </a:pPr>
                      <a:r>
                        <a:rPr lang="en-US" sz="1200">
                          <a:effectLst/>
                        </a:rPr>
                        <a:t>What is it?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Legal right to issue orders.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rPr>
                        <a:t>Corollary of authority.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23863158"/>
                  </a:ext>
                </a:extLst>
              </a:tr>
              <a:tr h="277592">
                <a:tc>
                  <a:txBody>
                    <a:bodyPr/>
                    <a:lstStyle/>
                    <a:p>
                      <a:pPr marL="67945">
                        <a:lnSpc>
                          <a:spcPts val="1375"/>
                        </a:lnSpc>
                      </a:pPr>
                      <a:r>
                        <a:rPr lang="en-US" sz="1200">
                          <a:effectLst/>
                        </a:rPr>
                        <a:t>Results from</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Formal positon in an organization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rPr>
                        <a:t>Superior-subordinate relationship</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724565721"/>
                  </a:ext>
                </a:extLst>
              </a:tr>
              <a:tr h="557820">
                <a:tc>
                  <a:txBody>
                    <a:bodyPr/>
                    <a:lstStyle/>
                    <a:p>
                      <a:pPr marL="67945">
                        <a:lnSpc>
                          <a:spcPts val="1350"/>
                        </a:lnSpc>
                        <a:spcBef>
                          <a:spcPts val="5"/>
                        </a:spcBef>
                      </a:pPr>
                      <a:r>
                        <a:rPr lang="en-US" sz="1200">
                          <a:effectLst/>
                        </a:rPr>
                        <a:t>Task of</a:t>
                      </a:r>
                      <a:endParaRPr lang="en-IN" sz="1100">
                        <a:effectLst/>
                      </a:endParaRPr>
                    </a:p>
                    <a:p>
                      <a:pPr marL="67945">
                        <a:lnSpc>
                          <a:spcPts val="1350"/>
                        </a:lnSpc>
                        <a:spcBef>
                          <a:spcPts val="205"/>
                        </a:spcBef>
                      </a:pPr>
                      <a:r>
                        <a:rPr lang="en-US" sz="1200">
                          <a:effectLst/>
                        </a:rPr>
                        <a:t>manager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65"/>
                        </a:lnSpc>
                      </a:pPr>
                      <a:r>
                        <a:rPr lang="en-US" sz="1200">
                          <a:effectLst/>
                        </a:rPr>
                        <a:t>Delegation of authority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65"/>
                        </a:lnSpc>
                      </a:pPr>
                      <a:r>
                        <a:rPr lang="en-US" sz="1200">
                          <a:effectLst/>
                        </a:rPr>
                        <a:t>Assumption of responsibility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830044934"/>
                  </a:ext>
                </a:extLst>
              </a:tr>
              <a:tr h="279348">
                <a:tc>
                  <a:txBody>
                    <a:bodyPr/>
                    <a:lstStyle/>
                    <a:p>
                      <a:pPr marL="67945">
                        <a:lnSpc>
                          <a:spcPts val="1375"/>
                        </a:lnSpc>
                      </a:pPr>
                      <a:r>
                        <a:rPr lang="en-US" sz="1200">
                          <a:effectLst/>
                        </a:rPr>
                        <a:t>Requires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Ability to give orders.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dirty="0">
                          <a:effectLst/>
                        </a:rPr>
                        <a:t>Ability to follow orders.</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235392609"/>
                  </a:ext>
                </a:extLst>
              </a:tr>
            </a:tbl>
          </a:graphicData>
        </a:graphic>
      </p:graphicFrame>
      <p:graphicFrame>
        <p:nvGraphicFramePr>
          <p:cNvPr id="3" name="Table 2">
            <a:extLst>
              <a:ext uri="{FF2B5EF4-FFF2-40B4-BE49-F238E27FC236}">
                <a16:creationId xmlns:a16="http://schemas.microsoft.com/office/drawing/2014/main" id="{BDFA43B1-3C7D-A61C-531B-DD5A637208F9}"/>
              </a:ext>
            </a:extLst>
          </p:cNvPr>
          <p:cNvGraphicFramePr>
            <a:graphicFrameLocks noGrp="1"/>
          </p:cNvGraphicFramePr>
          <p:nvPr>
            <p:extLst>
              <p:ext uri="{D42A27DB-BD31-4B8C-83A1-F6EECF244321}">
                <p14:modId xmlns:p14="http://schemas.microsoft.com/office/powerpoint/2010/main" val="289754382"/>
              </p:ext>
            </p:extLst>
          </p:nvPr>
        </p:nvGraphicFramePr>
        <p:xfrm>
          <a:off x="2259106" y="5154705"/>
          <a:ext cx="8287870" cy="1111624"/>
        </p:xfrm>
        <a:graphic>
          <a:graphicData uri="http://schemas.openxmlformats.org/drawingml/2006/table">
            <a:tbl>
              <a:tblPr firstRow="1" firstCol="1" lastRow="1" lastCol="1" bandRow="1" bandCol="1">
                <a:tableStyleId>{5C22544A-7EE6-4342-B048-85BDC9FD1C3A}</a:tableStyleId>
              </a:tblPr>
              <a:tblGrid>
                <a:gridCol w="1419150">
                  <a:extLst>
                    <a:ext uri="{9D8B030D-6E8A-4147-A177-3AD203B41FA5}">
                      <a16:colId xmlns:a16="http://schemas.microsoft.com/office/drawing/2014/main" val="1320792253"/>
                    </a:ext>
                  </a:extLst>
                </a:gridCol>
                <a:gridCol w="3182728">
                  <a:extLst>
                    <a:ext uri="{9D8B030D-6E8A-4147-A177-3AD203B41FA5}">
                      <a16:colId xmlns:a16="http://schemas.microsoft.com/office/drawing/2014/main" val="2394301043"/>
                    </a:ext>
                  </a:extLst>
                </a:gridCol>
                <a:gridCol w="3685992">
                  <a:extLst>
                    <a:ext uri="{9D8B030D-6E8A-4147-A177-3AD203B41FA5}">
                      <a16:colId xmlns:a16="http://schemas.microsoft.com/office/drawing/2014/main" val="1743515366"/>
                    </a:ext>
                  </a:extLst>
                </a:gridCol>
              </a:tblGrid>
              <a:tr h="268197">
                <a:tc>
                  <a:txBody>
                    <a:bodyPr/>
                    <a:lstStyle/>
                    <a:p>
                      <a:pPr marL="67945">
                        <a:lnSpc>
                          <a:spcPts val="1375"/>
                        </a:lnSpc>
                      </a:pPr>
                      <a:r>
                        <a:rPr lang="en-US" sz="1200">
                          <a:effectLst/>
                        </a:rPr>
                        <a:t>Flow</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Downward</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rPr>
                        <a:t>Upward</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649516921"/>
                  </a:ext>
                </a:extLst>
              </a:tr>
              <a:tr h="573532">
                <a:tc>
                  <a:txBody>
                    <a:bodyPr/>
                    <a:lstStyle/>
                    <a:p>
                      <a:pPr marL="67945">
                        <a:lnSpc>
                          <a:spcPts val="1350"/>
                        </a:lnSpc>
                        <a:spcBef>
                          <a:spcPts val="5"/>
                        </a:spcBef>
                      </a:pPr>
                      <a:r>
                        <a:rPr lang="en-US" sz="1200">
                          <a:effectLst/>
                        </a:rPr>
                        <a:t>Objective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65"/>
                        </a:lnSpc>
                      </a:pPr>
                      <a:r>
                        <a:rPr lang="en-US" sz="1200">
                          <a:effectLst/>
                        </a:rPr>
                        <a:t>To make decisions and implement</a:t>
                      </a:r>
                      <a:endParaRPr lang="en-IN" sz="1100">
                        <a:effectLst/>
                      </a:endParaRPr>
                    </a:p>
                    <a:p>
                      <a:pPr marL="67945">
                        <a:lnSpc>
                          <a:spcPts val="1350"/>
                        </a:lnSpc>
                        <a:spcBef>
                          <a:spcPts val="205"/>
                        </a:spcBef>
                      </a:pPr>
                      <a:r>
                        <a:rPr lang="en-US" sz="1200">
                          <a:effectLst/>
                        </a:rPr>
                        <a:t>it.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65"/>
                        </a:lnSpc>
                      </a:pPr>
                      <a:r>
                        <a:rPr lang="en-US" sz="1200">
                          <a:effectLst/>
                        </a:rPr>
                        <a:t>To execute duties, assigned by superior.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661094494"/>
                  </a:ext>
                </a:extLst>
              </a:tr>
              <a:tr h="269895">
                <a:tc>
                  <a:txBody>
                    <a:bodyPr/>
                    <a:lstStyle/>
                    <a:p>
                      <a:pPr marL="67945">
                        <a:lnSpc>
                          <a:spcPts val="1375"/>
                        </a:lnSpc>
                      </a:pPr>
                      <a:r>
                        <a:rPr lang="en-US" sz="1200">
                          <a:effectLst/>
                        </a:rPr>
                        <a:t>Duration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Continues for long period.</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dirty="0">
                          <a:effectLst/>
                        </a:rPr>
                        <a:t>Ends, as soon as the task is accomplished</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56541213"/>
                  </a:ext>
                </a:extLst>
              </a:tr>
            </a:tbl>
          </a:graphicData>
        </a:graphic>
      </p:graphicFrame>
    </p:spTree>
    <p:extLst>
      <p:ext uri="{BB962C8B-B14F-4D97-AF65-F5344CB8AC3E}">
        <p14:creationId xmlns:p14="http://schemas.microsoft.com/office/powerpoint/2010/main" val="40680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CF3F33-098B-A7CE-7D0D-FCC3C48B17B2}"/>
              </a:ext>
            </a:extLst>
          </p:cNvPr>
          <p:cNvSpPr txBox="1"/>
          <p:nvPr/>
        </p:nvSpPr>
        <p:spPr>
          <a:xfrm>
            <a:off x="1013011" y="1566268"/>
            <a:ext cx="10425953" cy="4484626"/>
          </a:xfrm>
          <a:prstGeom prst="rect">
            <a:avLst/>
          </a:prstGeom>
          <a:noFill/>
        </p:spPr>
        <p:txBody>
          <a:bodyPr wrap="square">
            <a:spAutoFit/>
          </a:bodyPr>
          <a:lstStyle/>
          <a:p>
            <a:pPr marL="165100" marR="567055" algn="just">
              <a:lnSpc>
                <a:spcPct val="115000"/>
              </a:lnSpc>
            </a:pPr>
            <a:r>
              <a:rPr lang="en-US" sz="2200" b="1" dirty="0">
                <a:effectLst/>
                <a:latin typeface="Times New Roman" panose="02020603050405020304" pitchFamily="18" charset="0"/>
                <a:ea typeface="Times New Roman" panose="02020603050405020304" pitchFamily="18" charset="0"/>
              </a:rPr>
              <a:t>Delegation </a:t>
            </a:r>
            <a:r>
              <a:rPr lang="en-US" sz="2000" dirty="0">
                <a:effectLst/>
                <a:latin typeface="Times New Roman" panose="02020603050405020304" pitchFamily="18" charset="0"/>
                <a:ea typeface="Times New Roman" panose="02020603050405020304" pitchFamily="18" charset="0"/>
              </a:rPr>
              <a:t>of authority means assigning work to subordinates and giving them authority to do it. Delegation takes place when a superior grants some discretion to a subordinate. The subordinate must act within the limits prescribed by the superior. Delegation enables managers to distribute the workload to others. By reducing the workload for routine matters, they can concentrate on more important work. It helps to improve the job satisfaction, motivation and morale of subordinates. It satisfies their needs for recognition, responsibility and freedom.</a:t>
            </a:r>
            <a:endParaRPr lang="en-IN" sz="2000" dirty="0">
              <a:effectLst/>
              <a:latin typeface="Times New Roman" panose="02020603050405020304" pitchFamily="18" charset="0"/>
              <a:ea typeface="Times New Roman" panose="02020603050405020304" pitchFamily="18" charset="0"/>
            </a:endParaRPr>
          </a:p>
          <a:p>
            <a:pPr marL="165100" marR="572135" algn="just">
              <a:lnSpc>
                <a:spcPct val="115000"/>
              </a:lnSpc>
              <a:spcBef>
                <a:spcPts val="805"/>
              </a:spcBef>
              <a:spcAft>
                <a:spcPts val="0"/>
              </a:spcAft>
            </a:pPr>
            <a:r>
              <a:rPr lang="en-US" sz="2200" b="1" dirty="0">
                <a:effectLst/>
                <a:latin typeface="Times New Roman" panose="02020603050405020304" pitchFamily="18" charset="0"/>
                <a:ea typeface="Times New Roman" panose="02020603050405020304" pitchFamily="18" charset="0"/>
              </a:rPr>
              <a:t>Decentralization</a:t>
            </a:r>
            <a:r>
              <a:rPr lang="en-US" sz="2000" b="1"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means the dispersal of authority throughout the organisation. It refers to a systematic effort to delegate to the lowest levels all authority except which can be exercised at central points. It is the distribution of authority throughout the organisation. In a decentralized organisation, the authority of major decisions is vested with the top management and balance authority is delegated to the middle and lower levels</a:t>
            </a:r>
            <a:r>
              <a:rPr lang="en-US" sz="2000" b="1" dirty="0">
                <a:effectLst/>
                <a:latin typeface="Times New Roman" panose="02020603050405020304" pitchFamily="18" charset="0"/>
                <a:ea typeface="Times New Roman" panose="02020603050405020304" pitchFamily="18" charset="0"/>
              </a:rPr>
              <a:t>.</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D56BCDD-6D55-775C-A1AE-A84B82817FED}"/>
              </a:ext>
            </a:extLst>
          </p:cNvPr>
          <p:cNvGraphicFramePr>
            <a:graphicFrameLocks noGrp="1"/>
          </p:cNvGraphicFramePr>
          <p:nvPr>
            <p:extLst>
              <p:ext uri="{D42A27DB-BD31-4B8C-83A1-F6EECF244321}">
                <p14:modId xmlns:p14="http://schemas.microsoft.com/office/powerpoint/2010/main" val="408684905"/>
              </p:ext>
            </p:extLst>
          </p:nvPr>
        </p:nvGraphicFramePr>
        <p:xfrm>
          <a:off x="2052916" y="1183341"/>
          <a:ext cx="8417859" cy="4240305"/>
        </p:xfrm>
        <a:graphic>
          <a:graphicData uri="http://schemas.openxmlformats.org/drawingml/2006/table">
            <a:tbl>
              <a:tblPr firstRow="1" firstCol="1" lastRow="1" lastCol="1" bandRow="1" bandCol="1">
                <a:tableStyleId>{5C22544A-7EE6-4342-B048-85BDC9FD1C3A}</a:tableStyleId>
              </a:tblPr>
              <a:tblGrid>
                <a:gridCol w="1605073">
                  <a:extLst>
                    <a:ext uri="{9D8B030D-6E8A-4147-A177-3AD203B41FA5}">
                      <a16:colId xmlns:a16="http://schemas.microsoft.com/office/drawing/2014/main" val="829925987"/>
                    </a:ext>
                  </a:extLst>
                </a:gridCol>
                <a:gridCol w="3334376">
                  <a:extLst>
                    <a:ext uri="{9D8B030D-6E8A-4147-A177-3AD203B41FA5}">
                      <a16:colId xmlns:a16="http://schemas.microsoft.com/office/drawing/2014/main" val="1452155117"/>
                    </a:ext>
                  </a:extLst>
                </a:gridCol>
                <a:gridCol w="3478410">
                  <a:extLst>
                    <a:ext uri="{9D8B030D-6E8A-4147-A177-3AD203B41FA5}">
                      <a16:colId xmlns:a16="http://schemas.microsoft.com/office/drawing/2014/main" val="2802543095"/>
                    </a:ext>
                  </a:extLst>
                </a:gridCol>
              </a:tblGrid>
              <a:tr h="319951">
                <a:tc>
                  <a:txBody>
                    <a:bodyPr/>
                    <a:lstStyle/>
                    <a:p>
                      <a:pPr marL="382905" marR="377825" algn="ctr">
                        <a:lnSpc>
                          <a:spcPts val="1365"/>
                        </a:lnSpc>
                        <a:spcAft>
                          <a:spcPts val="0"/>
                        </a:spcAft>
                      </a:pPr>
                      <a:r>
                        <a:rPr lang="en-US" sz="1200">
                          <a:effectLst/>
                        </a:rPr>
                        <a:t>Basis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14070" marR="811530" algn="ctr">
                        <a:lnSpc>
                          <a:spcPts val="1365"/>
                        </a:lnSpc>
                        <a:spcAft>
                          <a:spcPts val="0"/>
                        </a:spcAft>
                      </a:pPr>
                      <a:r>
                        <a:rPr lang="en-US" sz="1200" dirty="0">
                          <a:effectLst/>
                        </a:rPr>
                        <a:t>Delegation</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0720">
                        <a:lnSpc>
                          <a:spcPts val="1365"/>
                        </a:lnSpc>
                      </a:pPr>
                      <a:r>
                        <a:rPr lang="en-US" sz="1200">
                          <a:effectLst/>
                        </a:rPr>
                        <a:t>Decentralisation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499369709"/>
                  </a:ext>
                </a:extLst>
              </a:tr>
              <a:tr h="1097130">
                <a:tc>
                  <a:txBody>
                    <a:bodyPr/>
                    <a:lstStyle/>
                    <a:p>
                      <a:pPr marL="67945">
                        <a:lnSpc>
                          <a:spcPts val="1375"/>
                        </a:lnSpc>
                      </a:pPr>
                      <a:r>
                        <a:rPr lang="en-US" sz="1200">
                          <a:effectLst/>
                        </a:rPr>
                        <a:t>Meaning</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ct val="115000"/>
                        </a:lnSpc>
                      </a:pPr>
                      <a:r>
                        <a:rPr lang="en-US" sz="1200">
                          <a:effectLst/>
                        </a:rPr>
                        <a:t>Delegation of authority means assigning work to subordinates and giving them authority to do it.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marR="115570">
                        <a:lnSpc>
                          <a:spcPct val="115000"/>
                        </a:lnSpc>
                        <a:spcAft>
                          <a:spcPts val="0"/>
                        </a:spcAft>
                      </a:pPr>
                      <a:r>
                        <a:rPr lang="en-US" sz="1200">
                          <a:effectLst/>
                        </a:rPr>
                        <a:t>Decentralisation refers to a systematic effort to delegate to the lowest levels all authority except which can be exercised at central</a:t>
                      </a:r>
                      <a:endParaRPr lang="en-IN" sz="1100">
                        <a:effectLst/>
                      </a:endParaRPr>
                    </a:p>
                    <a:p>
                      <a:pPr marL="66675">
                        <a:lnSpc>
                          <a:spcPts val="1350"/>
                        </a:lnSpc>
                      </a:pPr>
                      <a:r>
                        <a:rPr lang="en-US" sz="1200">
                          <a:effectLst/>
                        </a:rPr>
                        <a:t>points.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6884331"/>
                  </a:ext>
                </a:extLst>
              </a:tr>
              <a:tr h="650840">
                <a:tc>
                  <a:txBody>
                    <a:bodyPr/>
                    <a:lstStyle/>
                    <a:p>
                      <a:pPr marL="67945" marR="295910">
                        <a:lnSpc>
                          <a:spcPct val="115000"/>
                        </a:lnSpc>
                      </a:pPr>
                      <a:r>
                        <a:rPr lang="en-US" sz="1200">
                          <a:effectLst/>
                        </a:rPr>
                        <a:t>Freedom of action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As control is in the hands of</a:t>
                      </a:r>
                      <a:endParaRPr lang="en-IN" sz="1100">
                        <a:effectLst/>
                      </a:endParaRPr>
                    </a:p>
                    <a:p>
                      <a:pPr marL="67945">
                        <a:lnSpc>
                          <a:spcPts val="1550"/>
                        </a:lnSpc>
                        <a:spcBef>
                          <a:spcPts val="45"/>
                        </a:spcBef>
                      </a:pPr>
                      <a:r>
                        <a:rPr lang="en-US" sz="1200">
                          <a:effectLst/>
                        </a:rPr>
                        <a:t>superior, less freedom is given to subordinates.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marR="115570">
                        <a:lnSpc>
                          <a:spcPct val="115000"/>
                        </a:lnSpc>
                        <a:spcAft>
                          <a:spcPts val="0"/>
                        </a:spcAft>
                      </a:pPr>
                      <a:r>
                        <a:rPr lang="en-US" sz="1200">
                          <a:effectLst/>
                        </a:rPr>
                        <a:t>More freedom is given to subordinates to take decisions.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0172193"/>
                  </a:ext>
                </a:extLst>
              </a:tr>
              <a:tr h="434805">
                <a:tc>
                  <a:txBody>
                    <a:bodyPr/>
                    <a:lstStyle/>
                    <a:p>
                      <a:pPr marL="67945">
                        <a:lnSpc>
                          <a:spcPts val="1375"/>
                        </a:lnSpc>
                      </a:pPr>
                      <a:r>
                        <a:rPr lang="en-US" sz="1200">
                          <a:effectLst/>
                        </a:rPr>
                        <a:t>Status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This process is done as a result of</a:t>
                      </a:r>
                      <a:endParaRPr lang="en-IN" sz="1100">
                        <a:effectLst/>
                      </a:endParaRPr>
                    </a:p>
                    <a:p>
                      <a:pPr marL="67945">
                        <a:lnSpc>
                          <a:spcPts val="1350"/>
                        </a:lnSpc>
                        <a:spcBef>
                          <a:spcPts val="205"/>
                        </a:spcBef>
                      </a:pPr>
                      <a:r>
                        <a:rPr lang="en-US" sz="1200">
                          <a:effectLst/>
                        </a:rPr>
                        <a:t>division of work.</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rPr>
                        <a:t>This is the result of policy decision</a:t>
                      </a:r>
                      <a:endParaRPr lang="en-IN" sz="1100">
                        <a:effectLst/>
                      </a:endParaRPr>
                    </a:p>
                    <a:p>
                      <a:pPr marL="66675">
                        <a:lnSpc>
                          <a:spcPts val="1350"/>
                        </a:lnSpc>
                        <a:spcBef>
                          <a:spcPts val="205"/>
                        </a:spcBef>
                        <a:spcAft>
                          <a:spcPts val="0"/>
                        </a:spcAft>
                      </a:pPr>
                      <a:r>
                        <a:rPr lang="en-US" sz="1200">
                          <a:effectLst/>
                        </a:rPr>
                        <a:t>of top level.</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728406569"/>
                  </a:ext>
                </a:extLst>
              </a:tr>
              <a:tr h="432754">
                <a:tc>
                  <a:txBody>
                    <a:bodyPr/>
                    <a:lstStyle/>
                    <a:p>
                      <a:pPr marL="67945">
                        <a:lnSpc>
                          <a:spcPts val="1375"/>
                        </a:lnSpc>
                      </a:pPr>
                      <a:r>
                        <a:rPr lang="en-US" sz="1200">
                          <a:effectLst/>
                        </a:rPr>
                        <a:t>Scope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It has narrow scope as it is limited</a:t>
                      </a:r>
                      <a:endParaRPr lang="en-IN" sz="1100">
                        <a:effectLst/>
                      </a:endParaRPr>
                    </a:p>
                    <a:p>
                      <a:pPr marL="67945">
                        <a:lnSpc>
                          <a:spcPts val="1350"/>
                        </a:lnSpc>
                        <a:spcBef>
                          <a:spcPts val="205"/>
                        </a:spcBef>
                      </a:pPr>
                      <a:r>
                        <a:rPr lang="en-US" sz="1200">
                          <a:effectLst/>
                        </a:rPr>
                        <a:t>to the superior and his subordinate.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rPr>
                        <a:t>It has wide scope as it is extended to</a:t>
                      </a:r>
                      <a:endParaRPr lang="en-IN" sz="1100">
                        <a:effectLst/>
                      </a:endParaRPr>
                    </a:p>
                    <a:p>
                      <a:pPr marL="66675">
                        <a:lnSpc>
                          <a:spcPts val="1350"/>
                        </a:lnSpc>
                        <a:spcBef>
                          <a:spcPts val="205"/>
                        </a:spcBef>
                        <a:spcAft>
                          <a:spcPts val="0"/>
                        </a:spcAft>
                      </a:pPr>
                      <a:r>
                        <a:rPr lang="en-US" sz="1200">
                          <a:effectLst/>
                        </a:rPr>
                        <a:t>the lowest level of management.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33323441"/>
                  </a:ext>
                </a:extLst>
              </a:tr>
              <a:tr h="434121">
                <a:tc>
                  <a:txBody>
                    <a:bodyPr/>
                    <a:lstStyle/>
                    <a:p>
                      <a:pPr marL="67945">
                        <a:lnSpc>
                          <a:spcPts val="1375"/>
                        </a:lnSpc>
                      </a:pPr>
                      <a:r>
                        <a:rPr lang="en-US" sz="1200">
                          <a:effectLst/>
                        </a:rPr>
                        <a:t>Aim</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It aims to reduce workload of</a:t>
                      </a:r>
                      <a:endParaRPr lang="en-IN" sz="1100">
                        <a:effectLst/>
                      </a:endParaRPr>
                    </a:p>
                    <a:p>
                      <a:pPr marL="67945">
                        <a:lnSpc>
                          <a:spcPts val="1350"/>
                        </a:lnSpc>
                        <a:spcBef>
                          <a:spcPts val="215"/>
                        </a:spcBef>
                      </a:pPr>
                      <a:r>
                        <a:rPr lang="en-US" sz="1200">
                          <a:effectLst/>
                        </a:rPr>
                        <a:t>superior.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rPr>
                        <a:t>It aims to enhance the role of</a:t>
                      </a:r>
                      <a:endParaRPr lang="en-IN" sz="1100">
                        <a:effectLst/>
                      </a:endParaRPr>
                    </a:p>
                    <a:p>
                      <a:pPr marL="66675">
                        <a:lnSpc>
                          <a:spcPts val="1350"/>
                        </a:lnSpc>
                        <a:spcBef>
                          <a:spcPts val="215"/>
                        </a:spcBef>
                        <a:spcAft>
                          <a:spcPts val="0"/>
                        </a:spcAft>
                      </a:pPr>
                      <a:r>
                        <a:rPr lang="en-US" sz="1200">
                          <a:effectLst/>
                        </a:rPr>
                        <a:t>subordinates in the organisation.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977669803"/>
                  </a:ext>
                </a:extLst>
              </a:tr>
              <a:tr h="870704">
                <a:tc>
                  <a:txBody>
                    <a:bodyPr/>
                    <a:lstStyle/>
                    <a:p>
                      <a:pPr marL="67945">
                        <a:lnSpc>
                          <a:spcPts val="1375"/>
                        </a:lnSpc>
                      </a:pPr>
                      <a:r>
                        <a:rPr lang="en-US" sz="1200">
                          <a:effectLst/>
                        </a:rPr>
                        <a:t>Nature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111760">
                        <a:lnSpc>
                          <a:spcPct val="115000"/>
                        </a:lnSpc>
                      </a:pPr>
                      <a:r>
                        <a:rPr lang="en-US" sz="1200">
                          <a:effectLst/>
                        </a:rPr>
                        <a:t>It is a necessary act because no individual can perform all tasks</a:t>
                      </a:r>
                      <a:r>
                        <a:rPr lang="en-US" sz="1200" spc="255">
                          <a:effectLst/>
                        </a:rPr>
                        <a:t> </a:t>
                      </a:r>
                      <a:r>
                        <a:rPr lang="en-US" sz="1200">
                          <a:effectLst/>
                        </a:rPr>
                        <a:t>on</a:t>
                      </a:r>
                      <a:endParaRPr lang="en-IN" sz="1100">
                        <a:effectLst/>
                      </a:endParaRPr>
                    </a:p>
                    <a:p>
                      <a:pPr marL="67945">
                        <a:lnSpc>
                          <a:spcPts val="1350"/>
                        </a:lnSpc>
                      </a:pPr>
                      <a:r>
                        <a:rPr lang="en-US" sz="1200">
                          <a:effectLst/>
                        </a:rPr>
                        <a:t>his own.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marR="115570">
                        <a:lnSpc>
                          <a:spcPct val="115000"/>
                        </a:lnSpc>
                        <a:spcAft>
                          <a:spcPts val="0"/>
                        </a:spcAft>
                      </a:pPr>
                      <a:r>
                        <a:rPr lang="en-US" sz="1200" dirty="0">
                          <a:effectLst/>
                        </a:rPr>
                        <a:t>It is an optional policy decision and is done at the discretion of top</a:t>
                      </a:r>
                      <a:endParaRPr lang="en-IN" sz="1100" dirty="0">
                        <a:effectLst/>
                      </a:endParaRPr>
                    </a:p>
                    <a:p>
                      <a:pPr marL="66675">
                        <a:lnSpc>
                          <a:spcPts val="1350"/>
                        </a:lnSpc>
                      </a:pPr>
                      <a:r>
                        <a:rPr lang="en-US" sz="1200" dirty="0">
                          <a:effectLst/>
                        </a:rPr>
                        <a:t>management.</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680892747"/>
                  </a:ext>
                </a:extLst>
              </a:tr>
            </a:tbl>
          </a:graphicData>
        </a:graphic>
      </p:graphicFrame>
      <p:graphicFrame>
        <p:nvGraphicFramePr>
          <p:cNvPr id="3" name="Table 2">
            <a:extLst>
              <a:ext uri="{FF2B5EF4-FFF2-40B4-BE49-F238E27FC236}">
                <a16:creationId xmlns:a16="http://schemas.microsoft.com/office/drawing/2014/main" id="{19AEE8AD-FDC0-F419-5F02-DC8779A2E096}"/>
              </a:ext>
            </a:extLst>
          </p:cNvPr>
          <p:cNvGraphicFramePr>
            <a:graphicFrameLocks noGrp="1"/>
          </p:cNvGraphicFramePr>
          <p:nvPr>
            <p:extLst>
              <p:ext uri="{D42A27DB-BD31-4B8C-83A1-F6EECF244321}">
                <p14:modId xmlns:p14="http://schemas.microsoft.com/office/powerpoint/2010/main" val="511452213"/>
              </p:ext>
            </p:extLst>
          </p:nvPr>
        </p:nvGraphicFramePr>
        <p:xfrm>
          <a:off x="2052916" y="5423646"/>
          <a:ext cx="8435790" cy="905436"/>
        </p:xfrm>
        <a:graphic>
          <a:graphicData uri="http://schemas.openxmlformats.org/drawingml/2006/table">
            <a:tbl>
              <a:tblPr firstRow="1" firstCol="1" lastRow="1" lastCol="1" bandRow="1" bandCol="1">
                <a:tableStyleId>{5C22544A-7EE6-4342-B048-85BDC9FD1C3A}</a:tableStyleId>
              </a:tblPr>
              <a:tblGrid>
                <a:gridCol w="1604684">
                  <a:extLst>
                    <a:ext uri="{9D8B030D-6E8A-4147-A177-3AD203B41FA5}">
                      <a16:colId xmlns:a16="http://schemas.microsoft.com/office/drawing/2014/main" val="3944974524"/>
                    </a:ext>
                  </a:extLst>
                </a:gridCol>
                <a:gridCol w="3343835">
                  <a:extLst>
                    <a:ext uri="{9D8B030D-6E8A-4147-A177-3AD203B41FA5}">
                      <a16:colId xmlns:a16="http://schemas.microsoft.com/office/drawing/2014/main" val="3053779760"/>
                    </a:ext>
                  </a:extLst>
                </a:gridCol>
                <a:gridCol w="3487271">
                  <a:extLst>
                    <a:ext uri="{9D8B030D-6E8A-4147-A177-3AD203B41FA5}">
                      <a16:colId xmlns:a16="http://schemas.microsoft.com/office/drawing/2014/main" val="2472231315"/>
                    </a:ext>
                  </a:extLst>
                </a:gridCol>
              </a:tblGrid>
              <a:tr h="453432">
                <a:tc>
                  <a:txBody>
                    <a:bodyPr/>
                    <a:lstStyle/>
                    <a:p>
                      <a:pPr marL="67945">
                        <a:lnSpc>
                          <a:spcPts val="1375"/>
                        </a:lnSpc>
                      </a:pPr>
                      <a:r>
                        <a:rPr lang="en-US" sz="1200">
                          <a:effectLst/>
                        </a:rPr>
                        <a:t>Responsibility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dirty="0">
                          <a:effectLst/>
                        </a:rPr>
                        <a:t>It is responsibility of every</a:t>
                      </a:r>
                      <a:endParaRPr lang="en-IN" sz="1100" dirty="0">
                        <a:effectLst/>
                      </a:endParaRPr>
                    </a:p>
                    <a:p>
                      <a:pPr marL="67945">
                        <a:lnSpc>
                          <a:spcPts val="1350"/>
                        </a:lnSpc>
                        <a:spcBef>
                          <a:spcPts val="205"/>
                        </a:spcBef>
                      </a:pPr>
                      <a:r>
                        <a:rPr lang="en-US" sz="1200" dirty="0">
                          <a:effectLst/>
                        </a:rPr>
                        <a:t>manager.</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dirty="0">
                          <a:effectLst/>
                        </a:rPr>
                        <a:t>It is the responsibility of top level</a:t>
                      </a:r>
                      <a:endParaRPr lang="en-IN" sz="1100" dirty="0">
                        <a:effectLst/>
                      </a:endParaRPr>
                    </a:p>
                    <a:p>
                      <a:pPr marL="66675">
                        <a:lnSpc>
                          <a:spcPts val="1350"/>
                        </a:lnSpc>
                        <a:spcBef>
                          <a:spcPts val="205"/>
                        </a:spcBef>
                        <a:spcAft>
                          <a:spcPts val="0"/>
                        </a:spcAft>
                      </a:pPr>
                      <a:r>
                        <a:rPr lang="en-US" sz="1200" dirty="0">
                          <a:effectLst/>
                        </a:rPr>
                        <a:t>management.</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269039356"/>
                  </a:ext>
                </a:extLst>
              </a:tr>
              <a:tr h="452004">
                <a:tc>
                  <a:txBody>
                    <a:bodyPr/>
                    <a:lstStyle/>
                    <a:p>
                      <a:pPr marL="67945">
                        <a:lnSpc>
                          <a:spcPts val="1375"/>
                        </a:lnSpc>
                      </a:pPr>
                      <a:r>
                        <a:rPr lang="en-US" sz="1200">
                          <a:effectLst/>
                        </a:rPr>
                        <a:t>Authority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The maximum authority is retained</a:t>
                      </a:r>
                      <a:endParaRPr lang="en-IN" sz="1100">
                        <a:effectLst/>
                      </a:endParaRPr>
                    </a:p>
                    <a:p>
                      <a:pPr marL="67945">
                        <a:lnSpc>
                          <a:spcPts val="1350"/>
                        </a:lnSpc>
                        <a:spcBef>
                          <a:spcPts val="205"/>
                        </a:spcBef>
                      </a:pPr>
                      <a:r>
                        <a:rPr lang="en-US" sz="1200">
                          <a:effectLst/>
                        </a:rPr>
                        <a:t>at top level.</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dirty="0">
                          <a:effectLst/>
                        </a:rPr>
                        <a:t>Authority is systematically</a:t>
                      </a:r>
                      <a:endParaRPr lang="en-IN" sz="1100" dirty="0">
                        <a:effectLst/>
                      </a:endParaRPr>
                    </a:p>
                    <a:p>
                      <a:pPr marL="66675">
                        <a:lnSpc>
                          <a:spcPts val="1350"/>
                        </a:lnSpc>
                        <a:spcBef>
                          <a:spcPts val="205"/>
                        </a:spcBef>
                        <a:spcAft>
                          <a:spcPts val="0"/>
                        </a:spcAft>
                      </a:pPr>
                      <a:r>
                        <a:rPr lang="en-US" sz="1200" dirty="0">
                          <a:effectLst/>
                        </a:rPr>
                        <a:t>distributed at every level.</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616449017"/>
                  </a:ext>
                </a:extLst>
              </a:tr>
            </a:tbl>
          </a:graphicData>
        </a:graphic>
      </p:graphicFrame>
    </p:spTree>
    <p:extLst>
      <p:ext uri="{BB962C8B-B14F-4D97-AF65-F5344CB8AC3E}">
        <p14:creationId xmlns:p14="http://schemas.microsoft.com/office/powerpoint/2010/main" val="223298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4FC578-0C9D-7C74-8690-7C2F134B8148}"/>
              </a:ext>
            </a:extLst>
          </p:cNvPr>
          <p:cNvSpPr txBox="1"/>
          <p:nvPr/>
        </p:nvSpPr>
        <p:spPr>
          <a:xfrm>
            <a:off x="721658" y="1462192"/>
            <a:ext cx="10748683" cy="4828822"/>
          </a:xfrm>
          <a:prstGeom prst="rect">
            <a:avLst/>
          </a:prstGeom>
          <a:noFill/>
        </p:spPr>
        <p:txBody>
          <a:bodyPr wrap="square">
            <a:spAutoFit/>
          </a:bodyPr>
          <a:lstStyle/>
          <a:p>
            <a:pPr marL="165100" marR="574675" algn="just">
              <a:lnSpc>
                <a:spcPct val="115000"/>
              </a:lnSpc>
            </a:pPr>
            <a:r>
              <a:rPr lang="en-US" sz="2200" b="1" dirty="0">
                <a:effectLst/>
                <a:latin typeface="Times New Roman" panose="02020603050405020304" pitchFamily="18" charset="0"/>
                <a:ea typeface="Times New Roman" panose="02020603050405020304" pitchFamily="18" charset="0"/>
              </a:rPr>
              <a:t>A formal organization </a:t>
            </a:r>
            <a:r>
              <a:rPr lang="en-US" sz="2000" dirty="0">
                <a:effectLst/>
                <a:latin typeface="Times New Roman" panose="02020603050405020304" pitchFamily="18" charset="0"/>
                <a:ea typeface="Times New Roman" panose="02020603050405020304" pitchFamily="18" charset="0"/>
              </a:rPr>
              <a:t>is a social system formed by clearly laid down rules, set goals, and that function relies on the division of labour with a clearly defined hierarchy of power.</a:t>
            </a:r>
            <a:r>
              <a:rPr lang="en-IN"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 Line and Staff organization, a manager is responsible to establish the goals and directions that are to be fulfilled by the staff and other workers. A line-staff organizational structure made an effort to offer large and complex organizations more flexibility without giving up managerial authority.</a:t>
            </a:r>
          </a:p>
          <a:p>
            <a:pPr marL="165100">
              <a:spcBef>
                <a:spcPts val="5"/>
              </a:spcBef>
            </a:pPr>
            <a:endParaRPr lang="en-US" sz="1800" b="1" kern="0" dirty="0">
              <a:effectLst/>
              <a:latin typeface="Times New Roman" panose="02020603050405020304" pitchFamily="18" charset="0"/>
              <a:ea typeface="Times New Roman" panose="02020603050405020304" pitchFamily="18" charset="0"/>
            </a:endParaRPr>
          </a:p>
          <a:p>
            <a:pPr marL="165100">
              <a:spcBef>
                <a:spcPts val="5"/>
              </a:spcBef>
            </a:pPr>
            <a:r>
              <a:rPr lang="en-US" sz="2200" b="1" kern="0" dirty="0">
                <a:effectLst/>
                <a:latin typeface="Times New Roman" panose="02020603050405020304" pitchFamily="18" charset="0"/>
                <a:ea typeface="Times New Roman" panose="02020603050405020304" pitchFamily="18" charset="0"/>
              </a:rPr>
              <a:t>Process of Organization</a:t>
            </a:r>
            <a:endParaRPr lang="en-IN" sz="2200" b="1" kern="0" dirty="0">
              <a:effectLst/>
              <a:latin typeface="Times New Roman" panose="02020603050405020304" pitchFamily="18" charset="0"/>
              <a:ea typeface="Times New Roman" panose="02020603050405020304" pitchFamily="18" charset="0"/>
            </a:endParaRPr>
          </a:p>
          <a:p>
            <a:pPr marL="165100">
              <a:spcBef>
                <a:spcPts val="585"/>
              </a:spcBef>
            </a:pPr>
            <a:r>
              <a:rPr lang="en-US" sz="2000" dirty="0">
                <a:effectLst/>
                <a:latin typeface="Times New Roman" panose="02020603050405020304" pitchFamily="18" charset="0"/>
                <a:ea typeface="Times New Roman" panose="02020603050405020304" pitchFamily="18" charset="0"/>
              </a:rPr>
              <a:t>The process of organization involves the following steps.</a:t>
            </a:r>
            <a:endParaRPr lang="en-IN" sz="2000" dirty="0">
              <a:effectLst/>
              <a:latin typeface="Times New Roman" panose="02020603050405020304" pitchFamily="18" charset="0"/>
              <a:ea typeface="Times New Roman" panose="02020603050405020304" pitchFamily="18" charset="0"/>
            </a:endParaRPr>
          </a:p>
          <a:p>
            <a:pPr marL="342900" lvl="0" indent="-342900" algn="just">
              <a:spcBef>
                <a:spcPts val="205"/>
              </a:spcBef>
              <a:buSzPts val="1200"/>
              <a:buFont typeface="Times New Roman" panose="02020603050405020304" pitchFamily="18" charset="0"/>
              <a:buAutoNum type="arabicPeriod"/>
              <a:tabLst>
                <a:tab pos="622935" algn="l"/>
              </a:tabLst>
            </a:pPr>
            <a:r>
              <a:rPr lang="en-US" sz="2000" spc="-10" dirty="0">
                <a:effectLst/>
                <a:latin typeface="Times New Roman" panose="02020603050405020304" pitchFamily="18" charset="0"/>
                <a:ea typeface="Times New Roman" panose="02020603050405020304" pitchFamily="18" charset="0"/>
              </a:rPr>
              <a:t>Determination and classification of the activities of the</a:t>
            </a:r>
            <a:r>
              <a:rPr lang="en-US" sz="2000" spc="-2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firm</a:t>
            </a:r>
            <a:endParaRPr lang="en-IN" sz="2000" spc="-10" dirty="0">
              <a:effectLst/>
              <a:latin typeface="Times New Roman" panose="02020603050405020304" pitchFamily="18" charset="0"/>
              <a:ea typeface="Times New Roman" panose="02020603050405020304" pitchFamily="18" charset="0"/>
            </a:endParaRPr>
          </a:p>
          <a:p>
            <a:pPr marL="342900" lvl="0" indent="-342900" algn="just">
              <a:spcBef>
                <a:spcPts val="215"/>
              </a:spcBef>
              <a:buSzPts val="1200"/>
              <a:buFont typeface="Times New Roman" panose="02020603050405020304" pitchFamily="18" charset="0"/>
              <a:buAutoNum type="arabicPeriod"/>
              <a:tabLst>
                <a:tab pos="622935" algn="l"/>
              </a:tabLst>
            </a:pPr>
            <a:r>
              <a:rPr lang="en-US" sz="2000" spc="-10" dirty="0">
                <a:effectLst/>
                <a:latin typeface="Times New Roman" panose="02020603050405020304" pitchFamily="18" charset="0"/>
                <a:ea typeface="Times New Roman" panose="02020603050405020304" pitchFamily="18" charset="0"/>
              </a:rPr>
              <a:t>Categorizing the activities into workable</a:t>
            </a:r>
            <a:r>
              <a:rPr lang="en-US" sz="2000" spc="-1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departments</a:t>
            </a:r>
            <a:endParaRPr lang="en-IN" sz="2000" spc="-10" dirty="0">
              <a:effectLst/>
              <a:latin typeface="Times New Roman" panose="02020603050405020304" pitchFamily="18" charset="0"/>
              <a:ea typeface="Times New Roman" panose="02020603050405020304" pitchFamily="18" charset="0"/>
            </a:endParaRPr>
          </a:p>
          <a:p>
            <a:pPr marL="342900" marR="570865" lvl="0" indent="-342900" algn="just">
              <a:lnSpc>
                <a:spcPct val="115000"/>
              </a:lnSpc>
              <a:spcBef>
                <a:spcPts val="205"/>
              </a:spcBef>
              <a:buSzPts val="1200"/>
              <a:buFont typeface="Times New Roman" panose="02020603050405020304" pitchFamily="18" charset="0"/>
              <a:buAutoNum type="arabicPeriod"/>
              <a:tabLst>
                <a:tab pos="622935" algn="l"/>
              </a:tabLst>
            </a:pPr>
            <a:r>
              <a:rPr lang="en-US" sz="2000" spc="-10" dirty="0">
                <a:effectLst/>
                <a:latin typeface="Times New Roman" panose="02020603050405020304" pitchFamily="18" charset="0"/>
                <a:ea typeface="Times New Roman" panose="02020603050405020304" pitchFamily="18" charset="0"/>
              </a:rPr>
              <a:t>Allotment of authorities and responsibilities on the departmental executives for managing the assigned</a:t>
            </a:r>
            <a:r>
              <a:rPr lang="en-US" sz="2000" spc="-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tasks.</a:t>
            </a:r>
            <a:endParaRPr lang="en-IN" sz="2000" spc="-10" dirty="0">
              <a:effectLst/>
              <a:latin typeface="Times New Roman" panose="02020603050405020304" pitchFamily="18" charset="0"/>
              <a:ea typeface="Times New Roman" panose="02020603050405020304" pitchFamily="18" charset="0"/>
            </a:endParaRPr>
          </a:p>
          <a:p>
            <a:pPr marL="342900" lvl="0" indent="-342900" algn="just">
              <a:lnSpc>
                <a:spcPts val="1375"/>
              </a:lnSpc>
              <a:spcBef>
                <a:spcPts val="205"/>
              </a:spcBef>
              <a:buSzPts val="1200"/>
              <a:buFont typeface="Times New Roman" panose="02020603050405020304" pitchFamily="18" charset="0"/>
              <a:buAutoNum type="arabicPeriod"/>
              <a:tabLst>
                <a:tab pos="622935" algn="l"/>
              </a:tabLst>
            </a:pPr>
            <a:r>
              <a:rPr lang="en-US" sz="2000" spc="-10" dirty="0">
                <a:effectLst/>
                <a:latin typeface="Times New Roman" panose="02020603050405020304" pitchFamily="18" charset="0"/>
                <a:ea typeface="Times New Roman" panose="02020603050405020304" pitchFamily="18" charset="0"/>
              </a:rPr>
              <a:t>Developing relationships amidst superior and subordinate, within the department or</a:t>
            </a:r>
            <a:r>
              <a:rPr lang="en-US" sz="2000" spc="-3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unit</a:t>
            </a:r>
            <a:endParaRPr lang="en-IN" sz="2000" spc="-10" dirty="0">
              <a:effectLst/>
              <a:latin typeface="Times New Roman" panose="02020603050405020304" pitchFamily="18" charset="0"/>
              <a:ea typeface="Times New Roman" panose="02020603050405020304" pitchFamily="18" charset="0"/>
            </a:endParaRPr>
          </a:p>
          <a:p>
            <a:pPr marL="165100" marR="574675" algn="just">
              <a:lnSpc>
                <a:spcPct val="115000"/>
              </a:lnSpc>
            </a:pP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777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C307E5-C0A6-D1B5-8A6D-ADF916AEB4E6}"/>
              </a:ext>
            </a:extLst>
          </p:cNvPr>
          <p:cNvSpPr txBox="1"/>
          <p:nvPr/>
        </p:nvSpPr>
        <p:spPr>
          <a:xfrm>
            <a:off x="954741" y="1503706"/>
            <a:ext cx="10282517" cy="4819268"/>
          </a:xfrm>
          <a:prstGeom prst="rect">
            <a:avLst/>
          </a:prstGeom>
          <a:noFill/>
        </p:spPr>
        <p:txBody>
          <a:bodyPr wrap="square">
            <a:spAutoFit/>
          </a:bodyPr>
          <a:lstStyle/>
          <a:p>
            <a:pPr marL="165100" marR="571500" algn="just">
              <a:lnSpc>
                <a:spcPct val="115000"/>
              </a:lnSpc>
            </a:pPr>
            <a:r>
              <a:rPr lang="en-US" sz="2000" dirty="0">
                <a:effectLst/>
                <a:latin typeface="Times New Roman" panose="02020603050405020304" pitchFamily="18" charset="0"/>
                <a:ea typeface="Times New Roman" panose="02020603050405020304" pitchFamily="18" charset="0"/>
              </a:rPr>
              <a:t>There are two main categories of organisation, </a:t>
            </a:r>
          </a:p>
          <a:p>
            <a:pPr marL="565150" marR="571500" indent="-400050" algn="just">
              <a:lnSpc>
                <a:spcPct val="115000"/>
              </a:lnSpc>
              <a:buAutoNum type="romanLcParenBoth"/>
            </a:pPr>
            <a:r>
              <a:rPr lang="en-US" sz="2000" dirty="0">
                <a:effectLst/>
                <a:latin typeface="Times New Roman" panose="02020603050405020304" pitchFamily="18" charset="0"/>
                <a:ea typeface="Times New Roman" panose="02020603050405020304" pitchFamily="18" charset="0"/>
              </a:rPr>
              <a:t>Formal Organisation &amp; </a:t>
            </a:r>
          </a:p>
          <a:p>
            <a:pPr marL="565150" marR="571500" indent="-400050" algn="just">
              <a:lnSpc>
                <a:spcPct val="115000"/>
              </a:lnSpc>
              <a:buAutoNum type="romanLcParenBoth"/>
            </a:pPr>
            <a:r>
              <a:rPr lang="en-US" sz="2000" dirty="0">
                <a:effectLst/>
                <a:latin typeface="Times New Roman" panose="02020603050405020304" pitchFamily="18" charset="0"/>
                <a:ea typeface="Times New Roman" panose="02020603050405020304" pitchFamily="18" charset="0"/>
              </a:rPr>
              <a:t>(ii) Informal Organisation. Formal organisation is an organisation structure where authorities and responsibilities are clearly defined. It has a defined delegation of authority and roles and responsibilities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members.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Formal</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organisation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structure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created</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management</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 the motive of attaining the organizational</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goals.</a:t>
            </a:r>
            <a:endParaRPr lang="en-IN" sz="2000" dirty="0">
              <a:effectLst/>
              <a:latin typeface="Times New Roman" panose="02020603050405020304" pitchFamily="18" charset="0"/>
              <a:ea typeface="Times New Roman" panose="02020603050405020304" pitchFamily="18" charset="0"/>
            </a:endParaRPr>
          </a:p>
          <a:p>
            <a:pPr marL="165100">
              <a:spcBef>
                <a:spcPts val="35"/>
              </a:spcBef>
              <a:spcAft>
                <a:spcPts val="0"/>
              </a:spcAft>
            </a:pPr>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marL="165100"/>
            <a:r>
              <a:rPr lang="en-US" sz="2000" dirty="0">
                <a:effectLst/>
                <a:latin typeface="Times New Roman" panose="02020603050405020304" pitchFamily="18" charset="0"/>
                <a:ea typeface="Times New Roman" panose="02020603050405020304" pitchFamily="18" charset="0"/>
              </a:rPr>
              <a:t>There are several types of formal organisation based on their structure, which are as follows:</a:t>
            </a:r>
            <a:endParaRPr lang="en-IN" sz="2000" dirty="0">
              <a:effectLst/>
              <a:latin typeface="Times New Roman" panose="02020603050405020304" pitchFamily="18" charset="0"/>
              <a:ea typeface="Times New Roman" panose="02020603050405020304" pitchFamily="18" charset="0"/>
            </a:endParaRPr>
          </a:p>
          <a:p>
            <a:pPr marL="165100">
              <a:spcBef>
                <a:spcPts val="50"/>
              </a:spcBef>
              <a:spcAft>
                <a:spcPts val="0"/>
              </a:spcAft>
            </a:pPr>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05"/>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Line</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Organisation</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05"/>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Line and Staff Organisation</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20"/>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Functional</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Organisation</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05"/>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Project</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Organisation</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00"/>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Matrix</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Organisation</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476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BB90F9-B1D4-EB65-B9CB-DBF09BF018A6}"/>
              </a:ext>
            </a:extLst>
          </p:cNvPr>
          <p:cNvSpPr txBox="1"/>
          <p:nvPr/>
        </p:nvSpPr>
        <p:spPr>
          <a:xfrm>
            <a:off x="691402" y="1870304"/>
            <a:ext cx="10809195" cy="3698448"/>
          </a:xfrm>
          <a:prstGeom prst="rect">
            <a:avLst/>
          </a:prstGeom>
          <a:noFill/>
        </p:spPr>
        <p:txBody>
          <a:bodyPr wrap="square">
            <a:spAutoFit/>
          </a:bodyPr>
          <a:lstStyle/>
          <a:p>
            <a:pPr marL="165100"/>
            <a:r>
              <a:rPr lang="en-US" sz="2000" b="1" kern="0" dirty="0">
                <a:effectLst/>
                <a:latin typeface="Times New Roman" panose="02020603050405020304" pitchFamily="18" charset="0"/>
                <a:ea typeface="Times New Roman" panose="02020603050405020304" pitchFamily="18" charset="0"/>
              </a:rPr>
              <a:t>Characteristics of Formal Organizations</a:t>
            </a:r>
          </a:p>
          <a:p>
            <a:pPr marL="165100"/>
            <a:endParaRPr lang="en-US" sz="2000" b="1" kern="0" dirty="0">
              <a:latin typeface="Times New Roman" panose="02020603050405020304" pitchFamily="18" charset="0"/>
              <a:ea typeface="Times New Roman" panose="02020603050405020304" pitchFamily="18" charset="0"/>
            </a:endParaRPr>
          </a:p>
          <a:p>
            <a:pPr marL="165100"/>
            <a:r>
              <a:rPr lang="en-US" sz="2000" dirty="0">
                <a:effectLst/>
                <a:latin typeface="Times New Roman" panose="02020603050405020304" pitchFamily="18" charset="0"/>
                <a:ea typeface="Times New Roman" panose="02020603050405020304" pitchFamily="18" charset="0"/>
              </a:rPr>
              <a:t>The following are the characteristics of formal organizations.</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370"/>
              </a:spcBef>
              <a:buSzPct val="85000"/>
              <a:buFont typeface="+mj-lt"/>
              <a:buAutoNum type="arabicPeriod"/>
              <a:tabLst>
                <a:tab pos="622935" algn="l"/>
              </a:tabLst>
            </a:pPr>
            <a:br>
              <a:rPr lang="en-US" sz="1600" dirty="0">
                <a:effectLst/>
                <a:latin typeface="Times New Roman" panose="02020603050405020304" pitchFamily="18" charset="0"/>
                <a:ea typeface="Times New Roman" panose="02020603050405020304" pitchFamily="18" charset="0"/>
              </a:rPr>
            </a:br>
            <a:r>
              <a:rPr lang="en-US" sz="2000" spc="-25" dirty="0">
                <a:effectLst/>
                <a:latin typeface="Times New Roman" panose="02020603050405020304" pitchFamily="18" charset="0"/>
                <a:ea typeface="Times New Roman" panose="02020603050405020304" pitchFamily="18" charset="0"/>
              </a:rPr>
              <a:t>Allocation of labor and related hierarchy of power and</a:t>
            </a:r>
            <a:r>
              <a:rPr lang="en-US" sz="2000" spc="-3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authority</a:t>
            </a:r>
            <a:endParaRPr lang="en-IN" sz="2000" spc="-25" dirty="0">
              <a:latin typeface="Times New Roman" panose="02020603050405020304" pitchFamily="18" charset="0"/>
              <a:ea typeface="Times New Roman" panose="02020603050405020304" pitchFamily="18" charset="0"/>
            </a:endParaRPr>
          </a:p>
          <a:p>
            <a:pPr marL="457200" lvl="0" indent="-457200">
              <a:spcBef>
                <a:spcPts val="370"/>
              </a:spcBef>
              <a:buSzPct val="85000"/>
              <a:buFont typeface="+mj-lt"/>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Documented authorities, policies, practices, and</a:t>
            </a:r>
            <a:r>
              <a:rPr lang="en-US" sz="2000" spc="2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goals</a:t>
            </a:r>
            <a:endParaRPr lang="en-IN" sz="2000" spc="-25" dirty="0">
              <a:latin typeface="Times New Roman" panose="02020603050405020304" pitchFamily="18" charset="0"/>
              <a:ea typeface="Times New Roman" panose="02020603050405020304" pitchFamily="18" charset="0"/>
            </a:endParaRPr>
          </a:p>
          <a:p>
            <a:pPr marL="457200" lvl="0" indent="-457200">
              <a:spcBef>
                <a:spcPts val="370"/>
              </a:spcBef>
              <a:buSzPct val="85000"/>
              <a:buFont typeface="+mj-lt"/>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Individuals act together to achieve a shared goal, not</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individually</a:t>
            </a:r>
            <a:endParaRPr lang="en-IN" sz="2000" spc="-25" dirty="0">
              <a:latin typeface="Times New Roman" panose="02020603050405020304" pitchFamily="18" charset="0"/>
              <a:ea typeface="Times New Roman" panose="02020603050405020304" pitchFamily="18" charset="0"/>
            </a:endParaRPr>
          </a:p>
          <a:p>
            <a:pPr marL="457200" lvl="0" indent="-457200">
              <a:spcBef>
                <a:spcPts val="370"/>
              </a:spcBef>
              <a:buSzPct val="85000"/>
              <a:buFont typeface="+mj-lt"/>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A specific chain of command is followed by</a:t>
            </a:r>
            <a:r>
              <a:rPr lang="en-US" sz="2000" spc="-1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communication</a:t>
            </a:r>
            <a:endParaRPr lang="en-IN" sz="2000" spc="-25" dirty="0">
              <a:latin typeface="Times New Roman" panose="02020603050405020304" pitchFamily="18" charset="0"/>
              <a:ea typeface="Times New Roman" panose="02020603050405020304" pitchFamily="18" charset="0"/>
            </a:endParaRPr>
          </a:p>
          <a:p>
            <a:pPr marL="457200" lvl="0" indent="-457200">
              <a:spcBef>
                <a:spcPts val="370"/>
              </a:spcBef>
              <a:buSzPct val="85000"/>
              <a:buFont typeface="+mj-lt"/>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A specified system for replacing members within the organization</a:t>
            </a:r>
            <a:endParaRPr lang="en-IN" sz="2000" spc="-25" dirty="0">
              <a:latin typeface="Times New Roman" panose="02020603050405020304" pitchFamily="18" charset="0"/>
              <a:ea typeface="Times New Roman" panose="02020603050405020304" pitchFamily="18" charset="0"/>
            </a:endParaRPr>
          </a:p>
          <a:p>
            <a:pPr marL="457200" lvl="0" indent="-457200">
              <a:spcBef>
                <a:spcPts val="205"/>
              </a:spcBef>
              <a:buSzPct val="85000"/>
              <a:buFont typeface="+mj-lt"/>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This type of organizational structure is not dependent on the existence or participation of specific</a:t>
            </a:r>
            <a:r>
              <a:rPr lang="en-US" sz="2000" spc="-1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individuals.</a:t>
            </a:r>
            <a:endParaRPr lang="en-IN" sz="2000" spc="-2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6757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2371</TotalTime>
  <Words>1730</Words>
  <Application>Microsoft Office PowerPoint</Application>
  <PresentationFormat>Widescreen</PresentationFormat>
  <Paragraphs>131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Rounded MT Bold</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221</cp:revision>
  <dcterms:created xsi:type="dcterms:W3CDTF">2023-04-01T04:44:33Z</dcterms:created>
  <dcterms:modified xsi:type="dcterms:W3CDTF">2023-07-14T10:32:18Z</dcterms:modified>
</cp:coreProperties>
</file>