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342574" y="2106923"/>
            <a:ext cx="8581767" cy="3504983"/>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a:t>
            </a:r>
            <a:r>
              <a:rPr lang="en-US" sz="3200" b="1" kern="0" dirty="0">
                <a:latin typeface="Arial Rounded MT Bold" panose="020F0704030504030204" pitchFamily="34" charset="0"/>
                <a:ea typeface="Times New Roman" panose="02020603050405020304" pitchFamily="18" charset="0"/>
              </a:rPr>
              <a:t>19 and 20</a:t>
            </a:r>
            <a:r>
              <a:rPr lang="en-US" sz="3200" b="1" kern="0" dirty="0">
                <a:effectLst/>
                <a:latin typeface="Arial Rounded MT Bold" panose="020F0704030504030204" pitchFamily="34"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Managing</a:t>
            </a:r>
            <a:r>
              <a:rPr lang="en-US" sz="3200" b="1" spc="-50"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interdepartmental</a:t>
            </a:r>
            <a:r>
              <a:rPr lang="en-US" sz="3200" b="1" spc="-50"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coordination</a:t>
            </a:r>
            <a:r>
              <a:rPr lang="en-US" sz="3200" b="1" spc="-4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and</a:t>
            </a:r>
            <a:r>
              <a:rPr lang="en-US" sz="3200" b="1" spc="-4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convergence</a:t>
            </a:r>
            <a:r>
              <a:rPr lang="en-US" sz="3200" b="1" spc="-5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between</a:t>
            </a:r>
            <a:r>
              <a:rPr lang="en-US" sz="3200" b="1" spc="-4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KVK, ATMA and line departments, Coordinating pluralism in extension</a:t>
            </a:r>
            <a:r>
              <a:rPr lang="en-US" sz="3200" b="1" spc="-2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services</a:t>
            </a:r>
            <a:endParaRPr lang="en-IN" sz="3200" b="1" kern="0" dirty="0">
              <a:effectLst/>
              <a:latin typeface="Arial Rounded MT Bold" panose="020F0704030504030204" pitchFamily="34" charset="0"/>
              <a:ea typeface="Times New Roman" panose="02020603050405020304" pitchFamily="18" charset="0"/>
            </a:endParaRPr>
          </a:p>
          <a:p>
            <a:pPr marL="165100">
              <a:spcBef>
                <a:spcPts val="25"/>
              </a:spcBef>
              <a:spcAft>
                <a:spcPts val="0"/>
              </a:spcAft>
            </a:pPr>
            <a:r>
              <a:rPr lang="en-US" sz="3200" b="1" dirty="0">
                <a:effectLst/>
                <a:latin typeface="Arial Rounded MT Bold" panose="020F0704030504030204" pitchFamily="34" charset="0"/>
                <a:ea typeface="Times New Roman" panose="02020603050405020304" pitchFamily="18" charset="0"/>
              </a:rPr>
              <a:t> </a:t>
            </a:r>
            <a:endParaRPr lang="en-IN" sz="3200" b="1" dirty="0">
              <a:effectLst/>
              <a:latin typeface="Arial Rounded MT Bold" panose="020F0704030504030204" pitchFamily="34"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C06C39-0C08-EB53-A26A-6E047D764FF3}"/>
              </a:ext>
            </a:extLst>
          </p:cNvPr>
          <p:cNvSpPr txBox="1"/>
          <p:nvPr/>
        </p:nvSpPr>
        <p:spPr>
          <a:xfrm>
            <a:off x="1290917" y="1557916"/>
            <a:ext cx="9870141" cy="4716484"/>
          </a:xfrm>
          <a:prstGeom prst="rect">
            <a:avLst/>
          </a:prstGeom>
          <a:noFill/>
        </p:spPr>
        <p:txBody>
          <a:bodyPr wrap="square">
            <a:spAutoFit/>
          </a:bodyPr>
          <a:lstStyle/>
          <a:p>
            <a:pPr marL="165100" marR="570230" algn="just">
              <a:lnSpc>
                <a:spcPct val="115000"/>
              </a:lnSpc>
              <a:spcBef>
                <a:spcPts val="805"/>
              </a:spcBef>
              <a:spcAft>
                <a:spcPts val="0"/>
              </a:spcAft>
            </a:pPr>
            <a:r>
              <a:rPr lang="en-US" sz="2000" dirty="0">
                <a:solidFill>
                  <a:srgbClr val="181818"/>
                </a:solidFill>
                <a:effectLst/>
                <a:latin typeface="Times New Roman" panose="02020603050405020304" pitchFamily="18" charset="0"/>
                <a:ea typeface="Times New Roman" panose="02020603050405020304" pitchFamily="18" charset="0"/>
              </a:rPr>
              <a:t>Krishi Vigyan Kendras (KVK), the farm science centres, have been claimed as one of the major institutional innovations of the NARS (National Agricultural Research System) in India. KVKs act as knowledge and resource centres for the district extension system in India. KVKs are fully sponsored by the Indian Council of Agricultural Research (ICAR) and are authorized to organize</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dirty="0">
                <a:solidFill>
                  <a:srgbClr val="181818"/>
                </a:solidFill>
                <a:effectLst/>
                <a:latin typeface="Times New Roman" panose="02020603050405020304" pitchFamily="18" charset="0"/>
                <a:ea typeface="Times New Roman" panose="02020603050405020304" pitchFamily="18" charset="0"/>
              </a:rPr>
              <a:t>technology assessment and refinement. Apart from this they also organize demonstrations to provide technological backstopping to state agencies at the district level and training to farmers (Box 1). Agriculture is considered to be a state subject which means that states are mainly responsible for agricultural development. But KVKs are centrally sponsored. The KVKs work closely with the state governments in providing information and knowledge on latest</a:t>
            </a:r>
            <a:r>
              <a:rPr lang="en-US" sz="2000" spc="-160" dirty="0">
                <a:solidFill>
                  <a:srgbClr val="181818"/>
                </a:solidFill>
                <a:effectLst/>
                <a:latin typeface="Times New Roman" panose="02020603050405020304" pitchFamily="18" charset="0"/>
                <a:ea typeface="Times New Roman" panose="02020603050405020304" pitchFamily="18" charset="0"/>
              </a:rPr>
              <a:t> </a:t>
            </a:r>
            <a:r>
              <a:rPr lang="en-US" sz="2000" dirty="0">
                <a:solidFill>
                  <a:srgbClr val="181818"/>
                </a:solidFill>
                <a:effectLst/>
                <a:latin typeface="Times New Roman" panose="02020603050405020304" pitchFamily="18" charset="0"/>
                <a:ea typeface="Times New Roman" panose="02020603050405020304" pitchFamily="18" charset="0"/>
              </a:rPr>
              <a:t>innovations, along with technologies and updates on agriculture and allied sectors for district agricultural development.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BEE828-7928-0A65-B781-B445CC536F96}"/>
              </a:ext>
            </a:extLst>
          </p:cNvPr>
          <p:cNvSpPr txBox="1"/>
          <p:nvPr/>
        </p:nvSpPr>
        <p:spPr>
          <a:xfrm>
            <a:off x="1174376" y="1600230"/>
            <a:ext cx="9932895" cy="4070153"/>
          </a:xfrm>
          <a:prstGeom prst="rect">
            <a:avLst/>
          </a:prstGeom>
          <a:noFill/>
        </p:spPr>
        <p:txBody>
          <a:bodyPr wrap="square">
            <a:spAutoFit/>
          </a:bodyPr>
          <a:lstStyle/>
          <a:p>
            <a:pPr marL="165100" algn="just">
              <a:spcBef>
                <a:spcPts val="810"/>
              </a:spcBef>
            </a:pPr>
            <a:r>
              <a:rPr lang="en-US" sz="2200" b="1" kern="0" dirty="0">
                <a:effectLst/>
                <a:latin typeface="Times New Roman" panose="02020603050405020304" pitchFamily="18" charset="0"/>
                <a:ea typeface="Times New Roman" panose="02020603050405020304" pitchFamily="18" charset="0"/>
              </a:rPr>
              <a:t>Why Convergence for KVK?</a:t>
            </a:r>
            <a:endParaRPr lang="en-IN" sz="2200" b="1" kern="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There is a general misunderstanding that a KVK has to cover the whole district (as it is a district level organisation) with its extension services. The latest directive speaks on Technology Assessment and Demonstration for its Application and Capacity Development. The earlier directive had also mentioned Technology Assessment, Refinement and Demonstration. Additionally many consider and feel that KVK is a training centre. Training of KVKs are part of the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demonstration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programmes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standalone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activity.</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Demonstrations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differ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state government’s way of demonstration as it is unique being a Front Line Demonstration (FLD). The FLDs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KVKs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cutting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edge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innovation/technology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demonstrated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first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 in the district involving scientists and extension workers of the state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government.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3BFD7B-9181-5883-F7C9-2B6DC4F79B3A}"/>
              </a:ext>
            </a:extLst>
          </p:cNvPr>
          <p:cNvSpPr txBox="1"/>
          <p:nvPr/>
        </p:nvSpPr>
        <p:spPr>
          <a:xfrm>
            <a:off x="905435" y="1627477"/>
            <a:ext cx="10381129" cy="3303468"/>
          </a:xfrm>
          <a:prstGeom prst="rect">
            <a:avLst/>
          </a:prstGeom>
          <a:noFill/>
        </p:spPr>
        <p:txBody>
          <a:bodyPr wrap="square">
            <a:spAutoFit/>
          </a:bodyPr>
          <a:lstStyle/>
          <a:p>
            <a:pPr marL="165100" algn="just">
              <a:spcBef>
                <a:spcPts val="370"/>
              </a:spcBef>
              <a:spcAft>
                <a:spcPts val="0"/>
              </a:spcAft>
            </a:pPr>
            <a:r>
              <a:rPr lang="en-US" sz="2200" b="1" dirty="0">
                <a:effectLst/>
                <a:latin typeface="Times New Roman" panose="02020603050405020304" pitchFamily="18" charset="0"/>
                <a:ea typeface="Times New Roman" panose="02020603050405020304" pitchFamily="18" charset="0"/>
              </a:rPr>
              <a:t>Agricultural Technology Management Agency (ATMA) </a:t>
            </a:r>
          </a:p>
          <a:p>
            <a:pPr marL="165100" algn="just">
              <a:spcBef>
                <a:spcPts val="370"/>
              </a:spcBef>
              <a:spcAft>
                <a:spcPts val="0"/>
              </a:spcAft>
            </a:pPr>
            <a:r>
              <a:rPr lang="en-US" sz="2000" dirty="0">
                <a:effectLst/>
                <a:latin typeface="Times New Roman" panose="02020603050405020304" pitchFamily="18" charset="0"/>
                <a:ea typeface="Times New Roman" panose="02020603050405020304" pitchFamily="18" charset="0"/>
              </a:rPr>
              <a:t>Scheme was launched during 2005- 2006</a:t>
            </a:r>
            <a:r>
              <a:rPr lang="en-IN" sz="2000" dirty="0">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It </a:t>
            </a:r>
            <a:r>
              <a:rPr lang="en-US" sz="2000" spc="-150" dirty="0">
                <a:effectLst/>
                <a:latin typeface="Times New Roman" panose="02020603050405020304" pitchFamily="18" charset="0"/>
                <a:ea typeface="Times New Roman" panose="02020603050405020304" pitchFamily="18" charset="0"/>
              </a:rPr>
              <a:t>aims at making extension system farmer driven and farmer accountable by way of new institutional</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arrangements</a:t>
            </a:r>
            <a:r>
              <a:rPr lang="en-US" sz="2000" spc="-5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for</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technology</a:t>
            </a:r>
            <a:r>
              <a:rPr lang="en-US" sz="2000" spc="-8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dissemination</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in</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the</a:t>
            </a:r>
            <a:r>
              <a:rPr lang="en-US" sz="2000" spc="-5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form</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of</a:t>
            </a:r>
            <a:r>
              <a:rPr lang="en-US" sz="2000" spc="-6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an</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Agricultural</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Technology Management</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Agency</a:t>
            </a:r>
            <a:r>
              <a:rPr lang="en-US" sz="2000" spc="-8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(ATMA)</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at</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district</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level</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operationalize</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extension</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reforms.</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ATMA</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has active participation of farmers/farmer-groups, NGOs, KrishiVigyanKendras (KVKs), Panchayati Raj</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Institutions</a:t>
            </a:r>
            <a:r>
              <a:rPr lang="en-US" sz="2000" spc="-6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and</a:t>
            </a:r>
            <a:r>
              <a:rPr lang="en-US" sz="2000" spc="-6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other</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stakeholders</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operating</a:t>
            </a:r>
            <a:r>
              <a:rPr lang="en-US" sz="2000" spc="-8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at</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district</a:t>
            </a:r>
            <a:r>
              <a:rPr lang="en-US" sz="2000" spc="-6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level</a:t>
            </a:r>
            <a:r>
              <a:rPr lang="en-US" sz="2000" spc="-6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and</a:t>
            </a:r>
            <a:r>
              <a:rPr lang="en-US" sz="2000" spc="-6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below.</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Release</a:t>
            </a:r>
            <a:r>
              <a:rPr lang="en-US" sz="2000" spc="-7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funds</a:t>
            </a:r>
            <a:r>
              <a:rPr lang="en-US" sz="2000" spc="-7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under ATMA scheme is based on State Extension Work Plans (SEWPs) prepared by the State Governments. Allocation of resources for activities related to extension is linked to number of farm households and Blocks. At present, the Scheme is under implementation in 614 districts in 28 States and 3 UTs in the</a:t>
            </a:r>
            <a:r>
              <a:rPr lang="en-US" sz="2000" spc="-1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country.</a:t>
            </a:r>
          </a:p>
          <a:p>
            <a:pPr marL="165100" algn="just">
              <a:spcBef>
                <a:spcPts val="370"/>
              </a:spcBef>
              <a:spcAft>
                <a:spcPts val="0"/>
              </a:spcAft>
            </a:pPr>
            <a:endParaRPr lang="en-IN" sz="2000" spc="-1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470678-C013-F63E-2EBD-4AC5FB24CF00}"/>
              </a:ext>
            </a:extLst>
          </p:cNvPr>
          <p:cNvSpPr txBox="1"/>
          <p:nvPr/>
        </p:nvSpPr>
        <p:spPr>
          <a:xfrm>
            <a:off x="788894" y="1506087"/>
            <a:ext cx="10757647" cy="4524315"/>
          </a:xfrm>
          <a:prstGeom prst="rect">
            <a:avLst/>
          </a:prstGeom>
          <a:noFill/>
        </p:spPr>
        <p:txBody>
          <a:bodyPr wrap="square">
            <a:spAutoFit/>
          </a:bodyPr>
          <a:lstStyle/>
          <a:p>
            <a:pPr marL="165100" algn="just">
              <a:spcBef>
                <a:spcPts val="370"/>
              </a:spcBef>
            </a:pPr>
            <a:r>
              <a:rPr lang="en-US" sz="1800" dirty="0">
                <a:effectLst/>
                <a:latin typeface="Times New Roman" panose="02020603050405020304" pitchFamily="18" charset="0"/>
                <a:ea typeface="Times New Roman" panose="02020603050405020304" pitchFamily="18" charset="0"/>
              </a:rPr>
              <a:t>In</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order</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promote</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a:t>
            </a:r>
            <a:r>
              <a:rPr lang="en-US" sz="1800" spc="-4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reforms</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under</a:t>
            </a:r>
            <a:r>
              <a:rPr lang="en-US"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Scheme,</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ATMA</a:t>
            </a:r>
            <a:r>
              <a:rPr lang="en-US" sz="1800" spc="-35"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Cafeterian</a:t>
            </a:r>
            <a:r>
              <a:rPr lang="en-US" sz="1800" dirty="0">
                <a:effectLst/>
                <a:latin typeface="Times New Roman" panose="02020603050405020304" pitchFamily="18" charset="0"/>
                <a:ea typeface="Times New Roman" panose="02020603050405020304" pitchFamily="18" charset="0"/>
              </a:rPr>
              <a:t>,</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2010</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continues</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support activities in line with the following policy</a:t>
            </a:r>
            <a:r>
              <a:rPr lang="en-US" sz="1800" spc="-4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parameters:</a:t>
            </a:r>
          </a:p>
          <a:p>
            <a:pPr marL="165100" algn="just">
              <a:spcBef>
                <a:spcPts val="370"/>
              </a:spcBef>
            </a:pPr>
            <a:endParaRPr lang="en-US" sz="1800" dirty="0">
              <a:effectLst/>
              <a:latin typeface="Times New Roman" panose="02020603050405020304" pitchFamily="18" charset="0"/>
              <a:ea typeface="Times New Roman" panose="02020603050405020304" pitchFamily="18" charset="0"/>
            </a:endParaRPr>
          </a:p>
          <a:p>
            <a:pPr marL="742950" marR="568960" lvl="1" indent="-285750" algn="just">
              <a:lnSpc>
                <a:spcPct val="115000"/>
              </a:lnSpc>
              <a:spcBef>
                <a:spcPts val="825"/>
              </a:spcBef>
              <a:spcAft>
                <a:spcPts val="0"/>
              </a:spcAft>
              <a:buSzPts val="1000"/>
              <a:buFont typeface="Symbol" panose="05050102010706020507" pitchFamily="18" charset="2"/>
              <a:buChar char=""/>
              <a:tabLst>
                <a:tab pos="622935" algn="l"/>
              </a:tabLst>
            </a:pPr>
            <a:r>
              <a:rPr lang="en-US" sz="2000" b="1" dirty="0">
                <a:effectLst/>
                <a:latin typeface="Times New Roman" panose="02020603050405020304" pitchFamily="18" charset="0"/>
                <a:ea typeface="Symbol" panose="05050102010706020507" pitchFamily="18" charset="2"/>
                <a:cs typeface="Symbol" panose="05050102010706020507" pitchFamily="18" charset="2"/>
              </a:rPr>
              <a:t>Multi-agency</a:t>
            </a:r>
            <a:r>
              <a:rPr lang="en-US" sz="2000" b="1"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b="1" dirty="0">
                <a:effectLst/>
                <a:latin typeface="Times New Roman" panose="02020603050405020304" pitchFamily="18" charset="0"/>
                <a:ea typeface="Symbol" panose="05050102010706020507" pitchFamily="18" charset="2"/>
                <a:cs typeface="Symbol" panose="05050102010706020507" pitchFamily="18" charset="2"/>
              </a:rPr>
              <a:t>Extension</a:t>
            </a:r>
            <a:r>
              <a:rPr lang="en-US" sz="2000" b="1"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b="1" dirty="0">
                <a:effectLst/>
                <a:latin typeface="Times New Roman" panose="02020603050405020304" pitchFamily="18" charset="0"/>
                <a:ea typeface="Symbol" panose="05050102010706020507" pitchFamily="18" charset="2"/>
                <a:cs typeface="Symbol" panose="05050102010706020507" pitchFamily="18" charset="2"/>
              </a:rPr>
              <a:t>Strategies</a:t>
            </a:r>
            <a:r>
              <a:rPr lang="en-US" sz="2000" b="1"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b="1" dirty="0">
                <a:effectLst/>
                <a:latin typeface="Times New Roman" panose="02020603050405020304" pitchFamily="18" charset="0"/>
                <a:ea typeface="Symbol" panose="05050102010706020507" pitchFamily="18" charset="2"/>
                <a:cs typeface="Symbol" panose="05050102010706020507" pitchFamily="18" charset="2"/>
              </a:rPr>
              <a:t>:</a:t>
            </a:r>
            <a:r>
              <a:rPr lang="en-US" sz="2000" b="1"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At</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least,</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10%</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of</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allocation</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on</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recurring</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activities</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at district level is to be used through non-governmental sector viz. NGOs, Farmers Organization (FOs), Panchayati Raj Institutions (PRIs), Para-Extension workers, </a:t>
            </a:r>
            <a:r>
              <a:rPr lang="en-US" sz="2000" dirty="0" err="1">
                <a:effectLst/>
                <a:latin typeface="Times New Roman" panose="02020603050405020304" pitchFamily="18" charset="0"/>
                <a:ea typeface="Symbol" panose="05050102010706020507" pitchFamily="18" charset="2"/>
                <a:cs typeface="Symbol" panose="05050102010706020507" pitchFamily="18" charset="2"/>
              </a:rPr>
              <a:t>AgriPreneurs</a:t>
            </a:r>
            <a:r>
              <a:rPr lang="en-US" sz="2000" dirty="0">
                <a:effectLst/>
                <a:latin typeface="Times New Roman" panose="02020603050405020304" pitchFamily="18" charset="0"/>
                <a:ea typeface="Symbol" panose="05050102010706020507" pitchFamily="18" charset="2"/>
                <a:cs typeface="Symbol" panose="05050102010706020507" pitchFamily="18" charset="2"/>
              </a:rPr>
              <a:t>, Input Suppliers, Corporate Sector,</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etc.</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165100">
              <a:spcBef>
                <a:spcPts val="3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742950" marR="567055" lvl="1" indent="-285750" algn="just">
              <a:lnSpc>
                <a:spcPct val="115000"/>
              </a:lnSpc>
              <a:spcBef>
                <a:spcPts val="205"/>
              </a:spcBef>
              <a:spcAft>
                <a:spcPts val="0"/>
              </a:spcAft>
              <a:buSzPts val="1000"/>
              <a:buFont typeface="Symbol" panose="05050102010706020507" pitchFamily="18" charset="2"/>
              <a:buChar char=""/>
              <a:tabLst>
                <a:tab pos="622935" algn="l"/>
              </a:tabLst>
            </a:pPr>
            <a:r>
              <a:rPr lang="en-US" sz="2000" b="1" dirty="0">
                <a:effectLst/>
                <a:latin typeface="Times New Roman" panose="02020603050405020304" pitchFamily="18" charset="0"/>
                <a:ea typeface="Symbol" panose="05050102010706020507" pitchFamily="18" charset="2"/>
                <a:cs typeface="Symbol" panose="05050102010706020507" pitchFamily="18" charset="2"/>
              </a:rPr>
              <a:t>Farming System Approach </a:t>
            </a:r>
            <a:r>
              <a:rPr lang="en-US" sz="2000" dirty="0">
                <a:effectLst/>
                <a:latin typeface="Times New Roman" panose="02020603050405020304" pitchFamily="18" charset="0"/>
                <a:ea typeface="Symbol" panose="05050102010706020507" pitchFamily="18" charset="2"/>
                <a:cs typeface="Symbol" panose="05050102010706020507" pitchFamily="18" charset="2"/>
              </a:rPr>
              <a:t>: The activities specified in the cafeteria are broad enough to promote</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extension</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delivery</a:t>
            </a:r>
            <a:r>
              <a:rPr lang="en-US" sz="2000" spc="-5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consistent</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with</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farming</a:t>
            </a:r>
            <a:r>
              <a:rPr lang="en-US" sz="2000" spc="-5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systems</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approach</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extension</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needs emerging through Strategic Research and Extension Plan</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(SREP).</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165100">
              <a:spcBef>
                <a:spcPts val="3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165100" algn="just">
              <a:spcBef>
                <a:spcPts val="370"/>
              </a:spcBef>
            </a:pP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F472D2-72F0-328E-6CA3-F5798E8000C7}"/>
              </a:ext>
            </a:extLst>
          </p:cNvPr>
          <p:cNvSpPr txBox="1"/>
          <p:nvPr/>
        </p:nvSpPr>
        <p:spPr>
          <a:xfrm>
            <a:off x="313765" y="1697967"/>
            <a:ext cx="11340352" cy="4936608"/>
          </a:xfrm>
          <a:prstGeom prst="rect">
            <a:avLst/>
          </a:prstGeom>
          <a:noFill/>
        </p:spPr>
        <p:txBody>
          <a:bodyPr wrap="square">
            <a:spAutoFit/>
          </a:bodyPr>
          <a:lstStyle/>
          <a:p>
            <a:pPr marL="742950" marR="567690" lvl="1" indent="-285750" algn="just">
              <a:lnSpc>
                <a:spcPct val="115000"/>
              </a:lnSpc>
              <a:spcBef>
                <a:spcPts val="205"/>
              </a:spcBef>
              <a:spcAft>
                <a:spcPts val="0"/>
              </a:spcAft>
              <a:buSzPts val="1000"/>
              <a:buFont typeface="Symbol" panose="05050102010706020507" pitchFamily="18" charset="2"/>
              <a:buChar char=""/>
              <a:tabLst>
                <a:tab pos="622935" algn="l"/>
              </a:tabLst>
            </a:pPr>
            <a:r>
              <a:rPr lang="en-US" sz="1800" b="1" dirty="0">
                <a:effectLst/>
                <a:latin typeface="Times New Roman" panose="02020603050405020304" pitchFamily="18" charset="0"/>
                <a:ea typeface="Symbol" panose="05050102010706020507" pitchFamily="18" charset="2"/>
                <a:cs typeface="Symbol" panose="05050102010706020507" pitchFamily="18" charset="2"/>
              </a:rPr>
              <a:t>Farmer Centric Extension Services </a:t>
            </a:r>
            <a:r>
              <a:rPr lang="en-US" sz="1800" dirty="0">
                <a:effectLst/>
                <a:latin typeface="Times New Roman" panose="02020603050405020304" pitchFamily="18" charset="0"/>
                <a:ea typeface="Symbol" panose="05050102010706020507" pitchFamily="18" charset="2"/>
                <a:cs typeface="Symbol" panose="05050102010706020507" pitchFamily="18" charset="2"/>
              </a:rPr>
              <a:t>: The Cafeteria provides for group-based extension and it has necessary allocation for activities related to organizing and supporting farmer groups. In order to supplement these efforts, a provision for rewards and incentives to the best organized farmer groups has also been</a:t>
            </a:r>
            <a:r>
              <a:rPr lang="en-US" sz="1800" spc="-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provided.</a:t>
            </a:r>
          </a:p>
          <a:p>
            <a:pPr marL="742950" marR="570230" lvl="1" indent="-285750" algn="just">
              <a:lnSpc>
                <a:spcPct val="115000"/>
              </a:lnSpc>
              <a:spcBef>
                <a:spcPts val="205"/>
              </a:spcBef>
              <a:spcAft>
                <a:spcPts val="0"/>
              </a:spcAft>
              <a:buSzPts val="1000"/>
              <a:buFont typeface="Symbol" panose="05050102010706020507" pitchFamily="18" charset="2"/>
              <a:buChar char=""/>
              <a:tabLst>
                <a:tab pos="622935" algn="l"/>
              </a:tabLst>
            </a:pPr>
            <a:r>
              <a:rPr lang="en-US" sz="1800" b="1" dirty="0">
                <a:effectLst/>
                <a:latin typeface="Times New Roman" panose="02020603050405020304" pitchFamily="18" charset="0"/>
                <a:ea typeface="Symbol" panose="05050102010706020507" pitchFamily="18" charset="2"/>
                <a:cs typeface="Symbol" panose="05050102010706020507" pitchFamily="18" charset="2"/>
              </a:rPr>
              <a:t>Convergence: </a:t>
            </a:r>
            <a:r>
              <a:rPr lang="en-US" sz="1800" dirty="0">
                <a:effectLst/>
                <a:latin typeface="Times New Roman" panose="02020603050405020304" pitchFamily="18" charset="0"/>
                <a:ea typeface="Symbol" panose="05050102010706020507" pitchFamily="18" charset="2"/>
                <a:cs typeface="Symbol" panose="05050102010706020507" pitchFamily="18" charset="2"/>
              </a:rPr>
              <a:t>The SREP and SEWP are mechanisms for ensuring convergence of all activities in extension. At present, resources for extension activities are being provided under different Schemes of the Central/State Governments. It is mandated that the SEWP to be submitted by the State Governments shall specify the activities to be supported from the</a:t>
            </a:r>
            <a:r>
              <a:rPr lang="en-US" sz="1800" spc="-8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resources</a:t>
            </a:r>
            <a:r>
              <a:rPr lang="en-US" sz="1800" spc="-8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of</a:t>
            </a:r>
            <a:r>
              <a:rPr lang="en-US" sz="1800" spc="-8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other</a:t>
            </a:r>
            <a:r>
              <a:rPr lang="en-US" sz="1800" spc="-8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ongoing</a:t>
            </a:r>
            <a:r>
              <a:rPr lang="en-US" sz="1800" spc="-9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Schemes</a:t>
            </a:r>
            <a:r>
              <a:rPr lang="en-US" sz="1800" spc="-7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as</a:t>
            </a:r>
            <a:r>
              <a:rPr lang="en-US" sz="1800" spc="-7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well</a:t>
            </a:r>
            <a:r>
              <a:rPr lang="en-US" sz="1800" spc="-7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as</a:t>
            </a:r>
            <a:r>
              <a:rPr lang="en-US" sz="1800" spc="-8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from</a:t>
            </a:r>
            <a:r>
              <a:rPr lang="en-US" sz="1800" spc="-7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this</a:t>
            </a:r>
            <a:r>
              <a:rPr lang="en-US" sz="1800" spc="-8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Scheme.</a:t>
            </a:r>
            <a:r>
              <a:rPr lang="en-US" sz="1800" spc="-8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Convergence</a:t>
            </a:r>
            <a:r>
              <a:rPr lang="en-US" sz="1800" spc="-6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between Research</a:t>
            </a:r>
            <a:r>
              <a:rPr lang="en-US" sz="1800" spc="-4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&amp;</a:t>
            </a:r>
            <a:r>
              <a:rPr lang="en-US" sz="1800" spc="-6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Extension</a:t>
            </a:r>
            <a:r>
              <a:rPr lang="en-US" sz="1800" spc="-5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is</a:t>
            </a:r>
            <a:r>
              <a:rPr lang="en-US" sz="1800" spc="-5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being</a:t>
            </a:r>
            <a:r>
              <a:rPr lang="en-US" sz="1800" spc="-6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established</a:t>
            </a:r>
            <a:r>
              <a:rPr lang="en-US" sz="1800" spc="-5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in</a:t>
            </a:r>
            <a:r>
              <a:rPr lang="en-US" sz="1800" spc="-5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the</a:t>
            </a:r>
            <a:r>
              <a:rPr lang="en-US" sz="1800" spc="-6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field</a:t>
            </a:r>
            <a:r>
              <a:rPr lang="en-US" sz="1800" spc="-5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as</a:t>
            </a:r>
            <a:r>
              <a:rPr lang="en-US" sz="1800" spc="-5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per</a:t>
            </a:r>
            <a:r>
              <a:rPr lang="en-US" sz="1800" spc="-6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a</a:t>
            </a:r>
            <a:r>
              <a:rPr lang="en-US" sz="1800" spc="-6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joint</a:t>
            </a:r>
            <a:r>
              <a:rPr lang="en-US" sz="1800" spc="-5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circular</a:t>
            </a:r>
            <a:r>
              <a:rPr lang="en-US" sz="1800" spc="-40"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issued</a:t>
            </a:r>
            <a:r>
              <a:rPr lang="en-US" sz="1800" spc="-5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by</a:t>
            </a:r>
            <a:r>
              <a:rPr lang="en-US" sz="1800" spc="-7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DAC &amp;</a:t>
            </a:r>
            <a:r>
              <a:rPr lang="en-US" sz="1800" spc="-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ICAR.</a:t>
            </a:r>
            <a:endParaRPr lang="en-IN" sz="18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1500" lvl="1" indent="-285750" algn="just">
              <a:lnSpc>
                <a:spcPct val="115000"/>
              </a:lnSpc>
              <a:spcBef>
                <a:spcPts val="205"/>
              </a:spcBef>
              <a:spcAft>
                <a:spcPts val="0"/>
              </a:spcAft>
              <a:buSzPts val="1000"/>
              <a:buFont typeface="Symbol" panose="05050102010706020507" pitchFamily="18" charset="2"/>
              <a:buChar char=""/>
              <a:tabLst>
                <a:tab pos="622935" algn="l"/>
              </a:tabLst>
            </a:pPr>
            <a:r>
              <a:rPr lang="en-US" sz="1800" b="1" dirty="0">
                <a:effectLst/>
                <a:latin typeface="Times New Roman" panose="02020603050405020304" pitchFamily="18" charset="0"/>
                <a:ea typeface="Symbol" panose="05050102010706020507" pitchFamily="18" charset="2"/>
                <a:cs typeface="Symbol" panose="05050102010706020507" pitchFamily="18" charset="2"/>
              </a:rPr>
              <a:t>Mainstreaming Gender Concerns : </a:t>
            </a:r>
            <a:r>
              <a:rPr lang="en-US" sz="1800" dirty="0">
                <a:effectLst/>
                <a:latin typeface="Times New Roman" panose="02020603050405020304" pitchFamily="18" charset="0"/>
                <a:ea typeface="Symbol" panose="05050102010706020507" pitchFamily="18" charset="2"/>
                <a:cs typeface="Symbol" panose="05050102010706020507" pitchFamily="18" charset="2"/>
              </a:rPr>
              <a:t>Gender Budgeting enunciates that at least 30% of resources on programmes and activities are utilized for women</a:t>
            </a:r>
            <a:r>
              <a:rPr lang="en-US" sz="1800" spc="-3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farmers.</a:t>
            </a:r>
            <a:endParaRPr lang="en-IN" sz="18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0230" lvl="1" indent="-285750" algn="just">
              <a:lnSpc>
                <a:spcPct val="113000"/>
              </a:lnSpc>
              <a:spcBef>
                <a:spcPts val="205"/>
              </a:spcBef>
              <a:spcAft>
                <a:spcPts val="0"/>
              </a:spcAft>
              <a:buSzPts val="1000"/>
              <a:buFont typeface="Symbol" panose="05050102010706020507" pitchFamily="18" charset="2"/>
              <a:buChar char=""/>
              <a:tabLst>
                <a:tab pos="622935" algn="l"/>
              </a:tabLst>
            </a:pPr>
            <a:r>
              <a:rPr lang="en-US" sz="1800" b="1" dirty="0">
                <a:effectLst/>
                <a:latin typeface="Times New Roman" panose="02020603050405020304" pitchFamily="18" charset="0"/>
                <a:ea typeface="Symbol" panose="05050102010706020507" pitchFamily="18" charset="2"/>
                <a:cs typeface="Symbol" panose="05050102010706020507" pitchFamily="18" charset="2"/>
              </a:rPr>
              <a:t>Sustainability of Extension Services </a:t>
            </a:r>
            <a:r>
              <a:rPr lang="en-US" sz="1800" dirty="0">
                <a:effectLst/>
                <a:latin typeface="Times New Roman" panose="02020603050405020304" pitchFamily="18" charset="0"/>
                <a:ea typeface="Symbol" panose="05050102010706020507" pitchFamily="18" charset="2"/>
                <a:cs typeface="Symbol" panose="05050102010706020507" pitchFamily="18" charset="2"/>
              </a:rPr>
              <a:t>:At least, 10% contribution should be realized from beneficiaries with respect to beneficiary oriented</a:t>
            </a:r>
            <a:r>
              <a:rPr lang="en-US" sz="1800" spc="-15" dirty="0">
                <a:effectLst/>
                <a:latin typeface="Times New Roman" panose="02020603050405020304" pitchFamily="18" charset="0"/>
                <a:ea typeface="Symbol" panose="05050102010706020507" pitchFamily="18" charset="2"/>
                <a:cs typeface="Symbol" panose="05050102010706020507" pitchFamily="18" charset="2"/>
              </a:rPr>
              <a:t> </a:t>
            </a:r>
            <a:r>
              <a:rPr lang="en-US" sz="1800" dirty="0">
                <a:effectLst/>
                <a:latin typeface="Times New Roman" panose="02020603050405020304" pitchFamily="18" charset="0"/>
                <a:ea typeface="Symbol" panose="05050102010706020507" pitchFamily="18" charset="2"/>
                <a:cs typeface="Symbol" panose="05050102010706020507" pitchFamily="18" charset="2"/>
              </a:rPr>
              <a:t>activities.</a:t>
            </a:r>
            <a:endParaRPr lang="en-IN" sz="1800" dirty="0">
              <a:effectLst/>
              <a:latin typeface="Times New Roman" panose="02020603050405020304" pitchFamily="18" charset="0"/>
              <a:ea typeface="Symbol" panose="05050102010706020507" pitchFamily="18" charset="2"/>
              <a:cs typeface="Symbol" panose="05050102010706020507" pitchFamily="18" charset="2"/>
            </a:endParaRPr>
          </a:p>
          <a:p>
            <a:pPr marL="742950" marR="567690" lvl="1" indent="-285750" algn="just">
              <a:lnSpc>
                <a:spcPct val="115000"/>
              </a:lnSpc>
              <a:spcBef>
                <a:spcPts val="205"/>
              </a:spcBef>
              <a:spcAft>
                <a:spcPts val="0"/>
              </a:spcAft>
              <a:buSzPts val="1000"/>
              <a:buFont typeface="Symbol" panose="05050102010706020507" pitchFamily="18" charset="2"/>
              <a:buChar char=""/>
              <a:tabLst>
                <a:tab pos="622935" algn="l"/>
              </a:tabLst>
            </a:pPr>
            <a:endParaRPr lang="en-IN" sz="18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9E71AD-B9CC-5DED-1925-1299822D2245}"/>
              </a:ext>
            </a:extLst>
          </p:cNvPr>
          <p:cNvSpPr txBox="1"/>
          <p:nvPr/>
        </p:nvSpPr>
        <p:spPr>
          <a:xfrm>
            <a:off x="578224" y="1585662"/>
            <a:ext cx="11035552" cy="4854983"/>
          </a:xfrm>
          <a:prstGeom prst="rect">
            <a:avLst/>
          </a:prstGeom>
          <a:noFill/>
        </p:spPr>
        <p:txBody>
          <a:bodyPr wrap="square">
            <a:spAutoFit/>
          </a:bodyPr>
          <a:lstStyle/>
          <a:p>
            <a:pPr marL="165100" algn="just">
              <a:spcBef>
                <a:spcPts val="815"/>
              </a:spcBef>
            </a:pPr>
            <a:r>
              <a:rPr lang="en-US" sz="2200" dirty="0">
                <a:effectLst/>
                <a:latin typeface="Times New Roman" panose="02020603050405020304" pitchFamily="18" charset="0"/>
                <a:ea typeface="Times New Roman" panose="02020603050405020304" pitchFamily="18" charset="0"/>
              </a:rPr>
              <a:t>The important features of the Revised cafeteria include</a:t>
            </a:r>
            <a:endParaRPr lang="en-IN" sz="2200" dirty="0">
              <a:effectLst/>
              <a:latin typeface="Times New Roman" panose="02020603050405020304" pitchFamily="18" charset="0"/>
              <a:ea typeface="Times New Roman" panose="02020603050405020304" pitchFamily="18" charset="0"/>
            </a:endParaRPr>
          </a:p>
          <a:p>
            <a:pPr marL="742950" lvl="1" indent="-285750">
              <a:spcBef>
                <a:spcPts val="370"/>
              </a:spcBef>
              <a:buSzPts val="1000"/>
              <a:buFont typeface="Symbol" panose="05050102010706020507" pitchFamily="18" charset="2"/>
              <a:buChar char=""/>
              <a:tabLst>
                <a:tab pos="622300" algn="l"/>
                <a:tab pos="622935" algn="l"/>
              </a:tabLst>
            </a:pPr>
            <a:br>
              <a:rPr lang="en-US" sz="22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Symbol" panose="05050102010706020507" pitchFamily="18" charset="2"/>
                <a:cs typeface="Symbol" panose="05050102010706020507" pitchFamily="18" charset="2"/>
              </a:rPr>
              <a:t>Support for specialists and functionaries at State, District and Block</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Level</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0230" lvl="1" indent="-285750">
              <a:lnSpc>
                <a:spcPct val="115000"/>
              </a:lnSpc>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Innovative</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support</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through</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‘Farmer</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Friend’</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at</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Village</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Level</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1</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Farmer</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Friend</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per</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two villages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10"/>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Farmers Advisory Committees at State, District and Block</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levels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0"/>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Farm Schools in the field of outstanding farmers being promoted at Block/</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Gram</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1020445" lvl="1" indent="-285750">
              <a:lnSpc>
                <a:spcPct val="115000"/>
              </a:lnSpc>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Panchayat level by integrating the Progressive farmers into Agricultural Extension System (AES) (3-5 Farm Schools/ block).</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654050" lvl="1" indent="-285750">
              <a:lnSpc>
                <a:spcPct val="115000"/>
              </a:lnSpc>
              <a:spcBef>
                <a:spcPts val="5"/>
              </a:spcBef>
              <a:spcAft>
                <a:spcPts val="0"/>
              </a:spcAft>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Farmer-to-farmer extension support at the village level to be promoted through</a:t>
            </a:r>
            <a:r>
              <a:rPr lang="en-US" sz="2000" spc="-1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Farmers’ Group.</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lnSpc>
                <a:spcPts val="1375"/>
              </a:lnSpc>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Farmers’ Awards instituted at Block, District and State</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levels.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0230" lvl="1" indent="-285750" algn="just">
              <a:lnSpc>
                <a:spcPct val="115000"/>
              </a:lnSpc>
              <a:spcBef>
                <a:spcPts val="205"/>
              </a:spcBef>
              <a:buSzPts val="1000"/>
              <a:buFont typeface="Symbol" panose="05050102010706020507" pitchFamily="18" charset="2"/>
              <a:buChar char=""/>
              <a:tabLst>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Community Radio Stations (CRS) set up by KVKs/SAUs are being promoted under the Programme.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9D30C7-F96E-9841-661D-1E3D326991AE}"/>
              </a:ext>
            </a:extLst>
          </p:cNvPr>
          <p:cNvSpPr txBox="1"/>
          <p:nvPr/>
        </p:nvSpPr>
        <p:spPr>
          <a:xfrm>
            <a:off x="824753" y="1577846"/>
            <a:ext cx="10497671" cy="4362541"/>
          </a:xfrm>
          <a:prstGeom prst="rect">
            <a:avLst/>
          </a:prstGeom>
          <a:noFill/>
        </p:spPr>
        <p:txBody>
          <a:bodyPr wrap="square">
            <a:spAutoFit/>
          </a:bodyPr>
          <a:lstStyle/>
          <a:p>
            <a:pPr marL="742950" marR="568325" lvl="1" indent="-285750" algn="just">
              <a:lnSpc>
                <a:spcPct val="115000"/>
              </a:lnSpc>
              <a:spcBef>
                <a:spcPts val="205"/>
              </a:spcBef>
              <a:spcAft>
                <a:spcPts val="0"/>
              </a:spcAft>
              <a:buSzPts val="1000"/>
              <a:buFont typeface="Symbol" panose="05050102010706020507" pitchFamily="18" charset="2"/>
              <a:buChar char=""/>
              <a:tabLst>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For Non-Governmental implementing agencies, States have been given the flexibility of having Extension Work Plans prepared and approved at the State level. Minimum 10 per cent of outlay of the Programme is to be utilized through them. Non-governmental implementing</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agencies</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(excluding</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the</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corporate</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sector)</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are</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also</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eligible</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for</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service</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charge up</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to</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maximum</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of</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10</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percent</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of</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the</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cost</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of</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the</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extension</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activities</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implemented</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through them. Apart from other NGOs, financial assistance is also available for implementation of extension activities through</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agri-</a:t>
            </a:r>
            <a:r>
              <a:rPr lang="en-US" sz="2000" dirty="0" err="1">
                <a:effectLst/>
                <a:latin typeface="Times New Roman" panose="02020603050405020304" pitchFamily="18" charset="0"/>
                <a:ea typeface="Symbol" panose="05050102010706020507" pitchFamily="18" charset="2"/>
                <a:cs typeface="Symbol" panose="05050102010706020507" pitchFamily="18" charset="2"/>
              </a:rPr>
              <a:t>preneurs</a:t>
            </a:r>
            <a:r>
              <a:rPr lang="en-US" sz="2000" dirty="0">
                <a:effectLst/>
                <a:latin typeface="Times New Roman" panose="02020603050405020304" pitchFamily="18" charset="0"/>
                <a:ea typeface="Symbol" panose="05050102010706020507" pitchFamily="18" charset="2"/>
                <a:cs typeface="Symbol" panose="05050102010706020507" pitchFamily="18" charset="2"/>
              </a:rPr>
              <a:t>.</a:t>
            </a:r>
          </a:p>
          <a:p>
            <a:pPr marR="568325" lvl="1" algn="just">
              <a:lnSpc>
                <a:spcPct val="115000"/>
              </a:lnSpc>
              <a:spcBef>
                <a:spcPts val="205"/>
              </a:spcBef>
              <a:spcAft>
                <a:spcPts val="0"/>
              </a:spcAft>
              <a:buSzPts val="1000"/>
              <a:tabLst>
                <a:tab pos="622935" algn="l"/>
              </a:tabLst>
            </a:pPr>
            <a:endParaRPr lang="en-US"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68325" lvl="1" indent="-285750" algn="just">
              <a:lnSpc>
                <a:spcPct val="115000"/>
              </a:lnSpc>
              <a:spcBef>
                <a:spcPts val="205"/>
              </a:spcBef>
              <a:spcAft>
                <a:spcPts val="0"/>
              </a:spcAft>
              <a:buSzPts val="1000"/>
              <a:buFont typeface="Symbol" panose="05050102010706020507" pitchFamily="18" charset="2"/>
              <a:buChar char=""/>
              <a:tabLst>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Public extension functionaries being made more effective through trainings and exposure visits. National Institute of Agricultural Extension Management (MANAGE), Hyderabad is offering PG Diploma in Agriculture Extension Management for public extension functionaries which is fully funded under the ATMA</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Programme.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454769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5026</TotalTime>
  <Words>1035</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Rounded MT Bold</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214</cp:revision>
  <dcterms:created xsi:type="dcterms:W3CDTF">2023-04-01T04:44:33Z</dcterms:created>
  <dcterms:modified xsi:type="dcterms:W3CDTF">2023-07-14T09:51:46Z</dcterms:modified>
</cp:coreProperties>
</file>