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 id="272" r:id="rId8"/>
    <p:sldId id="273" r:id="rId9"/>
    <p:sldId id="274"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4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ppp.worldbank.org/public-private-partnership/library/public-private-partnerships-principles-policy-and-finance-yescombe-e-r-2007"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ppp.worldbank.org/public-private-partnership/library/private-sector-investment-infrastructure-project-finance-ppp-projects-and-ppp-frameworks-delmon-2015" TargetMode="External"/><Relationship Id="rId2" Type="http://schemas.openxmlformats.org/officeDocument/2006/relationships/hyperlink" Target="https://ppp.worldbank.org/public-private-partnership/library/public-private-partnerships-principles-policy-and-finance-yescombe-e-r-2007"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ppp.worldbank.org/public-private-partnership/library/understanding-options-public-private-partnerships-infrastructure-delmon-jeffrey-2010"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s://ppp.worldbank.org/public-private-partnership/library/explanatory-notes-key-topics-regulation-water-and-sanitation-services-groom-eric-jonathan-halpern-and-david-ehrhardt-2006"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028809" y="2053135"/>
            <a:ext cx="8581767" cy="3504983"/>
          </a:xfrm>
          <a:prstGeom prst="rect">
            <a:avLst/>
          </a:prstGeom>
        </p:spPr>
        <p:txBody>
          <a:bodyPr/>
          <a:lstStyle/>
          <a:p>
            <a:pPr marL="165100" marR="571500" algn="just">
              <a:lnSpc>
                <a:spcPct val="113000"/>
              </a:lnSpc>
              <a:spcBef>
                <a:spcPts val="395"/>
              </a:spcBef>
            </a:pPr>
            <a:r>
              <a:rPr lang="en-US" sz="3200" b="1" kern="0" dirty="0">
                <a:effectLst/>
                <a:latin typeface="Arial Rounded MT Bold" panose="020F0704030504030204" pitchFamily="34" charset="0"/>
                <a:ea typeface="Times New Roman" panose="02020603050405020304" pitchFamily="18" charset="0"/>
              </a:rPr>
              <a:t>Lecture 21: Challenges</a:t>
            </a:r>
            <a:r>
              <a:rPr lang="en-US" sz="3200" b="1" kern="0" spc="-35" dirty="0">
                <a:effectLst/>
                <a:latin typeface="Arial Rounded MT Bold" panose="020F0704030504030204" pitchFamily="34"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in</a:t>
            </a:r>
            <a:r>
              <a:rPr lang="en-US" sz="3200" b="1" kern="0" spc="-30" dirty="0">
                <a:effectLst/>
                <a:latin typeface="Arial Rounded MT Bold" panose="020F0704030504030204" pitchFamily="34"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managing</a:t>
            </a:r>
            <a:r>
              <a:rPr lang="en-US" sz="3200" b="1" kern="0" spc="-30" dirty="0">
                <a:effectLst/>
                <a:latin typeface="Arial Rounded MT Bold" panose="020F0704030504030204" pitchFamily="34"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public-private</a:t>
            </a:r>
            <a:r>
              <a:rPr lang="en-US" sz="3200" b="1" kern="0" spc="-45" dirty="0">
                <a:effectLst/>
                <a:latin typeface="Arial Rounded MT Bold" panose="020F0704030504030204" pitchFamily="34"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partnerships</a:t>
            </a:r>
            <a:r>
              <a:rPr lang="en-US" sz="3200" b="1" kern="0" spc="-35" dirty="0">
                <a:effectLst/>
                <a:latin typeface="Arial Rounded MT Bold" panose="020F0704030504030204" pitchFamily="34"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(PPPs)</a:t>
            </a:r>
            <a:r>
              <a:rPr lang="en-US" sz="3200" b="1" kern="0" spc="-35" dirty="0">
                <a:effectLst/>
                <a:latin typeface="Arial Rounded MT Bold" panose="020F0704030504030204" pitchFamily="34"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at</a:t>
            </a:r>
            <a:r>
              <a:rPr lang="en-US" sz="3200" b="1" kern="0" spc="-40" dirty="0">
                <a:effectLst/>
                <a:latin typeface="Arial Rounded MT Bold" panose="020F0704030504030204" pitchFamily="34"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different</a:t>
            </a:r>
            <a:r>
              <a:rPr lang="en-US" sz="3200" b="1" kern="0" spc="-40" dirty="0">
                <a:effectLst/>
                <a:latin typeface="Arial Rounded MT Bold" panose="020F0704030504030204" pitchFamily="34"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levels</a:t>
            </a:r>
            <a:r>
              <a:rPr lang="en-US" sz="3200" b="1" kern="0" spc="-35" dirty="0">
                <a:effectLst/>
                <a:latin typeface="Arial Rounded MT Bold" panose="020F0704030504030204" pitchFamily="34"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in agricultural development in general and extension in</a:t>
            </a:r>
            <a:r>
              <a:rPr lang="en-US" sz="3200" b="1" kern="0" spc="-15" dirty="0">
                <a:effectLst/>
                <a:latin typeface="Arial Rounded MT Bold" panose="020F0704030504030204" pitchFamily="34"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particular</a:t>
            </a:r>
            <a:endParaRPr lang="en-IN" sz="3200" b="1" kern="0" dirty="0">
              <a:effectLst/>
              <a:latin typeface="Arial Rounded MT Bold" panose="020F0704030504030204" pitchFamily="34" charset="0"/>
              <a:ea typeface="Times New Roman" panose="02020603050405020304" pitchFamily="18" charset="0"/>
            </a:endParaRPr>
          </a:p>
          <a:p>
            <a:pPr marL="165100" marR="571500" algn="just">
              <a:lnSpc>
                <a:spcPct val="113000"/>
              </a:lnSpc>
              <a:spcBef>
                <a:spcPts val="395"/>
              </a:spcBef>
              <a:spcAft>
                <a:spcPts val="0"/>
              </a:spcAft>
            </a:pP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2F042C7-9E45-6632-64AD-21E5A3703D8A}"/>
              </a:ext>
            </a:extLst>
          </p:cNvPr>
          <p:cNvGraphicFramePr>
            <a:graphicFrameLocks noGrp="1"/>
          </p:cNvGraphicFramePr>
          <p:nvPr>
            <p:extLst>
              <p:ext uri="{D42A27DB-BD31-4B8C-83A1-F6EECF244321}">
                <p14:modId xmlns:p14="http://schemas.microsoft.com/office/powerpoint/2010/main" val="3533003176"/>
              </p:ext>
            </p:extLst>
          </p:nvPr>
        </p:nvGraphicFramePr>
        <p:xfrm>
          <a:off x="1237129" y="1649507"/>
          <a:ext cx="9879105" cy="4509247"/>
        </p:xfrm>
        <a:graphic>
          <a:graphicData uri="http://schemas.openxmlformats.org/drawingml/2006/table">
            <a:tbl>
              <a:tblPr firstRow="1" firstCol="1" lastRow="1" lastCol="1" bandRow="1" bandCol="1">
                <a:tableStyleId>{5C22544A-7EE6-4342-B048-85BDC9FD1C3A}</a:tableStyleId>
              </a:tblPr>
              <a:tblGrid>
                <a:gridCol w="1663747">
                  <a:extLst>
                    <a:ext uri="{9D8B030D-6E8A-4147-A177-3AD203B41FA5}">
                      <a16:colId xmlns:a16="http://schemas.microsoft.com/office/drawing/2014/main" val="2969238176"/>
                    </a:ext>
                  </a:extLst>
                </a:gridCol>
                <a:gridCol w="4100559">
                  <a:extLst>
                    <a:ext uri="{9D8B030D-6E8A-4147-A177-3AD203B41FA5}">
                      <a16:colId xmlns:a16="http://schemas.microsoft.com/office/drawing/2014/main" val="413274816"/>
                    </a:ext>
                  </a:extLst>
                </a:gridCol>
                <a:gridCol w="1160821">
                  <a:extLst>
                    <a:ext uri="{9D8B030D-6E8A-4147-A177-3AD203B41FA5}">
                      <a16:colId xmlns:a16="http://schemas.microsoft.com/office/drawing/2014/main" val="226415766"/>
                    </a:ext>
                  </a:extLst>
                </a:gridCol>
                <a:gridCol w="1397508">
                  <a:extLst>
                    <a:ext uri="{9D8B030D-6E8A-4147-A177-3AD203B41FA5}">
                      <a16:colId xmlns:a16="http://schemas.microsoft.com/office/drawing/2014/main" val="3354678854"/>
                    </a:ext>
                  </a:extLst>
                </a:gridCol>
                <a:gridCol w="1556470">
                  <a:extLst>
                    <a:ext uri="{9D8B030D-6E8A-4147-A177-3AD203B41FA5}">
                      <a16:colId xmlns:a16="http://schemas.microsoft.com/office/drawing/2014/main" val="2700441048"/>
                    </a:ext>
                  </a:extLst>
                </a:gridCol>
              </a:tblGrid>
              <a:tr h="1709283">
                <a:tc>
                  <a:txBody>
                    <a:bodyPr/>
                    <a:lstStyle/>
                    <a:p>
                      <a:pPr marL="67945" marR="140970">
                        <a:lnSpc>
                          <a:spcPct val="115000"/>
                        </a:lnSpc>
                      </a:pPr>
                      <a:r>
                        <a:rPr lang="en-US" sz="1400" dirty="0">
                          <a:effectLst/>
                        </a:rPr>
                        <a:t>Management Contract</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60960" algn="just">
                        <a:lnSpc>
                          <a:spcPct val="115000"/>
                        </a:lnSpc>
                        <a:spcAft>
                          <a:spcPts val="0"/>
                        </a:spcAft>
                      </a:pPr>
                      <a:r>
                        <a:rPr lang="en-US" sz="1400" dirty="0">
                          <a:effectLst/>
                        </a:rPr>
                        <a:t>The state retains asset ownership, and capital expenditure is the responsibility of the public sector, whereas operation and maintenance is the handled by the private sector. These types of contracts</a:t>
                      </a:r>
                      <a:endParaRPr lang="en-IN" sz="1400" dirty="0">
                        <a:effectLst/>
                      </a:endParaRPr>
                    </a:p>
                    <a:p>
                      <a:pPr marL="68580" algn="just">
                        <a:lnSpc>
                          <a:spcPts val="1350"/>
                        </a:lnSpc>
                      </a:pPr>
                      <a:r>
                        <a:rPr lang="en-US" sz="1400" dirty="0">
                          <a:effectLst/>
                        </a:rPr>
                        <a:t>are 3-5 years in duration.</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r>
                        <a:rPr lang="en-US" sz="1400" dirty="0">
                          <a:effectLst/>
                        </a:rPr>
                        <a:t>Existing</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51435">
                        <a:lnSpc>
                          <a:spcPct val="115000"/>
                        </a:lnSpc>
                        <a:spcAft>
                          <a:spcPts val="0"/>
                        </a:spcAft>
                      </a:pPr>
                      <a:r>
                        <a:rPr lang="en-US" sz="1400" dirty="0">
                          <a:effectLst/>
                        </a:rPr>
                        <a:t>Operations and maintenance</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60960">
                        <a:lnSpc>
                          <a:spcPct val="115000"/>
                        </a:lnSpc>
                        <a:spcAft>
                          <a:spcPts val="0"/>
                        </a:spcAft>
                        <a:tabLst>
                          <a:tab pos="758190" algn="l"/>
                        </a:tabLst>
                      </a:pPr>
                      <a:r>
                        <a:rPr lang="en-US" sz="1400" dirty="0">
                          <a:effectLst/>
                        </a:rPr>
                        <a:t>Management fees </a:t>
                      </a:r>
                      <a:r>
                        <a:rPr lang="en-US" sz="1400" spc="-15" dirty="0">
                          <a:effectLst/>
                        </a:rPr>
                        <a:t>extended </a:t>
                      </a:r>
                      <a:r>
                        <a:rPr lang="en-US" sz="1400" dirty="0">
                          <a:effectLst/>
                        </a:rPr>
                        <a:t>to	</a:t>
                      </a:r>
                      <a:r>
                        <a:rPr lang="en-US" sz="1400" spc="-30" dirty="0">
                          <a:effectLst/>
                        </a:rPr>
                        <a:t>the</a:t>
                      </a:r>
                      <a:endParaRPr lang="en-IN" sz="1400" dirty="0">
                        <a:effectLst/>
                      </a:endParaRPr>
                    </a:p>
                    <a:p>
                      <a:pPr marL="69215">
                        <a:lnSpc>
                          <a:spcPts val="1350"/>
                        </a:lnSpc>
                      </a:pPr>
                      <a:r>
                        <a:rPr lang="en-US" sz="1400" dirty="0">
                          <a:effectLst/>
                        </a:rPr>
                        <a:t>contractor</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000084760"/>
                  </a:ext>
                </a:extLst>
              </a:tr>
              <a:tr h="2799964">
                <a:tc>
                  <a:txBody>
                    <a:bodyPr/>
                    <a:lstStyle/>
                    <a:p>
                      <a:pPr marL="67945">
                        <a:lnSpc>
                          <a:spcPts val="1375"/>
                        </a:lnSpc>
                      </a:pPr>
                      <a:r>
                        <a:rPr lang="en-US" sz="1400">
                          <a:effectLst/>
                        </a:rPr>
                        <a:t>*Franchise</a:t>
                      </a:r>
                      <a:endParaRPr lang="en-IN"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62865" algn="just">
                        <a:lnSpc>
                          <a:spcPct val="115000"/>
                        </a:lnSpc>
                        <a:spcAft>
                          <a:spcPts val="0"/>
                        </a:spcAft>
                        <a:tabLst>
                          <a:tab pos="1191260" algn="l"/>
                          <a:tab pos="1915160" algn="l"/>
                        </a:tabLst>
                      </a:pPr>
                      <a:r>
                        <a:rPr lang="en-US" sz="1400" dirty="0">
                          <a:effectLst/>
                        </a:rPr>
                        <a:t>Franchise</a:t>
                      </a:r>
                      <a:r>
                        <a:rPr lang="en-US" sz="1400" spc="5" dirty="0">
                          <a:effectLst/>
                        </a:rPr>
                        <a:t> </a:t>
                      </a:r>
                      <a:r>
                        <a:rPr lang="en-US" sz="1400" dirty="0">
                          <a:effectLst/>
                        </a:rPr>
                        <a:t>is</a:t>
                      </a:r>
                      <a:r>
                        <a:rPr lang="en-US" sz="1400" spc="-65" dirty="0">
                          <a:effectLst/>
                        </a:rPr>
                        <a:t> </a:t>
                      </a:r>
                      <a:r>
                        <a:rPr lang="en-US" sz="1400" dirty="0">
                          <a:effectLst/>
                        </a:rPr>
                        <a:t>sometimes</a:t>
                      </a:r>
                      <a:r>
                        <a:rPr lang="en-US" sz="1400" spc="-70" dirty="0">
                          <a:effectLst/>
                        </a:rPr>
                        <a:t> </a:t>
                      </a:r>
                      <a:r>
                        <a:rPr lang="en-US" sz="1400" dirty="0">
                          <a:effectLst/>
                        </a:rPr>
                        <a:t>used</a:t>
                      </a:r>
                      <a:r>
                        <a:rPr lang="en-US" sz="1400" spc="-70" dirty="0">
                          <a:effectLst/>
                        </a:rPr>
                        <a:t> </a:t>
                      </a:r>
                      <a:r>
                        <a:rPr lang="en-US" sz="1400" dirty="0">
                          <a:effectLst/>
                        </a:rPr>
                        <a:t>to</a:t>
                      </a:r>
                      <a:r>
                        <a:rPr lang="en-US" sz="1400" spc="-65" dirty="0">
                          <a:effectLst/>
                        </a:rPr>
                        <a:t> </a:t>
                      </a:r>
                      <a:r>
                        <a:rPr lang="en-US" sz="1400" spc="-15" dirty="0">
                          <a:effectLst/>
                        </a:rPr>
                        <a:t>describe </a:t>
                      </a:r>
                      <a:r>
                        <a:rPr lang="en-US" sz="1400" dirty="0">
                          <a:effectLst/>
                        </a:rPr>
                        <a:t>an arrangement similar to either</a:t>
                      </a:r>
                      <a:r>
                        <a:rPr lang="en-US" sz="1400" spc="240" dirty="0">
                          <a:effectLst/>
                        </a:rPr>
                        <a:t> </a:t>
                      </a:r>
                      <a:r>
                        <a:rPr lang="en-US" sz="1400" dirty="0">
                          <a:effectLst/>
                        </a:rPr>
                        <a:t>a concession or a lease or </a:t>
                      </a:r>
                      <a:r>
                        <a:rPr lang="en-US" sz="1400" spc="-15" dirty="0" err="1">
                          <a:effectLst/>
                        </a:rPr>
                        <a:t>affermage</a:t>
                      </a:r>
                      <a:r>
                        <a:rPr lang="en-US" sz="1400" spc="-15" dirty="0">
                          <a:effectLst/>
                        </a:rPr>
                        <a:t> </a:t>
                      </a:r>
                      <a:r>
                        <a:rPr lang="en-US" sz="1400" dirty="0">
                          <a:effectLst/>
                        </a:rPr>
                        <a:t>contract,	as	</a:t>
                      </a:r>
                      <a:r>
                        <a:rPr lang="en-US" sz="1400" spc="-15" dirty="0">
                          <a:effectLst/>
                        </a:rPr>
                        <a:t>described </a:t>
                      </a:r>
                      <a:r>
                        <a:rPr lang="en-US" sz="1400" dirty="0">
                          <a:effectLst/>
                        </a:rPr>
                        <a:t>in Yescombe (</a:t>
                      </a:r>
                      <a:r>
                        <a:rPr lang="en-US" sz="1400" u="sng" dirty="0">
                          <a:effectLst/>
                          <a:hlinkClick r:id="rId2"/>
                        </a:rPr>
                        <a:t>Yescombe</a:t>
                      </a:r>
                      <a:r>
                        <a:rPr lang="en-US" sz="1400" u="sng" spc="-5" dirty="0">
                          <a:effectLst/>
                          <a:hlinkClick r:id="rId2"/>
                        </a:rPr>
                        <a:t> </a:t>
                      </a:r>
                      <a:r>
                        <a:rPr lang="en-US" sz="1400" u="sng" dirty="0">
                          <a:effectLst/>
                          <a:hlinkClick r:id="rId2"/>
                        </a:rPr>
                        <a:t>2007</a:t>
                      </a:r>
                      <a:r>
                        <a:rPr lang="en-US" sz="1400" dirty="0">
                          <a:effectLst/>
                        </a:rPr>
                        <a:t>).</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ct val="115000"/>
                        </a:lnSpc>
                      </a:pPr>
                      <a:r>
                        <a:rPr lang="en-US" sz="1400" dirty="0">
                          <a:effectLst/>
                        </a:rPr>
                        <a:t>Existing or new</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60325">
                        <a:lnSpc>
                          <a:spcPct val="115000"/>
                        </a:lnSpc>
                        <a:spcAft>
                          <a:spcPts val="0"/>
                        </a:spcAft>
                        <a:tabLst>
                          <a:tab pos="621665" algn="l"/>
                        </a:tabLst>
                      </a:pPr>
                      <a:r>
                        <a:rPr lang="en-US" sz="1400" dirty="0">
                          <a:effectLst/>
                        </a:rPr>
                        <a:t>May </a:t>
                      </a:r>
                      <a:r>
                        <a:rPr lang="en-US" sz="1400" spc="-15" dirty="0">
                          <a:effectLst/>
                        </a:rPr>
                        <a:t>include </a:t>
                      </a:r>
                      <a:r>
                        <a:rPr lang="en-US" sz="1400" dirty="0">
                          <a:effectLst/>
                        </a:rPr>
                        <a:t>design, build,	</a:t>
                      </a:r>
                      <a:r>
                        <a:rPr lang="en-US" sz="1400" spc="-35" dirty="0">
                          <a:effectLst/>
                        </a:rPr>
                        <a:t>and</a:t>
                      </a:r>
                      <a:endParaRPr lang="en-IN" sz="1400" dirty="0">
                        <a:effectLst/>
                      </a:endParaRPr>
                    </a:p>
                    <a:p>
                      <a:pPr marL="69215">
                        <a:lnSpc>
                          <a:spcPts val="1350"/>
                        </a:lnSpc>
                        <a:tabLst>
                          <a:tab pos="713740" algn="l"/>
                        </a:tabLst>
                      </a:pPr>
                      <a:r>
                        <a:rPr lang="en-US" sz="1400" dirty="0">
                          <a:effectLst/>
                        </a:rPr>
                        <a:t>finance,	or</a:t>
                      </a:r>
                      <a:endParaRPr lang="en-IN" sz="1400" dirty="0">
                        <a:effectLst/>
                      </a:endParaRPr>
                    </a:p>
                    <a:p>
                      <a:pPr marL="69215">
                        <a:lnSpc>
                          <a:spcPts val="1350"/>
                        </a:lnSpc>
                        <a:spcBef>
                          <a:spcPts val="175"/>
                        </a:spcBef>
                        <a:spcAft>
                          <a:spcPts val="0"/>
                        </a:spcAft>
                        <a:tabLst>
                          <a:tab pos="696595" algn="l"/>
                        </a:tabLst>
                      </a:pPr>
                      <a:r>
                        <a:rPr lang="en-US" sz="1400" dirty="0">
                          <a:effectLst/>
                        </a:rPr>
                        <a:t>may	be</a:t>
                      </a:r>
                      <a:endParaRPr lang="en-IN" sz="1400" dirty="0">
                        <a:effectLst/>
                      </a:endParaRPr>
                    </a:p>
                    <a:p>
                      <a:pPr marL="69215" marR="59055">
                        <a:lnSpc>
                          <a:spcPct val="115000"/>
                        </a:lnSpc>
                        <a:spcBef>
                          <a:spcPts val="205"/>
                        </a:spcBef>
                        <a:spcAft>
                          <a:spcPts val="0"/>
                        </a:spcAft>
                        <a:tabLst>
                          <a:tab pos="723900" algn="l"/>
                        </a:tabLst>
                      </a:pPr>
                      <a:r>
                        <a:rPr lang="en-US" sz="1400" dirty="0">
                          <a:effectLst/>
                        </a:rPr>
                        <a:t>limited	</a:t>
                      </a:r>
                      <a:r>
                        <a:rPr lang="en-US" sz="1400" spc="-45" dirty="0">
                          <a:effectLst/>
                        </a:rPr>
                        <a:t>to </a:t>
                      </a:r>
                      <a:r>
                        <a:rPr lang="en-US" sz="1400" dirty="0">
                          <a:effectLst/>
                        </a:rPr>
                        <a:t>maintaining and operating</a:t>
                      </a:r>
                      <a:r>
                        <a:rPr lang="en-US" sz="1400" spc="110" dirty="0">
                          <a:effectLst/>
                        </a:rPr>
                        <a:t> </a:t>
                      </a:r>
                      <a:r>
                        <a:rPr lang="en-US" sz="1400" spc="-35" dirty="0">
                          <a:effectLst/>
                        </a:rPr>
                        <a:t>an</a:t>
                      </a:r>
                      <a:endParaRPr lang="en-IN" sz="1400" dirty="0">
                        <a:effectLst/>
                      </a:endParaRPr>
                    </a:p>
                    <a:p>
                      <a:pPr marL="69215">
                        <a:lnSpc>
                          <a:spcPts val="1350"/>
                        </a:lnSpc>
                        <a:spcBef>
                          <a:spcPts val="5"/>
                        </a:spcBef>
                        <a:spcAft>
                          <a:spcPts val="0"/>
                        </a:spcAft>
                      </a:pPr>
                      <a:r>
                        <a:rPr lang="en-US" sz="1400" dirty="0">
                          <a:effectLst/>
                        </a:rPr>
                        <a:t>asset</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a:lnSpc>
                          <a:spcPts val="1350"/>
                        </a:lnSpc>
                        <a:tabLst>
                          <a:tab pos="815975" algn="l"/>
                        </a:tabLst>
                      </a:pPr>
                      <a:r>
                        <a:rPr lang="en-US" sz="1400" dirty="0">
                          <a:effectLst/>
                        </a:rPr>
                        <a:t>User	or</a:t>
                      </a:r>
                      <a:endParaRPr lang="en-IN" sz="1400" dirty="0">
                        <a:effectLst/>
                      </a:endParaRPr>
                    </a:p>
                    <a:p>
                      <a:pPr marL="69215" marR="196850">
                        <a:lnSpc>
                          <a:spcPct val="115000"/>
                        </a:lnSpc>
                        <a:spcBef>
                          <a:spcPts val="205"/>
                        </a:spcBef>
                        <a:spcAft>
                          <a:spcPts val="0"/>
                        </a:spcAft>
                      </a:pPr>
                      <a:r>
                        <a:rPr lang="en-US" sz="1400" dirty="0">
                          <a:effectLst/>
                        </a:rPr>
                        <a:t>government pay</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015950002"/>
                  </a:ext>
                </a:extLst>
              </a:tr>
            </a:tbl>
          </a:graphicData>
        </a:graphic>
      </p:graphicFrame>
    </p:spTree>
    <p:extLst>
      <p:ext uri="{BB962C8B-B14F-4D97-AF65-F5344CB8AC3E}">
        <p14:creationId xmlns:p14="http://schemas.microsoft.com/office/powerpoint/2010/main" val="409073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FAEA66-B5D3-0BF3-2F7F-914DA9EB8029}"/>
              </a:ext>
            </a:extLst>
          </p:cNvPr>
          <p:cNvSpPr txBox="1"/>
          <p:nvPr/>
        </p:nvSpPr>
        <p:spPr>
          <a:xfrm>
            <a:off x="856130" y="1771775"/>
            <a:ext cx="10479740" cy="4347152"/>
          </a:xfrm>
          <a:prstGeom prst="rect">
            <a:avLst/>
          </a:prstGeom>
          <a:noFill/>
        </p:spPr>
        <p:txBody>
          <a:bodyPr wrap="square">
            <a:spAutoFit/>
          </a:bodyPr>
          <a:lstStyle/>
          <a:p>
            <a:pPr marL="165100" marR="570230" algn="just">
              <a:lnSpc>
                <a:spcPct val="115000"/>
              </a:lnSpc>
              <a:spcBef>
                <a:spcPts val="805"/>
              </a:spcBef>
              <a:spcAft>
                <a:spcPts val="0"/>
              </a:spcAft>
            </a:pPr>
            <a:r>
              <a:rPr lang="en-US" sz="2000" b="1" dirty="0">
                <a:effectLst/>
                <a:latin typeface="Times New Roman" panose="02020603050405020304" pitchFamily="18" charset="0"/>
                <a:ea typeface="Times New Roman" panose="02020603050405020304" pitchFamily="18" charset="0"/>
              </a:rPr>
              <a:t>An agri-PPP or a PPP </a:t>
            </a:r>
            <a:r>
              <a:rPr lang="en-US" sz="2000" dirty="0">
                <a:effectLst/>
                <a:latin typeface="Times New Roman" panose="02020603050405020304" pitchFamily="18" charset="0"/>
                <a:ea typeface="Times New Roman" panose="02020603050405020304" pitchFamily="18" charset="0"/>
              </a:rPr>
              <a:t>for agribusiness development is defined as a formalized partnership between public institutions and private partners designed to address sustainable agricultural development objectives, where the public benefits anticipated from the partnership are clearly defined, investment contributions and risks are shared, and active roles exist for all partners at various stages throughout the PPP project life cycle.</a:t>
            </a:r>
          </a:p>
          <a:p>
            <a:pPr marL="165100" marR="570230" algn="just">
              <a:lnSpc>
                <a:spcPct val="115000"/>
              </a:lnSpc>
              <a:spcBef>
                <a:spcPts val="805"/>
              </a:spcBef>
              <a:spcAft>
                <a:spcPts val="0"/>
              </a:spcAft>
            </a:pPr>
            <a:endParaRPr lang="en-US" sz="2000" dirty="0">
              <a:effectLst/>
              <a:latin typeface="Times New Roman" panose="02020603050405020304" pitchFamily="18" charset="0"/>
              <a:ea typeface="Times New Roman" panose="02020603050405020304" pitchFamily="18" charset="0"/>
            </a:endParaRPr>
          </a:p>
          <a:p>
            <a:pPr marL="165100" algn="just">
              <a:spcBef>
                <a:spcPts val="815"/>
              </a:spcBef>
            </a:pPr>
            <a:r>
              <a:rPr lang="en-US" sz="2000" b="1" kern="0" dirty="0">
                <a:effectLst/>
                <a:latin typeface="Times New Roman" panose="02020603050405020304" pitchFamily="18" charset="0"/>
                <a:ea typeface="Times New Roman" panose="02020603050405020304" pitchFamily="18" charset="0"/>
              </a:rPr>
              <a:t>Essential related concepts include the following:</a:t>
            </a:r>
            <a:endParaRPr lang="en-IN" sz="2000" b="1" kern="0" dirty="0">
              <a:effectLst/>
              <a:latin typeface="Times New Roman" panose="02020603050405020304" pitchFamily="18" charset="0"/>
              <a:ea typeface="Times New Roman" panose="02020603050405020304" pitchFamily="18" charset="0"/>
            </a:endParaRPr>
          </a:p>
          <a:p>
            <a:pPr marL="742950" marR="570865" lvl="1" indent="-285750" algn="just">
              <a:lnSpc>
                <a:spcPct val="115000"/>
              </a:lnSpc>
              <a:spcBef>
                <a:spcPts val="995"/>
              </a:spcBef>
              <a:spcAft>
                <a:spcPts val="0"/>
              </a:spcAft>
              <a:buSzPts val="1000"/>
              <a:buFont typeface="Symbol" panose="05050102010706020507" pitchFamily="18" charset="2"/>
              <a:buChar char=""/>
              <a:tabLst>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Public</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partners</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include</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national</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and</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decentralized</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government</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agencies,</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publically</a:t>
            </a:r>
            <a:r>
              <a:rPr lang="en-US" sz="2000" spc="-6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funded research and education institutions, State banks and State-owned enterprises (SOEs). International donors are also considered to be public</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partners.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165100" marR="570230" algn="just">
              <a:lnSpc>
                <a:spcPct val="115000"/>
              </a:lnSpc>
              <a:spcBef>
                <a:spcPts val="805"/>
              </a:spcBef>
              <a:spcAft>
                <a:spcPts val="0"/>
              </a:spcAft>
            </a:pP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68AC92-1F6C-8D58-39B6-DFA2CBA2011A}"/>
              </a:ext>
            </a:extLst>
          </p:cNvPr>
          <p:cNvSpPr txBox="1"/>
          <p:nvPr/>
        </p:nvSpPr>
        <p:spPr>
          <a:xfrm>
            <a:off x="452717" y="1737442"/>
            <a:ext cx="11286565" cy="4362541"/>
          </a:xfrm>
          <a:prstGeom prst="rect">
            <a:avLst/>
          </a:prstGeom>
          <a:noFill/>
        </p:spPr>
        <p:txBody>
          <a:bodyPr wrap="square">
            <a:spAutoFit/>
          </a:bodyPr>
          <a:lstStyle/>
          <a:p>
            <a:pPr marL="742950" marR="566420" lvl="1" indent="-285750" algn="just">
              <a:lnSpc>
                <a:spcPct val="115000"/>
              </a:lnSpc>
              <a:spcBef>
                <a:spcPts val="5"/>
              </a:spcBef>
              <a:spcAft>
                <a:spcPts val="0"/>
              </a:spcAft>
              <a:buSzPts val="1000"/>
              <a:buFont typeface="Symbol" panose="05050102010706020507" pitchFamily="18" charset="2"/>
              <a:buChar char=""/>
              <a:tabLst>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Private partners include agribusinesses, farmer associations, individual farmers and non- governmental organizations</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(NGOs).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569595" lvl="1" indent="-285750" algn="just">
              <a:lnSpc>
                <a:spcPct val="115000"/>
              </a:lnSpc>
              <a:spcBef>
                <a:spcPts val="370"/>
              </a:spcBef>
              <a:spcAft>
                <a:spcPts val="0"/>
              </a:spcAft>
              <a:buSzPts val="1000"/>
              <a:buFont typeface="Symbol" panose="05050102010706020507" pitchFamily="18" charset="2"/>
              <a:buChar char=""/>
              <a:tabLst>
                <a:tab pos="622935" algn="l"/>
              </a:tabLst>
            </a:pPr>
            <a:br>
              <a:rPr lang="en-US" sz="20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Symbol" panose="05050102010706020507" pitchFamily="18" charset="2"/>
                <a:cs typeface="Symbol" panose="05050102010706020507" pitchFamily="18" charset="2"/>
              </a:rPr>
              <a:t>Public benefits are the expected (positive) outcomes from public-sector support to the partnership as defined by the goals and objectives outlined under national agricultural policy</a:t>
            </a:r>
            <a:r>
              <a:rPr lang="en-US" sz="2000" spc="-4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and</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strategy</a:t>
            </a:r>
            <a:r>
              <a:rPr lang="en-US" sz="2000" spc="-4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documents.</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Examples</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of</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public</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benefits</a:t>
            </a:r>
            <a:r>
              <a:rPr lang="en-US" sz="2000" spc="-1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include</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rural employment</a:t>
            </a:r>
            <a:r>
              <a:rPr lang="en-US" sz="2000" spc="-1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and income generation; food safety and food security; and environmental</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protection.</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570230" lvl="1" indent="-285750" algn="just">
              <a:lnSpc>
                <a:spcPct val="115000"/>
              </a:lnSpc>
              <a:spcBef>
                <a:spcPts val="5"/>
              </a:spcBef>
              <a:spcAft>
                <a:spcPts val="0"/>
              </a:spcAft>
              <a:buSzPts val="1000"/>
              <a:buFont typeface="Symbol" panose="05050102010706020507" pitchFamily="18" charset="2"/>
              <a:buChar char=""/>
              <a:tabLst>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Agribusiness enterprises are any firms or business entities that produce or provide inputs, produce</a:t>
            </a:r>
            <a:r>
              <a:rPr lang="en-US" sz="2000" spc="-7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raw</a:t>
            </a:r>
            <a:r>
              <a:rPr lang="en-US" sz="2000" spc="-7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materials</a:t>
            </a:r>
            <a:r>
              <a:rPr lang="en-US" sz="2000" spc="-7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and</a:t>
            </a:r>
            <a:r>
              <a:rPr lang="en-US" sz="2000" spc="-8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fresh</a:t>
            </a:r>
            <a:r>
              <a:rPr lang="en-US" sz="2000" spc="-6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products,</a:t>
            </a:r>
            <a:r>
              <a:rPr lang="en-US" sz="2000" spc="-7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process</a:t>
            </a:r>
            <a:r>
              <a:rPr lang="en-US" sz="2000" spc="-6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or</a:t>
            </a:r>
            <a:r>
              <a:rPr lang="en-US" sz="2000" spc="-8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manufacture</a:t>
            </a:r>
            <a:r>
              <a:rPr lang="en-US" sz="2000" spc="-7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food</a:t>
            </a:r>
            <a:r>
              <a:rPr lang="en-US" sz="2000" spc="-8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or</a:t>
            </a:r>
            <a:r>
              <a:rPr lang="en-US" sz="2000" spc="-8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other</a:t>
            </a:r>
            <a:r>
              <a:rPr lang="en-US" sz="2000" spc="-8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agricultural products, transport, store or trade agricultural production, or retail such products. </a:t>
            </a:r>
            <a:r>
              <a:rPr lang="en-US" sz="2000" spc="-15" dirty="0">
                <a:effectLst/>
                <a:latin typeface="Times New Roman" panose="02020603050405020304" pitchFamily="18" charset="0"/>
                <a:ea typeface="Symbol" panose="05050102010706020507" pitchFamily="18" charset="2"/>
                <a:cs typeface="Symbol" panose="05050102010706020507" pitchFamily="18" charset="2"/>
              </a:rPr>
              <a:t>In </a:t>
            </a:r>
            <a:r>
              <a:rPr lang="en-US" sz="2000" dirty="0">
                <a:effectLst/>
                <a:latin typeface="Times New Roman" panose="02020603050405020304" pitchFamily="18" charset="0"/>
                <a:ea typeface="Symbol" panose="05050102010706020507" pitchFamily="18" charset="2"/>
                <a:cs typeface="Symbol" panose="05050102010706020507" pitchFamily="18" charset="2"/>
              </a:rPr>
              <a:t>this study,</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family</a:t>
            </a:r>
            <a:r>
              <a:rPr lang="en-US" sz="2000" spc="-5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farms</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and</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micro-</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and</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small</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enterprises</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that</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operate</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in</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the</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informal</a:t>
            </a:r>
            <a:r>
              <a:rPr lang="en-US" sz="2000" spc="-3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sector</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are not included in the target set of agribusiness enterprises.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66FEBA-5768-5879-408B-48FDDC035688}"/>
              </a:ext>
            </a:extLst>
          </p:cNvPr>
          <p:cNvSpPr txBox="1"/>
          <p:nvPr/>
        </p:nvSpPr>
        <p:spPr>
          <a:xfrm>
            <a:off x="950260" y="1811647"/>
            <a:ext cx="10148046" cy="4069640"/>
          </a:xfrm>
          <a:prstGeom prst="rect">
            <a:avLst/>
          </a:prstGeom>
          <a:noFill/>
        </p:spPr>
        <p:txBody>
          <a:bodyPr wrap="square">
            <a:spAutoFit/>
          </a:bodyPr>
          <a:lstStyle/>
          <a:p>
            <a:pPr marL="742950" marR="617220" lvl="1" indent="-285750">
              <a:lnSpc>
                <a:spcPct val="115000"/>
              </a:lnSpc>
              <a:spcBef>
                <a:spcPts val="205"/>
              </a:spcBef>
              <a:spcAft>
                <a:spcPts val="0"/>
              </a:spcAft>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Formal agreement is agreement for which consent alone is not enough, i.e. the</a:t>
            </a:r>
            <a:r>
              <a:rPr lang="en-US" sz="2000" spc="-8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agreement has to be embodied in a written document. Such agreement can range from project-level documents such as a memorandum of understanding (MOU), to formal contracts, equity arrangements and the establishment of new companies specifically for the purpose of the PPP.</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393700">
              <a:spcBef>
                <a:spcPts val="810"/>
              </a:spcBef>
              <a:spcAft>
                <a:spcPts val="0"/>
              </a:spcAft>
            </a:pPr>
            <a:r>
              <a:rPr lang="en-US" sz="2200" b="1" kern="0" dirty="0">
                <a:effectLst/>
                <a:latin typeface="Times New Roman" panose="02020603050405020304" pitchFamily="18" charset="0"/>
                <a:ea typeface="Times New Roman" panose="02020603050405020304" pitchFamily="18" charset="0"/>
              </a:rPr>
              <a:t>Typology of The PPP Cases</a:t>
            </a:r>
            <a:endParaRPr lang="en-IN" sz="2200" b="1" kern="0" dirty="0">
              <a:effectLst/>
              <a:latin typeface="Times New Roman" panose="02020603050405020304" pitchFamily="18" charset="0"/>
              <a:ea typeface="Times New Roman" panose="02020603050405020304" pitchFamily="18" charset="0"/>
            </a:endParaRPr>
          </a:p>
          <a:p>
            <a:pPr marL="742950" lvl="1" indent="-285750">
              <a:spcBef>
                <a:spcPts val="1000"/>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partnerships that aim to develop agricultural value chains</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(VCD);</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0"/>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partnerships for joint agricultural research, innovation and technology transfer</a:t>
            </a:r>
            <a:r>
              <a:rPr lang="en-US" sz="2000" spc="-4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(ITT);</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partnerships for building and upgrading market infrastructure (MI);</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and</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971550" lvl="1" indent="-285750">
              <a:lnSpc>
                <a:spcPct val="113000"/>
              </a:lnSpc>
              <a:spcBef>
                <a:spcPts val="220"/>
              </a:spcBef>
              <a:spcAft>
                <a:spcPts val="0"/>
              </a:spcAft>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partnerships for the delivery of business development services to farmers and small enterprises</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(BDS)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FD474E-6473-37AB-74E2-D9967B74F060}"/>
              </a:ext>
            </a:extLst>
          </p:cNvPr>
          <p:cNvSpPr txBox="1"/>
          <p:nvPr/>
        </p:nvSpPr>
        <p:spPr>
          <a:xfrm>
            <a:off x="3955677" y="1298993"/>
            <a:ext cx="6118410" cy="430887"/>
          </a:xfrm>
          <a:prstGeom prst="rect">
            <a:avLst/>
          </a:prstGeom>
          <a:noFill/>
        </p:spPr>
        <p:txBody>
          <a:bodyPr wrap="square">
            <a:spAutoFit/>
          </a:bodyPr>
          <a:lstStyle/>
          <a:p>
            <a:pPr marL="165100">
              <a:spcBef>
                <a:spcPts val="380"/>
              </a:spcBef>
              <a:spcAft>
                <a:spcPts val="0"/>
              </a:spcAft>
            </a:pPr>
            <a:r>
              <a:rPr lang="en-US" sz="2200" b="1" dirty="0">
                <a:solidFill>
                  <a:srgbClr val="333333"/>
                </a:solidFill>
                <a:effectLst/>
                <a:latin typeface="Times New Roman" panose="02020603050405020304" pitchFamily="18" charset="0"/>
                <a:ea typeface="Times New Roman" panose="02020603050405020304" pitchFamily="18" charset="0"/>
              </a:rPr>
              <a:t>Infrastructure Contract Nomenclature</a:t>
            </a:r>
            <a:endParaRPr lang="en-IN" sz="2200" dirty="0">
              <a:effectLst/>
              <a:latin typeface="Times New Roman" panose="02020603050405020304" pitchFamily="18" charset="0"/>
              <a:ea typeface="Times New Roman" panose="02020603050405020304" pitchFamily="18" charset="0"/>
            </a:endParaRPr>
          </a:p>
        </p:txBody>
      </p:sp>
      <p:graphicFrame>
        <p:nvGraphicFramePr>
          <p:cNvPr id="5" name="Table 4">
            <a:extLst>
              <a:ext uri="{FF2B5EF4-FFF2-40B4-BE49-F238E27FC236}">
                <a16:creationId xmlns:a16="http://schemas.microsoft.com/office/drawing/2014/main" id="{5992C4E6-7BC5-18BC-C7FF-D57EFA7AAFE1}"/>
              </a:ext>
            </a:extLst>
          </p:cNvPr>
          <p:cNvGraphicFramePr>
            <a:graphicFrameLocks noGrp="1"/>
          </p:cNvGraphicFramePr>
          <p:nvPr>
            <p:extLst>
              <p:ext uri="{D42A27DB-BD31-4B8C-83A1-F6EECF244321}">
                <p14:modId xmlns:p14="http://schemas.microsoft.com/office/powerpoint/2010/main" val="2458893806"/>
              </p:ext>
            </p:extLst>
          </p:nvPr>
        </p:nvGraphicFramePr>
        <p:xfrm>
          <a:off x="869576" y="2064184"/>
          <a:ext cx="10551460" cy="3995957"/>
        </p:xfrm>
        <a:graphic>
          <a:graphicData uri="http://schemas.openxmlformats.org/drawingml/2006/table">
            <a:tbl>
              <a:tblPr firstRow="1" firstCol="1" lastRow="1" lastCol="1" bandRow="1" bandCol="1">
                <a:tableStyleId>{5C22544A-7EE6-4342-B048-85BDC9FD1C3A}</a:tableStyleId>
              </a:tblPr>
              <a:tblGrid>
                <a:gridCol w="1799345">
                  <a:extLst>
                    <a:ext uri="{9D8B030D-6E8A-4147-A177-3AD203B41FA5}">
                      <a16:colId xmlns:a16="http://schemas.microsoft.com/office/drawing/2014/main" val="52808667"/>
                    </a:ext>
                  </a:extLst>
                </a:gridCol>
                <a:gridCol w="4204631">
                  <a:extLst>
                    <a:ext uri="{9D8B030D-6E8A-4147-A177-3AD203B41FA5}">
                      <a16:colId xmlns:a16="http://schemas.microsoft.com/office/drawing/2014/main" val="3301151761"/>
                    </a:ext>
                  </a:extLst>
                </a:gridCol>
                <a:gridCol w="1400506">
                  <a:extLst>
                    <a:ext uri="{9D8B030D-6E8A-4147-A177-3AD203B41FA5}">
                      <a16:colId xmlns:a16="http://schemas.microsoft.com/office/drawing/2014/main" val="4205902808"/>
                    </a:ext>
                  </a:extLst>
                </a:gridCol>
                <a:gridCol w="1488815">
                  <a:extLst>
                    <a:ext uri="{9D8B030D-6E8A-4147-A177-3AD203B41FA5}">
                      <a16:colId xmlns:a16="http://schemas.microsoft.com/office/drawing/2014/main" val="3833052909"/>
                    </a:ext>
                  </a:extLst>
                </a:gridCol>
                <a:gridCol w="1658163">
                  <a:extLst>
                    <a:ext uri="{9D8B030D-6E8A-4147-A177-3AD203B41FA5}">
                      <a16:colId xmlns:a16="http://schemas.microsoft.com/office/drawing/2014/main" val="2419296316"/>
                    </a:ext>
                  </a:extLst>
                </a:gridCol>
              </a:tblGrid>
              <a:tr h="670028">
                <a:tc>
                  <a:txBody>
                    <a:bodyPr/>
                    <a:lstStyle/>
                    <a:p>
                      <a:pPr marL="67945">
                        <a:lnSpc>
                          <a:spcPts val="1350"/>
                        </a:lnSpc>
                      </a:pPr>
                      <a:r>
                        <a:rPr lang="en-US" sz="1200">
                          <a:effectLst/>
                        </a:rPr>
                        <a:t> </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 </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dirty="0">
                          <a:effectLst/>
                        </a:rPr>
                        <a:t> </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 </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 </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70330260"/>
                  </a:ext>
                </a:extLst>
              </a:tr>
              <a:tr h="3325929">
                <a:tc>
                  <a:txBody>
                    <a:bodyPr/>
                    <a:lstStyle/>
                    <a:p>
                      <a:pPr marL="67945" marR="136525">
                        <a:lnSpc>
                          <a:spcPct val="115000"/>
                        </a:lnSpc>
                      </a:pPr>
                      <a:r>
                        <a:rPr lang="en-US" sz="1400" dirty="0">
                          <a:effectLst/>
                        </a:rPr>
                        <a:t>Design-Build- Finance- Operate- Maintain (DBFOM);</a:t>
                      </a:r>
                      <a:endParaRPr lang="en-IN" sz="1400" dirty="0">
                        <a:effectLst/>
                      </a:endParaRPr>
                    </a:p>
                    <a:p>
                      <a:pPr marL="67945" marR="136525">
                        <a:lnSpc>
                          <a:spcPct val="115000"/>
                        </a:lnSpc>
                      </a:pPr>
                      <a:r>
                        <a:rPr lang="en-US" sz="1400" dirty="0">
                          <a:effectLst/>
                        </a:rPr>
                        <a:t>Design-Build- Finance- Operate (DBFO);</a:t>
                      </a:r>
                      <a:endParaRPr lang="en-IN" sz="1400" dirty="0">
                        <a:effectLst/>
                      </a:endParaRPr>
                    </a:p>
                    <a:p>
                      <a:pPr marL="67945" marR="363220">
                        <a:lnSpc>
                          <a:spcPct val="115000"/>
                        </a:lnSpc>
                        <a:spcBef>
                          <a:spcPts val="725"/>
                        </a:spcBef>
                        <a:spcAft>
                          <a:spcPts val="0"/>
                        </a:spcAft>
                      </a:pPr>
                      <a:r>
                        <a:rPr lang="en-US" sz="1400" dirty="0">
                          <a:effectLst/>
                        </a:rPr>
                        <a:t>Design- Construct- Manage- Finance</a:t>
                      </a:r>
                      <a:endParaRPr lang="en-IN" sz="1400" dirty="0">
                        <a:effectLst/>
                      </a:endParaRPr>
                    </a:p>
                    <a:p>
                      <a:pPr marL="67945">
                        <a:lnSpc>
                          <a:spcPts val="1350"/>
                        </a:lnSpc>
                      </a:pPr>
                      <a:r>
                        <a:rPr lang="en-US" sz="1400" dirty="0">
                          <a:effectLst/>
                        </a:rPr>
                        <a:t>(DCMF)</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60960" algn="just">
                        <a:lnSpc>
                          <a:spcPct val="115000"/>
                        </a:lnSpc>
                        <a:spcAft>
                          <a:spcPts val="0"/>
                        </a:spcAft>
                      </a:pPr>
                      <a:r>
                        <a:rPr lang="en-US" sz="1400" dirty="0">
                          <a:effectLst/>
                        </a:rPr>
                        <a:t>Under this nomenclature, the range of PPP contract types is described by the functions transferred to the private sector. The maintain function may be left out of the description (so instead of DBFOM, a contract transferring all those functions may simply be described as DBFO, with responsibility for maintenance implied as part of operations). An alternative description along similar lines is Design-Construct- Manage-Finance (DCMF), which is equivalent to a DBFOM contract.</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ct val="115000"/>
                        </a:lnSpc>
                      </a:pPr>
                      <a:r>
                        <a:rPr lang="en-US" sz="1400" dirty="0">
                          <a:effectLst/>
                        </a:rPr>
                        <a:t>New infrastructure</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61595" algn="just">
                        <a:lnSpc>
                          <a:spcPct val="115000"/>
                        </a:lnSpc>
                        <a:spcAft>
                          <a:spcPts val="0"/>
                        </a:spcAft>
                      </a:pPr>
                      <a:r>
                        <a:rPr lang="en-US" sz="1400" dirty="0">
                          <a:effectLst/>
                        </a:rPr>
                        <a:t>As captured by contract name</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82550">
                        <a:lnSpc>
                          <a:spcPct val="115000"/>
                        </a:lnSpc>
                        <a:spcAft>
                          <a:spcPts val="0"/>
                        </a:spcAft>
                      </a:pPr>
                      <a:r>
                        <a:rPr lang="en-US" sz="1400" dirty="0">
                          <a:effectLst/>
                        </a:rPr>
                        <a:t>Can be </a:t>
                      </a:r>
                      <a:r>
                        <a:rPr lang="en-US" sz="1400" spc="-20" dirty="0">
                          <a:effectLst/>
                        </a:rPr>
                        <a:t>either </a:t>
                      </a:r>
                      <a:r>
                        <a:rPr lang="en-US" sz="1400" dirty="0">
                          <a:effectLst/>
                        </a:rPr>
                        <a:t>government or user</a:t>
                      </a:r>
                      <a:r>
                        <a:rPr lang="en-US" sz="1400" spc="-10" dirty="0">
                          <a:effectLst/>
                        </a:rPr>
                        <a:t> </a:t>
                      </a:r>
                      <a:r>
                        <a:rPr lang="en-US" sz="1400" dirty="0">
                          <a:effectLst/>
                        </a:rPr>
                        <a:t>pays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238358150"/>
                  </a:ext>
                </a:extLst>
              </a:tr>
            </a:tbl>
          </a:graphicData>
        </a:graphic>
      </p:graphicFrame>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370416B-913B-1AF0-54E4-F28B8CD9842B}"/>
              </a:ext>
            </a:extLst>
          </p:cNvPr>
          <p:cNvGraphicFramePr>
            <a:graphicFrameLocks noGrp="1"/>
          </p:cNvGraphicFramePr>
          <p:nvPr>
            <p:extLst>
              <p:ext uri="{D42A27DB-BD31-4B8C-83A1-F6EECF244321}">
                <p14:modId xmlns:p14="http://schemas.microsoft.com/office/powerpoint/2010/main" val="2003248408"/>
              </p:ext>
            </p:extLst>
          </p:nvPr>
        </p:nvGraphicFramePr>
        <p:xfrm>
          <a:off x="286872" y="1667435"/>
          <a:ext cx="11349318" cy="4372207"/>
        </p:xfrm>
        <a:graphic>
          <a:graphicData uri="http://schemas.openxmlformats.org/drawingml/2006/table">
            <a:tbl>
              <a:tblPr firstRow="1" firstCol="1" lastRow="1" lastCol="1" bandRow="1" bandCol="1">
                <a:tableStyleId>{5C22544A-7EE6-4342-B048-85BDC9FD1C3A}</a:tableStyleId>
              </a:tblPr>
              <a:tblGrid>
                <a:gridCol w="1911346">
                  <a:extLst>
                    <a:ext uri="{9D8B030D-6E8A-4147-A177-3AD203B41FA5}">
                      <a16:colId xmlns:a16="http://schemas.microsoft.com/office/drawing/2014/main" val="402147282"/>
                    </a:ext>
                  </a:extLst>
                </a:gridCol>
                <a:gridCol w="4534124">
                  <a:extLst>
                    <a:ext uri="{9D8B030D-6E8A-4147-A177-3AD203B41FA5}">
                      <a16:colId xmlns:a16="http://schemas.microsoft.com/office/drawing/2014/main" val="3521771094"/>
                    </a:ext>
                  </a:extLst>
                </a:gridCol>
                <a:gridCol w="1510255">
                  <a:extLst>
                    <a:ext uri="{9D8B030D-6E8A-4147-A177-3AD203B41FA5}">
                      <a16:colId xmlns:a16="http://schemas.microsoft.com/office/drawing/2014/main" val="4257814121"/>
                    </a:ext>
                  </a:extLst>
                </a:gridCol>
                <a:gridCol w="1605487">
                  <a:extLst>
                    <a:ext uri="{9D8B030D-6E8A-4147-A177-3AD203B41FA5}">
                      <a16:colId xmlns:a16="http://schemas.microsoft.com/office/drawing/2014/main" val="3186110040"/>
                    </a:ext>
                  </a:extLst>
                </a:gridCol>
                <a:gridCol w="1788106">
                  <a:extLst>
                    <a:ext uri="{9D8B030D-6E8A-4147-A177-3AD203B41FA5}">
                      <a16:colId xmlns:a16="http://schemas.microsoft.com/office/drawing/2014/main" val="1741773669"/>
                    </a:ext>
                  </a:extLst>
                </a:gridCol>
              </a:tblGrid>
              <a:tr h="4372207">
                <a:tc>
                  <a:txBody>
                    <a:bodyPr/>
                    <a:lstStyle/>
                    <a:p>
                      <a:pPr marL="67945" marR="60325">
                        <a:lnSpc>
                          <a:spcPct val="115000"/>
                        </a:lnSpc>
                      </a:pPr>
                      <a:r>
                        <a:rPr lang="en-US" sz="1400" dirty="0">
                          <a:effectLst/>
                        </a:rPr>
                        <a:t>Build-Operate- Transfer (BOT), </a:t>
                      </a:r>
                      <a:r>
                        <a:rPr lang="en-US" sz="1400" spc="-20" dirty="0">
                          <a:effectLst/>
                        </a:rPr>
                        <a:t>Build- </a:t>
                      </a:r>
                      <a:r>
                        <a:rPr lang="en-US" sz="1400" dirty="0">
                          <a:effectLst/>
                        </a:rPr>
                        <a:t>Own-Operate- Transfer (BOOT),</a:t>
                      </a:r>
                      <a:endParaRPr lang="en-IN" sz="1400" dirty="0">
                        <a:effectLst/>
                      </a:endParaRPr>
                    </a:p>
                    <a:p>
                      <a:pPr marL="67945" marR="441325">
                        <a:lnSpc>
                          <a:spcPct val="115000"/>
                        </a:lnSpc>
                      </a:pPr>
                      <a:r>
                        <a:rPr lang="en-US" sz="1400" dirty="0">
                          <a:effectLst/>
                        </a:rPr>
                        <a:t>Build- </a:t>
                      </a:r>
                      <a:r>
                        <a:rPr lang="en-US" sz="1400" spc="-5" dirty="0">
                          <a:effectLst/>
                        </a:rPr>
                        <a:t>Transfer-</a:t>
                      </a:r>
                      <a:endParaRPr lang="en-IN" sz="1400" dirty="0">
                        <a:effectLst/>
                      </a:endParaRPr>
                    </a:p>
                    <a:p>
                      <a:pPr marL="67945">
                        <a:lnSpc>
                          <a:spcPts val="1360"/>
                        </a:lnSpc>
                      </a:pPr>
                      <a:r>
                        <a:rPr lang="en-US" sz="1400" dirty="0">
                          <a:effectLst/>
                        </a:rPr>
                        <a:t>Operate (BTO)</a:t>
                      </a:r>
                    </a:p>
                    <a:p>
                      <a:pPr marL="67945">
                        <a:lnSpc>
                          <a:spcPts val="1360"/>
                        </a:lnSpc>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360"/>
                        </a:lnSpc>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360"/>
                        </a:lnSpc>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360"/>
                        </a:lnSpc>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360"/>
                        </a:lnSpc>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360"/>
                        </a:lnSpc>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360"/>
                        </a:lnSpc>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360"/>
                        </a:lnSpc>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360"/>
                        </a:lnSpc>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360"/>
                        </a:lnSpc>
                      </a:pP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60325" algn="just">
                        <a:lnSpc>
                          <a:spcPct val="115000"/>
                        </a:lnSpc>
                        <a:spcAft>
                          <a:spcPts val="0"/>
                        </a:spcAft>
                        <a:tabLst>
                          <a:tab pos="1310005" algn="l"/>
                          <a:tab pos="1902460" algn="l"/>
                        </a:tabLst>
                      </a:pPr>
                      <a:r>
                        <a:rPr lang="en-US" sz="1400" dirty="0">
                          <a:effectLst/>
                        </a:rPr>
                        <a:t>This approach to describing PPPs for new</a:t>
                      </a:r>
                      <a:r>
                        <a:rPr lang="en-US" sz="1400" spc="-65" dirty="0">
                          <a:effectLst/>
                        </a:rPr>
                        <a:t> </a:t>
                      </a:r>
                      <a:r>
                        <a:rPr lang="en-US" sz="1400" dirty="0">
                          <a:effectLst/>
                        </a:rPr>
                        <a:t>assets</a:t>
                      </a:r>
                      <a:r>
                        <a:rPr lang="en-US" sz="1400" spc="-50" dirty="0">
                          <a:effectLst/>
                        </a:rPr>
                        <a:t> </a:t>
                      </a:r>
                      <a:r>
                        <a:rPr lang="en-US" sz="1400" dirty="0">
                          <a:effectLst/>
                        </a:rPr>
                        <a:t>captures</a:t>
                      </a:r>
                      <a:r>
                        <a:rPr lang="en-US" sz="1400" spc="-55" dirty="0">
                          <a:effectLst/>
                        </a:rPr>
                        <a:t> </a:t>
                      </a:r>
                      <a:r>
                        <a:rPr lang="en-US" sz="1400" dirty="0">
                          <a:effectLst/>
                        </a:rPr>
                        <a:t>legal</a:t>
                      </a:r>
                      <a:r>
                        <a:rPr lang="en-US" sz="1400" spc="-45" dirty="0">
                          <a:effectLst/>
                        </a:rPr>
                        <a:t> </a:t>
                      </a:r>
                      <a:r>
                        <a:rPr lang="en-US" sz="1400" dirty="0">
                          <a:effectLst/>
                        </a:rPr>
                        <a:t>ownership</a:t>
                      </a:r>
                      <a:r>
                        <a:rPr lang="en-US" sz="1400" spc="-55" dirty="0">
                          <a:effectLst/>
                        </a:rPr>
                        <a:t> </a:t>
                      </a:r>
                      <a:r>
                        <a:rPr lang="en-US" sz="1400" dirty="0">
                          <a:effectLst/>
                        </a:rPr>
                        <a:t>and control of the project assets. Under a BOT project, the private company</a:t>
                      </a:r>
                      <a:r>
                        <a:rPr lang="en-US" sz="1400" spc="-155" dirty="0">
                          <a:effectLst/>
                        </a:rPr>
                        <a:t> </a:t>
                      </a:r>
                      <a:r>
                        <a:rPr lang="en-US" sz="1400" dirty="0">
                          <a:effectLst/>
                        </a:rPr>
                        <a:t>owns the project assets until they are transferred at the end of the contract. BOOT is often used interchangeably with BOT, as Yescombe (</a:t>
                      </a:r>
                      <a:r>
                        <a:rPr lang="en-US" sz="1400" u="sng" dirty="0">
                          <a:effectLst/>
                          <a:hlinkClick r:id="rId2"/>
                        </a:rPr>
                        <a:t>Yescombe</a:t>
                      </a:r>
                      <a:r>
                        <a:rPr lang="en-US" sz="1400" dirty="0">
                          <a:effectLst/>
                        </a:rPr>
                        <a:t> </a:t>
                      </a:r>
                      <a:r>
                        <a:rPr lang="en-US" sz="1400" u="sng" dirty="0">
                          <a:effectLst/>
                          <a:hlinkClick r:id="rId2"/>
                        </a:rPr>
                        <a:t>2007</a:t>
                      </a:r>
                      <a:r>
                        <a:rPr lang="en-US" sz="1400" dirty="0">
                          <a:effectLst/>
                        </a:rPr>
                        <a:t>) describes. In contrast, a Build- Transfer-Operate (BTO) contract, asset ownership is transferred once construction	is	</a:t>
                      </a:r>
                      <a:r>
                        <a:rPr lang="en-US" sz="1400" spc="-15" dirty="0">
                          <a:effectLst/>
                        </a:rPr>
                        <a:t>complete. </a:t>
                      </a:r>
                      <a:r>
                        <a:rPr lang="en-US" sz="1400" dirty="0">
                          <a:effectLst/>
                        </a:rPr>
                        <a:t>As </a:t>
                      </a:r>
                      <a:r>
                        <a:rPr lang="en-US" sz="1400" dirty="0" err="1">
                          <a:effectLst/>
                        </a:rPr>
                        <a:t>Delmon</a:t>
                      </a:r>
                      <a:r>
                        <a:rPr lang="en-US" sz="1400" dirty="0">
                          <a:effectLst/>
                        </a:rPr>
                        <a:t> (</a:t>
                      </a:r>
                      <a:r>
                        <a:rPr lang="en-US" sz="1400" u="sng" dirty="0" err="1">
                          <a:effectLst/>
                          <a:hlinkClick r:id="rId3"/>
                        </a:rPr>
                        <a:t>Delmon</a:t>
                      </a:r>
                      <a:r>
                        <a:rPr lang="en-US" sz="1400" u="sng" dirty="0">
                          <a:effectLst/>
                          <a:hlinkClick r:id="rId3"/>
                        </a:rPr>
                        <a:t> 2015</a:t>
                      </a:r>
                      <a:r>
                        <a:rPr lang="en-US" sz="1400" u="none" strike="noStrike" dirty="0">
                          <a:effectLst/>
                          <a:hlinkClick r:id="rId3"/>
                        </a:rPr>
                        <a:t>,</a:t>
                      </a:r>
                      <a:r>
                        <a:rPr lang="en-US" sz="1400" spc="200" dirty="0">
                          <a:effectLst/>
                        </a:rPr>
                        <a:t> </a:t>
                      </a:r>
                      <a:r>
                        <a:rPr lang="en-US" sz="1400" dirty="0">
                          <a:effectLst/>
                        </a:rPr>
                        <a:t>20–</a:t>
                      </a:r>
                      <a:endParaRPr lang="en-IN" sz="1400" dirty="0">
                        <a:effectLst/>
                      </a:endParaRPr>
                    </a:p>
                    <a:p>
                      <a:pPr marL="68580" marR="62230" algn="just">
                        <a:lnSpc>
                          <a:spcPct val="115000"/>
                        </a:lnSpc>
                        <a:spcAft>
                          <a:spcPts val="0"/>
                        </a:spcAft>
                      </a:pPr>
                      <a:r>
                        <a:rPr lang="en-US" sz="1400" dirty="0">
                          <a:effectLst/>
                        </a:rPr>
                        <a:t>21) describes, ownership rights mainly affect how handover of assets is managed at the end of the contract.</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ct val="115000"/>
                        </a:lnSpc>
                      </a:pPr>
                      <a:r>
                        <a:rPr lang="en-US" sz="1400" dirty="0">
                          <a:effectLst/>
                        </a:rPr>
                        <a:t>New </a:t>
                      </a:r>
                      <a:r>
                        <a:rPr lang="en-US" sz="1400" dirty="0" err="1">
                          <a:effectLst/>
                        </a:rPr>
                        <a:t>infrastructu</a:t>
                      </a:r>
                      <a:r>
                        <a:rPr lang="en-US" sz="1400" dirty="0">
                          <a:effectLst/>
                        </a:rPr>
                        <a:t> </a:t>
                      </a:r>
                      <a:r>
                        <a:rPr lang="en-US" sz="1200" dirty="0">
                          <a:effectLst/>
                        </a:rPr>
                        <a:t>re</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60960">
                        <a:lnSpc>
                          <a:spcPct val="115000"/>
                        </a:lnSpc>
                        <a:spcAft>
                          <a:spcPts val="0"/>
                        </a:spcAft>
                      </a:pPr>
                      <a:r>
                        <a:rPr lang="en-US" sz="1400" dirty="0">
                          <a:effectLst/>
                        </a:rPr>
                        <a:t>Typically, design, build, finance, maintain, and some or all operations</a:t>
                      </a:r>
                      <a:endParaRPr lang="en-IN" sz="1400" dirty="0">
                        <a:effectLst/>
                      </a:endParaRPr>
                    </a:p>
                    <a:p>
                      <a:pPr marL="69215" marR="60960">
                        <a:lnSpc>
                          <a:spcPct val="115000"/>
                        </a:lnSpc>
                        <a:spcBef>
                          <a:spcPts val="715"/>
                        </a:spcBef>
                        <a:spcAft>
                          <a:spcPts val="0"/>
                        </a:spcAft>
                        <a:tabLst>
                          <a:tab pos="713740" algn="l"/>
                        </a:tabLst>
                      </a:pPr>
                      <a:r>
                        <a:rPr lang="en-US" sz="1400" dirty="0">
                          <a:effectLst/>
                        </a:rPr>
                        <a:t>Under </a:t>
                      </a:r>
                      <a:r>
                        <a:rPr lang="en-US" sz="1400" spc="-20" dirty="0">
                          <a:effectLst/>
                        </a:rPr>
                        <a:t>some </a:t>
                      </a:r>
                      <a:r>
                        <a:rPr lang="en-US" sz="1400" dirty="0">
                          <a:effectLst/>
                        </a:rPr>
                        <a:t>definitions, BOT	</a:t>
                      </a:r>
                      <a:r>
                        <a:rPr lang="en-US" sz="1400" spc="-45" dirty="0">
                          <a:effectLst/>
                        </a:rPr>
                        <a:t>or</a:t>
                      </a:r>
                      <a:endParaRPr lang="en-IN" sz="1400" dirty="0">
                        <a:effectLst/>
                      </a:endParaRPr>
                    </a:p>
                    <a:p>
                      <a:pPr marL="69215" marR="59690">
                        <a:lnSpc>
                          <a:spcPct val="115000"/>
                        </a:lnSpc>
                        <a:spcBef>
                          <a:spcPts val="5"/>
                        </a:spcBef>
                        <a:spcAft>
                          <a:spcPts val="0"/>
                        </a:spcAft>
                        <a:tabLst>
                          <a:tab pos="393700" algn="l"/>
                          <a:tab pos="577850" algn="l"/>
                        </a:tabLst>
                      </a:pPr>
                      <a:r>
                        <a:rPr lang="en-US" sz="1400" dirty="0">
                          <a:effectLst/>
                        </a:rPr>
                        <a:t>BTO		</a:t>
                      </a:r>
                      <a:r>
                        <a:rPr lang="en-US" sz="1400" spc="-30" dirty="0">
                          <a:effectLst/>
                        </a:rPr>
                        <a:t>may </a:t>
                      </a:r>
                      <a:r>
                        <a:rPr lang="en-US" sz="1400" dirty="0">
                          <a:effectLst/>
                        </a:rPr>
                        <a:t>not	</a:t>
                      </a:r>
                      <a:r>
                        <a:rPr lang="en-US" sz="1400" spc="-15" dirty="0">
                          <a:effectLst/>
                        </a:rPr>
                        <a:t>include </a:t>
                      </a:r>
                      <a:r>
                        <a:rPr lang="en-US" sz="1400" dirty="0">
                          <a:effectLst/>
                        </a:rPr>
                        <a:t>private finance, whereas BOOT</a:t>
                      </a:r>
                      <a:endParaRPr lang="en-IN" sz="1400" dirty="0">
                        <a:effectLst/>
                      </a:endParaRPr>
                    </a:p>
                    <a:p>
                      <a:pPr marL="69215" marR="313690">
                        <a:lnSpc>
                          <a:spcPct val="115000"/>
                        </a:lnSpc>
                        <a:spcBef>
                          <a:spcPts val="10"/>
                        </a:spcBef>
                        <a:spcAft>
                          <a:spcPts val="0"/>
                        </a:spcAft>
                      </a:pPr>
                      <a:r>
                        <a:rPr lang="en-US" sz="1400" dirty="0">
                          <a:effectLst/>
                        </a:rPr>
                        <a:t>always includes private</a:t>
                      </a:r>
                      <a:endParaRPr lang="en-IN" sz="1400" dirty="0">
                        <a:effectLst/>
                      </a:endParaRPr>
                    </a:p>
                    <a:p>
                      <a:pPr marL="69215">
                        <a:lnSpc>
                          <a:spcPts val="1370"/>
                        </a:lnSpc>
                      </a:pPr>
                      <a:r>
                        <a:rPr lang="en-US" sz="1400" dirty="0">
                          <a:effectLst/>
                        </a:rPr>
                        <a:t>finance</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82550">
                        <a:lnSpc>
                          <a:spcPct val="115000"/>
                        </a:lnSpc>
                        <a:spcAft>
                          <a:spcPts val="0"/>
                        </a:spcAft>
                      </a:pPr>
                      <a:r>
                        <a:rPr lang="en-US" sz="1400" dirty="0">
                          <a:effectLst/>
                        </a:rPr>
                        <a:t>Can be </a:t>
                      </a:r>
                      <a:r>
                        <a:rPr lang="en-US" sz="1400" spc="-20" dirty="0">
                          <a:effectLst/>
                        </a:rPr>
                        <a:t>either </a:t>
                      </a:r>
                      <a:r>
                        <a:rPr lang="en-US" sz="1400" dirty="0">
                          <a:effectLst/>
                        </a:rPr>
                        <a:t>government or user</a:t>
                      </a:r>
                      <a:r>
                        <a:rPr lang="en-US" sz="1400" spc="-10" dirty="0">
                          <a:effectLst/>
                        </a:rPr>
                        <a:t> </a:t>
                      </a:r>
                      <a:r>
                        <a:rPr lang="en-US" sz="1400" dirty="0">
                          <a:effectLst/>
                        </a:rPr>
                        <a:t>pays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57178704"/>
                  </a:ext>
                </a:extLst>
              </a:tr>
            </a:tbl>
          </a:graphicData>
        </a:graphic>
      </p:graphicFrame>
    </p:spTree>
    <p:extLst>
      <p:ext uri="{BB962C8B-B14F-4D97-AF65-F5344CB8AC3E}">
        <p14:creationId xmlns:p14="http://schemas.microsoft.com/office/powerpoint/2010/main" val="223298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C33234A-6E5B-5BC7-F7C9-32FDC04DA3EF}"/>
              </a:ext>
            </a:extLst>
          </p:cNvPr>
          <p:cNvGraphicFramePr>
            <a:graphicFrameLocks noGrp="1"/>
          </p:cNvGraphicFramePr>
          <p:nvPr>
            <p:extLst>
              <p:ext uri="{D42A27DB-BD31-4B8C-83A1-F6EECF244321}">
                <p14:modId xmlns:p14="http://schemas.microsoft.com/office/powerpoint/2010/main" val="1850998480"/>
              </p:ext>
            </p:extLst>
          </p:nvPr>
        </p:nvGraphicFramePr>
        <p:xfrm>
          <a:off x="515470" y="1400323"/>
          <a:ext cx="11161059" cy="5011633"/>
        </p:xfrm>
        <a:graphic>
          <a:graphicData uri="http://schemas.openxmlformats.org/drawingml/2006/table">
            <a:tbl>
              <a:tblPr firstRow="1" firstCol="1" lastRow="1" lastCol="1" bandRow="1" bandCol="1">
                <a:tableStyleId>{5C22544A-7EE6-4342-B048-85BDC9FD1C3A}</a:tableStyleId>
              </a:tblPr>
              <a:tblGrid>
                <a:gridCol w="1879642">
                  <a:extLst>
                    <a:ext uri="{9D8B030D-6E8A-4147-A177-3AD203B41FA5}">
                      <a16:colId xmlns:a16="http://schemas.microsoft.com/office/drawing/2014/main" val="2780530226"/>
                    </a:ext>
                  </a:extLst>
                </a:gridCol>
                <a:gridCol w="4512194">
                  <a:extLst>
                    <a:ext uri="{9D8B030D-6E8A-4147-A177-3AD203B41FA5}">
                      <a16:colId xmlns:a16="http://schemas.microsoft.com/office/drawing/2014/main" val="3898657897"/>
                    </a:ext>
                  </a:extLst>
                </a:gridCol>
                <a:gridCol w="1431923">
                  <a:extLst>
                    <a:ext uri="{9D8B030D-6E8A-4147-A177-3AD203B41FA5}">
                      <a16:colId xmlns:a16="http://schemas.microsoft.com/office/drawing/2014/main" val="2006635887"/>
                    </a:ext>
                  </a:extLst>
                </a:gridCol>
                <a:gridCol w="1454712">
                  <a:extLst>
                    <a:ext uri="{9D8B030D-6E8A-4147-A177-3AD203B41FA5}">
                      <a16:colId xmlns:a16="http://schemas.microsoft.com/office/drawing/2014/main" val="3072891448"/>
                    </a:ext>
                  </a:extLst>
                </a:gridCol>
                <a:gridCol w="1882588">
                  <a:extLst>
                    <a:ext uri="{9D8B030D-6E8A-4147-A177-3AD203B41FA5}">
                      <a16:colId xmlns:a16="http://schemas.microsoft.com/office/drawing/2014/main" val="3143030300"/>
                    </a:ext>
                  </a:extLst>
                </a:gridCol>
              </a:tblGrid>
              <a:tr h="1233561">
                <a:tc>
                  <a:txBody>
                    <a:bodyPr/>
                    <a:lstStyle/>
                    <a:p>
                      <a:pPr marL="67945" marR="73660">
                        <a:lnSpc>
                          <a:spcPct val="115000"/>
                        </a:lnSpc>
                      </a:pPr>
                      <a:r>
                        <a:rPr lang="en-US" sz="1600" dirty="0">
                          <a:effectLst/>
                        </a:rPr>
                        <a:t>Rehabilitate- Operate- Transfer (ROT</a:t>
                      </a:r>
                      <a:endParaRPr lang="en-IN" sz="1600" dirty="0">
                        <a:effectLst/>
                      </a:endParaRPr>
                    </a:p>
                    <a:p>
                      <a:pPr marL="67945">
                        <a:lnSpc>
                          <a:spcPts val="1350"/>
                        </a:lnSpc>
                      </a:pPr>
                      <a:r>
                        <a:rPr lang="en-US" sz="1600" dirty="0">
                          <a:effectLst/>
                        </a:rPr>
                        <a:t>)</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62230" algn="just">
                        <a:lnSpc>
                          <a:spcPct val="115000"/>
                        </a:lnSpc>
                        <a:spcAft>
                          <a:spcPts val="0"/>
                        </a:spcAft>
                      </a:pPr>
                      <a:r>
                        <a:rPr lang="en-US" sz="1400" dirty="0">
                          <a:effectLst/>
                        </a:rPr>
                        <a:t>In either of the naming conventions described above, Rehabilitate may </a:t>
                      </a:r>
                      <a:r>
                        <a:rPr lang="en-US" sz="1400" spc="-15" dirty="0">
                          <a:effectLst/>
                        </a:rPr>
                        <a:t>take </a:t>
                      </a:r>
                      <a:r>
                        <a:rPr lang="en-US" sz="1400" dirty="0">
                          <a:effectLst/>
                        </a:rPr>
                        <a:t>the place of Build where the private party  is  responsible  for</a:t>
                      </a:r>
                      <a:r>
                        <a:rPr lang="en-US" sz="1400" spc="140" dirty="0">
                          <a:effectLst/>
                        </a:rPr>
                        <a:t> </a:t>
                      </a:r>
                      <a:r>
                        <a:rPr lang="en-US" sz="1400" dirty="0">
                          <a:effectLst/>
                        </a:rPr>
                        <a:t>rehabilitating,</a:t>
                      </a:r>
                      <a:endParaRPr lang="en-IN" sz="1400" dirty="0">
                        <a:effectLst/>
                      </a:endParaRPr>
                    </a:p>
                    <a:p>
                      <a:pPr marL="68580" algn="just">
                        <a:lnSpc>
                          <a:spcPts val="1350"/>
                        </a:lnSpc>
                      </a:pPr>
                      <a:r>
                        <a:rPr lang="en-US" sz="1400" dirty="0">
                          <a:effectLst/>
                        </a:rPr>
                        <a:t>upgrading, or extending existing</a:t>
                      </a:r>
                      <a:r>
                        <a:rPr lang="en-US" sz="1400" spc="-40" dirty="0">
                          <a:effectLst/>
                        </a:rPr>
                        <a:t> </a:t>
                      </a:r>
                      <a:r>
                        <a:rPr lang="en-US" sz="1400" dirty="0">
                          <a:effectLst/>
                        </a:rPr>
                        <a:t>assets.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ct val="115000"/>
                        </a:lnSpc>
                      </a:pPr>
                      <a:r>
                        <a:rPr lang="en-US" sz="1400" dirty="0">
                          <a:effectLst/>
                        </a:rPr>
                        <a:t>Existing infrastructure</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61595">
                        <a:lnSpc>
                          <a:spcPct val="115000"/>
                        </a:lnSpc>
                        <a:spcAft>
                          <a:spcPts val="0"/>
                        </a:spcAft>
                        <a:tabLst>
                          <a:tab pos="439420" algn="l"/>
                        </a:tabLst>
                      </a:pPr>
                      <a:r>
                        <a:rPr lang="en-US" sz="1400" dirty="0">
                          <a:effectLst/>
                        </a:rPr>
                        <a:t>As	</a:t>
                      </a:r>
                      <a:r>
                        <a:rPr lang="en-US" sz="1400" spc="-20" dirty="0">
                          <a:effectLst/>
                        </a:rPr>
                        <a:t>above, </a:t>
                      </a:r>
                      <a:r>
                        <a:rPr lang="en-US" sz="1400" dirty="0">
                          <a:effectLst/>
                        </a:rPr>
                        <a:t>but rehabilit ate instead of</a:t>
                      </a:r>
                      <a:r>
                        <a:rPr lang="en-US" sz="1400" spc="-5" dirty="0">
                          <a:effectLst/>
                        </a:rPr>
                        <a:t> </a:t>
                      </a:r>
                      <a:r>
                        <a:rPr lang="en-US" sz="1400" dirty="0">
                          <a:effectLst/>
                        </a:rPr>
                        <a:t>build</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a:lnSpc>
                          <a:spcPts val="1350"/>
                        </a:lnSpc>
                      </a:pPr>
                      <a:r>
                        <a:rPr lang="en-US" sz="1400" dirty="0">
                          <a:effectLst/>
                        </a:rPr>
                        <a:t>As above</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883017518"/>
                  </a:ext>
                </a:extLst>
              </a:tr>
              <a:tr h="3778072">
                <a:tc>
                  <a:txBody>
                    <a:bodyPr/>
                    <a:lstStyle/>
                    <a:p>
                      <a:pPr marL="67945">
                        <a:lnSpc>
                          <a:spcPts val="1350"/>
                        </a:lnSpc>
                        <a:spcBef>
                          <a:spcPts val="5"/>
                        </a:spcBef>
                      </a:pPr>
                      <a:r>
                        <a:rPr lang="en-US" sz="1400" dirty="0">
                          <a:effectLst/>
                        </a:rPr>
                        <a:t>Concession</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61595" algn="just">
                        <a:lnSpc>
                          <a:spcPct val="115000"/>
                        </a:lnSpc>
                        <a:spcAft>
                          <a:spcPts val="0"/>
                        </a:spcAft>
                      </a:pPr>
                      <a:r>
                        <a:rPr lang="en-US" sz="1400" dirty="0">
                          <a:effectLst/>
                        </a:rPr>
                        <a:t>Concession is used for a range of types of        contract,        as        described in </a:t>
                      </a:r>
                      <a:r>
                        <a:rPr lang="en-US" sz="1400" dirty="0" err="1">
                          <a:effectLst/>
                        </a:rPr>
                        <a:t>Delmon</a:t>
                      </a:r>
                      <a:r>
                        <a:rPr lang="en-US" sz="1400" dirty="0">
                          <a:effectLst/>
                        </a:rPr>
                        <a:t> (</a:t>
                      </a:r>
                      <a:r>
                        <a:rPr lang="en-US" sz="1400" u="sng" dirty="0" err="1">
                          <a:effectLst/>
                          <a:hlinkClick r:id="rId2"/>
                        </a:rPr>
                        <a:t>Delmon</a:t>
                      </a:r>
                      <a:r>
                        <a:rPr lang="en-US" sz="1400" u="sng" dirty="0">
                          <a:effectLst/>
                          <a:hlinkClick r:id="rId2"/>
                        </a:rPr>
                        <a:t> 2010</a:t>
                      </a:r>
                      <a:r>
                        <a:rPr lang="en-US" sz="1400" dirty="0">
                          <a:effectLst/>
                        </a:rPr>
                        <a:t>, Box 1 on page 9). In some jurisdictions, concession may imply a specific type</a:t>
                      </a:r>
                      <a:r>
                        <a:rPr lang="en-US" sz="1400" spc="-175" dirty="0">
                          <a:effectLst/>
                        </a:rPr>
                        <a:t> </a:t>
                      </a:r>
                      <a:r>
                        <a:rPr lang="en-US" sz="1400" dirty="0">
                          <a:effectLst/>
                        </a:rPr>
                        <a:t>of contract; while in others it is used </a:t>
                      </a:r>
                      <a:r>
                        <a:rPr lang="en-US" sz="1400" spc="-15" dirty="0">
                          <a:effectLst/>
                        </a:rPr>
                        <a:t>more </a:t>
                      </a:r>
                      <a:r>
                        <a:rPr lang="en-US" sz="1400" dirty="0">
                          <a:effectLst/>
                        </a:rPr>
                        <a:t>widely.</a:t>
                      </a:r>
                      <a:r>
                        <a:rPr lang="en-US" sz="1400" spc="-55" dirty="0">
                          <a:effectLst/>
                        </a:rPr>
                        <a:t> </a:t>
                      </a:r>
                      <a:r>
                        <a:rPr lang="en-US" sz="1400" dirty="0">
                          <a:effectLst/>
                        </a:rPr>
                        <a:t>In</a:t>
                      </a:r>
                      <a:r>
                        <a:rPr lang="en-US" sz="1400" spc="-60" dirty="0">
                          <a:effectLst/>
                        </a:rPr>
                        <a:t> </a:t>
                      </a:r>
                      <a:r>
                        <a:rPr lang="en-US" sz="1400" dirty="0">
                          <a:effectLst/>
                        </a:rPr>
                        <a:t>the</a:t>
                      </a:r>
                      <a:r>
                        <a:rPr lang="en-US" sz="1400" spc="-70" dirty="0">
                          <a:effectLst/>
                        </a:rPr>
                        <a:t> </a:t>
                      </a:r>
                      <a:r>
                        <a:rPr lang="en-US" sz="1400" dirty="0">
                          <a:effectLst/>
                        </a:rPr>
                        <a:t>PPP</a:t>
                      </a:r>
                      <a:r>
                        <a:rPr lang="en-US" sz="1400" spc="-55" dirty="0">
                          <a:effectLst/>
                        </a:rPr>
                        <a:t> </a:t>
                      </a:r>
                      <a:r>
                        <a:rPr lang="en-US" sz="1400" dirty="0">
                          <a:effectLst/>
                        </a:rPr>
                        <a:t>context,</a:t>
                      </a:r>
                      <a:r>
                        <a:rPr lang="en-US" sz="1400" spc="-65" dirty="0">
                          <a:effectLst/>
                        </a:rPr>
                        <a:t> </a:t>
                      </a:r>
                      <a:r>
                        <a:rPr lang="en-US" sz="1400" dirty="0">
                          <a:effectLst/>
                        </a:rPr>
                        <a:t>a</a:t>
                      </a:r>
                      <a:r>
                        <a:rPr lang="en-US" sz="1400" spc="-65" dirty="0">
                          <a:effectLst/>
                        </a:rPr>
                        <a:t> </a:t>
                      </a:r>
                      <a:r>
                        <a:rPr lang="en-US" sz="1400" dirty="0">
                          <a:effectLst/>
                        </a:rPr>
                        <a:t>concession is mostly used to describe a user-pays PPP. For example, in Brazil, the Concession </a:t>
                      </a:r>
                      <a:r>
                        <a:rPr lang="en-US" sz="1400" spc="-15" dirty="0">
                          <a:effectLst/>
                        </a:rPr>
                        <a:t>Law </a:t>
                      </a:r>
                      <a:r>
                        <a:rPr lang="en-US" sz="1400" dirty="0">
                          <a:effectLst/>
                        </a:rPr>
                        <a:t>applies only to user- pays contracts; a distinct PPP Law regulates contracts that require some payment</a:t>
                      </a:r>
                      <a:r>
                        <a:rPr lang="en-US" sz="1400" spc="-60" dirty="0">
                          <a:effectLst/>
                        </a:rPr>
                        <a:t> </a:t>
                      </a:r>
                      <a:r>
                        <a:rPr lang="en-US" sz="1400" dirty="0">
                          <a:effectLst/>
                        </a:rPr>
                        <a:t>from</a:t>
                      </a:r>
                      <a:r>
                        <a:rPr lang="en-US" sz="1400" spc="-55" dirty="0">
                          <a:effectLst/>
                        </a:rPr>
                        <a:t> </a:t>
                      </a:r>
                      <a:r>
                        <a:rPr lang="en-US" sz="1400" dirty="0">
                          <a:effectLst/>
                        </a:rPr>
                        <a:t>government.</a:t>
                      </a:r>
                      <a:r>
                        <a:rPr lang="en-US" sz="1400" spc="-60" dirty="0">
                          <a:effectLst/>
                        </a:rPr>
                        <a:t> </a:t>
                      </a:r>
                      <a:r>
                        <a:rPr lang="en-US" sz="1400" dirty="0">
                          <a:effectLst/>
                        </a:rPr>
                        <a:t>On</a:t>
                      </a:r>
                      <a:r>
                        <a:rPr lang="en-US" sz="1400" spc="-60" dirty="0">
                          <a:effectLst/>
                        </a:rPr>
                        <a:t> </a:t>
                      </a:r>
                      <a:r>
                        <a:rPr lang="en-US" sz="1400" dirty="0">
                          <a:effectLst/>
                        </a:rPr>
                        <a:t>the</a:t>
                      </a:r>
                      <a:r>
                        <a:rPr lang="en-US" sz="1400" spc="-60" dirty="0">
                          <a:effectLst/>
                        </a:rPr>
                        <a:t> </a:t>
                      </a:r>
                      <a:r>
                        <a:rPr lang="en-US" sz="1400" dirty="0">
                          <a:effectLst/>
                        </a:rPr>
                        <a:t>other hand,</a:t>
                      </a:r>
                      <a:r>
                        <a:rPr lang="en-US" sz="1400" spc="-5" dirty="0">
                          <a:effectLst/>
                        </a:rPr>
                        <a:t> </a:t>
                      </a:r>
                      <a:r>
                        <a:rPr lang="en-US" sz="1400" dirty="0">
                          <a:effectLst/>
                        </a:rPr>
                        <a:t>concession is</a:t>
                      </a:r>
                      <a:r>
                        <a:rPr lang="en-US" sz="1400" spc="-60" dirty="0">
                          <a:effectLst/>
                        </a:rPr>
                        <a:t> </a:t>
                      </a:r>
                      <a:r>
                        <a:rPr lang="en-US" sz="1400" dirty="0">
                          <a:effectLst/>
                        </a:rPr>
                        <a:t>sometimes</a:t>
                      </a:r>
                      <a:r>
                        <a:rPr lang="en-US" sz="1400" spc="-70" dirty="0">
                          <a:effectLst/>
                        </a:rPr>
                        <a:t> </a:t>
                      </a:r>
                      <a:r>
                        <a:rPr lang="en-US" sz="1400" dirty="0">
                          <a:effectLst/>
                        </a:rPr>
                        <a:t>used</a:t>
                      </a:r>
                      <a:r>
                        <a:rPr lang="en-US" sz="1400" spc="-60" dirty="0">
                          <a:effectLst/>
                        </a:rPr>
                        <a:t> </a:t>
                      </a:r>
                      <a:r>
                        <a:rPr lang="en-US" sz="1400" dirty="0">
                          <a:effectLst/>
                        </a:rPr>
                        <a:t>as</a:t>
                      </a:r>
                      <a:r>
                        <a:rPr lang="en-US" sz="1400" spc="-55" dirty="0">
                          <a:effectLst/>
                        </a:rPr>
                        <a:t> a </a:t>
                      </a:r>
                      <a:r>
                        <a:rPr lang="en-US" sz="1400" dirty="0">
                          <a:effectLst/>
                        </a:rPr>
                        <a:t>catch-all term to describe a wide range of PPP types—for example, all recent PPPs in Chile have been implemented under the Concession Law,</a:t>
                      </a:r>
                      <a:r>
                        <a:rPr lang="en-US" sz="1400" spc="10" dirty="0">
                          <a:effectLst/>
                        </a:rPr>
                        <a:t> </a:t>
                      </a:r>
                      <a:r>
                        <a:rPr lang="en-US" sz="1400" dirty="0">
                          <a:effectLst/>
                        </a:rPr>
                        <a:t>including</a:t>
                      </a:r>
                      <a:endParaRPr lang="en-IN" sz="1400" dirty="0">
                        <a:effectLst/>
                      </a:endParaRPr>
                    </a:p>
                    <a:p>
                      <a:pPr marL="68580" algn="just">
                        <a:lnSpc>
                          <a:spcPts val="1350"/>
                        </a:lnSpc>
                      </a:pPr>
                      <a:r>
                        <a:rPr lang="en-US" sz="1400" dirty="0">
                          <a:effectLst/>
                        </a:rPr>
                        <a:t>fully government-pays contracts.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59690">
                        <a:lnSpc>
                          <a:spcPct val="115000"/>
                        </a:lnSpc>
                        <a:spcAft>
                          <a:spcPts val="0"/>
                        </a:spcAft>
                        <a:tabLst>
                          <a:tab pos="659765" algn="l"/>
                        </a:tabLst>
                      </a:pPr>
                      <a:r>
                        <a:rPr lang="en-US" sz="1400" dirty="0">
                          <a:effectLst/>
                        </a:rPr>
                        <a:t>New	</a:t>
                      </a:r>
                      <a:r>
                        <a:rPr lang="en-US" sz="1400" spc="-40" dirty="0">
                          <a:effectLst/>
                        </a:rPr>
                        <a:t>or </a:t>
                      </a:r>
                      <a:r>
                        <a:rPr lang="en-US" sz="1400" dirty="0">
                          <a:effectLst/>
                        </a:rPr>
                        <a:t>existing </a:t>
                      </a:r>
                      <a:r>
                        <a:rPr lang="en-US" sz="1400" dirty="0" err="1">
                          <a:effectLst/>
                        </a:rPr>
                        <a:t>infrastructu</a:t>
                      </a:r>
                      <a:r>
                        <a:rPr lang="en-US" sz="1400" dirty="0">
                          <a:effectLst/>
                        </a:rPr>
                        <a:t> re</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59690">
                        <a:lnSpc>
                          <a:spcPct val="115000"/>
                        </a:lnSpc>
                        <a:spcAft>
                          <a:spcPts val="0"/>
                        </a:spcAft>
                        <a:tabLst>
                          <a:tab pos="715010" algn="l"/>
                        </a:tabLst>
                      </a:pPr>
                      <a:r>
                        <a:rPr lang="en-US" sz="1400" dirty="0">
                          <a:effectLst/>
                        </a:rPr>
                        <a:t>Design, rehabilitate, extend	</a:t>
                      </a:r>
                      <a:r>
                        <a:rPr lang="en-US" sz="1400" spc="-45" dirty="0">
                          <a:effectLst/>
                        </a:rPr>
                        <a:t>or </a:t>
                      </a:r>
                      <a:r>
                        <a:rPr lang="en-US" sz="1400" dirty="0">
                          <a:effectLst/>
                        </a:rPr>
                        <a:t>build, finance, maintain, and operate— typically providing services	</a:t>
                      </a:r>
                      <a:r>
                        <a:rPr lang="en-US" sz="1400" spc="-35" dirty="0">
                          <a:effectLst/>
                        </a:rPr>
                        <a:t>to </a:t>
                      </a:r>
                      <a:r>
                        <a:rPr lang="en-US" sz="1400" dirty="0">
                          <a:effectLst/>
                        </a:rPr>
                        <a:t>users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61595">
                        <a:lnSpc>
                          <a:spcPct val="115000"/>
                        </a:lnSpc>
                        <a:spcAft>
                          <a:spcPts val="0"/>
                        </a:spcAft>
                        <a:tabLst>
                          <a:tab pos="410845" algn="l"/>
                          <a:tab pos="520065" algn="l"/>
                          <a:tab pos="688975" algn="l"/>
                          <a:tab pos="815340" algn="l"/>
                        </a:tabLst>
                      </a:pPr>
                      <a:r>
                        <a:rPr lang="en-US" sz="1400" dirty="0">
                          <a:effectLst/>
                        </a:rPr>
                        <a:t>Usually	</a:t>
                      </a:r>
                      <a:r>
                        <a:rPr lang="en-US" sz="1400" spc="-25" dirty="0">
                          <a:effectLst/>
                        </a:rPr>
                        <a:t>user </a:t>
                      </a:r>
                      <a:r>
                        <a:rPr lang="en-US" sz="1400" dirty="0">
                          <a:effectLst/>
                        </a:rPr>
                        <a:t>pays—in some countries, depending </a:t>
                      </a:r>
                      <a:r>
                        <a:rPr lang="en-US" sz="1400" spc="-40" dirty="0">
                          <a:effectLst/>
                        </a:rPr>
                        <a:t>on </a:t>
                      </a:r>
                      <a:r>
                        <a:rPr lang="en-US" sz="1400" dirty="0">
                          <a:effectLst/>
                        </a:rPr>
                        <a:t>the	</a:t>
                      </a:r>
                      <a:r>
                        <a:rPr lang="en-US" sz="1400" spc="-15" dirty="0">
                          <a:effectLst/>
                        </a:rPr>
                        <a:t>financial </a:t>
                      </a:r>
                      <a:r>
                        <a:rPr lang="en-US" sz="1400" dirty="0">
                          <a:effectLst/>
                        </a:rPr>
                        <a:t>viability		</a:t>
                      </a:r>
                      <a:r>
                        <a:rPr lang="en-US" sz="1400" spc="-40" dirty="0">
                          <a:effectLst/>
                        </a:rPr>
                        <a:t>of </a:t>
                      </a:r>
                      <a:r>
                        <a:rPr lang="en-US" sz="1400" dirty="0">
                          <a:effectLst/>
                        </a:rPr>
                        <a:t>the concession, the		</a:t>
                      </a:r>
                      <a:r>
                        <a:rPr lang="en-US" sz="1400" spc="-20" dirty="0">
                          <a:effectLst/>
                        </a:rPr>
                        <a:t>private</a:t>
                      </a:r>
                      <a:endParaRPr lang="en-IN" sz="1400" dirty="0">
                        <a:effectLst/>
                      </a:endParaRPr>
                    </a:p>
                    <a:p>
                      <a:pPr marL="69215" marR="61595">
                        <a:lnSpc>
                          <a:spcPct val="115000"/>
                        </a:lnSpc>
                        <a:spcAft>
                          <a:spcPts val="0"/>
                        </a:spcAft>
                        <a:tabLst>
                          <a:tab pos="587375" algn="l"/>
                          <a:tab pos="875030" algn="l"/>
                        </a:tabLst>
                      </a:pPr>
                      <a:r>
                        <a:rPr lang="en-US" sz="1400" dirty="0">
                          <a:effectLst/>
                        </a:rPr>
                        <a:t>party	</a:t>
                      </a:r>
                      <a:r>
                        <a:rPr lang="en-US" sz="1400" spc="-20" dirty="0">
                          <a:effectLst/>
                        </a:rPr>
                        <a:t>might </a:t>
                      </a:r>
                      <a:r>
                        <a:rPr lang="en-US" sz="1400" dirty="0">
                          <a:effectLst/>
                        </a:rPr>
                        <a:t>pay a fee </a:t>
                      </a:r>
                      <a:r>
                        <a:rPr lang="en-US" sz="1400" spc="-35" dirty="0">
                          <a:effectLst/>
                        </a:rPr>
                        <a:t>to </a:t>
                      </a:r>
                      <a:r>
                        <a:rPr lang="en-US" sz="1400" dirty="0">
                          <a:effectLst/>
                        </a:rPr>
                        <a:t>government or	</a:t>
                      </a:r>
                      <a:r>
                        <a:rPr lang="en-US" sz="1400" spc="-20" dirty="0">
                          <a:effectLst/>
                        </a:rPr>
                        <a:t>might </a:t>
                      </a:r>
                      <a:r>
                        <a:rPr lang="en-US" sz="1400" dirty="0">
                          <a:effectLst/>
                        </a:rPr>
                        <a:t>receive		</a:t>
                      </a:r>
                      <a:r>
                        <a:rPr lang="en-US" sz="1400" spc="-80" dirty="0">
                          <a:effectLst/>
                        </a:rPr>
                        <a:t>a </a:t>
                      </a:r>
                      <a:r>
                        <a:rPr lang="en-US" sz="1400" dirty="0">
                          <a:effectLst/>
                        </a:rPr>
                        <a:t>subsidy</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12167356"/>
                  </a:ext>
                </a:extLst>
              </a:tr>
            </a:tbl>
          </a:graphicData>
        </a:graphic>
      </p:graphicFrame>
    </p:spTree>
    <p:extLst>
      <p:ext uri="{BB962C8B-B14F-4D97-AF65-F5344CB8AC3E}">
        <p14:creationId xmlns:p14="http://schemas.microsoft.com/office/powerpoint/2010/main" val="341777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8F1B2E9-9103-274E-79AC-9B7E9D200B14}"/>
              </a:ext>
            </a:extLst>
          </p:cNvPr>
          <p:cNvGraphicFramePr>
            <a:graphicFrameLocks noGrp="1"/>
          </p:cNvGraphicFramePr>
          <p:nvPr>
            <p:extLst>
              <p:ext uri="{D42A27DB-BD31-4B8C-83A1-F6EECF244321}">
                <p14:modId xmlns:p14="http://schemas.microsoft.com/office/powerpoint/2010/main" val="2323866799"/>
              </p:ext>
            </p:extLst>
          </p:nvPr>
        </p:nvGraphicFramePr>
        <p:xfrm>
          <a:off x="1156447" y="1864659"/>
          <a:ext cx="9977719" cy="4007223"/>
        </p:xfrm>
        <a:graphic>
          <a:graphicData uri="http://schemas.openxmlformats.org/drawingml/2006/table">
            <a:tbl>
              <a:tblPr firstRow="1" firstCol="1" lastRow="1" lastCol="1" bandRow="1" bandCol="1">
                <a:tableStyleId>{5C22544A-7EE6-4342-B048-85BDC9FD1C3A}</a:tableStyleId>
              </a:tblPr>
              <a:tblGrid>
                <a:gridCol w="1680354">
                  <a:extLst>
                    <a:ext uri="{9D8B030D-6E8A-4147-A177-3AD203B41FA5}">
                      <a16:colId xmlns:a16="http://schemas.microsoft.com/office/drawing/2014/main" val="3716795551"/>
                    </a:ext>
                  </a:extLst>
                </a:gridCol>
                <a:gridCol w="3806046">
                  <a:extLst>
                    <a:ext uri="{9D8B030D-6E8A-4147-A177-3AD203B41FA5}">
                      <a16:colId xmlns:a16="http://schemas.microsoft.com/office/drawing/2014/main" val="540981054"/>
                    </a:ext>
                  </a:extLst>
                </a:gridCol>
                <a:gridCol w="1766047">
                  <a:extLst>
                    <a:ext uri="{9D8B030D-6E8A-4147-A177-3AD203B41FA5}">
                      <a16:colId xmlns:a16="http://schemas.microsoft.com/office/drawing/2014/main" val="2453067398"/>
                    </a:ext>
                  </a:extLst>
                </a:gridCol>
                <a:gridCol w="1335741">
                  <a:extLst>
                    <a:ext uri="{9D8B030D-6E8A-4147-A177-3AD203B41FA5}">
                      <a16:colId xmlns:a16="http://schemas.microsoft.com/office/drawing/2014/main" val="2511076302"/>
                    </a:ext>
                  </a:extLst>
                </a:gridCol>
                <a:gridCol w="1389531">
                  <a:extLst>
                    <a:ext uri="{9D8B030D-6E8A-4147-A177-3AD203B41FA5}">
                      <a16:colId xmlns:a16="http://schemas.microsoft.com/office/drawing/2014/main" val="514564141"/>
                    </a:ext>
                  </a:extLst>
                </a:gridCol>
              </a:tblGrid>
              <a:tr h="4007223">
                <a:tc>
                  <a:txBody>
                    <a:bodyPr/>
                    <a:lstStyle/>
                    <a:p>
                      <a:pPr marL="67945" marR="31115">
                        <a:lnSpc>
                          <a:spcPct val="113000"/>
                        </a:lnSpc>
                      </a:pPr>
                      <a:r>
                        <a:rPr lang="en-US" sz="1400" dirty="0">
                          <a:effectLst/>
                        </a:rPr>
                        <a:t>Private Finance Initiative (PFI)</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62230" algn="just">
                        <a:lnSpc>
                          <a:spcPct val="115000"/>
                        </a:lnSpc>
                        <a:spcAft>
                          <a:spcPts val="0"/>
                        </a:spcAft>
                      </a:pPr>
                      <a:r>
                        <a:rPr lang="en-US" sz="1400" dirty="0">
                          <a:effectLst/>
                        </a:rPr>
                        <a:t>The United Kingdom was one of the first countries to introduce the </a:t>
                      </a:r>
                      <a:r>
                        <a:rPr lang="en-US" sz="1400" spc="-20" dirty="0">
                          <a:effectLst/>
                        </a:rPr>
                        <a:t>PPP </a:t>
                      </a:r>
                      <a:r>
                        <a:rPr lang="en-US" sz="1400" dirty="0">
                          <a:effectLst/>
                        </a:rPr>
                        <a:t>concept under the term Private </a:t>
                      </a:r>
                      <a:r>
                        <a:rPr lang="en-US" sz="1400" spc="-15" dirty="0">
                          <a:effectLst/>
                        </a:rPr>
                        <a:t>Finance </a:t>
                      </a:r>
                      <a:r>
                        <a:rPr lang="en-US" sz="1400" dirty="0">
                          <a:effectLst/>
                        </a:rPr>
                        <a:t>Initiative, or PFI. It is typically used to describe</a:t>
                      </a:r>
                      <a:r>
                        <a:rPr lang="en-US" sz="1400" spc="-75" dirty="0">
                          <a:effectLst/>
                        </a:rPr>
                        <a:t> </a:t>
                      </a:r>
                      <a:r>
                        <a:rPr lang="en-US" sz="1400" dirty="0">
                          <a:effectLst/>
                        </a:rPr>
                        <a:t>a</a:t>
                      </a:r>
                      <a:r>
                        <a:rPr lang="en-US" sz="1400" spc="-80" dirty="0">
                          <a:effectLst/>
                        </a:rPr>
                        <a:t> </a:t>
                      </a:r>
                      <a:r>
                        <a:rPr lang="en-US" sz="1400" dirty="0">
                          <a:effectLst/>
                        </a:rPr>
                        <a:t>PPP</a:t>
                      </a:r>
                      <a:r>
                        <a:rPr lang="en-US" sz="1400" spc="-70" dirty="0">
                          <a:effectLst/>
                        </a:rPr>
                        <a:t> </a:t>
                      </a:r>
                      <a:r>
                        <a:rPr lang="en-US" sz="1400" dirty="0">
                          <a:effectLst/>
                        </a:rPr>
                        <a:t>as</a:t>
                      </a:r>
                      <a:r>
                        <a:rPr lang="en-US" sz="1400" spc="-75" dirty="0">
                          <a:effectLst/>
                        </a:rPr>
                        <a:t> </a:t>
                      </a:r>
                      <a:r>
                        <a:rPr lang="en-US" sz="1400" dirty="0">
                          <a:effectLst/>
                        </a:rPr>
                        <a:t>a</a:t>
                      </a:r>
                      <a:r>
                        <a:rPr lang="en-US" sz="1400" spc="-65" dirty="0">
                          <a:effectLst/>
                        </a:rPr>
                        <a:t> </a:t>
                      </a:r>
                      <a:r>
                        <a:rPr lang="en-US" sz="1400" dirty="0">
                          <a:effectLst/>
                        </a:rPr>
                        <a:t>way</a:t>
                      </a:r>
                      <a:r>
                        <a:rPr lang="en-US" sz="1400" spc="-100" dirty="0">
                          <a:effectLst/>
                        </a:rPr>
                        <a:t> </a:t>
                      </a:r>
                      <a:r>
                        <a:rPr lang="en-US" sz="1400" dirty="0">
                          <a:effectLst/>
                        </a:rPr>
                        <a:t>to</a:t>
                      </a:r>
                      <a:r>
                        <a:rPr lang="en-US" sz="1400" spc="-75" dirty="0">
                          <a:effectLst/>
                        </a:rPr>
                        <a:t> </a:t>
                      </a:r>
                      <a:r>
                        <a:rPr lang="en-US" sz="1400" dirty="0">
                          <a:effectLst/>
                        </a:rPr>
                        <a:t>finance,</a:t>
                      </a:r>
                      <a:r>
                        <a:rPr lang="en-US" sz="1400" spc="-75" dirty="0">
                          <a:effectLst/>
                        </a:rPr>
                        <a:t> </a:t>
                      </a:r>
                      <a:r>
                        <a:rPr lang="en-US" sz="1400" dirty="0">
                          <a:effectLst/>
                        </a:rPr>
                        <a:t>build and manage new</a:t>
                      </a:r>
                      <a:r>
                        <a:rPr lang="en-US" sz="1400" spc="-10" dirty="0">
                          <a:effectLst/>
                        </a:rPr>
                        <a:t> </a:t>
                      </a:r>
                      <a:r>
                        <a:rPr lang="en-US" sz="1400" dirty="0">
                          <a:effectLst/>
                        </a:rPr>
                        <a:t>infrastructure.</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ct val="115000"/>
                        </a:lnSpc>
                      </a:pPr>
                      <a:r>
                        <a:rPr lang="en-US" sz="1400" dirty="0">
                          <a:effectLst/>
                        </a:rPr>
                        <a:t>New </a:t>
                      </a:r>
                      <a:r>
                        <a:rPr lang="en-US" sz="1400" dirty="0" err="1">
                          <a:effectLst/>
                        </a:rPr>
                        <a:t>infrastructu</a:t>
                      </a:r>
                      <a:r>
                        <a:rPr lang="en-US" sz="1400" dirty="0">
                          <a:effectLst/>
                        </a:rPr>
                        <a:t> re</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60325">
                        <a:lnSpc>
                          <a:spcPct val="115000"/>
                        </a:lnSpc>
                        <a:spcAft>
                          <a:spcPts val="0"/>
                        </a:spcAft>
                        <a:tabLst>
                          <a:tab pos="720725" algn="l"/>
                        </a:tabLst>
                      </a:pPr>
                      <a:r>
                        <a:rPr lang="en-US" sz="1400" dirty="0">
                          <a:effectLst/>
                        </a:rPr>
                        <a:t>Design, build, finance, maintain— may </a:t>
                      </a:r>
                      <a:r>
                        <a:rPr lang="en-US" sz="1400" spc="-15" dirty="0">
                          <a:effectLst/>
                        </a:rPr>
                        <a:t>include </a:t>
                      </a:r>
                      <a:r>
                        <a:rPr lang="en-US" sz="1400" dirty="0">
                          <a:effectLst/>
                        </a:rPr>
                        <a:t>some operations, but often </a:t>
                      </a:r>
                      <a:r>
                        <a:rPr lang="en-US" sz="1400" spc="-30" dirty="0">
                          <a:effectLst/>
                        </a:rPr>
                        <a:t>not </a:t>
                      </a:r>
                      <a:r>
                        <a:rPr lang="en-US" sz="1400" dirty="0">
                          <a:effectLst/>
                        </a:rPr>
                        <a:t>providing services directly	</a:t>
                      </a:r>
                      <a:r>
                        <a:rPr lang="en-US" sz="1400" spc="-35" dirty="0">
                          <a:effectLst/>
                        </a:rPr>
                        <a:t>to</a:t>
                      </a:r>
                      <a:endParaRPr lang="en-IN" sz="1400" dirty="0">
                        <a:effectLst/>
                      </a:endParaRPr>
                    </a:p>
                    <a:p>
                      <a:pPr marL="69215">
                        <a:lnSpc>
                          <a:spcPts val="1350"/>
                        </a:lnSpc>
                      </a:pPr>
                      <a:r>
                        <a:rPr lang="en-US" sz="1400" dirty="0">
                          <a:effectLst/>
                        </a:rPr>
                        <a:t>users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163195">
                        <a:lnSpc>
                          <a:spcPct val="115000"/>
                        </a:lnSpc>
                        <a:spcAft>
                          <a:spcPts val="0"/>
                        </a:spcAft>
                      </a:pPr>
                      <a:r>
                        <a:rPr lang="en-US" sz="1400" dirty="0">
                          <a:effectLst/>
                        </a:rPr>
                        <a:t>Government pays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10479850"/>
                  </a:ext>
                </a:extLst>
              </a:tr>
            </a:tbl>
          </a:graphicData>
        </a:graphic>
      </p:graphicFrame>
    </p:spTree>
    <p:extLst>
      <p:ext uri="{BB962C8B-B14F-4D97-AF65-F5344CB8AC3E}">
        <p14:creationId xmlns:p14="http://schemas.microsoft.com/office/powerpoint/2010/main" val="45476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27C2C89-0734-6015-B1E2-4C791D98AE2A}"/>
              </a:ext>
            </a:extLst>
          </p:cNvPr>
          <p:cNvGraphicFramePr>
            <a:graphicFrameLocks noGrp="1"/>
          </p:cNvGraphicFramePr>
          <p:nvPr>
            <p:extLst>
              <p:ext uri="{D42A27DB-BD31-4B8C-83A1-F6EECF244321}">
                <p14:modId xmlns:p14="http://schemas.microsoft.com/office/powerpoint/2010/main" val="2134947587"/>
              </p:ext>
            </p:extLst>
          </p:nvPr>
        </p:nvGraphicFramePr>
        <p:xfrm>
          <a:off x="564776" y="1515036"/>
          <a:ext cx="11044518" cy="4733364"/>
        </p:xfrm>
        <a:graphic>
          <a:graphicData uri="http://schemas.openxmlformats.org/drawingml/2006/table">
            <a:tbl>
              <a:tblPr firstRow="1" firstCol="1" lastRow="1" lastCol="1" bandRow="1" bandCol="1">
                <a:tableStyleId>{5C22544A-7EE6-4342-B048-85BDC9FD1C3A}</a:tableStyleId>
              </a:tblPr>
              <a:tblGrid>
                <a:gridCol w="1860014">
                  <a:extLst>
                    <a:ext uri="{9D8B030D-6E8A-4147-A177-3AD203B41FA5}">
                      <a16:colId xmlns:a16="http://schemas.microsoft.com/office/drawing/2014/main" val="3413046528"/>
                    </a:ext>
                  </a:extLst>
                </a:gridCol>
                <a:gridCol w="4412356">
                  <a:extLst>
                    <a:ext uri="{9D8B030D-6E8A-4147-A177-3AD203B41FA5}">
                      <a16:colId xmlns:a16="http://schemas.microsoft.com/office/drawing/2014/main" val="2168415995"/>
                    </a:ext>
                  </a:extLst>
                </a:gridCol>
                <a:gridCol w="1469695">
                  <a:extLst>
                    <a:ext uri="{9D8B030D-6E8A-4147-A177-3AD203B41FA5}">
                      <a16:colId xmlns:a16="http://schemas.microsoft.com/office/drawing/2014/main" val="310613790"/>
                    </a:ext>
                  </a:extLst>
                </a:gridCol>
                <a:gridCol w="1562369">
                  <a:extLst>
                    <a:ext uri="{9D8B030D-6E8A-4147-A177-3AD203B41FA5}">
                      <a16:colId xmlns:a16="http://schemas.microsoft.com/office/drawing/2014/main" val="2160869815"/>
                    </a:ext>
                  </a:extLst>
                </a:gridCol>
                <a:gridCol w="1740084">
                  <a:extLst>
                    <a:ext uri="{9D8B030D-6E8A-4147-A177-3AD203B41FA5}">
                      <a16:colId xmlns:a16="http://schemas.microsoft.com/office/drawing/2014/main" val="587912087"/>
                    </a:ext>
                  </a:extLst>
                </a:gridCol>
              </a:tblGrid>
              <a:tr h="1657088">
                <a:tc>
                  <a:txBody>
                    <a:bodyPr/>
                    <a:lstStyle/>
                    <a:p>
                      <a:pPr marL="67945" marR="149225">
                        <a:lnSpc>
                          <a:spcPct val="115000"/>
                        </a:lnSpc>
                      </a:pPr>
                      <a:r>
                        <a:rPr lang="en-US" sz="1400" dirty="0">
                          <a:effectLst/>
                        </a:rPr>
                        <a:t>Operations and Maintenance (O&amp;M)</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60960" algn="just">
                        <a:lnSpc>
                          <a:spcPct val="115000"/>
                        </a:lnSpc>
                        <a:spcAft>
                          <a:spcPts val="0"/>
                        </a:spcAft>
                        <a:tabLst>
                          <a:tab pos="1729740" algn="l"/>
                        </a:tabLst>
                      </a:pPr>
                      <a:r>
                        <a:rPr lang="en-US" sz="1400" dirty="0">
                          <a:effectLst/>
                        </a:rPr>
                        <a:t>O&amp;M contracts for existing assets </a:t>
                      </a:r>
                      <a:r>
                        <a:rPr lang="en-US" sz="1400" spc="-15" dirty="0">
                          <a:effectLst/>
                        </a:rPr>
                        <a:t>may </a:t>
                      </a:r>
                      <a:r>
                        <a:rPr lang="en-US" sz="1400" dirty="0">
                          <a:effectLst/>
                        </a:rPr>
                        <a:t>come under the definition of PPP</a:t>
                      </a:r>
                      <a:r>
                        <a:rPr lang="en-US" sz="1400" spc="-105" dirty="0">
                          <a:effectLst/>
                        </a:rPr>
                        <a:t> </a:t>
                      </a:r>
                      <a:r>
                        <a:rPr lang="en-US" sz="1400" dirty="0">
                          <a:effectLst/>
                        </a:rPr>
                        <a:t>where these</a:t>
                      </a:r>
                      <a:r>
                        <a:rPr lang="en-US" sz="1400" spc="-85" dirty="0">
                          <a:effectLst/>
                        </a:rPr>
                        <a:t> </a:t>
                      </a:r>
                      <a:r>
                        <a:rPr lang="en-US" sz="1400" dirty="0">
                          <a:effectLst/>
                        </a:rPr>
                        <a:t>are</a:t>
                      </a:r>
                      <a:r>
                        <a:rPr lang="en-US" sz="1400" spc="-85" dirty="0">
                          <a:effectLst/>
                        </a:rPr>
                        <a:t> </a:t>
                      </a:r>
                      <a:r>
                        <a:rPr lang="en-US" sz="1400" dirty="0">
                          <a:effectLst/>
                        </a:rPr>
                        <a:t>performance-based,</a:t>
                      </a:r>
                      <a:r>
                        <a:rPr lang="en-US" sz="1400" spc="-80" dirty="0">
                          <a:effectLst/>
                        </a:rPr>
                        <a:t> </a:t>
                      </a:r>
                      <a:r>
                        <a:rPr lang="en-US" sz="1400" dirty="0">
                          <a:effectLst/>
                        </a:rPr>
                        <a:t>long-term, and involve significant private investment (sometimes also </a:t>
                      </a:r>
                      <a:r>
                        <a:rPr lang="en-US" sz="1400" spc="-20" dirty="0">
                          <a:effectLst/>
                        </a:rPr>
                        <a:t>called </a:t>
                      </a:r>
                      <a:r>
                        <a:rPr lang="en-US" sz="1400" dirty="0">
                          <a:effectLst/>
                        </a:rPr>
                        <a:t>performance-based	</a:t>
                      </a:r>
                      <a:r>
                        <a:rPr lang="en-US" sz="1400" spc="-15" dirty="0">
                          <a:effectLst/>
                        </a:rPr>
                        <a:t>maintenance</a:t>
                      </a:r>
                      <a:endParaRPr lang="en-IN" sz="1400" dirty="0">
                        <a:effectLst/>
                      </a:endParaRPr>
                    </a:p>
                    <a:p>
                      <a:pPr marL="68580">
                        <a:lnSpc>
                          <a:spcPts val="1350"/>
                        </a:lnSpc>
                      </a:pPr>
                      <a:r>
                        <a:rPr lang="en-US" sz="1400" dirty="0">
                          <a:effectLst/>
                        </a:rPr>
                        <a:t>contracts).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ct val="115000"/>
                        </a:lnSpc>
                      </a:pPr>
                      <a:r>
                        <a:rPr lang="en-US" sz="1400" dirty="0">
                          <a:effectLst/>
                        </a:rPr>
                        <a:t>Existing </a:t>
                      </a:r>
                      <a:r>
                        <a:rPr lang="en-US" sz="1400" dirty="0" err="1">
                          <a:effectLst/>
                        </a:rPr>
                        <a:t>infrastructu</a:t>
                      </a:r>
                      <a:r>
                        <a:rPr lang="en-US" sz="1400" dirty="0">
                          <a:effectLst/>
                        </a:rPr>
                        <a:t> re</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51435">
                        <a:lnSpc>
                          <a:spcPct val="115000"/>
                        </a:lnSpc>
                        <a:spcAft>
                          <a:spcPts val="0"/>
                        </a:spcAft>
                      </a:pPr>
                      <a:r>
                        <a:rPr lang="en-US" sz="1400">
                          <a:effectLst/>
                        </a:rPr>
                        <a:t>Operations and maintenance</a:t>
                      </a:r>
                      <a:endParaRPr lang="en-IN"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163195">
                        <a:lnSpc>
                          <a:spcPct val="115000"/>
                        </a:lnSpc>
                        <a:spcAft>
                          <a:spcPts val="0"/>
                        </a:spcAft>
                      </a:pPr>
                      <a:r>
                        <a:rPr lang="en-US" sz="1400">
                          <a:effectLst/>
                        </a:rPr>
                        <a:t>Government pays</a:t>
                      </a:r>
                      <a:endParaRPr lang="en-IN"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26811155"/>
                  </a:ext>
                </a:extLst>
              </a:tr>
              <a:tr h="3076276">
                <a:tc>
                  <a:txBody>
                    <a:bodyPr/>
                    <a:lstStyle/>
                    <a:p>
                      <a:pPr marL="67945">
                        <a:lnSpc>
                          <a:spcPts val="1375"/>
                        </a:lnSpc>
                      </a:pPr>
                      <a:r>
                        <a:rPr lang="en-US" sz="1400">
                          <a:effectLst/>
                        </a:rPr>
                        <a:t>Affermage</a:t>
                      </a:r>
                      <a:endParaRPr lang="en-IN"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60325" algn="just">
                        <a:lnSpc>
                          <a:spcPct val="115000"/>
                        </a:lnSpc>
                        <a:spcAft>
                          <a:spcPts val="0"/>
                        </a:spcAft>
                      </a:pPr>
                      <a:r>
                        <a:rPr lang="en-US" sz="1400">
                          <a:effectLst/>
                        </a:rPr>
                        <a:t>An affermage contract is similar to a concession, but with the government typically remaining responsible for capital expenditures. Affermage </a:t>
                      </a:r>
                      <a:r>
                        <a:rPr lang="en-US" sz="1400" spc="-30">
                          <a:effectLst/>
                        </a:rPr>
                        <a:t>in </a:t>
                      </a:r>
                      <a:r>
                        <a:rPr lang="en-US" sz="1400">
                          <a:effectLst/>
                        </a:rPr>
                        <a:t>particular may have a specific meaning in some jurisdictions. The </a:t>
                      </a:r>
                      <a:r>
                        <a:rPr lang="en-US" sz="1400" spc="-20">
                          <a:effectLst/>
                        </a:rPr>
                        <a:t>World </a:t>
                      </a:r>
                      <a:r>
                        <a:rPr lang="en-US" sz="1400">
                          <a:effectLst/>
                        </a:rPr>
                        <a:t>Bank’s explanatory notes on water regulation (</a:t>
                      </a:r>
                      <a:r>
                        <a:rPr lang="en-US" sz="1400" u="sng">
                          <a:effectLst/>
                          <a:hlinkClick r:id="rId2"/>
                        </a:rPr>
                        <a:t>Groom   et   al.   2006</a:t>
                      </a:r>
                      <a:r>
                        <a:rPr lang="en-US" sz="1400">
                          <a:effectLst/>
                        </a:rPr>
                        <a:t>,</a:t>
                      </a:r>
                      <a:r>
                        <a:rPr lang="en-US" sz="1400" spc="245">
                          <a:effectLst/>
                        </a:rPr>
                        <a:t> </a:t>
                      </a:r>
                      <a:r>
                        <a:rPr lang="en-US" sz="1400" spc="-25">
                          <a:effectLst/>
                        </a:rPr>
                        <a:t>36–</a:t>
                      </a:r>
                      <a:endParaRPr lang="en-IN" sz="1400">
                        <a:effectLst/>
                      </a:endParaRPr>
                    </a:p>
                    <a:p>
                      <a:pPr marL="68580" marR="59690" algn="just">
                        <a:lnSpc>
                          <a:spcPct val="115000"/>
                        </a:lnSpc>
                        <a:spcAft>
                          <a:spcPts val="0"/>
                        </a:spcAft>
                      </a:pPr>
                      <a:r>
                        <a:rPr lang="en-US" sz="1400">
                          <a:effectLst/>
                        </a:rPr>
                        <a:t>42) describe lease contracts, as well as concessions.</a:t>
                      </a:r>
                      <a:r>
                        <a:rPr lang="en-US" sz="1400" spc="-55">
                          <a:effectLst/>
                        </a:rPr>
                        <a:t> </a:t>
                      </a:r>
                      <a:r>
                        <a:rPr lang="en-US" sz="1400">
                          <a:effectLst/>
                        </a:rPr>
                        <a:t>Such</a:t>
                      </a:r>
                      <a:r>
                        <a:rPr lang="en-US" sz="1400" spc="-50">
                          <a:effectLst/>
                        </a:rPr>
                        <a:t> </a:t>
                      </a:r>
                      <a:r>
                        <a:rPr lang="en-US" sz="1400">
                          <a:effectLst/>
                        </a:rPr>
                        <a:t>contracts</a:t>
                      </a:r>
                      <a:r>
                        <a:rPr lang="en-US" sz="1400" spc="-45">
                          <a:effectLst/>
                        </a:rPr>
                        <a:t> </a:t>
                      </a:r>
                      <a:r>
                        <a:rPr lang="en-US" sz="1400">
                          <a:effectLst/>
                        </a:rPr>
                        <a:t>may</a:t>
                      </a:r>
                      <a:r>
                        <a:rPr lang="en-US" sz="1400" spc="-75">
                          <a:effectLst/>
                        </a:rPr>
                        <a:t> </a:t>
                      </a:r>
                      <a:r>
                        <a:rPr lang="en-US" sz="1400">
                          <a:effectLst/>
                        </a:rPr>
                        <a:t>or</a:t>
                      </a:r>
                      <a:r>
                        <a:rPr lang="en-US" sz="1400" spc="-60">
                          <a:effectLst/>
                        </a:rPr>
                        <a:t> </a:t>
                      </a:r>
                      <a:r>
                        <a:rPr lang="en-US" sz="1400">
                          <a:effectLst/>
                        </a:rPr>
                        <a:t>may not come under the definition of PPP, depending   on    the    duration    of</a:t>
                      </a:r>
                      <a:r>
                        <a:rPr lang="en-US" sz="1400" spc="190">
                          <a:effectLst/>
                        </a:rPr>
                        <a:t> </a:t>
                      </a:r>
                      <a:r>
                        <a:rPr lang="en-US" sz="1400" spc="-15">
                          <a:effectLst/>
                        </a:rPr>
                        <a:t>the</a:t>
                      </a:r>
                      <a:endParaRPr lang="en-IN" sz="1400">
                        <a:effectLst/>
                      </a:endParaRPr>
                    </a:p>
                    <a:p>
                      <a:pPr marL="68580">
                        <a:lnSpc>
                          <a:spcPts val="1350"/>
                        </a:lnSpc>
                      </a:pPr>
                      <a:r>
                        <a:rPr lang="en-US" sz="1400">
                          <a:effectLst/>
                        </a:rPr>
                        <a:t>contract.</a:t>
                      </a:r>
                      <a:endParaRPr lang="en-IN"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r>
                        <a:rPr lang="en-US" sz="1400" dirty="0">
                          <a:effectLst/>
                        </a:rPr>
                        <a:t>Existing</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61595">
                        <a:lnSpc>
                          <a:spcPct val="115000"/>
                        </a:lnSpc>
                        <a:spcAft>
                          <a:spcPts val="0"/>
                        </a:spcAft>
                        <a:tabLst>
                          <a:tab pos="721360" algn="l"/>
                        </a:tabLst>
                      </a:pPr>
                      <a:r>
                        <a:rPr lang="en-US" sz="1400" dirty="0">
                          <a:effectLst/>
                        </a:rPr>
                        <a:t>Maintain and </a:t>
                      </a:r>
                      <a:r>
                        <a:rPr lang="en-US" sz="1400" spc="-15" dirty="0">
                          <a:effectLst/>
                        </a:rPr>
                        <a:t>operate, </a:t>
                      </a:r>
                      <a:r>
                        <a:rPr lang="en-US" sz="1400" dirty="0">
                          <a:effectLst/>
                        </a:rPr>
                        <a:t>providing services	</a:t>
                      </a:r>
                      <a:r>
                        <a:rPr lang="en-US" sz="1400" spc="-45" dirty="0">
                          <a:effectLst/>
                        </a:rPr>
                        <a:t>to </a:t>
                      </a:r>
                      <a:r>
                        <a:rPr lang="en-US" sz="1400" dirty="0">
                          <a:effectLst/>
                        </a:rPr>
                        <a:t>users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59690">
                        <a:lnSpc>
                          <a:spcPct val="115000"/>
                        </a:lnSpc>
                        <a:spcAft>
                          <a:spcPts val="0"/>
                        </a:spcAft>
                        <a:tabLst>
                          <a:tab pos="450215" algn="l"/>
                          <a:tab pos="511175" algn="l"/>
                          <a:tab pos="605790" algn="l"/>
                          <a:tab pos="629920" algn="l"/>
                          <a:tab pos="822960" algn="l"/>
                        </a:tabLst>
                      </a:pPr>
                      <a:r>
                        <a:rPr lang="en-US" sz="1400" dirty="0">
                          <a:effectLst/>
                        </a:rPr>
                        <a:t>User		</a:t>
                      </a:r>
                      <a:r>
                        <a:rPr lang="en-US" sz="1400" spc="-20" dirty="0">
                          <a:effectLst/>
                        </a:rPr>
                        <a:t>pays— </a:t>
                      </a:r>
                      <a:r>
                        <a:rPr lang="en-US" sz="1400" dirty="0">
                          <a:effectLst/>
                        </a:rPr>
                        <a:t>private			</a:t>
                      </a:r>
                      <a:r>
                        <a:rPr lang="en-US" sz="1400" spc="-20" dirty="0">
                          <a:effectLst/>
                        </a:rPr>
                        <a:t>party </a:t>
                      </a:r>
                      <a:r>
                        <a:rPr lang="en-US" sz="1400" dirty="0">
                          <a:effectLst/>
                        </a:rPr>
                        <a:t>typically remits part </a:t>
                      </a:r>
                      <a:r>
                        <a:rPr lang="en-US" sz="1400" spc="-30" dirty="0">
                          <a:effectLst/>
                        </a:rPr>
                        <a:t>of </a:t>
                      </a:r>
                      <a:r>
                        <a:rPr lang="en-US" sz="1400" dirty="0">
                          <a:effectLst/>
                        </a:rPr>
                        <a:t>user	fees	</a:t>
                      </a:r>
                      <a:r>
                        <a:rPr lang="en-US" sz="1400" spc="-30" dirty="0">
                          <a:effectLst/>
                        </a:rPr>
                        <a:t>to </a:t>
                      </a:r>
                      <a:r>
                        <a:rPr lang="en-US" sz="1400" dirty="0">
                          <a:effectLst/>
                        </a:rPr>
                        <a:t>government to			</a:t>
                      </a:r>
                      <a:r>
                        <a:rPr lang="en-US" sz="1400" spc="-20" dirty="0">
                          <a:effectLst/>
                        </a:rPr>
                        <a:t>cover </a:t>
                      </a:r>
                      <a:r>
                        <a:rPr lang="en-US" sz="1400" dirty="0">
                          <a:effectLst/>
                        </a:rPr>
                        <a:t>capital expenditures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095115768"/>
                  </a:ext>
                </a:extLst>
              </a:tr>
            </a:tbl>
          </a:graphicData>
        </a:graphic>
      </p:graphicFrame>
    </p:spTree>
    <p:extLst>
      <p:ext uri="{BB962C8B-B14F-4D97-AF65-F5344CB8AC3E}">
        <p14:creationId xmlns:p14="http://schemas.microsoft.com/office/powerpoint/2010/main" val="6436757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2286</TotalTime>
  <Words>1302</Words>
  <Application>Microsoft Office PowerPoint</Application>
  <PresentationFormat>Widescreen</PresentationFormat>
  <Paragraphs>98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Rounded MT Bold</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216</cp:revision>
  <dcterms:created xsi:type="dcterms:W3CDTF">2023-04-01T04:44:33Z</dcterms:created>
  <dcterms:modified xsi:type="dcterms:W3CDTF">2023-07-10T07:39:48Z</dcterms:modified>
</cp:coreProperties>
</file>