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 id="274" r:id="rId10"/>
    <p:sldId id="275" r:id="rId11"/>
    <p:sldId id="276"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939163" y="2340005"/>
            <a:ext cx="9177073" cy="3504983"/>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31: Managerial Control – Nature, Process, Types, Techniques of Control, Observation, PERT and CPM.</a:t>
            </a:r>
            <a:endParaRPr lang="en-IN" sz="3200" b="1" kern="0" dirty="0">
              <a:effectLst/>
              <a:latin typeface="Arial Rounded MT Bold" panose="020F0704030504030204" pitchFamily="34" charset="0"/>
              <a:ea typeface="Times New Roman" panose="02020603050405020304" pitchFamily="18" charset="0"/>
            </a:endParaRPr>
          </a:p>
          <a:p>
            <a:pPr marL="165100" marR="571500" algn="just">
              <a:lnSpc>
                <a:spcPct val="113000"/>
              </a:lnSpc>
              <a:spcBef>
                <a:spcPts val="395"/>
              </a:spcBef>
              <a:spcAft>
                <a:spcPts val="0"/>
              </a:spcAft>
            </a:pPr>
            <a:endParaRPr lang="en-IN" sz="3200" b="1" dirty="0">
              <a:effectLst/>
              <a:latin typeface="Arial Rounded MT Bold" panose="020F0704030504030204" pitchFamily="34"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6479DF-8DCE-01B8-6DE1-C39676FF4605}"/>
              </a:ext>
            </a:extLst>
          </p:cNvPr>
          <p:cNvGraphicFramePr>
            <a:graphicFrameLocks noGrp="1"/>
          </p:cNvGraphicFramePr>
          <p:nvPr>
            <p:extLst>
              <p:ext uri="{D42A27DB-BD31-4B8C-83A1-F6EECF244321}">
                <p14:modId xmlns:p14="http://schemas.microsoft.com/office/powerpoint/2010/main" val="435256353"/>
              </p:ext>
            </p:extLst>
          </p:nvPr>
        </p:nvGraphicFramePr>
        <p:xfrm>
          <a:off x="1788100" y="2535867"/>
          <a:ext cx="9055390" cy="3307395"/>
        </p:xfrm>
        <a:graphic>
          <a:graphicData uri="http://schemas.openxmlformats.org/drawingml/2006/table">
            <a:tbl>
              <a:tblPr firstRow="1" firstCol="1" lastRow="1" lastCol="1" bandRow="1" bandCol="1">
                <a:tableStyleId>{5C22544A-7EE6-4342-B048-85BDC9FD1C3A}</a:tableStyleId>
              </a:tblPr>
              <a:tblGrid>
                <a:gridCol w="827092">
                  <a:extLst>
                    <a:ext uri="{9D8B030D-6E8A-4147-A177-3AD203B41FA5}">
                      <a16:colId xmlns:a16="http://schemas.microsoft.com/office/drawing/2014/main" val="3118957257"/>
                    </a:ext>
                  </a:extLst>
                </a:gridCol>
                <a:gridCol w="4153857">
                  <a:extLst>
                    <a:ext uri="{9D8B030D-6E8A-4147-A177-3AD203B41FA5}">
                      <a16:colId xmlns:a16="http://schemas.microsoft.com/office/drawing/2014/main" val="1613475295"/>
                    </a:ext>
                  </a:extLst>
                </a:gridCol>
                <a:gridCol w="4074441">
                  <a:extLst>
                    <a:ext uri="{9D8B030D-6E8A-4147-A177-3AD203B41FA5}">
                      <a16:colId xmlns:a16="http://schemas.microsoft.com/office/drawing/2014/main" val="234563546"/>
                    </a:ext>
                  </a:extLst>
                </a:gridCol>
              </a:tblGrid>
              <a:tr h="604497">
                <a:tc>
                  <a:txBody>
                    <a:bodyPr/>
                    <a:lstStyle/>
                    <a:p>
                      <a:pPr marL="67945">
                        <a:lnSpc>
                          <a:spcPts val="1380"/>
                        </a:lnSpc>
                      </a:pPr>
                      <a:endParaRPr lang="en-US" sz="2000" dirty="0">
                        <a:effectLst/>
                        <a:latin typeface="Times New Roman" panose="02020603050405020304" pitchFamily="18" charset="0"/>
                        <a:cs typeface="Times New Roman" panose="02020603050405020304" pitchFamily="18" charset="0"/>
                      </a:endParaRPr>
                    </a:p>
                    <a:p>
                      <a:pPr marL="67945">
                        <a:lnSpc>
                          <a:spcPts val="1380"/>
                        </a:lnSpc>
                      </a:pPr>
                      <a:r>
                        <a:rPr lang="en-US" sz="2000" dirty="0">
                          <a:effectLst/>
                          <a:latin typeface="Times New Roman" panose="02020603050405020304" pitchFamily="18" charset="0"/>
                          <a:cs typeface="Times New Roman" panose="02020603050405020304" pitchFamily="18" charset="0"/>
                        </a:rPr>
                        <a:t>Sl.No.</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80"/>
                        </a:lnSpc>
                      </a:pPr>
                      <a:endParaRPr lang="en-US" sz="2000" dirty="0">
                        <a:effectLst/>
                        <a:latin typeface="Times New Roman" panose="02020603050405020304" pitchFamily="18" charset="0"/>
                        <a:cs typeface="Times New Roman" panose="02020603050405020304" pitchFamily="18" charset="0"/>
                      </a:endParaRPr>
                    </a:p>
                    <a:p>
                      <a:pPr marL="68580">
                        <a:lnSpc>
                          <a:spcPts val="1380"/>
                        </a:lnSpc>
                      </a:pPr>
                      <a:r>
                        <a:rPr lang="en-US" sz="2000" dirty="0">
                          <a:effectLst/>
                          <a:latin typeface="Times New Roman" panose="02020603050405020304" pitchFamily="18" charset="0"/>
                          <a:cs typeface="Times New Roman" panose="02020603050405020304" pitchFamily="18" charset="0"/>
                        </a:rPr>
                        <a:t>PERT</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80"/>
                        </a:lnSpc>
                      </a:pPr>
                      <a:endParaRPr lang="en-US" sz="2000" dirty="0">
                        <a:effectLst/>
                        <a:latin typeface="Times New Roman" panose="02020603050405020304" pitchFamily="18" charset="0"/>
                        <a:cs typeface="Times New Roman" panose="02020603050405020304" pitchFamily="18" charset="0"/>
                      </a:endParaRPr>
                    </a:p>
                    <a:p>
                      <a:pPr marL="68580">
                        <a:lnSpc>
                          <a:spcPts val="1380"/>
                        </a:lnSpc>
                      </a:pPr>
                      <a:r>
                        <a:rPr lang="en-US" sz="2000" dirty="0">
                          <a:effectLst/>
                          <a:latin typeface="Times New Roman" panose="02020603050405020304" pitchFamily="18" charset="0"/>
                          <a:cs typeface="Times New Roman" panose="02020603050405020304" pitchFamily="18" charset="0"/>
                        </a:rPr>
                        <a:t>CPM</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8672453"/>
                  </a:ext>
                </a:extLst>
              </a:tr>
              <a:tr h="833049">
                <a:tc>
                  <a:txBody>
                    <a:bodyPr/>
                    <a:lstStyle/>
                    <a:p>
                      <a:pPr marL="67945">
                        <a:lnSpc>
                          <a:spcPts val="1350"/>
                        </a:lnSpc>
                      </a:pPr>
                      <a:r>
                        <a:rPr lang="en-US" sz="2000">
                          <a:effectLst/>
                          <a:latin typeface="Times New Roman" panose="02020603050405020304" pitchFamily="18" charset="0"/>
                          <a:cs typeface="Times New Roman" panose="02020603050405020304" pitchFamily="18" charset="0"/>
                        </a:rPr>
                        <a:t>1.</a:t>
                      </a:r>
                      <a:endParaRPr lang="en-IN"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1595" algn="just">
                        <a:lnSpc>
                          <a:spcPct val="115000"/>
                        </a:lnSpc>
                        <a:spcAft>
                          <a:spcPts val="0"/>
                        </a:spcAft>
                      </a:pPr>
                      <a:r>
                        <a:rPr lang="en-US" sz="2000" dirty="0">
                          <a:effectLst/>
                          <a:latin typeface="Times New Roman" panose="02020603050405020304" pitchFamily="18" charset="0"/>
                          <a:cs typeface="Times New Roman" panose="02020603050405020304" pitchFamily="18" charset="0"/>
                        </a:rPr>
                        <a:t>PERT is that technique of project management which is used to manage uncertain (i.e., time is not known)</a:t>
                      </a:r>
                      <a:endParaRPr lang="en-IN" sz="2000" dirty="0">
                        <a:effectLst/>
                        <a:latin typeface="Times New Roman" panose="02020603050405020304" pitchFamily="18" charset="0"/>
                        <a:cs typeface="Times New Roman" panose="02020603050405020304" pitchFamily="18" charset="0"/>
                      </a:endParaRPr>
                    </a:p>
                    <a:p>
                      <a:pPr marL="68580" algn="just">
                        <a:lnSpc>
                          <a:spcPts val="1350"/>
                        </a:lnSpc>
                      </a:pPr>
                      <a:r>
                        <a:rPr lang="en-US" sz="2000" dirty="0">
                          <a:effectLst/>
                          <a:latin typeface="Times New Roman" panose="02020603050405020304" pitchFamily="18" charset="0"/>
                          <a:cs typeface="Times New Roman" panose="02020603050405020304" pitchFamily="18" charset="0"/>
                        </a:rPr>
                        <a:t>activities of any project.</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0960" algn="just">
                        <a:lnSpc>
                          <a:spcPct val="115000"/>
                        </a:lnSpc>
                        <a:spcAft>
                          <a:spcPts val="0"/>
                        </a:spcAft>
                      </a:pPr>
                      <a:r>
                        <a:rPr lang="en-US" sz="2000" dirty="0">
                          <a:effectLst/>
                          <a:latin typeface="Times New Roman" panose="02020603050405020304" pitchFamily="18" charset="0"/>
                          <a:cs typeface="Times New Roman" panose="02020603050405020304" pitchFamily="18" charset="0"/>
                        </a:rPr>
                        <a:t>CPM is that technique of project management which is used to </a:t>
                      </a:r>
                      <a:r>
                        <a:rPr lang="en-US" sz="2000" spc="-15" dirty="0">
                          <a:effectLst/>
                          <a:latin typeface="Times New Roman" panose="02020603050405020304" pitchFamily="18" charset="0"/>
                          <a:cs typeface="Times New Roman" panose="02020603050405020304" pitchFamily="18" charset="0"/>
                        </a:rPr>
                        <a:t>manage </a:t>
                      </a:r>
                      <a:r>
                        <a:rPr lang="en-US" sz="2000" dirty="0">
                          <a:effectLst/>
                          <a:latin typeface="Times New Roman" panose="02020603050405020304" pitchFamily="18" charset="0"/>
                          <a:cs typeface="Times New Roman" panose="02020603050405020304" pitchFamily="18" charset="0"/>
                        </a:rPr>
                        <a:t>only</a:t>
                      </a:r>
                      <a:r>
                        <a:rPr lang="en-US" sz="2000" spc="-90" dirty="0">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certain</a:t>
                      </a:r>
                      <a:r>
                        <a:rPr lang="en-US" sz="2000" spc="-50" dirty="0">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(i.e.,</a:t>
                      </a:r>
                      <a:r>
                        <a:rPr lang="en-US" sz="2000" spc="-60" dirty="0">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time</a:t>
                      </a:r>
                      <a:r>
                        <a:rPr lang="en-US" sz="2000" spc="-70" dirty="0">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is</a:t>
                      </a:r>
                      <a:r>
                        <a:rPr lang="en-US" sz="2000" spc="-45" dirty="0">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known)</a:t>
                      </a:r>
                      <a:r>
                        <a:rPr lang="en-US" sz="2000" spc="-70" dirty="0">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activities</a:t>
                      </a:r>
                      <a:endParaRPr lang="en-IN" sz="2000" dirty="0">
                        <a:effectLst/>
                        <a:latin typeface="Times New Roman" panose="02020603050405020304" pitchFamily="18" charset="0"/>
                        <a:cs typeface="Times New Roman" panose="02020603050405020304" pitchFamily="18" charset="0"/>
                      </a:endParaRPr>
                    </a:p>
                    <a:p>
                      <a:pPr marL="68580" algn="just">
                        <a:lnSpc>
                          <a:spcPts val="1350"/>
                        </a:lnSpc>
                      </a:pPr>
                      <a:r>
                        <a:rPr lang="en-US" sz="2000" dirty="0">
                          <a:effectLst/>
                          <a:latin typeface="Times New Roman" panose="02020603050405020304" pitchFamily="18" charset="0"/>
                          <a:cs typeface="Times New Roman" panose="02020603050405020304" pitchFamily="18" charset="0"/>
                        </a:rPr>
                        <a:t>of any project.</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91345758"/>
                  </a:ext>
                </a:extLst>
              </a:tr>
              <a:tr h="1107968">
                <a:tc>
                  <a:txBody>
                    <a:bodyPr/>
                    <a:lstStyle/>
                    <a:p>
                      <a:pPr marL="67945">
                        <a:lnSpc>
                          <a:spcPts val="1365"/>
                        </a:lnSpc>
                      </a:pPr>
                      <a:r>
                        <a:rPr lang="en-US" sz="2000">
                          <a:effectLst/>
                          <a:latin typeface="Times New Roman" panose="02020603050405020304" pitchFamily="18" charset="0"/>
                          <a:cs typeface="Times New Roman" panose="02020603050405020304" pitchFamily="18" charset="0"/>
                        </a:rPr>
                        <a:t>2.</a:t>
                      </a:r>
                      <a:endParaRPr lang="en-IN"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65"/>
                        </a:lnSpc>
                      </a:pPr>
                      <a:endParaRPr lang="en-US" sz="2000" dirty="0">
                        <a:effectLst/>
                        <a:latin typeface="Times New Roman" panose="02020603050405020304" pitchFamily="18" charset="0"/>
                        <a:cs typeface="Times New Roman" panose="02020603050405020304" pitchFamily="18" charset="0"/>
                      </a:endParaRPr>
                    </a:p>
                    <a:p>
                      <a:pPr marL="68580">
                        <a:lnSpc>
                          <a:spcPts val="1365"/>
                        </a:lnSpc>
                      </a:pPr>
                      <a:r>
                        <a:rPr lang="en-US" sz="2000" dirty="0">
                          <a:effectLst/>
                          <a:latin typeface="Times New Roman" panose="02020603050405020304" pitchFamily="18" charset="0"/>
                          <a:cs typeface="Times New Roman" panose="02020603050405020304" pitchFamily="18" charset="0"/>
                        </a:rPr>
                        <a:t>It is event oriented technique which means</a:t>
                      </a:r>
                      <a:endParaRPr lang="en-IN" sz="2000" dirty="0">
                        <a:effectLst/>
                        <a:latin typeface="Times New Roman" panose="02020603050405020304" pitchFamily="18" charset="0"/>
                        <a:cs typeface="Times New Roman" panose="02020603050405020304" pitchFamily="18" charset="0"/>
                      </a:endParaRPr>
                    </a:p>
                    <a:p>
                      <a:pPr marL="68580">
                        <a:lnSpc>
                          <a:spcPts val="1550"/>
                        </a:lnSpc>
                        <a:spcBef>
                          <a:spcPts val="30"/>
                        </a:spcBef>
                        <a:spcAft>
                          <a:spcPts val="0"/>
                        </a:spcAft>
                      </a:pPr>
                      <a:r>
                        <a:rPr lang="en-US" sz="2000" dirty="0">
                          <a:effectLst/>
                          <a:latin typeface="Times New Roman" panose="02020603050405020304" pitchFamily="18" charset="0"/>
                          <a:cs typeface="Times New Roman" panose="02020603050405020304" pitchFamily="18" charset="0"/>
                        </a:rPr>
                        <a:t>that network is constructed on the basis of event.</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65"/>
                        </a:lnSpc>
                      </a:pPr>
                      <a:endParaRPr lang="en-US" sz="2000" dirty="0">
                        <a:effectLst/>
                        <a:latin typeface="Times New Roman" panose="02020603050405020304" pitchFamily="18" charset="0"/>
                        <a:cs typeface="Times New Roman" panose="02020603050405020304" pitchFamily="18" charset="0"/>
                      </a:endParaRPr>
                    </a:p>
                    <a:p>
                      <a:pPr marL="68580">
                        <a:lnSpc>
                          <a:spcPts val="1365"/>
                        </a:lnSpc>
                      </a:pPr>
                      <a:r>
                        <a:rPr lang="en-US" sz="2000" dirty="0">
                          <a:effectLst/>
                          <a:latin typeface="Times New Roman" panose="02020603050405020304" pitchFamily="18" charset="0"/>
                          <a:cs typeface="Times New Roman" panose="02020603050405020304" pitchFamily="18" charset="0"/>
                        </a:rPr>
                        <a:t>It is activity oriented technique which</a:t>
                      </a:r>
                      <a:endParaRPr lang="en-IN" sz="2000" dirty="0">
                        <a:effectLst/>
                        <a:latin typeface="Times New Roman" panose="02020603050405020304" pitchFamily="18" charset="0"/>
                        <a:cs typeface="Times New Roman" panose="02020603050405020304" pitchFamily="18" charset="0"/>
                      </a:endParaRPr>
                    </a:p>
                    <a:p>
                      <a:pPr marL="68580">
                        <a:lnSpc>
                          <a:spcPts val="1550"/>
                        </a:lnSpc>
                        <a:spcBef>
                          <a:spcPts val="30"/>
                        </a:spcBef>
                        <a:spcAft>
                          <a:spcPts val="0"/>
                        </a:spcAft>
                      </a:pPr>
                      <a:r>
                        <a:rPr lang="en-US" sz="2000" dirty="0">
                          <a:effectLst/>
                          <a:latin typeface="Times New Roman" panose="02020603050405020304" pitchFamily="18" charset="0"/>
                          <a:cs typeface="Times New Roman" panose="02020603050405020304" pitchFamily="18" charset="0"/>
                        </a:rPr>
                        <a:t>means that network is constructed on the basis of activities.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78171917"/>
                  </a:ext>
                </a:extLst>
              </a:tr>
            </a:tbl>
          </a:graphicData>
        </a:graphic>
      </p:graphicFrame>
      <p:sp>
        <p:nvSpPr>
          <p:cNvPr id="3" name="Rectangle 1">
            <a:extLst>
              <a:ext uri="{FF2B5EF4-FFF2-40B4-BE49-F238E27FC236}">
                <a16:creationId xmlns:a16="http://schemas.microsoft.com/office/drawing/2014/main" id="{CC4B1A67-9F39-D64E-DC8B-A0D015E580FE}"/>
              </a:ext>
            </a:extLst>
          </p:cNvPr>
          <p:cNvSpPr>
            <a:spLocks noChangeArrowheads="1"/>
          </p:cNvSpPr>
          <p:nvPr/>
        </p:nvSpPr>
        <p:spPr bwMode="auto">
          <a:xfrm>
            <a:off x="2314573" y="1674016"/>
            <a:ext cx="498215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73139"/>
                </a:solidFill>
                <a:effectLst/>
                <a:latin typeface="Times New Roman" panose="02020603050405020304" pitchFamily="18" charset="0"/>
                <a:ea typeface="Times New Roman" panose="02020603050405020304" pitchFamily="18" charset="0"/>
                <a:cs typeface="Times New Roman" panose="02020603050405020304" pitchFamily="18" charset="0"/>
              </a:rPr>
              <a:t>Difference between PERT and CPM:</a:t>
            </a:r>
            <a:endParaRPr kumimoji="0" lang="en-US"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073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FC647FF-6C66-B7A7-360A-347010593C43}"/>
              </a:ext>
            </a:extLst>
          </p:cNvPr>
          <p:cNvGraphicFramePr>
            <a:graphicFrameLocks noGrp="1"/>
          </p:cNvGraphicFramePr>
          <p:nvPr>
            <p:extLst>
              <p:ext uri="{D42A27DB-BD31-4B8C-83A1-F6EECF244321}">
                <p14:modId xmlns:p14="http://schemas.microsoft.com/office/powerpoint/2010/main" val="2428649030"/>
              </p:ext>
            </p:extLst>
          </p:nvPr>
        </p:nvGraphicFramePr>
        <p:xfrm>
          <a:off x="1856510" y="1621141"/>
          <a:ext cx="9171708" cy="4634865"/>
        </p:xfrm>
        <a:graphic>
          <a:graphicData uri="http://schemas.openxmlformats.org/drawingml/2006/table">
            <a:tbl>
              <a:tblPr firstRow="1" firstCol="1" lastRow="1" lastCol="1" bandRow="1" bandCol="1">
                <a:tableStyleId>{5C22544A-7EE6-4342-B048-85BDC9FD1C3A}</a:tableStyleId>
              </a:tblPr>
              <a:tblGrid>
                <a:gridCol w="837715">
                  <a:extLst>
                    <a:ext uri="{9D8B030D-6E8A-4147-A177-3AD203B41FA5}">
                      <a16:colId xmlns:a16="http://schemas.microsoft.com/office/drawing/2014/main" val="2911985647"/>
                    </a:ext>
                  </a:extLst>
                </a:gridCol>
                <a:gridCol w="4207215">
                  <a:extLst>
                    <a:ext uri="{9D8B030D-6E8A-4147-A177-3AD203B41FA5}">
                      <a16:colId xmlns:a16="http://schemas.microsoft.com/office/drawing/2014/main" val="1726652801"/>
                    </a:ext>
                  </a:extLst>
                </a:gridCol>
                <a:gridCol w="4126778">
                  <a:extLst>
                    <a:ext uri="{9D8B030D-6E8A-4147-A177-3AD203B41FA5}">
                      <a16:colId xmlns:a16="http://schemas.microsoft.com/office/drawing/2014/main" val="4017646711"/>
                    </a:ext>
                  </a:extLst>
                </a:gridCol>
              </a:tblGrid>
              <a:tr h="200660">
                <a:tc>
                  <a:txBody>
                    <a:bodyPr/>
                    <a:lstStyle/>
                    <a:p>
                      <a:pPr marL="67945">
                        <a:lnSpc>
                          <a:spcPts val="1350"/>
                        </a:lnSpc>
                      </a:pPr>
                      <a:endParaRPr lang="en-US" sz="2000" dirty="0">
                        <a:effectLst/>
                      </a:endParaRPr>
                    </a:p>
                    <a:p>
                      <a:pPr marL="67945">
                        <a:lnSpc>
                          <a:spcPts val="1350"/>
                        </a:lnSpc>
                      </a:pPr>
                      <a:r>
                        <a:rPr lang="en-US" sz="2000" dirty="0">
                          <a:effectLst/>
                        </a:rPr>
                        <a:t>3.</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endParaRPr lang="en-US" sz="2000" dirty="0">
                        <a:effectLst/>
                      </a:endParaRPr>
                    </a:p>
                    <a:p>
                      <a:pPr marL="68580">
                        <a:lnSpc>
                          <a:spcPts val="1350"/>
                        </a:lnSpc>
                      </a:pPr>
                      <a:r>
                        <a:rPr lang="en-US" sz="2000" dirty="0">
                          <a:effectLst/>
                        </a:rPr>
                        <a:t>It is a probability model.</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endParaRPr lang="en-US" sz="2000" dirty="0">
                        <a:effectLst/>
                      </a:endParaRPr>
                    </a:p>
                    <a:p>
                      <a:pPr marL="68580">
                        <a:lnSpc>
                          <a:spcPts val="1350"/>
                        </a:lnSpc>
                      </a:pPr>
                      <a:r>
                        <a:rPr lang="en-US" sz="2000" dirty="0">
                          <a:effectLst/>
                        </a:rPr>
                        <a:t>It is a deterministic model.</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77501300"/>
                  </a:ext>
                </a:extLst>
              </a:tr>
              <a:tr h="604520">
                <a:tc>
                  <a:txBody>
                    <a:bodyPr/>
                    <a:lstStyle/>
                    <a:p>
                      <a:pPr marL="67945">
                        <a:lnSpc>
                          <a:spcPts val="1365"/>
                        </a:lnSpc>
                      </a:pPr>
                      <a:endParaRPr lang="en-US" sz="2000" dirty="0">
                        <a:effectLst/>
                      </a:endParaRPr>
                    </a:p>
                    <a:p>
                      <a:pPr marL="67945">
                        <a:lnSpc>
                          <a:spcPts val="1365"/>
                        </a:lnSpc>
                      </a:pPr>
                      <a:r>
                        <a:rPr lang="en-US" sz="2000" dirty="0">
                          <a:effectLst/>
                        </a:rPr>
                        <a:t>4.</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65"/>
                        </a:lnSpc>
                      </a:pPr>
                      <a:endParaRPr lang="en-US" sz="2000" dirty="0">
                        <a:effectLst/>
                      </a:endParaRPr>
                    </a:p>
                    <a:p>
                      <a:pPr marL="68580">
                        <a:lnSpc>
                          <a:spcPts val="1365"/>
                        </a:lnSpc>
                      </a:pPr>
                      <a:r>
                        <a:rPr lang="en-US" sz="2000" dirty="0">
                          <a:effectLst/>
                        </a:rPr>
                        <a:t>It majorly focuses on time as meeting time</a:t>
                      </a:r>
                      <a:endParaRPr lang="en-IN" sz="2000" dirty="0">
                        <a:effectLst/>
                      </a:endParaRPr>
                    </a:p>
                    <a:p>
                      <a:pPr marL="68580">
                        <a:lnSpc>
                          <a:spcPts val="1550"/>
                        </a:lnSpc>
                        <a:spcBef>
                          <a:spcPts val="35"/>
                        </a:spcBef>
                        <a:spcAft>
                          <a:spcPts val="0"/>
                        </a:spcAft>
                      </a:pPr>
                      <a:r>
                        <a:rPr lang="en-US" sz="2000" dirty="0">
                          <a:effectLst/>
                        </a:rPr>
                        <a:t>target or estimation of percent completion is more important.</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ct val="115000"/>
                        </a:lnSpc>
                      </a:pPr>
                      <a:r>
                        <a:rPr lang="en-US" sz="2000" dirty="0">
                          <a:effectLst/>
                        </a:rPr>
                        <a:t>It majorly focuses on Time-cost trade off as minimizing cost is more important.</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69152656"/>
                  </a:ext>
                </a:extLst>
              </a:tr>
              <a:tr h="403225">
                <a:tc>
                  <a:txBody>
                    <a:bodyPr/>
                    <a:lstStyle/>
                    <a:p>
                      <a:pPr marL="67945">
                        <a:lnSpc>
                          <a:spcPts val="1350"/>
                        </a:lnSpc>
                      </a:pPr>
                      <a:endParaRPr lang="en-US" sz="2000" dirty="0">
                        <a:effectLst/>
                      </a:endParaRPr>
                    </a:p>
                    <a:p>
                      <a:pPr marL="67945">
                        <a:lnSpc>
                          <a:spcPts val="1350"/>
                        </a:lnSpc>
                      </a:pPr>
                      <a:r>
                        <a:rPr lang="en-US" sz="2000" dirty="0">
                          <a:effectLst/>
                        </a:rPr>
                        <a:t>5.</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endParaRPr lang="en-US" sz="2000" dirty="0">
                        <a:effectLst/>
                      </a:endParaRPr>
                    </a:p>
                    <a:p>
                      <a:pPr marL="68580">
                        <a:lnSpc>
                          <a:spcPts val="1350"/>
                        </a:lnSpc>
                      </a:pPr>
                      <a:r>
                        <a:rPr lang="en-US" sz="2000" dirty="0">
                          <a:effectLst/>
                        </a:rPr>
                        <a:t>It is appropriate for high precision time</a:t>
                      </a:r>
                      <a:endParaRPr lang="en-IN" sz="2000" dirty="0">
                        <a:effectLst/>
                      </a:endParaRPr>
                    </a:p>
                    <a:p>
                      <a:pPr marL="68580">
                        <a:lnSpc>
                          <a:spcPts val="1350"/>
                        </a:lnSpc>
                        <a:spcBef>
                          <a:spcPts val="215"/>
                        </a:spcBef>
                        <a:spcAft>
                          <a:spcPts val="0"/>
                        </a:spcAft>
                      </a:pPr>
                      <a:r>
                        <a:rPr lang="en-US" sz="2000" dirty="0">
                          <a:effectLst/>
                        </a:rPr>
                        <a:t>estimation.</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endParaRPr lang="en-US" sz="2000" dirty="0">
                        <a:effectLst/>
                      </a:endParaRPr>
                    </a:p>
                    <a:p>
                      <a:pPr marL="68580">
                        <a:lnSpc>
                          <a:spcPts val="1350"/>
                        </a:lnSpc>
                      </a:pPr>
                      <a:r>
                        <a:rPr lang="en-US" sz="2000" dirty="0">
                          <a:effectLst/>
                        </a:rPr>
                        <a:t>It is appropriate for reasonable time</a:t>
                      </a:r>
                      <a:endParaRPr lang="en-IN" sz="2000" dirty="0">
                        <a:effectLst/>
                      </a:endParaRPr>
                    </a:p>
                    <a:p>
                      <a:pPr marL="68580">
                        <a:lnSpc>
                          <a:spcPts val="1350"/>
                        </a:lnSpc>
                        <a:spcBef>
                          <a:spcPts val="215"/>
                        </a:spcBef>
                        <a:spcAft>
                          <a:spcPts val="0"/>
                        </a:spcAft>
                      </a:pPr>
                      <a:r>
                        <a:rPr lang="en-US" sz="2000" dirty="0">
                          <a:effectLst/>
                        </a:rPr>
                        <a:t>estimation.</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17229648"/>
                  </a:ext>
                </a:extLst>
              </a:tr>
              <a:tr h="200660">
                <a:tc>
                  <a:txBody>
                    <a:bodyPr/>
                    <a:lstStyle/>
                    <a:p>
                      <a:pPr marL="67945">
                        <a:lnSpc>
                          <a:spcPts val="1350"/>
                        </a:lnSpc>
                      </a:pPr>
                      <a:endParaRPr lang="en-US" sz="2000" dirty="0">
                        <a:effectLst/>
                      </a:endParaRPr>
                    </a:p>
                    <a:p>
                      <a:pPr marL="67945">
                        <a:lnSpc>
                          <a:spcPts val="1350"/>
                        </a:lnSpc>
                      </a:pPr>
                      <a:r>
                        <a:rPr lang="en-US" sz="2000" dirty="0">
                          <a:effectLst/>
                        </a:rPr>
                        <a:t>6.</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endParaRPr lang="en-US" sz="2000" dirty="0">
                        <a:effectLst/>
                      </a:endParaRPr>
                    </a:p>
                    <a:p>
                      <a:pPr marL="68580">
                        <a:lnSpc>
                          <a:spcPts val="1350"/>
                        </a:lnSpc>
                      </a:pPr>
                      <a:r>
                        <a:rPr lang="en-US" sz="2000" dirty="0">
                          <a:effectLst/>
                        </a:rPr>
                        <a:t>It has Non-repetitive nature of job.</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endParaRPr lang="en-US" sz="2000" dirty="0">
                        <a:effectLst/>
                      </a:endParaRPr>
                    </a:p>
                    <a:p>
                      <a:pPr marL="68580">
                        <a:lnSpc>
                          <a:spcPts val="1350"/>
                        </a:lnSpc>
                      </a:pPr>
                      <a:r>
                        <a:rPr lang="en-US" sz="2000" dirty="0">
                          <a:effectLst/>
                        </a:rPr>
                        <a:t>It has repetitive nature of job.</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36492038"/>
                  </a:ext>
                </a:extLst>
              </a:tr>
              <a:tr h="403225">
                <a:tc>
                  <a:txBody>
                    <a:bodyPr/>
                    <a:lstStyle/>
                    <a:p>
                      <a:pPr marL="67945">
                        <a:lnSpc>
                          <a:spcPts val="1365"/>
                        </a:lnSpc>
                      </a:pPr>
                      <a:endParaRPr lang="en-US" sz="2000" dirty="0">
                        <a:effectLst/>
                      </a:endParaRPr>
                    </a:p>
                    <a:p>
                      <a:pPr marL="67945">
                        <a:lnSpc>
                          <a:spcPts val="1365"/>
                        </a:lnSpc>
                      </a:pPr>
                      <a:r>
                        <a:rPr lang="en-US" sz="2000" dirty="0">
                          <a:effectLst/>
                        </a:rPr>
                        <a:t>7.</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65"/>
                        </a:lnSpc>
                      </a:pPr>
                      <a:endParaRPr lang="en-US" sz="2000" dirty="0">
                        <a:effectLst/>
                      </a:endParaRPr>
                    </a:p>
                    <a:p>
                      <a:pPr marL="68580">
                        <a:lnSpc>
                          <a:spcPts val="1365"/>
                        </a:lnSpc>
                      </a:pPr>
                      <a:r>
                        <a:rPr lang="en-US" sz="2000" dirty="0">
                          <a:effectLst/>
                        </a:rPr>
                        <a:t>There is no chance of crashing as there is</a:t>
                      </a:r>
                      <a:endParaRPr lang="en-IN" sz="2000" dirty="0">
                        <a:effectLst/>
                      </a:endParaRPr>
                    </a:p>
                    <a:p>
                      <a:pPr marL="68580">
                        <a:lnSpc>
                          <a:spcPts val="1350"/>
                        </a:lnSpc>
                        <a:spcBef>
                          <a:spcPts val="205"/>
                        </a:spcBef>
                        <a:spcAft>
                          <a:spcPts val="0"/>
                        </a:spcAft>
                      </a:pPr>
                      <a:r>
                        <a:rPr lang="en-US" sz="2000" dirty="0">
                          <a:effectLst/>
                        </a:rPr>
                        <a:t>no certainty of time.</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65"/>
                        </a:lnSpc>
                      </a:pPr>
                      <a:endParaRPr lang="en-US" sz="2000" dirty="0">
                        <a:effectLst/>
                      </a:endParaRPr>
                    </a:p>
                    <a:p>
                      <a:pPr marL="68580">
                        <a:lnSpc>
                          <a:spcPts val="1365"/>
                        </a:lnSpc>
                      </a:pPr>
                      <a:r>
                        <a:rPr lang="en-US" sz="2000" dirty="0">
                          <a:effectLst/>
                        </a:rPr>
                        <a:t>There may be crashing because of certain</a:t>
                      </a:r>
                      <a:endParaRPr lang="en-IN" sz="2000" dirty="0">
                        <a:effectLst/>
                      </a:endParaRPr>
                    </a:p>
                    <a:p>
                      <a:pPr marL="68580">
                        <a:lnSpc>
                          <a:spcPts val="1350"/>
                        </a:lnSpc>
                        <a:spcBef>
                          <a:spcPts val="205"/>
                        </a:spcBef>
                        <a:spcAft>
                          <a:spcPts val="0"/>
                        </a:spcAft>
                      </a:pPr>
                      <a:r>
                        <a:rPr lang="en-US" sz="2000" dirty="0">
                          <a:effectLst/>
                        </a:rPr>
                        <a:t>time boundation.</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01476024"/>
                  </a:ext>
                </a:extLst>
              </a:tr>
              <a:tr h="403225">
                <a:tc>
                  <a:txBody>
                    <a:bodyPr/>
                    <a:lstStyle/>
                    <a:p>
                      <a:pPr marL="67945">
                        <a:lnSpc>
                          <a:spcPts val="1350"/>
                        </a:lnSpc>
                      </a:pPr>
                      <a:endParaRPr lang="en-US" sz="2000" dirty="0">
                        <a:effectLst/>
                      </a:endParaRPr>
                    </a:p>
                    <a:p>
                      <a:pPr marL="67945">
                        <a:lnSpc>
                          <a:spcPts val="1350"/>
                        </a:lnSpc>
                      </a:pPr>
                      <a:r>
                        <a:rPr lang="en-US" sz="2000" dirty="0">
                          <a:effectLst/>
                        </a:rPr>
                        <a:t>8.</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endParaRPr lang="en-US" sz="2000" dirty="0">
                        <a:effectLst/>
                      </a:endParaRPr>
                    </a:p>
                    <a:p>
                      <a:pPr marL="68580">
                        <a:lnSpc>
                          <a:spcPts val="1350"/>
                        </a:lnSpc>
                      </a:pPr>
                      <a:r>
                        <a:rPr lang="en-US" sz="2000" dirty="0">
                          <a:effectLst/>
                        </a:rPr>
                        <a:t>It doesn’t use any dummy activities.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endParaRPr lang="en-US" sz="2000" dirty="0">
                        <a:effectLst/>
                      </a:endParaRPr>
                    </a:p>
                    <a:p>
                      <a:pPr marL="68580">
                        <a:lnSpc>
                          <a:spcPts val="1350"/>
                        </a:lnSpc>
                      </a:pPr>
                      <a:r>
                        <a:rPr lang="en-US" sz="2000" dirty="0">
                          <a:effectLst/>
                        </a:rPr>
                        <a:t>It uses dummy activities for</a:t>
                      </a:r>
                      <a:r>
                        <a:rPr lang="en-US" sz="2000" spc="265" dirty="0">
                          <a:effectLst/>
                        </a:rPr>
                        <a:t> </a:t>
                      </a:r>
                      <a:r>
                        <a:rPr lang="en-US" sz="2000" dirty="0">
                          <a:effectLst/>
                        </a:rPr>
                        <a:t>representing</a:t>
                      </a:r>
                      <a:endParaRPr lang="en-IN" sz="2000" dirty="0">
                        <a:effectLst/>
                      </a:endParaRPr>
                    </a:p>
                    <a:p>
                      <a:pPr marL="68580">
                        <a:lnSpc>
                          <a:spcPts val="1350"/>
                        </a:lnSpc>
                        <a:spcBef>
                          <a:spcPts val="205"/>
                        </a:spcBef>
                        <a:spcAft>
                          <a:spcPts val="0"/>
                        </a:spcAft>
                      </a:pPr>
                      <a:r>
                        <a:rPr lang="en-US" sz="2000" dirty="0">
                          <a:effectLst/>
                        </a:rPr>
                        <a:t>sequence of activities.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00628415"/>
                  </a:ext>
                </a:extLst>
              </a:tr>
              <a:tr h="401955">
                <a:tc>
                  <a:txBody>
                    <a:bodyPr/>
                    <a:lstStyle/>
                    <a:p>
                      <a:pPr marL="67945">
                        <a:lnSpc>
                          <a:spcPts val="1355"/>
                        </a:lnSpc>
                      </a:pPr>
                      <a:endParaRPr lang="en-US" sz="2000" dirty="0">
                        <a:effectLst/>
                      </a:endParaRPr>
                    </a:p>
                    <a:p>
                      <a:pPr marL="67945">
                        <a:lnSpc>
                          <a:spcPts val="1355"/>
                        </a:lnSpc>
                      </a:pPr>
                      <a:r>
                        <a:rPr lang="en-US" sz="2000" dirty="0">
                          <a:effectLst/>
                        </a:rPr>
                        <a:t>9.</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5"/>
                        </a:lnSpc>
                      </a:pPr>
                      <a:endParaRPr lang="en-US" sz="2000" dirty="0">
                        <a:effectLst/>
                      </a:endParaRPr>
                    </a:p>
                    <a:p>
                      <a:pPr marL="68580">
                        <a:lnSpc>
                          <a:spcPts val="1355"/>
                        </a:lnSpc>
                      </a:pPr>
                      <a:r>
                        <a:rPr lang="en-US" sz="2000" dirty="0">
                          <a:effectLst/>
                        </a:rPr>
                        <a:t>It is suitable for projects which required</a:t>
                      </a:r>
                      <a:endParaRPr lang="en-IN" sz="2000" dirty="0">
                        <a:effectLst/>
                      </a:endParaRPr>
                    </a:p>
                    <a:p>
                      <a:pPr marL="68580">
                        <a:lnSpc>
                          <a:spcPts val="1350"/>
                        </a:lnSpc>
                        <a:spcBef>
                          <a:spcPts val="205"/>
                        </a:spcBef>
                        <a:spcAft>
                          <a:spcPts val="0"/>
                        </a:spcAft>
                      </a:pPr>
                      <a:r>
                        <a:rPr lang="en-US" sz="2000" dirty="0">
                          <a:effectLst/>
                        </a:rPr>
                        <a:t>research and development.</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5"/>
                        </a:lnSpc>
                      </a:pPr>
                      <a:endParaRPr lang="en-US" sz="2000" dirty="0">
                        <a:effectLst/>
                      </a:endParaRPr>
                    </a:p>
                    <a:p>
                      <a:pPr marL="68580">
                        <a:lnSpc>
                          <a:spcPts val="1355"/>
                        </a:lnSpc>
                      </a:pPr>
                      <a:r>
                        <a:rPr lang="en-US" sz="2000" dirty="0">
                          <a:effectLst/>
                        </a:rPr>
                        <a:t>It is suitable for construction projects.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744871"/>
                  </a:ext>
                </a:extLst>
              </a:tr>
            </a:tbl>
          </a:graphicData>
        </a:graphic>
      </p:graphicFrame>
    </p:spTree>
    <p:extLst>
      <p:ext uri="{BB962C8B-B14F-4D97-AF65-F5344CB8AC3E}">
        <p14:creationId xmlns:p14="http://schemas.microsoft.com/office/powerpoint/2010/main" val="404778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8.jpeg">
            <a:extLst>
              <a:ext uri="{FF2B5EF4-FFF2-40B4-BE49-F238E27FC236}">
                <a16:creationId xmlns:a16="http://schemas.microsoft.com/office/drawing/2014/main" id="{BE722274-0C2D-45F2-BDD3-900134389886}"/>
              </a:ext>
            </a:extLst>
          </p:cNvPr>
          <p:cNvPicPr>
            <a:picLocks noChangeAspect="1"/>
          </p:cNvPicPr>
          <p:nvPr/>
        </p:nvPicPr>
        <p:blipFill>
          <a:blip r:embed="rId2" cstate="print"/>
          <a:stretch>
            <a:fillRect/>
          </a:stretch>
        </p:blipFill>
        <p:spPr>
          <a:xfrm>
            <a:off x="1861126" y="2406798"/>
            <a:ext cx="8469746" cy="3873930"/>
          </a:xfrm>
          <a:prstGeom prst="rect">
            <a:avLst/>
          </a:prstGeom>
        </p:spPr>
      </p:pic>
      <p:sp>
        <p:nvSpPr>
          <p:cNvPr id="4" name="TextBox 3">
            <a:extLst>
              <a:ext uri="{FF2B5EF4-FFF2-40B4-BE49-F238E27FC236}">
                <a16:creationId xmlns:a16="http://schemas.microsoft.com/office/drawing/2014/main" id="{CC137821-8670-7CF8-5258-87D502036D69}"/>
              </a:ext>
            </a:extLst>
          </p:cNvPr>
          <p:cNvSpPr txBox="1"/>
          <p:nvPr/>
        </p:nvSpPr>
        <p:spPr>
          <a:xfrm>
            <a:off x="452581" y="1566952"/>
            <a:ext cx="11286835" cy="839845"/>
          </a:xfrm>
          <a:prstGeom prst="rect">
            <a:avLst/>
          </a:prstGeom>
          <a:noFill/>
        </p:spPr>
        <p:txBody>
          <a:bodyPr wrap="square">
            <a:spAutoFit/>
          </a:bodyPr>
          <a:lstStyle/>
          <a:p>
            <a:pPr marL="165100" marR="516890">
              <a:lnSpc>
                <a:spcPct val="115000"/>
              </a:lnSpc>
              <a:spcAft>
                <a:spcPts val="0"/>
              </a:spcAft>
            </a:pPr>
            <a:r>
              <a:rPr lang="en-US" sz="2200" b="1" dirty="0">
                <a:solidFill>
                  <a:srgbClr val="1A1A1A"/>
                </a:solidFill>
                <a:effectLst/>
                <a:latin typeface="Times New Roman" panose="02020603050405020304" pitchFamily="18" charset="0"/>
                <a:ea typeface="Times New Roman" panose="02020603050405020304" pitchFamily="18" charset="0"/>
              </a:rPr>
              <a:t>Network diagram for the Critical Path Method problem and Project Evaluation and Review Technique</a:t>
            </a:r>
            <a:endParaRPr lang="en-IN"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81CC6E-80B9-C3E4-66A8-E41CDA3E47C0}"/>
              </a:ext>
            </a:extLst>
          </p:cNvPr>
          <p:cNvSpPr txBox="1"/>
          <p:nvPr/>
        </p:nvSpPr>
        <p:spPr>
          <a:xfrm>
            <a:off x="2133600" y="2512178"/>
            <a:ext cx="8274423" cy="1869038"/>
          </a:xfrm>
          <a:prstGeom prst="rect">
            <a:avLst/>
          </a:prstGeom>
          <a:noFill/>
        </p:spPr>
        <p:txBody>
          <a:bodyPr wrap="square">
            <a:spAutoFit/>
          </a:bodyPr>
          <a:lstStyle/>
          <a:p>
            <a:pPr marL="165100" marR="571500" algn="just">
              <a:lnSpc>
                <a:spcPct val="115000"/>
              </a:lnSpc>
              <a:spcBef>
                <a:spcPts val="800"/>
              </a:spcBef>
              <a:spcAft>
                <a:spcPts val="0"/>
              </a:spcAft>
            </a:pPr>
            <a:r>
              <a:rPr lang="en-US" sz="2200" b="1" dirty="0">
                <a:effectLst/>
                <a:latin typeface="Times New Roman" panose="02020603050405020304" pitchFamily="18" charset="0"/>
                <a:ea typeface="Times New Roman" panose="02020603050405020304" pitchFamily="18" charset="0"/>
              </a:rPr>
              <a:t>Management control </a:t>
            </a:r>
            <a:r>
              <a:rPr lang="en-US" sz="2000" dirty="0">
                <a:effectLst/>
                <a:latin typeface="Times New Roman" panose="02020603050405020304" pitchFamily="18" charset="0"/>
                <a:ea typeface="Times New Roman" panose="02020603050405020304" pitchFamily="18" charset="0"/>
              </a:rPr>
              <a:t>is often mistaken for accounting or a means of monitoring the economic 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commercial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activity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Indeed,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up</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beginning of the 20th century in industrial companies, the management control was intended to control the smooth running of the firm's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activities.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394B50-E95A-65CA-8F13-CDC822225861}"/>
              </a:ext>
            </a:extLst>
          </p:cNvPr>
          <p:cNvSpPr txBox="1"/>
          <p:nvPr/>
        </p:nvSpPr>
        <p:spPr>
          <a:xfrm>
            <a:off x="1075765" y="1834800"/>
            <a:ext cx="10578352" cy="3685432"/>
          </a:xfrm>
          <a:prstGeom prst="rect">
            <a:avLst/>
          </a:prstGeom>
          <a:noFill/>
        </p:spPr>
        <p:txBody>
          <a:bodyPr wrap="square">
            <a:spAutoFit/>
          </a:bodyPr>
          <a:lstStyle/>
          <a:p>
            <a:pPr marL="165100" algn="just">
              <a:spcBef>
                <a:spcPts val="380"/>
              </a:spcBef>
            </a:pPr>
            <a:r>
              <a:rPr lang="en-US" sz="2200" b="1" kern="0" dirty="0">
                <a:effectLst/>
                <a:latin typeface="Times New Roman" panose="02020603050405020304" pitchFamily="18" charset="0"/>
                <a:ea typeface="Times New Roman" panose="02020603050405020304" pitchFamily="18" charset="0"/>
              </a:rPr>
              <a:t>What are the interests of management control?</a:t>
            </a:r>
            <a:endParaRPr lang="en-IN" sz="2200" b="1" kern="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The management control allows the manager to have a clear vision of his company and to understand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history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order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 make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therefore,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hand, a decision-making function for management. In fact, by evaluating the company's financial, economic,</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commercial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social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data,</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management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control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provides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elements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make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possible to carry out a company policy. On the other hand, it should be known that management control interacts with the various functions of the company and not exclusively with the management</a:t>
            </a:r>
            <a:r>
              <a:rPr lang="en-US" sz="2000" spc="-2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accounting</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function,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often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assimilated.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point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view,</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affirm that the "management control" function is an information management system intended to drive corporate</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performance.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59100A-ACF3-D4CE-ADB0-4EF604B55152}"/>
              </a:ext>
            </a:extLst>
          </p:cNvPr>
          <p:cNvSpPr txBox="1"/>
          <p:nvPr/>
        </p:nvSpPr>
        <p:spPr>
          <a:xfrm>
            <a:off x="3032311" y="2192106"/>
            <a:ext cx="6739217" cy="2944396"/>
          </a:xfrm>
          <a:prstGeom prst="rect">
            <a:avLst/>
          </a:prstGeom>
          <a:noFill/>
        </p:spPr>
        <p:txBody>
          <a:bodyPr wrap="square">
            <a:spAutoFit/>
          </a:bodyPr>
          <a:lstStyle/>
          <a:p>
            <a:pPr marL="165100" algn="just">
              <a:spcBef>
                <a:spcPts val="795"/>
              </a:spcBef>
            </a:pPr>
            <a:r>
              <a:rPr lang="en-US" sz="2200" b="1" dirty="0">
                <a:effectLst/>
                <a:latin typeface="Times New Roman" panose="02020603050405020304" pitchFamily="18" charset="0"/>
                <a:ea typeface="Times New Roman" panose="02020603050405020304" pitchFamily="18" charset="0"/>
              </a:rPr>
              <a:t>The objectives of the management control are:</a:t>
            </a:r>
            <a:endParaRPr lang="en-IN" sz="2200" b="1" dirty="0">
              <a:effectLst/>
              <a:latin typeface="Times New Roman" panose="02020603050405020304" pitchFamily="18" charset="0"/>
              <a:ea typeface="Times New Roman" panose="02020603050405020304" pitchFamily="18" charset="0"/>
            </a:endParaRPr>
          </a:p>
          <a:p>
            <a:pPr marL="342900" lvl="0" indent="-342900">
              <a:spcBef>
                <a:spcPts val="1020"/>
              </a:spcBef>
              <a:buSzPts val="12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To contribute to the definition of the</a:t>
            </a:r>
            <a:r>
              <a:rPr lang="en-US" sz="2000" spc="-2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strategy;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To monitor the implementation of the</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strategy;</a:t>
            </a:r>
            <a:endParaRPr lang="en-IN" sz="2000" spc="-25" dirty="0">
              <a:effectLst/>
              <a:latin typeface="Times New Roman" panose="02020603050405020304" pitchFamily="18" charset="0"/>
              <a:ea typeface="Times New Roman" panose="02020603050405020304" pitchFamily="18" charset="0"/>
            </a:endParaRPr>
          </a:p>
          <a:p>
            <a:pPr marL="342900" marR="569595" lvl="0" indent="-342900">
              <a:lnSpc>
                <a:spcPct val="115000"/>
              </a:lnSpc>
              <a:spcBef>
                <a:spcPts val="200"/>
              </a:spcBef>
              <a:spcAft>
                <a:spcPts val="0"/>
              </a:spcAft>
              <a:buSzPts val="12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To prepare the allocation of resources in line with short-term objectives and strategic objectives</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10"/>
              </a:spcBef>
              <a:buSzPts val="12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To measure the organizational</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performance;</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00"/>
              </a:spcBef>
              <a:buSzPts val="12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To control the activity and take corrective</a:t>
            </a:r>
            <a:r>
              <a:rPr lang="en-US" sz="2000" spc="-3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actions</a:t>
            </a:r>
            <a:endParaRPr lang="en-IN" sz="2000" spc="-25" dirty="0">
              <a:effectLst/>
              <a:latin typeface="Times New Roman" panose="02020603050405020304" pitchFamily="18" charset="0"/>
              <a:ea typeface="Times New Roman" panose="02020603050405020304" pitchFamily="18" charset="0"/>
            </a:endParaRPr>
          </a:p>
          <a:p>
            <a:pPr marL="165100">
              <a:spcBef>
                <a:spcPts val="30"/>
              </a:spcBef>
              <a:spcAft>
                <a:spcPts val="0"/>
              </a:spcAft>
            </a:pPr>
            <a:r>
              <a:rPr lang="en-US" sz="24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C69CFD-457F-8B40-C74A-7044DC6F7514}"/>
              </a:ext>
            </a:extLst>
          </p:cNvPr>
          <p:cNvSpPr txBox="1"/>
          <p:nvPr/>
        </p:nvSpPr>
        <p:spPr>
          <a:xfrm>
            <a:off x="466166" y="1807503"/>
            <a:ext cx="11313458" cy="4022961"/>
          </a:xfrm>
          <a:prstGeom prst="rect">
            <a:avLst/>
          </a:prstGeom>
          <a:noFill/>
        </p:spPr>
        <p:txBody>
          <a:bodyPr wrap="square">
            <a:spAutoFit/>
          </a:bodyPr>
          <a:lstStyle/>
          <a:p>
            <a:pPr marL="393700" algn="just"/>
            <a:r>
              <a:rPr lang="en-US" sz="2200" b="1" kern="0" dirty="0">
                <a:effectLst/>
                <a:latin typeface="Times New Roman" panose="02020603050405020304" pitchFamily="18" charset="0"/>
                <a:ea typeface="Times New Roman" panose="02020603050405020304" pitchFamily="18" charset="0"/>
              </a:rPr>
              <a:t>Phases of the process</a:t>
            </a:r>
          </a:p>
          <a:p>
            <a:pPr marL="393700" algn="just"/>
            <a:endParaRPr lang="en-IN" sz="2200" b="1" kern="0" dirty="0">
              <a:effectLst/>
              <a:latin typeface="Times New Roman" panose="02020603050405020304" pitchFamily="18" charset="0"/>
              <a:ea typeface="Times New Roman" panose="02020603050405020304" pitchFamily="18" charset="0"/>
            </a:endParaRPr>
          </a:p>
          <a:p>
            <a:pPr marL="393700" marR="570230" algn="just">
              <a:lnSpc>
                <a:spcPct val="115000"/>
              </a:lnSpc>
              <a:spcBef>
                <a:spcPts val="195"/>
              </a:spcBef>
              <a:spcAft>
                <a:spcPts val="0"/>
              </a:spcAft>
            </a:pPr>
            <a:r>
              <a:rPr lang="en-US" sz="2200" b="1" dirty="0">
                <a:effectLst/>
                <a:latin typeface="Times New Roman" panose="02020603050405020304" pitchFamily="18" charset="0"/>
                <a:ea typeface="Times New Roman" panose="02020603050405020304" pitchFamily="18" charset="0"/>
              </a:rPr>
              <a:t>Planning:</a:t>
            </a:r>
            <a:r>
              <a:rPr lang="en-US" sz="2000" b="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starting point of management control is the planning phase in which the objectives are defined, then translated into operational acts through marketing, investment, human resources management and financial management policies. In this phase, a strategy must be defined operationally regarding: the product / market pairs; investments and divestments; the organization and management of HR, the adaptation of the production tool where appropriate;</a:t>
            </a:r>
            <a:endParaRPr lang="en-IN" sz="2000" dirty="0">
              <a:effectLst/>
              <a:latin typeface="Times New Roman" panose="02020603050405020304" pitchFamily="18" charset="0"/>
              <a:ea typeface="Times New Roman" panose="02020603050405020304" pitchFamily="18" charset="0"/>
            </a:endParaRPr>
          </a:p>
          <a:p>
            <a:pPr marL="393700" marR="568325" algn="just">
              <a:lnSpc>
                <a:spcPct val="115000"/>
              </a:lnSpc>
              <a:spcAft>
                <a:spcPts val="0"/>
              </a:spcAft>
            </a:pPr>
            <a:r>
              <a:rPr lang="en-US" sz="2200" b="1" dirty="0">
                <a:effectLst/>
                <a:latin typeface="Times New Roman" panose="02020603050405020304" pitchFamily="18" charset="0"/>
                <a:ea typeface="Times New Roman" panose="02020603050405020304" pitchFamily="18" charset="0"/>
              </a:rPr>
              <a:t>Budgeting:</a:t>
            </a:r>
            <a:r>
              <a:rPr lang="en-US" sz="2000" b="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budget phase begins with the setting of the short-term objectives, which are derived from the medium-term action programs, but take into account the constraints and the plans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action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decided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coming</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year.</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Most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phase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definition,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coordination and approval of the company's action</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plans.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19FC6A-335B-2234-112F-D1B4E24289A8}"/>
              </a:ext>
            </a:extLst>
          </p:cNvPr>
          <p:cNvSpPr txBox="1"/>
          <p:nvPr/>
        </p:nvSpPr>
        <p:spPr>
          <a:xfrm>
            <a:off x="466165" y="1794899"/>
            <a:ext cx="11430000" cy="3638753"/>
          </a:xfrm>
          <a:prstGeom prst="rect">
            <a:avLst/>
          </a:prstGeom>
          <a:noFill/>
        </p:spPr>
        <p:txBody>
          <a:bodyPr wrap="square">
            <a:spAutoFit/>
          </a:bodyPr>
          <a:lstStyle/>
          <a:p>
            <a:pPr marL="393700" marR="568960" algn="just">
              <a:lnSpc>
                <a:spcPct val="115000"/>
              </a:lnSpc>
              <a:spcAft>
                <a:spcPts val="0"/>
              </a:spcAft>
            </a:pPr>
            <a:r>
              <a:rPr lang="en-US" sz="2200" b="1" dirty="0">
                <a:effectLst/>
                <a:latin typeface="Times New Roman" panose="02020603050405020304" pitchFamily="18" charset="0"/>
                <a:ea typeface="Times New Roman" panose="02020603050405020304" pitchFamily="18" charset="0"/>
              </a:rPr>
              <a:t>Action and follow-up of achievements. </a:t>
            </a:r>
            <a:r>
              <a:rPr lang="en-US" sz="2000" dirty="0">
                <a:effectLst/>
                <a:latin typeface="Times New Roman" panose="02020603050405020304" pitchFamily="18" charset="0"/>
                <a:ea typeface="Times New Roman" panose="02020603050405020304" pitchFamily="18" charset="0"/>
              </a:rPr>
              <a:t>The overriding phase that follows budgeting is the execution of the action plans and their translation into facts in order to achieve the objectives. The control process is therefore inseparable from the management of the company, and its implementation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done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through</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various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tools,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including</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long-term</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medium</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term plans, one-off economic studies, statistics, general accounting and cost accounting, ratios, dashboards...etc.</a:t>
            </a:r>
          </a:p>
          <a:p>
            <a:pPr marL="393700" marR="568960" algn="just">
              <a:lnSpc>
                <a:spcPct val="115000"/>
              </a:lnSpc>
              <a:spcAft>
                <a:spcPts val="0"/>
              </a:spcAft>
            </a:pPr>
            <a:endParaRPr lang="en-IN" sz="2000" dirty="0">
              <a:effectLst/>
              <a:latin typeface="Times New Roman" panose="02020603050405020304" pitchFamily="18" charset="0"/>
              <a:ea typeface="Times New Roman" panose="02020603050405020304" pitchFamily="18" charset="0"/>
            </a:endParaRPr>
          </a:p>
          <a:p>
            <a:pPr marL="393700" marR="569595" algn="just">
              <a:lnSpc>
                <a:spcPct val="115000"/>
              </a:lnSpc>
              <a:spcAft>
                <a:spcPts val="0"/>
              </a:spcAft>
            </a:pPr>
            <a:r>
              <a:rPr lang="en-US" sz="2200" b="1" dirty="0">
                <a:effectLst/>
                <a:latin typeface="Times New Roman" panose="02020603050405020304" pitchFamily="18" charset="0"/>
                <a:ea typeface="Times New Roman" panose="02020603050405020304" pitchFamily="18" charset="0"/>
              </a:rPr>
              <a:t>Measure results</a:t>
            </a:r>
            <a:r>
              <a:rPr lang="en-US" sz="2000" b="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final step is to analyse the results with the aim of identifying the necessary corrective actions. Today, decision-makers not only ask management control to calculate costs and measure results afterwards, but to continuously monitor the performance</a:t>
            </a:r>
            <a:r>
              <a:rPr lang="en-IN"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all activities in order to help in real time decision-making throughout the strategic and operational process.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CBE7C1-FE64-32A1-7328-1DB17E494F32}"/>
              </a:ext>
            </a:extLst>
          </p:cNvPr>
          <p:cNvSpPr txBox="1"/>
          <p:nvPr/>
        </p:nvSpPr>
        <p:spPr>
          <a:xfrm>
            <a:off x="1102659" y="2192513"/>
            <a:ext cx="9807388" cy="2930867"/>
          </a:xfrm>
          <a:prstGeom prst="rect">
            <a:avLst/>
          </a:prstGeom>
          <a:noFill/>
        </p:spPr>
        <p:txBody>
          <a:bodyPr wrap="square">
            <a:spAutoFit/>
          </a:bodyPr>
          <a:lstStyle/>
          <a:p>
            <a:pPr marL="393700" marR="566420" algn="just">
              <a:lnSpc>
                <a:spcPct val="115000"/>
              </a:lnSpc>
              <a:spcAft>
                <a:spcPts val="0"/>
              </a:spcAft>
            </a:pPr>
            <a:r>
              <a:rPr lang="en-US" sz="2200" b="1" dirty="0">
                <a:effectLst/>
                <a:latin typeface="Times New Roman" panose="02020603050405020304" pitchFamily="18" charset="0"/>
                <a:ea typeface="Times New Roman" panose="02020603050405020304" pitchFamily="18" charset="0"/>
              </a:rPr>
              <a:t>Benefits</a:t>
            </a:r>
            <a:r>
              <a:rPr lang="en-US" sz="2200" b="1" spc="-4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of</a:t>
            </a:r>
            <a:r>
              <a:rPr lang="en-US" sz="2200" b="1" spc="-3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effective</a:t>
            </a:r>
            <a:r>
              <a:rPr lang="en-US" sz="2200" b="1" spc="-3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management</a:t>
            </a:r>
            <a:r>
              <a:rPr lang="en-US" sz="2200" b="1" spc="-4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control:</a:t>
            </a:r>
            <a:r>
              <a:rPr lang="en-US" sz="2200" b="1" spc="2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purpose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business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generate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profit, and generally, it is through general accounting that one determines whether the company has generated profits or losses during a given period. However, these data do not allow to define what was the margin generated for the sale of a product or a service. It is only through cost accounting that we can calculate the costs of production and we can see the profit made for each piece of product sold. The management control also makes it possible to evaluate the expenses borne by each service within 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5A68F3-6206-E2AF-2AB2-B3E38E579F40}"/>
              </a:ext>
            </a:extLst>
          </p:cNvPr>
          <p:cNvSpPr txBox="1"/>
          <p:nvPr/>
        </p:nvSpPr>
        <p:spPr>
          <a:xfrm>
            <a:off x="3068170" y="2121676"/>
            <a:ext cx="7277100" cy="3077766"/>
          </a:xfrm>
          <a:prstGeom prst="rect">
            <a:avLst/>
          </a:prstGeom>
          <a:noFill/>
        </p:spPr>
        <p:txBody>
          <a:bodyPr wrap="square">
            <a:spAutoFit/>
          </a:bodyPr>
          <a:lstStyle/>
          <a:p>
            <a:pPr marL="393700"/>
            <a:r>
              <a:rPr lang="en-US" sz="2200" b="1" kern="0" dirty="0">
                <a:effectLst/>
                <a:latin typeface="Times New Roman" panose="02020603050405020304" pitchFamily="18" charset="0"/>
                <a:ea typeface="Times New Roman" panose="02020603050405020304" pitchFamily="18" charset="0"/>
              </a:rPr>
              <a:t>Traditional Types of Control Techniques in Management</a:t>
            </a:r>
          </a:p>
          <a:p>
            <a:pPr marL="393700"/>
            <a:endParaRPr lang="en-IN" sz="2000" b="1" kern="0" dirty="0">
              <a:effectLst/>
              <a:latin typeface="Times New Roman" panose="02020603050405020304" pitchFamily="18" charset="0"/>
              <a:ea typeface="Times New Roman" panose="02020603050405020304" pitchFamily="18" charset="0"/>
            </a:endParaRPr>
          </a:p>
          <a:p>
            <a:pPr marL="742950" lvl="1" indent="-285750">
              <a:spcBef>
                <a:spcPts val="195"/>
              </a:spcBef>
              <a:spcAft>
                <a:spcPts val="0"/>
              </a:spcAft>
              <a:buSzPts val="1200"/>
              <a:buFont typeface="Times New Roman" panose="02020603050405020304" pitchFamily="18" charset="0"/>
              <a:buAutoNum type="romanUcPeriod"/>
              <a:tabLst>
                <a:tab pos="850900" algn="l"/>
                <a:tab pos="851535" algn="l"/>
              </a:tabLst>
            </a:pPr>
            <a:r>
              <a:rPr lang="en-US" sz="2000" spc="-25" dirty="0">
                <a:effectLst/>
                <a:latin typeface="Times New Roman" panose="02020603050405020304" pitchFamily="18" charset="0"/>
                <a:ea typeface="Times New Roman" panose="02020603050405020304" pitchFamily="18" charset="0"/>
              </a:rPr>
              <a:t>Budgetary Control</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romanUcPeriod"/>
              <a:tabLst>
                <a:tab pos="850900" algn="l"/>
                <a:tab pos="851535" algn="l"/>
              </a:tabLst>
            </a:pPr>
            <a:r>
              <a:rPr lang="en-US" sz="2000" spc="-25" dirty="0">
                <a:effectLst/>
                <a:latin typeface="Times New Roman" panose="02020603050405020304" pitchFamily="18" charset="0"/>
                <a:ea typeface="Times New Roman" panose="02020603050405020304" pitchFamily="18" charset="0"/>
              </a:rPr>
              <a:t>Standard</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Costing</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0"/>
              </a:spcBef>
              <a:spcAft>
                <a:spcPts val="0"/>
              </a:spcAft>
              <a:buSzPts val="1200"/>
              <a:buFont typeface="Times New Roman" panose="02020603050405020304" pitchFamily="18" charset="0"/>
              <a:buAutoNum type="romanUcPeriod"/>
              <a:tabLst>
                <a:tab pos="850900" algn="l"/>
                <a:tab pos="851535" algn="l"/>
              </a:tabLst>
            </a:pPr>
            <a:r>
              <a:rPr lang="en-US" sz="2000" spc="-25" dirty="0">
                <a:effectLst/>
                <a:latin typeface="Times New Roman" panose="02020603050405020304" pitchFamily="18" charset="0"/>
                <a:ea typeface="Times New Roman" panose="02020603050405020304" pitchFamily="18" charset="0"/>
              </a:rPr>
              <a:t>Financial Ratio</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Analysis</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romanUcPeriod"/>
              <a:tabLst>
                <a:tab pos="850900" algn="l"/>
                <a:tab pos="851535" algn="l"/>
              </a:tabLst>
            </a:pPr>
            <a:r>
              <a:rPr lang="en-US" sz="2000" spc="-25" dirty="0">
                <a:effectLst/>
                <a:latin typeface="Times New Roman" panose="02020603050405020304" pitchFamily="18" charset="0"/>
                <a:ea typeface="Times New Roman" panose="02020603050405020304" pitchFamily="18" charset="0"/>
              </a:rPr>
              <a:t>Internal</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Audit</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15"/>
              </a:spcBef>
              <a:spcAft>
                <a:spcPts val="0"/>
              </a:spcAft>
              <a:buSzPts val="1200"/>
              <a:buFont typeface="Times New Roman" panose="02020603050405020304" pitchFamily="18" charset="0"/>
              <a:buAutoNum type="romanUcPeriod"/>
              <a:tabLst>
                <a:tab pos="850900" algn="l"/>
                <a:tab pos="851535" algn="l"/>
              </a:tabLst>
            </a:pPr>
            <a:r>
              <a:rPr lang="en-US" sz="2000" spc="-25" dirty="0">
                <a:effectLst/>
                <a:latin typeface="Times New Roman" panose="02020603050405020304" pitchFamily="18" charset="0"/>
                <a:ea typeface="Times New Roman" panose="02020603050405020304" pitchFamily="18" charset="0"/>
              </a:rPr>
              <a:t>Break-Even</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Analysis</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195"/>
              </a:spcBef>
              <a:spcAft>
                <a:spcPts val="0"/>
              </a:spcAft>
              <a:buSzPts val="1200"/>
              <a:buFont typeface="Times New Roman" panose="02020603050405020304" pitchFamily="18" charset="0"/>
              <a:buAutoNum type="romanUcPeriod"/>
              <a:tabLst>
                <a:tab pos="850900" algn="l"/>
                <a:tab pos="851535" algn="l"/>
              </a:tabLst>
            </a:pPr>
            <a:r>
              <a:rPr lang="en-US" sz="2000" spc="-25" dirty="0">
                <a:effectLst/>
                <a:latin typeface="Times New Roman" panose="02020603050405020304" pitchFamily="18" charset="0"/>
                <a:ea typeface="Times New Roman" panose="02020603050405020304" pitchFamily="18" charset="0"/>
              </a:rPr>
              <a:t>Statistical</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Control</a:t>
            </a:r>
            <a:endParaRPr lang="en-IN" sz="2000" spc="-2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A35F2B-F931-0219-A37E-29A1E51AED5F}"/>
              </a:ext>
            </a:extLst>
          </p:cNvPr>
          <p:cNvSpPr txBox="1"/>
          <p:nvPr/>
        </p:nvSpPr>
        <p:spPr>
          <a:xfrm>
            <a:off x="600635" y="1797838"/>
            <a:ext cx="11053483" cy="4534575"/>
          </a:xfrm>
          <a:prstGeom prst="rect">
            <a:avLst/>
          </a:prstGeom>
          <a:noFill/>
        </p:spPr>
        <p:txBody>
          <a:bodyPr wrap="square">
            <a:spAutoFit/>
          </a:bodyPr>
          <a:lstStyle/>
          <a:p>
            <a:pPr marL="165100">
              <a:spcBef>
                <a:spcPts val="1030"/>
              </a:spcBef>
            </a:pPr>
            <a:r>
              <a:rPr lang="en-US" sz="2200" b="1" kern="0" dirty="0">
                <a:effectLst/>
                <a:latin typeface="Times New Roman" panose="02020603050405020304" pitchFamily="18" charset="0"/>
                <a:ea typeface="Times New Roman" panose="02020603050405020304" pitchFamily="18" charset="0"/>
              </a:rPr>
              <a:t>PERT and CPM</a:t>
            </a:r>
            <a:endParaRPr lang="en-IN" sz="2200" b="1" kern="0" dirty="0">
              <a:effectLst/>
              <a:latin typeface="Times New Roman" panose="02020603050405020304" pitchFamily="18" charset="0"/>
              <a:ea typeface="Times New Roman" panose="02020603050405020304" pitchFamily="18" charset="0"/>
            </a:endParaRPr>
          </a:p>
          <a:p>
            <a:pPr marL="457200" marR="568960" lvl="0" indent="-457200" algn="just">
              <a:lnSpc>
                <a:spcPct val="115000"/>
              </a:lnSpc>
              <a:spcBef>
                <a:spcPts val="995"/>
              </a:spcBef>
              <a:spcAft>
                <a:spcPts val="0"/>
              </a:spcAft>
              <a:buClr>
                <a:srgbClr val="273139"/>
              </a:buClr>
              <a:buSzPct val="70000"/>
              <a:buFont typeface="+mj-lt"/>
              <a:buAutoNum type="arabicPeriod"/>
              <a:tabLst>
                <a:tab pos="322580" algn="l"/>
                <a:tab pos="1312545" algn="l"/>
                <a:tab pos="2552065" algn="l"/>
                <a:tab pos="3310890" algn="l"/>
                <a:tab pos="4303395" algn="l"/>
                <a:tab pos="5512435" algn="l"/>
              </a:tabLst>
            </a:pPr>
            <a:r>
              <a:rPr lang="en-US" sz="2200" b="1" dirty="0">
                <a:latin typeface="Times New Roman" panose="02020603050405020304" pitchFamily="18" charset="0"/>
                <a:ea typeface="Times New Roman" panose="02020603050405020304" pitchFamily="18" charset="0"/>
              </a:rPr>
              <a:t>Project Evaluation and Review Technique (PERT)</a:t>
            </a:r>
            <a:r>
              <a:rPr lang="en-US" sz="2200" spc="-75" dirty="0">
                <a:effectLst/>
                <a:latin typeface="Times New Roman" panose="02020603050405020304" pitchFamily="18" charset="0"/>
                <a:ea typeface="Times New Roman" panose="02020603050405020304" pitchFamily="18" charset="0"/>
              </a:rPr>
              <a:t>: </a:t>
            </a:r>
            <a:r>
              <a:rPr lang="en-US" sz="2000" spc="0" dirty="0">
                <a:solidFill>
                  <a:srgbClr val="273139"/>
                </a:solidFill>
                <a:effectLst/>
                <a:latin typeface="Times New Roman" panose="02020603050405020304" pitchFamily="18" charset="0"/>
                <a:ea typeface="Times New Roman" panose="02020603050405020304" pitchFamily="18" charset="0"/>
              </a:rPr>
              <a:t>PERT is appropriate technique which is used for the projects where the time required or needed to complete different activities are not known. PERT is majorly applied for scheduling, organization and integration of different tasks within a project. It provides the blueprint of project and is efficient technique for project</a:t>
            </a:r>
            <a:r>
              <a:rPr lang="en-US" sz="2000" spc="155" dirty="0">
                <a:solidFill>
                  <a:srgbClr val="273139"/>
                </a:solidFill>
                <a:effectLst/>
                <a:latin typeface="Times New Roman" panose="02020603050405020304" pitchFamily="18" charset="0"/>
                <a:ea typeface="Times New Roman" panose="02020603050405020304" pitchFamily="18" charset="0"/>
              </a:rPr>
              <a:t> </a:t>
            </a:r>
            <a:r>
              <a:rPr lang="en-US" sz="2000" spc="0" dirty="0">
                <a:solidFill>
                  <a:srgbClr val="273139"/>
                </a:solidFill>
                <a:effectLst/>
                <a:latin typeface="Times New Roman" panose="02020603050405020304" pitchFamily="18" charset="0"/>
                <a:ea typeface="Times New Roman" panose="02020603050405020304" pitchFamily="18" charset="0"/>
              </a:rPr>
              <a:t>evaluation.</a:t>
            </a:r>
          </a:p>
          <a:p>
            <a:pPr marL="342900" marR="568960" lvl="0" indent="-342900" algn="just">
              <a:lnSpc>
                <a:spcPct val="115000"/>
              </a:lnSpc>
              <a:spcBef>
                <a:spcPts val="995"/>
              </a:spcBef>
              <a:spcAft>
                <a:spcPts val="0"/>
              </a:spcAft>
              <a:buClr>
                <a:srgbClr val="273139"/>
              </a:buClr>
              <a:buSzPct val="70000"/>
              <a:buFont typeface="+mj-lt"/>
              <a:buAutoNum type="arabicPeriod"/>
              <a:tabLst>
                <a:tab pos="322580" algn="l"/>
                <a:tab pos="1312545" algn="l"/>
                <a:tab pos="2552065" algn="l"/>
                <a:tab pos="3310890" algn="l"/>
                <a:tab pos="4303395" algn="l"/>
                <a:tab pos="5512435" algn="l"/>
              </a:tabLst>
            </a:pPr>
            <a:endParaRPr lang="en-IN" sz="1600" spc="0" dirty="0">
              <a:effectLst/>
              <a:latin typeface="Times New Roman" panose="02020603050405020304" pitchFamily="18" charset="0"/>
              <a:ea typeface="Times New Roman" panose="02020603050405020304" pitchFamily="18" charset="0"/>
            </a:endParaRPr>
          </a:p>
          <a:p>
            <a:pPr marL="457200" marR="571500" lvl="0" indent="-457200" algn="just">
              <a:lnSpc>
                <a:spcPct val="115000"/>
              </a:lnSpc>
              <a:spcBef>
                <a:spcPts val="25"/>
              </a:spcBef>
              <a:spcAft>
                <a:spcPts val="0"/>
              </a:spcAft>
              <a:buClr>
                <a:srgbClr val="273139"/>
              </a:buClr>
              <a:buSzPct val="70000"/>
              <a:buFont typeface="+mj-lt"/>
              <a:buAutoNum type="arabicPeriod"/>
              <a:tabLst>
                <a:tab pos="322580" algn="l"/>
                <a:tab pos="2134235" algn="l"/>
                <a:tab pos="3747135" algn="l"/>
                <a:tab pos="5563870" algn="l"/>
              </a:tabLst>
            </a:pPr>
            <a:r>
              <a:rPr lang="en-US" sz="2200" b="1" dirty="0">
                <a:latin typeface="Times New Roman" panose="02020603050405020304" pitchFamily="18" charset="0"/>
                <a:ea typeface="Times New Roman" panose="02020603050405020304" pitchFamily="18" charset="0"/>
              </a:rPr>
              <a:t>Critical path method (CPM)</a:t>
            </a:r>
            <a:r>
              <a:rPr lang="en-US" sz="2200" b="1" spc="-75" dirty="0">
                <a:effectLst/>
                <a:latin typeface="Times New Roman" panose="02020603050405020304" pitchFamily="18" charset="0"/>
                <a:ea typeface="Times New Roman" panose="02020603050405020304" pitchFamily="18" charset="0"/>
              </a:rPr>
              <a:t>: </a:t>
            </a:r>
            <a:r>
              <a:rPr lang="en-US" sz="2000" spc="0" dirty="0">
                <a:solidFill>
                  <a:srgbClr val="273139"/>
                </a:solidFill>
                <a:effectLst/>
                <a:latin typeface="Times New Roman" panose="02020603050405020304" pitchFamily="18" charset="0"/>
                <a:ea typeface="Times New Roman" panose="02020603050405020304" pitchFamily="18" charset="0"/>
              </a:rPr>
              <a:t>CPM is a technique which is used for the projects where the time needed for completion of project is already known. It is majorly used for determining the approximate time within which  a project can be completed. Critical path is the largest path in project management which always provide minimum time taken for completion of</a:t>
            </a:r>
            <a:r>
              <a:rPr lang="en-US" sz="2000" spc="125" dirty="0">
                <a:solidFill>
                  <a:srgbClr val="273139"/>
                </a:solidFill>
                <a:effectLst/>
                <a:latin typeface="Times New Roman" panose="02020603050405020304" pitchFamily="18" charset="0"/>
                <a:ea typeface="Times New Roman" panose="02020603050405020304" pitchFamily="18" charset="0"/>
              </a:rPr>
              <a:t> </a:t>
            </a:r>
            <a:r>
              <a:rPr lang="en-US" sz="2000" spc="0" dirty="0">
                <a:solidFill>
                  <a:srgbClr val="273139"/>
                </a:solidFill>
                <a:effectLst/>
                <a:latin typeface="Times New Roman" panose="02020603050405020304" pitchFamily="18" charset="0"/>
                <a:ea typeface="Times New Roman" panose="02020603050405020304" pitchFamily="18" charset="0"/>
              </a:rPr>
              <a:t>project</a:t>
            </a:r>
            <a:endParaRPr lang="en-IN" sz="2000" spc="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2261</TotalTime>
  <Words>1089</Words>
  <Application>Microsoft Office PowerPoint</Application>
  <PresentationFormat>Widescreen</PresentationFormat>
  <Paragraphs>100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215</cp:revision>
  <dcterms:created xsi:type="dcterms:W3CDTF">2023-04-01T04:44:33Z</dcterms:created>
  <dcterms:modified xsi:type="dcterms:W3CDTF">2023-07-14T04:57:07Z</dcterms:modified>
</cp:coreProperties>
</file>