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>
        <p:scale>
          <a:sx n="85" d="100"/>
          <a:sy n="85" d="100"/>
        </p:scale>
        <p:origin x="826" y="-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9185" y="2617912"/>
            <a:ext cx="9320508" cy="3504983"/>
          </a:xfrm>
          <a:prstGeom prst="rect">
            <a:avLst/>
          </a:prstGeom>
        </p:spPr>
        <p:txBody>
          <a:bodyPr/>
          <a:lstStyle/>
          <a:p>
            <a:pPr marL="165100" marR="571500" algn="just">
              <a:lnSpc>
                <a:spcPct val="113000"/>
              </a:lnSpc>
              <a:spcBef>
                <a:spcPts val="395"/>
              </a:spcBef>
              <a:spcAft>
                <a:spcPts val="0"/>
              </a:spcAft>
            </a:pPr>
            <a:r>
              <a:rPr lang="en-US" sz="3200" b="1" kern="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Lecture </a:t>
            </a:r>
            <a:r>
              <a:rPr lang="en-US" sz="3200" b="1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32: Management Information Systems (MIS): Concept, tools and techniques, MIS in extension organizations</a:t>
            </a:r>
            <a:endParaRPr lang="en-IN" sz="3200" b="1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03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A38E84-383B-BF25-24EF-30586B0B6DB1}"/>
              </a:ext>
            </a:extLst>
          </p:cNvPr>
          <p:cNvSpPr txBox="1"/>
          <p:nvPr/>
        </p:nvSpPr>
        <p:spPr>
          <a:xfrm>
            <a:off x="3036795" y="2039595"/>
            <a:ext cx="6118410" cy="302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/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Conceptual Basis of MIS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3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Concepts of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297305" lvl="0" indent="-342900">
              <a:lnSpc>
                <a:spcPct val="115000"/>
              </a:lnSpc>
              <a:spcBef>
                <a:spcPts val="2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Organizational theories, principles, structure, behaviour and processes such</a:t>
            </a:r>
            <a:r>
              <a:rPr lang="en-US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communication, power and decision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making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375"/>
              </a:lnSpc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Motivation and leadership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behaviour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1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E2CD8D2B-00EB-92EC-8E4D-9B8E5BF78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3576" tIns="141243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Implications of the Organizational Structure for MIS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5FC1D-8D0D-A340-018F-A9C5381F4931}"/>
              </a:ext>
            </a:extLst>
          </p:cNvPr>
          <p:cNvSpPr txBox="1"/>
          <p:nvPr/>
        </p:nvSpPr>
        <p:spPr>
          <a:xfrm>
            <a:off x="2781299" y="1738263"/>
            <a:ext cx="749225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3700">
              <a:spcBef>
                <a:spcPts val="1110"/>
              </a:spcBef>
              <a:spcAft>
                <a:spcPts val="0"/>
              </a:spcAft>
            </a:pP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Implications of the Organizational Structure for MIS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3753A8EC-3522-903A-76E3-88CFEE59B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298" y="3890402"/>
            <a:ext cx="57162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9064" tIns="863328" rIns="342792" bIns="17774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F00173-D6AA-FD07-B9EE-B7D93B5B866B}"/>
              </a:ext>
            </a:extLst>
          </p:cNvPr>
          <p:cNvSpPr txBox="1"/>
          <p:nvPr/>
        </p:nvSpPr>
        <p:spPr>
          <a:xfrm>
            <a:off x="2365662" y="2410842"/>
            <a:ext cx="46724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Hierarchy of authority                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of the basic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model of Organization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growth cycle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displacement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model of organizational change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B25C03-7F5C-378A-E72C-6FA7CAFDF214}"/>
              </a:ext>
            </a:extLst>
          </p:cNvPr>
          <p:cNvSpPr txBox="1"/>
          <p:nvPr/>
        </p:nvSpPr>
        <p:spPr>
          <a:xfrm>
            <a:off x="6890327" y="2521944"/>
            <a:ext cx="51189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for stable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that promote Organizational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as Socio-technical systems</a:t>
            </a:r>
          </a:p>
        </p:txBody>
      </p:sp>
    </p:spTree>
    <p:extLst>
      <p:ext uri="{BB962C8B-B14F-4D97-AF65-F5344CB8AC3E}">
        <p14:creationId xmlns:p14="http://schemas.microsoft.com/office/powerpoint/2010/main" val="86151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377B3A-5C94-8A4D-F381-7386B770D820}"/>
              </a:ext>
            </a:extLst>
          </p:cNvPr>
          <p:cNvSpPr txBox="1"/>
          <p:nvPr/>
        </p:nvSpPr>
        <p:spPr>
          <a:xfrm>
            <a:off x="2974042" y="2451881"/>
            <a:ext cx="6429934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3700">
              <a:spcBef>
                <a:spcPts val="1130"/>
              </a:spcBef>
              <a:spcAft>
                <a:spcPts val="0"/>
              </a:spcAft>
            </a:pP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 REQUIREMENTS FOR MIS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98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467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Assessing information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01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4800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Levels of information</a:t>
            </a:r>
            <a:r>
              <a:rPr lang="en-US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102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romanLcPeriod"/>
              <a:tabLst>
                <a:tab pos="17659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Organizational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ts val="1200"/>
              <a:buFont typeface="Times New Roman" panose="02020603050405020304" pitchFamily="18" charset="0"/>
              <a:buAutoNum type="romanLcPeriod"/>
              <a:tabLst>
                <a:tab pos="17659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ts val="1200"/>
              <a:buFont typeface="Times New Roman" panose="02020603050405020304" pitchFamily="18" charset="0"/>
              <a:buAutoNum type="romanLcPeriod"/>
              <a:tabLst>
                <a:tab pos="17659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Technical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ts val="1200"/>
              <a:buFont typeface="Times New Roman" panose="02020603050405020304" pitchFamily="18" charset="0"/>
              <a:buAutoNum type="romanLcPeriod"/>
              <a:tabLst>
                <a:tab pos="17659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Database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7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769F85-4439-0051-0D6C-7CAA35CFCB12}"/>
              </a:ext>
            </a:extLst>
          </p:cNvPr>
          <p:cNvSpPr txBox="1"/>
          <p:nvPr/>
        </p:nvSpPr>
        <p:spPr>
          <a:xfrm>
            <a:off x="515470" y="1728352"/>
            <a:ext cx="11161060" cy="405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79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Definition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marR="570865" algn="just">
              <a:lnSpc>
                <a:spcPct val="113000"/>
              </a:lnSpc>
              <a:spcBef>
                <a:spcPts val="370"/>
              </a:spcBef>
              <a:spcAft>
                <a:spcPts val="0"/>
              </a:spcAft>
            </a:pP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"An</a:t>
            </a:r>
            <a:r>
              <a:rPr lang="en-US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integrated</a:t>
            </a:r>
            <a:r>
              <a:rPr lang="en-US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user-machine</a:t>
            </a:r>
            <a:r>
              <a:rPr lang="en-US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providing</a:t>
            </a:r>
            <a:r>
              <a:rPr lang="en-US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en-US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support</a:t>
            </a:r>
            <a:r>
              <a:rPr lang="en-US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operations,</a:t>
            </a:r>
            <a:r>
              <a:rPr lang="en-US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 and decision making functions in an organization. The system utilizes computerized and manual procedures; models for analysis, planning, control and decision making; and a</a:t>
            </a:r>
            <a:r>
              <a:rPr lang="en-US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database."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15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algn="just"/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 principal concerns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4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marR="572770">
              <a:lnSpc>
                <a:spcPct val="115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Facilitate decision making by supplying the information needed in an up-to-date and accurate form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360"/>
              </a:lnSpc>
              <a:spcBef>
                <a:spcPts val="205"/>
              </a:spcBef>
              <a:spcAft>
                <a:spcPts val="0"/>
              </a:spcAft>
              <a:buSzPct val="75000"/>
              <a:buFont typeface="Times New Roman" panose="02020603050405020304" pitchFamily="18" charset="0"/>
              <a:buAutoNum type="romanLcPeriod"/>
              <a:tabLst>
                <a:tab pos="1994535" algn="l"/>
              </a:tabLst>
            </a:pP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the people who need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ct val="75000"/>
              <a:buFont typeface="Times New Roman" panose="02020603050405020304" pitchFamily="18" charset="0"/>
              <a:buAutoNum type="romanLcPeriod"/>
              <a:tabLst>
                <a:tab pos="1994535" algn="l"/>
              </a:tabLst>
            </a:pP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time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0"/>
              </a:spcBef>
              <a:spcAft>
                <a:spcPts val="0"/>
              </a:spcAft>
              <a:buSzPct val="75000"/>
              <a:buFont typeface="Times New Roman" panose="02020603050405020304" pitchFamily="18" charset="0"/>
              <a:buAutoNum type="romanLcPeriod"/>
              <a:tabLst>
                <a:tab pos="1994535" algn="l"/>
              </a:tabLst>
            </a:pP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a usable form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3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A419E4-4EC8-8933-38A0-986F3A8CA2A1}"/>
              </a:ext>
            </a:extLst>
          </p:cNvPr>
          <p:cNvSpPr txBox="1"/>
          <p:nvPr/>
        </p:nvSpPr>
        <p:spPr>
          <a:xfrm>
            <a:off x="2205317" y="1741842"/>
            <a:ext cx="8220635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/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 Elements in Management Functions: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4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5"/>
              </a:spcBef>
              <a:buSzPts val="1200"/>
              <a:buFont typeface="Symbol" panose="05050102010706020507" pitchFamily="18" charset="2"/>
              <a:buChar char=""/>
              <a:tabLst>
                <a:tab pos="622300" algn="l"/>
                <a:tab pos="6229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Planning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200"/>
              </a:spcBef>
              <a:buSzPts val="1200"/>
              <a:buFont typeface="Symbol" panose="05050102010706020507" pitchFamily="18" charset="2"/>
              <a:buChar char=""/>
              <a:tabLst>
                <a:tab pos="622300" algn="l"/>
                <a:tab pos="6229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Controlling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210"/>
              </a:spcBef>
              <a:buSzPts val="1200"/>
              <a:buFont typeface="Symbol" panose="05050102010706020507" pitchFamily="18" charset="2"/>
              <a:buChar char=""/>
              <a:tabLst>
                <a:tab pos="622300" algn="l"/>
                <a:tab pos="6229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Decision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making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65100">
              <a:spcBef>
                <a:spcPts val="15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15"/>
              </a:spcBef>
              <a:spcAft>
                <a:spcPts val="0"/>
              </a:spcAft>
            </a:pP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Steps in Planning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9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753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Selecting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objectives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77660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Identifying activities required to achieve the stipulated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objectives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7753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Describing the resources or skills, or both, necessary to perform the</a:t>
            </a:r>
            <a:r>
              <a:rPr lang="en-US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activities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2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753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Defining the duration of each activity to be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undertaken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753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Determining the sequence of the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activities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6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33FD92-3149-94BB-C962-360597C6D996}"/>
              </a:ext>
            </a:extLst>
          </p:cNvPr>
          <p:cNvSpPr txBox="1"/>
          <p:nvPr/>
        </p:nvSpPr>
        <p:spPr>
          <a:xfrm>
            <a:off x="1606923" y="1503229"/>
            <a:ext cx="9159688" cy="4565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220"/>
              </a:spcBef>
            </a:pP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Requirements during the Planning Process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99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Supplying the information needed by the planner at each step</a:t>
            </a:r>
            <a:endParaRPr lang="en-IN" sz="2000" spc="-4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05485" lvl="0" indent="-342900">
              <a:lnSpc>
                <a:spcPct val="115000"/>
              </a:lnSpc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Establishing procedures for procuring the information at each step (including the</a:t>
            </a:r>
            <a:r>
              <a:rPr lang="en-US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 to view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alternatives)</a:t>
            </a:r>
            <a:endParaRPr lang="en-IN" sz="2000" spc="-4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Arranging for storage of the approved plans as information for the control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endParaRPr lang="en-IN" sz="2000" spc="-4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11555" lvl="0" indent="-342900">
              <a:lnSpc>
                <a:spcPct val="115000"/>
              </a:lnSpc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Devising an efficient method for communicating the plans to other members in the organization</a:t>
            </a:r>
            <a:endParaRPr lang="en-IN" sz="2000" spc="-4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3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30"/>
              </a:spcBef>
              <a:spcAft>
                <a:spcPts val="0"/>
              </a:spcAft>
            </a:pP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Controlling involves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4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7533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Establishing standards of performance in order to reach the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objective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77533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Measuring actual performance against the set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standards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  <a:tabLst>
                <a:tab pos="77533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Correcting deviations to ensure that actions remain on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5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4E08C2-88AC-6A79-0187-B6E004349A5E}"/>
              </a:ext>
            </a:extLst>
          </p:cNvPr>
          <p:cNvSpPr txBox="1"/>
          <p:nvPr/>
        </p:nvSpPr>
        <p:spPr>
          <a:xfrm>
            <a:off x="2790264" y="1853384"/>
            <a:ext cx="7241241" cy="4182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/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Requirements for Controlling</a:t>
            </a:r>
          </a:p>
          <a:p>
            <a:pPr marL="165100"/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180"/>
              </a:spcBef>
              <a:spcAft>
                <a:spcPts val="0"/>
              </a:spcAft>
              <a:buSzPts val="1200"/>
              <a:tabLst>
                <a:tab pos="850900" algn="l"/>
                <a:tab pos="851535" algn="l"/>
              </a:tabLst>
            </a:pP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Defining expectations in terms of information attributes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69595" lvl="0">
              <a:lnSpc>
                <a:spcPct val="113000"/>
              </a:lnSpc>
              <a:spcBef>
                <a:spcPts val="370"/>
              </a:spcBef>
              <a:spcAft>
                <a:spcPts val="0"/>
              </a:spcAft>
              <a:buSzPts val="1200"/>
              <a:tabLst>
                <a:tab pos="850900" algn="l"/>
                <a:tab pos="851535" algn="l"/>
              </a:tabLst>
            </a:pP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Developing the logic for reporting deviations to all levels of management prior to the actual occurrence of the deviation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Levels of decision making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4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romanLcPeriod"/>
              <a:tabLst>
                <a:tab pos="22231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Strategic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ts val="1200"/>
              <a:buFont typeface="Times New Roman" panose="02020603050405020304" pitchFamily="18" charset="0"/>
              <a:buAutoNum type="romanLcPeriod"/>
              <a:tabLst>
                <a:tab pos="22231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Tactical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romanLcPeriod"/>
              <a:tabLst>
                <a:tab pos="2223135" algn="l"/>
              </a:tabLst>
            </a:pP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Technical</a:t>
            </a:r>
            <a:endParaRPr lang="en-IN" sz="20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FCFB7E-C320-A6E1-7045-5B7A1AFE8CF4}"/>
              </a:ext>
            </a:extLst>
          </p:cNvPr>
          <p:cNvSpPr txBox="1"/>
          <p:nvPr/>
        </p:nvSpPr>
        <p:spPr>
          <a:xfrm>
            <a:off x="3229536" y="1754049"/>
            <a:ext cx="6613712" cy="4180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230"/>
              </a:spcBef>
            </a:pP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Elements of decision making</a:t>
            </a:r>
          </a:p>
          <a:p>
            <a:pPr marL="165100">
              <a:spcBef>
                <a:spcPts val="230"/>
              </a:spcBef>
            </a:pP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8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Char char="·"/>
              <a:tabLst>
                <a:tab pos="9398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5"/>
              </a:spcBef>
              <a:buSzPts val="1200"/>
              <a:buFont typeface="Times New Roman" panose="02020603050405020304" pitchFamily="18" charset="0"/>
              <a:buChar char="·"/>
              <a:tabLst>
                <a:tab pos="9398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Constraints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5"/>
              </a:spcBef>
              <a:buSzPts val="1200"/>
              <a:buFont typeface="Times New Roman" panose="02020603050405020304" pitchFamily="18" charset="0"/>
              <a:buChar char="·"/>
              <a:tabLst>
                <a:tab pos="9398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Optimization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2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marR="571500" algn="just">
              <a:lnSpc>
                <a:spcPct val="115000"/>
              </a:lnSpc>
            </a:pP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System: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"A set of elements forming an activity or a procedure/scheme seeking a common goal</a:t>
            </a:r>
            <a:r>
              <a:rPr lang="en-US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goals by operating on data and/or energy and/or matter in a time reference to yield information and/or energy and/or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matter."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7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37B9BD-37AE-CBB2-844D-3D6F75805723}"/>
              </a:ext>
            </a:extLst>
          </p:cNvPr>
          <p:cNvSpPr txBox="1"/>
          <p:nvPr/>
        </p:nvSpPr>
        <p:spPr>
          <a:xfrm>
            <a:off x="3032311" y="1616820"/>
            <a:ext cx="6685429" cy="404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/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Perceiving The System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4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ct val="70000"/>
              <a:buFont typeface="Times New Roman" panose="02020603050405020304" pitchFamily="18" charset="0"/>
              <a:buAutoNum type="arabicPeriod"/>
              <a:tabLst>
                <a:tab pos="850900" algn="l"/>
                <a:tab pos="851535" algn="l"/>
              </a:tabLst>
            </a:pP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components, functions and processes performed by these various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components</a:t>
            </a:r>
            <a:endParaRPr lang="en-IN" sz="2000" spc="-2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138555" lvl="0" indent="-342900">
              <a:lnSpc>
                <a:spcPct val="115000"/>
              </a:lnSpc>
              <a:spcBef>
                <a:spcPts val="215"/>
              </a:spcBef>
              <a:spcAft>
                <a:spcPts val="0"/>
              </a:spcAft>
              <a:buSzPct val="70000"/>
              <a:buFont typeface="Times New Roman" panose="02020603050405020304" pitchFamily="18" charset="0"/>
              <a:buAutoNum type="arabicPeriod"/>
              <a:tabLst>
                <a:tab pos="850900" algn="l"/>
                <a:tab pos="851535" algn="l"/>
              </a:tabLst>
            </a:pP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Relationships among the components that uniquely bind them together into</a:t>
            </a:r>
            <a:r>
              <a:rPr lang="en-US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conceptual assembly which is called a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endParaRPr lang="en-IN" sz="2000" spc="-2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375"/>
              </a:lnSpc>
              <a:spcBef>
                <a:spcPts val="205"/>
              </a:spcBef>
              <a:spcAft>
                <a:spcPts val="0"/>
              </a:spcAft>
              <a:buSzPct val="70000"/>
              <a:buFont typeface="Times New Roman" panose="02020603050405020304" pitchFamily="18" charset="0"/>
              <a:buAutoNum type="arabicPeriod"/>
              <a:tabLst>
                <a:tab pos="850900" algn="l"/>
                <a:tab pos="851535" algn="l"/>
              </a:tabLst>
            </a:pP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organizing principle which is an overall concept that gives it a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purpose</a:t>
            </a:r>
            <a:endParaRPr lang="en-IN" sz="2000" spc="-2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05155" lvl="0" indent="-342900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  <a:buSzPct val="70000"/>
              <a:buFont typeface="Times New Roman" panose="02020603050405020304" pitchFamily="18" charset="0"/>
              <a:buAutoNum type="arabicPeriod"/>
              <a:tabLst>
                <a:tab pos="850900" algn="l"/>
                <a:tab pos="851535" algn="l"/>
              </a:tabLst>
            </a:pP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fundamental approach of the system is the interrelationship of the sub-systems of the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</a:t>
            </a:r>
            <a:endParaRPr lang="en-IN" sz="2000" spc="-2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10"/>
              </a:spcBef>
              <a:spcAft>
                <a:spcPts val="5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6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3825DC3-BBCD-957D-087D-2ECDE6B20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812195"/>
              </p:ext>
            </p:extLst>
          </p:nvPr>
        </p:nvGraphicFramePr>
        <p:xfrm>
          <a:off x="1497106" y="1316407"/>
          <a:ext cx="9753600" cy="25144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1659">
                  <a:extLst>
                    <a:ext uri="{9D8B030D-6E8A-4147-A177-3AD203B41FA5}">
                      <a16:colId xmlns:a16="http://schemas.microsoft.com/office/drawing/2014/main" val="1800443114"/>
                    </a:ext>
                  </a:extLst>
                </a:gridCol>
                <a:gridCol w="9201941">
                  <a:extLst>
                    <a:ext uri="{9D8B030D-6E8A-4147-A177-3AD203B41FA5}">
                      <a16:colId xmlns:a16="http://schemas.microsoft.com/office/drawing/2014/main" val="3262272266"/>
                    </a:ext>
                  </a:extLst>
                </a:gridCol>
              </a:tblGrid>
              <a:tr h="32832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4090">
                        <a:lnSpc>
                          <a:spcPts val="1330"/>
                        </a:lnSpc>
                      </a:pPr>
                      <a:endParaRPr lang="en-US" sz="2000" dirty="0">
                        <a:effectLst/>
                      </a:endParaRPr>
                    </a:p>
                    <a:p>
                      <a:pPr marL="974090">
                        <a:lnSpc>
                          <a:spcPts val="1330"/>
                        </a:lnSpc>
                      </a:pPr>
                      <a:r>
                        <a:rPr lang="en-US" sz="2000" dirty="0">
                          <a:effectLst/>
                        </a:rPr>
                        <a:t>Basic Parts Of The Organization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5487766"/>
                  </a:ext>
                </a:extLst>
              </a:tr>
              <a:tr h="384749">
                <a:tc>
                  <a:txBody>
                    <a:bodyPr/>
                    <a:lstStyle/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35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19050">
                        <a:lnSpc>
                          <a:spcPts val="135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individual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41357138"/>
                  </a:ext>
                </a:extLst>
              </a:tr>
              <a:tr h="385775">
                <a:tc>
                  <a:txBody>
                    <a:bodyPr/>
                    <a:lstStyle/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19050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formal and informal organization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3080376"/>
                  </a:ext>
                </a:extLst>
              </a:tr>
              <a:tr h="574560">
                <a:tc>
                  <a:txBody>
                    <a:bodyPr/>
                    <a:lstStyle/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19050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Patterns of behaviour arising out of role demands of the organization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31220331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67945" marR="18415" algn="r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19050">
                        <a:lnSpc>
                          <a:spcPts val="135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role perception of the individual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1422083"/>
                  </a:ext>
                </a:extLst>
              </a:tr>
              <a:tr h="330372">
                <a:tc>
                  <a:txBody>
                    <a:bodyPr/>
                    <a:lstStyle/>
                    <a:p>
                      <a:pPr marL="67945" marR="18415" algn="r">
                        <a:lnSpc>
                          <a:spcPts val="128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67945" marR="18415" algn="r">
                        <a:lnSpc>
                          <a:spcPts val="128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28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19050">
                        <a:lnSpc>
                          <a:spcPts val="128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physical environment in which individuals work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510412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B1BD4DE3-7F7E-B3AB-CEF5-6DFD239EF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94" y="3830892"/>
            <a:ext cx="11447929" cy="239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5048" tIns="57132" rIns="342792" bIns="1777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A SYSTEMS APPROACH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Developing and managing operating systems (e.g., money flows, manpower systems)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Designing an information system for decision making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Systems approach and MIS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 aims at interrelating, coordinating and integrating different sub-systems by providing information required to facilitate and enhance the working of the sub-systems and achieve synergistic effects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7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30899A-31ED-B254-4689-4605165A19AB}"/>
              </a:ext>
            </a:extLst>
          </p:cNvPr>
          <p:cNvSpPr txBox="1"/>
          <p:nvPr/>
        </p:nvSpPr>
        <p:spPr>
          <a:xfrm>
            <a:off x="672354" y="1104014"/>
            <a:ext cx="11026588" cy="5414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37715" marR="2213610">
              <a:spcBef>
                <a:spcPts val="850"/>
              </a:spcBef>
              <a:spcAft>
                <a:spcPts val="0"/>
              </a:spcAft>
            </a:pP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Information</a:t>
            </a:r>
            <a:endParaRPr lang="en-IN" sz="2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30"/>
              </a:spcBef>
              <a:spcAft>
                <a:spcPts val="0"/>
              </a:spcAft>
            </a:pP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5"/>
              </a:spcBef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set of classified and interpreted data used in the decision making process"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5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 marR="835660">
              <a:lnSpc>
                <a:spcPct val="113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 has also been defined as some tangible entity which serves to reduce uncertainty about future state or events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45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context of different levels of decision making, information can be described as: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2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205"/>
              </a:spcBef>
              <a:buSzPts val="1200"/>
              <a:buFont typeface="Times New Roman" panose="02020603050405020304" pitchFamily="18" charset="0"/>
              <a:buAutoNum type="arabicPeriod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inference and predictions drawn from the data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593725" lvl="1" indent="-285750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and choices (evaluation of inferences with regard to the objectives, and</a:t>
            </a:r>
            <a:r>
              <a:rPr lang="en-US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choosing courses of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action)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345"/>
              </a:lnSpc>
              <a:spcBef>
                <a:spcPts val="2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1117600" algn="l"/>
                <a:tab pos="111823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action which involves a course of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action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value of management information lies in its content, form and timing of presentation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0">
              <a:spcBef>
                <a:spcPts val="2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3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2290</TotalTime>
  <Words>721</Words>
  <Application>Microsoft Office PowerPoint</Application>
  <PresentationFormat>Widescreen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vineeta chandra</cp:lastModifiedBy>
  <cp:revision>222</cp:revision>
  <dcterms:created xsi:type="dcterms:W3CDTF">2023-04-01T04:44:33Z</dcterms:created>
  <dcterms:modified xsi:type="dcterms:W3CDTF">2023-07-14T05:44:55Z</dcterms:modified>
</cp:coreProperties>
</file>