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8" r:id="rId2"/>
    <p:sldId id="268" r:id="rId3"/>
    <p:sldId id="269" r:id="rId4"/>
    <p:sldId id="270" r:id="rId5"/>
    <p:sldId id="271" r:id="rId6"/>
    <p:sldId id="272" r:id="rId7"/>
    <p:sldId id="273" r:id="rId8"/>
    <p:sldId id="274" r:id="rId9"/>
    <p:sldId id="275" r:id="rId10"/>
    <p:sldId id="276" r:id="rId11"/>
    <p:sldId id="27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853" autoAdjust="0"/>
    <p:restoredTop sz="94660"/>
  </p:normalViewPr>
  <p:slideViewPr>
    <p:cSldViewPr snapToGrid="0">
      <p:cViewPr varScale="1">
        <p:scale>
          <a:sx n="85" d="100"/>
          <a:sy n="85" d="100"/>
        </p:scale>
        <p:origin x="826" y="-43"/>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7/10/2023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7/10/2023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7/10/2023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7/10/2023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www.verywellmind.com/what-is-extrinsic-motivation-2795164" TargetMode="External"/><Relationship Id="rId2" Type="http://schemas.openxmlformats.org/officeDocument/2006/relationships/hyperlink" Target="https://www.verywellmind.com/what-to-do-when-you-don-t-want-to-do-anything-5186366" TargetMode="External"/><Relationship Id="rId1" Type="http://schemas.openxmlformats.org/officeDocument/2006/relationships/slideLayout" Target="../slideLayouts/slideLayout12.xml"/><Relationship Id="rId4" Type="http://schemas.openxmlformats.org/officeDocument/2006/relationships/hyperlink" Target="https://www.verywellmind.com/what-is-intrinsic-motivation-2795385"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912267" y="2106923"/>
            <a:ext cx="8997779" cy="3504983"/>
          </a:xfrm>
          <a:prstGeom prst="rect">
            <a:avLst/>
          </a:prstGeom>
        </p:spPr>
        <p:txBody>
          <a:bodyPr/>
          <a:lstStyle/>
          <a:p>
            <a:pPr marL="165100" marR="571500" algn="just">
              <a:lnSpc>
                <a:spcPct val="113000"/>
              </a:lnSpc>
              <a:spcBef>
                <a:spcPts val="395"/>
              </a:spcBef>
            </a:pPr>
            <a:r>
              <a:rPr lang="en-US" sz="3200" b="1" kern="0" dirty="0">
                <a:effectLst/>
                <a:latin typeface="Arial Rounded MT Bold" panose="020F0704030504030204" pitchFamily="34" charset="0"/>
                <a:ea typeface="Times New Roman" panose="02020603050405020304" pitchFamily="18" charset="0"/>
              </a:rPr>
              <a:t>Lecture 23 and 24 : </a:t>
            </a:r>
            <a:r>
              <a:rPr lang="en-US" sz="3200" b="1" dirty="0">
                <a:effectLst/>
                <a:latin typeface="Arial Rounded MT Bold" panose="020F0704030504030204" pitchFamily="34" charset="0"/>
                <a:ea typeface="Times New Roman" panose="02020603050405020304" pitchFamily="18" charset="0"/>
              </a:rPr>
              <a:t> </a:t>
            </a:r>
            <a:r>
              <a:rPr lang="en-US" sz="3200" b="1" kern="0" dirty="0">
                <a:effectLst/>
                <a:latin typeface="Arial Rounded MT Bold" panose="020F0704030504030204" pitchFamily="34" charset="0"/>
                <a:ea typeface="Times New Roman" panose="02020603050405020304" pitchFamily="18" charset="0"/>
              </a:rPr>
              <a:t>Managing work motivation – Concept, Motivation and Performance, Managing work motivation –Approaches to motivation.</a:t>
            </a:r>
            <a:endParaRPr lang="en-IN" sz="3200" b="1" kern="0" dirty="0">
              <a:effectLst/>
              <a:latin typeface="Arial Rounded MT Bold" panose="020F0704030504030204" pitchFamily="34" charset="0"/>
              <a:ea typeface="Times New Roman" panose="02020603050405020304" pitchFamily="18" charset="0"/>
            </a:endParaRPr>
          </a:p>
          <a:p>
            <a:pPr marL="165100" marR="571500" algn="just">
              <a:lnSpc>
                <a:spcPct val="113000"/>
              </a:lnSpc>
              <a:spcBef>
                <a:spcPts val="395"/>
              </a:spcBef>
              <a:spcAft>
                <a:spcPts val="0"/>
              </a:spcAft>
            </a:pPr>
            <a:endParaRPr lang="en-IN"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21803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6D85391-0E25-85A2-E51E-6005275CE618}"/>
              </a:ext>
            </a:extLst>
          </p:cNvPr>
          <p:cNvSpPr txBox="1"/>
          <p:nvPr/>
        </p:nvSpPr>
        <p:spPr>
          <a:xfrm>
            <a:off x="1801906" y="1820404"/>
            <a:ext cx="8668870" cy="3719864"/>
          </a:xfrm>
          <a:prstGeom prst="rect">
            <a:avLst/>
          </a:prstGeom>
          <a:noFill/>
        </p:spPr>
        <p:txBody>
          <a:bodyPr wrap="square">
            <a:spAutoFit/>
          </a:bodyPr>
          <a:lstStyle/>
          <a:p>
            <a:pPr lvl="0" algn="r">
              <a:spcBef>
                <a:spcPts val="360"/>
              </a:spcBef>
              <a:spcAft>
                <a:spcPts val="0"/>
              </a:spcAft>
              <a:tabLst>
                <a:tab pos="318135" algn="l"/>
              </a:tabLst>
            </a:pPr>
            <a:endParaRPr lang="en-IN" sz="1800" b="1" kern="0" spc="-10" dirty="0">
              <a:effectLst/>
              <a:latin typeface="Times New Roman" panose="02020603050405020304" pitchFamily="18" charset="0"/>
              <a:ea typeface="Times New Roman" panose="02020603050405020304" pitchFamily="18" charset="0"/>
            </a:endParaRPr>
          </a:p>
          <a:p>
            <a:pPr marL="165100" marR="567055" algn="just">
              <a:lnSpc>
                <a:spcPct val="113000"/>
              </a:lnSpc>
              <a:spcBef>
                <a:spcPts val="1020"/>
              </a:spcBef>
              <a:spcAft>
                <a:spcPts val="0"/>
              </a:spcAft>
            </a:pPr>
            <a:r>
              <a:rPr lang="en-US" sz="2200" b="1" dirty="0">
                <a:effectLst/>
                <a:latin typeface="Times New Roman" panose="02020603050405020304" pitchFamily="18" charset="0"/>
                <a:ea typeface="Times New Roman" panose="02020603050405020304" pitchFamily="18" charset="0"/>
              </a:rPr>
              <a:t>2. The carrot and stick or exchange approach</a:t>
            </a:r>
          </a:p>
          <a:p>
            <a:pPr marL="165100" marR="567055" algn="just">
              <a:lnSpc>
                <a:spcPct val="113000"/>
              </a:lnSpc>
              <a:spcBef>
                <a:spcPts val="1020"/>
              </a:spcBef>
              <a:spcAft>
                <a:spcPts val="0"/>
              </a:spcAft>
            </a:pPr>
            <a:r>
              <a:rPr lang="en-US" sz="1800" dirty="0">
                <a:effectLst/>
                <a:latin typeface="Times New Roman" panose="02020603050405020304" pitchFamily="18" charset="0"/>
                <a:ea typeface="Times New Roman" panose="02020603050405020304" pitchFamily="18" charset="0"/>
              </a:rPr>
              <a:t>This combined approach suggests that with the stick in one hand, the manager will extract work against the threat of penalty and with the carrot in another; he will induce the worker to work harder in the hope of good rewards.</a:t>
            </a:r>
            <a:endParaRPr lang="en-IN" sz="1800" dirty="0">
              <a:effectLst/>
              <a:latin typeface="Times New Roman" panose="02020603050405020304" pitchFamily="18" charset="0"/>
              <a:ea typeface="Times New Roman" panose="02020603050405020304" pitchFamily="18" charset="0"/>
            </a:endParaRPr>
          </a:p>
          <a:p>
            <a:pPr marL="165100" marR="572135" algn="just">
              <a:lnSpc>
                <a:spcPct val="115000"/>
              </a:lnSpc>
              <a:spcBef>
                <a:spcPts val="835"/>
              </a:spcBef>
              <a:spcAft>
                <a:spcPts val="0"/>
              </a:spcAft>
            </a:pPr>
            <a:r>
              <a:rPr lang="en-US" sz="1800" dirty="0">
                <a:effectLst/>
                <a:latin typeface="Times New Roman" panose="02020603050405020304" pitchFamily="18" charset="0"/>
                <a:ea typeface="Times New Roman" panose="02020603050405020304" pitchFamily="18" charset="0"/>
              </a:rPr>
              <a:t>The carrot and a stick approach is essentially a penalty-reward approach. If the worker produces more, he is given a bonus and if he produces less, he is </a:t>
            </a:r>
            <a:r>
              <a:rPr lang="en-US" sz="1800" dirty="0" err="1">
                <a:effectLst/>
                <a:latin typeface="Times New Roman" panose="02020603050405020304" pitchFamily="18" charset="0"/>
                <a:ea typeface="Times New Roman" panose="02020603050405020304" pitchFamily="18" charset="0"/>
              </a:rPr>
              <a:t>penalised</a:t>
            </a:r>
            <a:r>
              <a:rPr lang="en-US" sz="1800" dirty="0">
                <a:effectLst/>
                <a:latin typeface="Times New Roman" panose="02020603050405020304" pitchFamily="18" charset="0"/>
                <a:ea typeface="Times New Roman" panose="02020603050405020304" pitchFamily="18" charset="0"/>
              </a:rPr>
              <a:t>.</a:t>
            </a:r>
            <a:endParaRPr lang="en-IN" sz="1800" dirty="0">
              <a:effectLst/>
              <a:latin typeface="Times New Roman" panose="02020603050405020304" pitchFamily="18" charset="0"/>
              <a:ea typeface="Times New Roman" panose="02020603050405020304" pitchFamily="18" charset="0"/>
            </a:endParaRPr>
          </a:p>
          <a:p>
            <a:pPr marL="165100" marR="575310" algn="just">
              <a:lnSpc>
                <a:spcPct val="115000"/>
              </a:lnSpc>
              <a:spcBef>
                <a:spcPts val="800"/>
              </a:spcBef>
              <a:spcAft>
                <a:spcPts val="0"/>
              </a:spcAft>
            </a:pPr>
            <a:r>
              <a:rPr lang="en-US" sz="1800" dirty="0">
                <a:effectLst/>
                <a:latin typeface="Times New Roman" panose="02020603050405020304" pitchFamily="18" charset="0"/>
                <a:ea typeface="Times New Roman" panose="02020603050405020304" pitchFamily="18" charset="0"/>
              </a:rPr>
              <a:t>The carrot approach provides for unconditional rewards, whereas the carrot and stick approach provides for both rewards and penalties which are linked directly to the level of performance.</a:t>
            </a:r>
            <a:endParaRPr lang="en-IN"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47781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5A2EE3E-8712-174B-BC29-602585451B31}"/>
              </a:ext>
            </a:extLst>
          </p:cNvPr>
          <p:cNvSpPr txBox="1"/>
          <p:nvPr/>
        </p:nvSpPr>
        <p:spPr>
          <a:xfrm>
            <a:off x="1053353" y="1852862"/>
            <a:ext cx="10085293" cy="3753848"/>
          </a:xfrm>
          <a:prstGeom prst="rect">
            <a:avLst/>
          </a:prstGeom>
          <a:noFill/>
        </p:spPr>
        <p:txBody>
          <a:bodyPr wrap="square">
            <a:spAutoFit/>
          </a:bodyPr>
          <a:lstStyle/>
          <a:p>
            <a:pPr marL="165100" marR="571500" algn="just">
              <a:lnSpc>
                <a:spcPct val="113000"/>
              </a:lnSpc>
              <a:spcBef>
                <a:spcPts val="810"/>
              </a:spcBef>
              <a:spcAft>
                <a:spcPts val="0"/>
              </a:spcAft>
            </a:pPr>
            <a:r>
              <a:rPr lang="en-US" sz="2000" dirty="0">
                <a:effectLst/>
                <a:latin typeface="Times New Roman" panose="02020603050405020304" pitchFamily="18" charset="0"/>
                <a:ea typeface="Times New Roman" panose="02020603050405020304" pitchFamily="18" charset="0"/>
              </a:rPr>
              <a:t>This approach can be identified with Taylor’s Differential Piece Rate System or with incentive wages system of modern times. It is also known as an exchange theory because it proposes to purchase quality and quantity of output.</a:t>
            </a:r>
            <a:endParaRPr lang="en-IN" sz="2000" dirty="0">
              <a:effectLst/>
              <a:latin typeface="Times New Roman" panose="02020603050405020304" pitchFamily="18" charset="0"/>
              <a:ea typeface="Times New Roman" panose="02020603050405020304" pitchFamily="18" charset="0"/>
            </a:endParaRPr>
          </a:p>
          <a:p>
            <a:pPr marL="165100" marR="568960" algn="just">
              <a:lnSpc>
                <a:spcPct val="113000"/>
              </a:lnSpc>
              <a:spcBef>
                <a:spcPts val="840"/>
              </a:spcBef>
              <a:spcAft>
                <a:spcPts val="0"/>
              </a:spcAft>
            </a:pPr>
            <a:r>
              <a:rPr lang="en-US" sz="2000" dirty="0">
                <a:effectLst/>
                <a:latin typeface="Times New Roman" panose="02020603050405020304" pitchFamily="18" charset="0"/>
                <a:ea typeface="Times New Roman" panose="02020603050405020304" pitchFamily="18" charset="0"/>
              </a:rPr>
              <a:t>But the incentive scheme is not quite sound. It is based on the assumptions that the worker is fundamentally and continually motivated by economic considerations. The Hawthorne experiments proved that financial incentives are not enough.</a:t>
            </a:r>
            <a:endParaRPr lang="en-IN" sz="2000" dirty="0">
              <a:effectLst/>
              <a:latin typeface="Times New Roman" panose="02020603050405020304" pitchFamily="18" charset="0"/>
              <a:ea typeface="Times New Roman" panose="02020603050405020304" pitchFamily="18" charset="0"/>
            </a:endParaRPr>
          </a:p>
          <a:p>
            <a:pPr marL="165100" marR="570230" algn="just">
              <a:lnSpc>
                <a:spcPct val="115000"/>
              </a:lnSpc>
              <a:spcBef>
                <a:spcPts val="835"/>
              </a:spcBef>
              <a:spcAft>
                <a:spcPts val="0"/>
              </a:spcAft>
            </a:pPr>
            <a:r>
              <a:rPr lang="en-US" sz="2000" dirty="0">
                <a:effectLst/>
                <a:latin typeface="Times New Roman" panose="02020603050405020304" pitchFamily="18" charset="0"/>
                <a:ea typeface="Times New Roman" panose="02020603050405020304" pitchFamily="18" charset="0"/>
              </a:rPr>
              <a:t>It</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being</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increasingly</a:t>
            </a:r>
            <a:r>
              <a:rPr lang="en-US" sz="2000" spc="-8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realized</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that</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employee</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works</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satisfy</a:t>
            </a:r>
            <a:r>
              <a:rPr lang="en-US" sz="2000" spc="-9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some</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basic</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needs</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within</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himself. Consequently high employee productivity can be obtained when the organisation provides adequate opportunities for satisfaction of those needs through the work</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done.</a:t>
            </a:r>
            <a:endParaRPr lang="en-IN" sz="2000" dirty="0">
              <a:effectLst/>
              <a:latin typeface="Times New Roman" panose="02020603050405020304" pitchFamily="18" charset="0"/>
              <a:ea typeface="Times New Roman" panose="02020603050405020304" pitchFamily="18" charset="0"/>
            </a:endParaRPr>
          </a:p>
          <a:p>
            <a:pPr marL="165100"/>
            <a:r>
              <a:rPr lang="en-US" sz="2000" dirty="0">
                <a:effectLst/>
                <a:latin typeface="Times New Roman" panose="02020603050405020304" pitchFamily="18" charset="0"/>
                <a:ea typeface="Times New Roman" panose="02020603050405020304" pitchFamily="18" charset="0"/>
              </a:rPr>
              <a:t> </a:t>
            </a:r>
            <a:endParaRPr lang="en-IN"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61511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AC63C15-43B0-CD9E-B355-F781B34E9936}"/>
              </a:ext>
            </a:extLst>
          </p:cNvPr>
          <p:cNvSpPr txBox="1"/>
          <p:nvPr/>
        </p:nvSpPr>
        <p:spPr>
          <a:xfrm>
            <a:off x="1788459" y="2193802"/>
            <a:ext cx="8615082" cy="3152017"/>
          </a:xfrm>
          <a:prstGeom prst="rect">
            <a:avLst/>
          </a:prstGeom>
          <a:noFill/>
        </p:spPr>
        <p:txBody>
          <a:bodyPr wrap="square">
            <a:spAutoFit/>
          </a:bodyPr>
          <a:lstStyle/>
          <a:p>
            <a:pPr marL="165100" marR="572770">
              <a:lnSpc>
                <a:spcPct val="113000"/>
              </a:lnSpc>
              <a:spcBef>
                <a:spcPts val="1020"/>
              </a:spcBef>
              <a:spcAft>
                <a:spcPts val="0"/>
              </a:spcAft>
            </a:pPr>
            <a:r>
              <a:rPr lang="en-US" sz="1800" dirty="0">
                <a:effectLst/>
                <a:latin typeface="Times New Roman" panose="02020603050405020304" pitchFamily="18" charset="0"/>
                <a:ea typeface="Times New Roman" panose="02020603050405020304" pitchFamily="18" charset="0"/>
              </a:rPr>
              <a:t>The term "motivation" describes </a:t>
            </a:r>
            <a:r>
              <a:rPr lang="en-US" sz="1800" i="1" dirty="0">
                <a:effectLst/>
                <a:latin typeface="Times New Roman" panose="02020603050405020304" pitchFamily="18" charset="0"/>
                <a:ea typeface="Times New Roman" panose="02020603050405020304" pitchFamily="18" charset="0"/>
              </a:rPr>
              <a:t>why </a:t>
            </a:r>
            <a:r>
              <a:rPr lang="en-US" sz="1800" dirty="0">
                <a:effectLst/>
                <a:latin typeface="Times New Roman" panose="02020603050405020304" pitchFamily="18" charset="0"/>
                <a:ea typeface="Times New Roman" panose="02020603050405020304" pitchFamily="18" charset="0"/>
              </a:rPr>
              <a:t>a person does something. It is the driving force behind human actions.</a:t>
            </a:r>
            <a:endParaRPr lang="en-IN" sz="1800" dirty="0">
              <a:effectLst/>
              <a:latin typeface="Times New Roman" panose="02020603050405020304" pitchFamily="18" charset="0"/>
              <a:ea typeface="Times New Roman" panose="02020603050405020304" pitchFamily="18" charset="0"/>
            </a:endParaRPr>
          </a:p>
          <a:p>
            <a:pPr marL="165100">
              <a:spcBef>
                <a:spcPts val="815"/>
              </a:spcBef>
            </a:pPr>
            <a:r>
              <a:rPr lang="en-US" sz="1800" dirty="0">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Motivation</a:t>
            </a:r>
            <a:r>
              <a:rPr lang="en-US" sz="1800" u="sng" strike="noStrike" dirty="0">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US" sz="1800" dirty="0">
                <a:effectLst/>
                <a:latin typeface="Times New Roman" panose="02020603050405020304" pitchFamily="18" charset="0"/>
                <a:ea typeface="Times New Roman" panose="02020603050405020304" pitchFamily="18" charset="0"/>
              </a:rPr>
              <a:t>is the process that initiates, guides, and maintains goal-oriented behaviors.</a:t>
            </a:r>
            <a:endParaRPr lang="en-IN" sz="1800" dirty="0">
              <a:effectLst/>
              <a:latin typeface="Times New Roman" panose="02020603050405020304" pitchFamily="18" charset="0"/>
              <a:ea typeface="Times New Roman" panose="02020603050405020304" pitchFamily="18" charset="0"/>
            </a:endParaRPr>
          </a:p>
          <a:p>
            <a:pPr marL="165100">
              <a:spcBef>
                <a:spcPts val="380"/>
              </a:spcBef>
            </a:pPr>
            <a:br>
              <a:rPr lang="en-US" sz="1600" dirty="0">
                <a:effectLst/>
                <a:latin typeface="Times New Roman" panose="02020603050405020304" pitchFamily="18" charset="0"/>
                <a:ea typeface="Times New Roman" panose="02020603050405020304" pitchFamily="18" charset="0"/>
              </a:rPr>
            </a:br>
            <a:r>
              <a:rPr lang="en-US" sz="1800" b="1" kern="0" dirty="0">
                <a:effectLst/>
                <a:latin typeface="Times New Roman" panose="02020603050405020304" pitchFamily="18" charset="0"/>
                <a:ea typeface="Times New Roman" panose="02020603050405020304" pitchFamily="18" charset="0"/>
              </a:rPr>
              <a:t>Types of Motivation:</a:t>
            </a:r>
            <a:endParaRPr lang="en-IN" sz="1800" b="1" kern="0" dirty="0">
              <a:effectLst/>
              <a:latin typeface="Times New Roman" panose="02020603050405020304" pitchFamily="18" charset="0"/>
              <a:ea typeface="Times New Roman" panose="02020603050405020304" pitchFamily="18" charset="0"/>
            </a:endParaRPr>
          </a:p>
          <a:p>
            <a:pPr marL="342900" marR="572135" lvl="0" indent="-342900">
              <a:lnSpc>
                <a:spcPct val="115000"/>
              </a:lnSpc>
              <a:spcBef>
                <a:spcPts val="995"/>
              </a:spcBef>
              <a:spcAft>
                <a:spcPts val="0"/>
              </a:spcAft>
              <a:buSzPts val="1200"/>
              <a:buFont typeface="Arial" panose="020B0604020202020204" pitchFamily="34" charset="0"/>
              <a:buChar char="•"/>
              <a:tabLst>
                <a:tab pos="622300" algn="l"/>
                <a:tab pos="622935" algn="l"/>
              </a:tabLst>
            </a:pPr>
            <a:r>
              <a:rPr lang="en-US" sz="1800" b="1" u="heavy" spc="-20" dirty="0">
                <a:effectLst/>
                <a:uFill>
                  <a:solidFill>
                    <a:srgbClr val="0000FF"/>
                  </a:solidFill>
                </a:uFill>
                <a:latin typeface="Times New Roman" panose="02020603050405020304" pitchFamily="18" charset="0"/>
                <a:ea typeface="Arial" panose="020B0604020202020204" pitchFamily="34" charset="0"/>
                <a:hlinkClick r:id="rId3">
                  <a:extLst>
                    <a:ext uri="{A12FA001-AC4F-418D-AE19-62706E023703}">
                      <ahyp:hlinkClr xmlns:ahyp="http://schemas.microsoft.com/office/drawing/2018/hyperlinkcolor" val="tx"/>
                    </a:ext>
                  </a:extLst>
                </a:hlinkClick>
              </a:rPr>
              <a:t>Extrinsic motivation</a:t>
            </a:r>
            <a:r>
              <a:rPr lang="en-US" sz="1800" b="1" u="none" strike="noStrike" spc="-20" dirty="0">
                <a:effectLst/>
                <a:latin typeface="Times New Roman" panose="02020603050405020304" pitchFamily="18" charset="0"/>
                <a:ea typeface="Arial" panose="020B0604020202020204" pitchFamily="34" charset="0"/>
                <a:hlinkClick r:id="rId3">
                  <a:extLst>
                    <a:ext uri="{A12FA001-AC4F-418D-AE19-62706E023703}">
                      <ahyp:hlinkClr xmlns:ahyp="http://schemas.microsoft.com/office/drawing/2018/hyperlinkcolor" val="tx"/>
                    </a:ext>
                  </a:extLst>
                </a:hlinkClick>
              </a:rPr>
              <a:t> </a:t>
            </a:r>
            <a:r>
              <a:rPr lang="en-US" sz="1800" spc="-20" dirty="0">
                <a:effectLst/>
                <a:latin typeface="Times New Roman" panose="02020603050405020304" pitchFamily="18" charset="0"/>
                <a:ea typeface="Arial" panose="020B0604020202020204" pitchFamily="34" charset="0"/>
              </a:rPr>
              <a:t>arises from outside of the individual and often involves external rewards such as trophies, money, social recognition, or</a:t>
            </a:r>
            <a:r>
              <a:rPr lang="en-US" sz="1800" spc="-5" dirty="0">
                <a:effectLst/>
                <a:latin typeface="Times New Roman" panose="02020603050405020304" pitchFamily="18" charset="0"/>
                <a:ea typeface="Arial" panose="020B0604020202020204" pitchFamily="34" charset="0"/>
              </a:rPr>
              <a:t> </a:t>
            </a:r>
            <a:r>
              <a:rPr lang="en-US" sz="1800" spc="-20" dirty="0">
                <a:effectLst/>
                <a:latin typeface="Times New Roman" panose="02020603050405020304" pitchFamily="18" charset="0"/>
                <a:ea typeface="Arial" panose="020B0604020202020204" pitchFamily="34" charset="0"/>
              </a:rPr>
              <a:t>praise.</a:t>
            </a:r>
            <a:endParaRPr lang="en-IN" sz="1600" spc="-20" dirty="0">
              <a:effectLst/>
              <a:latin typeface="Times New Roman" panose="02020603050405020304" pitchFamily="18" charset="0"/>
              <a:ea typeface="Arial" panose="020B0604020202020204" pitchFamily="34" charset="0"/>
            </a:endParaRPr>
          </a:p>
          <a:p>
            <a:pPr marL="342900" marR="572770" lvl="0" indent="-342900">
              <a:lnSpc>
                <a:spcPct val="115000"/>
              </a:lnSpc>
              <a:spcBef>
                <a:spcPts val="795"/>
              </a:spcBef>
              <a:spcAft>
                <a:spcPts val="0"/>
              </a:spcAft>
              <a:buSzPts val="1200"/>
              <a:buFont typeface="Arial" panose="020B0604020202020204" pitchFamily="34" charset="0"/>
              <a:buChar char="•"/>
              <a:tabLst>
                <a:tab pos="622300" algn="l"/>
                <a:tab pos="622935" algn="l"/>
              </a:tabLst>
            </a:pPr>
            <a:r>
              <a:rPr lang="en-US" sz="1800" b="1" u="heavy" spc="-20" dirty="0">
                <a:effectLst/>
                <a:uFill>
                  <a:solidFill>
                    <a:srgbClr val="0000FF"/>
                  </a:solidFill>
                </a:uFill>
                <a:latin typeface="Times New Roman" panose="02020603050405020304" pitchFamily="18" charset="0"/>
                <a:ea typeface="Arial" panose="020B0604020202020204" pitchFamily="34" charset="0"/>
                <a:hlinkClick r:id="rId4">
                  <a:extLst>
                    <a:ext uri="{A12FA001-AC4F-418D-AE19-62706E023703}">
                      <ahyp:hlinkClr xmlns:ahyp="http://schemas.microsoft.com/office/drawing/2018/hyperlinkcolor" val="tx"/>
                    </a:ext>
                  </a:extLst>
                </a:hlinkClick>
              </a:rPr>
              <a:t>Intrinsic motivation</a:t>
            </a:r>
            <a:r>
              <a:rPr lang="en-US" sz="1800" b="1" u="none" strike="noStrike" spc="-20" dirty="0">
                <a:effectLst/>
                <a:latin typeface="Times New Roman" panose="02020603050405020304" pitchFamily="18" charset="0"/>
                <a:ea typeface="Arial" panose="020B0604020202020204" pitchFamily="34" charset="0"/>
                <a:hlinkClick r:id="rId4">
                  <a:extLst>
                    <a:ext uri="{A12FA001-AC4F-418D-AE19-62706E023703}">
                      <ahyp:hlinkClr xmlns:ahyp="http://schemas.microsoft.com/office/drawing/2018/hyperlinkcolor" val="tx"/>
                    </a:ext>
                  </a:extLst>
                </a:hlinkClick>
              </a:rPr>
              <a:t> </a:t>
            </a:r>
            <a:r>
              <a:rPr lang="en-US" sz="1800" spc="-20" dirty="0">
                <a:effectLst/>
                <a:latin typeface="Times New Roman" panose="02020603050405020304" pitchFamily="18" charset="0"/>
                <a:ea typeface="Arial" panose="020B0604020202020204" pitchFamily="34" charset="0"/>
              </a:rPr>
              <a:t>is internal and arises from within the individual, such as doing a complicated crossword puzzle purely for the gratification of solving a</a:t>
            </a:r>
            <a:r>
              <a:rPr lang="en-US" sz="1800" spc="-65" dirty="0">
                <a:effectLst/>
                <a:latin typeface="Times New Roman" panose="02020603050405020304" pitchFamily="18" charset="0"/>
                <a:ea typeface="Arial" panose="020B0604020202020204" pitchFamily="34" charset="0"/>
              </a:rPr>
              <a:t> </a:t>
            </a:r>
            <a:r>
              <a:rPr lang="en-US" sz="1800" spc="-20" dirty="0">
                <a:effectLst/>
                <a:latin typeface="Times New Roman" panose="02020603050405020304" pitchFamily="18" charset="0"/>
                <a:ea typeface="Arial" panose="020B0604020202020204" pitchFamily="34" charset="0"/>
              </a:rPr>
              <a:t>problem.</a:t>
            </a:r>
            <a:endParaRPr lang="en-IN" sz="1600" spc="-20" dirty="0">
              <a:effectLst/>
              <a:latin typeface="Times New Roman" panose="02020603050405020304" pitchFamily="18" charset="0"/>
              <a:ea typeface="Arial" panose="020B0604020202020204" pitchFamily="34" charset="0"/>
            </a:endParaRPr>
          </a:p>
        </p:txBody>
      </p:sp>
    </p:spTree>
    <p:extLst>
      <p:ext uri="{BB962C8B-B14F-4D97-AF65-F5344CB8AC3E}">
        <p14:creationId xmlns:p14="http://schemas.microsoft.com/office/powerpoint/2010/main" val="2466539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088040-3DBC-3FD7-369B-4FEA04CBE4E8}"/>
              </a:ext>
            </a:extLst>
          </p:cNvPr>
          <p:cNvSpPr txBox="1"/>
          <p:nvPr/>
        </p:nvSpPr>
        <p:spPr>
          <a:xfrm>
            <a:off x="3036795" y="1781052"/>
            <a:ext cx="6118410" cy="3631763"/>
          </a:xfrm>
          <a:prstGeom prst="rect">
            <a:avLst/>
          </a:prstGeom>
          <a:noFill/>
        </p:spPr>
        <p:txBody>
          <a:bodyPr wrap="square">
            <a:spAutoFit/>
          </a:bodyPr>
          <a:lstStyle/>
          <a:p>
            <a:pPr marL="165100">
              <a:spcBef>
                <a:spcPts val="820"/>
              </a:spcBef>
            </a:pPr>
            <a:r>
              <a:rPr lang="en-US" sz="2200" b="1" kern="0" dirty="0">
                <a:effectLst/>
                <a:latin typeface="Times New Roman" panose="02020603050405020304" pitchFamily="18" charset="0"/>
                <a:ea typeface="Times New Roman" panose="02020603050405020304" pitchFamily="18" charset="0"/>
              </a:rPr>
              <a:t>Why Motivation Is Important</a:t>
            </a:r>
            <a:endParaRPr lang="en-IN" sz="2200" b="1" kern="0" dirty="0">
              <a:effectLst/>
              <a:latin typeface="Times New Roman" panose="02020603050405020304" pitchFamily="18" charset="0"/>
              <a:ea typeface="Times New Roman" panose="02020603050405020304" pitchFamily="18" charset="0"/>
            </a:endParaRPr>
          </a:p>
          <a:p>
            <a:pPr marL="342900" lvl="0" indent="-342900">
              <a:spcBef>
                <a:spcPts val="990"/>
              </a:spcBef>
              <a:buSzPts val="1200"/>
              <a:buFont typeface="Arial" panose="020B0604020202020204" pitchFamily="34" charset="0"/>
              <a:buChar char="•"/>
              <a:tabLst>
                <a:tab pos="622300" algn="l"/>
                <a:tab pos="622935" algn="l"/>
              </a:tabLst>
            </a:pPr>
            <a:r>
              <a:rPr lang="en-US" sz="2000" spc="-20" dirty="0">
                <a:effectLst/>
                <a:latin typeface="Times New Roman" panose="02020603050405020304" pitchFamily="18" charset="0"/>
                <a:ea typeface="Arial" panose="020B0604020202020204" pitchFamily="34" charset="0"/>
              </a:rPr>
              <a:t>Increase your efficiency as you work toward your</a:t>
            </a:r>
            <a:r>
              <a:rPr lang="en-US" sz="2000" spc="30" dirty="0">
                <a:effectLst/>
                <a:latin typeface="Times New Roman" panose="02020603050405020304" pitchFamily="18" charset="0"/>
                <a:ea typeface="Arial" panose="020B0604020202020204" pitchFamily="34" charset="0"/>
              </a:rPr>
              <a:t> </a:t>
            </a:r>
            <a:r>
              <a:rPr lang="en-US" sz="2000" spc="-20" dirty="0">
                <a:effectLst/>
                <a:latin typeface="Times New Roman" panose="02020603050405020304" pitchFamily="18" charset="0"/>
                <a:ea typeface="Arial" panose="020B0604020202020204" pitchFamily="34" charset="0"/>
              </a:rPr>
              <a:t>goals</a:t>
            </a:r>
            <a:endParaRPr lang="en-IN" sz="2000" spc="-20" dirty="0">
              <a:effectLst/>
              <a:latin typeface="Times New Roman" panose="02020603050405020304" pitchFamily="18" charset="0"/>
              <a:ea typeface="Arial" panose="020B0604020202020204" pitchFamily="34" charset="0"/>
            </a:endParaRPr>
          </a:p>
          <a:p>
            <a:pPr marL="342900" lvl="0" indent="-342900">
              <a:spcBef>
                <a:spcPts val="1005"/>
              </a:spcBef>
              <a:buSzPts val="1200"/>
              <a:buFont typeface="Arial" panose="020B0604020202020204" pitchFamily="34" charset="0"/>
              <a:buChar char="•"/>
              <a:tabLst>
                <a:tab pos="622300" algn="l"/>
                <a:tab pos="622935" algn="l"/>
              </a:tabLst>
            </a:pPr>
            <a:r>
              <a:rPr lang="en-US" sz="2000" spc="-20" dirty="0">
                <a:effectLst/>
                <a:latin typeface="Times New Roman" panose="02020603050405020304" pitchFamily="18" charset="0"/>
                <a:ea typeface="Arial" panose="020B0604020202020204" pitchFamily="34" charset="0"/>
              </a:rPr>
              <a:t>Drive you to take</a:t>
            </a:r>
            <a:r>
              <a:rPr lang="en-US" sz="2000" spc="10" dirty="0">
                <a:effectLst/>
                <a:latin typeface="Times New Roman" panose="02020603050405020304" pitchFamily="18" charset="0"/>
                <a:ea typeface="Arial" panose="020B0604020202020204" pitchFamily="34" charset="0"/>
              </a:rPr>
              <a:t> </a:t>
            </a:r>
            <a:r>
              <a:rPr lang="en-US" sz="2000" spc="-20" dirty="0">
                <a:effectLst/>
                <a:latin typeface="Times New Roman" panose="02020603050405020304" pitchFamily="18" charset="0"/>
                <a:ea typeface="Arial" panose="020B0604020202020204" pitchFamily="34" charset="0"/>
              </a:rPr>
              <a:t>action</a:t>
            </a:r>
            <a:endParaRPr lang="en-IN" sz="2000" spc="-20" dirty="0">
              <a:effectLst/>
              <a:latin typeface="Times New Roman" panose="02020603050405020304" pitchFamily="18" charset="0"/>
              <a:ea typeface="Arial" panose="020B0604020202020204" pitchFamily="34" charset="0"/>
            </a:endParaRPr>
          </a:p>
          <a:p>
            <a:pPr marL="342900" lvl="0" indent="-342900">
              <a:spcBef>
                <a:spcPts val="1015"/>
              </a:spcBef>
              <a:buSzPts val="1200"/>
              <a:buFont typeface="Arial" panose="020B0604020202020204" pitchFamily="34" charset="0"/>
              <a:buChar char="•"/>
              <a:tabLst>
                <a:tab pos="622300" algn="l"/>
                <a:tab pos="622935" algn="l"/>
              </a:tabLst>
            </a:pPr>
            <a:r>
              <a:rPr lang="en-US" sz="2000" spc="-20" dirty="0">
                <a:effectLst/>
                <a:latin typeface="Times New Roman" panose="02020603050405020304" pitchFamily="18" charset="0"/>
                <a:ea typeface="Arial" panose="020B0604020202020204" pitchFamily="34" charset="0"/>
              </a:rPr>
              <a:t>Encourage you to engage in health-oriented</a:t>
            </a:r>
            <a:r>
              <a:rPr lang="en-US" sz="2000" spc="15" dirty="0">
                <a:effectLst/>
                <a:latin typeface="Times New Roman" panose="02020603050405020304" pitchFamily="18" charset="0"/>
                <a:ea typeface="Arial" panose="020B0604020202020204" pitchFamily="34" charset="0"/>
              </a:rPr>
              <a:t> </a:t>
            </a:r>
            <a:r>
              <a:rPr lang="en-US" sz="2000" spc="-20" dirty="0">
                <a:effectLst/>
                <a:latin typeface="Times New Roman" panose="02020603050405020304" pitchFamily="18" charset="0"/>
                <a:ea typeface="Arial" panose="020B0604020202020204" pitchFamily="34" charset="0"/>
              </a:rPr>
              <a:t>behaviors</a:t>
            </a:r>
            <a:endParaRPr lang="en-IN" sz="2000" spc="-20" dirty="0">
              <a:effectLst/>
              <a:latin typeface="Times New Roman" panose="02020603050405020304" pitchFamily="18" charset="0"/>
              <a:ea typeface="Arial" panose="020B0604020202020204" pitchFamily="34" charset="0"/>
            </a:endParaRPr>
          </a:p>
          <a:p>
            <a:pPr marL="342900" lvl="0" indent="-342900">
              <a:spcBef>
                <a:spcPts val="1005"/>
              </a:spcBef>
              <a:buSzPts val="1200"/>
              <a:buFont typeface="Arial" panose="020B0604020202020204" pitchFamily="34" charset="0"/>
              <a:buChar char="•"/>
              <a:tabLst>
                <a:tab pos="622300" algn="l"/>
                <a:tab pos="622935" algn="l"/>
              </a:tabLst>
            </a:pPr>
            <a:r>
              <a:rPr lang="en-US" sz="2000" spc="-20" dirty="0">
                <a:effectLst/>
                <a:latin typeface="Times New Roman" panose="02020603050405020304" pitchFamily="18" charset="0"/>
                <a:ea typeface="Arial" panose="020B0604020202020204" pitchFamily="34" charset="0"/>
              </a:rPr>
              <a:t>Help you avoid unhealthy or maladaptive behaviors, such as risk-taking and addiction</a:t>
            </a:r>
            <a:endParaRPr lang="en-IN" sz="2000" spc="-20" dirty="0">
              <a:effectLst/>
              <a:latin typeface="Times New Roman" panose="02020603050405020304" pitchFamily="18" charset="0"/>
              <a:ea typeface="Arial" panose="020B0604020202020204" pitchFamily="34" charset="0"/>
            </a:endParaRPr>
          </a:p>
          <a:p>
            <a:pPr marL="342900" lvl="0" indent="-342900">
              <a:spcBef>
                <a:spcPts val="1005"/>
              </a:spcBef>
              <a:buSzPts val="1200"/>
              <a:buFont typeface="Arial" panose="020B0604020202020204" pitchFamily="34" charset="0"/>
              <a:buChar char="•"/>
              <a:tabLst>
                <a:tab pos="622300" algn="l"/>
                <a:tab pos="622935" algn="l"/>
              </a:tabLst>
            </a:pPr>
            <a:r>
              <a:rPr lang="en-US" sz="2000" spc="-20" dirty="0">
                <a:effectLst/>
                <a:latin typeface="Times New Roman" panose="02020603050405020304" pitchFamily="18" charset="0"/>
                <a:ea typeface="Arial" panose="020B0604020202020204" pitchFamily="34" charset="0"/>
              </a:rPr>
              <a:t>Help you feel more in control of your</a:t>
            </a:r>
            <a:r>
              <a:rPr lang="en-US" sz="2000" spc="15" dirty="0">
                <a:effectLst/>
                <a:latin typeface="Times New Roman" panose="02020603050405020304" pitchFamily="18" charset="0"/>
                <a:ea typeface="Arial" panose="020B0604020202020204" pitchFamily="34" charset="0"/>
              </a:rPr>
              <a:t> </a:t>
            </a:r>
            <a:r>
              <a:rPr lang="en-US" sz="2000" spc="-20" dirty="0">
                <a:effectLst/>
                <a:latin typeface="Times New Roman" panose="02020603050405020304" pitchFamily="18" charset="0"/>
                <a:ea typeface="Arial" panose="020B0604020202020204" pitchFamily="34" charset="0"/>
              </a:rPr>
              <a:t>life</a:t>
            </a:r>
            <a:endParaRPr lang="en-IN" sz="2000" spc="-20" dirty="0">
              <a:effectLst/>
              <a:latin typeface="Times New Roman" panose="02020603050405020304" pitchFamily="18" charset="0"/>
              <a:ea typeface="Arial" panose="020B0604020202020204" pitchFamily="34" charset="0"/>
            </a:endParaRPr>
          </a:p>
          <a:p>
            <a:pPr marL="342900" lvl="0" indent="-342900">
              <a:spcBef>
                <a:spcPts val="1010"/>
              </a:spcBef>
              <a:buSzPts val="1200"/>
              <a:buFont typeface="Arial" panose="020B0604020202020204" pitchFamily="34" charset="0"/>
              <a:buChar char="•"/>
              <a:tabLst>
                <a:tab pos="622300" algn="l"/>
                <a:tab pos="622935" algn="l"/>
              </a:tabLst>
            </a:pPr>
            <a:r>
              <a:rPr lang="en-US" sz="2000" spc="-20" dirty="0">
                <a:effectLst/>
                <a:latin typeface="Times New Roman" panose="02020603050405020304" pitchFamily="18" charset="0"/>
                <a:ea typeface="Arial" panose="020B0604020202020204" pitchFamily="34" charset="0"/>
              </a:rPr>
              <a:t>Improve your overall well-being and</a:t>
            </a:r>
            <a:r>
              <a:rPr lang="en-US" sz="2000" spc="10" dirty="0">
                <a:effectLst/>
                <a:latin typeface="Times New Roman" panose="02020603050405020304" pitchFamily="18" charset="0"/>
                <a:ea typeface="Arial" panose="020B0604020202020204" pitchFamily="34" charset="0"/>
              </a:rPr>
              <a:t> </a:t>
            </a:r>
            <a:r>
              <a:rPr lang="en-US" sz="2000" spc="-20" dirty="0">
                <a:effectLst/>
                <a:latin typeface="Times New Roman" panose="02020603050405020304" pitchFamily="18" charset="0"/>
                <a:ea typeface="Arial" panose="020B0604020202020204" pitchFamily="34" charset="0"/>
              </a:rPr>
              <a:t>happiness</a:t>
            </a:r>
            <a:endParaRPr lang="en-IN" sz="2000" spc="-20" dirty="0">
              <a:effectLst/>
              <a:latin typeface="Times New Roman" panose="02020603050405020304" pitchFamily="18" charset="0"/>
              <a:ea typeface="Arial" panose="020B0604020202020204" pitchFamily="34" charset="0"/>
            </a:endParaRPr>
          </a:p>
          <a:p>
            <a:pPr marL="165100"/>
            <a:r>
              <a:rPr lang="en-US" sz="2000" dirty="0">
                <a:effectLst/>
                <a:latin typeface="Times New Roman" panose="02020603050405020304" pitchFamily="18" charset="0"/>
                <a:ea typeface="Times New Roman" panose="02020603050405020304" pitchFamily="18" charset="0"/>
              </a:rPr>
              <a:t> </a:t>
            </a:r>
            <a:endParaRPr lang="en-IN"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68062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EF2ADE2-3DC1-881C-042C-76DE63664210}"/>
              </a:ext>
            </a:extLst>
          </p:cNvPr>
          <p:cNvSpPr txBox="1"/>
          <p:nvPr/>
        </p:nvSpPr>
        <p:spPr>
          <a:xfrm>
            <a:off x="3982569" y="1835020"/>
            <a:ext cx="7393641" cy="3375283"/>
          </a:xfrm>
          <a:prstGeom prst="rect">
            <a:avLst/>
          </a:prstGeom>
          <a:noFill/>
        </p:spPr>
        <p:txBody>
          <a:bodyPr wrap="square">
            <a:spAutoFit/>
          </a:bodyPr>
          <a:lstStyle/>
          <a:p>
            <a:pPr marL="165100">
              <a:spcBef>
                <a:spcPts val="5"/>
              </a:spcBef>
            </a:pPr>
            <a:r>
              <a:rPr lang="en-US" sz="2200" b="1" kern="0" dirty="0">
                <a:effectLst/>
                <a:latin typeface="Times New Roman" panose="02020603050405020304" pitchFamily="18" charset="0"/>
                <a:ea typeface="Times New Roman" panose="02020603050405020304" pitchFamily="18" charset="0"/>
              </a:rPr>
              <a:t>Theories of Motivation:</a:t>
            </a:r>
            <a:endParaRPr lang="en-IN" sz="2200" b="1" kern="0" dirty="0">
              <a:effectLst/>
              <a:latin typeface="Times New Roman" panose="02020603050405020304" pitchFamily="18" charset="0"/>
              <a:ea typeface="Times New Roman" panose="02020603050405020304" pitchFamily="18" charset="0"/>
            </a:endParaRPr>
          </a:p>
          <a:p>
            <a:pPr marL="165100">
              <a:spcBef>
                <a:spcPts val="1005"/>
              </a:spcBef>
              <a:spcAft>
                <a:spcPts val="0"/>
              </a:spcAft>
            </a:pPr>
            <a:r>
              <a:rPr lang="en-US" sz="2200" b="1" dirty="0">
                <a:effectLst/>
                <a:latin typeface="Times New Roman" panose="02020603050405020304" pitchFamily="18" charset="0"/>
                <a:ea typeface="Times New Roman" panose="02020603050405020304" pitchFamily="18" charset="0"/>
              </a:rPr>
              <a:t>Content theories:</a:t>
            </a:r>
            <a:endParaRPr lang="en-IN" sz="2200" dirty="0">
              <a:effectLst/>
              <a:latin typeface="Times New Roman" panose="02020603050405020304" pitchFamily="18" charset="0"/>
              <a:ea typeface="Times New Roman" panose="02020603050405020304" pitchFamily="18" charset="0"/>
            </a:endParaRPr>
          </a:p>
          <a:p>
            <a:pPr marL="342900" lvl="0" indent="-342900">
              <a:spcBef>
                <a:spcPts val="1000"/>
              </a:spcBef>
              <a:buSzPct val="70000"/>
              <a:buFont typeface="Times New Roman" panose="02020603050405020304" pitchFamily="18" charset="0"/>
              <a:buAutoNum type="arabicPeriod"/>
              <a:tabLst>
                <a:tab pos="622935" algn="l"/>
              </a:tabLst>
            </a:pPr>
            <a:r>
              <a:rPr lang="en-US" sz="2000" spc="-25" dirty="0">
                <a:effectLst/>
                <a:latin typeface="Times New Roman" panose="02020603050405020304" pitchFamily="18" charset="0"/>
                <a:ea typeface="Times New Roman" panose="02020603050405020304" pitchFamily="18" charset="0"/>
              </a:rPr>
              <a:t>Maslow’s hierarchy of</a:t>
            </a:r>
            <a:r>
              <a:rPr lang="en-US" sz="2000" spc="-70"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needs</a:t>
            </a:r>
            <a:endParaRPr lang="en-IN" sz="2000" spc="-25" dirty="0">
              <a:effectLst/>
              <a:latin typeface="Times New Roman" panose="02020603050405020304" pitchFamily="18" charset="0"/>
              <a:ea typeface="Times New Roman" panose="02020603050405020304" pitchFamily="18" charset="0"/>
            </a:endParaRPr>
          </a:p>
          <a:p>
            <a:pPr marL="342900" lvl="0" indent="-342900">
              <a:spcBef>
                <a:spcPts val="205"/>
              </a:spcBef>
              <a:buSzPct val="70000"/>
              <a:buFont typeface="Times New Roman" panose="02020603050405020304" pitchFamily="18" charset="0"/>
              <a:buAutoNum type="arabicPeriod"/>
              <a:tabLst>
                <a:tab pos="622935" algn="l"/>
              </a:tabLst>
            </a:pPr>
            <a:r>
              <a:rPr lang="en-US" sz="2000" spc="-25" dirty="0">
                <a:effectLst/>
                <a:latin typeface="Times New Roman" panose="02020603050405020304" pitchFamily="18" charset="0"/>
                <a:ea typeface="Times New Roman" panose="02020603050405020304" pitchFamily="18" charset="0"/>
              </a:rPr>
              <a:t>Herzberg’s two factor</a:t>
            </a:r>
            <a:r>
              <a:rPr lang="en-US" sz="2000" spc="-15"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theory</a:t>
            </a:r>
            <a:endParaRPr lang="en-IN" sz="2000" spc="-25" dirty="0">
              <a:effectLst/>
              <a:latin typeface="Times New Roman" panose="02020603050405020304" pitchFamily="18" charset="0"/>
              <a:ea typeface="Times New Roman" panose="02020603050405020304" pitchFamily="18" charset="0"/>
            </a:endParaRPr>
          </a:p>
          <a:p>
            <a:pPr marL="342900" lvl="0" indent="-342900">
              <a:spcBef>
                <a:spcPts val="205"/>
              </a:spcBef>
              <a:buSzPct val="70000"/>
              <a:buFont typeface="Times New Roman" panose="02020603050405020304" pitchFamily="18" charset="0"/>
              <a:buAutoNum type="arabicPeriod"/>
              <a:tabLst>
                <a:tab pos="622935" algn="l"/>
              </a:tabLst>
            </a:pPr>
            <a:r>
              <a:rPr lang="en-US" sz="2000" spc="-25" dirty="0">
                <a:effectLst/>
                <a:latin typeface="Times New Roman" panose="02020603050405020304" pitchFamily="18" charset="0"/>
                <a:ea typeface="Times New Roman" panose="02020603050405020304" pitchFamily="18" charset="0"/>
              </a:rPr>
              <a:t>McClelland’s three needs theory</a:t>
            </a:r>
            <a:endParaRPr lang="en-IN" sz="2000" spc="-25" dirty="0">
              <a:effectLst/>
              <a:latin typeface="Times New Roman" panose="02020603050405020304" pitchFamily="18" charset="0"/>
              <a:ea typeface="Times New Roman" panose="02020603050405020304" pitchFamily="18" charset="0"/>
            </a:endParaRPr>
          </a:p>
          <a:p>
            <a:pPr marL="342900" lvl="0" indent="-342900">
              <a:spcBef>
                <a:spcPts val="200"/>
              </a:spcBef>
              <a:buSzPct val="70000"/>
              <a:buFont typeface="Times New Roman" panose="02020603050405020304" pitchFamily="18" charset="0"/>
              <a:buAutoNum type="arabicPeriod"/>
              <a:tabLst>
                <a:tab pos="622935" algn="l"/>
              </a:tabLst>
            </a:pPr>
            <a:r>
              <a:rPr lang="en-US" sz="2000" spc="-25" dirty="0">
                <a:effectLst/>
                <a:latin typeface="Times New Roman" panose="02020603050405020304" pitchFamily="18" charset="0"/>
                <a:ea typeface="Times New Roman" panose="02020603050405020304" pitchFamily="18" charset="0"/>
              </a:rPr>
              <a:t>McGregor’s theory of X &amp;</a:t>
            </a:r>
            <a:r>
              <a:rPr lang="en-US" sz="2000" spc="-35"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Y</a:t>
            </a:r>
            <a:endParaRPr lang="en-IN" sz="2000" spc="-25" dirty="0">
              <a:effectLst/>
              <a:latin typeface="Times New Roman" panose="02020603050405020304" pitchFamily="18" charset="0"/>
              <a:ea typeface="Times New Roman" panose="02020603050405020304" pitchFamily="18" charset="0"/>
            </a:endParaRPr>
          </a:p>
          <a:p>
            <a:pPr marL="342900" lvl="0" indent="-342900">
              <a:spcBef>
                <a:spcPts val="220"/>
              </a:spcBef>
              <a:buSzPct val="70000"/>
              <a:buFont typeface="Times New Roman" panose="02020603050405020304" pitchFamily="18" charset="0"/>
              <a:buAutoNum type="arabicPeriod"/>
              <a:tabLst>
                <a:tab pos="622935" algn="l"/>
              </a:tabLst>
            </a:pPr>
            <a:r>
              <a:rPr lang="en-US" sz="2000" spc="-25" dirty="0">
                <a:effectLst/>
                <a:latin typeface="Times New Roman" panose="02020603050405020304" pitchFamily="18" charset="0"/>
                <a:ea typeface="Times New Roman" panose="02020603050405020304" pitchFamily="18" charset="0"/>
              </a:rPr>
              <a:t>Alderfer’s ERG theory</a:t>
            </a:r>
            <a:endParaRPr lang="en-IN" sz="2000" spc="-25" dirty="0">
              <a:effectLst/>
              <a:latin typeface="Times New Roman" panose="02020603050405020304" pitchFamily="18" charset="0"/>
              <a:ea typeface="Times New Roman" panose="02020603050405020304" pitchFamily="18" charset="0"/>
            </a:endParaRPr>
          </a:p>
          <a:p>
            <a:pPr marL="342900" lvl="0" indent="-342900">
              <a:spcBef>
                <a:spcPts val="190"/>
              </a:spcBef>
              <a:buSzPct val="70000"/>
              <a:buFont typeface="Times New Roman" panose="02020603050405020304" pitchFamily="18" charset="0"/>
              <a:buAutoNum type="arabicPeriod"/>
              <a:tabLst>
                <a:tab pos="622935" algn="l"/>
              </a:tabLst>
            </a:pPr>
            <a:r>
              <a:rPr lang="en-US" sz="2000" spc="-25" dirty="0">
                <a:effectLst/>
                <a:latin typeface="Times New Roman" panose="02020603050405020304" pitchFamily="18" charset="0"/>
                <a:ea typeface="Times New Roman" panose="02020603050405020304" pitchFamily="18" charset="0"/>
              </a:rPr>
              <a:t>Mayo’s Motivation</a:t>
            </a:r>
            <a:r>
              <a:rPr lang="en-US" sz="2000" spc="-5"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theory</a:t>
            </a:r>
            <a:endParaRPr lang="en-IN" sz="2000" spc="-25" dirty="0">
              <a:effectLst/>
              <a:latin typeface="Times New Roman" panose="02020603050405020304" pitchFamily="18" charset="0"/>
              <a:ea typeface="Times New Roman" panose="02020603050405020304" pitchFamily="18" charset="0"/>
            </a:endParaRPr>
          </a:p>
          <a:p>
            <a:pPr marL="165100">
              <a:spcBef>
                <a:spcPts val="1030"/>
              </a:spcBef>
            </a:pPr>
            <a:endParaRPr lang="en-IN" sz="1600" spc="-25"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73358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53F606-806B-97C5-F8F7-EB66DA8134A1}"/>
              </a:ext>
            </a:extLst>
          </p:cNvPr>
          <p:cNvSpPr txBox="1"/>
          <p:nvPr/>
        </p:nvSpPr>
        <p:spPr>
          <a:xfrm>
            <a:off x="3036795" y="2161986"/>
            <a:ext cx="6118410" cy="2534027"/>
          </a:xfrm>
          <a:prstGeom prst="rect">
            <a:avLst/>
          </a:prstGeom>
          <a:noFill/>
        </p:spPr>
        <p:txBody>
          <a:bodyPr wrap="square">
            <a:spAutoFit/>
          </a:bodyPr>
          <a:lstStyle/>
          <a:p>
            <a:pPr marL="165100">
              <a:spcBef>
                <a:spcPts val="1030"/>
              </a:spcBef>
            </a:pPr>
            <a:r>
              <a:rPr lang="en-US" sz="2200" b="1" kern="0" dirty="0">
                <a:effectLst/>
                <a:latin typeface="Times New Roman" panose="02020603050405020304" pitchFamily="18" charset="0"/>
                <a:ea typeface="Times New Roman" panose="02020603050405020304" pitchFamily="18" charset="0"/>
              </a:rPr>
              <a:t>Process theories</a:t>
            </a:r>
            <a:endParaRPr lang="en-IN" sz="2200" b="1" kern="0" dirty="0">
              <a:effectLst/>
              <a:latin typeface="Times New Roman" panose="02020603050405020304" pitchFamily="18" charset="0"/>
              <a:ea typeface="Times New Roman" panose="02020603050405020304" pitchFamily="18" charset="0"/>
            </a:endParaRPr>
          </a:p>
          <a:p>
            <a:pPr marL="342900" lvl="0" indent="-342900">
              <a:spcBef>
                <a:spcPts val="1000"/>
              </a:spcBef>
              <a:buSzPct val="70000"/>
              <a:buFont typeface="Times New Roman" panose="02020603050405020304" pitchFamily="18" charset="0"/>
              <a:buAutoNum type="arabicPeriod"/>
              <a:tabLst>
                <a:tab pos="622935" algn="l"/>
              </a:tabLst>
            </a:pPr>
            <a:r>
              <a:rPr lang="en-US" sz="2000" spc="-25" dirty="0">
                <a:effectLst/>
                <a:latin typeface="Times New Roman" panose="02020603050405020304" pitchFamily="18" charset="0"/>
                <a:ea typeface="Times New Roman" panose="02020603050405020304" pitchFamily="18" charset="0"/>
              </a:rPr>
              <a:t>Adam’s equity theory</a:t>
            </a:r>
            <a:endParaRPr lang="en-IN" sz="2000" spc="-25" dirty="0">
              <a:effectLst/>
              <a:latin typeface="Times New Roman" panose="02020603050405020304" pitchFamily="18" charset="0"/>
              <a:ea typeface="Times New Roman" panose="02020603050405020304" pitchFamily="18" charset="0"/>
            </a:endParaRPr>
          </a:p>
          <a:p>
            <a:pPr marL="342900" lvl="0" indent="-342900">
              <a:spcBef>
                <a:spcPts val="200"/>
              </a:spcBef>
              <a:buSzPct val="70000"/>
              <a:buFont typeface="Times New Roman" panose="02020603050405020304" pitchFamily="18" charset="0"/>
              <a:buAutoNum type="arabicPeriod"/>
              <a:tabLst>
                <a:tab pos="622935" algn="l"/>
              </a:tabLst>
            </a:pPr>
            <a:r>
              <a:rPr lang="en-US" sz="2000" spc="-25" dirty="0">
                <a:effectLst/>
                <a:latin typeface="Times New Roman" panose="02020603050405020304" pitchFamily="18" charset="0"/>
                <a:ea typeface="Times New Roman" panose="02020603050405020304" pitchFamily="18" charset="0"/>
              </a:rPr>
              <a:t>Vroom’s expectancy theory</a:t>
            </a:r>
            <a:endParaRPr lang="en-IN" sz="2000" spc="-25" dirty="0">
              <a:effectLst/>
              <a:latin typeface="Times New Roman" panose="02020603050405020304" pitchFamily="18" charset="0"/>
              <a:ea typeface="Times New Roman" panose="02020603050405020304" pitchFamily="18" charset="0"/>
            </a:endParaRPr>
          </a:p>
          <a:p>
            <a:pPr marL="342900" lvl="0" indent="-342900">
              <a:spcBef>
                <a:spcPts val="205"/>
              </a:spcBef>
              <a:buSzPct val="70000"/>
              <a:buFont typeface="Times New Roman" panose="02020603050405020304" pitchFamily="18" charset="0"/>
              <a:buAutoNum type="arabicPeriod"/>
              <a:tabLst>
                <a:tab pos="622935" algn="l"/>
              </a:tabLst>
            </a:pPr>
            <a:r>
              <a:rPr lang="en-US" sz="2000" spc="-25" dirty="0">
                <a:effectLst/>
                <a:latin typeface="Times New Roman" panose="02020603050405020304" pitchFamily="18" charset="0"/>
                <a:ea typeface="Times New Roman" panose="02020603050405020304" pitchFamily="18" charset="0"/>
              </a:rPr>
              <a:t>Taylor’s motivation</a:t>
            </a:r>
            <a:r>
              <a:rPr lang="en-US" sz="2000" spc="-5"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theory</a:t>
            </a:r>
            <a:endParaRPr lang="en-IN" sz="2000" spc="-25" dirty="0">
              <a:effectLst/>
              <a:latin typeface="Times New Roman" panose="02020603050405020304" pitchFamily="18" charset="0"/>
              <a:ea typeface="Times New Roman" panose="02020603050405020304" pitchFamily="18" charset="0"/>
            </a:endParaRPr>
          </a:p>
          <a:p>
            <a:pPr marL="342900" lvl="0" indent="-342900">
              <a:spcBef>
                <a:spcPts val="210"/>
              </a:spcBef>
              <a:buSzPct val="70000"/>
              <a:buFont typeface="Times New Roman" panose="02020603050405020304" pitchFamily="18" charset="0"/>
              <a:buAutoNum type="arabicPeriod"/>
              <a:tabLst>
                <a:tab pos="622935" algn="l"/>
              </a:tabLst>
            </a:pPr>
            <a:r>
              <a:rPr lang="en-US" sz="2000" spc="-25" dirty="0">
                <a:effectLst/>
                <a:latin typeface="Times New Roman" panose="02020603050405020304" pitchFamily="18" charset="0"/>
                <a:ea typeface="Times New Roman" panose="02020603050405020304" pitchFamily="18" charset="0"/>
              </a:rPr>
              <a:t>Bandura’s self-efficacy theory</a:t>
            </a:r>
            <a:endParaRPr lang="en-IN" sz="2000" spc="-25" dirty="0">
              <a:effectLst/>
              <a:latin typeface="Times New Roman" panose="02020603050405020304" pitchFamily="18" charset="0"/>
              <a:ea typeface="Times New Roman" panose="02020603050405020304" pitchFamily="18" charset="0"/>
            </a:endParaRPr>
          </a:p>
          <a:p>
            <a:pPr marL="342900" lvl="0" indent="-342900">
              <a:spcBef>
                <a:spcPts val="215"/>
              </a:spcBef>
              <a:buSzPct val="70000"/>
              <a:buFont typeface="Times New Roman" panose="02020603050405020304" pitchFamily="18" charset="0"/>
              <a:buAutoNum type="arabicPeriod"/>
              <a:tabLst>
                <a:tab pos="622935" algn="l"/>
              </a:tabLst>
            </a:pPr>
            <a:r>
              <a:rPr lang="en-US" sz="2000" spc="-25" dirty="0">
                <a:effectLst/>
                <a:latin typeface="Times New Roman" panose="02020603050405020304" pitchFamily="18" charset="0"/>
                <a:ea typeface="Times New Roman" panose="02020603050405020304" pitchFamily="18" charset="0"/>
              </a:rPr>
              <a:t>Skinners reinforcement</a:t>
            </a:r>
            <a:r>
              <a:rPr lang="en-US" sz="2000" spc="-10"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theory</a:t>
            </a:r>
            <a:endParaRPr lang="en-IN" sz="2000" spc="-25" dirty="0">
              <a:effectLst/>
              <a:latin typeface="Times New Roman" panose="02020603050405020304" pitchFamily="18" charset="0"/>
              <a:ea typeface="Times New Roman" panose="02020603050405020304" pitchFamily="18" charset="0"/>
            </a:endParaRPr>
          </a:p>
          <a:p>
            <a:pPr marL="342900" lvl="0" indent="-342900">
              <a:spcBef>
                <a:spcPts val="190"/>
              </a:spcBef>
              <a:buSzPct val="70000"/>
              <a:buFont typeface="Times New Roman" panose="02020603050405020304" pitchFamily="18" charset="0"/>
              <a:buAutoNum type="arabicPeriod"/>
              <a:tabLst>
                <a:tab pos="622935" algn="l"/>
              </a:tabLst>
            </a:pPr>
            <a:r>
              <a:rPr lang="en-US" sz="2000" spc="-25" dirty="0">
                <a:effectLst/>
                <a:latin typeface="Times New Roman" panose="02020603050405020304" pitchFamily="18" charset="0"/>
                <a:ea typeface="Times New Roman" panose="02020603050405020304" pitchFamily="18" charset="0"/>
              </a:rPr>
              <a:t>Locke’s goal setting</a:t>
            </a:r>
            <a:r>
              <a:rPr lang="en-US" sz="2000" spc="-10"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theory</a:t>
            </a:r>
            <a:endParaRPr lang="en-IN" sz="2000" dirty="0"/>
          </a:p>
        </p:txBody>
      </p:sp>
    </p:spTree>
    <p:extLst>
      <p:ext uri="{BB962C8B-B14F-4D97-AF65-F5344CB8AC3E}">
        <p14:creationId xmlns:p14="http://schemas.microsoft.com/office/powerpoint/2010/main" val="2232980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510FF3-CB4A-FD71-0804-F7720CF5BE87}"/>
              </a:ext>
            </a:extLst>
          </p:cNvPr>
          <p:cNvSpPr txBox="1"/>
          <p:nvPr/>
        </p:nvSpPr>
        <p:spPr>
          <a:xfrm>
            <a:off x="833718" y="1697227"/>
            <a:ext cx="10524564" cy="3592650"/>
          </a:xfrm>
          <a:prstGeom prst="rect">
            <a:avLst/>
          </a:prstGeom>
          <a:noFill/>
        </p:spPr>
        <p:txBody>
          <a:bodyPr wrap="square">
            <a:spAutoFit/>
          </a:bodyPr>
          <a:lstStyle/>
          <a:p>
            <a:pPr marL="165100">
              <a:spcBef>
                <a:spcPts val="1035"/>
              </a:spcBef>
            </a:pPr>
            <a:r>
              <a:rPr lang="en-US" sz="2200" b="1" kern="0" dirty="0">
                <a:effectLst/>
                <a:latin typeface="Times New Roman" panose="02020603050405020304" pitchFamily="18" charset="0"/>
                <a:ea typeface="Times New Roman" panose="02020603050405020304" pitchFamily="18" charset="0"/>
              </a:rPr>
              <a:t>What are the Different Approaches to Motivation?</a:t>
            </a:r>
            <a:endParaRPr lang="en-IN" sz="2200" b="1" kern="0" dirty="0">
              <a:effectLst/>
              <a:latin typeface="Times New Roman" panose="02020603050405020304" pitchFamily="18" charset="0"/>
              <a:ea typeface="Times New Roman" panose="02020603050405020304" pitchFamily="18" charset="0"/>
            </a:endParaRPr>
          </a:p>
          <a:p>
            <a:pPr marL="165100" marR="574040" algn="just">
              <a:lnSpc>
                <a:spcPct val="113000"/>
              </a:lnSpc>
              <a:spcBef>
                <a:spcPts val="995"/>
              </a:spcBef>
              <a:spcAft>
                <a:spcPts val="0"/>
              </a:spcAft>
            </a:pPr>
            <a:r>
              <a:rPr lang="en-US" sz="2000" dirty="0">
                <a:effectLst/>
                <a:latin typeface="Times New Roman" panose="02020603050405020304" pitchFamily="18" charset="0"/>
                <a:ea typeface="Times New Roman" panose="02020603050405020304" pitchFamily="18" charset="0"/>
              </a:rPr>
              <a:t>There are three distinct approaches to the motivational phenomena to ensure and boost worker productivity. They are the stick approach, the carrot approach and the combined carrot and stick approach</a:t>
            </a:r>
          </a:p>
          <a:p>
            <a:pPr marL="165100" marR="574040" algn="just">
              <a:lnSpc>
                <a:spcPct val="113000"/>
              </a:lnSpc>
              <a:spcBef>
                <a:spcPts val="995"/>
              </a:spcBef>
              <a:spcAft>
                <a:spcPts val="0"/>
              </a:spcAft>
            </a:pPr>
            <a:r>
              <a:rPr lang="en-US" sz="2200" b="1" kern="0" spc="-10" dirty="0">
                <a:effectLst/>
                <a:latin typeface="Times New Roman" panose="02020603050405020304" pitchFamily="18" charset="0"/>
                <a:ea typeface="Times New Roman" panose="02020603050405020304" pitchFamily="18" charset="0"/>
              </a:rPr>
              <a:t>1. The Stick or Authoritarian approach</a:t>
            </a:r>
            <a:endParaRPr lang="en-IN" sz="2200" b="1" kern="0" spc="-10" dirty="0">
              <a:effectLst/>
              <a:latin typeface="Times New Roman" panose="02020603050405020304" pitchFamily="18" charset="0"/>
              <a:ea typeface="Times New Roman" panose="02020603050405020304" pitchFamily="18" charset="0"/>
            </a:endParaRPr>
          </a:p>
          <a:p>
            <a:pPr marL="165100" marR="570230" algn="just">
              <a:lnSpc>
                <a:spcPct val="113000"/>
              </a:lnSpc>
              <a:spcBef>
                <a:spcPts val="1000"/>
              </a:spcBef>
              <a:spcAft>
                <a:spcPts val="0"/>
              </a:spcAft>
            </a:pPr>
            <a:r>
              <a:rPr lang="en-US" sz="2000" dirty="0">
                <a:effectLst/>
                <a:latin typeface="Times New Roman" panose="02020603050405020304" pitchFamily="18" charset="0"/>
                <a:ea typeface="Times New Roman" panose="02020603050405020304" pitchFamily="18" charset="0"/>
              </a:rPr>
              <a:t>This approach represents the oldest or classical view which compels performance through threats of penalties for failure. The industrialist was a dictator. He believed that might is right. With</a:t>
            </a:r>
            <a:r>
              <a:rPr lang="en-US" sz="2000" spc="-1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stick in hand the manager controls his</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subordinates.</a:t>
            </a:r>
            <a:endParaRPr lang="en-IN" sz="2000" dirty="0">
              <a:effectLst/>
              <a:latin typeface="Times New Roman" panose="02020603050405020304" pitchFamily="18" charset="0"/>
              <a:ea typeface="Times New Roman" panose="02020603050405020304" pitchFamily="18" charset="0"/>
            </a:endParaRPr>
          </a:p>
          <a:p>
            <a:pPr marL="165100"/>
            <a:r>
              <a:rPr lang="en-US" sz="2000" dirty="0">
                <a:effectLst/>
                <a:latin typeface="Times New Roman" panose="02020603050405020304" pitchFamily="18" charset="0"/>
                <a:ea typeface="Times New Roman" panose="02020603050405020304" pitchFamily="18" charset="0"/>
              </a:rPr>
              <a:t> </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17776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E823059-1E02-FD4C-6406-6F69608321B4}"/>
              </a:ext>
            </a:extLst>
          </p:cNvPr>
          <p:cNvSpPr txBox="1"/>
          <p:nvPr/>
        </p:nvSpPr>
        <p:spPr>
          <a:xfrm>
            <a:off x="1197909" y="1752482"/>
            <a:ext cx="9796181" cy="4229684"/>
          </a:xfrm>
          <a:prstGeom prst="rect">
            <a:avLst/>
          </a:prstGeom>
          <a:noFill/>
        </p:spPr>
        <p:txBody>
          <a:bodyPr wrap="square">
            <a:spAutoFit/>
          </a:bodyPr>
          <a:lstStyle/>
          <a:p>
            <a:pPr marL="165100" marR="575310" algn="just">
              <a:lnSpc>
                <a:spcPct val="115000"/>
              </a:lnSpc>
              <a:spcBef>
                <a:spcPts val="835"/>
              </a:spcBef>
              <a:spcAft>
                <a:spcPts val="0"/>
              </a:spcAft>
            </a:pPr>
            <a:r>
              <a:rPr lang="en-US" sz="2000" dirty="0">
                <a:effectLst/>
                <a:latin typeface="Times New Roman" panose="02020603050405020304" pitchFamily="18" charset="0"/>
                <a:ea typeface="Times New Roman" panose="02020603050405020304" pitchFamily="18" charset="0"/>
              </a:rPr>
              <a:t>This was in vogue in the days of slavery. There are instances of slaves put to death for not doing what they were told to do.</a:t>
            </a:r>
            <a:endParaRPr lang="en-IN" sz="2000" dirty="0">
              <a:effectLst/>
              <a:latin typeface="Times New Roman" panose="02020603050405020304" pitchFamily="18" charset="0"/>
              <a:ea typeface="Times New Roman" panose="02020603050405020304" pitchFamily="18" charset="0"/>
            </a:endParaRPr>
          </a:p>
          <a:p>
            <a:pPr marL="165100" marR="571500" algn="just">
              <a:lnSpc>
                <a:spcPct val="115000"/>
              </a:lnSpc>
              <a:spcBef>
                <a:spcPts val="800"/>
              </a:spcBef>
              <a:spcAft>
                <a:spcPts val="0"/>
              </a:spcAft>
            </a:pPr>
            <a:r>
              <a:rPr lang="en-US" sz="2000" dirty="0">
                <a:effectLst/>
                <a:latin typeface="Times New Roman" panose="02020603050405020304" pitchFamily="18" charset="0"/>
                <a:ea typeface="Times New Roman" panose="02020603050405020304" pitchFamily="18" charset="0"/>
              </a:rPr>
              <a:t>During these periods workers were completely under the thumb of their masters, subject to arbitrary overtime, arbitrary punishment, arbitrary fines and arbitrary</a:t>
            </a:r>
            <a:r>
              <a:rPr lang="en-US" sz="2000" spc="-9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dismissal.</a:t>
            </a:r>
            <a:endParaRPr lang="en-IN" sz="2000" dirty="0">
              <a:effectLst/>
              <a:latin typeface="Times New Roman" panose="02020603050405020304" pitchFamily="18" charset="0"/>
              <a:ea typeface="Times New Roman" panose="02020603050405020304" pitchFamily="18" charset="0"/>
            </a:endParaRPr>
          </a:p>
          <a:p>
            <a:pPr marL="165100" marR="573405" algn="just">
              <a:lnSpc>
                <a:spcPct val="113000"/>
              </a:lnSpc>
              <a:spcBef>
                <a:spcPts val="810"/>
              </a:spcBef>
              <a:spcAft>
                <a:spcPts val="0"/>
              </a:spcAft>
            </a:pPr>
            <a:r>
              <a:rPr lang="en-US" sz="2000" dirty="0">
                <a:effectLst/>
                <a:latin typeface="Times New Roman" panose="02020603050405020304" pitchFamily="18" charset="0"/>
                <a:ea typeface="Times New Roman" panose="02020603050405020304" pitchFamily="18" charset="0"/>
              </a:rPr>
              <a:t>This approach is still followed in prison and military administration in all countries. In effect, the management tells the employee, ‘Do what I tell you, otherwise I will sack</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you.’</a:t>
            </a:r>
            <a:endParaRPr lang="en-IN" sz="2000" dirty="0">
              <a:effectLst/>
              <a:latin typeface="Times New Roman" panose="02020603050405020304" pitchFamily="18" charset="0"/>
              <a:ea typeface="Times New Roman" panose="02020603050405020304" pitchFamily="18" charset="0"/>
            </a:endParaRPr>
          </a:p>
          <a:p>
            <a:pPr marL="165100" marR="571500" algn="just">
              <a:lnSpc>
                <a:spcPct val="113000"/>
              </a:lnSpc>
              <a:spcBef>
                <a:spcPts val="830"/>
              </a:spcBef>
              <a:spcAft>
                <a:spcPts val="0"/>
              </a:spcAft>
            </a:pPr>
            <a:r>
              <a:rPr lang="en-US" sz="2000" dirty="0">
                <a:effectLst/>
                <a:latin typeface="Times New Roman" panose="02020603050405020304" pitchFamily="18" charset="0"/>
                <a:ea typeface="Times New Roman" panose="02020603050405020304" pitchFamily="18" charset="0"/>
              </a:rPr>
              <a:t>This approach represents a negative attitude. Without positive motivation no good result can be obtained. The threat of punishment may dampen the spirit of the employees.</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54769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18465E2-76E7-6355-989A-2A324370A3F8}"/>
              </a:ext>
            </a:extLst>
          </p:cNvPr>
          <p:cNvSpPr txBox="1"/>
          <p:nvPr/>
        </p:nvSpPr>
        <p:spPr>
          <a:xfrm>
            <a:off x="1474694" y="1793652"/>
            <a:ext cx="9242612" cy="3921395"/>
          </a:xfrm>
          <a:prstGeom prst="rect">
            <a:avLst/>
          </a:prstGeom>
          <a:noFill/>
        </p:spPr>
        <p:txBody>
          <a:bodyPr wrap="square">
            <a:spAutoFit/>
          </a:bodyPr>
          <a:lstStyle/>
          <a:p>
            <a:pPr marL="165100">
              <a:spcBef>
                <a:spcPts val="40"/>
              </a:spcBef>
              <a:spcAft>
                <a:spcPts val="0"/>
              </a:spcAft>
            </a:pPr>
            <a:r>
              <a:rPr lang="en-US" sz="2200" b="1" kern="0" spc="-10" dirty="0">
                <a:latin typeface="Times New Roman" panose="02020603050405020304" pitchFamily="18" charset="0"/>
                <a:ea typeface="Times New Roman" panose="02020603050405020304" pitchFamily="18" charset="0"/>
              </a:rPr>
              <a:t>2. </a:t>
            </a:r>
            <a:r>
              <a:rPr lang="en-US" sz="2200" b="1" kern="0" spc="-10" dirty="0">
                <a:effectLst/>
                <a:latin typeface="Times New Roman" panose="02020603050405020304" pitchFamily="18" charset="0"/>
                <a:ea typeface="Times New Roman" panose="02020603050405020304" pitchFamily="18" charset="0"/>
              </a:rPr>
              <a:t>The Carrot or Paternalistic</a:t>
            </a:r>
            <a:r>
              <a:rPr lang="en-US" sz="2200" b="1" kern="0" spc="-15" dirty="0">
                <a:effectLst/>
                <a:latin typeface="Times New Roman" panose="02020603050405020304" pitchFamily="18" charset="0"/>
                <a:ea typeface="Times New Roman" panose="02020603050405020304" pitchFamily="18" charset="0"/>
              </a:rPr>
              <a:t> </a:t>
            </a:r>
            <a:r>
              <a:rPr lang="en-US" sz="2200" b="1" kern="0" spc="-10" dirty="0">
                <a:effectLst/>
                <a:latin typeface="Times New Roman" panose="02020603050405020304" pitchFamily="18" charset="0"/>
                <a:ea typeface="Times New Roman" panose="02020603050405020304" pitchFamily="18" charset="0"/>
              </a:rPr>
              <a:t>approach</a:t>
            </a:r>
            <a:endParaRPr lang="en-IN" sz="2200" b="1" kern="0" spc="-10" dirty="0">
              <a:effectLst/>
              <a:latin typeface="Times New Roman" panose="02020603050405020304" pitchFamily="18" charset="0"/>
              <a:ea typeface="Times New Roman" panose="02020603050405020304" pitchFamily="18" charset="0"/>
            </a:endParaRPr>
          </a:p>
          <a:p>
            <a:pPr marL="165100" marR="574675" algn="just">
              <a:lnSpc>
                <a:spcPct val="113000"/>
              </a:lnSpc>
              <a:spcBef>
                <a:spcPts val="1020"/>
              </a:spcBef>
              <a:spcAft>
                <a:spcPts val="0"/>
              </a:spcAft>
            </a:pPr>
            <a:r>
              <a:rPr lang="en-US" sz="2000" dirty="0">
                <a:effectLst/>
                <a:latin typeface="Times New Roman" panose="02020603050405020304" pitchFamily="18" charset="0"/>
                <a:ea typeface="Times New Roman" panose="02020603050405020304" pitchFamily="18" charset="0"/>
              </a:rPr>
              <a:t>This approach suggests that employees should be treated in a fatherly way as if the business organisation is a family and they are its dependent members. The employees are given rewards unconditionally.</a:t>
            </a:r>
            <a:endParaRPr lang="en-IN" sz="2000" dirty="0">
              <a:effectLst/>
              <a:latin typeface="Times New Roman" panose="02020603050405020304" pitchFamily="18" charset="0"/>
              <a:ea typeface="Times New Roman" panose="02020603050405020304" pitchFamily="18" charset="0"/>
            </a:endParaRPr>
          </a:p>
          <a:p>
            <a:pPr marL="165100" marR="571500" algn="just">
              <a:lnSpc>
                <a:spcPct val="113000"/>
              </a:lnSpc>
              <a:spcBef>
                <a:spcPts val="840"/>
              </a:spcBef>
              <a:spcAft>
                <a:spcPts val="0"/>
              </a:spcAft>
            </a:pPr>
            <a:r>
              <a:rPr lang="en-US" sz="2000" dirty="0">
                <a:effectLst/>
                <a:latin typeface="Times New Roman" panose="02020603050405020304" pitchFamily="18" charset="0"/>
                <a:ea typeface="Times New Roman" panose="02020603050405020304" pitchFamily="18" charset="0"/>
              </a:rPr>
              <a:t>There</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only</a:t>
            </a:r>
            <a:r>
              <a:rPr lang="en-US" sz="2000" spc="-8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carrot</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no</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stick.</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employers</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think</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that</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because</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these</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rewards</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employees will remain loyal and grateful and work</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hard,</a:t>
            </a:r>
            <a:endParaRPr lang="en-IN" sz="2000" dirty="0">
              <a:effectLst/>
              <a:latin typeface="Times New Roman" panose="02020603050405020304" pitchFamily="18" charset="0"/>
              <a:ea typeface="Times New Roman" panose="02020603050405020304" pitchFamily="18" charset="0"/>
            </a:endParaRPr>
          </a:p>
          <a:p>
            <a:pPr marL="165100" marR="571500" algn="just">
              <a:lnSpc>
                <a:spcPct val="115000"/>
              </a:lnSpc>
              <a:spcBef>
                <a:spcPts val="825"/>
              </a:spcBef>
              <a:spcAft>
                <a:spcPts val="0"/>
              </a:spcAft>
            </a:pPr>
            <a:r>
              <a:rPr lang="en-US" sz="2000" dirty="0">
                <a:effectLst/>
                <a:latin typeface="Times New Roman" panose="02020603050405020304" pitchFamily="18" charset="0"/>
                <a:ea typeface="Times New Roman" panose="02020603050405020304" pitchFamily="18" charset="0"/>
              </a:rPr>
              <a:t>This</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approach</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does</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not</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motivate</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workers.</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Ordinary</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workers</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do</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not</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have</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that</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sense</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gratitude which the paternalist manager expects from them. So unconditional rewards will be just absorbed by them without any reciprocities</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behaviour.</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43675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9E158DC-79F1-25E0-F149-83679DFF2F50}"/>
              </a:ext>
            </a:extLst>
          </p:cNvPr>
          <p:cNvSpPr txBox="1"/>
          <p:nvPr/>
        </p:nvSpPr>
        <p:spPr>
          <a:xfrm>
            <a:off x="1201271" y="1656956"/>
            <a:ext cx="10183906" cy="4120936"/>
          </a:xfrm>
          <a:prstGeom prst="rect">
            <a:avLst/>
          </a:prstGeom>
          <a:noFill/>
        </p:spPr>
        <p:txBody>
          <a:bodyPr wrap="square">
            <a:spAutoFit/>
          </a:bodyPr>
          <a:lstStyle/>
          <a:p>
            <a:pPr marL="165100" marR="574040" algn="just">
              <a:lnSpc>
                <a:spcPct val="113000"/>
              </a:lnSpc>
              <a:spcBef>
                <a:spcPts val="805"/>
              </a:spcBef>
              <a:spcAft>
                <a:spcPts val="0"/>
              </a:spcAft>
            </a:pPr>
            <a:r>
              <a:rPr lang="en-US" sz="2000" dirty="0">
                <a:effectLst/>
                <a:latin typeface="Times New Roman" panose="02020603050405020304" pitchFamily="18" charset="0"/>
                <a:ea typeface="Times New Roman" panose="02020603050405020304" pitchFamily="18" charset="0"/>
              </a:rPr>
              <a:t>If one man has to play the role of benevolent supervisor, another has to play the role of grateful subordinate. No man can play the role of paternalistic employer successfully unless others will play the reciprocal roles of child-like employees.</a:t>
            </a:r>
            <a:endParaRPr lang="en-IN" sz="2000" dirty="0">
              <a:effectLst/>
              <a:latin typeface="Times New Roman" panose="02020603050405020304" pitchFamily="18" charset="0"/>
              <a:ea typeface="Times New Roman" panose="02020603050405020304" pitchFamily="18" charset="0"/>
            </a:endParaRPr>
          </a:p>
          <a:p>
            <a:pPr marL="165100" marR="565785" algn="just">
              <a:lnSpc>
                <a:spcPct val="115000"/>
              </a:lnSpc>
              <a:spcBef>
                <a:spcPts val="840"/>
              </a:spcBef>
              <a:spcAft>
                <a:spcPts val="0"/>
              </a:spcAft>
            </a:pPr>
            <a:r>
              <a:rPr lang="en-US" sz="2000" dirty="0">
                <a:effectLst/>
                <a:latin typeface="Times New Roman" panose="02020603050405020304" pitchFamily="18" charset="0"/>
                <a:ea typeface="Times New Roman" panose="02020603050405020304" pitchFamily="18" charset="0"/>
              </a:rPr>
              <a:t>Paternalism means that papa know best. Management tells the employee- ‘You do what I tell you because I shall look after your needs.’ By its very nature the paternalistic approach is unlikely to work with mature adult employees many of whom do not like their interests to be looked after by a “god father”. They regard themselves as more competent to do so.</a:t>
            </a:r>
            <a:endParaRPr lang="en-IN" sz="2000" dirty="0">
              <a:effectLst/>
              <a:latin typeface="Times New Roman" panose="02020603050405020304" pitchFamily="18" charset="0"/>
              <a:ea typeface="Times New Roman" panose="02020603050405020304" pitchFamily="18" charset="0"/>
            </a:endParaRPr>
          </a:p>
          <a:p>
            <a:pPr marL="165100" marR="571500" algn="just">
              <a:lnSpc>
                <a:spcPct val="113000"/>
              </a:lnSpc>
              <a:spcBef>
                <a:spcPts val="805"/>
              </a:spcBef>
              <a:spcAft>
                <a:spcPts val="0"/>
              </a:spcAft>
            </a:pPr>
            <a:r>
              <a:rPr lang="en-US" sz="2000" dirty="0">
                <a:effectLst/>
                <a:latin typeface="Times New Roman" panose="02020603050405020304" pitchFamily="18" charset="0"/>
                <a:ea typeface="Times New Roman" panose="02020603050405020304" pitchFamily="18" charset="0"/>
              </a:rPr>
              <a:t>This approach, however, can work, when the existing socio-cultural structure is congenial to the type of superior-subordinate relationship as in Japan and India and there are no strong labour organisations to challenge the manager’s decisions about what should be done for the employees.</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907331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2287</TotalTime>
  <Words>930</Words>
  <Application>Microsoft Office PowerPoint</Application>
  <PresentationFormat>Widescreen</PresentationFormat>
  <Paragraphs>54</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 Rounded MT Bold</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vineeta chandra</cp:lastModifiedBy>
  <cp:revision>213</cp:revision>
  <dcterms:created xsi:type="dcterms:W3CDTF">2023-04-01T04:44:33Z</dcterms:created>
  <dcterms:modified xsi:type="dcterms:W3CDTF">2023-07-10T09:40:27Z</dcterms:modified>
</cp:coreProperties>
</file>