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8" r:id="rId3"/>
    <p:sldId id="269" r:id="rId4"/>
    <p:sldId id="270" r:id="rId5"/>
    <p:sldId id="271" r:id="rId6"/>
    <p:sldId id="272" r:id="rId7"/>
    <p:sldId id="273" r:id="rId8"/>
    <p:sldId id="274" r:id="rId9"/>
    <p:sldId id="275" r:id="rId10"/>
    <p:sldId id="276" r:id="rId11"/>
    <p:sldId id="277" r:id="rId12"/>
    <p:sldId id="278" r:id="rId13"/>
    <p:sldId id="279" r:id="rId14"/>
    <p:sldId id="283" r:id="rId15"/>
    <p:sldId id="280" r:id="rId16"/>
    <p:sldId id="281" r:id="rId17"/>
    <p:sldId id="282" r:id="rId18"/>
    <p:sldId id="284" r:id="rId19"/>
    <p:sldId id="285" r:id="rId20"/>
    <p:sldId id="286" r:id="rId21"/>
    <p:sldId id="287" r:id="rId22"/>
    <p:sldId id="288" r:id="rId23"/>
    <p:sldId id="292" r:id="rId24"/>
    <p:sldId id="289" r:id="rId25"/>
    <p:sldId id="29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85" d="100"/>
          <a:sy n="85" d="100"/>
        </p:scale>
        <p:origin x="826" y="-4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383351" y="2555159"/>
            <a:ext cx="10396273" cy="3504983"/>
          </a:xfrm>
          <a:prstGeom prst="rect">
            <a:avLst/>
          </a:prstGeom>
        </p:spPr>
        <p:txBody>
          <a:bodyPr/>
          <a:lstStyle/>
          <a:p>
            <a:pPr marL="165100" marR="571500" algn="just">
              <a:lnSpc>
                <a:spcPct val="113000"/>
              </a:lnSpc>
              <a:spcBef>
                <a:spcPts val="395"/>
              </a:spcBef>
            </a:pPr>
            <a:r>
              <a:rPr lang="en-US" sz="3200" b="1" kern="0" dirty="0">
                <a:effectLst/>
                <a:latin typeface="Arial Rounded MT Bold" panose="020F0704030504030204" pitchFamily="34" charset="0"/>
                <a:ea typeface="Times New Roman" panose="02020603050405020304" pitchFamily="18" charset="0"/>
              </a:rPr>
              <a:t>Lecture </a:t>
            </a:r>
            <a:r>
              <a:rPr lang="en-US" sz="3200" b="1" kern="0" dirty="0">
                <a:latin typeface="Arial Rounded MT Bold" panose="020F0704030504030204" pitchFamily="34" charset="0"/>
                <a:ea typeface="Times New Roman" panose="02020603050405020304" pitchFamily="18" charset="0"/>
              </a:rPr>
              <a:t>30</a:t>
            </a:r>
            <a:r>
              <a:rPr lang="en-US" sz="3200" b="1" kern="0" dirty="0">
                <a:effectLst/>
                <a:latin typeface="Arial Rounded MT Bold" panose="020F0704030504030204" pitchFamily="34" charset="0"/>
                <a:ea typeface="Times New Roman" panose="02020603050405020304" pitchFamily="18" charset="0"/>
              </a:rPr>
              <a:t>: Meaning, Responsibilities, Qualities and functions of</a:t>
            </a:r>
            <a:r>
              <a:rPr lang="en-US" sz="3200" b="1" kern="0" spc="-130" dirty="0">
                <a:effectLst/>
                <a:latin typeface="Arial Rounded MT Bold" panose="020F0704030504030204" pitchFamily="34" charset="0"/>
                <a:ea typeface="Times New Roman" panose="02020603050405020304" pitchFamily="18" charset="0"/>
              </a:rPr>
              <a:t> </a:t>
            </a:r>
            <a:r>
              <a:rPr lang="en-US" sz="3200" b="1" kern="0" dirty="0">
                <a:effectLst/>
                <a:latin typeface="Arial Rounded MT Bold" panose="020F0704030504030204" pitchFamily="34" charset="0"/>
                <a:ea typeface="Times New Roman" panose="02020603050405020304" pitchFamily="18" charset="0"/>
              </a:rPr>
              <a:t>supervision, Essentials of effective</a:t>
            </a:r>
            <a:r>
              <a:rPr lang="en-US" sz="3200" b="1" kern="0" spc="-10" dirty="0">
                <a:effectLst/>
                <a:latin typeface="Arial Rounded MT Bold" panose="020F0704030504030204" pitchFamily="34" charset="0"/>
                <a:ea typeface="Times New Roman" panose="02020603050405020304" pitchFamily="18" charset="0"/>
              </a:rPr>
              <a:t> </a:t>
            </a:r>
            <a:r>
              <a:rPr lang="en-US" sz="3200" b="1" kern="0" dirty="0">
                <a:effectLst/>
                <a:latin typeface="Arial Rounded MT Bold" panose="020F0704030504030204" pitchFamily="34" charset="0"/>
                <a:ea typeface="Times New Roman" panose="02020603050405020304" pitchFamily="18" charset="0"/>
              </a:rPr>
              <a:t>supervision;</a:t>
            </a:r>
            <a:endParaRPr lang="en-IN" sz="3200" b="1" kern="0" dirty="0">
              <a:effectLst/>
              <a:latin typeface="Arial Rounded MT Bold" panose="020F0704030504030204" pitchFamily="34" charset="0"/>
              <a:ea typeface="Times New Roman" panose="02020603050405020304" pitchFamily="18" charset="0"/>
            </a:endParaRPr>
          </a:p>
          <a:p>
            <a:pPr marL="165100" marR="571500" algn="just">
              <a:lnSpc>
                <a:spcPct val="113000"/>
              </a:lnSpc>
              <a:spcBef>
                <a:spcPts val="395"/>
              </a:spcBef>
              <a:spcAft>
                <a:spcPts val="0"/>
              </a:spcAft>
            </a:pPr>
            <a:endParaRPr lang="en-IN" sz="3200" b="1" dirty="0">
              <a:effectLst/>
              <a:latin typeface="Arial Rounded MT Bold" panose="020F0704030504030204" pitchFamily="34" charset="0"/>
              <a:ea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BFD3BF-4C97-D0A6-7BA3-F14062AD1DE5}"/>
              </a:ext>
            </a:extLst>
          </p:cNvPr>
          <p:cNvSpPr txBox="1"/>
          <p:nvPr/>
        </p:nvSpPr>
        <p:spPr>
          <a:xfrm>
            <a:off x="1927412" y="1880333"/>
            <a:ext cx="9081247" cy="3876254"/>
          </a:xfrm>
          <a:prstGeom prst="rect">
            <a:avLst/>
          </a:prstGeom>
          <a:noFill/>
        </p:spPr>
        <p:txBody>
          <a:bodyPr wrap="square">
            <a:spAutoFit/>
          </a:bodyPr>
          <a:lstStyle/>
          <a:p>
            <a:pPr marL="165100" algn="just"/>
            <a:r>
              <a:rPr lang="en-US" sz="2200" b="1" kern="0" dirty="0">
                <a:effectLst/>
                <a:latin typeface="Times New Roman" panose="02020603050405020304" pitchFamily="18" charset="0"/>
                <a:ea typeface="Times New Roman" panose="02020603050405020304" pitchFamily="18" charset="0"/>
              </a:rPr>
              <a:t>Significance of Supervision</a:t>
            </a:r>
            <a:endParaRPr lang="en-IN" sz="2200" b="1" kern="0" dirty="0">
              <a:effectLst/>
              <a:latin typeface="Times New Roman" panose="02020603050405020304" pitchFamily="18" charset="0"/>
              <a:ea typeface="Times New Roman" panose="02020603050405020304" pitchFamily="18" charset="0"/>
            </a:endParaRPr>
          </a:p>
          <a:p>
            <a:pPr marL="165100" marR="567690" algn="just">
              <a:lnSpc>
                <a:spcPct val="113000"/>
              </a:lnSpc>
              <a:spcBef>
                <a:spcPts val="1000"/>
              </a:spcBef>
              <a:spcAft>
                <a:spcPts val="0"/>
              </a:spcAft>
            </a:pPr>
            <a:r>
              <a:rPr lang="en-US" sz="2000" dirty="0">
                <a:effectLst/>
                <a:latin typeface="Times New Roman" panose="02020603050405020304" pitchFamily="18" charset="0"/>
                <a:ea typeface="Times New Roman" panose="02020603050405020304" pitchFamily="18" charset="0"/>
              </a:rPr>
              <a:t>Supervision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primarily</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concerned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with</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overseeing</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watching</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performance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workers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under his control. He plays an important role in the management set up. He is the person who is</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directly connected with the workers and acts as a vital link between the management and</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workers.</a:t>
            </a:r>
            <a:endParaRPr lang="en-IN" sz="2000" dirty="0">
              <a:effectLst/>
              <a:latin typeface="Times New Roman" panose="02020603050405020304" pitchFamily="18" charset="0"/>
              <a:ea typeface="Times New Roman" panose="02020603050405020304" pitchFamily="18" charset="0"/>
            </a:endParaRPr>
          </a:p>
          <a:p>
            <a:pPr marL="165100" algn="just">
              <a:spcBef>
                <a:spcPts val="825"/>
              </a:spcBef>
            </a:pPr>
            <a:r>
              <a:rPr lang="en-US" sz="2000" dirty="0">
                <a:effectLst/>
                <a:latin typeface="Times New Roman" panose="02020603050405020304" pitchFamily="18" charset="0"/>
                <a:ea typeface="Times New Roman" panose="02020603050405020304" pitchFamily="18" charset="0"/>
              </a:rPr>
              <a:t>The significance of supervision as follows:</a:t>
            </a:r>
            <a:endParaRPr lang="en-IN" sz="2000" dirty="0">
              <a:effectLst/>
              <a:latin typeface="Times New Roman" panose="02020603050405020304" pitchFamily="18" charset="0"/>
              <a:ea typeface="Times New Roman" panose="02020603050405020304" pitchFamily="18" charset="0"/>
            </a:endParaRPr>
          </a:p>
          <a:p>
            <a:pPr marR="568325" lvl="1" algn="just">
              <a:lnSpc>
                <a:spcPct val="115000"/>
              </a:lnSpc>
              <a:spcBef>
                <a:spcPts val="1020"/>
              </a:spcBef>
              <a:spcAft>
                <a:spcPts val="0"/>
              </a:spcAft>
              <a:buSzPts val="1200"/>
              <a:tabLst>
                <a:tab pos="622935" algn="l"/>
              </a:tabLst>
            </a:pPr>
            <a:r>
              <a:rPr lang="en-US" sz="2000" b="1" spc="-15" dirty="0">
                <a:effectLst/>
                <a:latin typeface="Times New Roman" panose="02020603050405020304" pitchFamily="18" charset="0"/>
                <a:ea typeface="Times New Roman" panose="02020603050405020304" pitchFamily="18" charset="0"/>
              </a:rPr>
              <a:t>1. Issue of Orders and Instructions: </a:t>
            </a:r>
            <a:r>
              <a:rPr lang="en-US" sz="2000" spc="-15" dirty="0">
                <a:effectLst/>
                <a:latin typeface="Times New Roman" panose="02020603050405020304" pitchFamily="18" charset="0"/>
                <a:ea typeface="Times New Roman" panose="02020603050405020304" pitchFamily="18" charset="0"/>
              </a:rPr>
              <a:t>The workers require guidance of supervisor at every step.</a:t>
            </a:r>
            <a:endParaRPr lang="en-IN" sz="2000" spc="-15" dirty="0">
              <a:effectLst/>
              <a:latin typeface="Times New Roman" panose="02020603050405020304" pitchFamily="18" charset="0"/>
              <a:ea typeface="Times New Roman" panose="02020603050405020304" pitchFamily="18" charset="0"/>
            </a:endParaRPr>
          </a:p>
          <a:p>
            <a:pPr marR="568325" lvl="1" algn="just">
              <a:lnSpc>
                <a:spcPct val="115000"/>
              </a:lnSpc>
              <a:spcBef>
                <a:spcPts val="5"/>
              </a:spcBef>
              <a:spcAft>
                <a:spcPts val="0"/>
              </a:spcAft>
              <a:buSzPts val="1200"/>
              <a:tabLst>
                <a:tab pos="622935" algn="l"/>
              </a:tabLst>
            </a:pPr>
            <a:r>
              <a:rPr lang="en-US" sz="2000" b="1" spc="-15" dirty="0">
                <a:effectLst/>
                <a:latin typeface="Times New Roman" panose="02020603050405020304" pitchFamily="18" charset="0"/>
                <a:ea typeface="Times New Roman" panose="02020603050405020304" pitchFamily="18" charset="0"/>
              </a:rPr>
              <a:t>2. Planning</a:t>
            </a:r>
            <a:r>
              <a:rPr lang="en-US" sz="2000" b="1" spc="-45" dirty="0">
                <a:effectLst/>
                <a:latin typeface="Times New Roman" panose="02020603050405020304" pitchFamily="18" charset="0"/>
                <a:ea typeface="Times New Roman" panose="02020603050405020304" pitchFamily="18" charset="0"/>
              </a:rPr>
              <a:t> </a:t>
            </a:r>
            <a:r>
              <a:rPr lang="en-US" sz="2000" b="1" spc="-15" dirty="0">
                <a:effectLst/>
                <a:latin typeface="Times New Roman" panose="02020603050405020304" pitchFamily="18" charset="0"/>
                <a:ea typeface="Times New Roman" panose="02020603050405020304" pitchFamily="18" charset="0"/>
              </a:rPr>
              <a:t>and</a:t>
            </a:r>
            <a:r>
              <a:rPr lang="en-US" sz="2000" b="1" spc="-40" dirty="0">
                <a:effectLst/>
                <a:latin typeface="Times New Roman" panose="02020603050405020304" pitchFamily="18" charset="0"/>
                <a:ea typeface="Times New Roman" panose="02020603050405020304" pitchFamily="18" charset="0"/>
              </a:rPr>
              <a:t> </a:t>
            </a:r>
            <a:r>
              <a:rPr lang="en-US" sz="2000" b="1" spc="-15" dirty="0">
                <a:effectLst/>
                <a:latin typeface="Times New Roman" panose="02020603050405020304" pitchFamily="18" charset="0"/>
                <a:ea typeface="Times New Roman" panose="02020603050405020304" pitchFamily="18" charset="0"/>
              </a:rPr>
              <a:t>Organizing</a:t>
            </a:r>
            <a:r>
              <a:rPr lang="en-US" sz="2000" b="1" spc="-40" dirty="0">
                <a:effectLst/>
                <a:latin typeface="Times New Roman" panose="02020603050405020304" pitchFamily="18" charset="0"/>
                <a:ea typeface="Times New Roman" panose="02020603050405020304" pitchFamily="18" charset="0"/>
              </a:rPr>
              <a:t> </a:t>
            </a:r>
            <a:r>
              <a:rPr lang="en-US" sz="2000" b="1" spc="-15" dirty="0">
                <a:effectLst/>
                <a:latin typeface="Times New Roman" panose="02020603050405020304" pitchFamily="18" charset="0"/>
                <a:ea typeface="Times New Roman" panose="02020603050405020304" pitchFamily="18" charset="0"/>
              </a:rPr>
              <a:t>the</a:t>
            </a:r>
            <a:r>
              <a:rPr lang="en-US" sz="2000" b="1" spc="-45" dirty="0">
                <a:effectLst/>
                <a:latin typeface="Times New Roman" panose="02020603050405020304" pitchFamily="18" charset="0"/>
                <a:ea typeface="Times New Roman" panose="02020603050405020304" pitchFamily="18" charset="0"/>
              </a:rPr>
              <a:t> </a:t>
            </a:r>
            <a:r>
              <a:rPr lang="en-US" sz="2000" b="1" spc="-15" dirty="0">
                <a:effectLst/>
                <a:latin typeface="Times New Roman" panose="02020603050405020304" pitchFamily="18" charset="0"/>
                <a:ea typeface="Times New Roman" panose="02020603050405020304" pitchFamily="18" charset="0"/>
              </a:rPr>
              <a:t>Work:</a:t>
            </a:r>
            <a:r>
              <a:rPr lang="en-US" sz="2000" b="1" spc="-2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a:t>
            </a:r>
            <a:r>
              <a:rPr lang="en-US" sz="2000" spc="-4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superior</a:t>
            </a:r>
            <a:r>
              <a:rPr lang="en-US" sz="2000" spc="-4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acts</a:t>
            </a:r>
            <a:r>
              <a:rPr lang="en-US" sz="2000" spc="-3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as</a:t>
            </a:r>
            <a:r>
              <a:rPr lang="en-US" sz="2000" spc="-4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a:t>
            </a:r>
            <a:r>
              <a:rPr lang="en-US" sz="2000" spc="-3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planner</a:t>
            </a:r>
            <a:r>
              <a:rPr lang="en-US" sz="2000" spc="-3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and</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a:t>
            </a:r>
            <a:r>
              <a:rPr lang="en-US" sz="2000" spc="-3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guide</a:t>
            </a:r>
            <a:r>
              <a:rPr lang="en-US" sz="2000" spc="-5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for</a:t>
            </a:r>
            <a:r>
              <a:rPr lang="en-US" sz="2000" spc="-2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his</a:t>
            </a:r>
            <a:r>
              <a:rPr lang="en-US" sz="2000" spc="-4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sub- ordinates.</a:t>
            </a:r>
            <a:endParaRPr lang="en-IN" sz="2000" spc="-1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7781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84B44C-B54A-D7D2-42BA-626594AA9DD1}"/>
              </a:ext>
            </a:extLst>
          </p:cNvPr>
          <p:cNvSpPr txBox="1"/>
          <p:nvPr/>
        </p:nvSpPr>
        <p:spPr>
          <a:xfrm>
            <a:off x="1013012" y="1946003"/>
            <a:ext cx="10165975" cy="3982950"/>
          </a:xfrm>
          <a:prstGeom prst="rect">
            <a:avLst/>
          </a:prstGeom>
          <a:noFill/>
        </p:spPr>
        <p:txBody>
          <a:bodyPr wrap="square">
            <a:spAutoFit/>
          </a:bodyPr>
          <a:lstStyle/>
          <a:p>
            <a:pPr marR="570230" lvl="1" algn="just">
              <a:lnSpc>
                <a:spcPct val="115000"/>
              </a:lnSpc>
              <a:spcBef>
                <a:spcPts val="205"/>
              </a:spcBef>
              <a:spcAft>
                <a:spcPts val="0"/>
              </a:spcAft>
              <a:buSzPts val="1200"/>
              <a:tabLst>
                <a:tab pos="622935" algn="l"/>
              </a:tabLst>
            </a:pPr>
            <a:r>
              <a:rPr lang="en-US" sz="2000" b="1" spc="-15" dirty="0">
                <a:effectLst/>
                <a:latin typeface="Times New Roman" panose="02020603050405020304" pitchFamily="18" charset="0"/>
                <a:ea typeface="Times New Roman" panose="02020603050405020304" pitchFamily="18" charset="0"/>
              </a:rPr>
              <a:t>3. It is Important at All Levels</a:t>
            </a:r>
            <a:r>
              <a:rPr lang="en-US" sz="2000" spc="-15" dirty="0">
                <a:effectLst/>
                <a:latin typeface="Times New Roman" panose="02020603050405020304" pitchFamily="18" charset="0"/>
                <a:ea typeface="Times New Roman" panose="02020603050405020304" pitchFamily="18" charset="0"/>
              </a:rPr>
              <a:t>: Supervision means overseeing and watching</a:t>
            </a:r>
            <a:r>
              <a:rPr lang="en-US" sz="2000" spc="-18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sub-ordinates. The time devoted by top management to supervision is only 20% whereas supervisor (or foreman or overseer or superintendent or section officer) devotes about 80% of his time</a:t>
            </a:r>
            <a:r>
              <a:rPr lang="en-US" sz="2000" spc="-20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to supervision.</a:t>
            </a:r>
            <a:endParaRPr lang="en-IN" sz="2000" spc="-15" dirty="0">
              <a:effectLst/>
              <a:latin typeface="Times New Roman" panose="02020603050405020304" pitchFamily="18" charset="0"/>
              <a:ea typeface="Times New Roman" panose="02020603050405020304" pitchFamily="18" charset="0"/>
            </a:endParaRPr>
          </a:p>
          <a:p>
            <a:pPr marR="570865" lvl="1" algn="just">
              <a:lnSpc>
                <a:spcPct val="115000"/>
              </a:lnSpc>
              <a:spcBef>
                <a:spcPts val="205"/>
              </a:spcBef>
              <a:spcAft>
                <a:spcPts val="0"/>
              </a:spcAft>
              <a:buSzPts val="1200"/>
              <a:tabLst>
                <a:tab pos="622935" algn="l"/>
              </a:tabLst>
            </a:pPr>
            <a:r>
              <a:rPr lang="en-US" sz="2000" b="1" spc="-15" dirty="0">
                <a:effectLst/>
                <a:latin typeface="Times New Roman" panose="02020603050405020304" pitchFamily="18" charset="0"/>
                <a:ea typeface="Times New Roman" panose="02020603050405020304" pitchFamily="18" charset="0"/>
              </a:rPr>
              <a:t>4. Vital Link between Workers and Management: </a:t>
            </a:r>
            <a:r>
              <a:rPr lang="en-US" sz="2000" spc="-15" dirty="0">
                <a:effectLst/>
                <a:latin typeface="Times New Roman" panose="02020603050405020304" pitchFamily="18" charset="0"/>
                <a:ea typeface="Times New Roman" panose="02020603050405020304" pitchFamily="18" charset="0"/>
              </a:rPr>
              <a:t>Supervisor communicates the policies of</a:t>
            </a:r>
            <a:r>
              <a:rPr lang="en-US" sz="2000" spc="-3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management</a:t>
            </a:r>
            <a:r>
              <a:rPr lang="en-US" sz="2000" spc="-2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to</a:t>
            </a:r>
            <a:r>
              <a:rPr lang="en-US" sz="2000" spc="-2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workers</a:t>
            </a:r>
            <a:r>
              <a:rPr lang="en-US" sz="2000" spc="-2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(downward</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communication)</a:t>
            </a:r>
            <a:r>
              <a:rPr lang="en-US" sz="2000" spc="-3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and</a:t>
            </a:r>
            <a:r>
              <a:rPr lang="en-US" sz="2000" spc="-2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also provides</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feed</a:t>
            </a:r>
            <a:r>
              <a:rPr lang="en-US" sz="2000" spc="-2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back</a:t>
            </a:r>
            <a:r>
              <a:rPr lang="en-US" sz="2000" spc="-2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to the management as to what is happening at the lowest level (upward</a:t>
            </a:r>
            <a:r>
              <a:rPr lang="en-US" sz="2000" spc="-3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communication).</a:t>
            </a:r>
            <a:endParaRPr lang="en-IN" sz="2000" spc="-15" dirty="0">
              <a:effectLst/>
              <a:latin typeface="Times New Roman" panose="02020603050405020304" pitchFamily="18" charset="0"/>
              <a:ea typeface="Times New Roman" panose="02020603050405020304" pitchFamily="18" charset="0"/>
            </a:endParaRPr>
          </a:p>
          <a:p>
            <a:pPr marR="569595" lvl="1" algn="just">
              <a:lnSpc>
                <a:spcPct val="115000"/>
              </a:lnSpc>
              <a:spcBef>
                <a:spcPts val="5"/>
              </a:spcBef>
              <a:spcAft>
                <a:spcPts val="0"/>
              </a:spcAft>
              <a:buSzPts val="1200"/>
              <a:tabLst>
                <a:tab pos="622935" algn="l"/>
              </a:tabLst>
            </a:pPr>
            <a:r>
              <a:rPr lang="en-US" sz="2000" b="1" spc="-15" dirty="0">
                <a:effectLst/>
                <a:latin typeface="Times New Roman" panose="02020603050405020304" pitchFamily="18" charset="0"/>
                <a:ea typeface="Times New Roman" panose="02020603050405020304" pitchFamily="18" charset="0"/>
              </a:rPr>
              <a:t>5. Motivating</a:t>
            </a:r>
            <a:r>
              <a:rPr lang="en-US" sz="2000" b="1" spc="-25" dirty="0">
                <a:effectLst/>
                <a:latin typeface="Times New Roman" panose="02020603050405020304" pitchFamily="18" charset="0"/>
                <a:ea typeface="Times New Roman" panose="02020603050405020304" pitchFamily="18" charset="0"/>
              </a:rPr>
              <a:t> </a:t>
            </a:r>
            <a:r>
              <a:rPr lang="en-US" sz="2000" b="1" spc="-15" dirty="0">
                <a:effectLst/>
                <a:latin typeface="Times New Roman" panose="02020603050405020304" pitchFamily="18" charset="0"/>
                <a:ea typeface="Times New Roman" panose="02020603050405020304" pitchFamily="18" charset="0"/>
              </a:rPr>
              <a:t>Subordinates:</a:t>
            </a:r>
            <a:r>
              <a:rPr lang="en-US" sz="2000" b="1" spc="-1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supervisor</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is</a:t>
            </a:r>
            <a:r>
              <a:rPr lang="en-US" sz="2000" spc="-2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leader,</a:t>
            </a:r>
            <a:r>
              <a:rPr lang="en-US" sz="2000" spc="-3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he</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serves</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as</a:t>
            </a:r>
            <a:r>
              <a:rPr lang="en-US" sz="2000" spc="-2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a:t>
            </a:r>
            <a:r>
              <a:rPr lang="en-US" sz="2000" spc="-3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friend,</a:t>
            </a:r>
            <a:r>
              <a:rPr lang="en-US" sz="2000" spc="-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philosopher</a:t>
            </a:r>
            <a:r>
              <a:rPr lang="en-US" sz="2000" spc="-3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and guide to workers. He inspires team work and secures maximum co-operation from the employees.</a:t>
            </a:r>
            <a:endParaRPr lang="en-IN" sz="2000" spc="-1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1511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5D59B3-D421-E56E-7398-A3DA002980CB}"/>
              </a:ext>
            </a:extLst>
          </p:cNvPr>
          <p:cNvSpPr txBox="1"/>
          <p:nvPr/>
        </p:nvSpPr>
        <p:spPr>
          <a:xfrm>
            <a:off x="98612" y="1630556"/>
            <a:ext cx="11994776" cy="5492273"/>
          </a:xfrm>
          <a:prstGeom prst="rect">
            <a:avLst/>
          </a:prstGeom>
          <a:noFill/>
        </p:spPr>
        <p:txBody>
          <a:bodyPr wrap="square">
            <a:spAutoFit/>
          </a:bodyPr>
          <a:lstStyle/>
          <a:p>
            <a:pPr marR="571500" lvl="1" algn="just">
              <a:lnSpc>
                <a:spcPct val="115000"/>
              </a:lnSpc>
              <a:spcBef>
                <a:spcPts val="205"/>
              </a:spcBef>
              <a:spcAft>
                <a:spcPts val="0"/>
              </a:spcAft>
              <a:buSzPts val="1200"/>
              <a:tabLst>
                <a:tab pos="622935" algn="l"/>
              </a:tabLst>
            </a:pPr>
            <a:r>
              <a:rPr lang="en-US" sz="2000" b="1" spc="-15" dirty="0">
                <a:effectLst/>
                <a:latin typeface="Times New Roman" panose="02020603050405020304" pitchFamily="18" charset="0"/>
                <a:ea typeface="Times New Roman" panose="02020603050405020304" pitchFamily="18" charset="0"/>
              </a:rPr>
              <a:t>6. Feedback to Workers: </a:t>
            </a:r>
            <a:r>
              <a:rPr lang="en-US" sz="2000" spc="-15" dirty="0">
                <a:effectLst/>
                <a:latin typeface="Times New Roman" panose="02020603050405020304" pitchFamily="18" charset="0"/>
                <a:ea typeface="Times New Roman" panose="02020603050405020304" pitchFamily="18" charset="0"/>
              </a:rPr>
              <a:t>A supervisor compares the actual performance of workers</a:t>
            </a:r>
            <a:r>
              <a:rPr lang="en-US" sz="2000" spc="-17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against the standards laid down and identifies weaknesses of workers and suggests corrective measures to overcome</a:t>
            </a:r>
            <a:r>
              <a:rPr lang="en-US" sz="2000" spc="-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them</a:t>
            </a:r>
            <a:endParaRPr lang="en-IN" sz="2000" spc="-15" dirty="0">
              <a:effectLst/>
              <a:latin typeface="Times New Roman" panose="02020603050405020304" pitchFamily="18" charset="0"/>
              <a:ea typeface="Times New Roman" panose="02020603050405020304" pitchFamily="18" charset="0"/>
            </a:endParaRPr>
          </a:p>
          <a:p>
            <a:pPr marR="572135" lvl="1" algn="just">
              <a:lnSpc>
                <a:spcPct val="113000"/>
              </a:lnSpc>
              <a:spcBef>
                <a:spcPts val="370"/>
              </a:spcBef>
              <a:spcAft>
                <a:spcPts val="0"/>
              </a:spcAft>
              <a:buSzPts val="1200"/>
              <a:tabLst>
                <a:tab pos="622935" algn="l"/>
              </a:tabLst>
            </a:pPr>
            <a:r>
              <a:rPr lang="en-US" sz="2000" b="1" spc="-15" dirty="0">
                <a:latin typeface="Times New Roman" panose="02020603050405020304" pitchFamily="18" charset="0"/>
                <a:ea typeface="Times New Roman" panose="02020603050405020304" pitchFamily="18" charset="0"/>
              </a:rPr>
              <a:t>7. </a:t>
            </a:r>
            <a:r>
              <a:rPr lang="en-US" sz="2000" b="1" spc="-15" dirty="0">
                <a:effectLst/>
                <a:latin typeface="Times New Roman" panose="02020603050405020304" pitchFamily="18" charset="0"/>
                <a:ea typeface="Times New Roman" panose="02020603050405020304" pitchFamily="18" charset="0"/>
              </a:rPr>
              <a:t>Proper Assignment of Work: </a:t>
            </a:r>
            <a:r>
              <a:rPr lang="en-US" sz="2000" spc="-15" dirty="0">
                <a:effectLst/>
                <a:latin typeface="Times New Roman" panose="02020603050405020304" pitchFamily="18" charset="0"/>
                <a:ea typeface="Times New Roman" panose="02020603050405020304" pitchFamily="18" charset="0"/>
              </a:rPr>
              <a:t>A supervisor makes systematic arrangement of activities and resources for his</a:t>
            </a:r>
            <a:r>
              <a:rPr lang="en-US" sz="2000" spc="-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group.</a:t>
            </a:r>
          </a:p>
          <a:p>
            <a:pPr marR="572135" lvl="1" algn="just">
              <a:lnSpc>
                <a:spcPct val="113000"/>
              </a:lnSpc>
              <a:spcBef>
                <a:spcPts val="370"/>
              </a:spcBef>
              <a:spcAft>
                <a:spcPts val="0"/>
              </a:spcAft>
              <a:buSzPts val="1200"/>
              <a:tabLst>
                <a:tab pos="622935" algn="l"/>
              </a:tabLst>
            </a:pPr>
            <a:endParaRPr lang="en-US" sz="2000" spc="-15" dirty="0">
              <a:latin typeface="Times New Roman" panose="02020603050405020304" pitchFamily="18" charset="0"/>
              <a:ea typeface="Times New Roman" panose="02020603050405020304" pitchFamily="18" charset="0"/>
            </a:endParaRPr>
          </a:p>
          <a:p>
            <a:pPr marL="165100">
              <a:spcBef>
                <a:spcPts val="1130"/>
              </a:spcBef>
            </a:pPr>
            <a:r>
              <a:rPr lang="en-US" sz="2200" b="1" kern="0" dirty="0">
                <a:effectLst/>
                <a:latin typeface="Times New Roman" panose="02020603050405020304" pitchFamily="18" charset="0"/>
                <a:ea typeface="Times New Roman" panose="02020603050405020304" pitchFamily="18" charset="0"/>
              </a:rPr>
              <a:t>Roles and Functions of a Supervisor in an Organization</a:t>
            </a:r>
            <a:endParaRPr lang="en-IN" sz="2200" b="1" kern="0" dirty="0">
              <a:effectLst/>
              <a:latin typeface="Times New Roman" panose="02020603050405020304" pitchFamily="18" charset="0"/>
              <a:ea typeface="Times New Roman" panose="02020603050405020304" pitchFamily="18" charset="0"/>
            </a:endParaRPr>
          </a:p>
          <a:p>
            <a:pPr marL="165100">
              <a:spcBef>
                <a:spcPts val="985"/>
              </a:spcBef>
            </a:pPr>
            <a:r>
              <a:rPr lang="en-US" sz="2000" dirty="0">
                <a:effectLst/>
                <a:latin typeface="Times New Roman" panose="02020603050405020304" pitchFamily="18" charset="0"/>
                <a:ea typeface="Times New Roman" panose="02020603050405020304" pitchFamily="18" charset="0"/>
              </a:rPr>
              <a:t>Supervisor’s organizational roles are as follows:</a:t>
            </a:r>
            <a:endParaRPr lang="en-IN" sz="2000" dirty="0">
              <a:effectLst/>
              <a:latin typeface="Times New Roman" panose="02020603050405020304" pitchFamily="18" charset="0"/>
              <a:ea typeface="Times New Roman" panose="02020603050405020304" pitchFamily="18" charset="0"/>
            </a:endParaRPr>
          </a:p>
          <a:p>
            <a:pPr marL="342900" marR="571500" lvl="0" indent="-342900" algn="just">
              <a:lnSpc>
                <a:spcPct val="115000"/>
              </a:lnSpc>
              <a:spcBef>
                <a:spcPts val="1020"/>
              </a:spcBef>
              <a:spcAft>
                <a:spcPts val="0"/>
              </a:spcAft>
              <a:buFont typeface="+mj-lt"/>
              <a:buAutoNum type="arabicPeriod"/>
              <a:tabLst>
                <a:tab pos="622935" algn="l"/>
              </a:tabLst>
            </a:pPr>
            <a:r>
              <a:rPr lang="en-US" sz="2000" b="1" spc="-50" dirty="0">
                <a:effectLst/>
                <a:latin typeface="Times New Roman" panose="02020603050405020304" pitchFamily="18" charset="0"/>
                <a:ea typeface="Times New Roman" panose="02020603050405020304" pitchFamily="18" charset="0"/>
              </a:rPr>
              <a:t>As a Key Man in the Management: </a:t>
            </a:r>
            <a:r>
              <a:rPr lang="en-US" sz="2000" spc="-50" dirty="0">
                <a:effectLst/>
                <a:latin typeface="Times New Roman" panose="02020603050405020304" pitchFamily="18" charset="0"/>
                <a:ea typeface="Times New Roman" panose="02020603050405020304" pitchFamily="18" charset="0"/>
              </a:rPr>
              <a:t>A supervisor is the key figure in the organisation because</a:t>
            </a:r>
            <a:r>
              <a:rPr lang="en-US" sz="2000" spc="-25"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he/she</a:t>
            </a:r>
            <a:r>
              <a:rPr lang="en-US" sz="2000" spc="-20"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makes</a:t>
            </a:r>
            <a:r>
              <a:rPr lang="en-US" sz="2000" spc="-20"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decisions,</a:t>
            </a:r>
            <a:r>
              <a:rPr lang="en-US" sz="2000" spc="-30"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controls</a:t>
            </a:r>
            <a:r>
              <a:rPr lang="en-US" sz="2000" spc="-30"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work</a:t>
            </a:r>
            <a:r>
              <a:rPr lang="en-US" sz="2000" spc="-20"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and</a:t>
            </a:r>
            <a:r>
              <a:rPr lang="en-US" sz="2000" spc="-15"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interprets</a:t>
            </a:r>
            <a:r>
              <a:rPr lang="en-US" sz="2000" spc="-15"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policy</a:t>
            </a:r>
            <a:r>
              <a:rPr lang="en-US" sz="2000" spc="-55"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of</a:t>
            </a:r>
            <a:r>
              <a:rPr lang="en-US" sz="2000" spc="-25"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management</a:t>
            </a:r>
            <a:r>
              <a:rPr lang="en-US" sz="2000" spc="-25"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to the workers. He/she represents management to the</a:t>
            </a:r>
            <a:r>
              <a:rPr lang="en-US" sz="2000" spc="-5"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workers.</a:t>
            </a:r>
            <a:endParaRPr lang="en-IN" sz="2000" spc="-50" dirty="0">
              <a:effectLst/>
              <a:latin typeface="Times New Roman" panose="02020603050405020304" pitchFamily="18" charset="0"/>
              <a:ea typeface="Times New Roman" panose="02020603050405020304" pitchFamily="18" charset="0"/>
            </a:endParaRPr>
          </a:p>
          <a:p>
            <a:pPr marL="342900" marR="568325" lvl="0" indent="-342900" algn="just">
              <a:lnSpc>
                <a:spcPct val="115000"/>
              </a:lnSpc>
              <a:spcBef>
                <a:spcPts val="205"/>
              </a:spcBef>
              <a:spcAft>
                <a:spcPts val="0"/>
              </a:spcAft>
              <a:buFont typeface="+mj-lt"/>
              <a:buAutoNum type="arabicPeriod"/>
              <a:tabLst>
                <a:tab pos="622935" algn="l"/>
              </a:tabLst>
            </a:pPr>
            <a:r>
              <a:rPr lang="en-US" sz="2000" b="1" spc="-50" dirty="0">
                <a:effectLst/>
                <a:latin typeface="Times New Roman" panose="02020603050405020304" pitchFamily="18" charset="0"/>
                <a:ea typeface="Times New Roman" panose="02020603050405020304" pitchFamily="18" charset="0"/>
              </a:rPr>
              <a:t>Person in the Middle: </a:t>
            </a:r>
            <a:r>
              <a:rPr lang="en-US" sz="2000" spc="-50" dirty="0">
                <a:effectLst/>
                <a:latin typeface="Times New Roman" panose="02020603050405020304" pitchFamily="18" charset="0"/>
                <a:ea typeface="Times New Roman" panose="02020603050405020304" pitchFamily="18" charset="0"/>
              </a:rPr>
              <a:t>According to this view, a supervisor has to work between two forces, namely the management and the</a:t>
            </a:r>
            <a:r>
              <a:rPr lang="en-US" sz="2000" spc="-30"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workers.</a:t>
            </a:r>
            <a:endParaRPr lang="en-IN" sz="2000" spc="-50" dirty="0">
              <a:effectLst/>
              <a:latin typeface="Times New Roman" panose="02020603050405020304" pitchFamily="18" charset="0"/>
              <a:ea typeface="Times New Roman" panose="02020603050405020304" pitchFamily="18" charset="0"/>
            </a:endParaRPr>
          </a:p>
          <a:p>
            <a:pPr marR="572135" lvl="1" algn="just">
              <a:lnSpc>
                <a:spcPct val="113000"/>
              </a:lnSpc>
              <a:spcBef>
                <a:spcPts val="370"/>
              </a:spcBef>
              <a:spcAft>
                <a:spcPts val="0"/>
              </a:spcAft>
              <a:buSzPts val="1200"/>
              <a:tabLst>
                <a:tab pos="622935" algn="l"/>
              </a:tabLst>
            </a:pPr>
            <a:endParaRPr lang="en-IN" sz="2000" spc="-15" dirty="0">
              <a:effectLst/>
              <a:latin typeface="Times New Roman" panose="02020603050405020304" pitchFamily="18" charset="0"/>
              <a:ea typeface="Times New Roman" panose="02020603050405020304" pitchFamily="18" charset="0"/>
            </a:endParaRPr>
          </a:p>
          <a:p>
            <a:pPr marL="165100"/>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1673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C2E00A-376B-0430-DA50-115CEE140998}"/>
              </a:ext>
            </a:extLst>
          </p:cNvPr>
          <p:cNvSpPr txBox="1"/>
          <p:nvPr/>
        </p:nvSpPr>
        <p:spPr>
          <a:xfrm>
            <a:off x="1044388" y="2057198"/>
            <a:ext cx="10103223" cy="2946769"/>
          </a:xfrm>
          <a:prstGeom prst="rect">
            <a:avLst/>
          </a:prstGeom>
          <a:noFill/>
        </p:spPr>
        <p:txBody>
          <a:bodyPr wrap="square">
            <a:spAutoFit/>
          </a:bodyPr>
          <a:lstStyle/>
          <a:p>
            <a:pPr marL="457200" marR="571500" lvl="0" indent="-457200" algn="just">
              <a:lnSpc>
                <a:spcPct val="115000"/>
              </a:lnSpc>
              <a:spcBef>
                <a:spcPts val="205"/>
              </a:spcBef>
              <a:spcAft>
                <a:spcPts val="0"/>
              </a:spcAft>
              <a:buFont typeface="+mj-lt"/>
              <a:buAutoNum type="arabicPeriod" startAt="3"/>
              <a:tabLst>
                <a:tab pos="622935" algn="l"/>
              </a:tabLst>
            </a:pPr>
            <a:r>
              <a:rPr lang="en-US" sz="2000" b="1" spc="-50" dirty="0">
                <a:effectLst/>
                <a:latin typeface="Times New Roman" panose="02020603050405020304" pitchFamily="18" charset="0"/>
                <a:ea typeface="Times New Roman" panose="02020603050405020304" pitchFamily="18" charset="0"/>
              </a:rPr>
              <a:t>Supervisor as the Marginal Man: </a:t>
            </a:r>
            <a:r>
              <a:rPr lang="en-US" sz="2000" spc="-50" dirty="0">
                <a:solidFill>
                  <a:srgbClr val="424142"/>
                </a:solidFill>
                <a:effectLst/>
                <a:latin typeface="Times New Roman" panose="02020603050405020304" pitchFamily="18" charset="0"/>
                <a:ea typeface="Times New Roman" panose="02020603050405020304" pitchFamily="18" charset="0"/>
              </a:rPr>
              <a:t>According to this sociological concept, supervisor is either left out of main activities and influences affecting his/her department or he/she is just on the</a:t>
            </a:r>
            <a:r>
              <a:rPr lang="en-US" sz="2000" spc="-5" dirty="0">
                <a:solidFill>
                  <a:srgbClr val="424142"/>
                </a:solidFill>
                <a:effectLst/>
                <a:latin typeface="Times New Roman" panose="02020603050405020304" pitchFamily="18" charset="0"/>
                <a:ea typeface="Times New Roman" panose="02020603050405020304" pitchFamily="18" charset="0"/>
              </a:rPr>
              <a:t> </a:t>
            </a:r>
            <a:r>
              <a:rPr lang="en-US" sz="2000" spc="-50" dirty="0">
                <a:solidFill>
                  <a:srgbClr val="424142"/>
                </a:solidFill>
                <a:effectLst/>
                <a:latin typeface="Times New Roman" panose="02020603050405020304" pitchFamily="18" charset="0"/>
                <a:ea typeface="Times New Roman" panose="02020603050405020304" pitchFamily="18" charset="0"/>
              </a:rPr>
              <a:t>margin.</a:t>
            </a:r>
            <a:endParaRPr lang="en-IN" sz="2000" spc="-50" dirty="0">
              <a:effectLst/>
              <a:latin typeface="Times New Roman" panose="02020603050405020304" pitchFamily="18" charset="0"/>
              <a:ea typeface="Times New Roman" panose="02020603050405020304" pitchFamily="18" charset="0"/>
            </a:endParaRPr>
          </a:p>
          <a:p>
            <a:pPr marL="457200" marR="568325" lvl="0" indent="-457200" algn="just">
              <a:lnSpc>
                <a:spcPct val="115000"/>
              </a:lnSpc>
              <a:spcBef>
                <a:spcPts val="205"/>
              </a:spcBef>
              <a:spcAft>
                <a:spcPts val="0"/>
              </a:spcAft>
              <a:buFont typeface="+mj-lt"/>
              <a:buAutoNum type="arabicPeriod" startAt="3"/>
              <a:tabLst>
                <a:tab pos="622935" algn="l"/>
              </a:tabLst>
            </a:pPr>
            <a:r>
              <a:rPr lang="en-US" sz="2000" b="1" spc="-50" dirty="0">
                <a:effectLst/>
                <a:latin typeface="Times New Roman" panose="02020603050405020304" pitchFamily="18" charset="0"/>
                <a:ea typeface="Times New Roman" panose="02020603050405020304" pitchFamily="18" charset="0"/>
              </a:rPr>
              <a:t>Supervisor</a:t>
            </a:r>
            <a:r>
              <a:rPr lang="en-US" sz="2000" b="1" spc="-40" dirty="0">
                <a:effectLst/>
                <a:latin typeface="Times New Roman" panose="02020603050405020304" pitchFamily="18" charset="0"/>
                <a:ea typeface="Times New Roman" panose="02020603050405020304" pitchFamily="18" charset="0"/>
              </a:rPr>
              <a:t> </a:t>
            </a:r>
            <a:r>
              <a:rPr lang="en-US" sz="2000" b="1" spc="-50" dirty="0">
                <a:effectLst/>
                <a:latin typeface="Times New Roman" panose="02020603050405020304" pitchFamily="18" charset="0"/>
                <a:ea typeface="Times New Roman" panose="02020603050405020304" pitchFamily="18" charset="0"/>
              </a:rPr>
              <a:t>as</a:t>
            </a:r>
            <a:r>
              <a:rPr lang="en-US" sz="2000" b="1" spc="-40" dirty="0">
                <a:effectLst/>
                <a:latin typeface="Times New Roman" panose="02020603050405020304" pitchFamily="18" charset="0"/>
                <a:ea typeface="Times New Roman" panose="02020603050405020304" pitchFamily="18" charset="0"/>
              </a:rPr>
              <a:t> </a:t>
            </a:r>
            <a:r>
              <a:rPr lang="en-US" sz="2000" b="1" spc="-50" dirty="0">
                <a:effectLst/>
                <a:latin typeface="Times New Roman" panose="02020603050405020304" pitchFamily="18" charset="0"/>
                <a:ea typeface="Times New Roman" panose="02020603050405020304" pitchFamily="18" charset="0"/>
              </a:rPr>
              <a:t>Another</a:t>
            </a:r>
            <a:r>
              <a:rPr lang="en-US" sz="2000" b="1" spc="-60" dirty="0">
                <a:effectLst/>
                <a:latin typeface="Times New Roman" panose="02020603050405020304" pitchFamily="18" charset="0"/>
                <a:ea typeface="Times New Roman" panose="02020603050405020304" pitchFamily="18" charset="0"/>
              </a:rPr>
              <a:t> </a:t>
            </a:r>
            <a:r>
              <a:rPr lang="en-US" sz="2000" b="1" spc="-50" dirty="0">
                <a:effectLst/>
                <a:latin typeface="Times New Roman" panose="02020603050405020304" pitchFamily="18" charset="0"/>
                <a:ea typeface="Times New Roman" panose="02020603050405020304" pitchFamily="18" charset="0"/>
              </a:rPr>
              <a:t>Worker:</a:t>
            </a:r>
            <a:r>
              <a:rPr lang="en-US" sz="2000" b="1" spc="-45"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According to</a:t>
            </a:r>
            <a:r>
              <a:rPr lang="en-US" sz="2000" spc="-45"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this</a:t>
            </a:r>
            <a:r>
              <a:rPr lang="en-US" sz="2000" spc="-40"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view,</a:t>
            </a:r>
            <a:r>
              <a:rPr lang="en-US" sz="2000" spc="-40"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a supervisor</a:t>
            </a:r>
            <a:r>
              <a:rPr lang="en-US" sz="2000" spc="-45"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is</a:t>
            </a:r>
            <a:r>
              <a:rPr lang="en-US" sz="2000" spc="-40"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just</a:t>
            </a:r>
            <a:r>
              <a:rPr lang="en-US" sz="2000" spc="-40"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like</a:t>
            </a:r>
            <a:r>
              <a:rPr lang="en-US" sz="2000" spc="-45"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a worker lacking authority and having a feeling that he/she is not part of management. Only his/her designation is</a:t>
            </a:r>
            <a:r>
              <a:rPr lang="en-US" sz="2000" spc="-5"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changed.</a:t>
            </a:r>
            <a:endParaRPr lang="en-IN" sz="2000" spc="-50" dirty="0">
              <a:effectLst/>
              <a:latin typeface="Times New Roman" panose="02020603050405020304" pitchFamily="18" charset="0"/>
              <a:ea typeface="Times New Roman" panose="02020603050405020304" pitchFamily="18" charset="0"/>
            </a:endParaRPr>
          </a:p>
          <a:p>
            <a:pPr marL="457200" marR="570865" lvl="0" indent="-457200" algn="just">
              <a:lnSpc>
                <a:spcPct val="115000"/>
              </a:lnSpc>
              <a:spcBef>
                <a:spcPts val="205"/>
              </a:spcBef>
              <a:spcAft>
                <a:spcPts val="0"/>
              </a:spcAft>
              <a:buFont typeface="+mj-lt"/>
              <a:buAutoNum type="arabicPeriod" startAt="3"/>
              <a:tabLst>
                <a:tab pos="622935" algn="l"/>
              </a:tabLst>
            </a:pPr>
            <a:r>
              <a:rPr lang="en-US" sz="2000" b="1" spc="-50" dirty="0">
                <a:effectLst/>
                <a:latin typeface="Times New Roman" panose="02020603050405020304" pitchFamily="18" charset="0"/>
                <a:ea typeface="Times New Roman" panose="02020603050405020304" pitchFamily="18" charset="0"/>
              </a:rPr>
              <a:t>Supervisor</a:t>
            </a:r>
            <a:r>
              <a:rPr lang="en-US" sz="2000" b="1" spc="-60" dirty="0">
                <a:effectLst/>
                <a:latin typeface="Times New Roman" panose="02020603050405020304" pitchFamily="18" charset="0"/>
                <a:ea typeface="Times New Roman" panose="02020603050405020304" pitchFamily="18" charset="0"/>
              </a:rPr>
              <a:t> </a:t>
            </a:r>
            <a:r>
              <a:rPr lang="en-US" sz="2000" b="1" spc="-50" dirty="0">
                <a:effectLst/>
                <a:latin typeface="Times New Roman" panose="02020603050405020304" pitchFamily="18" charset="0"/>
                <a:ea typeface="Times New Roman" panose="02020603050405020304" pitchFamily="18" charset="0"/>
              </a:rPr>
              <a:t>as</a:t>
            </a:r>
            <a:r>
              <a:rPr lang="en-US" sz="2000" b="1" spc="-55" dirty="0">
                <a:effectLst/>
                <a:latin typeface="Times New Roman" panose="02020603050405020304" pitchFamily="18" charset="0"/>
                <a:ea typeface="Times New Roman" panose="02020603050405020304" pitchFamily="18" charset="0"/>
              </a:rPr>
              <a:t> </a:t>
            </a:r>
            <a:r>
              <a:rPr lang="en-US" sz="2000" b="1" spc="-50" dirty="0">
                <a:effectLst/>
                <a:latin typeface="Times New Roman" panose="02020603050405020304" pitchFamily="18" charset="0"/>
                <a:ea typeface="Times New Roman" panose="02020603050405020304" pitchFamily="18" charset="0"/>
              </a:rPr>
              <a:t>a</a:t>
            </a:r>
            <a:r>
              <a:rPr lang="en-US" sz="2000" b="1" spc="-60" dirty="0">
                <a:effectLst/>
                <a:latin typeface="Times New Roman" panose="02020603050405020304" pitchFamily="18" charset="0"/>
                <a:ea typeface="Times New Roman" panose="02020603050405020304" pitchFamily="18" charset="0"/>
              </a:rPr>
              <a:t> </a:t>
            </a:r>
            <a:r>
              <a:rPr lang="en-US" sz="2000" b="1" spc="-50" dirty="0">
                <a:effectLst/>
                <a:latin typeface="Times New Roman" panose="02020603050405020304" pitchFamily="18" charset="0"/>
                <a:ea typeface="Times New Roman" panose="02020603050405020304" pitchFamily="18" charset="0"/>
              </a:rPr>
              <a:t>Human Relations</a:t>
            </a:r>
            <a:r>
              <a:rPr lang="en-US" sz="2000" b="1" spc="-60" dirty="0">
                <a:effectLst/>
                <a:latin typeface="Times New Roman" panose="02020603050405020304" pitchFamily="18" charset="0"/>
                <a:ea typeface="Times New Roman" panose="02020603050405020304" pitchFamily="18" charset="0"/>
              </a:rPr>
              <a:t> </a:t>
            </a:r>
            <a:r>
              <a:rPr lang="en-US" sz="2000" b="1" spc="-50" dirty="0">
                <a:effectLst/>
                <a:latin typeface="Times New Roman" panose="02020603050405020304" pitchFamily="18" charset="0"/>
                <a:ea typeface="Times New Roman" panose="02020603050405020304" pitchFamily="18" charset="0"/>
              </a:rPr>
              <a:t>Specialist:</a:t>
            </a:r>
            <a:r>
              <a:rPr lang="en-US" sz="2000" b="1" spc="-40"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As</a:t>
            </a:r>
            <a:r>
              <a:rPr lang="en-US" sz="2000" spc="-75"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per</a:t>
            </a:r>
            <a:r>
              <a:rPr lang="en-US" sz="2000" spc="-60"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this</a:t>
            </a:r>
            <a:r>
              <a:rPr lang="en-US" sz="2000" spc="-60"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view,</a:t>
            </a:r>
            <a:r>
              <a:rPr lang="en-US" sz="2000" spc="-55"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a</a:t>
            </a:r>
            <a:r>
              <a:rPr lang="en-US" sz="2000" spc="-65"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supervisor</a:t>
            </a:r>
            <a:r>
              <a:rPr lang="en-US" sz="2000" spc="-60"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is</a:t>
            </a:r>
            <a:r>
              <a:rPr lang="en-US" sz="2000" spc="-55" dirty="0">
                <a:effectLst/>
                <a:latin typeface="Times New Roman" panose="02020603050405020304" pitchFamily="18" charset="0"/>
                <a:ea typeface="Times New Roman" panose="02020603050405020304" pitchFamily="18" charset="0"/>
              </a:rPr>
              <a:t> </a:t>
            </a:r>
            <a:r>
              <a:rPr lang="en-US" sz="2000" spc="-50" dirty="0">
                <a:effectLst/>
                <a:latin typeface="Times New Roman" panose="02020603050405020304" pitchFamily="18" charset="0"/>
                <a:ea typeface="Times New Roman" panose="02020603050405020304" pitchFamily="18" charset="0"/>
              </a:rPr>
              <a:t>considered to be a human relations specialist looking after the human side of operations.</a:t>
            </a:r>
            <a:endParaRPr lang="en-IN" sz="2000" spc="-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8819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41C148-6B2F-257C-6761-10093F578BA4}"/>
              </a:ext>
            </a:extLst>
          </p:cNvPr>
          <p:cNvSpPr txBox="1"/>
          <p:nvPr/>
        </p:nvSpPr>
        <p:spPr>
          <a:xfrm>
            <a:off x="1517277" y="1668460"/>
            <a:ext cx="9616888" cy="5139869"/>
          </a:xfrm>
          <a:prstGeom prst="rect">
            <a:avLst/>
          </a:prstGeom>
          <a:noFill/>
        </p:spPr>
        <p:txBody>
          <a:bodyPr wrap="square">
            <a:spAutoFit/>
          </a:bodyPr>
          <a:lstStyle/>
          <a:p>
            <a:pPr marL="165100">
              <a:spcBef>
                <a:spcPts val="855"/>
              </a:spcBef>
            </a:pPr>
            <a:r>
              <a:rPr lang="en-US" sz="2200" b="1" kern="0" dirty="0">
                <a:effectLst/>
                <a:latin typeface="Times New Roman" panose="02020603050405020304" pitchFamily="18" charset="0"/>
                <a:ea typeface="Times New Roman" panose="02020603050405020304" pitchFamily="18" charset="0"/>
              </a:rPr>
              <a:t>Functions of Supervisor: A supervisor has to:</a:t>
            </a:r>
            <a:endParaRPr lang="en-IN" sz="2200" b="1" kern="0" dirty="0">
              <a:effectLst/>
              <a:latin typeface="Times New Roman" panose="02020603050405020304" pitchFamily="18" charset="0"/>
              <a:ea typeface="Times New Roman" panose="02020603050405020304" pitchFamily="18" charset="0"/>
            </a:endParaRPr>
          </a:p>
          <a:p>
            <a:pPr marL="742950" lvl="1" indent="-285750">
              <a:spcBef>
                <a:spcPts val="995"/>
              </a:spcBef>
              <a:spcAft>
                <a:spcPts val="0"/>
              </a:spcAft>
              <a:buSzPct val="80000"/>
              <a:buFont typeface="Times New Roman" panose="02020603050405020304" pitchFamily="18" charset="0"/>
              <a:buAutoNum type="arabicPeriod"/>
              <a:tabLst>
                <a:tab pos="775335" algn="l"/>
              </a:tabLst>
            </a:pPr>
            <a:r>
              <a:rPr lang="en-US" sz="2000" spc="-10" dirty="0">
                <a:effectLst/>
                <a:latin typeface="Times New Roman" panose="02020603050405020304" pitchFamily="18" charset="0"/>
                <a:ea typeface="Times New Roman" panose="02020603050405020304" pitchFamily="18" charset="0"/>
              </a:rPr>
              <a:t>Help his/her workers to develop their innate qualities to improve their</a:t>
            </a:r>
            <a:r>
              <a:rPr lang="en-US" sz="2000" spc="-4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performance</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05"/>
              </a:spcBef>
              <a:buSzPct val="80000"/>
              <a:buFont typeface="Times New Roman" panose="02020603050405020304" pitchFamily="18" charset="0"/>
              <a:buAutoNum type="arabicPeriod"/>
              <a:tabLst>
                <a:tab pos="775335" algn="l"/>
              </a:tabLst>
            </a:pPr>
            <a:r>
              <a:rPr lang="en-US" sz="2000" spc="-10" dirty="0">
                <a:effectLst/>
                <a:latin typeface="Times New Roman" panose="02020603050405020304" pitchFamily="18" charset="0"/>
                <a:ea typeface="Times New Roman" panose="02020603050405020304" pitchFamily="18" charset="0"/>
              </a:rPr>
              <a:t>Help his/her subordinates to adjust to their job requirements and to</a:t>
            </a:r>
            <a:r>
              <a:rPr lang="en-US" sz="2000" spc="-1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develop</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05"/>
              </a:spcBef>
              <a:buSzPct val="80000"/>
              <a:buFont typeface="Times New Roman" panose="02020603050405020304" pitchFamily="18" charset="0"/>
              <a:buAutoNum type="arabicPeriod"/>
              <a:tabLst>
                <a:tab pos="775335" algn="l"/>
              </a:tabLst>
            </a:pPr>
            <a:r>
              <a:rPr lang="en-US" sz="2000" spc="-10" dirty="0">
                <a:effectLst/>
                <a:latin typeface="Times New Roman" panose="02020603050405020304" pitchFamily="18" charset="0"/>
                <a:ea typeface="Times New Roman" panose="02020603050405020304" pitchFamily="18" charset="0"/>
              </a:rPr>
              <a:t>Make the workers loyal towards their organisation</a:t>
            </a:r>
            <a:endParaRPr lang="en-IN" sz="2000" spc="-10" dirty="0">
              <a:effectLst/>
              <a:latin typeface="Times New Roman" panose="02020603050405020304" pitchFamily="18" charset="0"/>
              <a:ea typeface="Times New Roman" panose="02020603050405020304" pitchFamily="18" charset="0"/>
            </a:endParaRPr>
          </a:p>
          <a:p>
            <a:pPr marL="742950" marR="571500" lvl="1" indent="-285750">
              <a:lnSpc>
                <a:spcPct val="115000"/>
              </a:lnSpc>
              <a:spcBef>
                <a:spcPts val="205"/>
              </a:spcBef>
              <a:buSzPct val="80000"/>
              <a:buFont typeface="Times New Roman" panose="02020603050405020304" pitchFamily="18" charset="0"/>
              <a:buAutoNum type="arabicPeriod"/>
              <a:tabLst>
                <a:tab pos="775335" algn="l"/>
              </a:tabLst>
            </a:pPr>
            <a:r>
              <a:rPr lang="en-US" sz="2000" spc="-10" dirty="0">
                <a:effectLst/>
                <a:latin typeface="Times New Roman" panose="02020603050405020304" pitchFamily="18" charset="0"/>
                <a:ea typeface="Times New Roman" panose="02020603050405020304" pitchFamily="18" charset="0"/>
              </a:rPr>
              <a:t>Provide expertise, skills, knowledge and experience to make workers learn without</a:t>
            </a:r>
            <a:r>
              <a:rPr lang="en-US" sz="2000" spc="-7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fear and</a:t>
            </a:r>
            <a:r>
              <a:rPr lang="en-US" sz="2000" spc="-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hesitation</a:t>
            </a:r>
            <a:endParaRPr lang="en-IN" sz="2000" spc="-10" dirty="0">
              <a:effectLst/>
              <a:latin typeface="Times New Roman" panose="02020603050405020304" pitchFamily="18" charset="0"/>
              <a:ea typeface="Times New Roman" panose="02020603050405020304" pitchFamily="18" charset="0"/>
            </a:endParaRPr>
          </a:p>
          <a:p>
            <a:pPr marL="742950" lvl="1" indent="-285750">
              <a:lnSpc>
                <a:spcPts val="1360"/>
              </a:lnSpc>
              <a:spcBef>
                <a:spcPts val="205"/>
              </a:spcBef>
              <a:spcAft>
                <a:spcPts val="0"/>
              </a:spcAft>
              <a:buSzPct val="80000"/>
              <a:buFont typeface="Times New Roman" panose="02020603050405020304" pitchFamily="18" charset="0"/>
              <a:buAutoNum type="arabicPeriod"/>
              <a:tabLst>
                <a:tab pos="775335" algn="l"/>
              </a:tabLst>
            </a:pPr>
            <a:r>
              <a:rPr lang="en-US" sz="2000" spc="-10" dirty="0">
                <a:effectLst/>
                <a:latin typeface="Times New Roman" panose="02020603050405020304" pitchFamily="18" charset="0"/>
                <a:ea typeface="Times New Roman" panose="02020603050405020304" pitchFamily="18" charset="0"/>
              </a:rPr>
              <a:t>Encourage free</a:t>
            </a:r>
            <a:r>
              <a:rPr lang="en-US" sz="2000" spc="-1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communication</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00"/>
              </a:spcBef>
              <a:spcAft>
                <a:spcPts val="0"/>
              </a:spcAft>
              <a:buSzPct val="80000"/>
              <a:buFont typeface="Times New Roman" panose="02020603050405020304" pitchFamily="18" charset="0"/>
              <a:buAutoNum type="arabicPeriod"/>
              <a:tabLst>
                <a:tab pos="775335" algn="l"/>
              </a:tabLst>
            </a:pPr>
            <a:r>
              <a:rPr lang="en-US" sz="2000" spc="-10" dirty="0">
                <a:effectLst/>
                <a:latin typeface="Times New Roman" panose="02020603050405020304" pitchFamily="18" charset="0"/>
                <a:ea typeface="Times New Roman" panose="02020603050405020304" pitchFamily="18" charset="0"/>
              </a:rPr>
              <a:t>Develop employee potential to an extent where they need no</a:t>
            </a:r>
            <a:r>
              <a:rPr lang="en-US" sz="2000" spc="-3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supervision</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05"/>
              </a:spcBef>
              <a:buSzPct val="80000"/>
              <a:buFont typeface="Times New Roman" panose="02020603050405020304" pitchFamily="18" charset="0"/>
              <a:buAutoNum type="arabicPeriod"/>
              <a:tabLst>
                <a:tab pos="775335" algn="l"/>
              </a:tabLst>
            </a:pPr>
            <a:r>
              <a:rPr lang="en-US" sz="2000" spc="-10" dirty="0">
                <a:effectLst/>
                <a:latin typeface="Times New Roman" panose="02020603050405020304" pitchFamily="18" charset="0"/>
                <a:ea typeface="Times New Roman" panose="02020603050405020304" pitchFamily="18" charset="0"/>
              </a:rPr>
              <a:t>Cooperate with other</a:t>
            </a:r>
            <a:r>
              <a:rPr lang="en-US" sz="2000" spc="-1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supervisors</a:t>
            </a:r>
          </a:p>
          <a:p>
            <a:pPr marL="742950" lvl="1" indent="-285750">
              <a:spcBef>
                <a:spcPts val="220"/>
              </a:spcBef>
              <a:spcAft>
                <a:spcPts val="0"/>
              </a:spcAft>
              <a:buSzPct val="80000"/>
              <a:buFont typeface="Times New Roman" panose="02020603050405020304" pitchFamily="18" charset="0"/>
              <a:buAutoNum type="arabicPeriod"/>
              <a:tabLst>
                <a:tab pos="775335" algn="l"/>
              </a:tabLst>
            </a:pPr>
            <a:r>
              <a:rPr lang="en-US" sz="2000" spc="-10" dirty="0">
                <a:effectLst/>
                <a:latin typeface="Times New Roman" panose="02020603050405020304" pitchFamily="18" charset="0"/>
                <a:ea typeface="Times New Roman" panose="02020603050405020304" pitchFamily="18" charset="0"/>
              </a:rPr>
              <a:t>Prove a good link between the management and</a:t>
            </a:r>
            <a:r>
              <a:rPr lang="en-US" sz="2000" spc="-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workers</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05"/>
              </a:spcBef>
              <a:buSzPct val="80000"/>
              <a:buFont typeface="Times New Roman" panose="02020603050405020304" pitchFamily="18" charset="0"/>
              <a:buAutoNum type="arabicPeriod"/>
              <a:tabLst>
                <a:tab pos="775335" algn="l"/>
              </a:tabLst>
            </a:pPr>
            <a:r>
              <a:rPr lang="en-US" sz="2000" spc="-10" dirty="0">
                <a:effectLst/>
                <a:latin typeface="Times New Roman" panose="02020603050405020304" pitchFamily="18" charset="0"/>
                <a:ea typeface="Times New Roman" panose="02020603050405020304" pitchFamily="18" charset="0"/>
              </a:rPr>
              <a:t>Solve personal problems of his/her subordinates to the extent</a:t>
            </a:r>
            <a:r>
              <a:rPr lang="en-US" sz="2000" spc="-2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possible</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05"/>
              </a:spcBef>
              <a:buSzPct val="80000"/>
              <a:buFont typeface="Times New Roman" panose="02020603050405020304" pitchFamily="18" charset="0"/>
              <a:buAutoNum type="arabicPeriod"/>
              <a:tabLst>
                <a:tab pos="851535" algn="l"/>
              </a:tabLst>
            </a:pPr>
            <a:r>
              <a:rPr lang="en-US" sz="2000" spc="-10" dirty="0">
                <a:effectLst/>
                <a:latin typeface="Times New Roman" panose="02020603050405020304" pitchFamily="18" charset="0"/>
                <a:ea typeface="Times New Roman" panose="02020603050405020304" pitchFamily="18" charset="0"/>
              </a:rPr>
              <a:t>Maintain</a:t>
            </a:r>
            <a:r>
              <a:rPr lang="en-US" sz="2000" spc="-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discipline</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05"/>
              </a:spcBef>
              <a:buSzPct val="80000"/>
              <a:buFont typeface="Times New Roman" panose="02020603050405020304" pitchFamily="18" charset="0"/>
              <a:buAutoNum type="arabicPeriod"/>
              <a:tabLst>
                <a:tab pos="851535" algn="l"/>
              </a:tabLst>
            </a:pPr>
            <a:r>
              <a:rPr lang="en-US" sz="2000" spc="-10" dirty="0">
                <a:effectLst/>
                <a:latin typeface="Times New Roman" panose="02020603050405020304" pitchFamily="18" charset="0"/>
                <a:ea typeface="Times New Roman" panose="02020603050405020304" pitchFamily="18" charset="0"/>
              </a:rPr>
              <a:t>Correct the mistakes of his/her subordinates</a:t>
            </a:r>
            <a:endParaRPr lang="en-IN" sz="2000" spc="-10" dirty="0">
              <a:effectLst/>
              <a:latin typeface="Times New Roman" panose="02020603050405020304" pitchFamily="18" charset="0"/>
              <a:ea typeface="Times New Roman" panose="02020603050405020304" pitchFamily="18" charset="0"/>
            </a:endParaRPr>
          </a:p>
          <a:p>
            <a:pPr lvl="1">
              <a:spcBef>
                <a:spcPts val="215"/>
              </a:spcBef>
              <a:spcAft>
                <a:spcPts val="0"/>
              </a:spcAft>
              <a:buSzPts val="1200"/>
              <a:tabLst>
                <a:tab pos="851535" algn="l"/>
              </a:tabLst>
            </a:pP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05"/>
              </a:spcBef>
              <a:buSzPts val="1200"/>
              <a:buFont typeface="Times New Roman" panose="02020603050405020304" pitchFamily="18" charset="0"/>
              <a:buAutoNum type="arabicPeriod"/>
              <a:tabLst>
                <a:tab pos="775335" algn="l"/>
              </a:tabLst>
            </a:pPr>
            <a:endParaRPr lang="en-IN" sz="2000" spc="-1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24024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BDB77B-D1CC-F051-4A95-B95B49B52B24}"/>
              </a:ext>
            </a:extLst>
          </p:cNvPr>
          <p:cNvSpPr txBox="1"/>
          <p:nvPr/>
        </p:nvSpPr>
        <p:spPr>
          <a:xfrm>
            <a:off x="2816038" y="2109153"/>
            <a:ext cx="6559923" cy="3606115"/>
          </a:xfrm>
          <a:prstGeom prst="rect">
            <a:avLst/>
          </a:prstGeom>
          <a:noFill/>
        </p:spPr>
        <p:txBody>
          <a:bodyPr wrap="square">
            <a:spAutoFit/>
          </a:bodyPr>
          <a:lstStyle/>
          <a:p>
            <a:pPr marL="914400" lvl="1" indent="-457200">
              <a:spcBef>
                <a:spcPts val="205"/>
              </a:spcBef>
              <a:buSzPct val="73000"/>
              <a:buFont typeface="+mj-lt"/>
              <a:buAutoNum type="arabicPeriod" startAt="12"/>
              <a:tabLst>
                <a:tab pos="852805" algn="l"/>
              </a:tabLst>
            </a:pPr>
            <a:r>
              <a:rPr lang="en-US" sz="2000" spc="-10" dirty="0">
                <a:effectLst/>
                <a:latin typeface="Times New Roman" panose="02020603050405020304" pitchFamily="18" charset="0"/>
                <a:ea typeface="Times New Roman" panose="02020603050405020304" pitchFamily="18" charset="0"/>
              </a:rPr>
              <a:t>Introduce new, useful and scientific methods of production and</a:t>
            </a:r>
            <a:r>
              <a:rPr lang="en-US" sz="2000" spc="-2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administration</a:t>
            </a:r>
            <a:endParaRPr lang="en-IN" sz="2000" spc="-10" dirty="0">
              <a:effectLst/>
              <a:latin typeface="Times New Roman" panose="02020603050405020304" pitchFamily="18" charset="0"/>
              <a:ea typeface="Times New Roman" panose="02020603050405020304" pitchFamily="18" charset="0"/>
            </a:endParaRPr>
          </a:p>
          <a:p>
            <a:pPr marL="914400" lvl="1" indent="-457200">
              <a:spcBef>
                <a:spcPts val="200"/>
              </a:spcBef>
              <a:spcAft>
                <a:spcPts val="0"/>
              </a:spcAft>
              <a:buSzPct val="73000"/>
              <a:buFont typeface="+mj-lt"/>
              <a:buAutoNum type="arabicPeriod" startAt="12"/>
              <a:tabLst>
                <a:tab pos="851535" algn="l"/>
              </a:tabLst>
            </a:pPr>
            <a:r>
              <a:rPr lang="en-US" sz="2000" spc="-10" dirty="0">
                <a:effectLst/>
                <a:latin typeface="Times New Roman" panose="02020603050405020304" pitchFamily="18" charset="0"/>
                <a:ea typeface="Times New Roman" panose="02020603050405020304" pitchFamily="18" charset="0"/>
              </a:rPr>
              <a:t>Have a clear understanding about his/her plan of</a:t>
            </a:r>
            <a:r>
              <a:rPr lang="en-US" sz="2000" spc="-1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action</a:t>
            </a:r>
            <a:endParaRPr lang="en-IN" sz="2000" spc="-10" dirty="0">
              <a:effectLst/>
              <a:latin typeface="Times New Roman" panose="02020603050405020304" pitchFamily="18" charset="0"/>
              <a:ea typeface="Times New Roman" panose="02020603050405020304" pitchFamily="18" charset="0"/>
            </a:endParaRPr>
          </a:p>
          <a:p>
            <a:pPr marL="914400" lvl="1" indent="-457200">
              <a:spcBef>
                <a:spcPts val="205"/>
              </a:spcBef>
              <a:buSzPct val="73000"/>
              <a:buFont typeface="+mj-lt"/>
              <a:buAutoNum type="arabicPeriod" startAt="12"/>
              <a:tabLst>
                <a:tab pos="851535" algn="l"/>
              </a:tabLst>
            </a:pPr>
            <a:r>
              <a:rPr lang="en-US" sz="2000" spc="-10" dirty="0">
                <a:effectLst/>
                <a:latin typeface="Times New Roman" panose="02020603050405020304" pitchFamily="18" charset="0"/>
                <a:ea typeface="Times New Roman" panose="02020603050405020304" pitchFamily="18" charset="0"/>
              </a:rPr>
              <a:t>Know his/her job, duties, responsibilities, authority, and accountability and so</a:t>
            </a:r>
            <a:r>
              <a:rPr lang="en-US" sz="2000" spc="-3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on</a:t>
            </a:r>
            <a:endParaRPr lang="en-IN" sz="2000" spc="-10" dirty="0">
              <a:latin typeface="Times New Roman" panose="02020603050405020304" pitchFamily="18" charset="0"/>
              <a:ea typeface="Times New Roman" panose="02020603050405020304" pitchFamily="18" charset="0"/>
            </a:endParaRPr>
          </a:p>
          <a:p>
            <a:pPr marL="914400" lvl="1" indent="-457200">
              <a:spcBef>
                <a:spcPts val="205"/>
              </a:spcBef>
              <a:buSzPct val="73000"/>
              <a:buFont typeface="+mj-lt"/>
              <a:buAutoNum type="arabicPeriod" startAt="12"/>
              <a:tabLst>
                <a:tab pos="851535" algn="l"/>
              </a:tabLst>
            </a:pPr>
            <a:r>
              <a:rPr lang="en-US" sz="2000" spc="-10" dirty="0">
                <a:effectLst/>
                <a:latin typeface="Times New Roman" panose="02020603050405020304" pitchFamily="18" charset="0"/>
                <a:ea typeface="Times New Roman" panose="02020603050405020304" pitchFamily="18" charset="0"/>
              </a:rPr>
              <a:t>Divide responsibilities and duties to his/her subordinates rationally and</a:t>
            </a:r>
            <a:r>
              <a:rPr lang="en-US" sz="2000" spc="-3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scientifically</a:t>
            </a:r>
            <a:endParaRPr lang="en-IN" sz="2000" spc="-10" dirty="0">
              <a:latin typeface="Times New Roman" panose="02020603050405020304" pitchFamily="18" charset="0"/>
              <a:ea typeface="Times New Roman" panose="02020603050405020304" pitchFamily="18" charset="0"/>
            </a:endParaRPr>
          </a:p>
          <a:p>
            <a:pPr marL="914400" lvl="1" indent="-457200">
              <a:spcBef>
                <a:spcPts val="205"/>
              </a:spcBef>
              <a:buSzPct val="73000"/>
              <a:buFont typeface="+mj-lt"/>
              <a:buAutoNum type="arabicPeriod" startAt="12"/>
              <a:tabLst>
                <a:tab pos="851535" algn="l"/>
              </a:tabLst>
            </a:pPr>
            <a:r>
              <a:rPr lang="en-US" sz="2000" spc="-10" dirty="0">
                <a:effectLst/>
                <a:latin typeface="Times New Roman" panose="02020603050405020304" pitchFamily="18" charset="0"/>
                <a:ea typeface="Times New Roman" panose="02020603050405020304" pitchFamily="18" charset="0"/>
              </a:rPr>
              <a:t>Listen and look into the grievance of his/her</a:t>
            </a:r>
            <a:r>
              <a:rPr lang="en-US" sz="2000" spc="-2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subordinates</a:t>
            </a:r>
            <a:endParaRPr lang="en-IN" sz="2000" spc="-10" dirty="0">
              <a:latin typeface="Times New Roman" panose="02020603050405020304" pitchFamily="18" charset="0"/>
              <a:ea typeface="Times New Roman" panose="02020603050405020304" pitchFamily="18" charset="0"/>
            </a:endParaRPr>
          </a:p>
          <a:p>
            <a:pPr marL="914400" lvl="1" indent="-457200">
              <a:spcBef>
                <a:spcPts val="205"/>
              </a:spcBef>
              <a:buSzPct val="73000"/>
              <a:buFont typeface="+mj-lt"/>
              <a:buAutoNum type="arabicPeriod" startAt="12"/>
              <a:tabLst>
                <a:tab pos="851535" algn="l"/>
              </a:tabLst>
            </a:pPr>
            <a:r>
              <a:rPr lang="en-US" sz="2000" spc="-10" dirty="0">
                <a:effectLst/>
                <a:latin typeface="Times New Roman" panose="02020603050405020304" pitchFamily="18" charset="0"/>
                <a:ea typeface="Times New Roman" panose="02020603050405020304" pitchFamily="18" charset="0"/>
              </a:rPr>
              <a:t>Delegate authority and win their</a:t>
            </a:r>
            <a:r>
              <a:rPr lang="en-US" sz="2000" spc="-2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confidence.</a:t>
            </a:r>
            <a:endParaRPr lang="en-IN" sz="2000" spc="-1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1560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CC4A59-1DAF-ED16-BFE1-D0066DC48405}"/>
              </a:ext>
            </a:extLst>
          </p:cNvPr>
          <p:cNvSpPr txBox="1"/>
          <p:nvPr/>
        </p:nvSpPr>
        <p:spPr>
          <a:xfrm>
            <a:off x="2422712" y="1647090"/>
            <a:ext cx="8173570" cy="4375365"/>
          </a:xfrm>
          <a:prstGeom prst="rect">
            <a:avLst/>
          </a:prstGeom>
          <a:noFill/>
        </p:spPr>
        <p:txBody>
          <a:bodyPr wrap="square">
            <a:spAutoFit/>
          </a:bodyPr>
          <a:lstStyle/>
          <a:p>
            <a:pPr marL="165100">
              <a:spcBef>
                <a:spcPts val="5"/>
              </a:spcBef>
            </a:pPr>
            <a:r>
              <a:rPr lang="en-US" sz="2200" b="1" kern="0" dirty="0">
                <a:effectLst/>
                <a:latin typeface="Times New Roman" panose="02020603050405020304" pitchFamily="18" charset="0"/>
                <a:ea typeface="Times New Roman" panose="02020603050405020304" pitchFamily="18" charset="0"/>
              </a:rPr>
              <a:t>Factors describing the performance of the best supervisor:</a:t>
            </a:r>
            <a:endParaRPr lang="en-IN" sz="2200" b="1" kern="0" dirty="0">
              <a:effectLst/>
              <a:latin typeface="Times New Roman" panose="02020603050405020304" pitchFamily="18" charset="0"/>
              <a:ea typeface="Times New Roman" panose="02020603050405020304" pitchFamily="18" charset="0"/>
            </a:endParaRPr>
          </a:p>
          <a:p>
            <a:pPr marL="165100">
              <a:spcBef>
                <a:spcPts val="50"/>
              </a:spcBef>
              <a:spcAft>
                <a:spcPts val="0"/>
              </a:spcAft>
            </a:pPr>
            <a:r>
              <a:rPr lang="en-US" sz="2400" b="1"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a:p>
            <a:pPr marL="457200" marR="574675" lvl="0" indent="-457200" algn="just">
              <a:lnSpc>
                <a:spcPct val="115000"/>
              </a:lnSpc>
              <a:spcBef>
                <a:spcPts val="205"/>
              </a:spcBef>
              <a:spcAft>
                <a:spcPts val="0"/>
              </a:spcAft>
              <a:buSzPct val="75000"/>
              <a:buFont typeface="+mj-lt"/>
              <a:buAutoNum type="arabicPeriod"/>
              <a:tabLst>
                <a:tab pos="854710" algn="l"/>
              </a:tabLst>
            </a:pPr>
            <a:r>
              <a:rPr lang="en-US" sz="2000" b="1" spc="-20" dirty="0">
                <a:effectLst/>
                <a:latin typeface="Times New Roman" panose="02020603050405020304" pitchFamily="18" charset="0"/>
                <a:ea typeface="Times New Roman" panose="02020603050405020304" pitchFamily="18" charset="0"/>
              </a:rPr>
              <a:t>Favourable Work Climate: </a:t>
            </a:r>
            <a:r>
              <a:rPr lang="en-US" sz="2000" spc="-20" dirty="0">
                <a:effectLst/>
                <a:latin typeface="Times New Roman" panose="02020603050405020304" pitchFamily="18" charset="0"/>
                <a:ea typeface="Times New Roman" panose="02020603050405020304" pitchFamily="18" charset="0"/>
              </a:rPr>
              <a:t>Favourable work climate can secure acceptance of his authority voluntarily from his people so that obedience and loyalty can be easily secured from</a:t>
            </a:r>
            <a:r>
              <a:rPr lang="en-US" sz="2000" spc="-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workers.</a:t>
            </a:r>
            <a:endParaRPr lang="en-IN" sz="2000" spc="-20" dirty="0">
              <a:effectLst/>
              <a:latin typeface="Times New Roman" panose="02020603050405020304" pitchFamily="18" charset="0"/>
              <a:ea typeface="Times New Roman" panose="02020603050405020304" pitchFamily="18" charset="0"/>
            </a:endParaRPr>
          </a:p>
          <a:p>
            <a:pPr marL="457200" marR="566420" lvl="0" indent="-457200" algn="just">
              <a:lnSpc>
                <a:spcPct val="115000"/>
              </a:lnSpc>
              <a:spcBef>
                <a:spcPts val="5"/>
              </a:spcBef>
              <a:spcAft>
                <a:spcPts val="0"/>
              </a:spcAft>
              <a:buSzPct val="75000"/>
              <a:buFont typeface="+mj-lt"/>
              <a:buAutoNum type="arabicPeriod"/>
              <a:tabLst>
                <a:tab pos="829945" algn="l"/>
              </a:tabLst>
            </a:pPr>
            <a:r>
              <a:rPr lang="en-US" sz="2000" b="1" spc="-20" dirty="0">
                <a:effectLst/>
                <a:latin typeface="Times New Roman" panose="02020603050405020304" pitchFamily="18" charset="0"/>
                <a:ea typeface="Times New Roman" panose="02020603050405020304" pitchFamily="18" charset="0"/>
              </a:rPr>
              <a:t>Personal</a:t>
            </a:r>
            <a:r>
              <a:rPr lang="en-US" sz="2000" b="1" spc="-70" dirty="0">
                <a:effectLst/>
                <a:latin typeface="Times New Roman" panose="02020603050405020304" pitchFamily="18" charset="0"/>
                <a:ea typeface="Times New Roman" panose="02020603050405020304" pitchFamily="18" charset="0"/>
              </a:rPr>
              <a:t> </a:t>
            </a:r>
            <a:r>
              <a:rPr lang="en-US" sz="2000" b="1" spc="-20" dirty="0">
                <a:effectLst/>
                <a:latin typeface="Times New Roman" panose="02020603050405020304" pitchFamily="18" charset="0"/>
                <a:ea typeface="Times New Roman" panose="02020603050405020304" pitchFamily="18" charset="0"/>
              </a:rPr>
              <a:t>Maturity</a:t>
            </a:r>
            <a:r>
              <a:rPr lang="en-US" sz="2000" b="1" spc="-70" dirty="0">
                <a:effectLst/>
                <a:latin typeface="Times New Roman" panose="02020603050405020304" pitchFamily="18" charset="0"/>
                <a:ea typeface="Times New Roman" panose="02020603050405020304" pitchFamily="18" charset="0"/>
              </a:rPr>
              <a:t> </a:t>
            </a:r>
            <a:r>
              <a:rPr lang="en-US" sz="2000" b="1" spc="-20" dirty="0">
                <a:effectLst/>
                <a:latin typeface="Times New Roman" panose="02020603050405020304" pitchFamily="18" charset="0"/>
                <a:ea typeface="Times New Roman" panose="02020603050405020304" pitchFamily="18" charset="0"/>
              </a:rPr>
              <a:t>and</a:t>
            </a:r>
            <a:r>
              <a:rPr lang="en-US" sz="2000" b="1" spc="-80" dirty="0">
                <a:effectLst/>
                <a:latin typeface="Times New Roman" panose="02020603050405020304" pitchFamily="18" charset="0"/>
                <a:ea typeface="Times New Roman" panose="02020603050405020304" pitchFamily="18" charset="0"/>
              </a:rPr>
              <a:t> </a:t>
            </a:r>
            <a:r>
              <a:rPr lang="en-US" sz="2000" b="1" spc="-20" dirty="0">
                <a:effectLst/>
                <a:latin typeface="Times New Roman" panose="02020603050405020304" pitchFamily="18" charset="0"/>
                <a:ea typeface="Times New Roman" panose="02020603050405020304" pitchFamily="18" charset="0"/>
              </a:rPr>
              <a:t>Sensitiveness:</a:t>
            </a:r>
            <a:r>
              <a:rPr lang="en-US" sz="2000" b="1" spc="-6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The</a:t>
            </a:r>
            <a:r>
              <a:rPr lang="en-US" sz="2000" spc="-8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best</a:t>
            </a:r>
            <a:r>
              <a:rPr lang="en-US" sz="2000" spc="-7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supervisor</a:t>
            </a:r>
            <a:r>
              <a:rPr lang="en-US" sz="2000" spc="-7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acquires</a:t>
            </a:r>
            <a:r>
              <a:rPr lang="en-US" sz="2000" spc="-7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personal</a:t>
            </a:r>
            <a:r>
              <a:rPr lang="en-US" sz="2000" spc="-7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maturity and emotional stability as well as empathy, i.e., sensitiveness to the feelings of others and capacity to understand feelings and emotions of those working under his</a:t>
            </a:r>
            <a:r>
              <a:rPr lang="en-US" sz="2000" spc="-6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command.</a:t>
            </a:r>
            <a:endParaRPr lang="en-IN" sz="2000" spc="-20" dirty="0">
              <a:effectLst/>
              <a:latin typeface="Times New Roman" panose="02020603050405020304" pitchFamily="18" charset="0"/>
              <a:ea typeface="Times New Roman" panose="02020603050405020304" pitchFamily="18" charset="0"/>
            </a:endParaRPr>
          </a:p>
          <a:p>
            <a:pPr marL="457200" marR="568960" lvl="0" indent="-457200" algn="just">
              <a:lnSpc>
                <a:spcPct val="115000"/>
              </a:lnSpc>
              <a:spcBef>
                <a:spcPts val="205"/>
              </a:spcBef>
              <a:spcAft>
                <a:spcPts val="0"/>
              </a:spcAft>
              <a:buSzPct val="75000"/>
              <a:buFont typeface="+mj-lt"/>
              <a:buAutoNum type="arabicPeriod"/>
              <a:tabLst>
                <a:tab pos="848360" algn="l"/>
              </a:tabLst>
            </a:pPr>
            <a:r>
              <a:rPr lang="en-US" sz="2000" b="1" spc="-20" dirty="0">
                <a:effectLst/>
                <a:latin typeface="Times New Roman" panose="02020603050405020304" pitchFamily="18" charset="0"/>
                <a:ea typeface="Times New Roman" panose="02020603050405020304" pitchFamily="18" charset="0"/>
              </a:rPr>
              <a:t>Human Relations Specialist: </a:t>
            </a:r>
            <a:r>
              <a:rPr lang="en-US" sz="2000" spc="-20" dirty="0">
                <a:effectLst/>
                <a:latin typeface="Times New Roman" panose="02020603050405020304" pitchFamily="18" charset="0"/>
                <a:ea typeface="Times New Roman" panose="02020603050405020304" pitchFamily="18" charset="0"/>
              </a:rPr>
              <a:t>As a leader of his section, he has to capitalise human emotions, sentiments, and attitudes for maximum productivity without sacrificing employee</a:t>
            </a:r>
            <a:r>
              <a:rPr lang="en-US" sz="2000" spc="-1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satisfaction.</a:t>
            </a:r>
            <a:endParaRPr lang="en-IN" sz="2000" spc="-2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35293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9D2FBC-3036-C3CE-97AB-9F00FA546D7E}"/>
              </a:ext>
            </a:extLst>
          </p:cNvPr>
          <p:cNvSpPr txBox="1"/>
          <p:nvPr/>
        </p:nvSpPr>
        <p:spPr>
          <a:xfrm>
            <a:off x="2170580" y="1819331"/>
            <a:ext cx="7850840" cy="3654655"/>
          </a:xfrm>
          <a:prstGeom prst="rect">
            <a:avLst/>
          </a:prstGeom>
          <a:noFill/>
        </p:spPr>
        <p:txBody>
          <a:bodyPr wrap="square">
            <a:spAutoFit/>
          </a:bodyPr>
          <a:lstStyle/>
          <a:p>
            <a:pPr marL="457200" marR="569595" lvl="0" indent="-457200" algn="just">
              <a:lnSpc>
                <a:spcPct val="115000"/>
              </a:lnSpc>
              <a:spcBef>
                <a:spcPts val="205"/>
              </a:spcBef>
              <a:spcAft>
                <a:spcPts val="0"/>
              </a:spcAft>
              <a:buSzPct val="75000"/>
              <a:buFont typeface="+mj-lt"/>
              <a:buAutoNum type="arabicPeriod" startAt="4"/>
              <a:tabLst>
                <a:tab pos="848360" algn="l"/>
              </a:tabLst>
            </a:pPr>
            <a:r>
              <a:rPr lang="en-US" sz="2000" b="1" spc="-20" dirty="0">
                <a:effectLst/>
                <a:latin typeface="Times New Roman" panose="02020603050405020304" pitchFamily="18" charset="0"/>
                <a:ea typeface="Times New Roman" panose="02020603050405020304" pitchFamily="18" charset="0"/>
              </a:rPr>
              <a:t>Technical Job Knowledge: </a:t>
            </a:r>
            <a:r>
              <a:rPr lang="en-US" sz="2000" spc="-20" dirty="0">
                <a:effectLst/>
                <a:latin typeface="Times New Roman" panose="02020603050405020304" pitchFamily="18" charset="0"/>
                <a:ea typeface="Times New Roman" panose="02020603050405020304" pitchFamily="18" charset="0"/>
              </a:rPr>
              <a:t>Supervisor has sufficient knowledge and information to understand any technical problem quickly and to devise the best workable</a:t>
            </a:r>
            <a:r>
              <a:rPr lang="en-US" sz="2000" spc="-4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solution.</a:t>
            </a:r>
            <a:endParaRPr lang="en-IN" sz="2000" spc="-20" dirty="0">
              <a:effectLst/>
              <a:latin typeface="Times New Roman" panose="02020603050405020304" pitchFamily="18" charset="0"/>
              <a:ea typeface="Times New Roman" panose="02020603050405020304" pitchFamily="18" charset="0"/>
            </a:endParaRPr>
          </a:p>
          <a:p>
            <a:pPr marL="457200" marR="565785" lvl="0" indent="-457200" algn="just">
              <a:lnSpc>
                <a:spcPct val="115000"/>
              </a:lnSpc>
              <a:spcBef>
                <a:spcPts val="205"/>
              </a:spcBef>
              <a:spcAft>
                <a:spcPts val="0"/>
              </a:spcAft>
              <a:buSzPct val="75000"/>
              <a:buFont typeface="+mj-lt"/>
              <a:buAutoNum type="arabicPeriod" startAt="4"/>
              <a:tabLst>
                <a:tab pos="831850" algn="l"/>
              </a:tabLst>
            </a:pPr>
            <a:r>
              <a:rPr lang="en-US" sz="2000" b="1" spc="-20" dirty="0">
                <a:effectLst/>
                <a:latin typeface="Times New Roman" panose="02020603050405020304" pitchFamily="18" charset="0"/>
                <a:ea typeface="Times New Roman" panose="02020603050405020304" pitchFamily="18" charset="0"/>
              </a:rPr>
              <a:t>Self-Development</a:t>
            </a:r>
            <a:r>
              <a:rPr lang="en-US" sz="2000" b="1" spc="-55" dirty="0">
                <a:effectLst/>
                <a:latin typeface="Times New Roman" panose="02020603050405020304" pitchFamily="18" charset="0"/>
                <a:ea typeface="Times New Roman" panose="02020603050405020304" pitchFamily="18" charset="0"/>
              </a:rPr>
              <a:t> </a:t>
            </a:r>
            <a:r>
              <a:rPr lang="en-US" sz="2000" b="1" spc="-20" dirty="0">
                <a:effectLst/>
                <a:latin typeface="Times New Roman" panose="02020603050405020304" pitchFamily="18" charset="0"/>
                <a:ea typeface="Times New Roman" panose="02020603050405020304" pitchFamily="18" charset="0"/>
              </a:rPr>
              <a:t>and</a:t>
            </a:r>
            <a:r>
              <a:rPr lang="en-US" sz="2000" b="1" spc="-50" dirty="0">
                <a:effectLst/>
                <a:latin typeface="Times New Roman" panose="02020603050405020304" pitchFamily="18" charset="0"/>
                <a:ea typeface="Times New Roman" panose="02020603050405020304" pitchFamily="18" charset="0"/>
              </a:rPr>
              <a:t> </a:t>
            </a:r>
            <a:r>
              <a:rPr lang="en-US" sz="2000" b="1" spc="-20" dirty="0">
                <a:effectLst/>
                <a:latin typeface="Times New Roman" panose="02020603050405020304" pitchFamily="18" charset="0"/>
                <a:ea typeface="Times New Roman" panose="02020603050405020304" pitchFamily="18" charset="0"/>
              </a:rPr>
              <a:t>Subordinate</a:t>
            </a:r>
            <a:r>
              <a:rPr lang="en-US" sz="2000" b="1" spc="-55" dirty="0">
                <a:effectLst/>
                <a:latin typeface="Times New Roman" panose="02020603050405020304" pitchFamily="18" charset="0"/>
                <a:ea typeface="Times New Roman" panose="02020603050405020304" pitchFamily="18" charset="0"/>
              </a:rPr>
              <a:t> </a:t>
            </a:r>
            <a:r>
              <a:rPr lang="en-US" sz="2000" b="1" spc="-20" dirty="0">
                <a:effectLst/>
                <a:latin typeface="Times New Roman" panose="02020603050405020304" pitchFamily="18" charset="0"/>
                <a:ea typeface="Times New Roman" panose="02020603050405020304" pitchFamily="18" charset="0"/>
              </a:rPr>
              <a:t>Development</a:t>
            </a:r>
            <a:r>
              <a:rPr lang="en-US" sz="2000" i="1" spc="-20" dirty="0">
                <a:effectLst/>
                <a:latin typeface="Times New Roman" panose="02020603050405020304" pitchFamily="18" charset="0"/>
                <a:ea typeface="Times New Roman" panose="02020603050405020304" pitchFamily="18" charset="0"/>
              </a:rPr>
              <a:t>:</a:t>
            </a:r>
            <a:r>
              <a:rPr lang="en-US" sz="2000" i="1" spc="-6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The</a:t>
            </a:r>
            <a:r>
              <a:rPr lang="en-US" sz="2000" spc="-5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effective</a:t>
            </a:r>
            <a:r>
              <a:rPr lang="en-US" sz="2000" spc="-5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supervisor</a:t>
            </a:r>
            <a:r>
              <a:rPr lang="en-US" sz="2000" spc="-5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is</a:t>
            </a:r>
            <a:r>
              <a:rPr lang="en-US" sz="2000" spc="-5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deeply interested</a:t>
            </a:r>
            <a:r>
              <a:rPr lang="en-US" sz="2000" spc="-6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in</a:t>
            </a:r>
            <a:r>
              <a:rPr lang="en-US" sz="2000" spc="-6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the</a:t>
            </a:r>
            <a:r>
              <a:rPr lang="en-US" sz="2000" spc="-6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development</a:t>
            </a:r>
            <a:r>
              <a:rPr lang="en-US" sz="2000" spc="-6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of</a:t>
            </a:r>
            <a:r>
              <a:rPr lang="en-US" sz="2000" spc="-7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human</a:t>
            </a:r>
            <a:r>
              <a:rPr lang="en-US" sz="2000" spc="-5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resources.</a:t>
            </a:r>
            <a:r>
              <a:rPr lang="en-US" sz="2000" spc="-5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He</a:t>
            </a:r>
            <a:r>
              <a:rPr lang="en-US" sz="2000" spc="-6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gives</a:t>
            </a:r>
            <a:r>
              <a:rPr lang="en-US" sz="2000" spc="-6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equal</a:t>
            </a:r>
            <a:r>
              <a:rPr lang="en-US" sz="2000" spc="-6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emphasis</a:t>
            </a:r>
            <a:r>
              <a:rPr lang="en-US" sz="2000" spc="-4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on</a:t>
            </a:r>
            <a:r>
              <a:rPr lang="en-US" sz="2000" spc="-6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his</a:t>
            </a:r>
            <a:r>
              <a:rPr lang="en-US" sz="2000" spc="-6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personal growth as well as on the growth of his</a:t>
            </a:r>
            <a:r>
              <a:rPr lang="en-US" sz="2000" spc="-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subordinates.</a:t>
            </a:r>
            <a:endParaRPr lang="en-IN" sz="2000" spc="-20" dirty="0">
              <a:effectLst/>
              <a:latin typeface="Times New Roman" panose="02020603050405020304" pitchFamily="18" charset="0"/>
              <a:ea typeface="Times New Roman" panose="02020603050405020304" pitchFamily="18" charset="0"/>
            </a:endParaRPr>
          </a:p>
          <a:p>
            <a:pPr marL="457200" marR="569595" lvl="0" indent="-457200" algn="just">
              <a:lnSpc>
                <a:spcPct val="115000"/>
              </a:lnSpc>
              <a:spcBef>
                <a:spcPts val="205"/>
              </a:spcBef>
              <a:spcAft>
                <a:spcPts val="0"/>
              </a:spcAft>
              <a:buSzPct val="75000"/>
              <a:buFont typeface="+mj-lt"/>
              <a:buAutoNum type="arabicPeriod" startAt="4"/>
              <a:tabLst>
                <a:tab pos="860425" algn="l"/>
              </a:tabLst>
            </a:pPr>
            <a:r>
              <a:rPr lang="en-US" sz="2000" b="1" spc="-20" dirty="0">
                <a:effectLst/>
                <a:latin typeface="Times New Roman" panose="02020603050405020304" pitchFamily="18" charset="0"/>
                <a:ea typeface="Times New Roman" panose="02020603050405020304" pitchFamily="18" charset="0"/>
              </a:rPr>
              <a:t>Knowledge and Execution of Company Plans and Policies</a:t>
            </a:r>
            <a:r>
              <a:rPr lang="en-US" sz="2000" i="1" spc="-20"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The best supervisor knows fully the plans and policies of management and he executes them</a:t>
            </a:r>
            <a:r>
              <a:rPr lang="en-US" sz="2000" spc="-4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thoroughly.</a:t>
            </a:r>
            <a:endParaRPr lang="en-IN" sz="2000" spc="-2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30856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3C6EC0-188E-976C-BF07-85F9EF94FD80}"/>
              </a:ext>
            </a:extLst>
          </p:cNvPr>
          <p:cNvSpPr txBox="1"/>
          <p:nvPr/>
        </p:nvSpPr>
        <p:spPr>
          <a:xfrm>
            <a:off x="3086098" y="1680397"/>
            <a:ext cx="6730253" cy="4072910"/>
          </a:xfrm>
          <a:prstGeom prst="rect">
            <a:avLst/>
          </a:prstGeom>
          <a:noFill/>
        </p:spPr>
        <p:txBody>
          <a:bodyPr wrap="square">
            <a:spAutoFit/>
          </a:bodyPr>
          <a:lstStyle/>
          <a:p>
            <a:pPr marL="622300"/>
            <a:r>
              <a:rPr lang="en-US" sz="2200" b="1" kern="0" dirty="0">
                <a:effectLst/>
                <a:latin typeface="Times New Roman" panose="02020603050405020304" pitchFamily="18" charset="0"/>
                <a:ea typeface="Times New Roman" panose="02020603050405020304" pitchFamily="18" charset="0"/>
              </a:rPr>
              <a:t>Requisite qualities for effective supervision are:</a:t>
            </a:r>
            <a:endParaRPr lang="en-IN" sz="2200" b="1" kern="0" dirty="0">
              <a:effectLst/>
              <a:latin typeface="Times New Roman" panose="02020603050405020304" pitchFamily="18" charset="0"/>
              <a:ea typeface="Times New Roman" panose="02020603050405020304" pitchFamily="18" charset="0"/>
            </a:endParaRPr>
          </a:p>
          <a:p>
            <a:pPr marL="914400" lvl="1" indent="-457200">
              <a:spcBef>
                <a:spcPts val="180"/>
              </a:spcBef>
              <a:spcAft>
                <a:spcPts val="0"/>
              </a:spcAft>
              <a:buSzPct val="98000"/>
              <a:buFont typeface="+mj-lt"/>
              <a:buAutoNum type="arabicPeriod"/>
              <a:tabLst>
                <a:tab pos="1198880" algn="l"/>
              </a:tabLst>
            </a:pPr>
            <a:r>
              <a:rPr lang="en-US" sz="2000" spc="-10" dirty="0">
                <a:effectLst/>
                <a:latin typeface="Times New Roman" panose="02020603050405020304" pitchFamily="18" charset="0"/>
                <a:ea typeface="Times New Roman" panose="02020603050405020304" pitchFamily="18" charset="0"/>
              </a:rPr>
              <a:t>Tact and</a:t>
            </a:r>
            <a:r>
              <a:rPr lang="en-US" sz="2000" spc="-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discretion,</a:t>
            </a:r>
            <a:endParaRPr lang="en-IN" sz="2000" spc="-10" dirty="0">
              <a:effectLst/>
              <a:latin typeface="Times New Roman" panose="02020603050405020304" pitchFamily="18" charset="0"/>
              <a:ea typeface="Times New Roman" panose="02020603050405020304" pitchFamily="18" charset="0"/>
            </a:endParaRPr>
          </a:p>
          <a:p>
            <a:pPr marL="914400" lvl="1" indent="-457200">
              <a:spcBef>
                <a:spcPts val="205"/>
              </a:spcBef>
              <a:buSzPct val="98000"/>
              <a:buFont typeface="+mj-lt"/>
              <a:buAutoNum type="arabicPeriod"/>
              <a:tabLst>
                <a:tab pos="1241425" algn="l"/>
              </a:tabLst>
            </a:pPr>
            <a:r>
              <a:rPr lang="en-US" sz="2000" spc="-10" dirty="0">
                <a:effectLst/>
                <a:latin typeface="Times New Roman" panose="02020603050405020304" pitchFamily="18" charset="0"/>
                <a:ea typeface="Times New Roman" panose="02020603050405020304" pitchFamily="18" charset="0"/>
              </a:rPr>
              <a:t>Social skills,</a:t>
            </a:r>
            <a:endParaRPr lang="en-IN" sz="2000" spc="-10" dirty="0">
              <a:effectLst/>
              <a:latin typeface="Times New Roman" panose="02020603050405020304" pitchFamily="18" charset="0"/>
              <a:ea typeface="Times New Roman" panose="02020603050405020304" pitchFamily="18" charset="0"/>
            </a:endParaRPr>
          </a:p>
          <a:p>
            <a:pPr marL="914400" lvl="1" indent="-457200">
              <a:spcBef>
                <a:spcPts val="215"/>
              </a:spcBef>
              <a:spcAft>
                <a:spcPts val="0"/>
              </a:spcAft>
              <a:buSzPct val="98000"/>
              <a:buFont typeface="+mj-lt"/>
              <a:buAutoNum type="arabicPeriod"/>
              <a:tabLst>
                <a:tab pos="1283970" algn="l"/>
              </a:tabLst>
            </a:pPr>
            <a:r>
              <a:rPr lang="en-US" sz="2000" spc="-10" dirty="0">
                <a:effectLst/>
                <a:latin typeface="Times New Roman" panose="02020603050405020304" pitchFamily="18" charset="0"/>
                <a:ea typeface="Times New Roman" panose="02020603050405020304" pitchFamily="18" charset="0"/>
              </a:rPr>
              <a:t>Technical competence,</a:t>
            </a:r>
            <a:endParaRPr lang="en-IN" sz="2000" spc="-10" dirty="0">
              <a:effectLst/>
              <a:latin typeface="Times New Roman" panose="02020603050405020304" pitchFamily="18" charset="0"/>
              <a:ea typeface="Times New Roman" panose="02020603050405020304" pitchFamily="18" charset="0"/>
            </a:endParaRPr>
          </a:p>
          <a:p>
            <a:pPr marL="914400" lvl="1" indent="-457200">
              <a:spcBef>
                <a:spcPts val="205"/>
              </a:spcBef>
              <a:buSzPct val="98000"/>
              <a:buFont typeface="+mj-lt"/>
              <a:buAutoNum type="arabicPeriod"/>
              <a:tabLst>
                <a:tab pos="1275080" algn="l"/>
              </a:tabLst>
            </a:pPr>
            <a:r>
              <a:rPr lang="en-US" sz="2000" spc="-10" dirty="0">
                <a:effectLst/>
                <a:latin typeface="Times New Roman" panose="02020603050405020304" pitchFamily="18" charset="0"/>
                <a:ea typeface="Times New Roman" panose="02020603050405020304" pitchFamily="18" charset="0"/>
              </a:rPr>
              <a:t>Empathy,</a:t>
            </a:r>
            <a:endParaRPr lang="en-IN" sz="2000" spc="-10" dirty="0">
              <a:effectLst/>
              <a:latin typeface="Times New Roman" panose="02020603050405020304" pitchFamily="18" charset="0"/>
              <a:ea typeface="Times New Roman" panose="02020603050405020304" pitchFamily="18" charset="0"/>
            </a:endParaRPr>
          </a:p>
          <a:p>
            <a:pPr marL="914400" lvl="1" indent="-457200">
              <a:spcBef>
                <a:spcPts val="205"/>
              </a:spcBef>
              <a:buSzPct val="98000"/>
              <a:buFont typeface="+mj-lt"/>
              <a:buAutoNum type="arabicPeriod"/>
              <a:tabLst>
                <a:tab pos="1232535" algn="l"/>
              </a:tabLst>
            </a:pPr>
            <a:r>
              <a:rPr lang="en-US" sz="2000" spc="-10" dirty="0">
                <a:effectLst/>
                <a:latin typeface="Times New Roman" panose="02020603050405020304" pitchFamily="18" charset="0"/>
                <a:ea typeface="Times New Roman" panose="02020603050405020304" pitchFamily="18" charset="0"/>
              </a:rPr>
              <a:t>Honesty,</a:t>
            </a:r>
            <a:endParaRPr lang="en-IN" sz="2000" spc="-10" dirty="0">
              <a:effectLst/>
              <a:latin typeface="Times New Roman" panose="02020603050405020304" pitchFamily="18" charset="0"/>
              <a:ea typeface="Times New Roman" panose="02020603050405020304" pitchFamily="18" charset="0"/>
            </a:endParaRPr>
          </a:p>
          <a:p>
            <a:pPr marL="914400" lvl="1" indent="-457200">
              <a:spcBef>
                <a:spcPts val="200"/>
              </a:spcBef>
              <a:spcAft>
                <a:spcPts val="0"/>
              </a:spcAft>
              <a:buSzPct val="98000"/>
              <a:buFont typeface="+mj-lt"/>
              <a:buAutoNum type="arabicPeriod"/>
              <a:tabLst>
                <a:tab pos="1275080" algn="l"/>
              </a:tabLst>
            </a:pPr>
            <a:r>
              <a:rPr lang="en-US" sz="2000" spc="-10" dirty="0">
                <a:effectLst/>
                <a:latin typeface="Times New Roman" panose="02020603050405020304" pitchFamily="18" charset="0"/>
                <a:ea typeface="Times New Roman" panose="02020603050405020304" pitchFamily="18" charset="0"/>
              </a:rPr>
              <a:t>Courage,</a:t>
            </a:r>
            <a:endParaRPr lang="en-IN" sz="2000" spc="-10" dirty="0">
              <a:effectLst/>
              <a:latin typeface="Times New Roman" panose="02020603050405020304" pitchFamily="18" charset="0"/>
              <a:ea typeface="Times New Roman" panose="02020603050405020304" pitchFamily="18" charset="0"/>
            </a:endParaRPr>
          </a:p>
          <a:p>
            <a:pPr marL="914400" lvl="1" indent="-457200">
              <a:spcBef>
                <a:spcPts val="220"/>
              </a:spcBef>
              <a:spcAft>
                <a:spcPts val="0"/>
              </a:spcAft>
              <a:buSzPct val="98000"/>
              <a:buFont typeface="+mj-lt"/>
              <a:buAutoNum type="arabicPeriod"/>
              <a:tabLst>
                <a:tab pos="1317625" algn="l"/>
              </a:tabLst>
            </a:pPr>
            <a:r>
              <a:rPr lang="en-US" sz="2000" spc="-10" dirty="0">
                <a:effectLst/>
                <a:latin typeface="Times New Roman" panose="02020603050405020304" pitchFamily="18" charset="0"/>
                <a:ea typeface="Times New Roman" panose="02020603050405020304" pitchFamily="18" charset="0"/>
              </a:rPr>
              <a:t>Self-confidence,</a:t>
            </a:r>
            <a:endParaRPr lang="en-IN" sz="2000" spc="-10" dirty="0">
              <a:effectLst/>
              <a:latin typeface="Times New Roman" panose="02020603050405020304" pitchFamily="18" charset="0"/>
              <a:ea typeface="Times New Roman" panose="02020603050405020304" pitchFamily="18" charset="0"/>
            </a:endParaRPr>
          </a:p>
          <a:p>
            <a:pPr marL="914400" lvl="1" indent="-457200">
              <a:spcBef>
                <a:spcPts val="205"/>
              </a:spcBef>
              <a:buSzPct val="98000"/>
              <a:buFont typeface="+mj-lt"/>
              <a:buAutoNum type="arabicPeriod"/>
              <a:tabLst>
                <a:tab pos="1360170" algn="l"/>
              </a:tabLst>
            </a:pPr>
            <a:r>
              <a:rPr lang="en-US" sz="2000" spc="-10" dirty="0">
                <a:effectLst/>
                <a:latin typeface="Times New Roman" panose="02020603050405020304" pitchFamily="18" charset="0"/>
                <a:ea typeface="Times New Roman" panose="02020603050405020304" pitchFamily="18" charset="0"/>
              </a:rPr>
              <a:t>Communication skills,</a:t>
            </a:r>
            <a:endParaRPr lang="en-IN" sz="2000" spc="-10" dirty="0">
              <a:effectLst/>
              <a:latin typeface="Times New Roman" panose="02020603050405020304" pitchFamily="18" charset="0"/>
              <a:ea typeface="Times New Roman" panose="02020603050405020304" pitchFamily="18" charset="0"/>
            </a:endParaRPr>
          </a:p>
          <a:p>
            <a:pPr marL="914400" lvl="1" indent="-457200">
              <a:spcBef>
                <a:spcPts val="205"/>
              </a:spcBef>
              <a:buSzPct val="98000"/>
              <a:buFont typeface="+mj-lt"/>
              <a:buAutoNum type="arabicPeriod"/>
              <a:tabLst>
                <a:tab pos="1276350" algn="l"/>
              </a:tabLst>
            </a:pPr>
            <a:r>
              <a:rPr lang="en-US" sz="2000" spc="-10" dirty="0">
                <a:effectLst/>
                <a:latin typeface="Times New Roman" panose="02020603050405020304" pitchFamily="18" charset="0"/>
                <a:ea typeface="Times New Roman" panose="02020603050405020304" pitchFamily="18" charset="0"/>
              </a:rPr>
              <a:t>Teaching and guiding ability</a:t>
            </a:r>
            <a:r>
              <a:rPr lang="en-US" sz="2000" spc="-3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and</a:t>
            </a:r>
            <a:endParaRPr lang="en-IN" sz="2000" spc="-10" dirty="0">
              <a:effectLst/>
              <a:latin typeface="Times New Roman" panose="02020603050405020304" pitchFamily="18" charset="0"/>
              <a:ea typeface="Times New Roman" panose="02020603050405020304" pitchFamily="18" charset="0"/>
            </a:endParaRPr>
          </a:p>
          <a:p>
            <a:pPr marL="914400" lvl="1" indent="-457200">
              <a:spcBef>
                <a:spcPts val="205"/>
              </a:spcBef>
              <a:buSzPct val="98000"/>
              <a:buFont typeface="+mj-lt"/>
              <a:buAutoNum type="arabicPeriod"/>
              <a:tabLst>
                <a:tab pos="1233805" algn="l"/>
              </a:tabLst>
            </a:pPr>
            <a:r>
              <a:rPr lang="en-US" sz="2000" spc="-10" dirty="0">
                <a:effectLst/>
                <a:latin typeface="Times New Roman" panose="02020603050405020304" pitchFamily="18" charset="0"/>
                <a:ea typeface="Times New Roman" panose="02020603050405020304" pitchFamily="18" charset="0"/>
              </a:rPr>
              <a:t>Strong common</a:t>
            </a:r>
            <a:r>
              <a:rPr lang="en-US" sz="2000" spc="-2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sense.</a:t>
            </a:r>
            <a:endParaRPr lang="en-IN" sz="2000" spc="-10" dirty="0">
              <a:effectLst/>
              <a:latin typeface="Times New Roman" panose="02020603050405020304" pitchFamily="18" charset="0"/>
              <a:ea typeface="Times New Roman" panose="02020603050405020304" pitchFamily="18" charset="0"/>
            </a:endParaRPr>
          </a:p>
          <a:p>
            <a:pPr marL="165100">
              <a:spcBef>
                <a:spcPts val="15"/>
              </a:spcBef>
              <a:spcAft>
                <a:spcPts val="0"/>
              </a:spcAft>
              <a:buSzPct val="98000"/>
            </a:pP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7400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964B08-0422-3D9C-D7B6-3B800EFCD4EC}"/>
              </a:ext>
            </a:extLst>
          </p:cNvPr>
          <p:cNvSpPr txBox="1"/>
          <p:nvPr/>
        </p:nvSpPr>
        <p:spPr>
          <a:xfrm>
            <a:off x="663390" y="1512401"/>
            <a:ext cx="11134164" cy="1229183"/>
          </a:xfrm>
          <a:prstGeom prst="rect">
            <a:avLst/>
          </a:prstGeom>
          <a:noFill/>
        </p:spPr>
        <p:txBody>
          <a:bodyPr wrap="square">
            <a:spAutoFit/>
          </a:bodyPr>
          <a:lstStyle/>
          <a:p>
            <a:pPr marL="622300" marR="569595" algn="just">
              <a:lnSpc>
                <a:spcPct val="115000"/>
              </a:lnSpc>
              <a:spcAft>
                <a:spcPts val="0"/>
              </a:spcAft>
            </a:pPr>
            <a:r>
              <a:rPr lang="en-US" sz="2200" b="1" dirty="0">
                <a:effectLst/>
                <a:latin typeface="Times New Roman" panose="02020603050405020304" pitchFamily="18" charset="0"/>
                <a:ea typeface="Times New Roman" panose="02020603050405020304" pitchFamily="18" charset="0"/>
              </a:rPr>
              <a:t>The</a:t>
            </a:r>
            <a:r>
              <a:rPr lang="en-US" sz="2200" b="1" spc="-30"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employee-centred</a:t>
            </a:r>
            <a:r>
              <a:rPr lang="en-US" sz="2200" b="1" spc="-20"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supervisor</a:t>
            </a:r>
            <a:r>
              <a:rPr lang="en-US" sz="2200" b="1" spc="-25"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in</a:t>
            </a:r>
            <a:r>
              <a:rPr lang="en-US" sz="2200" b="1" spc="-25"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all</a:t>
            </a:r>
            <a:r>
              <a:rPr lang="en-US" sz="2200" b="1" spc="-15"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functional</a:t>
            </a:r>
            <a:r>
              <a:rPr lang="en-US" sz="2200" b="1" spc="-20"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areas</a:t>
            </a:r>
            <a:r>
              <a:rPr lang="en-US" sz="2200" b="1" spc="-20"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of</a:t>
            </a:r>
            <a:r>
              <a:rPr lang="en-US" sz="2200" b="1" spc="-30"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business</a:t>
            </a:r>
            <a:r>
              <a:rPr lang="en-US" sz="2200" b="1" spc="-15"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as</a:t>
            </a:r>
            <a:r>
              <a:rPr lang="en-US" sz="2200" b="1" spc="-25"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a</a:t>
            </a:r>
            <a:r>
              <a:rPr lang="en-US" sz="2200" b="1" spc="-25"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first-line</a:t>
            </a:r>
            <a:r>
              <a:rPr lang="en-US" sz="2200" b="1" spc="-25"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manager is expected to perform following activities to secure higher productivity with employee satisfaction-</a:t>
            </a:r>
            <a:endParaRPr lang="en-IN" sz="2200" b="1"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1781F479-0BF3-7B8D-0E85-A5C73B381439}"/>
              </a:ext>
            </a:extLst>
          </p:cNvPr>
          <p:cNvSpPr txBox="1"/>
          <p:nvPr/>
        </p:nvSpPr>
        <p:spPr>
          <a:xfrm>
            <a:off x="1284195" y="3044193"/>
            <a:ext cx="6945405" cy="3041858"/>
          </a:xfrm>
          <a:prstGeom prst="rect">
            <a:avLst/>
          </a:prstGeom>
          <a:noFill/>
        </p:spPr>
        <p:txBody>
          <a:bodyPr wrap="square">
            <a:spAutoFit/>
          </a:bodyPr>
          <a:lstStyle/>
          <a:p>
            <a:pPr marL="400050" lvl="0" indent="-400050">
              <a:spcBef>
                <a:spcPts val="370"/>
              </a:spcBef>
              <a:spcAft>
                <a:spcPts val="0"/>
              </a:spcAft>
              <a:buSzPct val="80000"/>
              <a:buFont typeface="+mj-lt"/>
              <a:buAutoNum type="romanUcPeriod"/>
              <a:tabLst>
                <a:tab pos="741680" algn="l"/>
              </a:tabLst>
            </a:pPr>
            <a:r>
              <a:rPr lang="en-US" sz="1800" spc="-2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Organize work and allot assignments to each employee;</a:t>
            </a:r>
            <a:endParaRPr lang="en-IN" sz="2000" spc="-25" dirty="0">
              <a:effectLst/>
              <a:latin typeface="Times New Roman" panose="02020603050405020304" pitchFamily="18" charset="0"/>
              <a:ea typeface="Times New Roman" panose="02020603050405020304" pitchFamily="18" charset="0"/>
            </a:endParaRPr>
          </a:p>
          <a:p>
            <a:pPr marL="514350" lvl="0" indent="-514350">
              <a:spcBef>
                <a:spcPts val="205"/>
              </a:spcBef>
              <a:buSzPct val="80000"/>
              <a:buFont typeface="+mj-lt"/>
              <a:buAutoNum type="romanUcPeriod"/>
              <a:tabLst>
                <a:tab pos="784225" algn="l"/>
              </a:tabLst>
            </a:pPr>
            <a:r>
              <a:rPr lang="en-US" sz="2000" spc="-25" dirty="0">
                <a:effectLst/>
                <a:latin typeface="Times New Roman" panose="02020603050405020304" pitchFamily="18" charset="0"/>
                <a:ea typeface="Times New Roman" panose="02020603050405020304" pitchFamily="18" charset="0"/>
              </a:rPr>
              <a:t>Hear and redress grievances and</a:t>
            </a:r>
            <a:r>
              <a:rPr lang="en-US" sz="2000" spc="2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complaints;</a:t>
            </a:r>
            <a:endParaRPr lang="en-IN" sz="2000" spc="-25" dirty="0">
              <a:effectLst/>
              <a:latin typeface="Times New Roman" panose="02020603050405020304" pitchFamily="18" charset="0"/>
              <a:ea typeface="Times New Roman" panose="02020603050405020304" pitchFamily="18" charset="0"/>
            </a:endParaRPr>
          </a:p>
          <a:p>
            <a:pPr marL="514350" lvl="0" indent="-514350">
              <a:spcBef>
                <a:spcPts val="205"/>
              </a:spcBef>
              <a:buSzPct val="80000"/>
              <a:buFont typeface="+mj-lt"/>
              <a:buAutoNum type="romanUcPeriod"/>
              <a:tabLst>
                <a:tab pos="826770" algn="l"/>
              </a:tabLst>
            </a:pPr>
            <a:r>
              <a:rPr lang="en-US" sz="2000" spc="-25" dirty="0">
                <a:effectLst/>
                <a:latin typeface="Times New Roman" panose="02020603050405020304" pitchFamily="18" charset="0"/>
                <a:ea typeface="Times New Roman" panose="02020603050405020304" pitchFamily="18" charset="0"/>
              </a:rPr>
              <a:t>Recommend promotions, transfer, pay</a:t>
            </a:r>
            <a:r>
              <a:rPr lang="en-US" sz="2000" spc="-3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increases;</a:t>
            </a:r>
            <a:endParaRPr lang="en-IN" sz="2000" spc="-25" dirty="0">
              <a:effectLst/>
              <a:latin typeface="Times New Roman" panose="02020603050405020304" pitchFamily="18" charset="0"/>
              <a:ea typeface="Times New Roman" panose="02020603050405020304" pitchFamily="18" charset="0"/>
            </a:endParaRPr>
          </a:p>
          <a:p>
            <a:pPr marL="514350" lvl="0" indent="-514350">
              <a:spcBef>
                <a:spcPts val="215"/>
              </a:spcBef>
              <a:spcAft>
                <a:spcPts val="0"/>
              </a:spcAft>
              <a:buSzPct val="80000"/>
              <a:buFont typeface="+mj-lt"/>
              <a:buAutoNum type="romanUcPeriod"/>
              <a:tabLst>
                <a:tab pos="817880" algn="l"/>
              </a:tabLst>
            </a:pPr>
            <a:r>
              <a:rPr lang="en-US" sz="2000" spc="-25" dirty="0">
                <a:effectLst/>
                <a:latin typeface="Times New Roman" panose="02020603050405020304" pitchFamily="18" charset="0"/>
                <a:ea typeface="Times New Roman" panose="02020603050405020304" pitchFamily="18" charset="0"/>
              </a:rPr>
              <a:t>Enforce rules and regulations with equity and</a:t>
            </a:r>
            <a:r>
              <a:rPr lang="en-US" sz="2000" spc="-2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justice;</a:t>
            </a:r>
            <a:endParaRPr lang="en-IN" sz="2000" spc="-25" dirty="0">
              <a:effectLst/>
              <a:latin typeface="Times New Roman" panose="02020603050405020304" pitchFamily="18" charset="0"/>
              <a:ea typeface="Times New Roman" panose="02020603050405020304" pitchFamily="18" charset="0"/>
            </a:endParaRPr>
          </a:p>
          <a:p>
            <a:pPr marL="514350" lvl="0" indent="-514350">
              <a:spcBef>
                <a:spcPts val="205"/>
              </a:spcBef>
              <a:buSzPct val="80000"/>
              <a:buFont typeface="+mj-lt"/>
              <a:buAutoNum type="romanUcPeriod"/>
              <a:tabLst>
                <a:tab pos="775335" algn="l"/>
              </a:tabLst>
            </a:pPr>
            <a:r>
              <a:rPr lang="en-US" sz="2000" spc="-25" dirty="0">
                <a:effectLst/>
                <a:latin typeface="Times New Roman" panose="02020603050405020304" pitchFamily="18" charset="0"/>
                <a:ea typeface="Times New Roman" panose="02020603050405020304" pitchFamily="18" charset="0"/>
              </a:rPr>
              <a:t>Keep subordinates well informed;</a:t>
            </a:r>
            <a:endParaRPr lang="en-IN" sz="2000" spc="-25" dirty="0">
              <a:effectLst/>
              <a:latin typeface="Times New Roman" panose="02020603050405020304" pitchFamily="18" charset="0"/>
              <a:ea typeface="Times New Roman" panose="02020603050405020304" pitchFamily="18" charset="0"/>
            </a:endParaRPr>
          </a:p>
          <a:p>
            <a:pPr marL="514350" lvl="0" indent="-514350">
              <a:spcBef>
                <a:spcPts val="205"/>
              </a:spcBef>
              <a:buSzPct val="80000"/>
              <a:buFont typeface="+mj-lt"/>
              <a:buAutoNum type="romanUcPeriod"/>
              <a:tabLst>
                <a:tab pos="817880" algn="l"/>
              </a:tabLst>
            </a:pPr>
            <a:r>
              <a:rPr lang="en-US" sz="2000" spc="-25" dirty="0">
                <a:effectLst/>
                <a:latin typeface="Times New Roman" panose="02020603050405020304" pitchFamily="18" charset="0"/>
                <a:ea typeface="Times New Roman" panose="02020603050405020304" pitchFamily="18" charset="0"/>
              </a:rPr>
              <a:t>Keep subordinates posted about their</a:t>
            </a:r>
            <a:r>
              <a:rPr lang="en-US" sz="2000" spc="-1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progress;</a:t>
            </a:r>
            <a:endParaRPr lang="en-IN" sz="2000" spc="-25" dirty="0">
              <a:effectLst/>
              <a:latin typeface="Times New Roman" panose="02020603050405020304" pitchFamily="18" charset="0"/>
              <a:ea typeface="Times New Roman" panose="02020603050405020304" pitchFamily="18" charset="0"/>
            </a:endParaRPr>
          </a:p>
          <a:p>
            <a:pPr marL="514350" lvl="0" indent="-514350">
              <a:spcBef>
                <a:spcPts val="205"/>
              </a:spcBef>
              <a:buSzPct val="80000"/>
              <a:buFont typeface="+mj-lt"/>
              <a:buAutoNum type="romanUcPeriod"/>
              <a:tabLst>
                <a:tab pos="860425" algn="l"/>
              </a:tabLst>
            </a:pPr>
            <a:r>
              <a:rPr lang="en-US" sz="2000" spc="-25" dirty="0">
                <a:effectLst/>
                <a:latin typeface="Times New Roman" panose="02020603050405020304" pitchFamily="18" charset="0"/>
                <a:ea typeface="Times New Roman" panose="02020603050405020304" pitchFamily="18" charset="0"/>
              </a:rPr>
              <a:t>Give people tools and materials;</a:t>
            </a:r>
            <a:r>
              <a:rPr lang="en-US" sz="2000" spc="-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and</a:t>
            </a:r>
            <a:endParaRPr lang="en-IN" sz="2000" spc="-25" dirty="0">
              <a:effectLst/>
              <a:latin typeface="Times New Roman" panose="02020603050405020304" pitchFamily="18" charset="0"/>
              <a:ea typeface="Times New Roman" panose="02020603050405020304" pitchFamily="18" charset="0"/>
            </a:endParaRPr>
          </a:p>
          <a:p>
            <a:pPr marL="514350" lvl="0" indent="-514350">
              <a:spcBef>
                <a:spcPts val="215"/>
              </a:spcBef>
              <a:spcAft>
                <a:spcPts val="0"/>
              </a:spcAft>
              <a:buSzPct val="80000"/>
              <a:buFont typeface="+mj-lt"/>
              <a:buAutoNum type="romanUcPeriod"/>
              <a:tabLst>
                <a:tab pos="902970" algn="l"/>
              </a:tabLst>
            </a:pPr>
            <a:r>
              <a:rPr lang="en-US" sz="2000" spc="-25" dirty="0">
                <a:effectLst/>
                <a:latin typeface="Times New Roman" panose="02020603050405020304" pitchFamily="18" charset="0"/>
                <a:ea typeface="Times New Roman" panose="02020603050405020304" pitchFamily="18" charset="0"/>
              </a:rPr>
              <a:t>Planning, directing motivating and controlling responsibilities.</a:t>
            </a:r>
            <a:endParaRPr lang="en-IN" sz="2000" spc="-25" dirty="0">
              <a:effectLst/>
              <a:latin typeface="Times New Roman" panose="02020603050405020304" pitchFamily="18" charset="0"/>
              <a:ea typeface="Times New Roman" panose="02020603050405020304" pitchFamily="18" charset="0"/>
            </a:endParaRPr>
          </a:p>
          <a:p>
            <a:pPr marL="165100"/>
            <a:r>
              <a:rPr lang="en-US" sz="2000" dirty="0">
                <a:effectLst/>
                <a:latin typeface="Times New Roman" panose="02020603050405020304" pitchFamily="18" charset="0"/>
                <a:ea typeface="Times New Roman" panose="02020603050405020304" pitchFamily="18" charset="0"/>
              </a:rPr>
              <a:t> </a:t>
            </a:r>
            <a:endParaRPr lang="en-IN" dirty="0"/>
          </a:p>
        </p:txBody>
      </p:sp>
    </p:spTree>
    <p:extLst>
      <p:ext uri="{BB962C8B-B14F-4D97-AF65-F5344CB8AC3E}">
        <p14:creationId xmlns:p14="http://schemas.microsoft.com/office/powerpoint/2010/main" val="1481295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717B77-2F6C-4772-7590-0F91B1EE67CA}"/>
              </a:ext>
            </a:extLst>
          </p:cNvPr>
          <p:cNvSpPr txBox="1"/>
          <p:nvPr/>
        </p:nvSpPr>
        <p:spPr>
          <a:xfrm>
            <a:off x="1160930" y="1852208"/>
            <a:ext cx="9870140" cy="3936655"/>
          </a:xfrm>
          <a:prstGeom prst="rect">
            <a:avLst/>
          </a:prstGeom>
          <a:noFill/>
        </p:spPr>
        <p:txBody>
          <a:bodyPr wrap="square">
            <a:spAutoFit/>
          </a:bodyPr>
          <a:lstStyle/>
          <a:p>
            <a:pPr marL="165100" algn="just">
              <a:spcBef>
                <a:spcPts val="815"/>
              </a:spcBef>
              <a:spcAft>
                <a:spcPts val="0"/>
              </a:spcAft>
            </a:pPr>
            <a:r>
              <a:rPr lang="en-US" sz="2200" b="1" dirty="0">
                <a:effectLst/>
                <a:latin typeface="Times New Roman" panose="02020603050405020304" pitchFamily="18" charset="0"/>
                <a:ea typeface="Times New Roman" panose="02020603050405020304" pitchFamily="18" charset="0"/>
              </a:rPr>
              <a:t>Meaning of Supervision:</a:t>
            </a:r>
            <a:endParaRPr lang="en-IN" sz="2200" dirty="0">
              <a:effectLst/>
              <a:latin typeface="Times New Roman" panose="02020603050405020304" pitchFamily="18" charset="0"/>
              <a:ea typeface="Times New Roman" panose="02020603050405020304" pitchFamily="18" charset="0"/>
            </a:endParaRPr>
          </a:p>
          <a:p>
            <a:pPr marL="165100" marR="567055" algn="just">
              <a:lnSpc>
                <a:spcPct val="113000"/>
              </a:lnSpc>
              <a:spcBef>
                <a:spcPts val="370"/>
              </a:spcBef>
              <a:spcAft>
                <a:spcPts val="0"/>
              </a:spcAft>
            </a:pPr>
            <a:br>
              <a:rPr lang="en-US" sz="2200" dirty="0">
                <a:effectLst/>
                <a:latin typeface="Times New Roman" panose="02020603050405020304" pitchFamily="18" charset="0"/>
                <a:ea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rPr>
              <a:t>‘Supervision’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comprises</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two</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words,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namely</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superior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extra,</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‘vision’,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 sight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perspective.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literal</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meaning</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term</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
            </a:r>
            <a:r>
              <a:rPr lang="en-US" sz="2000" i="1" dirty="0">
                <a:effectLst/>
                <a:latin typeface="Times New Roman" panose="02020603050405020304" pitchFamily="18" charset="0"/>
                <a:ea typeface="Times New Roman" panose="02020603050405020304" pitchFamily="18" charset="0"/>
              </a:rPr>
              <a:t>supervision</a:t>
            </a:r>
            <a:r>
              <a:rPr lang="en-US" sz="2000" dirty="0">
                <a:effectLst/>
                <a:latin typeface="Times New Roman" panose="02020603050405020304" pitchFamily="18" charset="0"/>
                <a:ea typeface="Times New Roman" panose="02020603050405020304" pitchFamily="18" charset="0"/>
              </a:rPr>
              <a:t>’</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‘oversee’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inspect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 work of other</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persons’.</a:t>
            </a:r>
            <a:endParaRPr lang="en-IN" sz="2000" dirty="0">
              <a:effectLst/>
              <a:latin typeface="Times New Roman" panose="02020603050405020304" pitchFamily="18" charset="0"/>
              <a:ea typeface="Times New Roman" panose="02020603050405020304" pitchFamily="18" charset="0"/>
            </a:endParaRPr>
          </a:p>
          <a:p>
            <a:pPr marL="165100" marR="572770" algn="just">
              <a:lnSpc>
                <a:spcPct val="115000"/>
              </a:lnSpc>
              <a:spcBef>
                <a:spcPts val="840"/>
              </a:spcBef>
              <a:spcAft>
                <a:spcPts val="0"/>
              </a:spcAft>
            </a:pPr>
            <a:r>
              <a:rPr lang="en-US" sz="2000" dirty="0">
                <a:effectLst/>
                <a:latin typeface="Times New Roman" panose="02020603050405020304" pitchFamily="18" charset="0"/>
                <a:ea typeface="Times New Roman" panose="02020603050405020304" pitchFamily="18" charset="0"/>
              </a:rPr>
              <a:t>Thus, ‘</a:t>
            </a:r>
            <a:r>
              <a:rPr lang="en-US" sz="2000" i="1" dirty="0">
                <a:effectLst/>
                <a:latin typeface="Times New Roman" panose="02020603050405020304" pitchFamily="18" charset="0"/>
                <a:ea typeface="Times New Roman" panose="02020603050405020304" pitchFamily="18" charset="0"/>
              </a:rPr>
              <a:t>supervision</a:t>
            </a:r>
            <a:r>
              <a:rPr lang="en-US" sz="2000" dirty="0">
                <a:effectLst/>
                <a:latin typeface="Times New Roman" panose="02020603050405020304" pitchFamily="18" charset="0"/>
                <a:ea typeface="Times New Roman" panose="02020603050405020304" pitchFamily="18" charset="0"/>
              </a:rPr>
              <a:t>’ refers to an act by which any person inspects or supervises the work of other people, that is, whether they are working properly or not.</a:t>
            </a:r>
            <a:endParaRPr lang="en-IN" sz="2000" dirty="0">
              <a:effectLst/>
              <a:latin typeface="Times New Roman" panose="02020603050405020304" pitchFamily="18" charset="0"/>
              <a:ea typeface="Times New Roman" panose="02020603050405020304" pitchFamily="18" charset="0"/>
            </a:endParaRPr>
          </a:p>
          <a:p>
            <a:pPr marL="165100" algn="just">
              <a:spcBef>
                <a:spcPts val="795"/>
              </a:spcBef>
            </a:pPr>
            <a:r>
              <a:rPr lang="en-US" sz="2000" dirty="0">
                <a:effectLst/>
                <a:latin typeface="Times New Roman" panose="02020603050405020304" pitchFamily="18" charset="0"/>
                <a:ea typeface="Times New Roman" panose="02020603050405020304" pitchFamily="18" charset="0"/>
              </a:rPr>
              <a:t>In business organisations, there are ‘supervisors’ and ‘subordinates’.</a:t>
            </a:r>
            <a:endParaRPr lang="en-IN" sz="2000" dirty="0">
              <a:effectLst/>
              <a:latin typeface="Times New Roman" panose="02020603050405020304" pitchFamily="18" charset="0"/>
              <a:ea typeface="Times New Roman" panose="02020603050405020304" pitchFamily="18" charset="0"/>
            </a:endParaRPr>
          </a:p>
          <a:p>
            <a:pPr marL="165100" marR="571500" algn="just">
              <a:lnSpc>
                <a:spcPct val="115000"/>
              </a:lnSpc>
              <a:spcBef>
                <a:spcPts val="1010"/>
              </a:spcBef>
              <a:spcAft>
                <a:spcPts val="0"/>
              </a:spcAft>
            </a:pPr>
            <a:r>
              <a:rPr lang="en-US" sz="2000" dirty="0">
                <a:effectLst/>
                <a:latin typeface="Times New Roman" panose="02020603050405020304" pitchFamily="18" charset="0"/>
                <a:ea typeface="Times New Roman" panose="02020603050405020304" pitchFamily="18" charset="0"/>
              </a:rPr>
              <a:t>According to M. S. </a:t>
            </a:r>
            <a:r>
              <a:rPr lang="en-US" sz="2000" dirty="0" err="1">
                <a:effectLst/>
                <a:latin typeface="Times New Roman" panose="02020603050405020304" pitchFamily="18" charset="0"/>
                <a:ea typeface="Times New Roman" panose="02020603050405020304" pitchFamily="18" charset="0"/>
              </a:rPr>
              <a:t>Vitoles</a:t>
            </a:r>
            <a:r>
              <a:rPr lang="en-US" sz="200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S</a:t>
            </a:r>
            <a:r>
              <a:rPr lang="en-US" sz="2000" dirty="0">
                <a:effectLst/>
                <a:latin typeface="Times New Roman" panose="02020603050405020304" pitchFamily="18" charset="0"/>
                <a:ea typeface="Times New Roman" panose="02020603050405020304" pitchFamily="18" charset="0"/>
              </a:rPr>
              <a:t>upervision refers to the direct, immediate guidance and control of subordinates in the performance of their jobs.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6539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69A484-058E-6F27-AFF3-3996724D6A00}"/>
              </a:ext>
            </a:extLst>
          </p:cNvPr>
          <p:cNvSpPr txBox="1"/>
          <p:nvPr/>
        </p:nvSpPr>
        <p:spPr>
          <a:xfrm>
            <a:off x="434788" y="1554343"/>
            <a:ext cx="11322423" cy="4462760"/>
          </a:xfrm>
          <a:prstGeom prst="rect">
            <a:avLst/>
          </a:prstGeom>
          <a:noFill/>
        </p:spPr>
        <p:txBody>
          <a:bodyPr wrap="square">
            <a:spAutoFit/>
          </a:bodyPr>
          <a:lstStyle/>
          <a:p>
            <a:pPr marL="622300" algn="just">
              <a:spcBef>
                <a:spcPts val="1120"/>
              </a:spcBef>
              <a:spcAft>
                <a:spcPts val="0"/>
              </a:spcAft>
            </a:pPr>
            <a:r>
              <a:rPr lang="en-US" sz="2000" b="1" kern="0" dirty="0">
                <a:effectLst/>
                <a:latin typeface="Times New Roman" panose="02020603050405020304" pitchFamily="18" charset="0"/>
                <a:ea typeface="Times New Roman" panose="02020603050405020304" pitchFamily="18" charset="0"/>
              </a:rPr>
              <a:t>Supervision – Span of Supervision:</a:t>
            </a:r>
            <a:endParaRPr lang="en-IN" sz="2000" b="1" kern="0" dirty="0">
              <a:effectLst/>
              <a:latin typeface="Times New Roman" panose="02020603050405020304" pitchFamily="18" charset="0"/>
              <a:ea typeface="Times New Roman" panose="02020603050405020304" pitchFamily="18" charset="0"/>
            </a:endParaRPr>
          </a:p>
          <a:p>
            <a:pPr marL="622300" algn="just">
              <a:spcBef>
                <a:spcPts val="205"/>
              </a:spcBef>
              <a:spcAft>
                <a:spcPts val="0"/>
              </a:spcAft>
            </a:pPr>
            <a:r>
              <a:rPr lang="en-US" sz="2000" b="1" dirty="0">
                <a:effectLst/>
                <a:latin typeface="Times New Roman" panose="02020603050405020304" pitchFamily="18" charset="0"/>
                <a:ea typeface="Times New Roman" panose="02020603050405020304" pitchFamily="18" charset="0"/>
              </a:rPr>
              <a:t>Meaning of ‘Span of Supervision and Control’:</a:t>
            </a:r>
            <a:endParaRPr lang="en-IN" sz="2000" dirty="0">
              <a:effectLst/>
              <a:latin typeface="Times New Roman" panose="02020603050405020304" pitchFamily="18" charset="0"/>
              <a:ea typeface="Times New Roman" panose="02020603050405020304" pitchFamily="18" charset="0"/>
            </a:endParaRPr>
          </a:p>
          <a:p>
            <a:pPr marL="622300" marR="565785" algn="just">
              <a:lnSpc>
                <a:spcPct val="115000"/>
              </a:lnSpc>
              <a:spcBef>
                <a:spcPts val="185"/>
              </a:spcBef>
              <a:spcAft>
                <a:spcPts val="0"/>
              </a:spcAft>
            </a:pPr>
            <a:r>
              <a:rPr lang="en-US" sz="2000" dirty="0">
                <a:effectLst/>
                <a:latin typeface="Times New Roman" panose="02020603050405020304" pitchFamily="18" charset="0"/>
                <a:ea typeface="Times New Roman" panose="02020603050405020304" pitchFamily="18" charset="0"/>
              </a:rPr>
              <a:t>Span</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supervision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means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number</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subordinates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whom</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supervisor</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can</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competently direct, guide and control. </a:t>
            </a:r>
            <a:r>
              <a:rPr lang="en-US" sz="2000" spc="-15" dirty="0">
                <a:effectLst/>
                <a:latin typeface="Times New Roman" panose="02020603050405020304" pitchFamily="18" charset="0"/>
                <a:ea typeface="Times New Roman" panose="02020603050405020304" pitchFamily="18" charset="0"/>
              </a:rPr>
              <a:t>If </a:t>
            </a:r>
            <a:r>
              <a:rPr lang="en-US" sz="2000" dirty="0">
                <a:effectLst/>
                <a:latin typeface="Times New Roman" panose="02020603050405020304" pitchFamily="18" charset="0"/>
                <a:ea typeface="Times New Roman" panose="02020603050405020304" pitchFamily="18" charset="0"/>
              </a:rPr>
              <a:t>he is tasked to supervise a large number of subordinates</a:t>
            </a:r>
            <a:r>
              <a:rPr lang="en-US" sz="2000" spc="-9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doing a</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number</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different</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unrelated</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jobs,</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will</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naturally</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place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him</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under</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heavy</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mental</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 physical</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strain.</a:t>
            </a:r>
            <a:endParaRPr lang="en-IN" sz="2000" dirty="0">
              <a:effectLst/>
              <a:latin typeface="Times New Roman" panose="02020603050405020304" pitchFamily="18" charset="0"/>
              <a:ea typeface="Times New Roman" panose="02020603050405020304" pitchFamily="18" charset="0"/>
            </a:endParaRPr>
          </a:p>
          <a:p>
            <a:pPr marL="622300" marR="567690" algn="just">
              <a:lnSpc>
                <a:spcPct val="115000"/>
              </a:lnSpc>
              <a:spcBef>
                <a:spcPts val="25"/>
              </a:spcBef>
              <a:spcAft>
                <a:spcPts val="0"/>
              </a:spcAft>
            </a:pPr>
            <a:endParaRPr lang="en-US" sz="2000" b="1" kern="0" dirty="0">
              <a:effectLst/>
              <a:latin typeface="Times New Roman" panose="02020603050405020304" pitchFamily="18" charset="0"/>
              <a:ea typeface="Times New Roman" panose="02020603050405020304" pitchFamily="18" charset="0"/>
            </a:endParaRPr>
          </a:p>
          <a:p>
            <a:pPr marL="622300" marR="567690" algn="just">
              <a:lnSpc>
                <a:spcPct val="115000"/>
              </a:lnSpc>
              <a:spcBef>
                <a:spcPts val="25"/>
              </a:spcBef>
              <a:spcAft>
                <a:spcPts val="0"/>
              </a:spcAft>
            </a:pPr>
            <a:r>
              <a:rPr lang="en-US" sz="2000" b="1" kern="0" dirty="0">
                <a:effectLst/>
                <a:latin typeface="Times New Roman" panose="02020603050405020304" pitchFamily="18" charset="0"/>
                <a:ea typeface="Times New Roman" panose="02020603050405020304" pitchFamily="18" charset="0"/>
              </a:rPr>
              <a:t>For example, if a supervisor has a large number of subordinates, engaged in a large number of unrelated jobs, the following effects are bound to be felt:</a:t>
            </a:r>
            <a:endParaRPr lang="en-IN" sz="2000" b="1" kern="0" dirty="0">
              <a:effectLst/>
              <a:latin typeface="Times New Roman" panose="02020603050405020304" pitchFamily="18" charset="0"/>
              <a:ea typeface="Times New Roman" panose="02020603050405020304" pitchFamily="18" charset="0"/>
            </a:endParaRPr>
          </a:p>
          <a:p>
            <a:pPr marL="742950" lvl="1" indent="-285750" algn="just">
              <a:lnSpc>
                <a:spcPts val="1360"/>
              </a:lnSpc>
              <a:spcBef>
                <a:spcPts val="205"/>
              </a:spcBef>
              <a:spcAft>
                <a:spcPts val="0"/>
              </a:spcAft>
              <a:buClr>
                <a:srgbClr val="424142"/>
              </a:buClr>
              <a:buSzPts val="1200"/>
              <a:buFont typeface="Times New Roman" panose="02020603050405020304" pitchFamily="18" charset="0"/>
              <a:buAutoNum type="alphaLcParenR"/>
            </a:pPr>
            <a:r>
              <a:rPr lang="en-US" sz="2000" spc="-30" dirty="0">
                <a:effectLst/>
                <a:latin typeface="Times New Roman" panose="02020603050405020304" pitchFamily="18" charset="0"/>
                <a:ea typeface="Times New Roman" panose="02020603050405020304" pitchFamily="18" charset="0"/>
              </a:rPr>
              <a:t>Lack of proper communication with subordinates.</a:t>
            </a:r>
            <a:endParaRPr lang="en-IN" sz="2000" spc="-30" dirty="0">
              <a:effectLst/>
              <a:latin typeface="Times New Roman" panose="02020603050405020304" pitchFamily="18" charset="0"/>
              <a:ea typeface="Times New Roman" panose="02020603050405020304" pitchFamily="18" charset="0"/>
            </a:endParaRPr>
          </a:p>
          <a:p>
            <a:pPr marL="742950" lvl="1" indent="-285750" algn="just">
              <a:spcBef>
                <a:spcPts val="200"/>
              </a:spcBef>
              <a:spcAft>
                <a:spcPts val="0"/>
              </a:spcAft>
              <a:buClr>
                <a:srgbClr val="424142"/>
              </a:buClr>
              <a:buSzPts val="1200"/>
              <a:buFont typeface="Times New Roman" panose="02020603050405020304" pitchFamily="18" charset="0"/>
              <a:buAutoNum type="alphaLcParenR"/>
            </a:pPr>
            <a:r>
              <a:rPr lang="en-US" sz="2000" spc="-30" dirty="0">
                <a:effectLst/>
                <a:latin typeface="Times New Roman" panose="02020603050405020304" pitchFamily="18" charset="0"/>
                <a:ea typeface="Times New Roman" panose="02020603050405020304" pitchFamily="18" charset="0"/>
              </a:rPr>
              <a:t>Indifference to ideas, suggestions and grievances of</a:t>
            </a:r>
            <a:r>
              <a:rPr lang="en-US" sz="2000" spc="1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subordinates.</a:t>
            </a:r>
            <a:endParaRPr lang="en-IN" sz="2000" spc="-30" dirty="0">
              <a:effectLst/>
              <a:latin typeface="Times New Roman" panose="02020603050405020304" pitchFamily="18" charset="0"/>
              <a:ea typeface="Times New Roman" panose="02020603050405020304" pitchFamily="18" charset="0"/>
            </a:endParaRPr>
          </a:p>
          <a:p>
            <a:pPr marL="742950" marR="569595" lvl="1" indent="-285750" algn="just">
              <a:lnSpc>
                <a:spcPct val="115000"/>
              </a:lnSpc>
              <a:spcBef>
                <a:spcPts val="205"/>
              </a:spcBef>
              <a:spcAft>
                <a:spcPts val="0"/>
              </a:spcAft>
              <a:buClr>
                <a:srgbClr val="424142"/>
              </a:buClr>
              <a:buSzPts val="1200"/>
              <a:buFont typeface="Times New Roman" panose="02020603050405020304" pitchFamily="18" charset="0"/>
              <a:buAutoNum type="alphaLcParenR"/>
            </a:pPr>
            <a:r>
              <a:rPr lang="en-US" sz="2000" spc="-30" dirty="0">
                <a:effectLst/>
                <a:latin typeface="Times New Roman" panose="02020603050405020304" pitchFamily="18" charset="0"/>
                <a:ea typeface="Times New Roman" panose="02020603050405020304" pitchFamily="18" charset="0"/>
              </a:rPr>
              <a:t>A</a:t>
            </a:r>
            <a:r>
              <a:rPr lang="en-US" sz="2000" spc="-7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feeling</a:t>
            </a:r>
            <a:r>
              <a:rPr lang="en-US" sz="2000" spc="-6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among</a:t>
            </a:r>
            <a:r>
              <a:rPr lang="en-US" sz="2000" spc="-7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subordinates</a:t>
            </a:r>
            <a:r>
              <a:rPr lang="en-US" sz="2000" spc="-6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that</a:t>
            </a:r>
            <a:r>
              <a:rPr lang="en-US" sz="2000" spc="-6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their</a:t>
            </a:r>
            <a:r>
              <a:rPr lang="en-US" sz="2000" spc="-5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supervisor</a:t>
            </a:r>
            <a:r>
              <a:rPr lang="en-US" sz="2000" spc="-5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does</a:t>
            </a:r>
            <a:r>
              <a:rPr lang="en-US" sz="2000" spc="-6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not</a:t>
            </a:r>
            <a:r>
              <a:rPr lang="en-US" sz="2000" spc="-6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wield</a:t>
            </a:r>
            <a:r>
              <a:rPr lang="en-US" sz="2000" spc="-4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enough</a:t>
            </a:r>
            <a:r>
              <a:rPr lang="en-US" sz="2000" spc="-6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influence with his</a:t>
            </a:r>
            <a:r>
              <a:rPr lang="en-US" sz="2000" spc="-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superior.</a:t>
            </a:r>
            <a:endParaRPr lang="en-IN" sz="2000" spc="-30" dirty="0">
              <a:effectLst/>
              <a:latin typeface="Times New Roman" panose="02020603050405020304" pitchFamily="18" charset="0"/>
              <a:ea typeface="Times New Roman" panose="02020603050405020304" pitchFamily="18" charset="0"/>
            </a:endParaRPr>
          </a:p>
          <a:p>
            <a:pPr marL="742950" lvl="1" indent="-285750" algn="just">
              <a:spcBef>
                <a:spcPts val="10"/>
              </a:spcBef>
              <a:spcAft>
                <a:spcPts val="0"/>
              </a:spcAft>
              <a:buClr>
                <a:srgbClr val="424142"/>
              </a:buClr>
              <a:buSzPts val="1200"/>
              <a:buFont typeface="Times New Roman" panose="02020603050405020304" pitchFamily="18" charset="0"/>
              <a:buAutoNum type="alphaLcParenR"/>
            </a:pPr>
            <a:r>
              <a:rPr lang="en-US" sz="2000" spc="-30" dirty="0">
                <a:effectLst/>
                <a:latin typeface="Times New Roman" panose="02020603050405020304" pitchFamily="18" charset="0"/>
                <a:ea typeface="Times New Roman" panose="02020603050405020304" pitchFamily="18" charset="0"/>
              </a:rPr>
              <a:t>Frequent clash of views between supervisor and his superior.</a:t>
            </a:r>
            <a:endParaRPr lang="en-IN" sz="2000" spc="-3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27557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70FE5D-C55A-573C-1AE7-284C9E8E1CED}"/>
              </a:ext>
            </a:extLst>
          </p:cNvPr>
          <p:cNvSpPr txBox="1"/>
          <p:nvPr/>
        </p:nvSpPr>
        <p:spPr>
          <a:xfrm>
            <a:off x="2010336" y="1697274"/>
            <a:ext cx="8621806" cy="4029116"/>
          </a:xfrm>
          <a:prstGeom prst="rect">
            <a:avLst/>
          </a:prstGeom>
          <a:noFill/>
        </p:spPr>
        <p:txBody>
          <a:bodyPr wrap="square">
            <a:spAutoFit/>
          </a:bodyPr>
          <a:lstStyle/>
          <a:p>
            <a:pPr marL="622300">
              <a:spcBef>
                <a:spcPts val="230"/>
              </a:spcBef>
              <a:spcAft>
                <a:spcPts val="0"/>
              </a:spcAft>
            </a:pPr>
            <a:r>
              <a:rPr lang="en-US" sz="2200" b="1" kern="0" dirty="0">
                <a:effectLst/>
                <a:latin typeface="Times New Roman" panose="02020603050405020304" pitchFamily="18" charset="0"/>
                <a:ea typeface="Times New Roman" panose="02020603050405020304" pitchFamily="18" charset="0"/>
              </a:rPr>
              <a:t>Why Proper Span of Supervision is Necessary:</a:t>
            </a:r>
          </a:p>
          <a:p>
            <a:pPr marL="622300">
              <a:spcBef>
                <a:spcPts val="230"/>
              </a:spcBef>
              <a:spcAft>
                <a:spcPts val="0"/>
              </a:spcAft>
            </a:pPr>
            <a:endParaRPr lang="en-IN" sz="2200" b="1" kern="0" dirty="0">
              <a:effectLst/>
              <a:latin typeface="Times New Roman" panose="02020603050405020304" pitchFamily="18" charset="0"/>
              <a:ea typeface="Times New Roman" panose="02020603050405020304" pitchFamily="18" charset="0"/>
            </a:endParaRPr>
          </a:p>
          <a:p>
            <a:pPr marL="457200" marR="566420" lvl="0" indent="-457200">
              <a:lnSpc>
                <a:spcPct val="115000"/>
              </a:lnSpc>
              <a:spcBef>
                <a:spcPts val="180"/>
              </a:spcBef>
              <a:spcAft>
                <a:spcPts val="0"/>
              </a:spcAft>
              <a:buSzPct val="80000"/>
              <a:buFont typeface="+mj-lt"/>
              <a:buAutoNum type="arabicPeriod"/>
              <a:tabLst>
                <a:tab pos="778510" algn="l"/>
              </a:tabLst>
            </a:pPr>
            <a:r>
              <a:rPr lang="en-US" sz="2000" dirty="0">
                <a:effectLst/>
                <a:latin typeface="Times New Roman" panose="02020603050405020304" pitchFamily="18" charset="0"/>
                <a:ea typeface="Times New Roman" panose="02020603050405020304" pitchFamily="18" charset="0"/>
              </a:rPr>
              <a:t>A manager is a human being with natural limitations as regards the time and energy he can devote to the activities falling under his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supervision.</a:t>
            </a:r>
          </a:p>
          <a:p>
            <a:pPr marL="457200" marR="566420" lvl="0" indent="-457200">
              <a:lnSpc>
                <a:spcPct val="115000"/>
              </a:lnSpc>
              <a:spcBef>
                <a:spcPts val="180"/>
              </a:spcBef>
              <a:spcAft>
                <a:spcPts val="0"/>
              </a:spcAft>
              <a:buSzPct val="80000"/>
              <a:buFont typeface="+mj-lt"/>
              <a:buAutoNum type="arabicPeriod"/>
              <a:tabLst>
                <a:tab pos="778510" algn="l"/>
              </a:tabLst>
            </a:pPr>
            <a:endParaRPr lang="en-IN" sz="2000" dirty="0">
              <a:effectLst/>
              <a:latin typeface="Times New Roman" panose="02020603050405020304" pitchFamily="18" charset="0"/>
              <a:ea typeface="Times New Roman" panose="02020603050405020304" pitchFamily="18" charset="0"/>
            </a:endParaRPr>
          </a:p>
          <a:p>
            <a:pPr marL="457200" marR="566420" lvl="0" indent="-457200">
              <a:lnSpc>
                <a:spcPct val="115000"/>
              </a:lnSpc>
              <a:spcBef>
                <a:spcPts val="5"/>
              </a:spcBef>
              <a:spcAft>
                <a:spcPts val="0"/>
              </a:spcAft>
              <a:buSzPct val="80000"/>
              <a:buFont typeface="+mj-lt"/>
              <a:buAutoNum type="arabicPeriod"/>
              <a:tabLst>
                <a:tab pos="793750" algn="l"/>
              </a:tabLst>
            </a:pPr>
            <a:r>
              <a:rPr lang="en-US" sz="2000" dirty="0">
                <a:effectLst/>
                <a:latin typeface="Times New Roman" panose="02020603050405020304" pitchFamily="18" charset="0"/>
                <a:ea typeface="Times New Roman" panose="02020603050405020304" pitchFamily="18" charset="0"/>
              </a:rPr>
              <a:t>There is also limitation as regards the multiple complex jobs that he can effectively supervise</a:t>
            </a:r>
            <a:r>
              <a:rPr lang="en-US" sz="2000" dirty="0">
                <a:latin typeface="Times New Roman" panose="02020603050405020304" pitchFamily="18" charset="0"/>
                <a:ea typeface="Times New Roman" panose="02020603050405020304" pitchFamily="18" charset="0"/>
              </a:rPr>
              <a:t>.</a:t>
            </a:r>
          </a:p>
          <a:p>
            <a:pPr marL="457200" marR="566420" lvl="0" indent="-457200">
              <a:lnSpc>
                <a:spcPct val="115000"/>
              </a:lnSpc>
              <a:spcBef>
                <a:spcPts val="5"/>
              </a:spcBef>
              <a:spcAft>
                <a:spcPts val="0"/>
              </a:spcAft>
              <a:buSzPct val="80000"/>
              <a:buFont typeface="+mj-lt"/>
              <a:buAutoNum type="arabicPeriod"/>
              <a:tabLst>
                <a:tab pos="793750" algn="l"/>
              </a:tabLst>
            </a:pPr>
            <a:endParaRPr lang="en-IN" sz="2000" dirty="0">
              <a:effectLst/>
              <a:latin typeface="Times New Roman" panose="02020603050405020304" pitchFamily="18" charset="0"/>
              <a:ea typeface="Times New Roman" panose="02020603050405020304" pitchFamily="18" charset="0"/>
            </a:endParaRPr>
          </a:p>
          <a:p>
            <a:pPr marL="457200" marR="568325" lvl="0" indent="-457200">
              <a:lnSpc>
                <a:spcPct val="115000"/>
              </a:lnSpc>
              <a:spcBef>
                <a:spcPts val="205"/>
              </a:spcBef>
              <a:spcAft>
                <a:spcPts val="0"/>
              </a:spcAft>
              <a:buSzPct val="80000"/>
              <a:buFont typeface="+mj-lt"/>
              <a:buAutoNum type="arabicPeriod"/>
              <a:tabLst>
                <a:tab pos="781050" algn="l"/>
              </a:tabLst>
            </a:pPr>
            <a:r>
              <a:rPr lang="en-US" sz="2000" dirty="0">
                <a:effectLst/>
                <a:latin typeface="Times New Roman" panose="02020603050405020304" pitchFamily="18" charset="0"/>
                <a:ea typeface="Times New Roman" panose="02020603050405020304" pitchFamily="18" charset="0"/>
              </a:rPr>
              <a:t>Given his limited time and energy, long hours of strenuous work involved in effective supervision may affect his physical and mental health.</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486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4E68F0-6A93-CC03-1FF9-ACF5DB5DB817}"/>
              </a:ext>
            </a:extLst>
          </p:cNvPr>
          <p:cNvSpPr txBox="1"/>
          <p:nvPr/>
        </p:nvSpPr>
        <p:spPr>
          <a:xfrm>
            <a:off x="842682" y="1639443"/>
            <a:ext cx="10506635" cy="4829527"/>
          </a:xfrm>
          <a:prstGeom prst="rect">
            <a:avLst/>
          </a:prstGeom>
          <a:noFill/>
        </p:spPr>
        <p:txBody>
          <a:bodyPr wrap="square">
            <a:spAutoFit/>
          </a:bodyPr>
          <a:lstStyle/>
          <a:p>
            <a:pPr marL="622300"/>
            <a:r>
              <a:rPr lang="en-US" sz="2200" b="1" kern="0" dirty="0">
                <a:effectLst/>
                <a:latin typeface="Times New Roman" panose="02020603050405020304" pitchFamily="18" charset="0"/>
                <a:ea typeface="Times New Roman" panose="02020603050405020304" pitchFamily="18" charset="0"/>
              </a:rPr>
              <a:t>Guidelines for evolving the optimum span of supervision are:</a:t>
            </a:r>
          </a:p>
          <a:p>
            <a:pPr marL="622300"/>
            <a:endParaRPr lang="en-IN" sz="2200" b="1" kern="0" dirty="0">
              <a:effectLst/>
              <a:latin typeface="Times New Roman" panose="02020603050405020304" pitchFamily="18" charset="0"/>
              <a:ea typeface="Times New Roman" panose="02020603050405020304" pitchFamily="18" charset="0"/>
            </a:endParaRPr>
          </a:p>
          <a:p>
            <a:pPr marL="514350" marR="569595" indent="-514350">
              <a:lnSpc>
                <a:spcPct val="115000"/>
              </a:lnSpc>
              <a:spcBef>
                <a:spcPts val="180"/>
              </a:spcBef>
              <a:buClr>
                <a:srgbClr val="424142"/>
              </a:buClr>
              <a:buSzPct val="80000"/>
              <a:buFont typeface="Arial" panose="020B0604020202020204" pitchFamily="34" charset="0"/>
              <a:buChar char="•"/>
              <a:tabLst>
                <a:tab pos="622300" algn="l"/>
                <a:tab pos="622935" algn="l"/>
              </a:tabLst>
            </a:pPr>
            <a:r>
              <a:rPr lang="en-US" sz="2000" spc="-25" dirty="0">
                <a:effectLst/>
                <a:latin typeface="Times New Roman" panose="02020603050405020304" pitchFamily="18" charset="0"/>
                <a:ea typeface="Times New Roman" panose="02020603050405020304" pitchFamily="18" charset="0"/>
              </a:rPr>
              <a:t>Managers at higher level in the management pyramid or hierarchy should have a span of three to seven operating</a:t>
            </a:r>
            <a:r>
              <a:rPr lang="en-US" sz="2000" spc="-1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subordinates.</a:t>
            </a:r>
            <a:endParaRPr lang="en-IN" sz="2000" spc="-25" dirty="0">
              <a:effectLst/>
              <a:latin typeface="Times New Roman" panose="02020603050405020304" pitchFamily="18" charset="0"/>
              <a:ea typeface="Times New Roman" panose="02020603050405020304" pitchFamily="18" charset="0"/>
            </a:endParaRPr>
          </a:p>
          <a:p>
            <a:pPr marL="514350" marR="568960" lvl="0" indent="-514350">
              <a:lnSpc>
                <a:spcPct val="115000"/>
              </a:lnSpc>
              <a:spcBef>
                <a:spcPts val="10"/>
              </a:spcBef>
              <a:spcAft>
                <a:spcPts val="0"/>
              </a:spcAft>
              <a:buClr>
                <a:srgbClr val="424142"/>
              </a:buClr>
              <a:buSzPct val="80000"/>
              <a:buFont typeface="Arial" panose="020B0604020202020204" pitchFamily="34" charset="0"/>
              <a:buChar char="•"/>
              <a:tabLst>
                <a:tab pos="622300" algn="l"/>
                <a:tab pos="622935" algn="l"/>
              </a:tabLst>
            </a:pPr>
            <a:r>
              <a:rPr lang="en-US" sz="2000" spc="-25" dirty="0">
                <a:effectLst/>
                <a:latin typeface="Times New Roman" panose="02020603050405020304" pitchFamily="18" charset="0"/>
                <a:ea typeface="Times New Roman" panose="02020603050405020304" pitchFamily="18" charset="0"/>
              </a:rPr>
              <a:t>For</a:t>
            </a:r>
            <a:r>
              <a:rPr lang="en-US" sz="2000" spc="-4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first-line</a:t>
            </a:r>
            <a:r>
              <a:rPr lang="en-US" sz="2000" spc="-5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supervisors</a:t>
            </a:r>
            <a:r>
              <a:rPr lang="en-US" sz="2000" spc="-3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or</a:t>
            </a:r>
            <a:r>
              <a:rPr lang="en-US" sz="2000" spc="-5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managers</a:t>
            </a:r>
            <a:r>
              <a:rPr lang="en-US" sz="2000" spc="-5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of</a:t>
            </a:r>
            <a:r>
              <a:rPr lang="en-US" sz="2000" spc="-5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routine</a:t>
            </a:r>
            <a:r>
              <a:rPr lang="en-US" sz="2000" spc="-4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activities</a:t>
            </a:r>
            <a:r>
              <a:rPr lang="en-US" sz="2000" spc="-5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optimum</a:t>
            </a:r>
            <a:r>
              <a:rPr lang="en-US" sz="2000" spc="-5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span</a:t>
            </a:r>
            <a:r>
              <a:rPr lang="en-US" sz="2000" spc="-4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of</a:t>
            </a:r>
            <a:r>
              <a:rPr lang="en-US" sz="2000" spc="-5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supervision may be from fifteen to twenty</a:t>
            </a:r>
            <a:r>
              <a:rPr lang="en-US" sz="2000" spc="-4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employees.</a:t>
            </a:r>
            <a:endParaRPr lang="en-IN" sz="2000" spc="-25" dirty="0">
              <a:latin typeface="Times New Roman" panose="02020603050405020304" pitchFamily="18" charset="0"/>
              <a:ea typeface="Times New Roman" panose="02020603050405020304" pitchFamily="18" charset="0"/>
            </a:endParaRPr>
          </a:p>
          <a:p>
            <a:pPr marL="514350" marR="568960" lvl="0" indent="-514350">
              <a:lnSpc>
                <a:spcPct val="115000"/>
              </a:lnSpc>
              <a:spcBef>
                <a:spcPts val="10"/>
              </a:spcBef>
              <a:spcAft>
                <a:spcPts val="0"/>
              </a:spcAft>
              <a:buClr>
                <a:srgbClr val="424142"/>
              </a:buClr>
              <a:buSzPct val="80000"/>
              <a:buFont typeface="Arial" panose="020B0604020202020204" pitchFamily="34" charset="0"/>
              <a:buChar char="•"/>
              <a:tabLst>
                <a:tab pos="622300" algn="l"/>
                <a:tab pos="622935" algn="l"/>
              </a:tabLst>
            </a:pPr>
            <a:r>
              <a:rPr lang="en-US" sz="2000" spc="-25" dirty="0">
                <a:effectLst/>
                <a:latin typeface="Times New Roman" panose="02020603050405020304" pitchFamily="18" charset="0"/>
                <a:ea typeface="Times New Roman" panose="02020603050405020304" pitchFamily="18" charset="0"/>
              </a:rPr>
              <a:t> Several points are considered while having a wise decision on the span of</a:t>
            </a:r>
            <a:r>
              <a:rPr lang="en-US" sz="2000" spc="-3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supervision-</a:t>
            </a:r>
            <a:endParaRPr lang="en-IN" sz="2000" spc="-25" dirty="0">
              <a:effectLst/>
              <a:latin typeface="Times New Roman" panose="02020603050405020304" pitchFamily="18" charset="0"/>
              <a:ea typeface="Times New Roman" panose="02020603050405020304" pitchFamily="18" charset="0"/>
            </a:endParaRPr>
          </a:p>
          <a:p>
            <a:pPr marL="742950" lvl="1" indent="-285750">
              <a:spcBef>
                <a:spcPts val="205"/>
              </a:spcBef>
              <a:buClr>
                <a:srgbClr val="424142"/>
              </a:buClr>
              <a:buSzPts val="1200"/>
              <a:buFont typeface="Times New Roman" panose="02020603050405020304" pitchFamily="18" charset="0"/>
              <a:buAutoNum type="alphaLcParenR"/>
              <a:tabLst>
                <a:tab pos="1308735" algn="l"/>
              </a:tabLst>
            </a:pPr>
            <a:r>
              <a:rPr lang="en-US" sz="2000" spc="-30" dirty="0">
                <a:effectLst/>
                <a:latin typeface="Times New Roman" panose="02020603050405020304" pitchFamily="18" charset="0"/>
                <a:ea typeface="Times New Roman" panose="02020603050405020304" pitchFamily="18" charset="0"/>
              </a:rPr>
              <a:t>Variety and importance of activities</a:t>
            </a:r>
            <a:r>
              <a:rPr lang="en-US" sz="2000" spc="-3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supervised,</a:t>
            </a:r>
            <a:endParaRPr lang="en-IN" sz="2000" spc="-30" dirty="0">
              <a:effectLst/>
              <a:latin typeface="Times New Roman" panose="02020603050405020304" pitchFamily="18" charset="0"/>
              <a:ea typeface="Times New Roman" panose="02020603050405020304" pitchFamily="18" charset="0"/>
            </a:endParaRPr>
          </a:p>
          <a:p>
            <a:pPr marL="742950" lvl="1" indent="-285750">
              <a:spcBef>
                <a:spcPts val="215"/>
              </a:spcBef>
              <a:spcAft>
                <a:spcPts val="0"/>
              </a:spcAft>
              <a:buClr>
                <a:srgbClr val="424142"/>
              </a:buClr>
              <a:buSzPts val="1200"/>
              <a:buFont typeface="Times New Roman" panose="02020603050405020304" pitchFamily="18" charset="0"/>
              <a:buAutoNum type="alphaLcParenR"/>
              <a:tabLst>
                <a:tab pos="1308735" algn="l"/>
              </a:tabLst>
            </a:pPr>
            <a:r>
              <a:rPr lang="en-US" sz="2000" spc="-30" dirty="0">
                <a:effectLst/>
                <a:latin typeface="Times New Roman" panose="02020603050405020304" pitchFamily="18" charset="0"/>
                <a:ea typeface="Times New Roman" panose="02020603050405020304" pitchFamily="18" charset="0"/>
              </a:rPr>
              <a:t>Other duties in addition to</a:t>
            </a:r>
            <a:r>
              <a:rPr lang="en-US" sz="2000" spc="-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supervision.</a:t>
            </a:r>
            <a:endParaRPr lang="en-IN" sz="2000" spc="-30" dirty="0">
              <a:effectLst/>
              <a:latin typeface="Times New Roman" panose="02020603050405020304" pitchFamily="18" charset="0"/>
              <a:ea typeface="Times New Roman" panose="02020603050405020304" pitchFamily="18" charset="0"/>
            </a:endParaRPr>
          </a:p>
          <a:p>
            <a:pPr marL="742950" lvl="1" indent="-285750">
              <a:spcBef>
                <a:spcPts val="205"/>
              </a:spcBef>
              <a:buClr>
                <a:srgbClr val="424142"/>
              </a:buClr>
              <a:buSzPts val="1200"/>
              <a:buFont typeface="Times New Roman" panose="02020603050405020304" pitchFamily="18" charset="0"/>
              <a:buAutoNum type="alphaLcParenR"/>
              <a:tabLst>
                <a:tab pos="1308735" algn="l"/>
              </a:tabLst>
            </a:pPr>
            <a:r>
              <a:rPr lang="en-US" sz="2000" spc="-30" dirty="0">
                <a:effectLst/>
                <a:latin typeface="Times New Roman" panose="02020603050405020304" pitchFamily="18" charset="0"/>
                <a:ea typeface="Times New Roman" panose="02020603050405020304" pitchFamily="18" charset="0"/>
              </a:rPr>
              <a:t>Stability of operations or lack of</a:t>
            </a:r>
            <a:r>
              <a:rPr lang="en-US" sz="2000" spc="-4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it.</a:t>
            </a:r>
            <a:endParaRPr lang="en-IN" sz="2000" spc="-30" dirty="0">
              <a:effectLst/>
              <a:latin typeface="Times New Roman" panose="02020603050405020304" pitchFamily="18" charset="0"/>
              <a:ea typeface="Times New Roman" panose="02020603050405020304" pitchFamily="18" charset="0"/>
            </a:endParaRPr>
          </a:p>
          <a:p>
            <a:pPr marL="742950" lvl="1" indent="-285750">
              <a:spcBef>
                <a:spcPts val="205"/>
              </a:spcBef>
              <a:buClr>
                <a:srgbClr val="424142"/>
              </a:buClr>
              <a:buSzPts val="1200"/>
              <a:buFont typeface="Times New Roman" panose="02020603050405020304" pitchFamily="18" charset="0"/>
              <a:buAutoNum type="alphaLcParenR"/>
              <a:tabLst>
                <a:tab pos="1308735" algn="l"/>
              </a:tabLst>
            </a:pPr>
            <a:r>
              <a:rPr lang="en-US" sz="2000" spc="-30" dirty="0">
                <a:effectLst/>
                <a:latin typeface="Times New Roman" panose="02020603050405020304" pitchFamily="18" charset="0"/>
                <a:ea typeface="Times New Roman" panose="02020603050405020304" pitchFamily="18" charset="0"/>
              </a:rPr>
              <a:t>Capacity of subordinates and degree of</a:t>
            </a:r>
            <a:r>
              <a:rPr lang="en-US" sz="2000" spc="-2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delegation.</a:t>
            </a:r>
          </a:p>
          <a:p>
            <a:pPr marL="742950" lvl="1" indent="-285750">
              <a:spcBef>
                <a:spcPts val="370"/>
              </a:spcBef>
              <a:spcAft>
                <a:spcPts val="0"/>
              </a:spcAft>
              <a:buClr>
                <a:srgbClr val="424142"/>
              </a:buClr>
              <a:buSzPts val="1200"/>
              <a:buFont typeface="Times New Roman" panose="02020603050405020304" pitchFamily="18" charset="0"/>
              <a:buAutoNum type="alphaLcParenR"/>
              <a:tabLst>
                <a:tab pos="1308735" algn="l"/>
              </a:tabLst>
            </a:pPr>
            <a:r>
              <a:rPr lang="en-US" sz="2000" spc="-30" dirty="0">
                <a:effectLst/>
                <a:latin typeface="Times New Roman" panose="02020603050405020304" pitchFamily="18" charset="0"/>
                <a:ea typeface="Times New Roman" panose="02020603050405020304" pitchFamily="18" charset="0"/>
              </a:rPr>
              <a:t>Relative importance of supervisory pay</a:t>
            </a:r>
            <a:r>
              <a:rPr lang="en-US" sz="2000" spc="-5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roll.</a:t>
            </a:r>
            <a:endParaRPr lang="en-IN" sz="2000" spc="-30" dirty="0">
              <a:effectLst/>
              <a:latin typeface="Times New Roman" panose="02020603050405020304" pitchFamily="18" charset="0"/>
              <a:ea typeface="Times New Roman" panose="02020603050405020304" pitchFamily="18" charset="0"/>
            </a:endParaRPr>
          </a:p>
          <a:p>
            <a:pPr marL="165100">
              <a:spcBef>
                <a:spcPts val="30"/>
              </a:spcBef>
              <a:spcAft>
                <a:spcPts val="0"/>
              </a:spcAft>
            </a:pPr>
            <a:r>
              <a:rPr lang="en-US" sz="1550" dirty="0">
                <a:effectLst/>
                <a:latin typeface="Times New Roman" panose="02020603050405020304" pitchFamily="18" charset="0"/>
                <a:ea typeface="Times New Roman" panose="02020603050405020304" pitchFamily="18" charset="0"/>
              </a:rPr>
              <a:t> </a:t>
            </a:r>
            <a:endParaRPr lang="en-IN" sz="1200" dirty="0">
              <a:effectLst/>
              <a:latin typeface="Times New Roman" panose="02020603050405020304" pitchFamily="18" charset="0"/>
              <a:ea typeface="Times New Roman" panose="02020603050405020304" pitchFamily="18" charset="0"/>
            </a:endParaRPr>
          </a:p>
          <a:p>
            <a:pPr marL="742950" lvl="1" indent="-285750">
              <a:spcBef>
                <a:spcPts val="205"/>
              </a:spcBef>
              <a:buClr>
                <a:srgbClr val="424142"/>
              </a:buClr>
              <a:buSzPts val="1200"/>
              <a:buFont typeface="Times New Roman" panose="02020603050405020304" pitchFamily="18" charset="0"/>
              <a:buAutoNum type="alphaLcParenR"/>
              <a:tabLst>
                <a:tab pos="1308735" algn="l"/>
              </a:tabLst>
            </a:pPr>
            <a:endParaRPr lang="en-IN" sz="2000" spc="-3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6683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C3884D-CAD1-0919-638D-505136F5B87A}"/>
              </a:ext>
            </a:extLst>
          </p:cNvPr>
          <p:cNvSpPr txBox="1"/>
          <p:nvPr/>
        </p:nvSpPr>
        <p:spPr>
          <a:xfrm>
            <a:off x="577103" y="1855978"/>
            <a:ext cx="11037794" cy="3826689"/>
          </a:xfrm>
          <a:prstGeom prst="rect">
            <a:avLst/>
          </a:prstGeom>
          <a:noFill/>
        </p:spPr>
        <p:txBody>
          <a:bodyPr wrap="square">
            <a:spAutoFit/>
          </a:bodyPr>
          <a:lstStyle/>
          <a:p>
            <a:pPr marL="165100"/>
            <a:r>
              <a:rPr lang="en-US" sz="2200" b="1" kern="0" dirty="0">
                <a:effectLst/>
                <a:latin typeface="Times New Roman" panose="02020603050405020304" pitchFamily="18" charset="0"/>
                <a:ea typeface="Times New Roman" panose="02020603050405020304" pitchFamily="18" charset="0"/>
              </a:rPr>
              <a:t>Problems Arising from Levels of Supervision:</a:t>
            </a:r>
            <a:endParaRPr lang="en-IN" sz="2200" b="1" kern="0" dirty="0">
              <a:effectLst/>
              <a:latin typeface="Times New Roman" panose="02020603050405020304" pitchFamily="18" charset="0"/>
              <a:ea typeface="Times New Roman" panose="02020603050405020304" pitchFamily="18" charset="0"/>
            </a:endParaRPr>
          </a:p>
          <a:p>
            <a:pPr marL="342900" lvl="0" indent="-342900">
              <a:spcBef>
                <a:spcPts val="195"/>
              </a:spcBef>
              <a:spcAft>
                <a:spcPts val="0"/>
              </a:spcAft>
              <a:buSzPts val="1200"/>
              <a:buFont typeface="Times New Roman" panose="02020603050405020304" pitchFamily="18" charset="0"/>
              <a:buAutoNum type="arabicParenBoth"/>
              <a:tabLst>
                <a:tab pos="837565" algn="l"/>
              </a:tabLst>
            </a:pPr>
            <a:r>
              <a:rPr lang="en-US" sz="2000" dirty="0">
                <a:effectLst/>
                <a:latin typeface="Times New Roman" panose="02020603050405020304" pitchFamily="18" charset="0"/>
                <a:ea typeface="Times New Roman" panose="02020603050405020304" pitchFamily="18" charset="0"/>
              </a:rPr>
              <a:t>Costly to Create Levels of Supervision or to Add to</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them</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05"/>
              </a:spcBef>
              <a:buSzPts val="1200"/>
              <a:buFont typeface="Times New Roman" panose="02020603050405020304" pitchFamily="18" charset="0"/>
              <a:buAutoNum type="arabicParenBoth"/>
              <a:tabLst>
                <a:tab pos="837565" algn="l"/>
              </a:tabLst>
            </a:pPr>
            <a:r>
              <a:rPr lang="en-US" sz="2000" dirty="0">
                <a:effectLst/>
                <a:latin typeface="Times New Roman" panose="02020603050405020304" pitchFamily="18" charset="0"/>
                <a:ea typeface="Times New Roman" panose="02020603050405020304" pitchFamily="18" charset="0"/>
              </a:rPr>
              <a:t>Problems of Communication between Different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Levels</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00"/>
              </a:spcBef>
              <a:spcAft>
                <a:spcPts val="0"/>
              </a:spcAft>
              <a:buSzPts val="1200"/>
              <a:buFont typeface="Times New Roman" panose="02020603050405020304" pitchFamily="18" charset="0"/>
              <a:buAutoNum type="arabicParenBoth"/>
              <a:tabLst>
                <a:tab pos="837565" algn="l"/>
              </a:tabLst>
            </a:pPr>
            <a:r>
              <a:rPr lang="en-US" sz="2000" dirty="0">
                <a:effectLst/>
                <a:latin typeface="Times New Roman" panose="02020603050405020304" pitchFamily="18" charset="0"/>
                <a:ea typeface="Times New Roman" panose="02020603050405020304" pitchFamily="18" charset="0"/>
              </a:rPr>
              <a:t>Several Levels of Supervision Make Planning and Control</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Difficult</a:t>
            </a:r>
            <a:endParaRPr lang="en-IN" sz="2000" dirty="0">
              <a:effectLst/>
              <a:latin typeface="Times New Roman" panose="02020603050405020304" pitchFamily="18" charset="0"/>
              <a:ea typeface="Times New Roman" panose="02020603050405020304" pitchFamily="18" charset="0"/>
            </a:endParaRPr>
          </a:p>
          <a:p>
            <a:pPr marL="165100">
              <a:spcBef>
                <a:spcPts val="45"/>
              </a:spcBef>
              <a:spcAft>
                <a:spcPts val="0"/>
              </a:spcAft>
            </a:pPr>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pPr marL="165100" algn="just"/>
            <a:r>
              <a:rPr lang="en-US" sz="2200" b="1" kern="0" dirty="0">
                <a:effectLst/>
                <a:latin typeface="Times New Roman" panose="02020603050405020304" pitchFamily="18" charset="0"/>
                <a:ea typeface="Times New Roman" panose="02020603050405020304" pitchFamily="18" charset="0"/>
              </a:rPr>
              <a:t>Main Requisites of Effective Supervision:</a:t>
            </a:r>
            <a:endParaRPr lang="en-IN" sz="2200" b="1" kern="0" dirty="0">
              <a:effectLst/>
              <a:latin typeface="Times New Roman" panose="02020603050405020304" pitchFamily="18" charset="0"/>
              <a:ea typeface="Times New Roman" panose="02020603050405020304" pitchFamily="18" charset="0"/>
            </a:endParaRPr>
          </a:p>
          <a:p>
            <a:pPr marL="393700" marR="571500" algn="just">
              <a:lnSpc>
                <a:spcPct val="115000"/>
              </a:lnSpc>
              <a:spcBef>
                <a:spcPts val="180"/>
              </a:spcBef>
              <a:spcAft>
                <a:spcPts val="0"/>
              </a:spcAft>
            </a:pPr>
            <a:r>
              <a:rPr lang="en-US" sz="2000" dirty="0">
                <a:effectLst/>
                <a:latin typeface="Times New Roman" panose="02020603050405020304" pitchFamily="18" charset="0"/>
                <a:ea typeface="Times New Roman" panose="02020603050405020304" pitchFamily="18" charset="0"/>
              </a:rPr>
              <a:t>Supervision deals with instructing, guiding and inspiring human beings towards greater level of performance. The effectiveness of supervision is determined by the degree of performance extracted from the subordinates. Effective supervision gives proper guidance to the subordinates and motivates them properly for the achievement of organisational objective.</a:t>
            </a:r>
            <a:endParaRPr lang="en-IN" sz="2000" dirty="0">
              <a:effectLst/>
              <a:latin typeface="Times New Roman" panose="02020603050405020304" pitchFamily="18" charset="0"/>
              <a:ea typeface="Times New Roman" panose="02020603050405020304" pitchFamily="18" charset="0"/>
            </a:endParaRPr>
          </a:p>
          <a:p>
            <a:pPr marL="165100">
              <a:spcBef>
                <a:spcPts val="5"/>
              </a:spcBef>
              <a:spcAft>
                <a:spcPts val="0"/>
              </a:spcAft>
            </a:pPr>
            <a:r>
              <a:rPr lang="en-US" sz="20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4118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047C1F-5DD0-119E-B55B-873EF8A6A54B}"/>
              </a:ext>
            </a:extLst>
          </p:cNvPr>
          <p:cNvSpPr txBox="1"/>
          <p:nvPr/>
        </p:nvSpPr>
        <p:spPr>
          <a:xfrm>
            <a:off x="2868707" y="2287928"/>
            <a:ext cx="6992470" cy="2575064"/>
          </a:xfrm>
          <a:prstGeom prst="rect">
            <a:avLst/>
          </a:prstGeom>
          <a:noFill/>
        </p:spPr>
        <p:txBody>
          <a:bodyPr wrap="square">
            <a:spAutoFit/>
          </a:bodyPr>
          <a:lstStyle/>
          <a:p>
            <a:pPr marL="342900" lvl="0" indent="-342900">
              <a:spcBef>
                <a:spcPts val="205"/>
              </a:spcBef>
              <a:buSzPct val="68000"/>
              <a:buFont typeface="Times New Roman" panose="02020603050405020304" pitchFamily="18" charset="0"/>
              <a:buAutoNum type="arabicPeriod"/>
              <a:tabLst>
                <a:tab pos="622935" algn="l"/>
              </a:tabLst>
            </a:pPr>
            <a:r>
              <a:rPr lang="en-US" sz="2000" spc="-30" dirty="0">
                <a:effectLst/>
                <a:latin typeface="Times New Roman" panose="02020603050405020304" pitchFamily="18" charset="0"/>
                <a:ea typeface="Times New Roman" panose="02020603050405020304" pitchFamily="18" charset="0"/>
              </a:rPr>
              <a:t>Skill in Leading,</a:t>
            </a:r>
            <a:endParaRPr lang="en-IN" sz="2000" spc="-30" dirty="0">
              <a:effectLst/>
              <a:latin typeface="Times New Roman" panose="02020603050405020304" pitchFamily="18" charset="0"/>
              <a:ea typeface="Times New Roman" panose="02020603050405020304" pitchFamily="18" charset="0"/>
            </a:endParaRPr>
          </a:p>
          <a:p>
            <a:pPr marL="342900" lvl="0" indent="-342900">
              <a:spcBef>
                <a:spcPts val="205"/>
              </a:spcBef>
              <a:buSzPct val="68000"/>
              <a:buFont typeface="Times New Roman" panose="02020603050405020304" pitchFamily="18" charset="0"/>
              <a:buAutoNum type="arabicPeriod"/>
              <a:tabLst>
                <a:tab pos="622935" algn="l"/>
              </a:tabLst>
            </a:pPr>
            <a:r>
              <a:rPr lang="en-US" sz="2000" spc="-30" dirty="0">
                <a:effectLst/>
                <a:latin typeface="Times New Roman" panose="02020603050405020304" pitchFamily="18" charset="0"/>
                <a:ea typeface="Times New Roman" panose="02020603050405020304" pitchFamily="18" charset="0"/>
              </a:rPr>
              <a:t>Skill in Instructing,</a:t>
            </a:r>
            <a:endParaRPr lang="en-IN" sz="2000" spc="-30" dirty="0">
              <a:effectLst/>
              <a:latin typeface="Times New Roman" panose="02020603050405020304" pitchFamily="18" charset="0"/>
              <a:ea typeface="Times New Roman" panose="02020603050405020304" pitchFamily="18" charset="0"/>
            </a:endParaRPr>
          </a:p>
          <a:p>
            <a:pPr marL="342900" lvl="0" indent="-342900">
              <a:spcBef>
                <a:spcPts val="205"/>
              </a:spcBef>
              <a:buSzPct val="68000"/>
              <a:buFont typeface="Times New Roman" panose="02020603050405020304" pitchFamily="18" charset="0"/>
              <a:buAutoNum type="arabicPeriod"/>
              <a:tabLst>
                <a:tab pos="622935" algn="l"/>
              </a:tabLst>
            </a:pPr>
            <a:r>
              <a:rPr lang="en-US" sz="2000" spc="-30" dirty="0">
                <a:effectLst/>
                <a:latin typeface="Times New Roman" panose="02020603050405020304" pitchFamily="18" charset="0"/>
                <a:ea typeface="Times New Roman" panose="02020603050405020304" pitchFamily="18" charset="0"/>
              </a:rPr>
              <a:t>Human</a:t>
            </a:r>
            <a:r>
              <a:rPr lang="en-US" sz="2000" spc="-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Orientation,</a:t>
            </a:r>
            <a:endParaRPr lang="en-IN" sz="2000" spc="-30" dirty="0">
              <a:effectLst/>
              <a:latin typeface="Times New Roman" panose="02020603050405020304" pitchFamily="18" charset="0"/>
              <a:ea typeface="Times New Roman" panose="02020603050405020304" pitchFamily="18" charset="0"/>
            </a:endParaRPr>
          </a:p>
          <a:p>
            <a:pPr marL="342900" lvl="0" indent="-342900">
              <a:spcBef>
                <a:spcPts val="215"/>
              </a:spcBef>
              <a:buSzPct val="68000"/>
              <a:buFont typeface="Times New Roman" panose="02020603050405020304" pitchFamily="18" charset="0"/>
              <a:buAutoNum type="arabicPeriod"/>
              <a:tabLst>
                <a:tab pos="622935" algn="l"/>
              </a:tabLst>
            </a:pPr>
            <a:r>
              <a:rPr lang="en-US" sz="2000" spc="-30" dirty="0">
                <a:effectLst/>
                <a:latin typeface="Times New Roman" panose="02020603050405020304" pitchFamily="18" charset="0"/>
                <a:ea typeface="Times New Roman" panose="02020603050405020304" pitchFamily="18" charset="0"/>
              </a:rPr>
              <a:t>Technical Knowledge</a:t>
            </a:r>
            <a:r>
              <a:rPr lang="en-US" sz="2000" spc="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and</a:t>
            </a:r>
            <a:endParaRPr lang="en-IN" sz="2000" spc="-30" dirty="0">
              <a:effectLst/>
              <a:latin typeface="Times New Roman" panose="02020603050405020304" pitchFamily="18" charset="0"/>
              <a:ea typeface="Times New Roman" panose="02020603050405020304" pitchFamily="18" charset="0"/>
            </a:endParaRPr>
          </a:p>
          <a:p>
            <a:pPr marL="342900" lvl="0" indent="-342900">
              <a:spcBef>
                <a:spcPts val="205"/>
              </a:spcBef>
              <a:buSzPct val="68000"/>
              <a:buFont typeface="Times New Roman" panose="02020603050405020304" pitchFamily="18" charset="0"/>
              <a:buAutoNum type="arabicPeriod"/>
              <a:tabLst>
                <a:tab pos="622935" algn="l"/>
              </a:tabLst>
            </a:pPr>
            <a:r>
              <a:rPr lang="en-US" sz="2000" spc="-30" dirty="0">
                <a:effectLst/>
                <a:latin typeface="Times New Roman" panose="02020603050405020304" pitchFamily="18" charset="0"/>
                <a:ea typeface="Times New Roman" panose="02020603050405020304" pitchFamily="18" charset="0"/>
              </a:rPr>
              <a:t>Knowledge of</a:t>
            </a:r>
            <a:r>
              <a:rPr lang="en-US" sz="2000" spc="-1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Rules</a:t>
            </a:r>
          </a:p>
          <a:p>
            <a:pPr marL="165100"/>
            <a:r>
              <a:rPr lang="en-US" sz="1300" dirty="0">
                <a:effectLst/>
                <a:latin typeface="Times New Roman" panose="02020603050405020304" pitchFamily="18" charset="0"/>
                <a:ea typeface="Times New Roman" panose="02020603050405020304" pitchFamily="18" charset="0"/>
              </a:rPr>
              <a:t> </a:t>
            </a:r>
            <a:endParaRPr lang="en-IN" sz="1200" dirty="0">
              <a:effectLst/>
              <a:latin typeface="Times New Roman" panose="02020603050405020304" pitchFamily="18" charset="0"/>
              <a:ea typeface="Times New Roman" panose="02020603050405020304" pitchFamily="18" charset="0"/>
            </a:endParaRPr>
          </a:p>
          <a:p>
            <a:pPr lvl="0">
              <a:spcBef>
                <a:spcPts val="205"/>
              </a:spcBef>
              <a:buSzPct val="68000"/>
              <a:tabLst>
                <a:tab pos="622935" algn="l"/>
              </a:tabLst>
            </a:pPr>
            <a:endParaRPr lang="en-IN" sz="2000" spc="-30" dirty="0">
              <a:effectLst/>
              <a:latin typeface="Times New Roman" panose="02020603050405020304" pitchFamily="18" charset="0"/>
              <a:ea typeface="Times New Roman" panose="02020603050405020304" pitchFamily="18" charset="0"/>
            </a:endParaRPr>
          </a:p>
          <a:p>
            <a:pPr marL="165100"/>
            <a:r>
              <a:rPr lang="en-US" sz="20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91141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1286D9-BA92-EA2F-65F3-C0885264EAD9}"/>
              </a:ext>
            </a:extLst>
          </p:cNvPr>
          <p:cNvSpPr txBox="1"/>
          <p:nvPr/>
        </p:nvSpPr>
        <p:spPr>
          <a:xfrm>
            <a:off x="546847" y="1883218"/>
            <a:ext cx="11098306" cy="3549498"/>
          </a:xfrm>
          <a:prstGeom prst="rect">
            <a:avLst/>
          </a:prstGeom>
          <a:noFill/>
        </p:spPr>
        <p:txBody>
          <a:bodyPr wrap="square">
            <a:spAutoFit/>
          </a:bodyPr>
          <a:lstStyle/>
          <a:p>
            <a:pPr marL="622300" marR="569595" algn="just">
              <a:lnSpc>
                <a:spcPct val="115000"/>
              </a:lnSpc>
              <a:spcAft>
                <a:spcPts val="0"/>
              </a:spcAft>
            </a:pPr>
            <a:r>
              <a:rPr lang="en-US" sz="2000" dirty="0">
                <a:effectLst/>
                <a:latin typeface="Times New Roman" panose="02020603050405020304" pitchFamily="18" charset="0"/>
                <a:ea typeface="Times New Roman" panose="02020603050405020304" pitchFamily="18" charset="0"/>
              </a:rPr>
              <a:t>On the basis of the research studies conducted by the University of Michigan, Harrell has mentioned the following </a:t>
            </a:r>
            <a:r>
              <a:rPr lang="en-US" sz="2000" u="sng" dirty="0">
                <a:effectLst/>
                <a:latin typeface="Times New Roman" panose="02020603050405020304" pitchFamily="18" charset="0"/>
                <a:ea typeface="Times New Roman" panose="02020603050405020304" pitchFamily="18" charset="0"/>
              </a:rPr>
              <a:t>four supervisory practices</a:t>
            </a:r>
            <a:r>
              <a:rPr lang="en-US" sz="2000" dirty="0">
                <a:effectLst/>
                <a:latin typeface="Times New Roman" panose="02020603050405020304" pitchFamily="18" charset="0"/>
                <a:ea typeface="Times New Roman" panose="02020603050405020304" pitchFamily="18" charset="0"/>
              </a:rPr>
              <a:t> which are consistently related to the productivity of a group –</a:t>
            </a:r>
            <a:endParaRPr lang="en-IN" sz="2000" dirty="0">
              <a:effectLst/>
              <a:latin typeface="Times New Roman" panose="02020603050405020304" pitchFamily="18" charset="0"/>
              <a:ea typeface="Times New Roman" panose="02020603050405020304" pitchFamily="18" charset="0"/>
            </a:endParaRPr>
          </a:p>
          <a:p>
            <a:pPr marL="742950" marR="568960" lvl="1" indent="-285750">
              <a:lnSpc>
                <a:spcPct val="115000"/>
              </a:lnSpc>
              <a:spcBef>
                <a:spcPts val="10"/>
              </a:spcBef>
              <a:spcAft>
                <a:spcPts val="0"/>
              </a:spcAft>
              <a:buSzPts val="1200"/>
              <a:buFont typeface="Times New Roman" panose="02020603050405020304" pitchFamily="18" charset="0"/>
              <a:buAutoNum type="arabicPeriod"/>
              <a:tabLst>
                <a:tab pos="782955" algn="l"/>
              </a:tabLst>
            </a:pPr>
            <a:r>
              <a:rPr lang="en-US" sz="2000" b="1" dirty="0">
                <a:effectLst/>
                <a:latin typeface="Times New Roman" panose="02020603050405020304" pitchFamily="18" charset="0"/>
                <a:ea typeface="Times New Roman" panose="02020603050405020304" pitchFamily="18" charset="0"/>
              </a:rPr>
              <a:t>Differentiation of supervisory role </a:t>
            </a:r>
            <a:r>
              <a:rPr lang="en-US" sz="2000" dirty="0">
                <a:effectLst/>
                <a:latin typeface="Times New Roman" panose="02020603050405020304" pitchFamily="18" charset="0"/>
                <a:ea typeface="Times New Roman" panose="02020603050405020304" pitchFamily="18" charset="0"/>
              </a:rPr>
              <a:t>– More productive supervisors perform functions more associated with leadership.</a:t>
            </a:r>
            <a:endParaRPr lang="en-IN" sz="2000" dirty="0">
              <a:effectLst/>
              <a:latin typeface="Times New Roman" panose="02020603050405020304" pitchFamily="18" charset="0"/>
              <a:ea typeface="Times New Roman" panose="02020603050405020304" pitchFamily="18" charset="0"/>
            </a:endParaRPr>
          </a:p>
          <a:p>
            <a:pPr marL="742950" marR="569595" lvl="1" indent="-285750">
              <a:lnSpc>
                <a:spcPct val="115000"/>
              </a:lnSpc>
              <a:spcBef>
                <a:spcPts val="205"/>
              </a:spcBef>
              <a:spcAft>
                <a:spcPts val="0"/>
              </a:spcAft>
              <a:buSzPts val="1200"/>
              <a:buFont typeface="Times New Roman" panose="02020603050405020304" pitchFamily="18" charset="0"/>
              <a:buAutoNum type="arabicPeriod"/>
              <a:tabLst>
                <a:tab pos="784225" algn="l"/>
              </a:tabLst>
            </a:pPr>
            <a:r>
              <a:rPr lang="en-US" sz="2000" b="1" dirty="0">
                <a:effectLst/>
                <a:latin typeface="Times New Roman" panose="02020603050405020304" pitchFamily="18" charset="0"/>
                <a:ea typeface="Times New Roman" panose="02020603050405020304" pitchFamily="18" charset="0"/>
              </a:rPr>
              <a:t>Closeness of supervision </a:t>
            </a:r>
            <a:r>
              <a:rPr lang="en-US" sz="2000" dirty="0">
                <a:effectLst/>
                <a:latin typeface="Times New Roman" panose="02020603050405020304" pitchFamily="18" charset="0"/>
                <a:ea typeface="Times New Roman" panose="02020603050405020304" pitchFamily="18" charset="0"/>
              </a:rPr>
              <a:t>– High-producing supervisors generally do not supervise as closely as low-producing</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supervisors.</a:t>
            </a:r>
            <a:endParaRPr lang="en-IN" sz="2000" dirty="0">
              <a:effectLst/>
              <a:latin typeface="Times New Roman" panose="02020603050405020304" pitchFamily="18" charset="0"/>
              <a:ea typeface="Times New Roman" panose="02020603050405020304" pitchFamily="18" charset="0"/>
            </a:endParaRPr>
          </a:p>
          <a:p>
            <a:pPr marL="742950" marR="568325" lvl="1" indent="-285750">
              <a:lnSpc>
                <a:spcPct val="115000"/>
              </a:lnSpc>
              <a:spcBef>
                <a:spcPts val="205"/>
              </a:spcBef>
              <a:spcAft>
                <a:spcPts val="0"/>
              </a:spcAft>
              <a:buSzPts val="1200"/>
              <a:buFont typeface="Times New Roman" panose="02020603050405020304" pitchFamily="18" charset="0"/>
              <a:buAutoNum type="arabicPeriod"/>
              <a:tabLst>
                <a:tab pos="767715" algn="l"/>
              </a:tabLst>
            </a:pPr>
            <a:r>
              <a:rPr lang="en-US" sz="2000" b="1" dirty="0">
                <a:effectLst/>
                <a:latin typeface="Times New Roman" panose="02020603050405020304" pitchFamily="18" charset="0"/>
                <a:ea typeface="Times New Roman" panose="02020603050405020304" pitchFamily="18" charset="0"/>
              </a:rPr>
              <a:t>Employee</a:t>
            </a:r>
            <a:r>
              <a:rPr lang="en-US" sz="2000" b="1" spc="-7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orientation</a:t>
            </a:r>
            <a:r>
              <a:rPr lang="en-US" sz="2000" b="1"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High-producing</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supervisors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take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more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personal</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interest</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their subordinates—their training, promotion, motivation and so</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a:t>
            </a:r>
            <a:endParaRPr lang="en-IN" sz="2000" dirty="0">
              <a:effectLst/>
              <a:latin typeface="Times New Roman" panose="02020603050405020304" pitchFamily="18" charset="0"/>
              <a:ea typeface="Times New Roman" panose="02020603050405020304" pitchFamily="18" charset="0"/>
            </a:endParaRPr>
          </a:p>
          <a:p>
            <a:pPr marL="742950" lvl="1" indent="-285750">
              <a:lnSpc>
                <a:spcPts val="1375"/>
              </a:lnSpc>
              <a:spcBef>
                <a:spcPts val="205"/>
              </a:spcBef>
              <a:spcAft>
                <a:spcPts val="0"/>
              </a:spcAft>
              <a:buSzPts val="1200"/>
              <a:buFont typeface="Times New Roman" panose="02020603050405020304" pitchFamily="18" charset="0"/>
              <a:buAutoNum type="arabicPeriod"/>
              <a:tabLst>
                <a:tab pos="773430" algn="l"/>
              </a:tabLst>
            </a:pPr>
            <a:r>
              <a:rPr lang="en-US" sz="2000" b="1" dirty="0">
                <a:effectLst/>
                <a:latin typeface="Times New Roman" panose="02020603050405020304" pitchFamily="18" charset="0"/>
                <a:ea typeface="Times New Roman" panose="02020603050405020304" pitchFamily="18" charset="0"/>
              </a:rPr>
              <a:t>Group cohesiveness </a:t>
            </a:r>
            <a:r>
              <a:rPr lang="en-US" sz="2000" dirty="0">
                <a:effectLst/>
                <a:latin typeface="Times New Roman" panose="02020603050405020304" pitchFamily="18" charset="0"/>
                <a:ea typeface="Times New Roman" panose="02020603050405020304" pitchFamily="18" charset="0"/>
              </a:rPr>
              <a:t>– High-producing supervisors believe in high group</a:t>
            </a:r>
            <a:r>
              <a:rPr lang="en-US" sz="2000" spc="-1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cohesiveness.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8373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CD57-ECEB-CE01-84B3-73B6E6722D7B}"/>
              </a:ext>
            </a:extLst>
          </p:cNvPr>
          <p:cNvSpPr txBox="1"/>
          <p:nvPr/>
        </p:nvSpPr>
        <p:spPr>
          <a:xfrm>
            <a:off x="1192307" y="2022393"/>
            <a:ext cx="10318376" cy="3771610"/>
          </a:xfrm>
          <a:prstGeom prst="rect">
            <a:avLst/>
          </a:prstGeom>
          <a:noFill/>
        </p:spPr>
        <p:txBody>
          <a:bodyPr wrap="square">
            <a:spAutoFit/>
          </a:bodyPr>
          <a:lstStyle/>
          <a:p>
            <a:pPr marL="165100" marR="571500" algn="just">
              <a:lnSpc>
                <a:spcPct val="113000"/>
              </a:lnSpc>
              <a:spcBef>
                <a:spcPts val="810"/>
              </a:spcBef>
              <a:spcAft>
                <a:spcPts val="0"/>
              </a:spcAft>
            </a:pPr>
            <a:r>
              <a:rPr lang="en-US" sz="2000" i="1" dirty="0">
                <a:effectLst/>
                <a:latin typeface="Times New Roman" panose="02020603050405020304" pitchFamily="18" charset="0"/>
                <a:ea typeface="Times New Roman" panose="02020603050405020304" pitchFamily="18" charset="0"/>
              </a:rPr>
              <a:t>Supervision is direction, guidance and control </a:t>
            </a:r>
            <a:r>
              <a:rPr lang="en-US" sz="2000" dirty="0">
                <a:effectLst/>
                <a:latin typeface="Times New Roman" panose="02020603050405020304" pitchFamily="18" charset="0"/>
                <a:ea typeface="Times New Roman" panose="02020603050405020304" pitchFamily="18" charset="0"/>
              </a:rPr>
              <a:t>of working force with a view to see that they are working according to plan and are keeping time schedule.</a:t>
            </a:r>
            <a:endParaRPr lang="en-IN" sz="2000" dirty="0">
              <a:effectLst/>
              <a:latin typeface="Times New Roman" panose="02020603050405020304" pitchFamily="18" charset="0"/>
              <a:ea typeface="Times New Roman" panose="02020603050405020304" pitchFamily="18" charset="0"/>
            </a:endParaRPr>
          </a:p>
          <a:p>
            <a:pPr marL="165100" marR="568960" algn="just">
              <a:lnSpc>
                <a:spcPct val="113000"/>
              </a:lnSpc>
              <a:spcBef>
                <a:spcPts val="830"/>
              </a:spcBef>
              <a:spcAft>
                <a:spcPts val="0"/>
              </a:spcAft>
            </a:pPr>
            <a:r>
              <a:rPr lang="en-US" sz="2000" i="1" dirty="0">
                <a:effectLst/>
                <a:latin typeface="Times New Roman" panose="02020603050405020304" pitchFamily="18" charset="0"/>
                <a:ea typeface="Times New Roman" panose="02020603050405020304" pitchFamily="18" charset="0"/>
              </a:rPr>
              <a:t>Meaning: </a:t>
            </a:r>
            <a:r>
              <a:rPr lang="en-US" sz="2000" dirty="0">
                <a:effectLst/>
                <a:latin typeface="Times New Roman" panose="02020603050405020304" pitchFamily="18" charset="0"/>
                <a:ea typeface="Times New Roman" panose="02020603050405020304" pitchFamily="18" charset="0"/>
              </a:rPr>
              <a:t>“Supervision is a creative and dynamic process giving friendly guidance and direction to teachers and pupils for improving themselves and the teaching-learning situation for the accomplishment of the desired goals of education.” –</a:t>
            </a:r>
            <a:r>
              <a:rPr lang="en-US" sz="2000" b="1" dirty="0">
                <a:effectLst/>
                <a:latin typeface="Times New Roman" panose="02020603050405020304" pitchFamily="18" charset="0"/>
                <a:ea typeface="Times New Roman" panose="02020603050405020304" pitchFamily="18" charset="0"/>
              </a:rPr>
              <a:t>R.P. Bhatnagar &amp; I.B. Verma</a:t>
            </a:r>
            <a:endParaRPr lang="en-IN" sz="200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835"/>
              </a:spcBef>
              <a:spcAft>
                <a:spcPts val="0"/>
              </a:spcAft>
            </a:pPr>
            <a:r>
              <a:rPr lang="en-US" sz="2000" i="1" dirty="0">
                <a:effectLst/>
                <a:latin typeface="Times New Roman" panose="02020603050405020304" pitchFamily="18" charset="0"/>
                <a:ea typeface="Times New Roman" panose="02020603050405020304" pitchFamily="18" charset="0"/>
              </a:rPr>
              <a:t>Supervision</a:t>
            </a:r>
            <a:r>
              <a:rPr lang="en-US" sz="2000" i="1"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Latin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Word.</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means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‘from</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above’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vision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means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see’.</a:t>
            </a:r>
            <a:r>
              <a:rPr lang="en-US" sz="2000" spc="-5" dirty="0">
                <a:effectLst/>
                <a:latin typeface="Times New Roman" panose="02020603050405020304" pitchFamily="18" charset="0"/>
                <a:ea typeface="Times New Roman" panose="02020603050405020304" pitchFamily="18" charset="0"/>
              </a:rPr>
              <a:t> </a:t>
            </a:r>
            <a:r>
              <a:rPr lang="en-US" sz="2000" spc="-20" dirty="0">
                <a:effectLst/>
                <a:latin typeface="Times New Roman" panose="02020603050405020304" pitchFamily="18" charset="0"/>
                <a:ea typeface="Times New Roman" panose="02020603050405020304" pitchFamily="18" charset="0"/>
              </a:rPr>
              <a:t>In </a:t>
            </a:r>
            <a:r>
              <a:rPr lang="en-US" sz="2000" dirty="0">
                <a:effectLst/>
                <a:latin typeface="Times New Roman" panose="02020603050405020304" pitchFamily="18" charset="0"/>
                <a:ea typeface="Times New Roman" panose="02020603050405020304" pitchFamily="18" charset="0"/>
              </a:rPr>
              <a:t>ordinary sense of the term, supervision means overseeing the activities of others. In management supervision means “Overseeing the subordinates at work with authority and with an aim to guide the employees, if he is doing</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wrong.”</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8062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EAA58D-4137-631B-0A1D-4F4175CF4896}"/>
              </a:ext>
            </a:extLst>
          </p:cNvPr>
          <p:cNvSpPr txBox="1"/>
          <p:nvPr/>
        </p:nvSpPr>
        <p:spPr>
          <a:xfrm>
            <a:off x="1811991" y="2225120"/>
            <a:ext cx="8568017" cy="3501471"/>
          </a:xfrm>
          <a:prstGeom prst="rect">
            <a:avLst/>
          </a:prstGeom>
          <a:noFill/>
        </p:spPr>
        <p:txBody>
          <a:bodyPr wrap="square">
            <a:spAutoFit/>
          </a:bodyPr>
          <a:lstStyle/>
          <a:p>
            <a:pPr marL="1143000" lvl="2" indent="-228600">
              <a:spcBef>
                <a:spcPts val="805"/>
              </a:spcBef>
              <a:spcAft>
                <a:spcPts val="0"/>
              </a:spcAft>
              <a:buSzPts val="1200"/>
              <a:buFont typeface="Symbol" panose="05050102010706020507" pitchFamily="18" charset="2"/>
              <a:buChar char=""/>
              <a:tabLst>
                <a:tab pos="1079500"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Overseeing is to be done at all levels of management from top to</a:t>
            </a:r>
            <a:r>
              <a:rPr lang="en-US" sz="2000"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bottom;</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1143000" marR="571500" lvl="2" indent="-228600">
              <a:lnSpc>
                <a:spcPct val="113000"/>
              </a:lnSpc>
              <a:spcBef>
                <a:spcPts val="200"/>
              </a:spcBef>
              <a:spcAft>
                <a:spcPts val="0"/>
              </a:spcAft>
              <a:buSzPts val="1200"/>
              <a:buFont typeface="Symbol" panose="05050102010706020507" pitchFamily="18" charset="2"/>
              <a:buChar char=""/>
              <a:tabLst>
                <a:tab pos="1079500"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Lower-level management or first-line supervisors oversee the work of operative staff,</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1143000" marR="574040" lvl="2" indent="-228600">
              <a:lnSpc>
                <a:spcPct val="113000"/>
              </a:lnSpc>
              <a:spcBef>
                <a:spcPts val="15"/>
              </a:spcBef>
              <a:spcAft>
                <a:spcPts val="0"/>
              </a:spcAft>
              <a:buSzPts val="1200"/>
              <a:buFont typeface="Symbol" panose="05050102010706020507" pitchFamily="18" charset="2"/>
              <a:buChar char=""/>
              <a:tabLst>
                <a:tab pos="1079500"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While, middle and top management remain busy in overseeing the work of their subordinate management</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members.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1143000" marR="568960" lvl="2" indent="-228600">
              <a:lnSpc>
                <a:spcPct val="113000"/>
              </a:lnSpc>
              <a:spcBef>
                <a:spcPts val="205"/>
              </a:spcBef>
              <a:spcAft>
                <a:spcPts val="0"/>
              </a:spcAft>
              <a:buSzPts val="1200"/>
              <a:buFont typeface="Symbol" panose="05050102010706020507" pitchFamily="18" charset="2"/>
              <a:buChar char=""/>
              <a:tabLst>
                <a:tab pos="1079500"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But, in the ordinary sense of the word, supervision is concerned with directing</a:t>
            </a:r>
            <a:r>
              <a:rPr lang="en-US" sz="2000" spc="-7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and guiding non-management members of the</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organisation.</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165100"/>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3358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67189B-C70E-46DE-4CDC-C44D895E378F}"/>
              </a:ext>
            </a:extLst>
          </p:cNvPr>
          <p:cNvSpPr txBox="1"/>
          <p:nvPr/>
        </p:nvSpPr>
        <p:spPr>
          <a:xfrm>
            <a:off x="1964391" y="1758316"/>
            <a:ext cx="8263218" cy="3836756"/>
          </a:xfrm>
          <a:prstGeom prst="rect">
            <a:avLst/>
          </a:prstGeom>
          <a:noFill/>
        </p:spPr>
        <p:txBody>
          <a:bodyPr wrap="square">
            <a:spAutoFit/>
          </a:bodyPr>
          <a:lstStyle/>
          <a:p>
            <a:pPr marL="165100" algn="just">
              <a:spcBef>
                <a:spcPts val="5"/>
              </a:spcBef>
            </a:pPr>
            <a:r>
              <a:rPr lang="en-US" sz="2000" b="1" kern="0" dirty="0">
                <a:effectLst/>
                <a:latin typeface="Times New Roman" panose="02020603050405020304" pitchFamily="18" charset="0"/>
                <a:ea typeface="Times New Roman" panose="02020603050405020304" pitchFamily="18" charset="0"/>
              </a:rPr>
              <a:t>Definitions Supervision</a:t>
            </a:r>
            <a:endParaRPr lang="en-IN" sz="2000" b="1" kern="0" dirty="0">
              <a:effectLst/>
              <a:latin typeface="Times New Roman" panose="02020603050405020304" pitchFamily="18" charset="0"/>
              <a:ea typeface="Times New Roman" panose="02020603050405020304" pitchFamily="18" charset="0"/>
            </a:endParaRPr>
          </a:p>
          <a:p>
            <a:pPr marL="165100" marR="569595" algn="just">
              <a:lnSpc>
                <a:spcPct val="113000"/>
              </a:lnSpc>
              <a:spcBef>
                <a:spcPts val="995"/>
              </a:spcBef>
              <a:spcAft>
                <a:spcPts val="0"/>
              </a:spcAft>
            </a:pPr>
            <a:r>
              <a:rPr lang="en-US" sz="2000" i="1" dirty="0">
                <a:effectLst/>
                <a:latin typeface="Times New Roman" panose="02020603050405020304" pitchFamily="18" charset="0"/>
                <a:ea typeface="Times New Roman" panose="02020603050405020304" pitchFamily="18" charset="0"/>
              </a:rPr>
              <a:t>According</a:t>
            </a:r>
            <a:r>
              <a:rPr lang="en-US" sz="2000" i="1" spc="-45"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to</a:t>
            </a:r>
            <a:r>
              <a:rPr lang="en-US" sz="2000" i="1" spc="-4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the</a:t>
            </a:r>
            <a:r>
              <a:rPr lang="en-US" sz="2000" i="1" spc="-45"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Toft</a:t>
            </a:r>
            <a:r>
              <a:rPr lang="en-US" sz="2000" i="1" spc="-35"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Hartley</a:t>
            </a:r>
            <a:r>
              <a:rPr lang="en-US" sz="2000" i="1" spc="-5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Act,</a:t>
            </a:r>
            <a:r>
              <a:rPr lang="en-US" sz="2000" i="1" spc="-4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1947</a:t>
            </a:r>
            <a:r>
              <a:rPr lang="en-US" sz="2000" i="1" spc="-25"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(USA),</a:t>
            </a:r>
            <a:r>
              <a:rPr lang="en-US" sz="2000" i="1"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‘Supervisors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those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having</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authority</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exercise independent judgement in hiring, discharging, disciplining, rewarding and taking other actions of a similar nature with respect to</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employees’</a:t>
            </a:r>
            <a:r>
              <a:rPr lang="en-US" sz="2000" b="1" dirty="0">
                <a:effectLst/>
                <a:latin typeface="Times New Roman" panose="02020603050405020304" pitchFamily="18" charset="0"/>
                <a:ea typeface="Times New Roman" panose="02020603050405020304" pitchFamily="18" charset="0"/>
              </a:rPr>
              <a:t>.</a:t>
            </a:r>
            <a:endParaRPr lang="en-IN" sz="2000" dirty="0">
              <a:effectLst/>
              <a:latin typeface="Times New Roman" panose="02020603050405020304" pitchFamily="18" charset="0"/>
              <a:ea typeface="Times New Roman" panose="02020603050405020304" pitchFamily="18" charset="0"/>
            </a:endParaRPr>
          </a:p>
          <a:p>
            <a:pPr marL="165100" marR="573405" algn="just">
              <a:lnSpc>
                <a:spcPct val="113000"/>
              </a:lnSpc>
              <a:spcBef>
                <a:spcPts val="840"/>
              </a:spcBef>
              <a:spcAft>
                <a:spcPts val="0"/>
              </a:spcAft>
            </a:pPr>
            <a:r>
              <a:rPr lang="en-US" sz="2000" i="1" dirty="0">
                <a:effectLst/>
                <a:latin typeface="Times New Roman" panose="02020603050405020304" pitchFamily="18" charset="0"/>
                <a:ea typeface="Times New Roman" panose="02020603050405020304" pitchFamily="18" charset="0"/>
              </a:rPr>
              <a:t>According to Vitiates, </a:t>
            </a:r>
            <a:r>
              <a:rPr lang="en-US" sz="2000" dirty="0">
                <a:effectLst/>
                <a:latin typeface="Times New Roman" panose="02020603050405020304" pitchFamily="18" charset="0"/>
                <a:ea typeface="Times New Roman" panose="02020603050405020304" pitchFamily="18" charset="0"/>
              </a:rPr>
              <a:t>“Supervision refers to the direct and immediate guidance and control of subordinates in the performance of their task.”</a:t>
            </a:r>
            <a:endParaRPr lang="en-IN" sz="2000" dirty="0">
              <a:effectLst/>
              <a:latin typeface="Times New Roman" panose="02020603050405020304" pitchFamily="18" charset="0"/>
              <a:ea typeface="Times New Roman" panose="02020603050405020304" pitchFamily="18" charset="0"/>
            </a:endParaRPr>
          </a:p>
          <a:p>
            <a:pPr marL="165100" marR="572135" algn="just">
              <a:lnSpc>
                <a:spcPct val="113000"/>
              </a:lnSpc>
              <a:spcBef>
                <a:spcPts val="825"/>
              </a:spcBef>
              <a:spcAft>
                <a:spcPts val="0"/>
              </a:spcAft>
            </a:pPr>
            <a:r>
              <a:rPr lang="en-US" sz="2000" i="1" dirty="0">
                <a:effectLst/>
                <a:latin typeface="Times New Roman" panose="02020603050405020304" pitchFamily="18" charset="0"/>
                <a:ea typeface="Times New Roman" panose="02020603050405020304" pitchFamily="18" charset="0"/>
              </a:rPr>
              <a:t>According to A.S. Barr: </a:t>
            </a:r>
            <a:r>
              <a:rPr lang="en-US" sz="2000" dirty="0">
                <a:effectLst/>
                <a:latin typeface="Times New Roman" panose="02020603050405020304" pitchFamily="18" charset="0"/>
                <a:ea typeface="Times New Roman" panose="02020603050405020304" pitchFamily="18" charset="0"/>
              </a:rPr>
              <a:t>“Supervision is an expert technical service primarily concerned with studying and improving the conditions that surround learning and pupil growth.”</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2980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36CFCA-6BD0-CB2D-1D12-134E42C280DF}"/>
              </a:ext>
            </a:extLst>
          </p:cNvPr>
          <p:cNvSpPr txBox="1"/>
          <p:nvPr/>
        </p:nvSpPr>
        <p:spPr>
          <a:xfrm>
            <a:off x="215153" y="1371346"/>
            <a:ext cx="12317505" cy="3425361"/>
          </a:xfrm>
          <a:prstGeom prst="rect">
            <a:avLst/>
          </a:prstGeom>
          <a:noFill/>
        </p:spPr>
        <p:txBody>
          <a:bodyPr wrap="square">
            <a:spAutoFit/>
          </a:bodyPr>
          <a:lstStyle/>
          <a:p>
            <a:pPr marL="165100" marR="569595" algn="just">
              <a:lnSpc>
                <a:spcPct val="113000"/>
              </a:lnSpc>
              <a:spcBef>
                <a:spcPts val="370"/>
              </a:spcBef>
              <a:spcAft>
                <a:spcPts val="0"/>
              </a:spcAft>
            </a:pPr>
            <a:r>
              <a:rPr lang="en-US" sz="2000" i="1" dirty="0">
                <a:effectLst/>
                <a:latin typeface="Times New Roman" panose="02020603050405020304" pitchFamily="18" charset="0"/>
                <a:ea typeface="Times New Roman" panose="02020603050405020304" pitchFamily="18" charset="0"/>
              </a:rPr>
              <a:t>According to Chester T. Mc </a:t>
            </a:r>
            <a:r>
              <a:rPr lang="en-US" sz="2000" i="1" dirty="0" err="1">
                <a:effectLst/>
                <a:latin typeface="Times New Roman" panose="02020603050405020304" pitchFamily="18" charset="0"/>
                <a:ea typeface="Times New Roman" panose="02020603050405020304" pitchFamily="18" charset="0"/>
              </a:rPr>
              <a:t>Nerney</a:t>
            </a:r>
            <a:r>
              <a:rPr lang="en-US" sz="2000" i="1"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“Supervision is the procedure of giving direction to, and providing critical evaluations of the instructional process. The end result of all supervision</a:t>
            </a:r>
            <a:r>
              <a:rPr lang="en-US" sz="2000" spc="-1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should be to provide students at all levels with better educational services.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
            </a:r>
            <a:endParaRPr lang="en-IN" sz="200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840"/>
              </a:spcBef>
              <a:spcAft>
                <a:spcPts val="0"/>
              </a:spcAft>
            </a:pPr>
            <a:r>
              <a:rPr lang="en-US" sz="2000" i="1" dirty="0">
                <a:effectLst/>
                <a:latin typeface="Times New Roman" panose="02020603050405020304" pitchFamily="18" charset="0"/>
                <a:ea typeface="Times New Roman" panose="02020603050405020304" pitchFamily="18" charset="0"/>
              </a:rPr>
              <a:t>According to T.H. Briggs &amp; Joseph </a:t>
            </a:r>
            <a:r>
              <a:rPr lang="en-US" sz="2000" i="1" dirty="0" err="1">
                <a:effectLst/>
                <a:latin typeface="Times New Roman" panose="02020603050405020304" pitchFamily="18" charset="0"/>
                <a:ea typeface="Times New Roman" panose="02020603050405020304" pitchFamily="18" charset="0"/>
              </a:rPr>
              <a:t>Justman</a:t>
            </a:r>
            <a:r>
              <a:rPr lang="en-US" sz="2000" i="1"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 general Supervision means to coordinate, stimulate and direct the growth of the teachers in the power to stimulate and direct the growth of every individual pupil through the exercise of his talents towards the richest and the most intelligent participation in the civilization in which he lives. ”</a:t>
            </a:r>
            <a:endParaRPr lang="en-IN" sz="2000" dirty="0">
              <a:effectLst/>
              <a:latin typeface="Times New Roman" panose="02020603050405020304" pitchFamily="18" charset="0"/>
              <a:ea typeface="Times New Roman" panose="02020603050405020304" pitchFamily="18" charset="0"/>
            </a:endParaRPr>
          </a:p>
          <a:p>
            <a:pPr marL="165100" marR="571500" algn="just">
              <a:lnSpc>
                <a:spcPct val="113000"/>
              </a:lnSpc>
              <a:spcBef>
                <a:spcPts val="805"/>
              </a:spcBef>
              <a:spcAft>
                <a:spcPts val="0"/>
              </a:spcAft>
            </a:pPr>
            <a:r>
              <a:rPr lang="en-US" sz="2000" i="1" dirty="0">
                <a:effectLst/>
                <a:latin typeface="Times New Roman" panose="02020603050405020304" pitchFamily="18" charset="0"/>
                <a:ea typeface="Times New Roman" panose="02020603050405020304" pitchFamily="18" charset="0"/>
              </a:rPr>
              <a:t>According</a:t>
            </a:r>
            <a:r>
              <a:rPr lang="en-US" sz="2000" i="1" spc="-35"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to</a:t>
            </a:r>
            <a:r>
              <a:rPr lang="en-US" sz="2000" i="1" spc="-35"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John</a:t>
            </a:r>
            <a:r>
              <a:rPr lang="en-US" sz="2000" i="1" spc="-3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A.</a:t>
            </a:r>
            <a:r>
              <a:rPr lang="en-US" sz="2000" i="1" spc="-35"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Bartky</a:t>
            </a:r>
            <a:r>
              <a:rPr lang="en-US" sz="2000" i="1" dirty="0">
                <a:effectLst/>
                <a:latin typeface="Times New Roman" panose="02020603050405020304" pitchFamily="18" charset="0"/>
                <a:ea typeface="Times New Roman" panose="02020603050405020304" pitchFamily="18" charset="0"/>
              </a:rPr>
              <a:t>:</a:t>
            </a:r>
            <a:r>
              <a:rPr lang="en-US" sz="2000" i="1"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“Good</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supervision</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always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concerned</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with</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development</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 teachers, the growth of the pupil and the improvement of the teaching-learning</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process.”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7776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C6B684-FC44-26FC-5828-9FC84A12D997}"/>
              </a:ext>
            </a:extLst>
          </p:cNvPr>
          <p:cNvSpPr txBox="1"/>
          <p:nvPr/>
        </p:nvSpPr>
        <p:spPr>
          <a:xfrm>
            <a:off x="582706" y="1576393"/>
            <a:ext cx="11268635" cy="4727961"/>
          </a:xfrm>
          <a:prstGeom prst="rect">
            <a:avLst/>
          </a:prstGeom>
          <a:noFill/>
        </p:spPr>
        <p:txBody>
          <a:bodyPr wrap="square">
            <a:spAutoFit/>
          </a:bodyPr>
          <a:lstStyle/>
          <a:p>
            <a:pPr marL="165100" marR="572770" algn="just">
              <a:lnSpc>
                <a:spcPct val="115000"/>
              </a:lnSpc>
              <a:spcBef>
                <a:spcPts val="5"/>
              </a:spcBef>
            </a:pPr>
            <a:r>
              <a:rPr lang="en-US" sz="2000" i="1" dirty="0">
                <a:effectLst/>
                <a:latin typeface="Times New Roman" panose="02020603050405020304" pitchFamily="18" charset="0"/>
                <a:ea typeface="Times New Roman" panose="02020603050405020304" pitchFamily="18" charset="0"/>
              </a:rPr>
              <a:t>According</a:t>
            </a:r>
            <a:r>
              <a:rPr lang="en-US" sz="2000" i="1" spc="-6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to</a:t>
            </a:r>
            <a:r>
              <a:rPr lang="en-US" sz="2000" i="1" spc="-55"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H.R.</a:t>
            </a:r>
            <a:r>
              <a:rPr lang="en-US" sz="2000" i="1" spc="-55"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Douglass</a:t>
            </a:r>
            <a:r>
              <a:rPr lang="en-US" sz="2000" i="1" spc="-3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&amp;</a:t>
            </a:r>
            <a:r>
              <a:rPr lang="en-US" sz="2000" i="1" spc="-10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others:</a:t>
            </a:r>
            <a:r>
              <a:rPr lang="en-US" sz="2000" i="1"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“Supervision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effort</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stimulate,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coordinate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guide the continued growth of teachers, both individually and collectively, in better understanding and more effective performance of all the functions of instruction, so that they will be better able to stimulate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direct</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each</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student’s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continued</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growth</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towards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rich</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intelligent</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participation</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 society.</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
            </a:r>
            <a:endParaRPr lang="en-IN" sz="2000" dirty="0">
              <a:effectLst/>
              <a:latin typeface="Times New Roman" panose="02020603050405020304" pitchFamily="18" charset="0"/>
              <a:ea typeface="Times New Roman" panose="02020603050405020304" pitchFamily="18" charset="0"/>
            </a:endParaRPr>
          </a:p>
          <a:p>
            <a:pPr marL="165100" marR="572770">
              <a:lnSpc>
                <a:spcPct val="115000"/>
              </a:lnSpc>
              <a:spcBef>
                <a:spcPts val="5"/>
              </a:spcBef>
              <a:spcAft>
                <a:spcPts val="0"/>
              </a:spcAft>
            </a:pPr>
            <a:endParaRPr lang="en-US" sz="2200" b="1" kern="0" dirty="0">
              <a:latin typeface="Times New Roman" panose="02020603050405020304" pitchFamily="18" charset="0"/>
              <a:ea typeface="Times New Roman" panose="02020603050405020304" pitchFamily="18" charset="0"/>
            </a:endParaRPr>
          </a:p>
          <a:p>
            <a:pPr marL="165100" marR="572770">
              <a:lnSpc>
                <a:spcPct val="115000"/>
              </a:lnSpc>
              <a:spcBef>
                <a:spcPts val="5"/>
              </a:spcBef>
              <a:spcAft>
                <a:spcPts val="0"/>
              </a:spcAft>
            </a:pPr>
            <a:r>
              <a:rPr lang="en-US" sz="2200" b="1" kern="0" dirty="0">
                <a:effectLst/>
                <a:latin typeface="Times New Roman" panose="02020603050405020304" pitchFamily="18" charset="0"/>
                <a:ea typeface="Times New Roman" panose="02020603050405020304" pitchFamily="18" charset="0"/>
              </a:rPr>
              <a:t>From the above definitions, some focal points may be drawn which would give a complete idea of supervision.</a:t>
            </a:r>
            <a:endParaRPr lang="en-IN" sz="2200" b="1" kern="0" dirty="0">
              <a:effectLst/>
              <a:latin typeface="Times New Roman" panose="02020603050405020304" pitchFamily="18" charset="0"/>
              <a:ea typeface="Times New Roman" panose="02020603050405020304" pitchFamily="18" charset="0"/>
            </a:endParaRPr>
          </a:p>
          <a:p>
            <a:pPr marL="342900" lvl="0" indent="-342900">
              <a:spcBef>
                <a:spcPts val="775"/>
              </a:spcBef>
              <a:buSzPts val="1200"/>
              <a:buFont typeface="Times New Roman" panose="02020603050405020304" pitchFamily="18" charset="0"/>
              <a:buAutoNum type="alphaLcParenR"/>
              <a:tabLst>
                <a:tab pos="622935" algn="l"/>
              </a:tabLst>
            </a:pPr>
            <a:r>
              <a:rPr lang="en-US" sz="2000" spc="-30" dirty="0">
                <a:effectLst/>
                <a:latin typeface="Times New Roman" panose="02020603050405020304" pitchFamily="18" charset="0"/>
                <a:ea typeface="Times New Roman" panose="02020603050405020304" pitchFamily="18" charset="0"/>
              </a:rPr>
              <a:t>Supervision is a creative and dynamic expert technical</a:t>
            </a:r>
            <a:r>
              <a:rPr lang="en-US" sz="2000" spc="-1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service.</a:t>
            </a:r>
            <a:endParaRPr lang="en-IN" sz="2000" spc="-30" dirty="0">
              <a:effectLst/>
              <a:latin typeface="Times New Roman" panose="02020603050405020304" pitchFamily="18" charset="0"/>
              <a:ea typeface="Times New Roman" panose="02020603050405020304" pitchFamily="18" charset="0"/>
            </a:endParaRPr>
          </a:p>
          <a:p>
            <a:pPr marL="342900" lvl="0" indent="-342900">
              <a:spcBef>
                <a:spcPts val="215"/>
              </a:spcBef>
              <a:buSzPts val="1200"/>
              <a:buFont typeface="Times New Roman" panose="02020603050405020304" pitchFamily="18" charset="0"/>
              <a:buAutoNum type="alphaLcParenR"/>
              <a:tabLst>
                <a:tab pos="622935" algn="l"/>
              </a:tabLst>
            </a:pPr>
            <a:r>
              <a:rPr lang="en-US" sz="2000" spc="-30" dirty="0">
                <a:effectLst/>
                <a:latin typeface="Times New Roman" panose="02020603050405020304" pitchFamily="18" charset="0"/>
                <a:ea typeface="Times New Roman" panose="02020603050405020304" pitchFamily="18" charset="0"/>
              </a:rPr>
              <a:t>It provides leadership with expert knowledge and superior</a:t>
            </a:r>
            <a:r>
              <a:rPr lang="en-US" sz="2000" spc="-2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skills.</a:t>
            </a:r>
            <a:endParaRPr lang="en-IN" sz="2000" spc="-30" dirty="0">
              <a:effectLst/>
              <a:latin typeface="Times New Roman" panose="02020603050405020304" pitchFamily="18" charset="0"/>
              <a:ea typeface="Times New Roman" panose="02020603050405020304" pitchFamily="18" charset="0"/>
            </a:endParaRPr>
          </a:p>
          <a:p>
            <a:pPr marL="342900" lvl="0" indent="-342900">
              <a:spcBef>
                <a:spcPts val="205"/>
              </a:spcBef>
              <a:buSzPts val="1200"/>
              <a:buFont typeface="Times New Roman" panose="02020603050405020304" pitchFamily="18" charset="0"/>
              <a:buAutoNum type="alphaLcParenR"/>
              <a:tabLst>
                <a:tab pos="622935" algn="l"/>
              </a:tabLst>
            </a:pPr>
            <a:r>
              <a:rPr lang="en-US" sz="2000" spc="-30" dirty="0">
                <a:effectLst/>
                <a:latin typeface="Times New Roman" panose="02020603050405020304" pitchFamily="18" charset="0"/>
                <a:ea typeface="Times New Roman" panose="02020603050405020304" pitchFamily="18" charset="0"/>
              </a:rPr>
              <a:t>It gives coordination, direction and guidance to teacher’s</a:t>
            </a:r>
            <a:r>
              <a:rPr lang="en-US" sz="2000" spc="1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activities.</a:t>
            </a:r>
            <a:endParaRPr lang="en-IN" sz="2000" spc="-30" dirty="0">
              <a:effectLst/>
              <a:latin typeface="Times New Roman" panose="02020603050405020304" pitchFamily="18" charset="0"/>
              <a:ea typeface="Times New Roman" panose="02020603050405020304" pitchFamily="18" charset="0"/>
            </a:endParaRPr>
          </a:p>
          <a:p>
            <a:pPr marL="342900" lvl="0" indent="-342900">
              <a:spcBef>
                <a:spcPts val="205"/>
              </a:spcBef>
              <a:buSzPts val="1200"/>
              <a:buFont typeface="Times New Roman" panose="02020603050405020304" pitchFamily="18" charset="0"/>
              <a:buAutoNum type="alphaLcParenR"/>
              <a:tabLst>
                <a:tab pos="622935" algn="l"/>
              </a:tabLst>
            </a:pPr>
            <a:r>
              <a:rPr lang="en-US" sz="2000" spc="-30" dirty="0">
                <a:effectLst/>
                <a:latin typeface="Times New Roman" panose="02020603050405020304" pitchFamily="18" charset="0"/>
                <a:ea typeface="Times New Roman" panose="02020603050405020304" pitchFamily="18" charset="0"/>
              </a:rPr>
              <a:t>It stimulates the continuous growth of teachers and development of</a:t>
            </a:r>
            <a:r>
              <a:rPr lang="en-US" sz="2000" spc="-1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pupils.</a:t>
            </a:r>
            <a:endParaRPr lang="en-IN" sz="2000" spc="-30" dirty="0">
              <a:effectLst/>
              <a:latin typeface="Times New Roman" panose="02020603050405020304" pitchFamily="18" charset="0"/>
              <a:ea typeface="Times New Roman" panose="02020603050405020304" pitchFamily="18" charset="0"/>
            </a:endParaRPr>
          </a:p>
          <a:p>
            <a:pPr marL="342900" lvl="0" indent="-342900">
              <a:spcBef>
                <a:spcPts val="190"/>
              </a:spcBef>
              <a:buSzPts val="1200"/>
              <a:buFont typeface="Times New Roman" panose="02020603050405020304" pitchFamily="18" charset="0"/>
              <a:buAutoNum type="alphaLcParenR"/>
              <a:tabLst>
                <a:tab pos="622935" algn="l"/>
              </a:tabLst>
            </a:pPr>
            <a:r>
              <a:rPr lang="en-US" sz="2000" spc="-30" dirty="0">
                <a:effectLst/>
                <a:latin typeface="Times New Roman" panose="02020603050405020304" pitchFamily="18" charset="0"/>
                <a:ea typeface="Times New Roman" panose="02020603050405020304" pitchFamily="18" charset="0"/>
              </a:rPr>
              <a:t>It improves instruction and the teaching-learning</a:t>
            </a:r>
            <a:r>
              <a:rPr lang="en-US" sz="2000" spc="-1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process.</a:t>
            </a:r>
            <a:endParaRPr lang="en-IN" sz="2000" spc="-30" dirty="0">
              <a:effectLst/>
              <a:latin typeface="Times New Roman" panose="02020603050405020304" pitchFamily="18" charset="0"/>
              <a:ea typeface="Times New Roman" panose="02020603050405020304" pitchFamily="18" charset="0"/>
            </a:endParaRPr>
          </a:p>
          <a:p>
            <a:pPr marL="165100"/>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4769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5051E7-5F00-58C6-6CC8-5D3DB1DE5D06}"/>
              </a:ext>
            </a:extLst>
          </p:cNvPr>
          <p:cNvSpPr txBox="1"/>
          <p:nvPr/>
        </p:nvSpPr>
        <p:spPr>
          <a:xfrm>
            <a:off x="416859" y="1510138"/>
            <a:ext cx="11358282" cy="4919295"/>
          </a:xfrm>
          <a:prstGeom prst="rect">
            <a:avLst/>
          </a:prstGeom>
          <a:noFill/>
        </p:spPr>
        <p:txBody>
          <a:bodyPr wrap="square">
            <a:spAutoFit/>
          </a:bodyPr>
          <a:lstStyle/>
          <a:p>
            <a:pPr marL="165100"/>
            <a:r>
              <a:rPr lang="en-US" sz="2200" b="1" kern="0" dirty="0">
                <a:effectLst/>
                <a:latin typeface="Times New Roman" panose="02020603050405020304" pitchFamily="18" charset="0"/>
                <a:ea typeface="Times New Roman" panose="02020603050405020304" pitchFamily="18" charset="0"/>
              </a:rPr>
              <a:t>Nature of Supervision</a:t>
            </a:r>
            <a:endParaRPr lang="en-IN" sz="2200" b="1" kern="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1000"/>
              </a:spcBef>
              <a:spcAft>
                <a:spcPts val="0"/>
              </a:spcAft>
            </a:pPr>
            <a:r>
              <a:rPr lang="en-US" sz="2000" dirty="0">
                <a:effectLst/>
                <a:latin typeface="Times New Roman" panose="02020603050405020304" pitchFamily="18" charset="0"/>
                <a:ea typeface="Times New Roman" panose="02020603050405020304" pitchFamily="18" charset="0"/>
              </a:rPr>
              <a:t>As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regards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nature,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modem</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supervision</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cooperative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enterprise,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experimental</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approach. The scope of modem supervision extends to the improvement of the whole teaching-learning situation. So it is concerned with the pupils, teachers, curriculum and the socio-physical environment and their</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improvement.</a:t>
            </a:r>
          </a:p>
          <a:p>
            <a:pPr marL="165100" marR="568960" algn="just">
              <a:lnSpc>
                <a:spcPct val="115000"/>
              </a:lnSpc>
              <a:spcBef>
                <a:spcPts val="1000"/>
              </a:spcBef>
              <a:spcAft>
                <a:spcPts val="0"/>
              </a:spcAft>
            </a:pPr>
            <a:endParaRPr lang="en-US" sz="2000" dirty="0">
              <a:effectLst/>
              <a:latin typeface="Times New Roman" panose="02020603050405020304" pitchFamily="18" charset="0"/>
              <a:ea typeface="Times New Roman" panose="02020603050405020304" pitchFamily="18" charset="0"/>
            </a:endParaRPr>
          </a:p>
          <a:p>
            <a:pPr marL="165100"/>
            <a:r>
              <a:rPr lang="en-US" sz="2000" b="1" kern="0" dirty="0">
                <a:effectLst/>
                <a:latin typeface="Times New Roman" panose="02020603050405020304" pitchFamily="18" charset="0"/>
                <a:ea typeface="Times New Roman" panose="02020603050405020304" pitchFamily="18" charset="0"/>
              </a:rPr>
              <a:t>Supervision as Function of Management</a:t>
            </a:r>
            <a:endParaRPr lang="en-IN" sz="2000" b="1" kern="0" dirty="0">
              <a:latin typeface="Times New Roman" panose="02020603050405020304" pitchFamily="18" charset="0"/>
              <a:ea typeface="Times New Roman" panose="02020603050405020304" pitchFamily="18" charset="0"/>
            </a:endParaRPr>
          </a:p>
          <a:p>
            <a:pPr marL="565150" indent="-400050">
              <a:buFont typeface="+mj-lt"/>
              <a:buAutoNum type="romanUcPeriod"/>
            </a:pPr>
            <a:r>
              <a:rPr lang="en-US" sz="2000" spc="-40" dirty="0">
                <a:effectLst/>
                <a:latin typeface="Times New Roman" panose="02020603050405020304" pitchFamily="18" charset="0"/>
                <a:ea typeface="Times New Roman" panose="02020603050405020304" pitchFamily="18" charset="0"/>
              </a:rPr>
              <a:t>According</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to</a:t>
            </a:r>
            <a:r>
              <a:rPr lang="en-US" sz="2000" spc="-2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Davis</a:t>
            </a:r>
            <a:r>
              <a:rPr lang="en-US" sz="2000" i="1" spc="-40" dirty="0">
                <a:effectLst/>
                <a:latin typeface="Times New Roman" panose="02020603050405020304" pitchFamily="18" charset="0"/>
                <a:ea typeface="Times New Roman" panose="02020603050405020304" pitchFamily="18" charset="0"/>
              </a:rPr>
              <a:t>:</a:t>
            </a:r>
            <a:r>
              <a:rPr lang="en-US" sz="2000" i="1"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“Supervision</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is</a:t>
            </a:r>
            <a:r>
              <a:rPr lang="en-US" sz="2000" spc="-2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the function</a:t>
            </a:r>
            <a:r>
              <a:rPr lang="en-US" sz="2000" spc="-4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of</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assuring</a:t>
            </a:r>
            <a:r>
              <a:rPr lang="en-US" sz="2000" spc="-4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that</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the work</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is</a:t>
            </a:r>
            <a:r>
              <a:rPr lang="en-US" sz="2000" spc="-2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being</a:t>
            </a:r>
            <a:r>
              <a:rPr lang="en-US" sz="2000" spc="-4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done</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in accordance with the plan and</a:t>
            </a:r>
            <a:r>
              <a:rPr lang="en-US" sz="2000" spc="-1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instruction.”</a:t>
            </a:r>
          </a:p>
          <a:p>
            <a:pPr marL="165100"/>
            <a:endParaRPr lang="en-IN" sz="2000" spc="-40" dirty="0">
              <a:effectLst/>
              <a:latin typeface="Times New Roman" panose="02020603050405020304" pitchFamily="18" charset="0"/>
              <a:ea typeface="Times New Roman" panose="02020603050405020304" pitchFamily="18" charset="0"/>
            </a:endParaRPr>
          </a:p>
          <a:p>
            <a:pPr marL="514350" indent="-514350" algn="just">
              <a:buFont typeface="+mj-lt"/>
              <a:buAutoNum type="romanUcPeriod" startAt="2"/>
            </a:pPr>
            <a:r>
              <a:rPr lang="en-US" sz="2000" dirty="0">
                <a:effectLst/>
                <a:latin typeface="Times New Roman" panose="02020603050405020304" pitchFamily="18" charset="0"/>
                <a:ea typeface="Times New Roman" panose="02020603050405020304" pitchFamily="18" charset="0"/>
              </a:rPr>
              <a:t>According</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Terry</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“Supervision</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task</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achieving</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desired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results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by</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means of intelligent utilization of human talents and utilizing resources in a manner that</a:t>
            </a:r>
            <a:r>
              <a:rPr lang="en-US" sz="2000" spc="-2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provides a challenge to human talent. It is concerned with initiating action, putting into effect the plan and decision by stimulation of the human resources of 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enterprise.”</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3675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ADC913-9B40-B8A9-9CEB-A109C6FD529A}"/>
              </a:ext>
            </a:extLst>
          </p:cNvPr>
          <p:cNvSpPr txBox="1"/>
          <p:nvPr/>
        </p:nvSpPr>
        <p:spPr>
          <a:xfrm>
            <a:off x="866214" y="1793003"/>
            <a:ext cx="10459571" cy="4384918"/>
          </a:xfrm>
          <a:prstGeom prst="rect">
            <a:avLst/>
          </a:prstGeom>
          <a:noFill/>
        </p:spPr>
        <p:txBody>
          <a:bodyPr wrap="square">
            <a:spAutoFit/>
          </a:bodyPr>
          <a:lstStyle/>
          <a:p>
            <a:pPr marL="393700" marR="572770">
              <a:lnSpc>
                <a:spcPct val="115000"/>
              </a:lnSpc>
              <a:spcAft>
                <a:spcPts val="0"/>
              </a:spcAft>
            </a:pPr>
            <a:r>
              <a:rPr lang="en-US" sz="2200" dirty="0">
                <a:effectLst/>
                <a:latin typeface="Times New Roman" panose="02020603050405020304" pitchFamily="18" charset="0"/>
                <a:ea typeface="Times New Roman" panose="02020603050405020304" pitchFamily="18" charset="0"/>
              </a:rPr>
              <a:t>Supervision concerned with </a:t>
            </a:r>
            <a:r>
              <a:rPr lang="en-US" sz="2200" u="sng" dirty="0">
                <a:effectLst/>
                <a:latin typeface="Times New Roman" panose="02020603050405020304" pitchFamily="18" charset="0"/>
                <a:ea typeface="Times New Roman" panose="02020603050405020304" pitchFamily="18" charset="0"/>
              </a:rPr>
              <a:t>three main functions</a:t>
            </a:r>
            <a:r>
              <a:rPr lang="en-US" sz="2200" dirty="0">
                <a:effectLst/>
                <a:latin typeface="Times New Roman" panose="02020603050405020304" pitchFamily="18" charset="0"/>
                <a:ea typeface="Times New Roman" panose="02020603050405020304" pitchFamily="18" charset="0"/>
              </a:rPr>
              <a:t> of management, i.e., direction, immediate guidance and control</a:t>
            </a:r>
          </a:p>
          <a:p>
            <a:pPr marL="908050" marR="572770" indent="-514350">
              <a:lnSpc>
                <a:spcPct val="115000"/>
              </a:lnSpc>
              <a:buFont typeface="+mj-lt"/>
              <a:buAutoNum type="romanUcPeriod"/>
            </a:pPr>
            <a:endParaRPr lang="en-US" sz="2200" dirty="0">
              <a:latin typeface="Times New Roman" panose="02020603050405020304" pitchFamily="18" charset="0"/>
              <a:ea typeface="Times New Roman" panose="02020603050405020304" pitchFamily="18" charset="0"/>
            </a:endParaRPr>
          </a:p>
          <a:p>
            <a:pPr marL="908050" marR="572770" indent="-514350">
              <a:lnSpc>
                <a:spcPct val="115000"/>
              </a:lnSpc>
              <a:buFont typeface="+mj-lt"/>
              <a:buAutoNum type="romanUcPeriod"/>
            </a:pPr>
            <a:r>
              <a:rPr lang="en-US" sz="2000" spc="-15" dirty="0">
                <a:effectLst/>
                <a:latin typeface="Times New Roman" panose="02020603050405020304" pitchFamily="18" charset="0"/>
                <a:ea typeface="Times New Roman" panose="02020603050405020304" pitchFamily="18" charset="0"/>
              </a:rPr>
              <a:t>To see, they are working, according to plans, policies, programmes, instructions and the time</a:t>
            </a:r>
            <a:r>
              <a:rPr lang="en-US" sz="2000" spc="-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schedule,</a:t>
            </a:r>
            <a:endParaRPr lang="en-IN" sz="2000" spc="-15" dirty="0">
              <a:effectLst/>
              <a:latin typeface="Times New Roman" panose="02020603050405020304" pitchFamily="18" charset="0"/>
              <a:ea typeface="Times New Roman" panose="02020603050405020304" pitchFamily="18" charset="0"/>
            </a:endParaRPr>
          </a:p>
          <a:p>
            <a:pPr marR="572770" lvl="0">
              <a:lnSpc>
                <a:spcPct val="115000"/>
              </a:lnSpc>
              <a:spcBef>
                <a:spcPts val="5"/>
              </a:spcBef>
              <a:spcAft>
                <a:spcPts val="0"/>
              </a:spcAft>
              <a:buSzPts val="1200"/>
              <a:tabLst>
                <a:tab pos="622300" algn="l"/>
                <a:tab pos="622935" algn="l"/>
              </a:tabLst>
            </a:pPr>
            <a:endParaRPr lang="en-IN" sz="2000" dirty="0">
              <a:latin typeface="Times New Roman" panose="02020603050405020304" pitchFamily="18" charset="0"/>
              <a:ea typeface="Times New Roman" panose="02020603050405020304" pitchFamily="18" charset="0"/>
            </a:endParaRPr>
          </a:p>
          <a:p>
            <a:pPr marR="572770" lvl="0">
              <a:lnSpc>
                <a:spcPct val="115000"/>
              </a:lnSpc>
              <a:spcBef>
                <a:spcPts val="5"/>
              </a:spcBef>
              <a:spcAft>
                <a:spcPts val="0"/>
              </a:spcAft>
              <a:buSzPts val="1200"/>
              <a:tabLst>
                <a:tab pos="622300" algn="l"/>
                <a:tab pos="622935" algn="l"/>
              </a:tabLst>
            </a:pPr>
            <a:r>
              <a:rPr lang="en-IN" sz="2000" spc="-15" dirty="0">
                <a:effectLst/>
                <a:latin typeface="Times New Roman" panose="02020603050405020304" pitchFamily="18" charset="0"/>
                <a:ea typeface="Times New Roman" panose="02020603050405020304" pitchFamily="18" charset="0"/>
              </a:rPr>
              <a:t>II    </a:t>
            </a:r>
            <a:r>
              <a:rPr lang="en-US" sz="2000" spc="-15" dirty="0">
                <a:effectLst/>
                <a:latin typeface="Times New Roman" panose="02020603050405020304" pitchFamily="18" charset="0"/>
                <a:ea typeface="Times New Roman" panose="02020603050405020304" pitchFamily="18" charset="0"/>
              </a:rPr>
              <a:t>To</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guide</a:t>
            </a:r>
            <a:r>
              <a:rPr lang="en-US" sz="2000" spc="-3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them at</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work</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if</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they</a:t>
            </a:r>
            <a:r>
              <a:rPr lang="en-US" sz="2000" spc="-4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are</a:t>
            </a:r>
            <a:r>
              <a:rPr lang="en-US" sz="2000" spc="-3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doing</a:t>
            </a:r>
            <a:r>
              <a:rPr lang="en-US" sz="2000" spc="-4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something</a:t>
            </a:r>
            <a:r>
              <a:rPr lang="en-US" sz="2000" spc="-3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inconsistent</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to directions</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given and need help so directions</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given and need help so as to let them able to accomplish their assigned task,</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and</a:t>
            </a:r>
          </a:p>
          <a:p>
            <a:pPr marR="572770">
              <a:lnSpc>
                <a:spcPct val="115000"/>
              </a:lnSpc>
              <a:spcBef>
                <a:spcPts val="5"/>
              </a:spcBef>
              <a:buSzPts val="1200"/>
              <a:tabLst>
                <a:tab pos="622300" algn="l"/>
                <a:tab pos="622935" algn="l"/>
              </a:tabLst>
            </a:pPr>
            <a:r>
              <a:rPr lang="en-US" sz="2000" spc="-15" dirty="0">
                <a:latin typeface="Times New Roman" panose="02020603050405020304" pitchFamily="18" charset="0"/>
                <a:ea typeface="Times New Roman" panose="02020603050405020304" pitchFamily="18" charset="0"/>
              </a:rPr>
              <a:t>  </a:t>
            </a:r>
          </a:p>
          <a:p>
            <a:pPr marR="572770">
              <a:lnSpc>
                <a:spcPct val="115000"/>
              </a:lnSpc>
              <a:spcBef>
                <a:spcPts val="5"/>
              </a:spcBef>
              <a:buSzPts val="1200"/>
              <a:tabLst>
                <a:tab pos="622300" algn="l"/>
                <a:tab pos="622935" algn="l"/>
              </a:tabLst>
            </a:pPr>
            <a:r>
              <a:rPr lang="en-US" sz="2000" spc="-15" dirty="0">
                <a:effectLst/>
                <a:latin typeface="Times New Roman" panose="02020603050405020304" pitchFamily="18" charset="0"/>
                <a:ea typeface="Times New Roman" panose="02020603050405020304" pitchFamily="18" charset="0"/>
              </a:rPr>
              <a:t>III  To give them directions to get the work done, if</a:t>
            </a:r>
            <a:r>
              <a:rPr lang="en-US" sz="2000" spc="-1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necessary</a:t>
            </a:r>
            <a:r>
              <a:rPr lang="en-US" sz="18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a:p>
            <a:pPr marL="400050" marR="572770" indent="-400050">
              <a:lnSpc>
                <a:spcPct val="115000"/>
              </a:lnSpc>
              <a:spcBef>
                <a:spcPts val="5"/>
              </a:spcBef>
              <a:buSzPts val="1200"/>
              <a:buFont typeface="+mj-lt"/>
              <a:buAutoNum type="romanUcPeriod"/>
              <a:tabLst>
                <a:tab pos="622300" algn="l"/>
                <a:tab pos="622935" algn="l"/>
              </a:tabLst>
            </a:pPr>
            <a:endParaRPr lang="en-IN" sz="1800" spc="-1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07331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2700</TotalTime>
  <Words>2484</Words>
  <Application>Microsoft Office PowerPoint</Application>
  <PresentationFormat>Widescreen</PresentationFormat>
  <Paragraphs>159</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Arial Rounded MT Bold</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237</cp:revision>
  <dcterms:created xsi:type="dcterms:W3CDTF">2023-04-01T04:44:33Z</dcterms:created>
  <dcterms:modified xsi:type="dcterms:W3CDTF">2023-07-12T12:00:41Z</dcterms:modified>
</cp:coreProperties>
</file>