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0DDFF056-5CC9-660D-9404-151D0981C951}"/>
              </a:ext>
            </a:extLst>
          </p:cNvPr>
          <p:cNvSpPr txBox="1"/>
          <p:nvPr/>
        </p:nvSpPr>
        <p:spPr>
          <a:xfrm>
            <a:off x="1264024" y="2624060"/>
            <a:ext cx="9968752" cy="1846659"/>
          </a:xfrm>
          <a:prstGeom prst="rect">
            <a:avLst/>
          </a:prstGeom>
          <a:noFill/>
        </p:spPr>
        <p:txBody>
          <a:bodyPr wrap="square">
            <a:spAutoFit/>
          </a:bodyPr>
          <a:lstStyle/>
          <a:p>
            <a:pPr algn="just"/>
            <a:r>
              <a:rPr lang="en-US" sz="3200" dirty="0">
                <a:latin typeface="Arial Rounded MT Bold" panose="020F0704030504030204" pitchFamily="34" charset="0"/>
              </a:rPr>
              <a:t>Lecture no. 6: Extension management Extension              </a:t>
            </a:r>
            <a:r>
              <a:rPr lang="en-US" sz="3200" b="1" dirty="0">
                <a:effectLst/>
                <a:latin typeface="Arial Rounded MT Bold" panose="020F0704030504030204" pitchFamily="34" charset="0"/>
                <a:ea typeface="Times New Roman" panose="02020603050405020304" pitchFamily="18" charset="0"/>
              </a:rPr>
              <a:t>(POSDCORB) in public sector</a:t>
            </a:r>
            <a:endParaRPr lang="en-IN" sz="3200" dirty="0">
              <a:effectLst/>
              <a:latin typeface="Arial Rounded MT Bold" panose="020F0704030504030204" pitchFamily="34" charset="0"/>
              <a:ea typeface="Times New Roman" panose="02020603050405020304" pitchFamily="18" charset="0"/>
            </a:endParaRPr>
          </a:p>
          <a:p>
            <a:pPr algn="just"/>
            <a:r>
              <a:rPr lang="en-US" sz="3200" dirty="0">
                <a:latin typeface="Arial Rounded MT Bold" panose="020F0704030504030204" pitchFamily="34" charset="0"/>
              </a:rPr>
              <a:t> </a:t>
            </a:r>
            <a:r>
              <a:rPr lang="en-US" sz="3200" b="1" dirty="0">
                <a:latin typeface="Arial Rounded MT Bold" panose="020F0704030504030204" pitchFamily="34" charset="0"/>
              </a:rPr>
              <a:t> </a:t>
            </a:r>
          </a:p>
          <a:p>
            <a:pPr algn="just"/>
            <a:endParaRPr lang="en-US" dirty="0"/>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A70138-ADFA-1706-2975-1C4B0855720A}"/>
              </a:ext>
            </a:extLst>
          </p:cNvPr>
          <p:cNvSpPr txBox="1"/>
          <p:nvPr/>
        </p:nvSpPr>
        <p:spPr>
          <a:xfrm>
            <a:off x="2196353" y="2228975"/>
            <a:ext cx="7906871" cy="2576924"/>
          </a:xfrm>
          <a:prstGeom prst="rect">
            <a:avLst/>
          </a:prstGeom>
          <a:noFill/>
        </p:spPr>
        <p:txBody>
          <a:bodyPr wrap="square">
            <a:spAutoFit/>
          </a:bodyPr>
          <a:lstStyle/>
          <a:p>
            <a:pPr marL="165100" marR="570230" algn="just">
              <a:lnSpc>
                <a:spcPct val="115000"/>
              </a:lnSpc>
              <a:spcBef>
                <a:spcPts val="370"/>
              </a:spcBef>
              <a:spcAft>
                <a:spcPts val="0"/>
              </a:spcAft>
            </a:pPr>
            <a:r>
              <a:rPr lang="en-US" sz="2200" b="1" dirty="0">
                <a:effectLst/>
                <a:latin typeface="Times New Roman" panose="02020603050405020304" pitchFamily="18" charset="0"/>
                <a:ea typeface="Times New Roman" panose="02020603050405020304" pitchFamily="18" charset="0"/>
              </a:rPr>
              <a:t>POSDCORB</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 an acronym which means Planning, Organizing, Staffing, Directing, Coordinating, Reporting and Budgeting which was first coined in a paper on administrative management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written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Brownlow</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Committee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Luther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Gulick</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Lyndall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Urwick. POSDCORB can be used as a systematic framework for efficiently executing business processes in a company or by an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individual.</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90A88D-A663-84B5-94C6-C62C7A3DADD2}"/>
              </a:ext>
            </a:extLst>
          </p:cNvPr>
          <p:cNvSpPr txBox="1"/>
          <p:nvPr/>
        </p:nvSpPr>
        <p:spPr>
          <a:xfrm>
            <a:off x="1990165" y="1818579"/>
            <a:ext cx="8731623" cy="3440237"/>
          </a:xfrm>
          <a:prstGeom prst="rect">
            <a:avLst/>
          </a:prstGeom>
          <a:noFill/>
        </p:spPr>
        <p:txBody>
          <a:bodyPr wrap="square">
            <a:spAutoFit/>
          </a:bodyPr>
          <a:lstStyle/>
          <a:p>
            <a:pPr marL="165100" algn="just">
              <a:spcBef>
                <a:spcPts val="815"/>
              </a:spcBef>
            </a:pPr>
            <a:r>
              <a:rPr lang="en-US" sz="2200" b="1" kern="0" dirty="0">
                <a:effectLst/>
                <a:latin typeface="Times New Roman" panose="02020603050405020304" pitchFamily="18" charset="0"/>
                <a:ea typeface="Times New Roman" panose="02020603050405020304" pitchFamily="18" charset="0"/>
              </a:rPr>
              <a:t>Importance of POSDCORB</a:t>
            </a:r>
            <a:endParaRPr lang="en-IN" sz="2200" b="1" kern="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Every business needs to have systematic framework in ensuring there is maximum output, minimum wastage and higher margins. POSDCORB is one such method in management where workforce and employees can be managed in a way which would be beneficial for a company.</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This concept helps organizations to break down the work into multiple processes and help in getting</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maximum</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value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out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each</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These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steps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stages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POSDCORB</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help</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 team to deliver to the needs of a</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73BF7A-A611-708B-B228-E641245C8D6F}"/>
              </a:ext>
            </a:extLst>
          </p:cNvPr>
          <p:cNvSpPr txBox="1"/>
          <p:nvPr/>
        </p:nvSpPr>
        <p:spPr>
          <a:xfrm>
            <a:off x="1940859" y="2459504"/>
            <a:ext cx="8310282" cy="1938992"/>
          </a:xfrm>
          <a:prstGeom prst="rect">
            <a:avLst/>
          </a:prstGeom>
          <a:noFill/>
        </p:spPr>
        <p:txBody>
          <a:bodyPr wrap="square">
            <a:spAutoFit/>
          </a:bodyPr>
          <a:lstStyle/>
          <a:p>
            <a:pPr algn="just"/>
            <a:r>
              <a:rPr lang="en-US" sz="2000" dirty="0">
                <a:effectLst/>
                <a:latin typeface="Times New Roman" panose="02020603050405020304" pitchFamily="18" charset="0"/>
                <a:ea typeface="Times New Roman" panose="02020603050405020304" pitchFamily="18" charset="0"/>
              </a:rPr>
              <a:t>Indian agricultural extension has wide mandates and despite the pluralistic extension approaches, its coverage and use of services is limited; particularly in rain-fed regions that are represented by marginal</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smallholder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farmers’.</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Hence,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develop</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“need-based”</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capacity</a:t>
            </a:r>
            <a:r>
              <a:rPr lang="en-US" sz="2000" spc="-1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building of small-scale men and women farmers, as well as gaining access to reliable information in increasing their productivity and profitability for livelihoods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improvements.</a:t>
            </a:r>
            <a:endParaRPr lang="en-IN" sz="2000" dirty="0"/>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DB56B8-5C87-25B8-EEEE-A339251104D5}"/>
              </a:ext>
            </a:extLst>
          </p:cNvPr>
          <p:cNvSpPr txBox="1"/>
          <p:nvPr/>
        </p:nvSpPr>
        <p:spPr>
          <a:xfrm>
            <a:off x="1156446" y="1617654"/>
            <a:ext cx="10148047" cy="4505657"/>
          </a:xfrm>
          <a:prstGeom prst="rect">
            <a:avLst/>
          </a:prstGeom>
          <a:noFill/>
        </p:spPr>
        <p:txBody>
          <a:bodyPr wrap="square">
            <a:spAutoFit/>
          </a:bodyPr>
          <a:lstStyle/>
          <a:p>
            <a:pPr marL="165100" marR="574040" indent="38100" algn="just">
              <a:lnSpc>
                <a:spcPct val="115000"/>
              </a:lnSpc>
              <a:spcBef>
                <a:spcPts val="790"/>
              </a:spcBef>
              <a:spcAft>
                <a:spcPts val="0"/>
              </a:spcAft>
            </a:pPr>
            <a:r>
              <a:rPr lang="en-US" sz="2000" dirty="0">
                <a:effectLst/>
                <a:latin typeface="Times New Roman" panose="02020603050405020304" pitchFamily="18" charset="0"/>
                <a:ea typeface="Times New Roman" panose="02020603050405020304" pitchFamily="18" charset="0"/>
              </a:rPr>
              <a:t>There are five major agricultural public sector extension systems devoted to extension work in India:</a:t>
            </a:r>
            <a:endParaRPr lang="en-IN" sz="2000" dirty="0">
              <a:effectLst/>
              <a:latin typeface="Times New Roman" panose="02020603050405020304" pitchFamily="18" charset="0"/>
              <a:ea typeface="Times New Roman" panose="02020603050405020304" pitchFamily="18" charset="0"/>
            </a:endParaRPr>
          </a:p>
          <a:p>
            <a:pPr marR="574040" lvl="1" algn="just">
              <a:lnSpc>
                <a:spcPct val="115000"/>
              </a:lnSpc>
              <a:spcBef>
                <a:spcPts val="810"/>
              </a:spcBef>
              <a:spcAft>
                <a:spcPts val="0"/>
              </a:spcAft>
              <a:buSzPts val="1200"/>
              <a:tabLst>
                <a:tab pos="851535" algn="l"/>
              </a:tabLst>
            </a:pPr>
            <a:r>
              <a:rPr lang="en-US" sz="2000" spc="-100" dirty="0">
                <a:effectLst/>
                <a:latin typeface="Times New Roman" panose="02020603050405020304" pitchFamily="18" charset="0"/>
                <a:ea typeface="Times New Roman" panose="02020603050405020304" pitchFamily="18" charset="0"/>
              </a:rPr>
              <a:t>i. the</a:t>
            </a:r>
            <a:r>
              <a:rPr lang="en-US" sz="2000" spc="-80"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Ministry</a:t>
            </a:r>
            <a:r>
              <a:rPr lang="en-US" sz="2000" spc="-10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of</a:t>
            </a:r>
            <a:r>
              <a:rPr lang="en-US" sz="2000" spc="-8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Agriculture</a:t>
            </a:r>
            <a:r>
              <a:rPr lang="en-US" sz="2000" spc="-90"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at</a:t>
            </a:r>
            <a:r>
              <a:rPr lang="en-US" sz="2000" spc="-6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central</a:t>
            </a:r>
            <a:r>
              <a:rPr lang="en-US" sz="2000" spc="-7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level,</a:t>
            </a:r>
            <a:r>
              <a:rPr lang="en-US" sz="2000" spc="-7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including</a:t>
            </a:r>
            <a:r>
              <a:rPr lang="en-US" sz="2000" spc="-90"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Indian</a:t>
            </a:r>
            <a:r>
              <a:rPr lang="en-US" sz="2000" spc="-70"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Council</a:t>
            </a:r>
            <a:r>
              <a:rPr lang="en-US" sz="2000" spc="-7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Agricultural Research (ICAR) and the Directorate of Extension</a:t>
            </a:r>
            <a:r>
              <a:rPr lang="en-US" sz="2000" spc="10"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(DoE);</a:t>
            </a:r>
            <a:endParaRPr lang="en-IN" sz="2000" spc="-100" dirty="0">
              <a:effectLst/>
              <a:latin typeface="Times New Roman" panose="02020603050405020304" pitchFamily="18" charset="0"/>
              <a:ea typeface="Times New Roman" panose="02020603050405020304" pitchFamily="18" charset="0"/>
            </a:endParaRPr>
          </a:p>
          <a:p>
            <a:pPr marR="567690" lvl="1" algn="just">
              <a:lnSpc>
                <a:spcPct val="115000"/>
              </a:lnSpc>
              <a:spcBef>
                <a:spcPts val="205"/>
              </a:spcBef>
              <a:spcAft>
                <a:spcPts val="0"/>
              </a:spcAft>
              <a:buSzPts val="1200"/>
              <a:tabLst>
                <a:tab pos="851535" algn="l"/>
              </a:tabLst>
            </a:pPr>
            <a:r>
              <a:rPr lang="en-US" sz="2000" spc="-100" dirty="0">
                <a:effectLst/>
                <a:latin typeface="Times New Roman" panose="02020603050405020304" pitchFamily="18" charset="0"/>
                <a:ea typeface="Times New Roman" panose="02020603050405020304" pitchFamily="18" charset="0"/>
              </a:rPr>
              <a:t>ii. State Departments of Agriculture (DoA), as well as the State Agricultural Universities (SAUs);</a:t>
            </a:r>
            <a:endParaRPr lang="en-IN" sz="2000" spc="-100" dirty="0">
              <a:effectLst/>
              <a:latin typeface="Times New Roman" panose="02020603050405020304" pitchFamily="18" charset="0"/>
              <a:ea typeface="Times New Roman" panose="02020603050405020304" pitchFamily="18" charset="0"/>
            </a:endParaRPr>
          </a:p>
          <a:p>
            <a:pPr marR="569595" lvl="1" algn="just">
              <a:lnSpc>
                <a:spcPct val="115000"/>
              </a:lnSpc>
              <a:spcBef>
                <a:spcPts val="205"/>
              </a:spcBef>
              <a:spcAft>
                <a:spcPts val="0"/>
              </a:spcAft>
              <a:buSzPts val="1200"/>
              <a:tabLst>
                <a:tab pos="889635" algn="l"/>
              </a:tabLst>
            </a:pPr>
            <a:r>
              <a:rPr lang="en-US" sz="2000" spc="-100" dirty="0">
                <a:effectLst/>
                <a:latin typeface="Times New Roman" panose="02020603050405020304" pitchFamily="18" charset="0"/>
                <a:ea typeface="Times New Roman" panose="02020603050405020304" pitchFamily="18" charset="0"/>
              </a:rPr>
              <a:t>iii. The Departments of Agriculture (DoA), Animal Husbandry (DAH), Horticulture (DoH) and Fisheries (DoF), as well as the Krishi Vigyan Kendra (KVKs) and, more recently, the Agricultural Technology Management Agency (ATMA) at the District level;</a:t>
            </a:r>
            <a:endParaRPr lang="en-IN" sz="2000" spc="-100" dirty="0">
              <a:effectLst/>
              <a:latin typeface="Times New Roman" panose="02020603050405020304" pitchFamily="18" charset="0"/>
              <a:ea typeface="Times New Roman" panose="02020603050405020304" pitchFamily="18" charset="0"/>
            </a:endParaRPr>
          </a:p>
          <a:p>
            <a:pPr marR="573405" lvl="1" algn="just">
              <a:lnSpc>
                <a:spcPct val="115000"/>
              </a:lnSpc>
              <a:spcBef>
                <a:spcPts val="205"/>
              </a:spcBef>
              <a:spcAft>
                <a:spcPts val="0"/>
              </a:spcAft>
              <a:buSzPts val="1200"/>
              <a:tabLst>
                <a:tab pos="889635" algn="l"/>
              </a:tabLst>
            </a:pPr>
            <a:r>
              <a:rPr lang="en-US" sz="2000" spc="-100" dirty="0">
                <a:latin typeface="Times New Roman" panose="02020603050405020304" pitchFamily="18" charset="0"/>
                <a:ea typeface="Times New Roman" panose="02020603050405020304" pitchFamily="18" charset="0"/>
              </a:rPr>
              <a:t>iv. </a:t>
            </a:r>
            <a:r>
              <a:rPr lang="en-US" sz="2000" spc="-100" dirty="0">
                <a:effectLst/>
                <a:latin typeface="Times New Roman" panose="02020603050405020304" pitchFamily="18" charset="0"/>
                <a:ea typeface="Times New Roman" panose="02020603050405020304" pitchFamily="18" charset="0"/>
              </a:rPr>
              <a:t>there are a wide variety of producers groups, including cooperatives and federations of milk, fruits, cotton, oilseeds, coconut, spices etc.; as well</a:t>
            </a:r>
            <a:r>
              <a:rPr lang="en-US" sz="2000" spc="-1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as</a:t>
            </a:r>
            <a:endParaRPr lang="en-IN" sz="2000" spc="-100" dirty="0">
              <a:effectLst/>
              <a:latin typeface="Times New Roman" panose="02020603050405020304" pitchFamily="18" charset="0"/>
              <a:ea typeface="Times New Roman" panose="02020603050405020304" pitchFamily="18" charset="0"/>
            </a:endParaRPr>
          </a:p>
          <a:p>
            <a:pPr marR="571500" lvl="1" algn="just">
              <a:lnSpc>
                <a:spcPct val="113000"/>
              </a:lnSpc>
              <a:spcBef>
                <a:spcPts val="205"/>
              </a:spcBef>
              <a:spcAft>
                <a:spcPts val="0"/>
              </a:spcAft>
              <a:buSzPts val="1200"/>
              <a:tabLst>
                <a:tab pos="851535" algn="l"/>
              </a:tabLst>
            </a:pPr>
            <a:r>
              <a:rPr lang="en-US" sz="2000" spc="-100" dirty="0">
                <a:effectLst/>
                <a:latin typeface="Times New Roman" panose="02020603050405020304" pitchFamily="18" charset="0"/>
                <a:ea typeface="Times New Roman" panose="02020603050405020304" pitchFamily="18" charset="0"/>
              </a:rPr>
              <a:t>v. Civil society organizations, such as the Non-governmental Organization (NGOs). In agricultural innovation systems, there are still large gaps between research and extension</a:t>
            </a:r>
            <a:r>
              <a:rPr lang="en-US" sz="2000" spc="-5" dirty="0">
                <a:effectLst/>
                <a:latin typeface="Times New Roman" panose="02020603050405020304" pitchFamily="18" charset="0"/>
                <a:ea typeface="Times New Roman" panose="02020603050405020304" pitchFamily="18" charset="0"/>
              </a:rPr>
              <a:t> </a:t>
            </a:r>
            <a:r>
              <a:rPr lang="en-US" sz="2000" spc="-100" dirty="0">
                <a:effectLst/>
                <a:latin typeface="Times New Roman" panose="02020603050405020304" pitchFamily="18" charset="0"/>
                <a:ea typeface="Times New Roman" panose="02020603050405020304" pitchFamily="18" charset="0"/>
              </a:rPr>
              <a:t>approaches.</a:t>
            </a:r>
            <a:endParaRPr lang="en-IN" sz="2000" spc="-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7240E1-2D18-6C59-7CCA-4A6132FB55ED}"/>
              </a:ext>
            </a:extLst>
          </p:cNvPr>
          <p:cNvSpPr txBox="1"/>
          <p:nvPr/>
        </p:nvSpPr>
        <p:spPr>
          <a:xfrm>
            <a:off x="2832848" y="2150382"/>
            <a:ext cx="7234518" cy="2895473"/>
          </a:xfrm>
          <a:prstGeom prst="rect">
            <a:avLst/>
          </a:prstGeom>
          <a:noFill/>
        </p:spPr>
        <p:txBody>
          <a:bodyPr wrap="square">
            <a:spAutoFit/>
          </a:bodyPr>
          <a:lstStyle/>
          <a:p>
            <a:pPr marL="393700" marR="569595" indent="38100" algn="just">
              <a:lnSpc>
                <a:spcPct val="115000"/>
              </a:lnSpc>
              <a:spcBef>
                <a:spcPts val="810"/>
              </a:spcBef>
              <a:spcAft>
                <a:spcPts val="0"/>
              </a:spcAft>
            </a:pPr>
            <a:r>
              <a:rPr lang="en-US" sz="2000" dirty="0">
                <a:effectLst/>
                <a:latin typeface="Times New Roman" panose="02020603050405020304" pitchFamily="18" charset="0"/>
                <a:ea typeface="Times New Roman" panose="02020603050405020304" pitchFamily="18" charset="0"/>
              </a:rPr>
              <a:t>Hence,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evaluate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performance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socio-economic</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impacts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research</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extension programs. Also, a greater understanding of Public Private Partnership is also required; including the mechanisms that help encourage partnerships. There is a want for a thorough evaluation of extension approaches in order to identify best practices and to understand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impact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farming</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communities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reaching</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small-scale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marginal</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farmers.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2238</TotalTime>
  <Words>488</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207</cp:revision>
  <dcterms:created xsi:type="dcterms:W3CDTF">2023-04-01T04:44:33Z</dcterms:created>
  <dcterms:modified xsi:type="dcterms:W3CDTF">2023-07-07T06:08:27Z</dcterms:modified>
</cp:coreProperties>
</file>