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28809" y="2053136"/>
            <a:ext cx="8581767" cy="2043736"/>
          </a:xfrm>
          <a:prstGeom prst="rect">
            <a:avLst/>
          </a:prstGeom>
        </p:spPr>
        <p:txBody>
          <a:bodyPr/>
          <a:lstStyle/>
          <a:p>
            <a:pPr marL="165100" marR="571500" algn="just">
              <a:lnSpc>
                <a:spcPct val="113000"/>
              </a:lnSpc>
              <a:spcBef>
                <a:spcPts val="395"/>
              </a:spcBef>
              <a:spcAft>
                <a:spcPts val="0"/>
              </a:spcAft>
            </a:pPr>
            <a:r>
              <a:rPr lang="en-US" sz="3200" b="1" kern="0" dirty="0">
                <a:effectLst/>
                <a:latin typeface="Arial Rounded MT Bold" panose="020F0704030504030204" pitchFamily="34" charset="0"/>
                <a:ea typeface="Times New Roman" panose="02020603050405020304" pitchFamily="18" charset="0"/>
              </a:rPr>
              <a:t>Lecture 8: </a:t>
            </a:r>
            <a:r>
              <a:rPr lang="en-US" sz="3200" b="1" dirty="0">
                <a:effectLst/>
                <a:latin typeface="Times New Roman" panose="02020603050405020304" pitchFamily="18" charset="0"/>
                <a:ea typeface="Times New Roman" panose="02020603050405020304" pitchFamily="18" charset="0"/>
              </a:rPr>
              <a:t>Organizational Structure, relations between different units- Challenges in management</a:t>
            </a: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F40DC2-8588-BBA2-1C0D-EC09B75C0CCC}"/>
              </a:ext>
            </a:extLst>
          </p:cNvPr>
          <p:cNvSpPr txBox="1"/>
          <p:nvPr/>
        </p:nvSpPr>
        <p:spPr>
          <a:xfrm>
            <a:off x="1649505" y="2053257"/>
            <a:ext cx="9601200" cy="3249416"/>
          </a:xfrm>
          <a:prstGeom prst="rect">
            <a:avLst/>
          </a:prstGeom>
          <a:noFill/>
        </p:spPr>
        <p:txBody>
          <a:bodyPr wrap="square">
            <a:spAutoFit/>
          </a:bodyPr>
          <a:lstStyle/>
          <a:p>
            <a:pPr marL="165100" marR="566420" algn="just">
              <a:lnSpc>
                <a:spcPct val="115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Organizational structure refers to how individual and team work within an organization are coordinated. To achieve organizational goals and objectives, individual work needs to be coordinated and managed. Structure is a valuable tool in achieving coordination, as it specifies reporting relationships (who reports to whom), delineates formal communication channels, and describes how separate actions of individuals are linked together. Organizations can function within a number of different structures, each possessing distinct advantages and disadvantages. Although any structure that is not properly managed will be plagued with issues, some organizational models are better equipped for particular environments and tasks.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4BB7AB-BBC8-E91D-E53A-B850E66E12DD}"/>
              </a:ext>
            </a:extLst>
          </p:cNvPr>
          <p:cNvSpPr txBox="1"/>
          <p:nvPr/>
        </p:nvSpPr>
        <p:spPr>
          <a:xfrm>
            <a:off x="1021977" y="1964950"/>
            <a:ext cx="10165976" cy="3557897"/>
          </a:xfrm>
          <a:prstGeom prst="rect">
            <a:avLst/>
          </a:prstGeom>
          <a:noFill/>
        </p:spPr>
        <p:txBody>
          <a:bodyPr wrap="square">
            <a:spAutoFit/>
          </a:bodyPr>
          <a:lstStyle/>
          <a:p>
            <a:pPr marL="165100" marR="572770" algn="just">
              <a:lnSpc>
                <a:spcPct val="113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Four aspects of structure that have been frequently studied in the literature: centralization, formalization, hierarchical levels, and departmentalization.</a:t>
            </a:r>
            <a:endParaRPr lang="en-IN" sz="2000" dirty="0">
              <a:effectLst/>
              <a:latin typeface="Times New Roman" panose="02020603050405020304" pitchFamily="18" charset="0"/>
              <a:ea typeface="Times New Roman" panose="02020603050405020304" pitchFamily="18" charset="0"/>
            </a:endParaRPr>
          </a:p>
          <a:p>
            <a:pPr marL="165100">
              <a:spcBef>
                <a:spcPts val="395"/>
              </a:spcBef>
            </a:pPr>
            <a:br>
              <a:rPr lang="en-US" sz="2000" dirty="0">
                <a:effectLst/>
                <a:latin typeface="Times New Roman" panose="02020603050405020304" pitchFamily="18" charset="0"/>
                <a:ea typeface="Times New Roman" panose="02020603050405020304" pitchFamily="18" charset="0"/>
              </a:rPr>
            </a:br>
            <a:r>
              <a:rPr lang="en-US" sz="2200" b="1" kern="0" dirty="0">
                <a:effectLst/>
                <a:latin typeface="Times New Roman" panose="02020603050405020304" pitchFamily="18" charset="0"/>
                <a:ea typeface="Times New Roman" panose="02020603050405020304" pitchFamily="18" charset="0"/>
              </a:rPr>
              <a:t>Centralization</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180"/>
              </a:spcBef>
              <a:spcAft>
                <a:spcPts val="0"/>
              </a:spcAft>
            </a:pPr>
            <a:r>
              <a:rPr lang="en-US" sz="2000" dirty="0">
                <a:effectLst/>
                <a:latin typeface="Times New Roman" panose="02020603050405020304" pitchFamily="18" charset="0"/>
                <a:ea typeface="Times New Roman" panose="02020603050405020304" pitchFamily="18" charset="0"/>
              </a:rPr>
              <a:t>Centralization 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degree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decision-making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authority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concentrated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higher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an organization. In centralized companies, many important decisions are made at higher levels of 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hierarchy,</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whereas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decentralized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companies,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decisions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made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problems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solved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lower levels </a:t>
            </a:r>
            <a:r>
              <a:rPr lang="en-US" sz="2000" spc="10" dirty="0">
                <a:effectLst/>
                <a:latin typeface="Times New Roman" panose="02020603050405020304" pitchFamily="18" charset="0"/>
                <a:ea typeface="Times New Roman" panose="02020603050405020304" pitchFamily="18" charset="0"/>
              </a:rPr>
              <a:t>by </a:t>
            </a:r>
            <a:r>
              <a:rPr lang="en-US" sz="2000" dirty="0">
                <a:effectLst/>
                <a:latin typeface="Times New Roman" panose="02020603050405020304" pitchFamily="18" charset="0"/>
                <a:ea typeface="Times New Roman" panose="02020603050405020304" pitchFamily="18" charset="0"/>
              </a:rPr>
              <a:t>employees who are closer to the problem in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question.</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424A9D-D890-E04B-154F-F690EFBEDAF7}"/>
              </a:ext>
            </a:extLst>
          </p:cNvPr>
          <p:cNvSpPr txBox="1"/>
          <p:nvPr/>
        </p:nvSpPr>
        <p:spPr>
          <a:xfrm>
            <a:off x="1645023" y="1947497"/>
            <a:ext cx="8901953" cy="3200876"/>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Formalization</a:t>
            </a:r>
            <a:endParaRPr lang="en-IN" sz="2200" b="1" kern="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Formalization is the extent to which an organization’s policies, procedures, job descriptions, and rules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written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explicitly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articulated.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Formalized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those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which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many written rules and regulations. These structures control employee behavior using written rules, so that employees have little autonomy to decide on a case-by-case basis. An advantage of formalization is that it makes employee behavior more predictable. Whenever a problem at work arises, employees know to turn to a handbook or a procedure guideline. Therefore, employees respond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problems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similar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across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consistency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behavior. </a:t>
            </a:r>
            <a:endParaRPr lang="en-IN" sz="2000" dirty="0"/>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EB0C6C-AA95-48BA-A233-AD46D4AC2E7D}"/>
              </a:ext>
            </a:extLst>
          </p:cNvPr>
          <p:cNvSpPr txBox="1"/>
          <p:nvPr/>
        </p:nvSpPr>
        <p:spPr>
          <a:xfrm>
            <a:off x="1613647" y="1759021"/>
            <a:ext cx="8964706" cy="3666645"/>
          </a:xfrm>
          <a:prstGeom prst="rect">
            <a:avLst/>
          </a:prstGeom>
          <a:noFill/>
        </p:spPr>
        <p:txBody>
          <a:bodyPr wrap="square">
            <a:spAutoFit/>
          </a:bodyPr>
          <a:lstStyle/>
          <a:p>
            <a:pPr marL="165100" marR="568960" algn="just">
              <a:lnSpc>
                <a:spcPct val="115000"/>
              </a:lnSpc>
              <a:spcBef>
                <a:spcPts val="190"/>
              </a:spcBef>
              <a:spcAft>
                <a:spcPts val="0"/>
              </a:spcAft>
            </a:pPr>
            <a:r>
              <a:rPr lang="en-US" sz="2200" b="1" dirty="0">
                <a:effectLst/>
                <a:latin typeface="Times New Roman" panose="02020603050405020304" pitchFamily="18" charset="0"/>
                <a:ea typeface="Times New Roman" panose="02020603050405020304" pitchFamily="18" charset="0"/>
              </a:rPr>
              <a:t>Hierarchical</a:t>
            </a:r>
            <a:r>
              <a:rPr lang="en-US" sz="2200" b="1" spc="-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Levels</a:t>
            </a:r>
          </a:p>
          <a:p>
            <a:pPr marL="165100" marR="568960" algn="just">
              <a:lnSpc>
                <a:spcPct val="115000"/>
              </a:lnSpc>
              <a:spcBef>
                <a:spcPts val="190"/>
              </a:spcBef>
              <a:spcAft>
                <a:spcPts val="0"/>
              </a:spcAft>
            </a:pPr>
            <a:endParaRPr lang="en-IN" sz="22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Another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important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element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company’s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number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hierarchy. Keeping the size of the organization constant, tall structures have several layers of management between frontline employees and the top level, while flat structures consist of only a few layers. In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tall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number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reporting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each</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tends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smaller,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resulting in greater opportunities for managers to supervise and monitor employee activities. In contrast, flat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involve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larger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number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reporting</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each</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structure, managers will be relatively unable to provide close supervision, leading to greater levels of freedom of action for each</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a:t>
            </a:r>
            <a:endParaRPr lang="en-IN" sz="2000" dirty="0"/>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6.jpeg" descr="image">
            <a:extLst>
              <a:ext uri="{FF2B5EF4-FFF2-40B4-BE49-F238E27FC236}">
                <a16:creationId xmlns:a16="http://schemas.microsoft.com/office/drawing/2014/main" id="{729BB42C-9D5C-AA8D-9B7E-97DDA398BB6F}"/>
              </a:ext>
            </a:extLst>
          </p:cNvPr>
          <p:cNvPicPr>
            <a:picLocks noChangeAspect="1"/>
          </p:cNvPicPr>
          <p:nvPr/>
        </p:nvPicPr>
        <p:blipFill>
          <a:blip r:embed="rId2" cstate="print"/>
          <a:stretch>
            <a:fillRect/>
          </a:stretch>
        </p:blipFill>
        <p:spPr>
          <a:xfrm>
            <a:off x="2492189" y="1834614"/>
            <a:ext cx="8049091" cy="3188771"/>
          </a:xfrm>
          <a:prstGeom prst="rect">
            <a:avLst/>
          </a:prstGeom>
        </p:spPr>
      </p:pic>
      <p:sp>
        <p:nvSpPr>
          <p:cNvPr id="4" name="TextBox 3">
            <a:extLst>
              <a:ext uri="{FF2B5EF4-FFF2-40B4-BE49-F238E27FC236}">
                <a16:creationId xmlns:a16="http://schemas.microsoft.com/office/drawing/2014/main" id="{DBA15879-4DE1-243B-4BEE-5364559DF6FD}"/>
              </a:ext>
            </a:extLst>
          </p:cNvPr>
          <p:cNvSpPr txBox="1"/>
          <p:nvPr/>
        </p:nvSpPr>
        <p:spPr>
          <a:xfrm>
            <a:off x="1873624" y="5329082"/>
            <a:ext cx="9644809" cy="369332"/>
          </a:xfrm>
          <a:prstGeom prst="rect">
            <a:avLst/>
          </a:prstGeom>
          <a:noFill/>
        </p:spPr>
        <p:txBody>
          <a:bodyPr wrap="square">
            <a:spAutoFit/>
          </a:bodyPr>
          <a:lstStyle/>
          <a:p>
            <a:pPr marL="245745">
              <a:spcBef>
                <a:spcPts val="910"/>
              </a:spcBef>
              <a:spcAft>
                <a:spcPts val="0"/>
              </a:spcAft>
            </a:pPr>
            <a:r>
              <a:rPr lang="en-US" sz="1800" b="1" kern="0" dirty="0">
                <a:effectLst/>
                <a:latin typeface="Times New Roman" panose="02020603050405020304" pitchFamily="18" charset="0"/>
                <a:ea typeface="Times New Roman" panose="02020603050405020304" pitchFamily="18" charset="0"/>
              </a:rPr>
              <a:t>Example of a Pharmaceutical Company with a Functional Departmentalization Structure</a:t>
            </a:r>
            <a:endParaRPr lang="en-IN" sz="18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2275</TotalTime>
  <Words>457</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207</cp:revision>
  <dcterms:created xsi:type="dcterms:W3CDTF">2023-04-01T04:44:33Z</dcterms:created>
  <dcterms:modified xsi:type="dcterms:W3CDTF">2023-07-07T08:30:06Z</dcterms:modified>
</cp:coreProperties>
</file>