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2" r:id="rId3"/>
    <p:sldId id="263" r:id="rId4"/>
    <p:sldId id="264" r:id="rId5"/>
    <p:sldId id="265" r:id="rId6"/>
    <p:sldId id="267" r:id="rId7"/>
    <p:sldId id="270" r:id="rId8"/>
    <p:sldId id="271" r:id="rId9"/>
    <p:sldId id="258" r:id="rId10"/>
    <p:sldId id="266" r:id="rId11"/>
    <p:sldId id="25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DC3A84-B57D-4A33-AEDB-2B87B07A3339}" type="datetimeFigureOut">
              <a:rPr lang="en-US" smtClean="0"/>
              <a:pPr/>
              <a:t>7/5/2023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19FFDE-D148-47B4-AA01-C7BE6665DFF0}" type="slidenum">
              <a:rPr lang="en-US" smtClean="0"/>
              <a:pPr/>
              <a:t>‹#›</a:t>
            </a:fld>
            <a:endParaRPr lang="en-US"/>
          </a:p>
        </p:txBody>
      </p:sp>
    </p:spTree>
    <p:extLst>
      <p:ext uri="{BB962C8B-B14F-4D97-AF65-F5344CB8AC3E}">
        <p14:creationId xmlns:p14="http://schemas.microsoft.com/office/powerpoint/2010/main" val="1169518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CF9F587-75CE-4199-A5FA-B9E51CEFEE9E}" type="slidenum">
              <a:rPr lang="en-US" smtClean="0">
                <a:latin typeface="Arial" charset="0"/>
              </a:rPr>
              <a:pPr/>
              <a:t>8</a:t>
            </a:fld>
            <a:endParaRPr lang="en-US" smtClean="0">
              <a:latin typeface="Arial" charset="0"/>
            </a:endParaRPr>
          </a:p>
        </p:txBody>
      </p:sp>
      <p:sp>
        <p:nvSpPr>
          <p:cNvPr id="40963"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40964"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88" tIns="44450" rIns="90488" bIns="44450" anchor="b"/>
          <a:lstStyle/>
          <a:p>
            <a:pPr algn="r" eaLnBrk="0" hangingPunct="0"/>
            <a:r>
              <a:rPr lang="en-US" sz="1200" b="0">
                <a:latin typeface="Times New Roman" pitchFamily="18" charset="0"/>
              </a:rPr>
              <a:t>5</a:t>
            </a:r>
          </a:p>
        </p:txBody>
      </p:sp>
      <p:sp>
        <p:nvSpPr>
          <p:cNvPr id="40965"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40966"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40967" name="Rectangle 6"/>
          <p:cNvSpPr>
            <a:spLocks noGrp="1" noRot="1" noChangeAspect="1" noChangeArrowheads="1" noTextEdit="1"/>
          </p:cNvSpPr>
          <p:nvPr>
            <p:ph type="sldImg"/>
          </p:nvPr>
        </p:nvSpPr>
        <p:spPr>
          <a:xfrm>
            <a:off x="1204913" y="768350"/>
            <a:ext cx="4448175" cy="3336925"/>
          </a:xfrm>
          <a:ln w="12700" cap="flat"/>
        </p:spPr>
      </p:sp>
      <p:sp>
        <p:nvSpPr>
          <p:cNvPr id="40968" name="Rectangle 7"/>
          <p:cNvSpPr>
            <a:spLocks noGrp="1" noChangeArrowheads="1"/>
          </p:cNvSpPr>
          <p:nvPr>
            <p:ph type="body" idx="1"/>
          </p:nvPr>
        </p:nvSpPr>
        <p:spPr>
          <a:xfrm>
            <a:off x="914400" y="4343400"/>
            <a:ext cx="5029200" cy="4114800"/>
          </a:xfrm>
          <a:noFill/>
          <a:ln/>
        </p:spPr>
        <p:txBody>
          <a:bodyPr lIns="90488" tIns="44450" rIns="90488" bIns="44450"/>
          <a:lstStyle/>
          <a:p>
            <a:pPr eaLnBrk="1" hangingPunct="1"/>
            <a:endParaRPr lang="en-US" smtClean="0">
              <a:latin typeface="Arial" charset="0"/>
            </a:endParaRPr>
          </a:p>
        </p:txBody>
      </p:sp>
    </p:spTree>
    <p:extLst>
      <p:ext uri="{BB962C8B-B14F-4D97-AF65-F5344CB8AC3E}">
        <p14:creationId xmlns:p14="http://schemas.microsoft.com/office/powerpoint/2010/main" val="2092679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4038600"/>
          </a:xfrm>
        </p:spPr>
        <p:txBody>
          <a:bodyPr>
            <a:normAutofit fontScale="90000"/>
          </a:bodyPr>
          <a:lstStyle/>
          <a:p>
            <a:pPr algn="l"/>
            <a:r>
              <a:rPr lang="en-US" b="1"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Course name –</a:t>
            </a:r>
            <a:br>
              <a:rPr lang="en-US" b="1"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br>
            <a:r>
              <a:rPr lang="en-US" dirty="0">
                <a:latin typeface="Times New Roman" panose="02020603050405020304" pitchFamily="18" charset="0"/>
                <a:ea typeface="Tahoma" panose="020B0604030504040204" pitchFamily="34" charset="0"/>
                <a:cs typeface="Times New Roman" panose="02020603050405020304" pitchFamily="18" charset="0"/>
              </a:rPr>
              <a:t>Principles and Practices of Water Management (AGRO 0504)</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b="1" dirty="0">
                <a:solidFill>
                  <a:schemeClr val="accent1">
                    <a:lumMod val="75000"/>
                  </a:schemeClr>
                </a:solidFill>
                <a:latin typeface="Times New Roman" panose="02020603050405020304" pitchFamily="18" charset="0"/>
                <a:cs typeface="Times New Roman" panose="02020603050405020304" pitchFamily="18" charset="0"/>
              </a:rPr>
              <a:t>Course Credit – </a:t>
            </a:r>
            <a:r>
              <a:rPr lang="en-US" dirty="0">
                <a:latin typeface="Times New Roman" panose="02020603050405020304" pitchFamily="18" charset="0"/>
                <a:cs typeface="Times New Roman" panose="02020603050405020304" pitchFamily="18" charset="0"/>
              </a:rPr>
              <a:t>2+1</a:t>
            </a:r>
            <a:br>
              <a:rPr lang="en-US" dirty="0">
                <a:latin typeface="Times New Roman" panose="02020603050405020304" pitchFamily="18" charset="0"/>
                <a:cs typeface="Times New Roman" panose="02020603050405020304" pitchFamily="18" charset="0"/>
              </a:rPr>
            </a:b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762000" y="3238500"/>
            <a:ext cx="7696200" cy="2628900"/>
          </a:xfrm>
        </p:spPr>
        <p:txBody>
          <a:bodyPr>
            <a:normAutofit/>
          </a:bodyPr>
          <a:lstStyle/>
          <a:p>
            <a:endParaRPr lang="en-US" dirty="0" smtClean="0"/>
          </a:p>
          <a:p>
            <a:pPr algn="l"/>
            <a:r>
              <a:rPr lang="en-US" b="1" dirty="0">
                <a:solidFill>
                  <a:schemeClr val="accent1">
                    <a:lumMod val="75000"/>
                  </a:schemeClr>
                </a:solidFill>
                <a:latin typeface="Times New Roman" panose="02020603050405020304" pitchFamily="18" charset="0"/>
                <a:cs typeface="Times New Roman" panose="02020603050405020304" pitchFamily="18" charset="0"/>
              </a:rPr>
              <a:t>Lecture </a:t>
            </a:r>
            <a:r>
              <a:rPr lang="en-US" b="1" dirty="0" smtClean="0">
                <a:solidFill>
                  <a:schemeClr val="accent1">
                    <a:lumMod val="75000"/>
                  </a:schemeClr>
                </a:solidFill>
                <a:latin typeface="Times New Roman" panose="02020603050405020304" pitchFamily="18" charset="0"/>
                <a:cs typeface="Times New Roman" panose="02020603050405020304" pitchFamily="18" charset="0"/>
              </a:rPr>
              <a:t>1</a:t>
            </a:r>
            <a:endParaRPr lang="en-US"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b="1" dirty="0">
                <a:solidFill>
                  <a:schemeClr val="accent1">
                    <a:lumMod val="75000"/>
                  </a:schemeClr>
                </a:solidFill>
                <a:latin typeface="Times New Roman" panose="02020603050405020304" pitchFamily="18" charset="0"/>
                <a:cs typeface="Times New Roman" panose="02020603050405020304" pitchFamily="18" charset="0"/>
              </a:rPr>
              <a:t>Topic: </a:t>
            </a:r>
            <a:r>
              <a:rPr lang="en-US" dirty="0">
                <a:solidFill>
                  <a:schemeClr val="tx1"/>
                </a:solidFill>
                <a:latin typeface="Times New Roman" panose="02020603050405020304" pitchFamily="18" charset="0"/>
                <a:cs typeface="Times New Roman" panose="02020603050405020304" pitchFamily="18" charset="0"/>
              </a:rPr>
              <a:t>Water and its role in plants; Irrigation: Definition </a:t>
            </a:r>
            <a:r>
              <a:rPr lang="en-US">
                <a:solidFill>
                  <a:schemeClr val="tx1"/>
                </a:solidFill>
                <a:latin typeface="Times New Roman" panose="02020603050405020304" pitchFamily="18" charset="0"/>
                <a:cs typeface="Times New Roman" panose="02020603050405020304" pitchFamily="18" charset="0"/>
              </a:rPr>
              <a:t>and </a:t>
            </a:r>
            <a:r>
              <a:rPr lang="en-US" smtClean="0">
                <a:solidFill>
                  <a:schemeClr val="tx1"/>
                </a:solidFill>
                <a:latin typeface="Times New Roman" panose="02020603050405020304" pitchFamily="18" charset="0"/>
                <a:cs typeface="Times New Roman" panose="02020603050405020304" pitchFamily="18" charset="0"/>
              </a:rPr>
              <a:t>objectives. </a:t>
            </a:r>
            <a:endParaRPr lang="en-US" dirty="0" smtClean="0">
              <a:solidFill>
                <a:schemeClr val="tx1"/>
              </a:solidFill>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Irrigation – Definition</a:t>
            </a:r>
            <a:r>
              <a:rPr lang="en-US" dirty="0" smtClean="0"/>
              <a:t/>
            </a:r>
            <a:br>
              <a:rPr lang="en-US" dirty="0" smtClean="0"/>
            </a:br>
            <a:endParaRPr lang="en-US" dirty="0"/>
          </a:p>
        </p:txBody>
      </p:sp>
      <p:sp>
        <p:nvSpPr>
          <p:cNvPr id="3" name="Content Placeholder 2"/>
          <p:cNvSpPr>
            <a:spLocks noGrp="1"/>
          </p:cNvSpPr>
          <p:nvPr>
            <p:ph idx="1"/>
          </p:nvPr>
        </p:nvSpPr>
        <p:spPr>
          <a:xfrm>
            <a:off x="0" y="838200"/>
            <a:ext cx="9144000" cy="5287963"/>
          </a:xfrm>
        </p:spPr>
        <p:txBody>
          <a:bodyPr>
            <a:normAutofit/>
          </a:bodyPr>
          <a:lstStyle/>
          <a:p>
            <a:pPr algn="just"/>
            <a:r>
              <a:rPr lang="en-IN" dirty="0" smtClean="0"/>
              <a:t>It is generally defined as “application of water to soil for the purpose of supplying</a:t>
            </a:r>
            <a:r>
              <a:rPr lang="en-US" dirty="0" smtClean="0"/>
              <a:t> </a:t>
            </a:r>
            <a:r>
              <a:rPr lang="en-IN" dirty="0" smtClean="0"/>
              <a:t>the moisture essential for normal plant growth and development”. </a:t>
            </a:r>
          </a:p>
          <a:p>
            <a:pPr algn="just"/>
            <a:r>
              <a:rPr lang="en-IN" dirty="0" smtClean="0"/>
              <a:t>In other words it is the human manipulation of hydrological cycle to improve crop production and quality and to decrease the economic effects of drought. However, a broader and more meaningful definition is that irrigation is the application of water to the soil for the different purposes</a:t>
            </a:r>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a:t>
            </a:r>
            <a:br>
              <a:rPr lang="en-US" dirty="0" smtClean="0"/>
            </a:br>
            <a:endParaRPr lang="en-US" dirty="0"/>
          </a:p>
        </p:txBody>
      </p:sp>
      <p:sp>
        <p:nvSpPr>
          <p:cNvPr id="3" name="Content Placeholder 2"/>
          <p:cNvSpPr>
            <a:spLocks noGrp="1"/>
          </p:cNvSpPr>
          <p:nvPr>
            <p:ph idx="1"/>
          </p:nvPr>
        </p:nvSpPr>
        <p:spPr>
          <a:xfrm>
            <a:off x="457200" y="914400"/>
            <a:ext cx="8305800" cy="5943600"/>
          </a:xfrm>
        </p:spPr>
        <p:txBody>
          <a:bodyPr>
            <a:normAutofit lnSpcReduction="10000"/>
          </a:bodyPr>
          <a:lstStyle/>
          <a:p>
            <a:pPr algn="just"/>
            <a:r>
              <a:rPr lang="en-US" dirty="0" smtClean="0"/>
              <a:t>To reach the principles of water management and practices to enhance the water productivity.</a:t>
            </a:r>
          </a:p>
          <a:p>
            <a:pPr algn="just">
              <a:buNone/>
            </a:pPr>
            <a:r>
              <a:rPr lang="en-IN" dirty="0" smtClean="0"/>
              <a:t>a) To increase crop production on sustainable basis where water is</a:t>
            </a:r>
            <a:endParaRPr lang="en-US" dirty="0" smtClean="0"/>
          </a:p>
          <a:p>
            <a:pPr algn="just">
              <a:buNone/>
            </a:pPr>
            <a:r>
              <a:rPr lang="en-IN" dirty="0" smtClean="0"/>
              <a:t>b) Modification of soil &amp; climatic environment</a:t>
            </a:r>
            <a:endParaRPr lang="en-US" dirty="0" smtClean="0"/>
          </a:p>
          <a:p>
            <a:pPr algn="just">
              <a:buNone/>
            </a:pPr>
            <a:r>
              <a:rPr lang="en-IN" dirty="0" smtClean="0"/>
              <a:t>c) To mitigate i.e., lessen the risk of catastrophes caused by drought</a:t>
            </a:r>
            <a:endParaRPr lang="en-US" dirty="0" smtClean="0"/>
          </a:p>
          <a:p>
            <a:pPr algn="just">
              <a:buNone/>
            </a:pPr>
            <a:r>
              <a:rPr lang="en-IN" dirty="0" smtClean="0"/>
              <a:t>d) To increase population of arid and sparsely populated areas</a:t>
            </a:r>
            <a:endParaRPr lang="en-US" dirty="0" smtClean="0"/>
          </a:p>
          <a:p>
            <a:pPr algn="just">
              <a:buNone/>
            </a:pPr>
            <a:r>
              <a:rPr lang="en-IN" dirty="0" smtClean="0"/>
              <a:t>e) National security i.e., self sufficiency in food grain production</a:t>
            </a:r>
            <a:endParaRPr lang="en-US" dirty="0" smtClean="0"/>
          </a:p>
          <a:p>
            <a:pPr algn="just"/>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Introduction</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lgn="just"/>
            <a:r>
              <a:rPr lang="en-IN" dirty="0" smtClean="0"/>
              <a:t>Sustainable development and efficient management of water is an increasingly</a:t>
            </a:r>
            <a:r>
              <a:rPr lang="en-US" dirty="0" smtClean="0"/>
              <a:t> </a:t>
            </a:r>
            <a:r>
              <a:rPr lang="en-IN" dirty="0" smtClean="0"/>
              <a:t>complex challenge in India. Increasing population, growing urbanization, and rapid industrialization combined with the need for raising agricultural production generates competing claims for water. There is a growing perception of a sense of an impending water crisis in the country.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importance</a:t>
            </a:r>
            <a:endParaRPr lang="en-US" dirty="0"/>
          </a:p>
        </p:txBody>
      </p:sp>
      <p:sp>
        <p:nvSpPr>
          <p:cNvPr id="3" name="Content Placeholder 2"/>
          <p:cNvSpPr>
            <a:spLocks noGrp="1"/>
          </p:cNvSpPr>
          <p:nvPr>
            <p:ph idx="1"/>
          </p:nvPr>
        </p:nvSpPr>
        <p:spPr/>
        <p:txBody>
          <a:bodyPr/>
          <a:lstStyle/>
          <a:p>
            <a:pPr algn="just"/>
            <a:r>
              <a:rPr lang="en-IN" dirty="0" smtClean="0"/>
              <a:t>The importance of irrigation in the world is well stated by N.D. </a:t>
            </a:r>
            <a:r>
              <a:rPr lang="en-IN" dirty="0" err="1" smtClean="0"/>
              <a:t>Gulhati</a:t>
            </a:r>
            <a:r>
              <a:rPr lang="en-IN" dirty="0" smtClean="0"/>
              <a:t> of India:</a:t>
            </a:r>
            <a:endParaRPr lang="en-US" dirty="0" smtClean="0"/>
          </a:p>
          <a:p>
            <a:pPr algn="just"/>
            <a:r>
              <a:rPr lang="en-IN" dirty="0" smtClean="0"/>
              <a:t>“Irrigation in many countries including India is an age-old art – as old as civilization – but for the whole world it is a modern science – science of survival”.</a:t>
            </a:r>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just"/>
            <a:r>
              <a:rPr lang="en-IN" dirty="0" smtClean="0"/>
              <a:t>After independence, production registered nearly 4.52 times increase from around 50.8 million tons in 1950-51 to about 230 million tons in 2007-08. This has been mainly attributed to three factors viz., high yielding cereals, expansion of area under irrigation and fertilizer use. Irrigation may be considered as the major factor of modern intensive agriculture as it aids in efficient use of costly fertilizers and other inputs besides meeting crop water needs.</a:t>
            </a:r>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553200"/>
          </a:xfrm>
        </p:spPr>
        <p:txBody>
          <a:bodyPr>
            <a:normAutofit/>
          </a:bodyPr>
          <a:lstStyle/>
          <a:p>
            <a:pPr algn="just"/>
            <a:r>
              <a:rPr lang="en-IN" dirty="0" smtClean="0"/>
              <a:t>On the other hand, improper irrigation causes wastage of large amounts of water, leach mineral nutrients from the root zone into the deeper layers contaminating groundwater, and impairs the productivity of soil, or yield losses may occur if insufficient water applied. Excessive application of water causes water logging and increase high water tables or seepage spots to develop which may be corrected only by the construction of expensive drainage systems. In addition, salts accumulate and an alkali soil may develop.</a:t>
            </a:r>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305800" cy="5592763"/>
          </a:xfrm>
        </p:spPr>
        <p:txBody>
          <a:bodyPr>
            <a:normAutofit fontScale="85000" lnSpcReduction="20000"/>
          </a:bodyPr>
          <a:lstStyle/>
          <a:p>
            <a:pPr algn="just">
              <a:buNone/>
            </a:pPr>
            <a:r>
              <a:rPr lang="en-US" dirty="0" smtClean="0"/>
              <a:t>India, with a population of over a billion is the world’s largest democracy, historically, civilization in India as around the world have largely evolved and developed around water bodies as most human activities, including agriculture and industry depend on water. The water situation in India seems to be going from bad to worse. Not only is there a growing scarcity of water in the country, the agriculturally important states like Punjab, Haryana, </a:t>
            </a:r>
            <a:r>
              <a:rPr lang="en-US" dirty="0" err="1" smtClean="0"/>
              <a:t>Tamilnadu</a:t>
            </a:r>
            <a:r>
              <a:rPr lang="en-US" dirty="0" smtClean="0"/>
              <a:t> and Rajasthan are facing a steady fall in their ground water levels. While the </a:t>
            </a:r>
            <a:r>
              <a:rPr lang="en-US" b="1" dirty="0" smtClean="0"/>
              <a:t>per capita availability</a:t>
            </a:r>
            <a:r>
              <a:rPr lang="en-US" dirty="0" smtClean="0"/>
              <a:t> of utilizable water in India in 1951 was 3,450 cubic meters in 1999 it came down to 1,250 cubic meters. This according to the Ministry of Water Resource is expected to decrease to 662 cubic meters per person in 2050.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914400" y="457200"/>
            <a:ext cx="7620000" cy="5668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823913" y="6092825"/>
            <a:ext cx="1905000" cy="457200"/>
          </a:xfrm>
          <a:prstGeom prst="rect">
            <a:avLst/>
          </a:prstGeom>
          <a:noFill/>
          <a:ln w="12700">
            <a:noFill/>
            <a:miter lim="800000"/>
            <a:headEnd/>
            <a:tailEnd/>
          </a:ln>
        </p:spPr>
        <p:txBody>
          <a:bodyPr wrap="none" anchor="ctr"/>
          <a:lstStyle/>
          <a:p>
            <a:endParaRPr lang="en-US"/>
          </a:p>
        </p:txBody>
      </p:sp>
      <p:sp>
        <p:nvSpPr>
          <p:cNvPr id="17411" name="Rectangle 3"/>
          <p:cNvSpPr>
            <a:spLocks noChangeArrowheads="1"/>
          </p:cNvSpPr>
          <p:nvPr/>
        </p:nvSpPr>
        <p:spPr bwMode="auto">
          <a:xfrm>
            <a:off x="3262313" y="6092825"/>
            <a:ext cx="2895600" cy="457200"/>
          </a:xfrm>
          <a:prstGeom prst="rect">
            <a:avLst/>
          </a:prstGeom>
          <a:noFill/>
          <a:ln w="12700">
            <a:noFill/>
            <a:miter lim="800000"/>
            <a:headEnd/>
            <a:tailEnd/>
          </a:ln>
        </p:spPr>
        <p:txBody>
          <a:bodyPr wrap="none" anchor="ctr"/>
          <a:lstStyle/>
          <a:p>
            <a:endParaRPr lang="en-US"/>
          </a:p>
        </p:txBody>
      </p:sp>
      <p:sp>
        <p:nvSpPr>
          <p:cNvPr id="17412" name="Rectangle 4"/>
          <p:cNvSpPr>
            <a:spLocks noChangeArrowheads="1"/>
          </p:cNvSpPr>
          <p:nvPr/>
        </p:nvSpPr>
        <p:spPr bwMode="auto">
          <a:xfrm>
            <a:off x="3505200" y="1087438"/>
            <a:ext cx="2298700" cy="393700"/>
          </a:xfrm>
          <a:prstGeom prst="rect">
            <a:avLst/>
          </a:prstGeom>
          <a:noFill/>
          <a:ln w="12700">
            <a:noFill/>
            <a:miter lim="800000"/>
            <a:headEnd/>
            <a:tailEnd/>
          </a:ln>
        </p:spPr>
        <p:txBody>
          <a:bodyPr wrap="none" lIns="90488" tIns="44450" rIns="90488" bIns="44450">
            <a:spAutoFit/>
          </a:bodyPr>
          <a:lstStyle/>
          <a:p>
            <a:pPr eaLnBrk="0" hangingPunct="0"/>
            <a:r>
              <a:rPr lang="en-US" sz="2000" b="0"/>
              <a:t>Evapotranspiration</a:t>
            </a:r>
          </a:p>
        </p:txBody>
      </p:sp>
      <p:sp>
        <p:nvSpPr>
          <p:cNvPr id="17413" name="Freeform 5"/>
          <p:cNvSpPr>
            <a:spLocks/>
          </p:cNvSpPr>
          <p:nvPr/>
        </p:nvSpPr>
        <p:spPr bwMode="auto">
          <a:xfrm>
            <a:off x="5443538" y="5387975"/>
            <a:ext cx="334962" cy="420688"/>
          </a:xfrm>
          <a:custGeom>
            <a:avLst/>
            <a:gdLst>
              <a:gd name="T0" fmla="*/ 0 w 232"/>
              <a:gd name="T1" fmla="*/ 0 h 259"/>
              <a:gd name="T2" fmla="*/ 2147483647 w 232"/>
              <a:gd name="T3" fmla="*/ 0 h 259"/>
              <a:gd name="T4" fmla="*/ 2147483647 w 232"/>
              <a:gd name="T5" fmla="*/ 2147483647 h 259"/>
              <a:gd name="T6" fmla="*/ 2147483647 w 232"/>
              <a:gd name="T7" fmla="*/ 2147483647 h 259"/>
              <a:gd name="T8" fmla="*/ 2147483647 w 232"/>
              <a:gd name="T9" fmla="*/ 2147483647 h 259"/>
              <a:gd name="T10" fmla="*/ 2147483647 w 232"/>
              <a:gd name="T11" fmla="*/ 2147483647 h 259"/>
              <a:gd name="T12" fmla="*/ 2147483647 w 232"/>
              <a:gd name="T13" fmla="*/ 2147483647 h 259"/>
              <a:gd name="T14" fmla="*/ 2147483647 w 232"/>
              <a:gd name="T15" fmla="*/ 2147483647 h 259"/>
              <a:gd name="T16" fmla="*/ 2147483647 w 232"/>
              <a:gd name="T17" fmla="*/ 2147483647 h 259"/>
              <a:gd name="T18" fmla="*/ 2147483647 w 232"/>
              <a:gd name="T19" fmla="*/ 2147483647 h 259"/>
              <a:gd name="T20" fmla="*/ 2147483647 w 232"/>
              <a:gd name="T21" fmla="*/ 2147483647 h 259"/>
              <a:gd name="T22" fmla="*/ 0 w 232"/>
              <a:gd name="T23" fmla="*/ 0 h 2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259"/>
              <a:gd name="T38" fmla="*/ 232 w 232"/>
              <a:gd name="T39" fmla="*/ 259 h 2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259">
                <a:moveTo>
                  <a:pt x="0" y="0"/>
                </a:moveTo>
                <a:lnTo>
                  <a:pt x="231" y="0"/>
                </a:lnTo>
                <a:lnTo>
                  <a:pt x="225" y="106"/>
                </a:lnTo>
                <a:lnTo>
                  <a:pt x="203" y="193"/>
                </a:lnTo>
                <a:lnTo>
                  <a:pt x="181" y="231"/>
                </a:lnTo>
                <a:lnTo>
                  <a:pt x="143" y="258"/>
                </a:lnTo>
                <a:lnTo>
                  <a:pt x="110" y="258"/>
                </a:lnTo>
                <a:lnTo>
                  <a:pt x="77" y="247"/>
                </a:lnTo>
                <a:lnTo>
                  <a:pt x="44" y="205"/>
                </a:lnTo>
                <a:lnTo>
                  <a:pt x="27" y="159"/>
                </a:lnTo>
                <a:lnTo>
                  <a:pt x="11" y="83"/>
                </a:lnTo>
                <a:lnTo>
                  <a:pt x="0" y="0"/>
                </a:lnTo>
              </a:path>
            </a:pathLst>
          </a:custGeom>
          <a:solidFill>
            <a:srgbClr val="33CCFF"/>
          </a:solidFill>
          <a:ln w="12700" cap="rnd">
            <a:solidFill>
              <a:schemeClr val="tx1"/>
            </a:solidFill>
            <a:round/>
            <a:headEnd/>
            <a:tailEnd/>
          </a:ln>
        </p:spPr>
        <p:txBody>
          <a:bodyPr/>
          <a:lstStyle/>
          <a:p>
            <a:endParaRPr lang="en-US"/>
          </a:p>
        </p:txBody>
      </p:sp>
      <p:sp>
        <p:nvSpPr>
          <p:cNvPr id="17414" name="Line 6"/>
          <p:cNvSpPr>
            <a:spLocks noChangeShapeType="1"/>
          </p:cNvSpPr>
          <p:nvPr/>
        </p:nvSpPr>
        <p:spPr bwMode="auto">
          <a:xfrm>
            <a:off x="863600" y="3937000"/>
            <a:ext cx="1223963" cy="0"/>
          </a:xfrm>
          <a:prstGeom prst="line">
            <a:avLst/>
          </a:prstGeom>
          <a:noFill/>
          <a:ln w="12700">
            <a:solidFill>
              <a:schemeClr val="tx1"/>
            </a:solidFill>
            <a:round/>
            <a:headEnd/>
            <a:tailEnd/>
          </a:ln>
        </p:spPr>
        <p:txBody>
          <a:bodyPr wrap="none" anchor="ctr"/>
          <a:lstStyle/>
          <a:p>
            <a:endParaRPr lang="en-US"/>
          </a:p>
        </p:txBody>
      </p:sp>
      <p:sp>
        <p:nvSpPr>
          <p:cNvPr id="17415" name="Freeform 7"/>
          <p:cNvSpPr>
            <a:spLocks/>
          </p:cNvSpPr>
          <p:nvPr/>
        </p:nvSpPr>
        <p:spPr bwMode="auto">
          <a:xfrm>
            <a:off x="2084388" y="3752850"/>
            <a:ext cx="225425" cy="477838"/>
          </a:xfrm>
          <a:custGeom>
            <a:avLst/>
            <a:gdLst>
              <a:gd name="T0" fmla="*/ 2147483647 w 156"/>
              <a:gd name="T1" fmla="*/ 2147483647 h 295"/>
              <a:gd name="T2" fmla="*/ 2147483647 w 156"/>
              <a:gd name="T3" fmla="*/ 2147483647 h 295"/>
              <a:gd name="T4" fmla="*/ 0 w 156"/>
              <a:gd name="T5" fmla="*/ 2147483647 h 295"/>
              <a:gd name="T6" fmla="*/ 2147483647 w 156"/>
              <a:gd name="T7" fmla="*/ 2147483647 h 295"/>
              <a:gd name="T8" fmla="*/ 2147483647 w 156"/>
              <a:gd name="T9" fmla="*/ 2147483647 h 295"/>
              <a:gd name="T10" fmla="*/ 2147483647 w 156"/>
              <a:gd name="T11" fmla="*/ 2147483647 h 295"/>
              <a:gd name="T12" fmla="*/ 2147483647 w 156"/>
              <a:gd name="T13" fmla="*/ 2147483647 h 295"/>
              <a:gd name="T14" fmla="*/ 2147483647 w 156"/>
              <a:gd name="T15" fmla="*/ 2147483647 h 295"/>
              <a:gd name="T16" fmla="*/ 2147483647 w 156"/>
              <a:gd name="T17" fmla="*/ 0 h 295"/>
              <a:gd name="T18" fmla="*/ 2147483647 w 156"/>
              <a:gd name="T19" fmla="*/ 0 h 295"/>
              <a:gd name="T20" fmla="*/ 2147483647 w 156"/>
              <a:gd name="T21" fmla="*/ 0 h 295"/>
              <a:gd name="T22" fmla="*/ 2147483647 w 156"/>
              <a:gd name="T23" fmla="*/ 2147483647 h 295"/>
              <a:gd name="T24" fmla="*/ 2147483647 w 156"/>
              <a:gd name="T25" fmla="*/ 2147483647 h 295"/>
              <a:gd name="T26" fmla="*/ 2147483647 w 156"/>
              <a:gd name="T27" fmla="*/ 2147483647 h 295"/>
              <a:gd name="T28" fmla="*/ 2147483647 w 156"/>
              <a:gd name="T29" fmla="*/ 2147483647 h 295"/>
              <a:gd name="T30" fmla="*/ 2147483647 w 156"/>
              <a:gd name="T31" fmla="*/ 2147483647 h 295"/>
              <a:gd name="T32" fmla="*/ 2147483647 w 156"/>
              <a:gd name="T33" fmla="*/ 2147483647 h 295"/>
              <a:gd name="T34" fmla="*/ 2147483647 w 156"/>
              <a:gd name="T35" fmla="*/ 2147483647 h 295"/>
              <a:gd name="T36" fmla="*/ 2147483647 w 156"/>
              <a:gd name="T37" fmla="*/ 2147483647 h 295"/>
              <a:gd name="T38" fmla="*/ 2147483647 w 156"/>
              <a:gd name="T39" fmla="*/ 2147483647 h 295"/>
              <a:gd name="T40" fmla="*/ 2147483647 w 156"/>
              <a:gd name="T41" fmla="*/ 2147483647 h 295"/>
              <a:gd name="T42" fmla="*/ 2147483647 w 156"/>
              <a:gd name="T43" fmla="*/ 2147483647 h 295"/>
              <a:gd name="T44" fmla="*/ 2147483647 w 156"/>
              <a:gd name="T45" fmla="*/ 2147483647 h 2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6"/>
              <a:gd name="T70" fmla="*/ 0 h 295"/>
              <a:gd name="T71" fmla="*/ 156 w 156"/>
              <a:gd name="T72" fmla="*/ 295 h 2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6" h="295">
                <a:moveTo>
                  <a:pt x="12" y="104"/>
                </a:moveTo>
                <a:lnTo>
                  <a:pt x="5" y="74"/>
                </a:lnTo>
                <a:lnTo>
                  <a:pt x="0" y="48"/>
                </a:lnTo>
                <a:lnTo>
                  <a:pt x="2" y="26"/>
                </a:lnTo>
                <a:lnTo>
                  <a:pt x="5" y="18"/>
                </a:lnTo>
                <a:lnTo>
                  <a:pt x="12" y="13"/>
                </a:lnTo>
                <a:lnTo>
                  <a:pt x="24" y="9"/>
                </a:lnTo>
                <a:lnTo>
                  <a:pt x="39" y="5"/>
                </a:lnTo>
                <a:lnTo>
                  <a:pt x="58" y="0"/>
                </a:lnTo>
                <a:lnTo>
                  <a:pt x="77" y="0"/>
                </a:lnTo>
                <a:lnTo>
                  <a:pt x="99" y="0"/>
                </a:lnTo>
                <a:lnTo>
                  <a:pt x="116" y="5"/>
                </a:lnTo>
                <a:lnTo>
                  <a:pt x="133" y="9"/>
                </a:lnTo>
                <a:lnTo>
                  <a:pt x="145" y="13"/>
                </a:lnTo>
                <a:lnTo>
                  <a:pt x="152" y="18"/>
                </a:lnTo>
                <a:lnTo>
                  <a:pt x="155" y="26"/>
                </a:lnTo>
                <a:lnTo>
                  <a:pt x="155" y="35"/>
                </a:lnTo>
                <a:lnTo>
                  <a:pt x="152" y="48"/>
                </a:lnTo>
                <a:lnTo>
                  <a:pt x="148" y="74"/>
                </a:lnTo>
                <a:lnTo>
                  <a:pt x="145" y="104"/>
                </a:lnTo>
                <a:lnTo>
                  <a:pt x="145" y="143"/>
                </a:lnTo>
                <a:lnTo>
                  <a:pt x="145" y="190"/>
                </a:lnTo>
                <a:lnTo>
                  <a:pt x="145" y="294"/>
                </a:lnTo>
              </a:path>
            </a:pathLst>
          </a:custGeom>
          <a:noFill/>
          <a:ln w="12700" cap="rnd">
            <a:solidFill>
              <a:schemeClr val="tx1"/>
            </a:solidFill>
            <a:round/>
            <a:headEnd/>
            <a:tailEnd/>
          </a:ln>
        </p:spPr>
        <p:txBody>
          <a:bodyPr/>
          <a:lstStyle/>
          <a:p>
            <a:endParaRPr lang="en-US"/>
          </a:p>
        </p:txBody>
      </p:sp>
      <p:grpSp>
        <p:nvGrpSpPr>
          <p:cNvPr id="2" name="Group 8"/>
          <p:cNvGrpSpPr>
            <a:grpSpLocks/>
          </p:cNvGrpSpPr>
          <p:nvPr/>
        </p:nvGrpSpPr>
        <p:grpSpPr bwMode="auto">
          <a:xfrm>
            <a:off x="2306638" y="4037013"/>
            <a:ext cx="1560512" cy="479425"/>
            <a:chOff x="1598" y="2485"/>
            <a:chExt cx="1082" cy="295"/>
          </a:xfrm>
        </p:grpSpPr>
        <p:sp>
          <p:nvSpPr>
            <p:cNvPr id="18398" name="Line 9"/>
            <p:cNvSpPr>
              <a:spLocks noChangeShapeType="1"/>
            </p:cNvSpPr>
            <p:nvPr/>
          </p:nvSpPr>
          <p:spPr bwMode="auto">
            <a:xfrm>
              <a:off x="1598" y="2590"/>
              <a:ext cx="942" cy="0"/>
            </a:xfrm>
            <a:prstGeom prst="line">
              <a:avLst/>
            </a:prstGeom>
            <a:noFill/>
            <a:ln w="12700">
              <a:solidFill>
                <a:schemeClr val="tx1"/>
              </a:solidFill>
              <a:round/>
              <a:headEnd/>
              <a:tailEnd/>
            </a:ln>
          </p:spPr>
          <p:txBody>
            <a:bodyPr wrap="none" anchor="ctr"/>
            <a:lstStyle/>
            <a:p>
              <a:endParaRPr lang="en-US"/>
            </a:p>
          </p:txBody>
        </p:sp>
        <p:sp>
          <p:nvSpPr>
            <p:cNvPr id="18399" name="Freeform 10"/>
            <p:cNvSpPr>
              <a:spLocks/>
            </p:cNvSpPr>
            <p:nvPr/>
          </p:nvSpPr>
          <p:spPr bwMode="auto">
            <a:xfrm>
              <a:off x="2525" y="2485"/>
              <a:ext cx="155" cy="295"/>
            </a:xfrm>
            <a:custGeom>
              <a:avLst/>
              <a:gdLst>
                <a:gd name="T0" fmla="*/ 12 w 155"/>
                <a:gd name="T1" fmla="*/ 105 h 295"/>
                <a:gd name="T2" fmla="*/ 4 w 155"/>
                <a:gd name="T3" fmla="*/ 78 h 295"/>
                <a:gd name="T4" fmla="*/ 0 w 155"/>
                <a:gd name="T5" fmla="*/ 50 h 295"/>
                <a:gd name="T6" fmla="*/ 0 w 155"/>
                <a:gd name="T7" fmla="*/ 27 h 295"/>
                <a:gd name="T8" fmla="*/ 12 w 155"/>
                <a:gd name="T9" fmla="*/ 13 h 295"/>
                <a:gd name="T10" fmla="*/ 25 w 155"/>
                <a:gd name="T11" fmla="*/ 9 h 295"/>
                <a:gd name="T12" fmla="*/ 37 w 155"/>
                <a:gd name="T13" fmla="*/ 4 h 295"/>
                <a:gd name="T14" fmla="*/ 79 w 155"/>
                <a:gd name="T15" fmla="*/ 0 h 295"/>
                <a:gd name="T16" fmla="*/ 116 w 155"/>
                <a:gd name="T17" fmla="*/ 4 h 295"/>
                <a:gd name="T18" fmla="*/ 129 w 155"/>
                <a:gd name="T19" fmla="*/ 9 h 295"/>
                <a:gd name="T20" fmla="*/ 141 w 155"/>
                <a:gd name="T21" fmla="*/ 13 h 295"/>
                <a:gd name="T22" fmla="*/ 149 w 155"/>
                <a:gd name="T23" fmla="*/ 18 h 295"/>
                <a:gd name="T24" fmla="*/ 154 w 155"/>
                <a:gd name="T25" fmla="*/ 27 h 295"/>
                <a:gd name="T26" fmla="*/ 149 w 155"/>
                <a:gd name="T27" fmla="*/ 46 h 295"/>
                <a:gd name="T28" fmla="*/ 145 w 155"/>
                <a:gd name="T29" fmla="*/ 73 h 295"/>
                <a:gd name="T30" fmla="*/ 141 w 155"/>
                <a:gd name="T31" fmla="*/ 105 h 295"/>
                <a:gd name="T32" fmla="*/ 141 w 155"/>
                <a:gd name="T33" fmla="*/ 147 h 295"/>
                <a:gd name="T34" fmla="*/ 141 w 155"/>
                <a:gd name="T35" fmla="*/ 193 h 295"/>
                <a:gd name="T36" fmla="*/ 141 w 155"/>
                <a:gd name="T37" fmla="*/ 294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5"/>
                <a:gd name="T58" fmla="*/ 0 h 295"/>
                <a:gd name="T59" fmla="*/ 155 w 155"/>
                <a:gd name="T60" fmla="*/ 295 h 2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5" h="295">
                  <a:moveTo>
                    <a:pt x="12" y="105"/>
                  </a:moveTo>
                  <a:lnTo>
                    <a:pt x="4" y="78"/>
                  </a:lnTo>
                  <a:lnTo>
                    <a:pt x="0" y="50"/>
                  </a:lnTo>
                  <a:lnTo>
                    <a:pt x="0" y="27"/>
                  </a:lnTo>
                  <a:lnTo>
                    <a:pt x="12" y="13"/>
                  </a:lnTo>
                  <a:lnTo>
                    <a:pt x="25" y="9"/>
                  </a:lnTo>
                  <a:lnTo>
                    <a:pt x="37" y="4"/>
                  </a:lnTo>
                  <a:lnTo>
                    <a:pt x="79" y="0"/>
                  </a:lnTo>
                  <a:lnTo>
                    <a:pt x="116" y="4"/>
                  </a:lnTo>
                  <a:lnTo>
                    <a:pt x="129" y="9"/>
                  </a:lnTo>
                  <a:lnTo>
                    <a:pt x="141" y="13"/>
                  </a:lnTo>
                  <a:lnTo>
                    <a:pt x="149" y="18"/>
                  </a:lnTo>
                  <a:lnTo>
                    <a:pt x="154" y="27"/>
                  </a:lnTo>
                  <a:lnTo>
                    <a:pt x="149" y="46"/>
                  </a:lnTo>
                  <a:lnTo>
                    <a:pt x="145" y="73"/>
                  </a:lnTo>
                  <a:lnTo>
                    <a:pt x="141" y="105"/>
                  </a:lnTo>
                  <a:lnTo>
                    <a:pt x="141" y="147"/>
                  </a:lnTo>
                  <a:lnTo>
                    <a:pt x="141" y="193"/>
                  </a:lnTo>
                  <a:lnTo>
                    <a:pt x="141" y="294"/>
                  </a:lnTo>
                </a:path>
              </a:pathLst>
            </a:custGeom>
            <a:noFill/>
            <a:ln w="12700" cap="rnd">
              <a:solidFill>
                <a:schemeClr val="tx1"/>
              </a:solidFill>
              <a:round/>
              <a:headEnd/>
              <a:tailEnd/>
            </a:ln>
          </p:spPr>
          <p:txBody>
            <a:bodyPr/>
            <a:lstStyle/>
            <a:p>
              <a:endParaRPr lang="en-US"/>
            </a:p>
          </p:txBody>
        </p:sp>
      </p:grpSp>
      <p:grpSp>
        <p:nvGrpSpPr>
          <p:cNvPr id="3" name="Group 11"/>
          <p:cNvGrpSpPr>
            <a:grpSpLocks/>
          </p:cNvGrpSpPr>
          <p:nvPr/>
        </p:nvGrpSpPr>
        <p:grpSpPr bwMode="auto">
          <a:xfrm>
            <a:off x="3863975" y="4333875"/>
            <a:ext cx="1549400" cy="477838"/>
            <a:chOff x="2677" y="2668"/>
            <a:chExt cx="1074" cy="294"/>
          </a:xfrm>
        </p:grpSpPr>
        <p:sp>
          <p:nvSpPr>
            <p:cNvPr id="18396" name="Line 12"/>
            <p:cNvSpPr>
              <a:spLocks noChangeShapeType="1"/>
            </p:cNvSpPr>
            <p:nvPr/>
          </p:nvSpPr>
          <p:spPr bwMode="auto">
            <a:xfrm>
              <a:off x="2677" y="2778"/>
              <a:ext cx="941" cy="0"/>
            </a:xfrm>
            <a:prstGeom prst="line">
              <a:avLst/>
            </a:prstGeom>
            <a:noFill/>
            <a:ln w="12700">
              <a:solidFill>
                <a:schemeClr val="tx1"/>
              </a:solidFill>
              <a:round/>
              <a:headEnd/>
              <a:tailEnd/>
            </a:ln>
          </p:spPr>
          <p:txBody>
            <a:bodyPr wrap="none" anchor="ctr"/>
            <a:lstStyle/>
            <a:p>
              <a:endParaRPr lang="en-US"/>
            </a:p>
          </p:txBody>
        </p:sp>
        <p:sp>
          <p:nvSpPr>
            <p:cNvPr id="18397" name="Freeform 13"/>
            <p:cNvSpPr>
              <a:spLocks/>
            </p:cNvSpPr>
            <p:nvPr/>
          </p:nvSpPr>
          <p:spPr bwMode="auto">
            <a:xfrm>
              <a:off x="3598" y="2668"/>
              <a:ext cx="153" cy="294"/>
            </a:xfrm>
            <a:custGeom>
              <a:avLst/>
              <a:gdLst>
                <a:gd name="T0" fmla="*/ 11 w 153"/>
                <a:gd name="T1" fmla="*/ 102 h 294"/>
                <a:gd name="T2" fmla="*/ 6 w 153"/>
                <a:gd name="T3" fmla="*/ 73 h 294"/>
                <a:gd name="T4" fmla="*/ 0 w 153"/>
                <a:gd name="T5" fmla="*/ 48 h 294"/>
                <a:gd name="T6" fmla="*/ 0 w 153"/>
                <a:gd name="T7" fmla="*/ 24 h 294"/>
                <a:gd name="T8" fmla="*/ 11 w 153"/>
                <a:gd name="T9" fmla="*/ 9 h 294"/>
                <a:gd name="T10" fmla="*/ 23 w 153"/>
                <a:gd name="T11" fmla="*/ 4 h 294"/>
                <a:gd name="T12" fmla="*/ 35 w 153"/>
                <a:gd name="T13" fmla="*/ 0 h 294"/>
                <a:gd name="T14" fmla="*/ 76 w 153"/>
                <a:gd name="T15" fmla="*/ 0 h 294"/>
                <a:gd name="T16" fmla="*/ 111 w 153"/>
                <a:gd name="T17" fmla="*/ 0 h 294"/>
                <a:gd name="T18" fmla="*/ 129 w 153"/>
                <a:gd name="T19" fmla="*/ 4 h 294"/>
                <a:gd name="T20" fmla="*/ 141 w 153"/>
                <a:gd name="T21" fmla="*/ 9 h 294"/>
                <a:gd name="T22" fmla="*/ 152 w 153"/>
                <a:gd name="T23" fmla="*/ 24 h 294"/>
                <a:gd name="T24" fmla="*/ 152 w 153"/>
                <a:gd name="T25" fmla="*/ 44 h 294"/>
                <a:gd name="T26" fmla="*/ 146 w 153"/>
                <a:gd name="T27" fmla="*/ 73 h 294"/>
                <a:gd name="T28" fmla="*/ 141 w 153"/>
                <a:gd name="T29" fmla="*/ 102 h 294"/>
                <a:gd name="T30" fmla="*/ 141 w 153"/>
                <a:gd name="T31" fmla="*/ 141 h 294"/>
                <a:gd name="T32" fmla="*/ 141 w 153"/>
                <a:gd name="T33" fmla="*/ 190 h 294"/>
                <a:gd name="T34" fmla="*/ 141 w 153"/>
                <a:gd name="T35" fmla="*/ 293 h 2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3"/>
                <a:gd name="T55" fmla="*/ 0 h 294"/>
                <a:gd name="T56" fmla="*/ 153 w 153"/>
                <a:gd name="T57" fmla="*/ 294 h 2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3" h="294">
                  <a:moveTo>
                    <a:pt x="11" y="102"/>
                  </a:moveTo>
                  <a:lnTo>
                    <a:pt x="6" y="73"/>
                  </a:lnTo>
                  <a:lnTo>
                    <a:pt x="0" y="48"/>
                  </a:lnTo>
                  <a:lnTo>
                    <a:pt x="0" y="24"/>
                  </a:lnTo>
                  <a:lnTo>
                    <a:pt x="11" y="9"/>
                  </a:lnTo>
                  <a:lnTo>
                    <a:pt x="23" y="4"/>
                  </a:lnTo>
                  <a:lnTo>
                    <a:pt x="35" y="0"/>
                  </a:lnTo>
                  <a:lnTo>
                    <a:pt x="76" y="0"/>
                  </a:lnTo>
                  <a:lnTo>
                    <a:pt x="111" y="0"/>
                  </a:lnTo>
                  <a:lnTo>
                    <a:pt x="129" y="4"/>
                  </a:lnTo>
                  <a:lnTo>
                    <a:pt x="141" y="9"/>
                  </a:lnTo>
                  <a:lnTo>
                    <a:pt x="152" y="24"/>
                  </a:lnTo>
                  <a:lnTo>
                    <a:pt x="152" y="44"/>
                  </a:lnTo>
                  <a:lnTo>
                    <a:pt x="146" y="73"/>
                  </a:lnTo>
                  <a:lnTo>
                    <a:pt x="141" y="102"/>
                  </a:lnTo>
                  <a:lnTo>
                    <a:pt x="141" y="141"/>
                  </a:lnTo>
                  <a:lnTo>
                    <a:pt x="141" y="190"/>
                  </a:lnTo>
                  <a:lnTo>
                    <a:pt x="141" y="293"/>
                  </a:lnTo>
                </a:path>
              </a:pathLst>
            </a:custGeom>
            <a:noFill/>
            <a:ln w="12700" cap="rnd">
              <a:solidFill>
                <a:schemeClr val="tx1"/>
              </a:solidFill>
              <a:round/>
              <a:headEnd/>
              <a:tailEnd/>
            </a:ln>
          </p:spPr>
          <p:txBody>
            <a:bodyPr/>
            <a:lstStyle/>
            <a:p>
              <a:endParaRPr lang="en-US"/>
            </a:p>
          </p:txBody>
        </p:sp>
      </p:grpSp>
      <p:sp>
        <p:nvSpPr>
          <p:cNvPr id="17418" name="Freeform 14"/>
          <p:cNvSpPr>
            <a:spLocks/>
          </p:cNvSpPr>
          <p:nvPr/>
        </p:nvSpPr>
        <p:spPr bwMode="auto">
          <a:xfrm>
            <a:off x="5397500" y="4686300"/>
            <a:ext cx="438150" cy="1117600"/>
          </a:xfrm>
          <a:custGeom>
            <a:avLst/>
            <a:gdLst>
              <a:gd name="T0" fmla="*/ 0 w 304"/>
              <a:gd name="T1" fmla="*/ 2147483647 h 688"/>
              <a:gd name="T2" fmla="*/ 2147483647 w 304"/>
              <a:gd name="T3" fmla="*/ 2147483647 h 688"/>
              <a:gd name="T4" fmla="*/ 2147483647 w 304"/>
              <a:gd name="T5" fmla="*/ 2147483647 h 688"/>
              <a:gd name="T6" fmla="*/ 2147483647 w 304"/>
              <a:gd name="T7" fmla="*/ 2147483647 h 688"/>
              <a:gd name="T8" fmla="*/ 2147483647 w 304"/>
              <a:gd name="T9" fmla="*/ 2147483647 h 688"/>
              <a:gd name="T10" fmla="*/ 2147483647 w 304"/>
              <a:gd name="T11" fmla="*/ 2147483647 h 688"/>
              <a:gd name="T12" fmla="*/ 2147483647 w 304"/>
              <a:gd name="T13" fmla="*/ 2147483647 h 688"/>
              <a:gd name="T14" fmla="*/ 2147483647 w 304"/>
              <a:gd name="T15" fmla="*/ 2147483647 h 688"/>
              <a:gd name="T16" fmla="*/ 2147483647 w 304"/>
              <a:gd name="T17" fmla="*/ 2147483647 h 688"/>
              <a:gd name="T18" fmla="*/ 2147483647 w 304"/>
              <a:gd name="T19" fmla="*/ 2147483647 h 688"/>
              <a:gd name="T20" fmla="*/ 2147483647 w 304"/>
              <a:gd name="T21" fmla="*/ 2147483647 h 688"/>
              <a:gd name="T22" fmla="*/ 2147483647 w 304"/>
              <a:gd name="T23" fmla="*/ 2147483647 h 688"/>
              <a:gd name="T24" fmla="*/ 2147483647 w 304"/>
              <a:gd name="T25" fmla="*/ 2147483647 h 688"/>
              <a:gd name="T26" fmla="*/ 2147483647 w 304"/>
              <a:gd name="T27" fmla="*/ 2147483647 h 688"/>
              <a:gd name="T28" fmla="*/ 2147483647 w 304"/>
              <a:gd name="T29" fmla="*/ 2147483647 h 688"/>
              <a:gd name="T30" fmla="*/ 2147483647 w 304"/>
              <a:gd name="T31" fmla="*/ 2147483647 h 688"/>
              <a:gd name="T32" fmla="*/ 2147483647 w 304"/>
              <a:gd name="T33" fmla="*/ 2147483647 h 688"/>
              <a:gd name="T34" fmla="*/ 2147483647 w 304"/>
              <a:gd name="T35" fmla="*/ 2147483647 h 688"/>
              <a:gd name="T36" fmla="*/ 2147483647 w 304"/>
              <a:gd name="T37" fmla="*/ 2147483647 h 688"/>
              <a:gd name="T38" fmla="*/ 2147483647 w 304"/>
              <a:gd name="T39" fmla="*/ 2147483647 h 688"/>
              <a:gd name="T40" fmla="*/ 2147483647 w 304"/>
              <a:gd name="T41" fmla="*/ 2147483647 h 688"/>
              <a:gd name="T42" fmla="*/ 2147483647 w 304"/>
              <a:gd name="T43" fmla="*/ 2147483647 h 688"/>
              <a:gd name="T44" fmla="*/ 2147483647 w 304"/>
              <a:gd name="T45" fmla="*/ 2147483647 h 688"/>
              <a:gd name="T46" fmla="*/ 2147483647 w 304"/>
              <a:gd name="T47" fmla="*/ 2147483647 h 688"/>
              <a:gd name="T48" fmla="*/ 2147483647 w 304"/>
              <a:gd name="T49" fmla="*/ 2147483647 h 688"/>
              <a:gd name="T50" fmla="*/ 2147483647 w 304"/>
              <a:gd name="T51" fmla="*/ 2147483647 h 688"/>
              <a:gd name="T52" fmla="*/ 2147483647 w 304"/>
              <a:gd name="T53" fmla="*/ 2147483647 h 688"/>
              <a:gd name="T54" fmla="*/ 2147483647 w 304"/>
              <a:gd name="T55" fmla="*/ 2147483647 h 688"/>
              <a:gd name="T56" fmla="*/ 2147483647 w 304"/>
              <a:gd name="T57" fmla="*/ 2147483647 h 688"/>
              <a:gd name="T58" fmla="*/ 2147483647 w 304"/>
              <a:gd name="T59" fmla="*/ 0 h 6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4"/>
              <a:gd name="T91" fmla="*/ 0 h 688"/>
              <a:gd name="T92" fmla="*/ 304 w 304"/>
              <a:gd name="T93" fmla="*/ 688 h 6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4" h="688">
                <a:moveTo>
                  <a:pt x="0" y="165"/>
                </a:moveTo>
                <a:lnTo>
                  <a:pt x="13" y="282"/>
                </a:lnTo>
                <a:lnTo>
                  <a:pt x="25" y="388"/>
                </a:lnTo>
                <a:lnTo>
                  <a:pt x="31" y="435"/>
                </a:lnTo>
                <a:lnTo>
                  <a:pt x="38" y="470"/>
                </a:lnTo>
                <a:lnTo>
                  <a:pt x="44" y="534"/>
                </a:lnTo>
                <a:lnTo>
                  <a:pt x="63" y="587"/>
                </a:lnTo>
                <a:lnTo>
                  <a:pt x="82" y="628"/>
                </a:lnTo>
                <a:lnTo>
                  <a:pt x="114" y="669"/>
                </a:lnTo>
                <a:lnTo>
                  <a:pt x="132" y="681"/>
                </a:lnTo>
                <a:lnTo>
                  <a:pt x="151" y="687"/>
                </a:lnTo>
                <a:lnTo>
                  <a:pt x="170" y="687"/>
                </a:lnTo>
                <a:lnTo>
                  <a:pt x="189" y="675"/>
                </a:lnTo>
                <a:lnTo>
                  <a:pt x="208" y="658"/>
                </a:lnTo>
                <a:lnTo>
                  <a:pt x="227" y="628"/>
                </a:lnTo>
                <a:lnTo>
                  <a:pt x="234" y="611"/>
                </a:lnTo>
                <a:lnTo>
                  <a:pt x="246" y="581"/>
                </a:lnTo>
                <a:lnTo>
                  <a:pt x="259" y="523"/>
                </a:lnTo>
                <a:lnTo>
                  <a:pt x="271" y="458"/>
                </a:lnTo>
                <a:lnTo>
                  <a:pt x="284" y="405"/>
                </a:lnTo>
                <a:lnTo>
                  <a:pt x="290" y="370"/>
                </a:lnTo>
                <a:lnTo>
                  <a:pt x="290" y="335"/>
                </a:lnTo>
                <a:lnTo>
                  <a:pt x="290" y="306"/>
                </a:lnTo>
                <a:lnTo>
                  <a:pt x="290" y="276"/>
                </a:lnTo>
                <a:lnTo>
                  <a:pt x="297" y="235"/>
                </a:lnTo>
                <a:lnTo>
                  <a:pt x="297" y="194"/>
                </a:lnTo>
                <a:lnTo>
                  <a:pt x="303" y="153"/>
                </a:lnTo>
                <a:lnTo>
                  <a:pt x="303" y="112"/>
                </a:lnTo>
                <a:lnTo>
                  <a:pt x="303" y="47"/>
                </a:lnTo>
                <a:lnTo>
                  <a:pt x="303" y="0"/>
                </a:lnTo>
              </a:path>
            </a:pathLst>
          </a:custGeom>
          <a:noFill/>
          <a:ln w="12700" cap="rnd">
            <a:solidFill>
              <a:schemeClr val="tx1"/>
            </a:solidFill>
            <a:round/>
            <a:headEnd/>
            <a:tailEnd/>
          </a:ln>
        </p:spPr>
        <p:txBody>
          <a:bodyPr/>
          <a:lstStyle/>
          <a:p>
            <a:endParaRPr lang="en-US"/>
          </a:p>
        </p:txBody>
      </p:sp>
      <p:sp>
        <p:nvSpPr>
          <p:cNvPr id="17419" name="Line 15"/>
          <p:cNvSpPr>
            <a:spLocks noChangeShapeType="1"/>
          </p:cNvSpPr>
          <p:nvPr/>
        </p:nvSpPr>
        <p:spPr bwMode="auto">
          <a:xfrm>
            <a:off x="6029325" y="4691063"/>
            <a:ext cx="1146175" cy="0"/>
          </a:xfrm>
          <a:prstGeom prst="line">
            <a:avLst/>
          </a:prstGeom>
          <a:noFill/>
          <a:ln w="12700">
            <a:solidFill>
              <a:schemeClr val="tx1"/>
            </a:solidFill>
            <a:round/>
            <a:headEnd/>
            <a:tailEnd/>
          </a:ln>
        </p:spPr>
        <p:txBody>
          <a:bodyPr wrap="none" anchor="ctr"/>
          <a:lstStyle/>
          <a:p>
            <a:endParaRPr lang="en-US"/>
          </a:p>
        </p:txBody>
      </p:sp>
      <p:sp>
        <p:nvSpPr>
          <p:cNvPr id="17420" name="Freeform 16"/>
          <p:cNvSpPr>
            <a:spLocks/>
          </p:cNvSpPr>
          <p:nvPr/>
        </p:nvSpPr>
        <p:spPr bwMode="auto">
          <a:xfrm>
            <a:off x="7167563" y="4510088"/>
            <a:ext cx="222250" cy="479425"/>
          </a:xfrm>
          <a:custGeom>
            <a:avLst/>
            <a:gdLst>
              <a:gd name="T0" fmla="*/ 2147483647 w 154"/>
              <a:gd name="T1" fmla="*/ 2147483647 h 295"/>
              <a:gd name="T2" fmla="*/ 0 w 154"/>
              <a:gd name="T3" fmla="*/ 2147483647 h 295"/>
              <a:gd name="T4" fmla="*/ 0 w 154"/>
              <a:gd name="T5" fmla="*/ 2147483647 h 295"/>
              <a:gd name="T6" fmla="*/ 2147483647 w 154"/>
              <a:gd name="T7" fmla="*/ 2147483647 h 295"/>
              <a:gd name="T8" fmla="*/ 2147483647 w 154"/>
              <a:gd name="T9" fmla="*/ 0 h 295"/>
              <a:gd name="T10" fmla="*/ 2147483647 w 154"/>
              <a:gd name="T11" fmla="*/ 0 h 295"/>
              <a:gd name="T12" fmla="*/ 2147483647 w 154"/>
              <a:gd name="T13" fmla="*/ 0 h 295"/>
              <a:gd name="T14" fmla="*/ 2147483647 w 154"/>
              <a:gd name="T15" fmla="*/ 2147483647 h 295"/>
              <a:gd name="T16" fmla="*/ 2147483647 w 154"/>
              <a:gd name="T17" fmla="*/ 2147483647 h 295"/>
              <a:gd name="T18" fmla="*/ 2147483647 w 154"/>
              <a:gd name="T19" fmla="*/ 2147483647 h 295"/>
              <a:gd name="T20" fmla="*/ 2147483647 w 154"/>
              <a:gd name="T21" fmla="*/ 2147483647 h 295"/>
              <a:gd name="T22" fmla="*/ 2147483647 w 154"/>
              <a:gd name="T23" fmla="*/ 2147483647 h 295"/>
              <a:gd name="T24" fmla="*/ 2147483647 w 154"/>
              <a:gd name="T25" fmla="*/ 2147483647 h 295"/>
              <a:gd name="T26" fmla="*/ 2147483647 w 154"/>
              <a:gd name="T27" fmla="*/ 2147483647 h 295"/>
              <a:gd name="T28" fmla="*/ 2147483647 w 154"/>
              <a:gd name="T29" fmla="*/ 2147483647 h 2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4"/>
              <a:gd name="T46" fmla="*/ 0 h 295"/>
              <a:gd name="T47" fmla="*/ 154 w 154"/>
              <a:gd name="T48" fmla="*/ 295 h 2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4" h="295">
                <a:moveTo>
                  <a:pt x="16" y="107"/>
                </a:moveTo>
                <a:lnTo>
                  <a:pt x="0" y="51"/>
                </a:lnTo>
                <a:lnTo>
                  <a:pt x="0" y="25"/>
                </a:lnTo>
                <a:lnTo>
                  <a:pt x="16" y="10"/>
                </a:lnTo>
                <a:lnTo>
                  <a:pt x="40" y="0"/>
                </a:lnTo>
                <a:lnTo>
                  <a:pt x="80" y="0"/>
                </a:lnTo>
                <a:lnTo>
                  <a:pt x="121" y="0"/>
                </a:lnTo>
                <a:lnTo>
                  <a:pt x="145" y="10"/>
                </a:lnTo>
                <a:lnTo>
                  <a:pt x="153" y="25"/>
                </a:lnTo>
                <a:lnTo>
                  <a:pt x="153" y="46"/>
                </a:lnTo>
                <a:lnTo>
                  <a:pt x="145" y="71"/>
                </a:lnTo>
                <a:lnTo>
                  <a:pt x="145" y="107"/>
                </a:lnTo>
                <a:lnTo>
                  <a:pt x="145" y="147"/>
                </a:lnTo>
                <a:lnTo>
                  <a:pt x="145" y="193"/>
                </a:lnTo>
                <a:lnTo>
                  <a:pt x="145" y="294"/>
                </a:lnTo>
              </a:path>
            </a:pathLst>
          </a:custGeom>
          <a:noFill/>
          <a:ln w="12700" cap="rnd">
            <a:solidFill>
              <a:schemeClr val="tx1"/>
            </a:solidFill>
            <a:round/>
            <a:headEnd/>
            <a:tailEnd/>
          </a:ln>
        </p:spPr>
        <p:txBody>
          <a:bodyPr/>
          <a:lstStyle/>
          <a:p>
            <a:endParaRPr lang="en-US"/>
          </a:p>
        </p:txBody>
      </p:sp>
      <p:sp>
        <p:nvSpPr>
          <p:cNvPr id="17421" name="Freeform 17"/>
          <p:cNvSpPr>
            <a:spLocks/>
          </p:cNvSpPr>
          <p:nvPr/>
        </p:nvSpPr>
        <p:spPr bwMode="auto">
          <a:xfrm>
            <a:off x="5815013" y="4495800"/>
            <a:ext cx="217487" cy="203200"/>
          </a:xfrm>
          <a:custGeom>
            <a:avLst/>
            <a:gdLst>
              <a:gd name="T0" fmla="*/ 2147483647 w 151"/>
              <a:gd name="T1" fmla="*/ 2147483647 h 125"/>
              <a:gd name="T2" fmla="*/ 2147483647 w 151"/>
              <a:gd name="T3" fmla="*/ 2147483647 h 125"/>
              <a:gd name="T4" fmla="*/ 0 w 151"/>
              <a:gd name="T5" fmla="*/ 2147483647 h 125"/>
              <a:gd name="T6" fmla="*/ 0 w 151"/>
              <a:gd name="T7" fmla="*/ 2147483647 h 125"/>
              <a:gd name="T8" fmla="*/ 0 w 151"/>
              <a:gd name="T9" fmla="*/ 2147483647 h 125"/>
              <a:gd name="T10" fmla="*/ 0 w 151"/>
              <a:gd name="T11" fmla="*/ 2147483647 h 125"/>
              <a:gd name="T12" fmla="*/ 2147483647 w 151"/>
              <a:gd name="T13" fmla="*/ 0 h 125"/>
              <a:gd name="T14" fmla="*/ 2147483647 w 151"/>
              <a:gd name="T15" fmla="*/ 0 h 125"/>
              <a:gd name="T16" fmla="*/ 2147483647 w 151"/>
              <a:gd name="T17" fmla="*/ 0 h 125"/>
              <a:gd name="T18" fmla="*/ 2147483647 w 151"/>
              <a:gd name="T19" fmla="*/ 2147483647 h 125"/>
              <a:gd name="T20" fmla="*/ 2147483647 w 151"/>
              <a:gd name="T21" fmla="*/ 2147483647 h 125"/>
              <a:gd name="T22" fmla="*/ 2147483647 w 151"/>
              <a:gd name="T23" fmla="*/ 2147483647 h 125"/>
              <a:gd name="T24" fmla="*/ 2147483647 w 151"/>
              <a:gd name="T25" fmla="*/ 2147483647 h 125"/>
              <a:gd name="T26" fmla="*/ 2147483647 w 151"/>
              <a:gd name="T27" fmla="*/ 2147483647 h 125"/>
              <a:gd name="T28" fmla="*/ 2147483647 w 151"/>
              <a:gd name="T29" fmla="*/ 2147483647 h 125"/>
              <a:gd name="T30" fmla="*/ 2147483647 w 151"/>
              <a:gd name="T31" fmla="*/ 2147483647 h 125"/>
              <a:gd name="T32" fmla="*/ 2147483647 w 151"/>
              <a:gd name="T33" fmla="*/ 2147483647 h 125"/>
              <a:gd name="T34" fmla="*/ 2147483647 w 151"/>
              <a:gd name="T35" fmla="*/ 2147483647 h 1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1"/>
              <a:gd name="T55" fmla="*/ 0 h 125"/>
              <a:gd name="T56" fmla="*/ 151 w 151"/>
              <a:gd name="T57" fmla="*/ 125 h 1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1" h="125">
                <a:moveTo>
                  <a:pt x="13" y="124"/>
                </a:moveTo>
                <a:lnTo>
                  <a:pt x="6" y="100"/>
                </a:lnTo>
                <a:lnTo>
                  <a:pt x="0" y="76"/>
                </a:lnTo>
                <a:lnTo>
                  <a:pt x="0" y="43"/>
                </a:lnTo>
                <a:lnTo>
                  <a:pt x="0" y="28"/>
                </a:lnTo>
                <a:lnTo>
                  <a:pt x="0" y="14"/>
                </a:lnTo>
                <a:lnTo>
                  <a:pt x="26" y="0"/>
                </a:lnTo>
                <a:lnTo>
                  <a:pt x="65" y="0"/>
                </a:lnTo>
                <a:lnTo>
                  <a:pt x="85" y="0"/>
                </a:lnTo>
                <a:lnTo>
                  <a:pt x="105" y="4"/>
                </a:lnTo>
                <a:lnTo>
                  <a:pt x="131" y="14"/>
                </a:lnTo>
                <a:lnTo>
                  <a:pt x="144" y="19"/>
                </a:lnTo>
                <a:lnTo>
                  <a:pt x="150" y="33"/>
                </a:lnTo>
                <a:lnTo>
                  <a:pt x="144" y="48"/>
                </a:lnTo>
                <a:lnTo>
                  <a:pt x="137" y="62"/>
                </a:lnTo>
                <a:lnTo>
                  <a:pt x="137" y="76"/>
                </a:lnTo>
                <a:lnTo>
                  <a:pt x="131" y="100"/>
                </a:lnTo>
                <a:lnTo>
                  <a:pt x="137" y="124"/>
                </a:lnTo>
              </a:path>
            </a:pathLst>
          </a:custGeom>
          <a:noFill/>
          <a:ln w="12700" cap="rnd">
            <a:solidFill>
              <a:schemeClr val="tx1"/>
            </a:solidFill>
            <a:round/>
            <a:headEnd/>
            <a:tailEnd/>
          </a:ln>
        </p:spPr>
        <p:txBody>
          <a:bodyPr/>
          <a:lstStyle/>
          <a:p>
            <a:endParaRPr lang="en-US"/>
          </a:p>
        </p:txBody>
      </p:sp>
      <p:sp>
        <p:nvSpPr>
          <p:cNvPr id="17422" name="Line 18"/>
          <p:cNvSpPr>
            <a:spLocks noChangeShapeType="1"/>
          </p:cNvSpPr>
          <p:nvPr/>
        </p:nvSpPr>
        <p:spPr bwMode="auto">
          <a:xfrm flipH="1">
            <a:off x="2090738" y="2068513"/>
            <a:ext cx="1179512" cy="1717675"/>
          </a:xfrm>
          <a:prstGeom prst="line">
            <a:avLst/>
          </a:prstGeom>
          <a:noFill/>
          <a:ln w="12700">
            <a:solidFill>
              <a:schemeClr val="tx1"/>
            </a:solidFill>
            <a:round/>
            <a:headEnd/>
            <a:tailEnd/>
          </a:ln>
        </p:spPr>
        <p:txBody>
          <a:bodyPr wrap="none" anchor="ctr"/>
          <a:lstStyle/>
          <a:p>
            <a:endParaRPr lang="en-US"/>
          </a:p>
        </p:txBody>
      </p:sp>
      <p:sp>
        <p:nvSpPr>
          <p:cNvPr id="17423" name="Line 19"/>
          <p:cNvSpPr>
            <a:spLocks noChangeShapeType="1"/>
          </p:cNvSpPr>
          <p:nvPr/>
        </p:nvSpPr>
        <p:spPr bwMode="auto">
          <a:xfrm flipH="1">
            <a:off x="2303463" y="2105025"/>
            <a:ext cx="1177925" cy="1717675"/>
          </a:xfrm>
          <a:prstGeom prst="line">
            <a:avLst/>
          </a:prstGeom>
          <a:noFill/>
          <a:ln w="12700">
            <a:solidFill>
              <a:schemeClr val="tx1"/>
            </a:solidFill>
            <a:round/>
            <a:headEnd/>
            <a:tailEnd/>
          </a:ln>
        </p:spPr>
        <p:txBody>
          <a:bodyPr wrap="none" anchor="ctr"/>
          <a:lstStyle/>
          <a:p>
            <a:endParaRPr lang="en-US"/>
          </a:p>
        </p:txBody>
      </p:sp>
      <p:sp>
        <p:nvSpPr>
          <p:cNvPr id="17424" name="Line 20"/>
          <p:cNvSpPr>
            <a:spLocks noChangeShapeType="1"/>
          </p:cNvSpPr>
          <p:nvPr/>
        </p:nvSpPr>
        <p:spPr bwMode="auto">
          <a:xfrm flipH="1">
            <a:off x="2295525" y="2479675"/>
            <a:ext cx="1179513" cy="1719263"/>
          </a:xfrm>
          <a:prstGeom prst="line">
            <a:avLst/>
          </a:prstGeom>
          <a:noFill/>
          <a:ln w="12700">
            <a:solidFill>
              <a:schemeClr val="tx1"/>
            </a:solidFill>
            <a:round/>
            <a:headEnd/>
            <a:tailEnd/>
          </a:ln>
        </p:spPr>
        <p:txBody>
          <a:bodyPr wrap="none" anchor="ctr"/>
          <a:lstStyle/>
          <a:p>
            <a:endParaRPr lang="en-US"/>
          </a:p>
        </p:txBody>
      </p:sp>
      <p:sp>
        <p:nvSpPr>
          <p:cNvPr id="17425" name="Line 21"/>
          <p:cNvSpPr>
            <a:spLocks noChangeShapeType="1"/>
          </p:cNvSpPr>
          <p:nvPr/>
        </p:nvSpPr>
        <p:spPr bwMode="auto">
          <a:xfrm flipH="1">
            <a:off x="3668713" y="2317750"/>
            <a:ext cx="1177925" cy="1717675"/>
          </a:xfrm>
          <a:prstGeom prst="line">
            <a:avLst/>
          </a:prstGeom>
          <a:noFill/>
          <a:ln w="12700">
            <a:solidFill>
              <a:schemeClr val="tx1"/>
            </a:solidFill>
            <a:round/>
            <a:headEnd/>
            <a:tailEnd/>
          </a:ln>
        </p:spPr>
        <p:txBody>
          <a:bodyPr wrap="none" anchor="ctr"/>
          <a:lstStyle/>
          <a:p>
            <a:endParaRPr lang="en-US"/>
          </a:p>
        </p:txBody>
      </p:sp>
      <p:sp>
        <p:nvSpPr>
          <p:cNvPr id="17426" name="Line 22"/>
          <p:cNvSpPr>
            <a:spLocks noChangeShapeType="1"/>
          </p:cNvSpPr>
          <p:nvPr/>
        </p:nvSpPr>
        <p:spPr bwMode="auto">
          <a:xfrm flipH="1">
            <a:off x="3838575" y="2346325"/>
            <a:ext cx="1179513" cy="1717675"/>
          </a:xfrm>
          <a:prstGeom prst="line">
            <a:avLst/>
          </a:prstGeom>
          <a:noFill/>
          <a:ln w="12700">
            <a:solidFill>
              <a:schemeClr val="tx1"/>
            </a:solidFill>
            <a:round/>
            <a:headEnd/>
            <a:tailEnd/>
          </a:ln>
        </p:spPr>
        <p:txBody>
          <a:bodyPr wrap="none" anchor="ctr"/>
          <a:lstStyle/>
          <a:p>
            <a:endParaRPr lang="en-US"/>
          </a:p>
        </p:txBody>
      </p:sp>
      <p:sp>
        <p:nvSpPr>
          <p:cNvPr id="17427" name="Line 23"/>
          <p:cNvSpPr>
            <a:spLocks noChangeShapeType="1"/>
          </p:cNvSpPr>
          <p:nvPr/>
        </p:nvSpPr>
        <p:spPr bwMode="auto">
          <a:xfrm flipH="1">
            <a:off x="3838575" y="2746375"/>
            <a:ext cx="1198563" cy="1774825"/>
          </a:xfrm>
          <a:prstGeom prst="line">
            <a:avLst/>
          </a:prstGeom>
          <a:noFill/>
          <a:ln w="12700">
            <a:solidFill>
              <a:schemeClr val="tx1"/>
            </a:solidFill>
            <a:round/>
            <a:headEnd/>
            <a:tailEnd/>
          </a:ln>
        </p:spPr>
        <p:txBody>
          <a:bodyPr wrap="none" anchor="ctr"/>
          <a:lstStyle/>
          <a:p>
            <a:endParaRPr lang="en-US"/>
          </a:p>
        </p:txBody>
      </p:sp>
      <p:sp>
        <p:nvSpPr>
          <p:cNvPr id="17428" name="Line 24"/>
          <p:cNvSpPr>
            <a:spLocks noChangeShapeType="1"/>
          </p:cNvSpPr>
          <p:nvPr/>
        </p:nvSpPr>
        <p:spPr bwMode="auto">
          <a:xfrm flipH="1">
            <a:off x="5192713" y="2620963"/>
            <a:ext cx="1177925" cy="1719262"/>
          </a:xfrm>
          <a:prstGeom prst="line">
            <a:avLst/>
          </a:prstGeom>
          <a:noFill/>
          <a:ln w="12700">
            <a:solidFill>
              <a:schemeClr val="tx1"/>
            </a:solidFill>
            <a:round/>
            <a:headEnd/>
            <a:tailEnd/>
          </a:ln>
        </p:spPr>
        <p:txBody>
          <a:bodyPr wrap="none" anchor="ctr"/>
          <a:lstStyle/>
          <a:p>
            <a:endParaRPr lang="en-US"/>
          </a:p>
        </p:txBody>
      </p:sp>
      <p:sp>
        <p:nvSpPr>
          <p:cNvPr id="17429" name="Line 25"/>
          <p:cNvSpPr>
            <a:spLocks noChangeShapeType="1"/>
          </p:cNvSpPr>
          <p:nvPr/>
        </p:nvSpPr>
        <p:spPr bwMode="auto">
          <a:xfrm flipH="1">
            <a:off x="5402263" y="2265363"/>
            <a:ext cx="1420812" cy="2084387"/>
          </a:xfrm>
          <a:prstGeom prst="line">
            <a:avLst/>
          </a:prstGeom>
          <a:noFill/>
          <a:ln w="12700">
            <a:solidFill>
              <a:schemeClr val="tx1"/>
            </a:solidFill>
            <a:round/>
            <a:headEnd/>
            <a:tailEnd/>
          </a:ln>
        </p:spPr>
        <p:txBody>
          <a:bodyPr wrap="none" anchor="ctr"/>
          <a:lstStyle/>
          <a:p>
            <a:endParaRPr lang="en-US"/>
          </a:p>
        </p:txBody>
      </p:sp>
      <p:sp>
        <p:nvSpPr>
          <p:cNvPr id="17430" name="Line 26"/>
          <p:cNvSpPr>
            <a:spLocks noChangeShapeType="1"/>
          </p:cNvSpPr>
          <p:nvPr/>
        </p:nvSpPr>
        <p:spPr bwMode="auto">
          <a:xfrm flipH="1">
            <a:off x="5907088" y="2774950"/>
            <a:ext cx="1082675" cy="1603375"/>
          </a:xfrm>
          <a:prstGeom prst="line">
            <a:avLst/>
          </a:prstGeom>
          <a:noFill/>
          <a:ln w="12700">
            <a:solidFill>
              <a:schemeClr val="tx1"/>
            </a:solidFill>
            <a:round/>
            <a:headEnd/>
            <a:tailEnd/>
          </a:ln>
        </p:spPr>
        <p:txBody>
          <a:bodyPr wrap="none" anchor="ctr"/>
          <a:lstStyle/>
          <a:p>
            <a:endParaRPr lang="en-US"/>
          </a:p>
        </p:txBody>
      </p:sp>
      <p:sp>
        <p:nvSpPr>
          <p:cNvPr id="17431" name="Line 27"/>
          <p:cNvSpPr>
            <a:spLocks noChangeShapeType="1"/>
          </p:cNvSpPr>
          <p:nvPr/>
        </p:nvSpPr>
        <p:spPr bwMode="auto">
          <a:xfrm flipH="1">
            <a:off x="6010275" y="2794000"/>
            <a:ext cx="1193800" cy="1736725"/>
          </a:xfrm>
          <a:prstGeom prst="line">
            <a:avLst/>
          </a:prstGeom>
          <a:noFill/>
          <a:ln w="12700">
            <a:solidFill>
              <a:schemeClr val="tx1"/>
            </a:solidFill>
            <a:round/>
            <a:headEnd/>
            <a:tailEnd/>
          </a:ln>
        </p:spPr>
        <p:txBody>
          <a:bodyPr wrap="none" anchor="ctr"/>
          <a:lstStyle/>
          <a:p>
            <a:endParaRPr lang="en-US"/>
          </a:p>
        </p:txBody>
      </p:sp>
      <p:sp>
        <p:nvSpPr>
          <p:cNvPr id="17432" name="Line 28"/>
          <p:cNvSpPr>
            <a:spLocks noChangeShapeType="1"/>
          </p:cNvSpPr>
          <p:nvPr/>
        </p:nvSpPr>
        <p:spPr bwMode="auto">
          <a:xfrm flipH="1">
            <a:off x="7167563" y="2822575"/>
            <a:ext cx="1165225" cy="1717675"/>
          </a:xfrm>
          <a:prstGeom prst="line">
            <a:avLst/>
          </a:prstGeom>
          <a:noFill/>
          <a:ln w="12700">
            <a:solidFill>
              <a:schemeClr val="tx1"/>
            </a:solidFill>
            <a:round/>
            <a:headEnd/>
            <a:tailEnd/>
          </a:ln>
        </p:spPr>
        <p:txBody>
          <a:bodyPr wrap="none" anchor="ctr"/>
          <a:lstStyle/>
          <a:p>
            <a:endParaRPr lang="en-US"/>
          </a:p>
        </p:txBody>
      </p:sp>
      <p:sp>
        <p:nvSpPr>
          <p:cNvPr id="17433" name="Line 29"/>
          <p:cNvSpPr>
            <a:spLocks noChangeShapeType="1"/>
          </p:cNvSpPr>
          <p:nvPr/>
        </p:nvSpPr>
        <p:spPr bwMode="auto">
          <a:xfrm flipH="1">
            <a:off x="7383463" y="2822575"/>
            <a:ext cx="1168400" cy="1717675"/>
          </a:xfrm>
          <a:prstGeom prst="line">
            <a:avLst/>
          </a:prstGeom>
          <a:noFill/>
          <a:ln w="12700">
            <a:solidFill>
              <a:schemeClr val="tx1"/>
            </a:solidFill>
            <a:round/>
            <a:headEnd/>
            <a:tailEnd/>
          </a:ln>
        </p:spPr>
        <p:txBody>
          <a:bodyPr wrap="none" anchor="ctr"/>
          <a:lstStyle/>
          <a:p>
            <a:endParaRPr lang="en-US"/>
          </a:p>
        </p:txBody>
      </p:sp>
      <p:sp>
        <p:nvSpPr>
          <p:cNvPr id="17434" name="Line 30"/>
          <p:cNvSpPr>
            <a:spLocks noChangeShapeType="1"/>
          </p:cNvSpPr>
          <p:nvPr/>
        </p:nvSpPr>
        <p:spPr bwMode="auto">
          <a:xfrm>
            <a:off x="2006600" y="2197100"/>
            <a:ext cx="1192213" cy="0"/>
          </a:xfrm>
          <a:prstGeom prst="line">
            <a:avLst/>
          </a:prstGeom>
          <a:noFill/>
          <a:ln w="12700">
            <a:solidFill>
              <a:schemeClr val="tx1"/>
            </a:solidFill>
            <a:round/>
            <a:headEnd/>
            <a:tailEnd/>
          </a:ln>
        </p:spPr>
        <p:txBody>
          <a:bodyPr wrap="none" anchor="ctr"/>
          <a:lstStyle/>
          <a:p>
            <a:endParaRPr lang="en-US"/>
          </a:p>
        </p:txBody>
      </p:sp>
      <p:sp>
        <p:nvSpPr>
          <p:cNvPr id="17435" name="Freeform 31"/>
          <p:cNvSpPr>
            <a:spLocks/>
          </p:cNvSpPr>
          <p:nvPr/>
        </p:nvSpPr>
        <p:spPr bwMode="auto">
          <a:xfrm>
            <a:off x="3254375" y="2019300"/>
            <a:ext cx="220663" cy="73025"/>
          </a:xfrm>
          <a:custGeom>
            <a:avLst/>
            <a:gdLst>
              <a:gd name="T0" fmla="*/ 0 w 153"/>
              <a:gd name="T1" fmla="*/ 2147483647 h 45"/>
              <a:gd name="T2" fmla="*/ 2147483647 w 153"/>
              <a:gd name="T3" fmla="*/ 2147483647 h 45"/>
              <a:gd name="T4" fmla="*/ 2147483647 w 153"/>
              <a:gd name="T5" fmla="*/ 2147483647 h 45"/>
              <a:gd name="T6" fmla="*/ 2147483647 w 153"/>
              <a:gd name="T7" fmla="*/ 2147483647 h 45"/>
              <a:gd name="T8" fmla="*/ 2147483647 w 153"/>
              <a:gd name="T9" fmla="*/ 0 h 45"/>
              <a:gd name="T10" fmla="*/ 2147483647 w 153"/>
              <a:gd name="T11" fmla="*/ 0 h 45"/>
              <a:gd name="T12" fmla="*/ 2147483647 w 153"/>
              <a:gd name="T13" fmla="*/ 2147483647 h 45"/>
              <a:gd name="T14" fmla="*/ 2147483647 w 153"/>
              <a:gd name="T15" fmla="*/ 2147483647 h 45"/>
              <a:gd name="T16" fmla="*/ 2147483647 w 153"/>
              <a:gd name="T17" fmla="*/ 2147483647 h 45"/>
              <a:gd name="T18" fmla="*/ 2147483647 w 153"/>
              <a:gd name="T19" fmla="*/ 2147483647 h 45"/>
              <a:gd name="T20" fmla="*/ 2147483647 w 153"/>
              <a:gd name="T21" fmla="*/ 2147483647 h 45"/>
              <a:gd name="T22" fmla="*/ 2147483647 w 153"/>
              <a:gd name="T23" fmla="*/ 2147483647 h 45"/>
              <a:gd name="T24" fmla="*/ 2147483647 w 153"/>
              <a:gd name="T25" fmla="*/ 2147483647 h 45"/>
              <a:gd name="T26" fmla="*/ 2147483647 w 153"/>
              <a:gd name="T27" fmla="*/ 2147483647 h 45"/>
              <a:gd name="T28" fmla="*/ 2147483647 w 153"/>
              <a:gd name="T29" fmla="*/ 2147483647 h 45"/>
              <a:gd name="T30" fmla="*/ 2147483647 w 153"/>
              <a:gd name="T31" fmla="*/ 2147483647 h 45"/>
              <a:gd name="T32" fmla="*/ 2147483647 w 153"/>
              <a:gd name="T33" fmla="*/ 2147483647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3"/>
              <a:gd name="T52" fmla="*/ 0 h 45"/>
              <a:gd name="T53" fmla="*/ 153 w 153"/>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3" h="45">
                <a:moveTo>
                  <a:pt x="0" y="35"/>
                </a:moveTo>
                <a:lnTo>
                  <a:pt x="8" y="15"/>
                </a:lnTo>
                <a:lnTo>
                  <a:pt x="15" y="9"/>
                </a:lnTo>
                <a:lnTo>
                  <a:pt x="23" y="2"/>
                </a:lnTo>
                <a:lnTo>
                  <a:pt x="34" y="0"/>
                </a:lnTo>
                <a:lnTo>
                  <a:pt x="48" y="0"/>
                </a:lnTo>
                <a:lnTo>
                  <a:pt x="63" y="2"/>
                </a:lnTo>
                <a:lnTo>
                  <a:pt x="74" y="2"/>
                </a:lnTo>
                <a:lnTo>
                  <a:pt x="85" y="2"/>
                </a:lnTo>
                <a:lnTo>
                  <a:pt x="89" y="2"/>
                </a:lnTo>
                <a:lnTo>
                  <a:pt x="104" y="2"/>
                </a:lnTo>
                <a:lnTo>
                  <a:pt x="122" y="6"/>
                </a:lnTo>
                <a:lnTo>
                  <a:pt x="134" y="11"/>
                </a:lnTo>
                <a:lnTo>
                  <a:pt x="141" y="15"/>
                </a:lnTo>
                <a:lnTo>
                  <a:pt x="145" y="22"/>
                </a:lnTo>
                <a:lnTo>
                  <a:pt x="148" y="29"/>
                </a:lnTo>
                <a:lnTo>
                  <a:pt x="152" y="44"/>
                </a:lnTo>
              </a:path>
            </a:pathLst>
          </a:custGeom>
          <a:noFill/>
          <a:ln w="12700" cap="rnd">
            <a:solidFill>
              <a:schemeClr val="tx1"/>
            </a:solidFill>
            <a:round/>
            <a:headEnd/>
            <a:tailEnd/>
          </a:ln>
        </p:spPr>
        <p:txBody>
          <a:bodyPr/>
          <a:lstStyle/>
          <a:p>
            <a:endParaRPr lang="en-US"/>
          </a:p>
        </p:txBody>
      </p:sp>
      <p:sp>
        <p:nvSpPr>
          <p:cNvPr id="17436" name="Line 32"/>
          <p:cNvSpPr>
            <a:spLocks noChangeShapeType="1"/>
          </p:cNvSpPr>
          <p:nvPr/>
        </p:nvSpPr>
        <p:spPr bwMode="auto">
          <a:xfrm>
            <a:off x="3471863" y="2119313"/>
            <a:ext cx="0" cy="342900"/>
          </a:xfrm>
          <a:prstGeom prst="line">
            <a:avLst/>
          </a:prstGeom>
          <a:noFill/>
          <a:ln w="12700">
            <a:solidFill>
              <a:schemeClr val="tx1"/>
            </a:solidFill>
            <a:round/>
            <a:headEnd/>
            <a:tailEnd/>
          </a:ln>
        </p:spPr>
        <p:txBody>
          <a:bodyPr wrap="none" anchor="ctr"/>
          <a:lstStyle/>
          <a:p>
            <a:endParaRPr lang="en-US"/>
          </a:p>
        </p:txBody>
      </p:sp>
      <p:sp>
        <p:nvSpPr>
          <p:cNvPr id="17437" name="Line 33"/>
          <p:cNvSpPr>
            <a:spLocks noChangeShapeType="1"/>
          </p:cNvSpPr>
          <p:nvPr/>
        </p:nvSpPr>
        <p:spPr bwMode="auto">
          <a:xfrm>
            <a:off x="3487738" y="2468563"/>
            <a:ext cx="1230312" cy="0"/>
          </a:xfrm>
          <a:prstGeom prst="line">
            <a:avLst/>
          </a:prstGeom>
          <a:noFill/>
          <a:ln w="12700">
            <a:solidFill>
              <a:schemeClr val="tx1"/>
            </a:solidFill>
            <a:round/>
            <a:headEnd/>
            <a:tailEnd/>
          </a:ln>
        </p:spPr>
        <p:txBody>
          <a:bodyPr wrap="none" anchor="ctr"/>
          <a:lstStyle/>
          <a:p>
            <a:endParaRPr lang="en-US"/>
          </a:p>
        </p:txBody>
      </p:sp>
      <p:sp>
        <p:nvSpPr>
          <p:cNvPr id="17438" name="Freeform 34"/>
          <p:cNvSpPr>
            <a:spLocks/>
          </p:cNvSpPr>
          <p:nvPr/>
        </p:nvSpPr>
        <p:spPr bwMode="auto">
          <a:xfrm>
            <a:off x="4811713" y="2289175"/>
            <a:ext cx="220662" cy="74613"/>
          </a:xfrm>
          <a:custGeom>
            <a:avLst/>
            <a:gdLst>
              <a:gd name="T0" fmla="*/ 0 w 153"/>
              <a:gd name="T1" fmla="*/ 2147483647 h 46"/>
              <a:gd name="T2" fmla="*/ 2147483647 w 153"/>
              <a:gd name="T3" fmla="*/ 2147483647 h 46"/>
              <a:gd name="T4" fmla="*/ 2147483647 w 153"/>
              <a:gd name="T5" fmla="*/ 2147483647 h 46"/>
              <a:gd name="T6" fmla="*/ 2147483647 w 153"/>
              <a:gd name="T7" fmla="*/ 2147483647 h 46"/>
              <a:gd name="T8" fmla="*/ 2147483647 w 153"/>
              <a:gd name="T9" fmla="*/ 0 h 46"/>
              <a:gd name="T10" fmla="*/ 2147483647 w 153"/>
              <a:gd name="T11" fmla="*/ 0 h 46"/>
              <a:gd name="T12" fmla="*/ 2147483647 w 153"/>
              <a:gd name="T13" fmla="*/ 2147483647 h 46"/>
              <a:gd name="T14" fmla="*/ 2147483647 w 153"/>
              <a:gd name="T15" fmla="*/ 2147483647 h 46"/>
              <a:gd name="T16" fmla="*/ 2147483647 w 153"/>
              <a:gd name="T17" fmla="*/ 2147483647 h 46"/>
              <a:gd name="T18" fmla="*/ 2147483647 w 153"/>
              <a:gd name="T19" fmla="*/ 2147483647 h 46"/>
              <a:gd name="T20" fmla="*/ 2147483647 w 153"/>
              <a:gd name="T21" fmla="*/ 2147483647 h 46"/>
              <a:gd name="T22" fmla="*/ 2147483647 w 153"/>
              <a:gd name="T23" fmla="*/ 2147483647 h 46"/>
              <a:gd name="T24" fmla="*/ 2147483647 w 153"/>
              <a:gd name="T25" fmla="*/ 2147483647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3"/>
              <a:gd name="T40" fmla="*/ 0 h 46"/>
              <a:gd name="T41" fmla="*/ 153 w 153"/>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3" h="46">
                <a:moveTo>
                  <a:pt x="0" y="35"/>
                </a:moveTo>
                <a:lnTo>
                  <a:pt x="11" y="15"/>
                </a:lnTo>
                <a:lnTo>
                  <a:pt x="16" y="8"/>
                </a:lnTo>
                <a:lnTo>
                  <a:pt x="22" y="3"/>
                </a:lnTo>
                <a:lnTo>
                  <a:pt x="33" y="0"/>
                </a:lnTo>
                <a:lnTo>
                  <a:pt x="49" y="0"/>
                </a:lnTo>
                <a:lnTo>
                  <a:pt x="76" y="3"/>
                </a:lnTo>
                <a:lnTo>
                  <a:pt x="92" y="3"/>
                </a:lnTo>
                <a:lnTo>
                  <a:pt x="103" y="3"/>
                </a:lnTo>
                <a:lnTo>
                  <a:pt x="125" y="8"/>
                </a:lnTo>
                <a:lnTo>
                  <a:pt x="141" y="15"/>
                </a:lnTo>
                <a:lnTo>
                  <a:pt x="147" y="30"/>
                </a:lnTo>
                <a:lnTo>
                  <a:pt x="152" y="45"/>
                </a:lnTo>
              </a:path>
            </a:pathLst>
          </a:custGeom>
          <a:noFill/>
          <a:ln w="12700" cap="rnd">
            <a:solidFill>
              <a:schemeClr val="tx1"/>
            </a:solidFill>
            <a:round/>
            <a:headEnd/>
            <a:tailEnd/>
          </a:ln>
        </p:spPr>
        <p:txBody>
          <a:bodyPr/>
          <a:lstStyle/>
          <a:p>
            <a:endParaRPr lang="en-US"/>
          </a:p>
        </p:txBody>
      </p:sp>
      <p:sp>
        <p:nvSpPr>
          <p:cNvPr id="17439" name="Line 35"/>
          <p:cNvSpPr>
            <a:spLocks noChangeShapeType="1"/>
          </p:cNvSpPr>
          <p:nvPr/>
        </p:nvSpPr>
        <p:spPr bwMode="auto">
          <a:xfrm>
            <a:off x="5029200" y="2371725"/>
            <a:ext cx="0" cy="361950"/>
          </a:xfrm>
          <a:prstGeom prst="line">
            <a:avLst/>
          </a:prstGeom>
          <a:noFill/>
          <a:ln w="12700">
            <a:solidFill>
              <a:schemeClr val="tx1"/>
            </a:solidFill>
            <a:round/>
            <a:headEnd/>
            <a:tailEnd/>
          </a:ln>
        </p:spPr>
        <p:txBody>
          <a:bodyPr wrap="none" anchor="ctr"/>
          <a:lstStyle/>
          <a:p>
            <a:endParaRPr lang="en-US"/>
          </a:p>
        </p:txBody>
      </p:sp>
      <p:sp>
        <p:nvSpPr>
          <p:cNvPr id="17440" name="Line 36"/>
          <p:cNvSpPr>
            <a:spLocks noChangeShapeType="1"/>
          </p:cNvSpPr>
          <p:nvPr/>
        </p:nvSpPr>
        <p:spPr bwMode="auto">
          <a:xfrm>
            <a:off x="2022475" y="2030413"/>
            <a:ext cx="1230313" cy="0"/>
          </a:xfrm>
          <a:prstGeom prst="line">
            <a:avLst/>
          </a:prstGeom>
          <a:noFill/>
          <a:ln w="12700">
            <a:solidFill>
              <a:schemeClr val="tx1"/>
            </a:solidFill>
            <a:round/>
            <a:headEnd/>
            <a:tailEnd/>
          </a:ln>
        </p:spPr>
        <p:txBody>
          <a:bodyPr wrap="none" anchor="ctr"/>
          <a:lstStyle/>
          <a:p>
            <a:endParaRPr lang="en-US"/>
          </a:p>
        </p:txBody>
      </p:sp>
      <p:sp>
        <p:nvSpPr>
          <p:cNvPr id="17441" name="Freeform 37"/>
          <p:cNvSpPr>
            <a:spLocks/>
          </p:cNvSpPr>
          <p:nvPr/>
        </p:nvSpPr>
        <p:spPr bwMode="auto">
          <a:xfrm>
            <a:off x="6372225" y="2562225"/>
            <a:ext cx="217488" cy="73025"/>
          </a:xfrm>
          <a:custGeom>
            <a:avLst/>
            <a:gdLst>
              <a:gd name="T0" fmla="*/ 0 w 151"/>
              <a:gd name="T1" fmla="*/ 2147483647 h 45"/>
              <a:gd name="T2" fmla="*/ 2147483647 w 151"/>
              <a:gd name="T3" fmla="*/ 2147483647 h 45"/>
              <a:gd name="T4" fmla="*/ 2147483647 w 151"/>
              <a:gd name="T5" fmla="*/ 2147483647 h 45"/>
              <a:gd name="T6" fmla="*/ 2147483647 w 151"/>
              <a:gd name="T7" fmla="*/ 2147483647 h 45"/>
              <a:gd name="T8" fmla="*/ 2147483647 w 151"/>
              <a:gd name="T9" fmla="*/ 0 h 45"/>
              <a:gd name="T10" fmla="*/ 2147483647 w 151"/>
              <a:gd name="T11" fmla="*/ 0 h 45"/>
              <a:gd name="T12" fmla="*/ 2147483647 w 151"/>
              <a:gd name="T13" fmla="*/ 2147483647 h 45"/>
              <a:gd name="T14" fmla="*/ 2147483647 w 151"/>
              <a:gd name="T15" fmla="*/ 2147483647 h 45"/>
              <a:gd name="T16" fmla="*/ 2147483647 w 151"/>
              <a:gd name="T17" fmla="*/ 2147483647 h 45"/>
              <a:gd name="T18" fmla="*/ 2147483647 w 151"/>
              <a:gd name="T19" fmla="*/ 2147483647 h 45"/>
              <a:gd name="T20" fmla="*/ 2147483647 w 151"/>
              <a:gd name="T21" fmla="*/ 2147483647 h 45"/>
              <a:gd name="T22" fmla="*/ 2147483647 w 151"/>
              <a:gd name="T23" fmla="*/ 2147483647 h 45"/>
              <a:gd name="T24" fmla="*/ 2147483647 w 151"/>
              <a:gd name="T25" fmla="*/ 2147483647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1"/>
              <a:gd name="T40" fmla="*/ 0 h 45"/>
              <a:gd name="T41" fmla="*/ 151 w 151"/>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1" h="45">
                <a:moveTo>
                  <a:pt x="0" y="36"/>
                </a:moveTo>
                <a:lnTo>
                  <a:pt x="7" y="17"/>
                </a:lnTo>
                <a:lnTo>
                  <a:pt x="14" y="8"/>
                </a:lnTo>
                <a:lnTo>
                  <a:pt x="21" y="3"/>
                </a:lnTo>
                <a:lnTo>
                  <a:pt x="28" y="0"/>
                </a:lnTo>
                <a:lnTo>
                  <a:pt x="43" y="0"/>
                </a:lnTo>
                <a:lnTo>
                  <a:pt x="71" y="3"/>
                </a:lnTo>
                <a:lnTo>
                  <a:pt x="86" y="3"/>
                </a:lnTo>
                <a:lnTo>
                  <a:pt x="100" y="3"/>
                </a:lnTo>
                <a:lnTo>
                  <a:pt x="121" y="6"/>
                </a:lnTo>
                <a:lnTo>
                  <a:pt x="136" y="14"/>
                </a:lnTo>
                <a:lnTo>
                  <a:pt x="150" y="30"/>
                </a:lnTo>
                <a:lnTo>
                  <a:pt x="150" y="44"/>
                </a:lnTo>
              </a:path>
            </a:pathLst>
          </a:custGeom>
          <a:noFill/>
          <a:ln w="12700" cap="rnd">
            <a:solidFill>
              <a:schemeClr val="tx1"/>
            </a:solidFill>
            <a:round/>
            <a:headEnd/>
            <a:tailEnd/>
          </a:ln>
        </p:spPr>
        <p:txBody>
          <a:bodyPr/>
          <a:lstStyle/>
          <a:p>
            <a:endParaRPr lang="en-US"/>
          </a:p>
        </p:txBody>
      </p:sp>
      <p:sp>
        <p:nvSpPr>
          <p:cNvPr id="17442" name="Freeform 38"/>
          <p:cNvSpPr>
            <a:spLocks/>
          </p:cNvSpPr>
          <p:nvPr/>
        </p:nvSpPr>
        <p:spPr bwMode="auto">
          <a:xfrm>
            <a:off x="6977063" y="2706688"/>
            <a:ext cx="227012" cy="71437"/>
          </a:xfrm>
          <a:custGeom>
            <a:avLst/>
            <a:gdLst>
              <a:gd name="T0" fmla="*/ 0 w 158"/>
              <a:gd name="T1" fmla="*/ 2147483647 h 44"/>
              <a:gd name="T2" fmla="*/ 2147483647 w 158"/>
              <a:gd name="T3" fmla="*/ 2147483647 h 44"/>
              <a:gd name="T4" fmla="*/ 2147483647 w 158"/>
              <a:gd name="T5" fmla="*/ 0 h 44"/>
              <a:gd name="T6" fmla="*/ 2147483647 w 158"/>
              <a:gd name="T7" fmla="*/ 0 h 44"/>
              <a:gd name="T8" fmla="*/ 2147483647 w 158"/>
              <a:gd name="T9" fmla="*/ 0 h 44"/>
              <a:gd name="T10" fmla="*/ 2147483647 w 158"/>
              <a:gd name="T11" fmla="*/ 0 h 44"/>
              <a:gd name="T12" fmla="*/ 2147483647 w 158"/>
              <a:gd name="T13" fmla="*/ 0 h 44"/>
              <a:gd name="T14" fmla="*/ 2147483647 w 158"/>
              <a:gd name="T15" fmla="*/ 0 h 44"/>
              <a:gd name="T16" fmla="*/ 2147483647 w 158"/>
              <a:gd name="T17" fmla="*/ 2147483647 h 44"/>
              <a:gd name="T18" fmla="*/ 2147483647 w 158"/>
              <a:gd name="T19" fmla="*/ 2147483647 h 44"/>
              <a:gd name="T20" fmla="*/ 2147483647 w 158"/>
              <a:gd name="T21" fmla="*/ 2147483647 h 44"/>
              <a:gd name="T22" fmla="*/ 2147483647 w 158"/>
              <a:gd name="T23" fmla="*/ 2147483647 h 44"/>
              <a:gd name="T24" fmla="*/ 2147483647 w 158"/>
              <a:gd name="T25" fmla="*/ 2147483647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8"/>
              <a:gd name="T40" fmla="*/ 0 h 44"/>
              <a:gd name="T41" fmla="*/ 158 w 158"/>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8" h="44">
                <a:moveTo>
                  <a:pt x="0" y="34"/>
                </a:moveTo>
                <a:lnTo>
                  <a:pt x="16" y="14"/>
                </a:lnTo>
                <a:lnTo>
                  <a:pt x="24" y="0"/>
                </a:lnTo>
                <a:lnTo>
                  <a:pt x="55" y="0"/>
                </a:lnTo>
                <a:lnTo>
                  <a:pt x="71" y="0"/>
                </a:lnTo>
                <a:lnTo>
                  <a:pt x="79" y="0"/>
                </a:lnTo>
                <a:lnTo>
                  <a:pt x="94" y="0"/>
                </a:lnTo>
                <a:lnTo>
                  <a:pt x="110" y="0"/>
                </a:lnTo>
                <a:lnTo>
                  <a:pt x="134" y="5"/>
                </a:lnTo>
                <a:lnTo>
                  <a:pt x="149" y="14"/>
                </a:lnTo>
                <a:lnTo>
                  <a:pt x="157" y="20"/>
                </a:lnTo>
                <a:lnTo>
                  <a:pt x="157" y="29"/>
                </a:lnTo>
                <a:lnTo>
                  <a:pt x="157" y="43"/>
                </a:lnTo>
              </a:path>
            </a:pathLst>
          </a:custGeom>
          <a:noFill/>
          <a:ln w="12700" cap="rnd">
            <a:solidFill>
              <a:schemeClr val="tx1"/>
            </a:solidFill>
            <a:round/>
            <a:headEnd/>
            <a:tailEnd/>
          </a:ln>
        </p:spPr>
        <p:txBody>
          <a:bodyPr/>
          <a:lstStyle/>
          <a:p>
            <a:endParaRPr lang="en-US"/>
          </a:p>
        </p:txBody>
      </p:sp>
      <p:sp>
        <p:nvSpPr>
          <p:cNvPr id="17443" name="Freeform 39"/>
          <p:cNvSpPr>
            <a:spLocks/>
          </p:cNvSpPr>
          <p:nvPr/>
        </p:nvSpPr>
        <p:spPr bwMode="auto">
          <a:xfrm>
            <a:off x="8335963" y="2747963"/>
            <a:ext cx="215900" cy="73025"/>
          </a:xfrm>
          <a:custGeom>
            <a:avLst/>
            <a:gdLst>
              <a:gd name="T0" fmla="*/ 0 w 150"/>
              <a:gd name="T1" fmla="*/ 2147483647 h 45"/>
              <a:gd name="T2" fmla="*/ 2147483647 w 150"/>
              <a:gd name="T3" fmla="*/ 2147483647 h 45"/>
              <a:gd name="T4" fmla="*/ 2147483647 w 150"/>
              <a:gd name="T5" fmla="*/ 2147483647 h 45"/>
              <a:gd name="T6" fmla="*/ 2147483647 w 150"/>
              <a:gd name="T7" fmla="*/ 0 h 45"/>
              <a:gd name="T8" fmla="*/ 2147483647 w 150"/>
              <a:gd name="T9" fmla="*/ 0 h 45"/>
              <a:gd name="T10" fmla="*/ 2147483647 w 150"/>
              <a:gd name="T11" fmla="*/ 2147483647 h 45"/>
              <a:gd name="T12" fmla="*/ 2147483647 w 150"/>
              <a:gd name="T13" fmla="*/ 2147483647 h 45"/>
              <a:gd name="T14" fmla="*/ 2147483647 w 150"/>
              <a:gd name="T15" fmla="*/ 2147483647 h 45"/>
              <a:gd name="T16" fmla="*/ 2147483647 w 150"/>
              <a:gd name="T17" fmla="*/ 2147483647 h 45"/>
              <a:gd name="T18" fmla="*/ 2147483647 w 150"/>
              <a:gd name="T19" fmla="*/ 2147483647 h 45"/>
              <a:gd name="T20" fmla="*/ 2147483647 w 150"/>
              <a:gd name="T21" fmla="*/ 2147483647 h 45"/>
              <a:gd name="T22" fmla="*/ 2147483647 w 150"/>
              <a:gd name="T23" fmla="*/ 2147483647 h 45"/>
              <a:gd name="T24" fmla="*/ 2147483647 w 150"/>
              <a:gd name="T25" fmla="*/ 2147483647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45"/>
              <a:gd name="T41" fmla="*/ 150 w 150"/>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45">
                <a:moveTo>
                  <a:pt x="0" y="35"/>
                </a:moveTo>
                <a:lnTo>
                  <a:pt x="9" y="15"/>
                </a:lnTo>
                <a:lnTo>
                  <a:pt x="18" y="3"/>
                </a:lnTo>
                <a:lnTo>
                  <a:pt x="28" y="0"/>
                </a:lnTo>
                <a:lnTo>
                  <a:pt x="46" y="0"/>
                </a:lnTo>
                <a:lnTo>
                  <a:pt x="74" y="3"/>
                </a:lnTo>
                <a:lnTo>
                  <a:pt x="93" y="3"/>
                </a:lnTo>
                <a:lnTo>
                  <a:pt x="102" y="3"/>
                </a:lnTo>
                <a:lnTo>
                  <a:pt x="121" y="6"/>
                </a:lnTo>
                <a:lnTo>
                  <a:pt x="140" y="15"/>
                </a:lnTo>
                <a:lnTo>
                  <a:pt x="149" y="21"/>
                </a:lnTo>
                <a:lnTo>
                  <a:pt x="149" y="29"/>
                </a:lnTo>
                <a:lnTo>
                  <a:pt x="149" y="44"/>
                </a:lnTo>
              </a:path>
            </a:pathLst>
          </a:custGeom>
          <a:noFill/>
          <a:ln w="12700" cap="rnd">
            <a:solidFill>
              <a:schemeClr val="tx1"/>
            </a:solidFill>
            <a:round/>
            <a:headEnd/>
            <a:tailEnd/>
          </a:ln>
        </p:spPr>
        <p:txBody>
          <a:bodyPr/>
          <a:lstStyle/>
          <a:p>
            <a:endParaRPr lang="en-US"/>
          </a:p>
        </p:txBody>
      </p:sp>
      <p:sp>
        <p:nvSpPr>
          <p:cNvPr id="17444" name="Line 40"/>
          <p:cNvSpPr>
            <a:spLocks noChangeShapeType="1"/>
          </p:cNvSpPr>
          <p:nvPr/>
        </p:nvSpPr>
        <p:spPr bwMode="auto">
          <a:xfrm>
            <a:off x="7212013" y="2901950"/>
            <a:ext cx="1052512" cy="0"/>
          </a:xfrm>
          <a:prstGeom prst="line">
            <a:avLst/>
          </a:prstGeom>
          <a:noFill/>
          <a:ln w="12700">
            <a:solidFill>
              <a:schemeClr val="tx1"/>
            </a:solidFill>
            <a:round/>
            <a:headEnd/>
            <a:tailEnd/>
          </a:ln>
        </p:spPr>
        <p:txBody>
          <a:bodyPr wrap="none" anchor="ctr"/>
          <a:lstStyle/>
          <a:p>
            <a:endParaRPr lang="en-US"/>
          </a:p>
        </p:txBody>
      </p:sp>
      <p:sp>
        <p:nvSpPr>
          <p:cNvPr id="17445" name="Line 41"/>
          <p:cNvSpPr>
            <a:spLocks noChangeShapeType="1"/>
          </p:cNvSpPr>
          <p:nvPr/>
        </p:nvSpPr>
        <p:spPr bwMode="auto">
          <a:xfrm>
            <a:off x="7197725" y="2786063"/>
            <a:ext cx="0" cy="107950"/>
          </a:xfrm>
          <a:prstGeom prst="line">
            <a:avLst/>
          </a:prstGeom>
          <a:noFill/>
          <a:ln w="12700">
            <a:solidFill>
              <a:schemeClr val="tx1"/>
            </a:solidFill>
            <a:round/>
            <a:headEnd/>
            <a:tailEnd/>
          </a:ln>
        </p:spPr>
        <p:txBody>
          <a:bodyPr wrap="none" anchor="ctr"/>
          <a:lstStyle/>
          <a:p>
            <a:endParaRPr lang="en-US"/>
          </a:p>
        </p:txBody>
      </p:sp>
      <p:sp>
        <p:nvSpPr>
          <p:cNvPr id="17446" name="Line 42"/>
          <p:cNvSpPr>
            <a:spLocks noChangeShapeType="1"/>
          </p:cNvSpPr>
          <p:nvPr/>
        </p:nvSpPr>
        <p:spPr bwMode="auto">
          <a:xfrm flipH="1">
            <a:off x="6007100" y="2908300"/>
            <a:ext cx="1201738" cy="1774825"/>
          </a:xfrm>
          <a:prstGeom prst="line">
            <a:avLst/>
          </a:prstGeom>
          <a:noFill/>
          <a:ln w="12700">
            <a:solidFill>
              <a:schemeClr val="tx1"/>
            </a:solidFill>
            <a:round/>
            <a:headEnd/>
            <a:tailEnd/>
          </a:ln>
        </p:spPr>
        <p:txBody>
          <a:bodyPr wrap="none" anchor="ctr"/>
          <a:lstStyle/>
          <a:p>
            <a:endParaRPr lang="en-US"/>
          </a:p>
        </p:txBody>
      </p:sp>
      <p:sp>
        <p:nvSpPr>
          <p:cNvPr id="17447" name="Line 43"/>
          <p:cNvSpPr>
            <a:spLocks noChangeShapeType="1"/>
          </p:cNvSpPr>
          <p:nvPr/>
        </p:nvSpPr>
        <p:spPr bwMode="auto">
          <a:xfrm flipH="1">
            <a:off x="5021263" y="2573338"/>
            <a:ext cx="1366837" cy="0"/>
          </a:xfrm>
          <a:prstGeom prst="line">
            <a:avLst/>
          </a:prstGeom>
          <a:noFill/>
          <a:ln w="12700">
            <a:solidFill>
              <a:schemeClr val="tx1"/>
            </a:solidFill>
            <a:round/>
            <a:headEnd/>
            <a:tailEnd/>
          </a:ln>
        </p:spPr>
        <p:txBody>
          <a:bodyPr wrap="none" anchor="ctr"/>
          <a:lstStyle/>
          <a:p>
            <a:endParaRPr lang="en-US"/>
          </a:p>
        </p:txBody>
      </p:sp>
      <p:sp>
        <p:nvSpPr>
          <p:cNvPr id="17448" name="Line 44"/>
          <p:cNvSpPr>
            <a:spLocks noChangeShapeType="1"/>
          </p:cNvSpPr>
          <p:nvPr/>
        </p:nvSpPr>
        <p:spPr bwMode="auto">
          <a:xfrm flipH="1">
            <a:off x="7192963" y="2740025"/>
            <a:ext cx="1181100" cy="0"/>
          </a:xfrm>
          <a:prstGeom prst="line">
            <a:avLst/>
          </a:prstGeom>
          <a:noFill/>
          <a:ln w="12700">
            <a:solidFill>
              <a:schemeClr val="tx1"/>
            </a:solidFill>
            <a:round/>
            <a:headEnd/>
            <a:tailEnd/>
          </a:ln>
        </p:spPr>
        <p:txBody>
          <a:bodyPr wrap="none" anchor="ctr"/>
          <a:lstStyle/>
          <a:p>
            <a:endParaRPr lang="en-US"/>
          </a:p>
        </p:txBody>
      </p:sp>
      <p:sp>
        <p:nvSpPr>
          <p:cNvPr id="17449" name="Line 45"/>
          <p:cNvSpPr>
            <a:spLocks noChangeShapeType="1"/>
          </p:cNvSpPr>
          <p:nvPr/>
        </p:nvSpPr>
        <p:spPr bwMode="auto">
          <a:xfrm flipH="1">
            <a:off x="3457575" y="2293938"/>
            <a:ext cx="1368425" cy="0"/>
          </a:xfrm>
          <a:prstGeom prst="line">
            <a:avLst/>
          </a:prstGeom>
          <a:noFill/>
          <a:ln w="12700">
            <a:solidFill>
              <a:schemeClr val="tx1"/>
            </a:solidFill>
            <a:round/>
            <a:headEnd/>
            <a:tailEnd/>
          </a:ln>
        </p:spPr>
        <p:txBody>
          <a:bodyPr wrap="none" anchor="ctr"/>
          <a:lstStyle/>
          <a:p>
            <a:endParaRPr lang="en-US"/>
          </a:p>
        </p:txBody>
      </p:sp>
      <p:sp>
        <p:nvSpPr>
          <p:cNvPr id="17450" name="Line 46"/>
          <p:cNvSpPr>
            <a:spLocks noChangeShapeType="1"/>
          </p:cNvSpPr>
          <p:nvPr/>
        </p:nvSpPr>
        <p:spPr bwMode="auto">
          <a:xfrm flipH="1">
            <a:off x="5021263" y="2725738"/>
            <a:ext cx="1268412" cy="0"/>
          </a:xfrm>
          <a:prstGeom prst="line">
            <a:avLst/>
          </a:prstGeom>
          <a:noFill/>
          <a:ln w="12700">
            <a:solidFill>
              <a:schemeClr val="tx1"/>
            </a:solidFill>
            <a:round/>
            <a:headEnd/>
            <a:tailEnd/>
          </a:ln>
        </p:spPr>
        <p:txBody>
          <a:bodyPr wrap="none" anchor="ctr"/>
          <a:lstStyle/>
          <a:p>
            <a:endParaRPr lang="en-US"/>
          </a:p>
        </p:txBody>
      </p:sp>
      <p:sp>
        <p:nvSpPr>
          <p:cNvPr id="17451" name="Line 47"/>
          <p:cNvSpPr>
            <a:spLocks noChangeShapeType="1"/>
          </p:cNvSpPr>
          <p:nvPr/>
        </p:nvSpPr>
        <p:spPr bwMode="auto">
          <a:xfrm flipH="1">
            <a:off x="627063" y="2062163"/>
            <a:ext cx="1168400" cy="1700212"/>
          </a:xfrm>
          <a:prstGeom prst="line">
            <a:avLst/>
          </a:prstGeom>
          <a:noFill/>
          <a:ln w="12700">
            <a:solidFill>
              <a:schemeClr val="tx1"/>
            </a:solidFill>
            <a:round/>
            <a:headEnd/>
            <a:tailEnd/>
          </a:ln>
        </p:spPr>
        <p:txBody>
          <a:bodyPr wrap="none" anchor="ctr"/>
          <a:lstStyle/>
          <a:p>
            <a:endParaRPr lang="en-US"/>
          </a:p>
        </p:txBody>
      </p:sp>
      <p:sp>
        <p:nvSpPr>
          <p:cNvPr id="17452" name="Line 48"/>
          <p:cNvSpPr>
            <a:spLocks noChangeShapeType="1"/>
          </p:cNvSpPr>
          <p:nvPr/>
        </p:nvSpPr>
        <p:spPr bwMode="auto">
          <a:xfrm flipH="1">
            <a:off x="846138" y="2082800"/>
            <a:ext cx="1163637" cy="1698625"/>
          </a:xfrm>
          <a:prstGeom prst="line">
            <a:avLst/>
          </a:prstGeom>
          <a:noFill/>
          <a:ln w="12700">
            <a:solidFill>
              <a:schemeClr val="tx1"/>
            </a:solidFill>
            <a:round/>
            <a:headEnd/>
            <a:tailEnd/>
          </a:ln>
        </p:spPr>
        <p:txBody>
          <a:bodyPr wrap="none" anchor="ctr"/>
          <a:lstStyle/>
          <a:p>
            <a:endParaRPr lang="en-US"/>
          </a:p>
        </p:txBody>
      </p:sp>
      <p:sp>
        <p:nvSpPr>
          <p:cNvPr id="17453" name="Freeform 49"/>
          <p:cNvSpPr>
            <a:spLocks/>
          </p:cNvSpPr>
          <p:nvPr/>
        </p:nvSpPr>
        <p:spPr bwMode="auto">
          <a:xfrm>
            <a:off x="1787525" y="1992313"/>
            <a:ext cx="222250" cy="74612"/>
          </a:xfrm>
          <a:custGeom>
            <a:avLst/>
            <a:gdLst>
              <a:gd name="T0" fmla="*/ 0 w 154"/>
              <a:gd name="T1" fmla="*/ 2147483647 h 45"/>
              <a:gd name="T2" fmla="*/ 2147483647 w 154"/>
              <a:gd name="T3" fmla="*/ 2147483647 h 45"/>
              <a:gd name="T4" fmla="*/ 2147483647 w 154"/>
              <a:gd name="T5" fmla="*/ 2147483647 h 45"/>
              <a:gd name="T6" fmla="*/ 2147483647 w 154"/>
              <a:gd name="T7" fmla="*/ 0 h 45"/>
              <a:gd name="T8" fmla="*/ 2147483647 w 154"/>
              <a:gd name="T9" fmla="*/ 0 h 45"/>
              <a:gd name="T10" fmla="*/ 2147483647 w 154"/>
              <a:gd name="T11" fmla="*/ 2147483647 h 45"/>
              <a:gd name="T12" fmla="*/ 2147483647 w 154"/>
              <a:gd name="T13" fmla="*/ 2147483647 h 45"/>
              <a:gd name="T14" fmla="*/ 2147483647 w 154"/>
              <a:gd name="T15" fmla="*/ 2147483647 h 45"/>
              <a:gd name="T16" fmla="*/ 2147483647 w 154"/>
              <a:gd name="T17" fmla="*/ 2147483647 h 45"/>
              <a:gd name="T18" fmla="*/ 2147483647 w 154"/>
              <a:gd name="T19" fmla="*/ 2147483647 h 45"/>
              <a:gd name="T20" fmla="*/ 2147483647 w 154"/>
              <a:gd name="T21" fmla="*/ 2147483647 h 45"/>
              <a:gd name="T22" fmla="*/ 2147483647 w 154"/>
              <a:gd name="T23" fmla="*/ 2147483647 h 45"/>
              <a:gd name="T24" fmla="*/ 2147483647 w 154"/>
              <a:gd name="T25" fmla="*/ 2147483647 h 45"/>
              <a:gd name="T26" fmla="*/ 2147483647 w 154"/>
              <a:gd name="T27" fmla="*/ 2147483647 h 45"/>
              <a:gd name="T28" fmla="*/ 2147483647 w 154"/>
              <a:gd name="T29" fmla="*/ 2147483647 h 45"/>
              <a:gd name="T30" fmla="*/ 2147483647 w 154"/>
              <a:gd name="T31" fmla="*/ 2147483647 h 45"/>
              <a:gd name="T32" fmla="*/ 2147483647 w 154"/>
              <a:gd name="T33" fmla="*/ 2147483647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4"/>
              <a:gd name="T52" fmla="*/ 0 h 45"/>
              <a:gd name="T53" fmla="*/ 154 w 154"/>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4" h="45">
                <a:moveTo>
                  <a:pt x="0" y="35"/>
                </a:moveTo>
                <a:lnTo>
                  <a:pt x="10" y="16"/>
                </a:lnTo>
                <a:lnTo>
                  <a:pt x="22" y="2"/>
                </a:lnTo>
                <a:lnTo>
                  <a:pt x="35" y="0"/>
                </a:lnTo>
                <a:lnTo>
                  <a:pt x="49" y="0"/>
                </a:lnTo>
                <a:lnTo>
                  <a:pt x="64" y="2"/>
                </a:lnTo>
                <a:lnTo>
                  <a:pt x="76" y="2"/>
                </a:lnTo>
                <a:lnTo>
                  <a:pt x="85" y="2"/>
                </a:lnTo>
                <a:lnTo>
                  <a:pt x="91" y="2"/>
                </a:lnTo>
                <a:lnTo>
                  <a:pt x="105" y="2"/>
                </a:lnTo>
                <a:lnTo>
                  <a:pt x="126" y="7"/>
                </a:lnTo>
                <a:lnTo>
                  <a:pt x="134" y="11"/>
                </a:lnTo>
                <a:lnTo>
                  <a:pt x="143" y="16"/>
                </a:lnTo>
                <a:lnTo>
                  <a:pt x="147" y="20"/>
                </a:lnTo>
                <a:lnTo>
                  <a:pt x="151" y="29"/>
                </a:lnTo>
                <a:lnTo>
                  <a:pt x="151" y="37"/>
                </a:lnTo>
                <a:lnTo>
                  <a:pt x="153" y="44"/>
                </a:lnTo>
              </a:path>
            </a:pathLst>
          </a:custGeom>
          <a:noFill/>
          <a:ln w="12700" cap="rnd">
            <a:solidFill>
              <a:schemeClr val="tx1"/>
            </a:solidFill>
            <a:round/>
            <a:headEnd/>
            <a:tailEnd/>
          </a:ln>
        </p:spPr>
        <p:txBody>
          <a:bodyPr/>
          <a:lstStyle/>
          <a:p>
            <a:endParaRPr lang="en-US"/>
          </a:p>
        </p:txBody>
      </p:sp>
      <p:sp>
        <p:nvSpPr>
          <p:cNvPr id="17454" name="Line 50"/>
          <p:cNvSpPr>
            <a:spLocks noChangeShapeType="1"/>
          </p:cNvSpPr>
          <p:nvPr/>
        </p:nvSpPr>
        <p:spPr bwMode="auto">
          <a:xfrm flipH="1">
            <a:off x="842963" y="2195513"/>
            <a:ext cx="1171575" cy="1733550"/>
          </a:xfrm>
          <a:prstGeom prst="line">
            <a:avLst/>
          </a:prstGeom>
          <a:noFill/>
          <a:ln w="12700">
            <a:solidFill>
              <a:schemeClr val="tx1"/>
            </a:solidFill>
            <a:round/>
            <a:headEnd/>
            <a:tailEnd/>
          </a:ln>
        </p:spPr>
        <p:txBody>
          <a:bodyPr wrap="none" anchor="ctr"/>
          <a:lstStyle/>
          <a:p>
            <a:endParaRPr lang="en-US"/>
          </a:p>
        </p:txBody>
      </p:sp>
      <p:sp>
        <p:nvSpPr>
          <p:cNvPr id="17455" name="Line 51"/>
          <p:cNvSpPr>
            <a:spLocks noChangeShapeType="1"/>
          </p:cNvSpPr>
          <p:nvPr/>
        </p:nvSpPr>
        <p:spPr bwMode="auto">
          <a:xfrm>
            <a:off x="2001838" y="2100263"/>
            <a:ext cx="0" cy="109537"/>
          </a:xfrm>
          <a:prstGeom prst="line">
            <a:avLst/>
          </a:prstGeom>
          <a:noFill/>
          <a:ln w="12700">
            <a:solidFill>
              <a:schemeClr val="tx1"/>
            </a:solidFill>
            <a:round/>
            <a:headEnd/>
            <a:tailEnd/>
          </a:ln>
        </p:spPr>
        <p:txBody>
          <a:bodyPr wrap="none" anchor="ctr"/>
          <a:lstStyle/>
          <a:p>
            <a:endParaRPr lang="en-US"/>
          </a:p>
        </p:txBody>
      </p:sp>
      <p:sp>
        <p:nvSpPr>
          <p:cNvPr id="17456" name="Freeform 52"/>
          <p:cNvSpPr>
            <a:spLocks/>
          </p:cNvSpPr>
          <p:nvPr/>
        </p:nvSpPr>
        <p:spPr bwMode="auto">
          <a:xfrm>
            <a:off x="631825" y="3733800"/>
            <a:ext cx="220663" cy="71438"/>
          </a:xfrm>
          <a:custGeom>
            <a:avLst/>
            <a:gdLst>
              <a:gd name="T0" fmla="*/ 0 w 153"/>
              <a:gd name="T1" fmla="*/ 2147483647 h 44"/>
              <a:gd name="T2" fmla="*/ 2147483647 w 153"/>
              <a:gd name="T3" fmla="*/ 2147483647 h 44"/>
              <a:gd name="T4" fmla="*/ 2147483647 w 153"/>
              <a:gd name="T5" fmla="*/ 2147483647 h 44"/>
              <a:gd name="T6" fmla="*/ 2147483647 w 153"/>
              <a:gd name="T7" fmla="*/ 2147483647 h 44"/>
              <a:gd name="T8" fmla="*/ 2147483647 w 153"/>
              <a:gd name="T9" fmla="*/ 0 h 44"/>
              <a:gd name="T10" fmla="*/ 2147483647 w 153"/>
              <a:gd name="T11" fmla="*/ 0 h 44"/>
              <a:gd name="T12" fmla="*/ 2147483647 w 153"/>
              <a:gd name="T13" fmla="*/ 0 h 44"/>
              <a:gd name="T14" fmla="*/ 2147483647 w 153"/>
              <a:gd name="T15" fmla="*/ 0 h 44"/>
              <a:gd name="T16" fmla="*/ 2147483647 w 153"/>
              <a:gd name="T17" fmla="*/ 0 h 44"/>
              <a:gd name="T18" fmla="*/ 2147483647 w 153"/>
              <a:gd name="T19" fmla="*/ 0 h 44"/>
              <a:gd name="T20" fmla="*/ 2147483647 w 153"/>
              <a:gd name="T21" fmla="*/ 0 h 44"/>
              <a:gd name="T22" fmla="*/ 2147483647 w 153"/>
              <a:gd name="T23" fmla="*/ 0 h 44"/>
              <a:gd name="T24" fmla="*/ 2147483647 w 153"/>
              <a:gd name="T25" fmla="*/ 0 h 44"/>
              <a:gd name="T26" fmla="*/ 2147483647 w 153"/>
              <a:gd name="T27" fmla="*/ 0 h 44"/>
              <a:gd name="T28" fmla="*/ 2147483647 w 153"/>
              <a:gd name="T29" fmla="*/ 0 h 44"/>
              <a:gd name="T30" fmla="*/ 2147483647 w 153"/>
              <a:gd name="T31" fmla="*/ 2147483647 h 44"/>
              <a:gd name="T32" fmla="*/ 2147483647 w 153"/>
              <a:gd name="T33" fmla="*/ 2147483647 h 44"/>
              <a:gd name="T34" fmla="*/ 2147483647 w 153"/>
              <a:gd name="T35" fmla="*/ 2147483647 h 44"/>
              <a:gd name="T36" fmla="*/ 2147483647 w 153"/>
              <a:gd name="T37" fmla="*/ 2147483647 h 44"/>
              <a:gd name="T38" fmla="*/ 2147483647 w 153"/>
              <a:gd name="T39" fmla="*/ 2147483647 h 44"/>
              <a:gd name="T40" fmla="*/ 2147483647 w 153"/>
              <a:gd name="T41" fmla="*/ 2147483647 h 44"/>
              <a:gd name="T42" fmla="*/ 2147483647 w 153"/>
              <a:gd name="T43" fmla="*/ 2147483647 h 44"/>
              <a:gd name="T44" fmla="*/ 2147483647 w 153"/>
              <a:gd name="T45" fmla="*/ 2147483647 h 44"/>
              <a:gd name="T46" fmla="*/ 2147483647 w 153"/>
              <a:gd name="T47" fmla="*/ 2147483647 h 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3"/>
              <a:gd name="T73" fmla="*/ 0 h 44"/>
              <a:gd name="T74" fmla="*/ 153 w 153"/>
              <a:gd name="T75" fmla="*/ 44 h 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3" h="44">
                <a:moveTo>
                  <a:pt x="0" y="35"/>
                </a:moveTo>
                <a:lnTo>
                  <a:pt x="4" y="23"/>
                </a:lnTo>
                <a:lnTo>
                  <a:pt x="10" y="16"/>
                </a:lnTo>
                <a:lnTo>
                  <a:pt x="15" y="8"/>
                </a:lnTo>
                <a:lnTo>
                  <a:pt x="23" y="0"/>
                </a:lnTo>
                <a:lnTo>
                  <a:pt x="29" y="0"/>
                </a:lnTo>
                <a:lnTo>
                  <a:pt x="34" y="0"/>
                </a:lnTo>
                <a:lnTo>
                  <a:pt x="49" y="0"/>
                </a:lnTo>
                <a:lnTo>
                  <a:pt x="64" y="0"/>
                </a:lnTo>
                <a:lnTo>
                  <a:pt x="71" y="0"/>
                </a:lnTo>
                <a:lnTo>
                  <a:pt x="76" y="0"/>
                </a:lnTo>
                <a:lnTo>
                  <a:pt x="85" y="0"/>
                </a:lnTo>
                <a:lnTo>
                  <a:pt x="92" y="0"/>
                </a:lnTo>
                <a:lnTo>
                  <a:pt x="98" y="0"/>
                </a:lnTo>
                <a:lnTo>
                  <a:pt x="106" y="0"/>
                </a:lnTo>
                <a:lnTo>
                  <a:pt x="116" y="4"/>
                </a:lnTo>
                <a:lnTo>
                  <a:pt x="125" y="8"/>
                </a:lnTo>
                <a:lnTo>
                  <a:pt x="135" y="12"/>
                </a:lnTo>
                <a:lnTo>
                  <a:pt x="139" y="12"/>
                </a:lnTo>
                <a:lnTo>
                  <a:pt x="142" y="16"/>
                </a:lnTo>
                <a:lnTo>
                  <a:pt x="147" y="20"/>
                </a:lnTo>
                <a:lnTo>
                  <a:pt x="150" y="27"/>
                </a:lnTo>
                <a:lnTo>
                  <a:pt x="151" y="35"/>
                </a:lnTo>
                <a:lnTo>
                  <a:pt x="152" y="43"/>
                </a:lnTo>
              </a:path>
            </a:pathLst>
          </a:custGeom>
          <a:noFill/>
          <a:ln w="12700" cap="rnd">
            <a:solidFill>
              <a:schemeClr val="tx1"/>
            </a:solidFill>
            <a:round/>
            <a:headEnd/>
            <a:tailEnd/>
          </a:ln>
        </p:spPr>
        <p:txBody>
          <a:bodyPr/>
          <a:lstStyle/>
          <a:p>
            <a:endParaRPr lang="en-US"/>
          </a:p>
        </p:txBody>
      </p:sp>
      <p:sp>
        <p:nvSpPr>
          <p:cNvPr id="17457" name="Line 53"/>
          <p:cNvSpPr>
            <a:spLocks noChangeShapeType="1"/>
          </p:cNvSpPr>
          <p:nvPr/>
        </p:nvSpPr>
        <p:spPr bwMode="auto">
          <a:xfrm>
            <a:off x="847725" y="3805238"/>
            <a:ext cx="0" cy="133350"/>
          </a:xfrm>
          <a:prstGeom prst="line">
            <a:avLst/>
          </a:prstGeom>
          <a:noFill/>
          <a:ln w="12700">
            <a:solidFill>
              <a:schemeClr val="tx1"/>
            </a:solidFill>
            <a:round/>
            <a:headEnd/>
            <a:tailEnd/>
          </a:ln>
        </p:spPr>
        <p:txBody>
          <a:bodyPr wrap="none" anchor="ctr"/>
          <a:lstStyle/>
          <a:p>
            <a:endParaRPr lang="en-US"/>
          </a:p>
        </p:txBody>
      </p:sp>
      <p:sp>
        <p:nvSpPr>
          <p:cNvPr id="17458" name="Line 54"/>
          <p:cNvSpPr>
            <a:spLocks noChangeShapeType="1"/>
          </p:cNvSpPr>
          <p:nvPr/>
        </p:nvSpPr>
        <p:spPr bwMode="auto">
          <a:xfrm>
            <a:off x="627063" y="3787775"/>
            <a:ext cx="0" cy="133350"/>
          </a:xfrm>
          <a:prstGeom prst="line">
            <a:avLst/>
          </a:prstGeom>
          <a:noFill/>
          <a:ln w="12700">
            <a:solidFill>
              <a:schemeClr val="tx1"/>
            </a:solidFill>
            <a:round/>
            <a:headEnd/>
            <a:tailEnd/>
          </a:ln>
        </p:spPr>
        <p:txBody>
          <a:bodyPr wrap="none" anchor="ctr"/>
          <a:lstStyle/>
          <a:p>
            <a:endParaRPr lang="en-US"/>
          </a:p>
        </p:txBody>
      </p:sp>
      <p:sp>
        <p:nvSpPr>
          <p:cNvPr id="17459" name="Line 55"/>
          <p:cNvSpPr>
            <a:spLocks noChangeShapeType="1"/>
          </p:cNvSpPr>
          <p:nvPr/>
        </p:nvSpPr>
        <p:spPr bwMode="auto">
          <a:xfrm flipH="1">
            <a:off x="5764213" y="2714625"/>
            <a:ext cx="1116012" cy="1660525"/>
          </a:xfrm>
          <a:prstGeom prst="line">
            <a:avLst/>
          </a:prstGeom>
          <a:noFill/>
          <a:ln w="12700">
            <a:solidFill>
              <a:schemeClr val="tx1"/>
            </a:solidFill>
            <a:round/>
            <a:headEnd/>
            <a:tailEnd/>
          </a:ln>
        </p:spPr>
        <p:txBody>
          <a:bodyPr wrap="none" anchor="ctr"/>
          <a:lstStyle/>
          <a:p>
            <a:endParaRPr lang="en-US"/>
          </a:p>
        </p:txBody>
      </p:sp>
      <p:grpSp>
        <p:nvGrpSpPr>
          <p:cNvPr id="4" name="Group 56"/>
          <p:cNvGrpSpPr>
            <a:grpSpLocks/>
          </p:cNvGrpSpPr>
          <p:nvPr/>
        </p:nvGrpSpPr>
        <p:grpSpPr bwMode="auto">
          <a:xfrm>
            <a:off x="2290763" y="1865313"/>
            <a:ext cx="268287" cy="454025"/>
            <a:chOff x="1587" y="1148"/>
            <a:chExt cx="186" cy="280"/>
          </a:xfrm>
        </p:grpSpPr>
        <p:sp>
          <p:nvSpPr>
            <p:cNvPr id="18388" name="Freeform 57"/>
            <p:cNvSpPr>
              <a:spLocks/>
            </p:cNvSpPr>
            <p:nvPr/>
          </p:nvSpPr>
          <p:spPr bwMode="auto">
            <a:xfrm>
              <a:off x="1684" y="1322"/>
              <a:ext cx="9" cy="106"/>
            </a:xfrm>
            <a:custGeom>
              <a:avLst/>
              <a:gdLst>
                <a:gd name="T0" fmla="*/ 0 w 9"/>
                <a:gd name="T1" fmla="*/ 105 h 106"/>
                <a:gd name="T2" fmla="*/ 3 w 9"/>
                <a:gd name="T3" fmla="*/ 73 h 106"/>
                <a:gd name="T4" fmla="*/ 3 w 9"/>
                <a:gd name="T5" fmla="*/ 49 h 106"/>
                <a:gd name="T6" fmla="*/ 5 w 9"/>
                <a:gd name="T7" fmla="*/ 29 h 106"/>
                <a:gd name="T8" fmla="*/ 5 w 9"/>
                <a:gd name="T9" fmla="*/ 15 h 106"/>
                <a:gd name="T10" fmla="*/ 5 w 9"/>
                <a:gd name="T11" fmla="*/ 8 h 106"/>
                <a:gd name="T12" fmla="*/ 8 w 9"/>
                <a:gd name="T13" fmla="*/ 3 h 106"/>
                <a:gd name="T14" fmla="*/ 8 w 9"/>
                <a:gd name="T15" fmla="*/ 0 h 106"/>
                <a:gd name="T16" fmla="*/ 8 w 9"/>
                <a:gd name="T17" fmla="*/ 5 h 106"/>
                <a:gd name="T18" fmla="*/ 8 w 9"/>
                <a:gd name="T19" fmla="*/ 10 h 106"/>
                <a:gd name="T20" fmla="*/ 8 w 9"/>
                <a:gd name="T21" fmla="*/ 20 h 106"/>
                <a:gd name="T22" fmla="*/ 8 w 9"/>
                <a:gd name="T23" fmla="*/ 44 h 106"/>
                <a:gd name="T24" fmla="*/ 5 w 9"/>
                <a:gd name="T25" fmla="*/ 73 h 106"/>
                <a:gd name="T26" fmla="*/ 0 w 9"/>
                <a:gd name="T27" fmla="*/ 105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
                <a:gd name="T43" fmla="*/ 0 h 106"/>
                <a:gd name="T44" fmla="*/ 9 w 9"/>
                <a:gd name="T45" fmla="*/ 106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 h="106">
                  <a:moveTo>
                    <a:pt x="0" y="105"/>
                  </a:moveTo>
                  <a:lnTo>
                    <a:pt x="3" y="73"/>
                  </a:lnTo>
                  <a:lnTo>
                    <a:pt x="3" y="49"/>
                  </a:lnTo>
                  <a:lnTo>
                    <a:pt x="5" y="29"/>
                  </a:lnTo>
                  <a:lnTo>
                    <a:pt x="5" y="15"/>
                  </a:lnTo>
                  <a:lnTo>
                    <a:pt x="5" y="8"/>
                  </a:lnTo>
                  <a:lnTo>
                    <a:pt x="8" y="3"/>
                  </a:lnTo>
                  <a:lnTo>
                    <a:pt x="8" y="0"/>
                  </a:lnTo>
                  <a:lnTo>
                    <a:pt x="8" y="5"/>
                  </a:lnTo>
                  <a:lnTo>
                    <a:pt x="8" y="10"/>
                  </a:lnTo>
                  <a:lnTo>
                    <a:pt x="8" y="20"/>
                  </a:lnTo>
                  <a:lnTo>
                    <a:pt x="8" y="44"/>
                  </a:lnTo>
                  <a:lnTo>
                    <a:pt x="5" y="73"/>
                  </a:lnTo>
                  <a:lnTo>
                    <a:pt x="0" y="105"/>
                  </a:lnTo>
                </a:path>
              </a:pathLst>
            </a:custGeom>
            <a:solidFill>
              <a:schemeClr val="accent1"/>
            </a:solidFill>
            <a:ln w="12700" cap="rnd">
              <a:solidFill>
                <a:srgbClr val="008000"/>
              </a:solidFill>
              <a:round/>
              <a:headEnd/>
              <a:tailEnd/>
            </a:ln>
          </p:spPr>
          <p:txBody>
            <a:bodyPr/>
            <a:lstStyle/>
            <a:p>
              <a:endParaRPr lang="en-US"/>
            </a:p>
          </p:txBody>
        </p:sp>
        <p:sp>
          <p:nvSpPr>
            <p:cNvPr id="18389" name="Freeform 58"/>
            <p:cNvSpPr>
              <a:spLocks/>
            </p:cNvSpPr>
            <p:nvPr/>
          </p:nvSpPr>
          <p:spPr bwMode="auto">
            <a:xfrm>
              <a:off x="1607" y="1250"/>
              <a:ext cx="83" cy="166"/>
            </a:xfrm>
            <a:custGeom>
              <a:avLst/>
              <a:gdLst>
                <a:gd name="T0" fmla="*/ 82 w 83"/>
                <a:gd name="T1" fmla="*/ 163 h 166"/>
                <a:gd name="T2" fmla="*/ 79 w 83"/>
                <a:gd name="T3" fmla="*/ 165 h 166"/>
                <a:gd name="T4" fmla="*/ 77 w 83"/>
                <a:gd name="T5" fmla="*/ 160 h 166"/>
                <a:gd name="T6" fmla="*/ 72 w 83"/>
                <a:gd name="T7" fmla="*/ 153 h 166"/>
                <a:gd name="T8" fmla="*/ 64 w 83"/>
                <a:gd name="T9" fmla="*/ 146 h 166"/>
                <a:gd name="T10" fmla="*/ 51 w 83"/>
                <a:gd name="T11" fmla="*/ 121 h 166"/>
                <a:gd name="T12" fmla="*/ 46 w 83"/>
                <a:gd name="T13" fmla="*/ 112 h 166"/>
                <a:gd name="T14" fmla="*/ 41 w 83"/>
                <a:gd name="T15" fmla="*/ 104 h 166"/>
                <a:gd name="T16" fmla="*/ 41 w 83"/>
                <a:gd name="T17" fmla="*/ 92 h 166"/>
                <a:gd name="T18" fmla="*/ 41 w 83"/>
                <a:gd name="T19" fmla="*/ 85 h 166"/>
                <a:gd name="T20" fmla="*/ 44 w 83"/>
                <a:gd name="T21" fmla="*/ 75 h 166"/>
                <a:gd name="T22" fmla="*/ 41 w 83"/>
                <a:gd name="T23" fmla="*/ 63 h 166"/>
                <a:gd name="T24" fmla="*/ 36 w 83"/>
                <a:gd name="T25" fmla="*/ 56 h 166"/>
                <a:gd name="T26" fmla="*/ 31 w 83"/>
                <a:gd name="T27" fmla="*/ 46 h 166"/>
                <a:gd name="T28" fmla="*/ 18 w 83"/>
                <a:gd name="T29" fmla="*/ 27 h 166"/>
                <a:gd name="T30" fmla="*/ 6 w 83"/>
                <a:gd name="T31" fmla="*/ 10 h 166"/>
                <a:gd name="T32" fmla="*/ 3 w 83"/>
                <a:gd name="T33" fmla="*/ 2 h 166"/>
                <a:gd name="T34" fmla="*/ 0 w 83"/>
                <a:gd name="T35" fmla="*/ 0 h 166"/>
                <a:gd name="T36" fmla="*/ 3 w 83"/>
                <a:gd name="T37" fmla="*/ 0 h 166"/>
                <a:gd name="T38" fmla="*/ 6 w 83"/>
                <a:gd name="T39" fmla="*/ 2 h 166"/>
                <a:gd name="T40" fmla="*/ 18 w 83"/>
                <a:gd name="T41" fmla="*/ 12 h 166"/>
                <a:gd name="T42" fmla="*/ 31 w 83"/>
                <a:gd name="T43" fmla="*/ 29 h 166"/>
                <a:gd name="T44" fmla="*/ 41 w 83"/>
                <a:gd name="T45" fmla="*/ 46 h 166"/>
                <a:gd name="T46" fmla="*/ 46 w 83"/>
                <a:gd name="T47" fmla="*/ 58 h 166"/>
                <a:gd name="T48" fmla="*/ 51 w 83"/>
                <a:gd name="T49" fmla="*/ 73 h 166"/>
                <a:gd name="T50" fmla="*/ 59 w 83"/>
                <a:gd name="T51" fmla="*/ 92 h 166"/>
                <a:gd name="T52" fmla="*/ 67 w 83"/>
                <a:gd name="T53" fmla="*/ 112 h 166"/>
                <a:gd name="T54" fmla="*/ 72 w 83"/>
                <a:gd name="T55" fmla="*/ 129 h 166"/>
                <a:gd name="T56" fmla="*/ 77 w 83"/>
                <a:gd name="T57" fmla="*/ 146 h 166"/>
                <a:gd name="T58" fmla="*/ 82 w 83"/>
                <a:gd name="T59" fmla="*/ 158 h 166"/>
                <a:gd name="T60" fmla="*/ 82 w 83"/>
                <a:gd name="T61" fmla="*/ 163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3"/>
                <a:gd name="T94" fmla="*/ 0 h 166"/>
                <a:gd name="T95" fmla="*/ 83 w 83"/>
                <a:gd name="T96" fmla="*/ 166 h 1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3" h="166">
                  <a:moveTo>
                    <a:pt x="82" y="163"/>
                  </a:moveTo>
                  <a:lnTo>
                    <a:pt x="79" y="165"/>
                  </a:lnTo>
                  <a:lnTo>
                    <a:pt x="77" y="160"/>
                  </a:lnTo>
                  <a:lnTo>
                    <a:pt x="72" y="153"/>
                  </a:lnTo>
                  <a:lnTo>
                    <a:pt x="64" y="146"/>
                  </a:lnTo>
                  <a:lnTo>
                    <a:pt x="51" y="121"/>
                  </a:lnTo>
                  <a:lnTo>
                    <a:pt x="46" y="112"/>
                  </a:lnTo>
                  <a:lnTo>
                    <a:pt x="41" y="104"/>
                  </a:lnTo>
                  <a:lnTo>
                    <a:pt x="41" y="92"/>
                  </a:lnTo>
                  <a:lnTo>
                    <a:pt x="41" y="85"/>
                  </a:lnTo>
                  <a:lnTo>
                    <a:pt x="44" y="75"/>
                  </a:lnTo>
                  <a:lnTo>
                    <a:pt x="41" y="63"/>
                  </a:lnTo>
                  <a:lnTo>
                    <a:pt x="36" y="56"/>
                  </a:lnTo>
                  <a:lnTo>
                    <a:pt x="31" y="46"/>
                  </a:lnTo>
                  <a:lnTo>
                    <a:pt x="18" y="27"/>
                  </a:lnTo>
                  <a:lnTo>
                    <a:pt x="6" y="10"/>
                  </a:lnTo>
                  <a:lnTo>
                    <a:pt x="3" y="2"/>
                  </a:lnTo>
                  <a:lnTo>
                    <a:pt x="0" y="0"/>
                  </a:lnTo>
                  <a:lnTo>
                    <a:pt x="3" y="0"/>
                  </a:lnTo>
                  <a:lnTo>
                    <a:pt x="6" y="2"/>
                  </a:lnTo>
                  <a:lnTo>
                    <a:pt x="18" y="12"/>
                  </a:lnTo>
                  <a:lnTo>
                    <a:pt x="31" y="29"/>
                  </a:lnTo>
                  <a:lnTo>
                    <a:pt x="41" y="46"/>
                  </a:lnTo>
                  <a:lnTo>
                    <a:pt x="46" y="58"/>
                  </a:lnTo>
                  <a:lnTo>
                    <a:pt x="51" y="73"/>
                  </a:lnTo>
                  <a:lnTo>
                    <a:pt x="59" y="92"/>
                  </a:lnTo>
                  <a:lnTo>
                    <a:pt x="67" y="112"/>
                  </a:lnTo>
                  <a:lnTo>
                    <a:pt x="72" y="129"/>
                  </a:lnTo>
                  <a:lnTo>
                    <a:pt x="77" y="146"/>
                  </a:lnTo>
                  <a:lnTo>
                    <a:pt x="82" y="158"/>
                  </a:lnTo>
                  <a:lnTo>
                    <a:pt x="82" y="163"/>
                  </a:lnTo>
                </a:path>
              </a:pathLst>
            </a:custGeom>
            <a:solidFill>
              <a:schemeClr val="accent1"/>
            </a:solidFill>
            <a:ln w="12700" cap="rnd">
              <a:solidFill>
                <a:srgbClr val="008000"/>
              </a:solidFill>
              <a:round/>
              <a:headEnd/>
              <a:tailEnd/>
            </a:ln>
          </p:spPr>
          <p:txBody>
            <a:bodyPr/>
            <a:lstStyle/>
            <a:p>
              <a:endParaRPr lang="en-US"/>
            </a:p>
          </p:txBody>
        </p:sp>
        <p:sp>
          <p:nvSpPr>
            <p:cNvPr id="18390" name="Freeform 59"/>
            <p:cNvSpPr>
              <a:spLocks/>
            </p:cNvSpPr>
            <p:nvPr/>
          </p:nvSpPr>
          <p:spPr bwMode="auto">
            <a:xfrm>
              <a:off x="1689" y="1266"/>
              <a:ext cx="48" cy="162"/>
            </a:xfrm>
            <a:custGeom>
              <a:avLst/>
              <a:gdLst>
                <a:gd name="T0" fmla="*/ 0 w 48"/>
                <a:gd name="T1" fmla="*/ 127 h 162"/>
                <a:gd name="T2" fmla="*/ 13 w 48"/>
                <a:gd name="T3" fmla="*/ 90 h 162"/>
                <a:gd name="T4" fmla="*/ 18 w 48"/>
                <a:gd name="T5" fmla="*/ 76 h 162"/>
                <a:gd name="T6" fmla="*/ 24 w 48"/>
                <a:gd name="T7" fmla="*/ 61 h 162"/>
                <a:gd name="T8" fmla="*/ 26 w 48"/>
                <a:gd name="T9" fmla="*/ 49 h 162"/>
                <a:gd name="T10" fmla="*/ 24 w 48"/>
                <a:gd name="T11" fmla="*/ 39 h 162"/>
                <a:gd name="T12" fmla="*/ 24 w 48"/>
                <a:gd name="T13" fmla="*/ 29 h 162"/>
                <a:gd name="T14" fmla="*/ 24 w 48"/>
                <a:gd name="T15" fmla="*/ 22 h 162"/>
                <a:gd name="T16" fmla="*/ 29 w 48"/>
                <a:gd name="T17" fmla="*/ 15 h 162"/>
                <a:gd name="T18" fmla="*/ 37 w 48"/>
                <a:gd name="T19" fmla="*/ 5 h 162"/>
                <a:gd name="T20" fmla="*/ 45 w 48"/>
                <a:gd name="T21" fmla="*/ 0 h 162"/>
                <a:gd name="T22" fmla="*/ 47 w 48"/>
                <a:gd name="T23" fmla="*/ 3 h 162"/>
                <a:gd name="T24" fmla="*/ 47 w 48"/>
                <a:gd name="T25" fmla="*/ 5 h 162"/>
                <a:gd name="T26" fmla="*/ 47 w 48"/>
                <a:gd name="T27" fmla="*/ 10 h 162"/>
                <a:gd name="T28" fmla="*/ 45 w 48"/>
                <a:gd name="T29" fmla="*/ 20 h 162"/>
                <a:gd name="T30" fmla="*/ 34 w 48"/>
                <a:gd name="T31" fmla="*/ 42 h 162"/>
                <a:gd name="T32" fmla="*/ 26 w 48"/>
                <a:gd name="T33" fmla="*/ 68 h 162"/>
                <a:gd name="T34" fmla="*/ 21 w 48"/>
                <a:gd name="T35" fmla="*/ 81 h 162"/>
                <a:gd name="T36" fmla="*/ 18 w 48"/>
                <a:gd name="T37" fmla="*/ 90 h 162"/>
                <a:gd name="T38" fmla="*/ 13 w 48"/>
                <a:gd name="T39" fmla="*/ 127 h 162"/>
                <a:gd name="T40" fmla="*/ 8 w 48"/>
                <a:gd name="T41" fmla="*/ 161 h 1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62"/>
                <a:gd name="T65" fmla="*/ 48 w 48"/>
                <a:gd name="T66" fmla="*/ 162 h 1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62">
                  <a:moveTo>
                    <a:pt x="0" y="127"/>
                  </a:moveTo>
                  <a:lnTo>
                    <a:pt x="13" y="90"/>
                  </a:lnTo>
                  <a:lnTo>
                    <a:pt x="18" y="76"/>
                  </a:lnTo>
                  <a:lnTo>
                    <a:pt x="24" y="61"/>
                  </a:lnTo>
                  <a:lnTo>
                    <a:pt x="26" y="49"/>
                  </a:lnTo>
                  <a:lnTo>
                    <a:pt x="24" y="39"/>
                  </a:lnTo>
                  <a:lnTo>
                    <a:pt x="24" y="29"/>
                  </a:lnTo>
                  <a:lnTo>
                    <a:pt x="24" y="22"/>
                  </a:lnTo>
                  <a:lnTo>
                    <a:pt x="29" y="15"/>
                  </a:lnTo>
                  <a:lnTo>
                    <a:pt x="37" y="5"/>
                  </a:lnTo>
                  <a:lnTo>
                    <a:pt x="45" y="0"/>
                  </a:lnTo>
                  <a:lnTo>
                    <a:pt x="47" y="3"/>
                  </a:lnTo>
                  <a:lnTo>
                    <a:pt x="47" y="5"/>
                  </a:lnTo>
                  <a:lnTo>
                    <a:pt x="47" y="10"/>
                  </a:lnTo>
                  <a:lnTo>
                    <a:pt x="45" y="20"/>
                  </a:lnTo>
                  <a:lnTo>
                    <a:pt x="34" y="42"/>
                  </a:lnTo>
                  <a:lnTo>
                    <a:pt x="26" y="68"/>
                  </a:lnTo>
                  <a:lnTo>
                    <a:pt x="21" y="81"/>
                  </a:lnTo>
                  <a:lnTo>
                    <a:pt x="18" y="90"/>
                  </a:lnTo>
                  <a:lnTo>
                    <a:pt x="13" y="127"/>
                  </a:lnTo>
                  <a:lnTo>
                    <a:pt x="8" y="161"/>
                  </a:lnTo>
                </a:path>
              </a:pathLst>
            </a:custGeom>
            <a:solidFill>
              <a:schemeClr val="accent1"/>
            </a:solidFill>
            <a:ln w="12700" cap="rnd">
              <a:solidFill>
                <a:srgbClr val="008000"/>
              </a:solidFill>
              <a:round/>
              <a:headEnd/>
              <a:tailEnd/>
            </a:ln>
          </p:spPr>
          <p:txBody>
            <a:bodyPr/>
            <a:lstStyle/>
            <a:p>
              <a:endParaRPr lang="en-US"/>
            </a:p>
          </p:txBody>
        </p:sp>
        <p:sp>
          <p:nvSpPr>
            <p:cNvPr id="18391" name="Freeform 60"/>
            <p:cNvSpPr>
              <a:spLocks/>
            </p:cNvSpPr>
            <p:nvPr/>
          </p:nvSpPr>
          <p:spPr bwMode="auto">
            <a:xfrm>
              <a:off x="1641" y="1196"/>
              <a:ext cx="54" cy="202"/>
            </a:xfrm>
            <a:custGeom>
              <a:avLst/>
              <a:gdLst>
                <a:gd name="T0" fmla="*/ 43 w 54"/>
                <a:gd name="T1" fmla="*/ 201 h 202"/>
                <a:gd name="T2" fmla="*/ 36 w 54"/>
                <a:gd name="T3" fmla="*/ 137 h 202"/>
                <a:gd name="T4" fmla="*/ 30 w 54"/>
                <a:gd name="T5" fmla="*/ 105 h 202"/>
                <a:gd name="T6" fmla="*/ 25 w 54"/>
                <a:gd name="T7" fmla="*/ 79 h 202"/>
                <a:gd name="T8" fmla="*/ 18 w 54"/>
                <a:gd name="T9" fmla="*/ 55 h 202"/>
                <a:gd name="T10" fmla="*/ 10 w 54"/>
                <a:gd name="T11" fmla="*/ 31 h 202"/>
                <a:gd name="T12" fmla="*/ 2 w 54"/>
                <a:gd name="T13" fmla="*/ 12 h 202"/>
                <a:gd name="T14" fmla="*/ 0 w 54"/>
                <a:gd name="T15" fmla="*/ 8 h 202"/>
                <a:gd name="T16" fmla="*/ 0 w 54"/>
                <a:gd name="T17" fmla="*/ 3 h 202"/>
                <a:gd name="T18" fmla="*/ 0 w 54"/>
                <a:gd name="T19" fmla="*/ 0 h 202"/>
                <a:gd name="T20" fmla="*/ 2 w 54"/>
                <a:gd name="T21" fmla="*/ 0 h 202"/>
                <a:gd name="T22" fmla="*/ 7 w 54"/>
                <a:gd name="T23" fmla="*/ 5 h 202"/>
                <a:gd name="T24" fmla="*/ 12 w 54"/>
                <a:gd name="T25" fmla="*/ 15 h 202"/>
                <a:gd name="T26" fmla="*/ 20 w 54"/>
                <a:gd name="T27" fmla="*/ 29 h 202"/>
                <a:gd name="T28" fmla="*/ 23 w 54"/>
                <a:gd name="T29" fmla="*/ 39 h 202"/>
                <a:gd name="T30" fmla="*/ 28 w 54"/>
                <a:gd name="T31" fmla="*/ 48 h 202"/>
                <a:gd name="T32" fmla="*/ 36 w 54"/>
                <a:gd name="T33" fmla="*/ 72 h 202"/>
                <a:gd name="T34" fmla="*/ 46 w 54"/>
                <a:gd name="T35" fmla="*/ 96 h 202"/>
                <a:gd name="T36" fmla="*/ 51 w 54"/>
                <a:gd name="T37" fmla="*/ 115 h 202"/>
                <a:gd name="T38" fmla="*/ 53 w 54"/>
                <a:gd name="T39" fmla="*/ 127 h 202"/>
                <a:gd name="T40" fmla="*/ 53 w 54"/>
                <a:gd name="T41" fmla="*/ 139 h 202"/>
                <a:gd name="T42" fmla="*/ 51 w 54"/>
                <a:gd name="T43" fmla="*/ 153 h 2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
                <a:gd name="T67" fmla="*/ 0 h 202"/>
                <a:gd name="T68" fmla="*/ 54 w 54"/>
                <a:gd name="T69" fmla="*/ 202 h 2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 h="202">
                  <a:moveTo>
                    <a:pt x="43" y="201"/>
                  </a:moveTo>
                  <a:lnTo>
                    <a:pt x="36" y="137"/>
                  </a:lnTo>
                  <a:lnTo>
                    <a:pt x="30" y="105"/>
                  </a:lnTo>
                  <a:lnTo>
                    <a:pt x="25" y="79"/>
                  </a:lnTo>
                  <a:lnTo>
                    <a:pt x="18" y="55"/>
                  </a:lnTo>
                  <a:lnTo>
                    <a:pt x="10" y="31"/>
                  </a:lnTo>
                  <a:lnTo>
                    <a:pt x="2" y="12"/>
                  </a:lnTo>
                  <a:lnTo>
                    <a:pt x="0" y="8"/>
                  </a:lnTo>
                  <a:lnTo>
                    <a:pt x="0" y="3"/>
                  </a:lnTo>
                  <a:lnTo>
                    <a:pt x="0" y="0"/>
                  </a:lnTo>
                  <a:lnTo>
                    <a:pt x="2" y="0"/>
                  </a:lnTo>
                  <a:lnTo>
                    <a:pt x="7" y="5"/>
                  </a:lnTo>
                  <a:lnTo>
                    <a:pt x="12" y="15"/>
                  </a:lnTo>
                  <a:lnTo>
                    <a:pt x="20" y="29"/>
                  </a:lnTo>
                  <a:lnTo>
                    <a:pt x="23" y="39"/>
                  </a:lnTo>
                  <a:lnTo>
                    <a:pt x="28" y="48"/>
                  </a:lnTo>
                  <a:lnTo>
                    <a:pt x="36" y="72"/>
                  </a:lnTo>
                  <a:lnTo>
                    <a:pt x="46" y="96"/>
                  </a:lnTo>
                  <a:lnTo>
                    <a:pt x="51" y="115"/>
                  </a:lnTo>
                  <a:lnTo>
                    <a:pt x="53" y="127"/>
                  </a:lnTo>
                  <a:lnTo>
                    <a:pt x="53" y="139"/>
                  </a:lnTo>
                  <a:lnTo>
                    <a:pt x="51" y="153"/>
                  </a:lnTo>
                </a:path>
              </a:pathLst>
            </a:custGeom>
            <a:solidFill>
              <a:schemeClr val="accent1"/>
            </a:solidFill>
            <a:ln w="12700" cap="rnd">
              <a:solidFill>
                <a:srgbClr val="008000"/>
              </a:solidFill>
              <a:round/>
              <a:headEnd/>
              <a:tailEnd/>
            </a:ln>
          </p:spPr>
          <p:txBody>
            <a:bodyPr/>
            <a:lstStyle/>
            <a:p>
              <a:endParaRPr lang="en-US"/>
            </a:p>
          </p:txBody>
        </p:sp>
        <p:sp>
          <p:nvSpPr>
            <p:cNvPr id="18392" name="Freeform 61"/>
            <p:cNvSpPr>
              <a:spLocks/>
            </p:cNvSpPr>
            <p:nvPr/>
          </p:nvSpPr>
          <p:spPr bwMode="auto">
            <a:xfrm>
              <a:off x="1587" y="1351"/>
              <a:ext cx="94" cy="64"/>
            </a:xfrm>
            <a:custGeom>
              <a:avLst/>
              <a:gdLst>
                <a:gd name="T0" fmla="*/ 93 w 94"/>
                <a:gd name="T1" fmla="*/ 63 h 64"/>
                <a:gd name="T2" fmla="*/ 91 w 94"/>
                <a:gd name="T3" fmla="*/ 58 h 64"/>
                <a:gd name="T4" fmla="*/ 83 w 94"/>
                <a:gd name="T5" fmla="*/ 46 h 64"/>
                <a:gd name="T6" fmla="*/ 76 w 94"/>
                <a:gd name="T7" fmla="*/ 34 h 64"/>
                <a:gd name="T8" fmla="*/ 66 w 94"/>
                <a:gd name="T9" fmla="*/ 21 h 64"/>
                <a:gd name="T10" fmla="*/ 50 w 94"/>
                <a:gd name="T11" fmla="*/ 9 h 64"/>
                <a:gd name="T12" fmla="*/ 35 w 94"/>
                <a:gd name="T13" fmla="*/ 2 h 64"/>
                <a:gd name="T14" fmla="*/ 25 w 94"/>
                <a:gd name="T15" fmla="*/ 0 h 64"/>
                <a:gd name="T16" fmla="*/ 12 w 94"/>
                <a:gd name="T17" fmla="*/ 0 h 64"/>
                <a:gd name="T18" fmla="*/ 2 w 94"/>
                <a:gd name="T19" fmla="*/ 0 h 64"/>
                <a:gd name="T20" fmla="*/ 0 w 94"/>
                <a:gd name="T21" fmla="*/ 2 h 64"/>
                <a:gd name="T22" fmla="*/ 2 w 94"/>
                <a:gd name="T23" fmla="*/ 2 h 64"/>
                <a:gd name="T24" fmla="*/ 7 w 94"/>
                <a:gd name="T25" fmla="*/ 5 h 64"/>
                <a:gd name="T26" fmla="*/ 22 w 94"/>
                <a:gd name="T27" fmla="*/ 7 h 64"/>
                <a:gd name="T28" fmla="*/ 40 w 94"/>
                <a:gd name="T29" fmla="*/ 12 h 64"/>
                <a:gd name="T30" fmla="*/ 53 w 94"/>
                <a:gd name="T31" fmla="*/ 17 h 64"/>
                <a:gd name="T32" fmla="*/ 58 w 94"/>
                <a:gd name="T33" fmla="*/ 21 h 64"/>
                <a:gd name="T34" fmla="*/ 66 w 94"/>
                <a:gd name="T35" fmla="*/ 29 h 64"/>
                <a:gd name="T36" fmla="*/ 78 w 94"/>
                <a:gd name="T37" fmla="*/ 43 h 64"/>
                <a:gd name="T38" fmla="*/ 88 w 94"/>
                <a:gd name="T39" fmla="*/ 58 h 64"/>
                <a:gd name="T40" fmla="*/ 91 w 94"/>
                <a:gd name="T41" fmla="*/ 60 h 64"/>
                <a:gd name="T42" fmla="*/ 93 w 94"/>
                <a:gd name="T43" fmla="*/ 63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
                <a:gd name="T67" fmla="*/ 0 h 64"/>
                <a:gd name="T68" fmla="*/ 94 w 94"/>
                <a:gd name="T69" fmla="*/ 64 h 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 h="64">
                  <a:moveTo>
                    <a:pt x="93" y="63"/>
                  </a:moveTo>
                  <a:lnTo>
                    <a:pt x="91" y="58"/>
                  </a:lnTo>
                  <a:lnTo>
                    <a:pt x="83" y="46"/>
                  </a:lnTo>
                  <a:lnTo>
                    <a:pt x="76" y="34"/>
                  </a:lnTo>
                  <a:lnTo>
                    <a:pt x="66" y="21"/>
                  </a:lnTo>
                  <a:lnTo>
                    <a:pt x="50" y="9"/>
                  </a:lnTo>
                  <a:lnTo>
                    <a:pt x="35" y="2"/>
                  </a:lnTo>
                  <a:lnTo>
                    <a:pt x="25" y="0"/>
                  </a:lnTo>
                  <a:lnTo>
                    <a:pt x="12" y="0"/>
                  </a:lnTo>
                  <a:lnTo>
                    <a:pt x="2" y="0"/>
                  </a:lnTo>
                  <a:lnTo>
                    <a:pt x="0" y="2"/>
                  </a:lnTo>
                  <a:lnTo>
                    <a:pt x="2" y="2"/>
                  </a:lnTo>
                  <a:lnTo>
                    <a:pt x="7" y="5"/>
                  </a:lnTo>
                  <a:lnTo>
                    <a:pt x="22" y="7"/>
                  </a:lnTo>
                  <a:lnTo>
                    <a:pt x="40" y="12"/>
                  </a:lnTo>
                  <a:lnTo>
                    <a:pt x="53" y="17"/>
                  </a:lnTo>
                  <a:lnTo>
                    <a:pt x="58" y="21"/>
                  </a:lnTo>
                  <a:lnTo>
                    <a:pt x="66" y="29"/>
                  </a:lnTo>
                  <a:lnTo>
                    <a:pt x="78" y="43"/>
                  </a:lnTo>
                  <a:lnTo>
                    <a:pt x="88" y="58"/>
                  </a:lnTo>
                  <a:lnTo>
                    <a:pt x="91" y="60"/>
                  </a:lnTo>
                  <a:lnTo>
                    <a:pt x="93" y="63"/>
                  </a:lnTo>
                </a:path>
              </a:pathLst>
            </a:custGeom>
            <a:solidFill>
              <a:schemeClr val="accent1"/>
            </a:solidFill>
            <a:ln w="12700" cap="rnd">
              <a:solidFill>
                <a:srgbClr val="008000"/>
              </a:solidFill>
              <a:round/>
              <a:headEnd/>
              <a:tailEnd/>
            </a:ln>
          </p:spPr>
          <p:txBody>
            <a:bodyPr/>
            <a:lstStyle/>
            <a:p>
              <a:endParaRPr lang="en-US"/>
            </a:p>
          </p:txBody>
        </p:sp>
        <p:sp>
          <p:nvSpPr>
            <p:cNvPr id="18393" name="Freeform 62"/>
            <p:cNvSpPr>
              <a:spLocks/>
            </p:cNvSpPr>
            <p:nvPr/>
          </p:nvSpPr>
          <p:spPr bwMode="auto">
            <a:xfrm>
              <a:off x="1685" y="1194"/>
              <a:ext cx="35" cy="226"/>
            </a:xfrm>
            <a:custGeom>
              <a:avLst/>
              <a:gdLst>
                <a:gd name="T0" fmla="*/ 0 w 35"/>
                <a:gd name="T1" fmla="*/ 206 h 226"/>
                <a:gd name="T2" fmla="*/ 5 w 35"/>
                <a:gd name="T3" fmla="*/ 143 h 226"/>
                <a:gd name="T4" fmla="*/ 11 w 35"/>
                <a:gd name="T5" fmla="*/ 113 h 226"/>
                <a:gd name="T6" fmla="*/ 13 w 35"/>
                <a:gd name="T7" fmla="*/ 87 h 226"/>
                <a:gd name="T8" fmla="*/ 16 w 35"/>
                <a:gd name="T9" fmla="*/ 60 h 226"/>
                <a:gd name="T10" fmla="*/ 21 w 35"/>
                <a:gd name="T11" fmla="*/ 34 h 226"/>
                <a:gd name="T12" fmla="*/ 24 w 35"/>
                <a:gd name="T13" fmla="*/ 21 h 226"/>
                <a:gd name="T14" fmla="*/ 26 w 35"/>
                <a:gd name="T15" fmla="*/ 12 h 226"/>
                <a:gd name="T16" fmla="*/ 29 w 35"/>
                <a:gd name="T17" fmla="*/ 4 h 226"/>
                <a:gd name="T18" fmla="*/ 29 w 35"/>
                <a:gd name="T19" fmla="*/ 0 h 226"/>
                <a:gd name="T20" fmla="*/ 31 w 35"/>
                <a:gd name="T21" fmla="*/ 0 h 226"/>
                <a:gd name="T22" fmla="*/ 34 w 35"/>
                <a:gd name="T23" fmla="*/ 9 h 226"/>
                <a:gd name="T24" fmla="*/ 31 w 35"/>
                <a:gd name="T25" fmla="*/ 24 h 226"/>
                <a:gd name="T26" fmla="*/ 29 w 35"/>
                <a:gd name="T27" fmla="*/ 41 h 226"/>
                <a:gd name="T28" fmla="*/ 26 w 35"/>
                <a:gd name="T29" fmla="*/ 60 h 226"/>
                <a:gd name="T30" fmla="*/ 21 w 35"/>
                <a:gd name="T31" fmla="*/ 82 h 226"/>
                <a:gd name="T32" fmla="*/ 16 w 35"/>
                <a:gd name="T33" fmla="*/ 106 h 226"/>
                <a:gd name="T34" fmla="*/ 13 w 35"/>
                <a:gd name="T35" fmla="*/ 128 h 226"/>
                <a:gd name="T36" fmla="*/ 11 w 35"/>
                <a:gd name="T37" fmla="*/ 152 h 226"/>
                <a:gd name="T38" fmla="*/ 11 w 35"/>
                <a:gd name="T39" fmla="*/ 177 h 226"/>
                <a:gd name="T40" fmla="*/ 13 w 35"/>
                <a:gd name="T41" fmla="*/ 225 h 2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226"/>
                <a:gd name="T65" fmla="*/ 35 w 35"/>
                <a:gd name="T66" fmla="*/ 226 h 2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226">
                  <a:moveTo>
                    <a:pt x="0" y="206"/>
                  </a:moveTo>
                  <a:lnTo>
                    <a:pt x="5" y="143"/>
                  </a:lnTo>
                  <a:lnTo>
                    <a:pt x="11" y="113"/>
                  </a:lnTo>
                  <a:lnTo>
                    <a:pt x="13" y="87"/>
                  </a:lnTo>
                  <a:lnTo>
                    <a:pt x="16" y="60"/>
                  </a:lnTo>
                  <a:lnTo>
                    <a:pt x="21" y="34"/>
                  </a:lnTo>
                  <a:lnTo>
                    <a:pt x="24" y="21"/>
                  </a:lnTo>
                  <a:lnTo>
                    <a:pt x="26" y="12"/>
                  </a:lnTo>
                  <a:lnTo>
                    <a:pt x="29" y="4"/>
                  </a:lnTo>
                  <a:lnTo>
                    <a:pt x="29" y="0"/>
                  </a:lnTo>
                  <a:lnTo>
                    <a:pt x="31" y="0"/>
                  </a:lnTo>
                  <a:lnTo>
                    <a:pt x="34" y="9"/>
                  </a:lnTo>
                  <a:lnTo>
                    <a:pt x="31" y="24"/>
                  </a:lnTo>
                  <a:lnTo>
                    <a:pt x="29" y="41"/>
                  </a:lnTo>
                  <a:lnTo>
                    <a:pt x="26" y="60"/>
                  </a:lnTo>
                  <a:lnTo>
                    <a:pt x="21" y="82"/>
                  </a:lnTo>
                  <a:lnTo>
                    <a:pt x="16" y="106"/>
                  </a:lnTo>
                  <a:lnTo>
                    <a:pt x="13" y="128"/>
                  </a:lnTo>
                  <a:lnTo>
                    <a:pt x="11" y="152"/>
                  </a:lnTo>
                  <a:lnTo>
                    <a:pt x="11" y="177"/>
                  </a:lnTo>
                  <a:lnTo>
                    <a:pt x="13" y="225"/>
                  </a:lnTo>
                </a:path>
              </a:pathLst>
            </a:custGeom>
            <a:solidFill>
              <a:schemeClr val="accent1"/>
            </a:solidFill>
            <a:ln w="12700" cap="rnd">
              <a:solidFill>
                <a:srgbClr val="008000"/>
              </a:solidFill>
              <a:round/>
              <a:headEnd/>
              <a:tailEnd/>
            </a:ln>
          </p:spPr>
          <p:txBody>
            <a:bodyPr/>
            <a:lstStyle/>
            <a:p>
              <a:endParaRPr lang="en-US"/>
            </a:p>
          </p:txBody>
        </p:sp>
        <p:sp>
          <p:nvSpPr>
            <p:cNvPr id="18394" name="Freeform 63"/>
            <p:cNvSpPr>
              <a:spLocks/>
            </p:cNvSpPr>
            <p:nvPr/>
          </p:nvSpPr>
          <p:spPr bwMode="auto">
            <a:xfrm>
              <a:off x="1702" y="1347"/>
              <a:ext cx="71" cy="61"/>
            </a:xfrm>
            <a:custGeom>
              <a:avLst/>
              <a:gdLst>
                <a:gd name="T0" fmla="*/ 0 w 71"/>
                <a:gd name="T1" fmla="*/ 60 h 61"/>
                <a:gd name="T2" fmla="*/ 6 w 71"/>
                <a:gd name="T3" fmla="*/ 36 h 61"/>
                <a:gd name="T4" fmla="*/ 9 w 71"/>
                <a:gd name="T5" fmla="*/ 26 h 61"/>
                <a:gd name="T6" fmla="*/ 14 w 71"/>
                <a:gd name="T7" fmla="*/ 17 h 61"/>
                <a:gd name="T8" fmla="*/ 19 w 71"/>
                <a:gd name="T9" fmla="*/ 12 h 61"/>
                <a:gd name="T10" fmla="*/ 25 w 71"/>
                <a:gd name="T11" fmla="*/ 7 h 61"/>
                <a:gd name="T12" fmla="*/ 38 w 71"/>
                <a:gd name="T13" fmla="*/ 2 h 61"/>
                <a:gd name="T14" fmla="*/ 49 w 71"/>
                <a:gd name="T15" fmla="*/ 0 h 61"/>
                <a:gd name="T16" fmla="*/ 60 w 71"/>
                <a:gd name="T17" fmla="*/ 0 h 61"/>
                <a:gd name="T18" fmla="*/ 68 w 71"/>
                <a:gd name="T19" fmla="*/ 0 h 61"/>
                <a:gd name="T20" fmla="*/ 70 w 71"/>
                <a:gd name="T21" fmla="*/ 2 h 61"/>
                <a:gd name="T22" fmla="*/ 70 w 71"/>
                <a:gd name="T23" fmla="*/ 5 h 61"/>
                <a:gd name="T24" fmla="*/ 65 w 71"/>
                <a:gd name="T25" fmla="*/ 9 h 61"/>
                <a:gd name="T26" fmla="*/ 49 w 71"/>
                <a:gd name="T27" fmla="*/ 17 h 61"/>
                <a:gd name="T28" fmla="*/ 38 w 71"/>
                <a:gd name="T29" fmla="*/ 22 h 61"/>
                <a:gd name="T30" fmla="*/ 27 w 71"/>
                <a:gd name="T31" fmla="*/ 26 h 61"/>
                <a:gd name="T32" fmla="*/ 17 w 71"/>
                <a:gd name="T33" fmla="*/ 31 h 61"/>
                <a:gd name="T34" fmla="*/ 9 w 71"/>
                <a:gd name="T35" fmla="*/ 36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61"/>
                <a:gd name="T56" fmla="*/ 71 w 71"/>
                <a:gd name="T57" fmla="*/ 61 h 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61">
                  <a:moveTo>
                    <a:pt x="0" y="60"/>
                  </a:moveTo>
                  <a:lnTo>
                    <a:pt x="6" y="36"/>
                  </a:lnTo>
                  <a:lnTo>
                    <a:pt x="9" y="26"/>
                  </a:lnTo>
                  <a:lnTo>
                    <a:pt x="14" y="17"/>
                  </a:lnTo>
                  <a:lnTo>
                    <a:pt x="19" y="12"/>
                  </a:lnTo>
                  <a:lnTo>
                    <a:pt x="25" y="7"/>
                  </a:lnTo>
                  <a:lnTo>
                    <a:pt x="38" y="2"/>
                  </a:lnTo>
                  <a:lnTo>
                    <a:pt x="49" y="0"/>
                  </a:lnTo>
                  <a:lnTo>
                    <a:pt x="60" y="0"/>
                  </a:lnTo>
                  <a:lnTo>
                    <a:pt x="68" y="0"/>
                  </a:lnTo>
                  <a:lnTo>
                    <a:pt x="70" y="2"/>
                  </a:lnTo>
                  <a:lnTo>
                    <a:pt x="70" y="5"/>
                  </a:lnTo>
                  <a:lnTo>
                    <a:pt x="65" y="9"/>
                  </a:lnTo>
                  <a:lnTo>
                    <a:pt x="49" y="17"/>
                  </a:lnTo>
                  <a:lnTo>
                    <a:pt x="38" y="22"/>
                  </a:lnTo>
                  <a:lnTo>
                    <a:pt x="27" y="26"/>
                  </a:lnTo>
                  <a:lnTo>
                    <a:pt x="17" y="31"/>
                  </a:lnTo>
                  <a:lnTo>
                    <a:pt x="9" y="36"/>
                  </a:lnTo>
                </a:path>
              </a:pathLst>
            </a:custGeom>
            <a:solidFill>
              <a:schemeClr val="accent1"/>
            </a:solidFill>
            <a:ln w="12700" cap="rnd">
              <a:solidFill>
                <a:srgbClr val="008000"/>
              </a:solidFill>
              <a:round/>
              <a:headEnd/>
              <a:tailEnd/>
            </a:ln>
          </p:spPr>
          <p:txBody>
            <a:bodyPr/>
            <a:lstStyle/>
            <a:p>
              <a:endParaRPr lang="en-US"/>
            </a:p>
          </p:txBody>
        </p:sp>
        <p:sp>
          <p:nvSpPr>
            <p:cNvPr id="18395" name="Freeform 64"/>
            <p:cNvSpPr>
              <a:spLocks/>
            </p:cNvSpPr>
            <p:nvPr/>
          </p:nvSpPr>
          <p:spPr bwMode="auto">
            <a:xfrm>
              <a:off x="1669" y="1148"/>
              <a:ext cx="21" cy="249"/>
            </a:xfrm>
            <a:custGeom>
              <a:avLst/>
              <a:gdLst>
                <a:gd name="T0" fmla="*/ 20 w 21"/>
                <a:gd name="T1" fmla="*/ 248 h 249"/>
                <a:gd name="T2" fmla="*/ 15 w 21"/>
                <a:gd name="T3" fmla="*/ 186 h 249"/>
                <a:gd name="T4" fmla="*/ 10 w 21"/>
                <a:gd name="T5" fmla="*/ 129 h 249"/>
                <a:gd name="T6" fmla="*/ 7 w 21"/>
                <a:gd name="T7" fmla="*/ 102 h 249"/>
                <a:gd name="T8" fmla="*/ 5 w 21"/>
                <a:gd name="T9" fmla="*/ 81 h 249"/>
                <a:gd name="T10" fmla="*/ 2 w 21"/>
                <a:gd name="T11" fmla="*/ 59 h 249"/>
                <a:gd name="T12" fmla="*/ 2 w 21"/>
                <a:gd name="T13" fmla="*/ 43 h 249"/>
                <a:gd name="T14" fmla="*/ 2 w 21"/>
                <a:gd name="T15" fmla="*/ 28 h 249"/>
                <a:gd name="T16" fmla="*/ 0 w 21"/>
                <a:gd name="T17" fmla="*/ 19 h 249"/>
                <a:gd name="T18" fmla="*/ 0 w 21"/>
                <a:gd name="T19" fmla="*/ 12 h 249"/>
                <a:gd name="T20" fmla="*/ 0 w 21"/>
                <a:gd name="T21" fmla="*/ 5 h 249"/>
                <a:gd name="T22" fmla="*/ 0 w 21"/>
                <a:gd name="T23" fmla="*/ 0 h 249"/>
                <a:gd name="T24" fmla="*/ 2 w 21"/>
                <a:gd name="T25" fmla="*/ 0 h 249"/>
                <a:gd name="T26" fmla="*/ 2 w 21"/>
                <a:gd name="T27" fmla="*/ 2 h 249"/>
                <a:gd name="T28" fmla="*/ 5 w 21"/>
                <a:gd name="T29" fmla="*/ 9 h 249"/>
                <a:gd name="T30" fmla="*/ 10 w 21"/>
                <a:gd name="T31" fmla="*/ 24 h 249"/>
                <a:gd name="T32" fmla="*/ 12 w 21"/>
                <a:gd name="T33" fmla="*/ 43 h 249"/>
                <a:gd name="T34" fmla="*/ 15 w 21"/>
                <a:gd name="T35" fmla="*/ 62 h 249"/>
                <a:gd name="T36" fmla="*/ 15 w 21"/>
                <a:gd name="T37" fmla="*/ 90 h 249"/>
                <a:gd name="T38" fmla="*/ 15 w 21"/>
                <a:gd name="T39" fmla="*/ 107 h 249"/>
                <a:gd name="T40" fmla="*/ 15 w 21"/>
                <a:gd name="T41" fmla="*/ 126 h 249"/>
                <a:gd name="T42" fmla="*/ 17 w 21"/>
                <a:gd name="T43" fmla="*/ 164 h 249"/>
                <a:gd name="T44" fmla="*/ 20 w 21"/>
                <a:gd name="T45" fmla="*/ 210 h 2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
                <a:gd name="T70" fmla="*/ 0 h 249"/>
                <a:gd name="T71" fmla="*/ 21 w 21"/>
                <a:gd name="T72" fmla="*/ 249 h 2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 h="249">
                  <a:moveTo>
                    <a:pt x="20" y="248"/>
                  </a:moveTo>
                  <a:lnTo>
                    <a:pt x="15" y="186"/>
                  </a:lnTo>
                  <a:lnTo>
                    <a:pt x="10" y="129"/>
                  </a:lnTo>
                  <a:lnTo>
                    <a:pt x="7" y="102"/>
                  </a:lnTo>
                  <a:lnTo>
                    <a:pt x="5" y="81"/>
                  </a:lnTo>
                  <a:lnTo>
                    <a:pt x="2" y="59"/>
                  </a:lnTo>
                  <a:lnTo>
                    <a:pt x="2" y="43"/>
                  </a:lnTo>
                  <a:lnTo>
                    <a:pt x="2" y="28"/>
                  </a:lnTo>
                  <a:lnTo>
                    <a:pt x="0" y="19"/>
                  </a:lnTo>
                  <a:lnTo>
                    <a:pt x="0" y="12"/>
                  </a:lnTo>
                  <a:lnTo>
                    <a:pt x="0" y="5"/>
                  </a:lnTo>
                  <a:lnTo>
                    <a:pt x="0" y="0"/>
                  </a:lnTo>
                  <a:lnTo>
                    <a:pt x="2" y="0"/>
                  </a:lnTo>
                  <a:lnTo>
                    <a:pt x="2" y="2"/>
                  </a:lnTo>
                  <a:lnTo>
                    <a:pt x="5" y="9"/>
                  </a:lnTo>
                  <a:lnTo>
                    <a:pt x="10" y="24"/>
                  </a:lnTo>
                  <a:lnTo>
                    <a:pt x="12" y="43"/>
                  </a:lnTo>
                  <a:lnTo>
                    <a:pt x="15" y="62"/>
                  </a:lnTo>
                  <a:lnTo>
                    <a:pt x="15" y="90"/>
                  </a:lnTo>
                  <a:lnTo>
                    <a:pt x="15" y="107"/>
                  </a:lnTo>
                  <a:lnTo>
                    <a:pt x="15" y="126"/>
                  </a:lnTo>
                  <a:lnTo>
                    <a:pt x="17" y="164"/>
                  </a:lnTo>
                  <a:lnTo>
                    <a:pt x="20" y="210"/>
                  </a:lnTo>
                </a:path>
              </a:pathLst>
            </a:custGeom>
            <a:solidFill>
              <a:schemeClr val="accent1"/>
            </a:solidFill>
            <a:ln w="12700" cap="rnd">
              <a:solidFill>
                <a:srgbClr val="008000"/>
              </a:solidFill>
              <a:round/>
              <a:headEnd/>
              <a:tailEnd/>
            </a:ln>
          </p:spPr>
          <p:txBody>
            <a:bodyPr/>
            <a:lstStyle/>
            <a:p>
              <a:endParaRPr lang="en-US"/>
            </a:p>
          </p:txBody>
        </p:sp>
      </p:grpSp>
      <p:grpSp>
        <p:nvGrpSpPr>
          <p:cNvPr id="5" name="Group 65"/>
          <p:cNvGrpSpPr>
            <a:grpSpLocks/>
          </p:cNvGrpSpPr>
          <p:nvPr/>
        </p:nvGrpSpPr>
        <p:grpSpPr bwMode="auto">
          <a:xfrm>
            <a:off x="2557463" y="1858963"/>
            <a:ext cx="268287" cy="454025"/>
            <a:chOff x="1772" y="1144"/>
            <a:chExt cx="186" cy="280"/>
          </a:xfrm>
        </p:grpSpPr>
        <p:sp>
          <p:nvSpPr>
            <p:cNvPr id="18380" name="Freeform 66"/>
            <p:cNvSpPr>
              <a:spLocks/>
            </p:cNvSpPr>
            <p:nvPr/>
          </p:nvSpPr>
          <p:spPr bwMode="auto">
            <a:xfrm>
              <a:off x="1868" y="1318"/>
              <a:ext cx="9" cy="106"/>
            </a:xfrm>
            <a:custGeom>
              <a:avLst/>
              <a:gdLst>
                <a:gd name="T0" fmla="*/ 0 w 9"/>
                <a:gd name="T1" fmla="*/ 105 h 106"/>
                <a:gd name="T2" fmla="*/ 3 w 9"/>
                <a:gd name="T3" fmla="*/ 73 h 106"/>
                <a:gd name="T4" fmla="*/ 3 w 9"/>
                <a:gd name="T5" fmla="*/ 47 h 106"/>
                <a:gd name="T6" fmla="*/ 5 w 9"/>
                <a:gd name="T7" fmla="*/ 27 h 106"/>
                <a:gd name="T8" fmla="*/ 5 w 9"/>
                <a:gd name="T9" fmla="*/ 15 h 106"/>
                <a:gd name="T10" fmla="*/ 5 w 9"/>
                <a:gd name="T11" fmla="*/ 5 h 106"/>
                <a:gd name="T12" fmla="*/ 8 w 9"/>
                <a:gd name="T13" fmla="*/ 0 h 106"/>
                <a:gd name="T14" fmla="*/ 8 w 9"/>
                <a:gd name="T15" fmla="*/ 3 h 106"/>
                <a:gd name="T16" fmla="*/ 8 w 9"/>
                <a:gd name="T17" fmla="*/ 10 h 106"/>
                <a:gd name="T18" fmla="*/ 8 w 9"/>
                <a:gd name="T19" fmla="*/ 18 h 106"/>
                <a:gd name="T20" fmla="*/ 8 w 9"/>
                <a:gd name="T21" fmla="*/ 42 h 106"/>
                <a:gd name="T22" fmla="*/ 5 w 9"/>
                <a:gd name="T23" fmla="*/ 73 h 106"/>
                <a:gd name="T24" fmla="*/ 0 w 9"/>
                <a:gd name="T25" fmla="*/ 105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106"/>
                <a:gd name="T41" fmla="*/ 9 w 9"/>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106">
                  <a:moveTo>
                    <a:pt x="0" y="105"/>
                  </a:moveTo>
                  <a:lnTo>
                    <a:pt x="3" y="73"/>
                  </a:lnTo>
                  <a:lnTo>
                    <a:pt x="3" y="47"/>
                  </a:lnTo>
                  <a:lnTo>
                    <a:pt x="5" y="27"/>
                  </a:lnTo>
                  <a:lnTo>
                    <a:pt x="5" y="15"/>
                  </a:lnTo>
                  <a:lnTo>
                    <a:pt x="5" y="5"/>
                  </a:lnTo>
                  <a:lnTo>
                    <a:pt x="8" y="0"/>
                  </a:lnTo>
                  <a:lnTo>
                    <a:pt x="8" y="3"/>
                  </a:lnTo>
                  <a:lnTo>
                    <a:pt x="8" y="10"/>
                  </a:lnTo>
                  <a:lnTo>
                    <a:pt x="8" y="18"/>
                  </a:lnTo>
                  <a:lnTo>
                    <a:pt x="8" y="42"/>
                  </a:lnTo>
                  <a:lnTo>
                    <a:pt x="5" y="73"/>
                  </a:lnTo>
                  <a:lnTo>
                    <a:pt x="0" y="105"/>
                  </a:lnTo>
                </a:path>
              </a:pathLst>
            </a:custGeom>
            <a:solidFill>
              <a:schemeClr val="accent1"/>
            </a:solidFill>
            <a:ln w="12700" cap="rnd">
              <a:solidFill>
                <a:srgbClr val="008000"/>
              </a:solidFill>
              <a:round/>
              <a:headEnd/>
              <a:tailEnd/>
            </a:ln>
          </p:spPr>
          <p:txBody>
            <a:bodyPr/>
            <a:lstStyle/>
            <a:p>
              <a:endParaRPr lang="en-US"/>
            </a:p>
          </p:txBody>
        </p:sp>
        <p:sp>
          <p:nvSpPr>
            <p:cNvPr id="18381" name="Freeform 67"/>
            <p:cNvSpPr>
              <a:spLocks/>
            </p:cNvSpPr>
            <p:nvPr/>
          </p:nvSpPr>
          <p:spPr bwMode="auto">
            <a:xfrm>
              <a:off x="1794" y="1246"/>
              <a:ext cx="81" cy="166"/>
            </a:xfrm>
            <a:custGeom>
              <a:avLst/>
              <a:gdLst>
                <a:gd name="T0" fmla="*/ 80 w 81"/>
                <a:gd name="T1" fmla="*/ 163 h 166"/>
                <a:gd name="T2" fmla="*/ 80 w 81"/>
                <a:gd name="T3" fmla="*/ 165 h 166"/>
                <a:gd name="T4" fmla="*/ 74 w 81"/>
                <a:gd name="T5" fmla="*/ 160 h 166"/>
                <a:gd name="T6" fmla="*/ 69 w 81"/>
                <a:gd name="T7" fmla="*/ 153 h 166"/>
                <a:gd name="T8" fmla="*/ 63 w 81"/>
                <a:gd name="T9" fmla="*/ 146 h 166"/>
                <a:gd name="T10" fmla="*/ 49 w 81"/>
                <a:gd name="T11" fmla="*/ 122 h 166"/>
                <a:gd name="T12" fmla="*/ 43 w 81"/>
                <a:gd name="T13" fmla="*/ 112 h 166"/>
                <a:gd name="T14" fmla="*/ 40 w 81"/>
                <a:gd name="T15" fmla="*/ 105 h 166"/>
                <a:gd name="T16" fmla="*/ 37 w 81"/>
                <a:gd name="T17" fmla="*/ 92 h 166"/>
                <a:gd name="T18" fmla="*/ 40 w 81"/>
                <a:gd name="T19" fmla="*/ 85 h 166"/>
                <a:gd name="T20" fmla="*/ 43 w 81"/>
                <a:gd name="T21" fmla="*/ 75 h 166"/>
                <a:gd name="T22" fmla="*/ 40 w 81"/>
                <a:gd name="T23" fmla="*/ 63 h 166"/>
                <a:gd name="T24" fmla="*/ 32 w 81"/>
                <a:gd name="T25" fmla="*/ 46 h 166"/>
                <a:gd name="T26" fmla="*/ 17 w 81"/>
                <a:gd name="T27" fmla="*/ 25 h 166"/>
                <a:gd name="T28" fmla="*/ 6 w 81"/>
                <a:gd name="T29" fmla="*/ 8 h 166"/>
                <a:gd name="T30" fmla="*/ 3 w 81"/>
                <a:gd name="T31" fmla="*/ 3 h 166"/>
                <a:gd name="T32" fmla="*/ 0 w 81"/>
                <a:gd name="T33" fmla="*/ 0 h 166"/>
                <a:gd name="T34" fmla="*/ 6 w 81"/>
                <a:gd name="T35" fmla="*/ 3 h 166"/>
                <a:gd name="T36" fmla="*/ 17 w 81"/>
                <a:gd name="T37" fmla="*/ 12 h 166"/>
                <a:gd name="T38" fmla="*/ 29 w 81"/>
                <a:gd name="T39" fmla="*/ 29 h 166"/>
                <a:gd name="T40" fmla="*/ 40 w 81"/>
                <a:gd name="T41" fmla="*/ 46 h 166"/>
                <a:gd name="T42" fmla="*/ 43 w 81"/>
                <a:gd name="T43" fmla="*/ 58 h 166"/>
                <a:gd name="T44" fmla="*/ 49 w 81"/>
                <a:gd name="T45" fmla="*/ 73 h 166"/>
                <a:gd name="T46" fmla="*/ 57 w 81"/>
                <a:gd name="T47" fmla="*/ 92 h 166"/>
                <a:gd name="T48" fmla="*/ 63 w 81"/>
                <a:gd name="T49" fmla="*/ 112 h 166"/>
                <a:gd name="T50" fmla="*/ 69 w 81"/>
                <a:gd name="T51" fmla="*/ 129 h 166"/>
                <a:gd name="T52" fmla="*/ 74 w 81"/>
                <a:gd name="T53" fmla="*/ 146 h 166"/>
                <a:gd name="T54" fmla="*/ 80 w 81"/>
                <a:gd name="T55" fmla="*/ 158 h 166"/>
                <a:gd name="T56" fmla="*/ 80 w 81"/>
                <a:gd name="T57" fmla="*/ 163 h 1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1"/>
                <a:gd name="T88" fmla="*/ 0 h 166"/>
                <a:gd name="T89" fmla="*/ 81 w 81"/>
                <a:gd name="T90" fmla="*/ 166 h 1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1" h="166">
                  <a:moveTo>
                    <a:pt x="80" y="163"/>
                  </a:moveTo>
                  <a:lnTo>
                    <a:pt x="80" y="165"/>
                  </a:lnTo>
                  <a:lnTo>
                    <a:pt x="74" y="160"/>
                  </a:lnTo>
                  <a:lnTo>
                    <a:pt x="69" y="153"/>
                  </a:lnTo>
                  <a:lnTo>
                    <a:pt x="63" y="146"/>
                  </a:lnTo>
                  <a:lnTo>
                    <a:pt x="49" y="122"/>
                  </a:lnTo>
                  <a:lnTo>
                    <a:pt x="43" y="112"/>
                  </a:lnTo>
                  <a:lnTo>
                    <a:pt x="40" y="105"/>
                  </a:lnTo>
                  <a:lnTo>
                    <a:pt x="37" y="92"/>
                  </a:lnTo>
                  <a:lnTo>
                    <a:pt x="40" y="85"/>
                  </a:lnTo>
                  <a:lnTo>
                    <a:pt x="43" y="75"/>
                  </a:lnTo>
                  <a:lnTo>
                    <a:pt x="40" y="63"/>
                  </a:lnTo>
                  <a:lnTo>
                    <a:pt x="32" y="46"/>
                  </a:lnTo>
                  <a:lnTo>
                    <a:pt x="17" y="25"/>
                  </a:lnTo>
                  <a:lnTo>
                    <a:pt x="6" y="8"/>
                  </a:lnTo>
                  <a:lnTo>
                    <a:pt x="3" y="3"/>
                  </a:lnTo>
                  <a:lnTo>
                    <a:pt x="0" y="0"/>
                  </a:lnTo>
                  <a:lnTo>
                    <a:pt x="6" y="3"/>
                  </a:lnTo>
                  <a:lnTo>
                    <a:pt x="17" y="12"/>
                  </a:lnTo>
                  <a:lnTo>
                    <a:pt x="29" y="29"/>
                  </a:lnTo>
                  <a:lnTo>
                    <a:pt x="40" y="46"/>
                  </a:lnTo>
                  <a:lnTo>
                    <a:pt x="43" y="58"/>
                  </a:lnTo>
                  <a:lnTo>
                    <a:pt x="49" y="73"/>
                  </a:lnTo>
                  <a:lnTo>
                    <a:pt x="57" y="92"/>
                  </a:lnTo>
                  <a:lnTo>
                    <a:pt x="63" y="112"/>
                  </a:lnTo>
                  <a:lnTo>
                    <a:pt x="69" y="129"/>
                  </a:lnTo>
                  <a:lnTo>
                    <a:pt x="74" y="146"/>
                  </a:lnTo>
                  <a:lnTo>
                    <a:pt x="80" y="158"/>
                  </a:lnTo>
                  <a:lnTo>
                    <a:pt x="80" y="163"/>
                  </a:lnTo>
                </a:path>
              </a:pathLst>
            </a:custGeom>
            <a:solidFill>
              <a:schemeClr val="accent1"/>
            </a:solidFill>
            <a:ln w="12700" cap="rnd">
              <a:solidFill>
                <a:srgbClr val="008000"/>
              </a:solidFill>
              <a:round/>
              <a:headEnd/>
              <a:tailEnd/>
            </a:ln>
          </p:spPr>
          <p:txBody>
            <a:bodyPr/>
            <a:lstStyle/>
            <a:p>
              <a:endParaRPr lang="en-US"/>
            </a:p>
          </p:txBody>
        </p:sp>
        <p:sp>
          <p:nvSpPr>
            <p:cNvPr id="18382" name="Freeform 68"/>
            <p:cNvSpPr>
              <a:spLocks/>
            </p:cNvSpPr>
            <p:nvPr/>
          </p:nvSpPr>
          <p:spPr bwMode="auto">
            <a:xfrm>
              <a:off x="1874" y="1263"/>
              <a:ext cx="48" cy="161"/>
            </a:xfrm>
            <a:custGeom>
              <a:avLst/>
              <a:gdLst>
                <a:gd name="T0" fmla="*/ 0 w 48"/>
                <a:gd name="T1" fmla="*/ 126 h 161"/>
                <a:gd name="T2" fmla="*/ 12 w 48"/>
                <a:gd name="T3" fmla="*/ 90 h 161"/>
                <a:gd name="T4" fmla="*/ 18 w 48"/>
                <a:gd name="T5" fmla="*/ 75 h 161"/>
                <a:gd name="T6" fmla="*/ 24 w 48"/>
                <a:gd name="T7" fmla="*/ 60 h 161"/>
                <a:gd name="T8" fmla="*/ 24 w 48"/>
                <a:gd name="T9" fmla="*/ 48 h 161"/>
                <a:gd name="T10" fmla="*/ 24 w 48"/>
                <a:gd name="T11" fmla="*/ 36 h 161"/>
                <a:gd name="T12" fmla="*/ 24 w 48"/>
                <a:gd name="T13" fmla="*/ 26 h 161"/>
                <a:gd name="T14" fmla="*/ 24 w 48"/>
                <a:gd name="T15" fmla="*/ 19 h 161"/>
                <a:gd name="T16" fmla="*/ 30 w 48"/>
                <a:gd name="T17" fmla="*/ 12 h 161"/>
                <a:gd name="T18" fmla="*/ 38 w 48"/>
                <a:gd name="T19" fmla="*/ 4 h 161"/>
                <a:gd name="T20" fmla="*/ 44 w 48"/>
                <a:gd name="T21" fmla="*/ 0 h 161"/>
                <a:gd name="T22" fmla="*/ 47 w 48"/>
                <a:gd name="T23" fmla="*/ 2 h 161"/>
                <a:gd name="T24" fmla="*/ 47 w 48"/>
                <a:gd name="T25" fmla="*/ 4 h 161"/>
                <a:gd name="T26" fmla="*/ 47 w 48"/>
                <a:gd name="T27" fmla="*/ 9 h 161"/>
                <a:gd name="T28" fmla="*/ 44 w 48"/>
                <a:gd name="T29" fmla="*/ 19 h 161"/>
                <a:gd name="T30" fmla="*/ 35 w 48"/>
                <a:gd name="T31" fmla="*/ 41 h 161"/>
                <a:gd name="T32" fmla="*/ 24 w 48"/>
                <a:gd name="T33" fmla="*/ 68 h 161"/>
                <a:gd name="T34" fmla="*/ 21 w 48"/>
                <a:gd name="T35" fmla="*/ 80 h 161"/>
                <a:gd name="T36" fmla="*/ 18 w 48"/>
                <a:gd name="T37" fmla="*/ 90 h 161"/>
                <a:gd name="T38" fmla="*/ 12 w 48"/>
                <a:gd name="T39" fmla="*/ 126 h 161"/>
                <a:gd name="T40" fmla="*/ 9 w 48"/>
                <a:gd name="T41" fmla="*/ 160 h 1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61"/>
                <a:gd name="T65" fmla="*/ 48 w 48"/>
                <a:gd name="T66" fmla="*/ 161 h 1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61">
                  <a:moveTo>
                    <a:pt x="0" y="126"/>
                  </a:moveTo>
                  <a:lnTo>
                    <a:pt x="12" y="90"/>
                  </a:lnTo>
                  <a:lnTo>
                    <a:pt x="18" y="75"/>
                  </a:lnTo>
                  <a:lnTo>
                    <a:pt x="24" y="60"/>
                  </a:lnTo>
                  <a:lnTo>
                    <a:pt x="24" y="48"/>
                  </a:lnTo>
                  <a:lnTo>
                    <a:pt x="24" y="36"/>
                  </a:lnTo>
                  <a:lnTo>
                    <a:pt x="24" y="26"/>
                  </a:lnTo>
                  <a:lnTo>
                    <a:pt x="24" y="19"/>
                  </a:lnTo>
                  <a:lnTo>
                    <a:pt x="30" y="12"/>
                  </a:lnTo>
                  <a:lnTo>
                    <a:pt x="38" y="4"/>
                  </a:lnTo>
                  <a:lnTo>
                    <a:pt x="44" y="0"/>
                  </a:lnTo>
                  <a:lnTo>
                    <a:pt x="47" y="2"/>
                  </a:lnTo>
                  <a:lnTo>
                    <a:pt x="47" y="4"/>
                  </a:lnTo>
                  <a:lnTo>
                    <a:pt x="47" y="9"/>
                  </a:lnTo>
                  <a:lnTo>
                    <a:pt x="44" y="19"/>
                  </a:lnTo>
                  <a:lnTo>
                    <a:pt x="35" y="41"/>
                  </a:lnTo>
                  <a:lnTo>
                    <a:pt x="24" y="68"/>
                  </a:lnTo>
                  <a:lnTo>
                    <a:pt x="21" y="80"/>
                  </a:lnTo>
                  <a:lnTo>
                    <a:pt x="18" y="90"/>
                  </a:lnTo>
                  <a:lnTo>
                    <a:pt x="12" y="126"/>
                  </a:lnTo>
                  <a:lnTo>
                    <a:pt x="9" y="160"/>
                  </a:lnTo>
                </a:path>
              </a:pathLst>
            </a:custGeom>
            <a:solidFill>
              <a:schemeClr val="accent1"/>
            </a:solidFill>
            <a:ln w="12700" cap="rnd">
              <a:solidFill>
                <a:srgbClr val="008000"/>
              </a:solidFill>
              <a:round/>
              <a:headEnd/>
              <a:tailEnd/>
            </a:ln>
          </p:spPr>
          <p:txBody>
            <a:bodyPr/>
            <a:lstStyle/>
            <a:p>
              <a:endParaRPr lang="en-US"/>
            </a:p>
          </p:txBody>
        </p:sp>
        <p:sp>
          <p:nvSpPr>
            <p:cNvPr id="18383" name="Freeform 69"/>
            <p:cNvSpPr>
              <a:spLocks/>
            </p:cNvSpPr>
            <p:nvPr/>
          </p:nvSpPr>
          <p:spPr bwMode="auto">
            <a:xfrm>
              <a:off x="1826" y="1193"/>
              <a:ext cx="55" cy="201"/>
            </a:xfrm>
            <a:custGeom>
              <a:avLst/>
              <a:gdLst>
                <a:gd name="T0" fmla="*/ 46 w 55"/>
                <a:gd name="T1" fmla="*/ 200 h 201"/>
                <a:gd name="T2" fmla="*/ 37 w 55"/>
                <a:gd name="T3" fmla="*/ 136 h 201"/>
                <a:gd name="T4" fmla="*/ 31 w 55"/>
                <a:gd name="T5" fmla="*/ 105 h 201"/>
                <a:gd name="T6" fmla="*/ 26 w 55"/>
                <a:gd name="T7" fmla="*/ 78 h 201"/>
                <a:gd name="T8" fmla="*/ 20 w 55"/>
                <a:gd name="T9" fmla="*/ 55 h 201"/>
                <a:gd name="T10" fmla="*/ 11 w 55"/>
                <a:gd name="T11" fmla="*/ 31 h 201"/>
                <a:gd name="T12" fmla="*/ 3 w 55"/>
                <a:gd name="T13" fmla="*/ 12 h 201"/>
                <a:gd name="T14" fmla="*/ 0 w 55"/>
                <a:gd name="T15" fmla="*/ 5 h 201"/>
                <a:gd name="T16" fmla="*/ 0 w 55"/>
                <a:gd name="T17" fmla="*/ 0 h 201"/>
                <a:gd name="T18" fmla="*/ 3 w 55"/>
                <a:gd name="T19" fmla="*/ 0 h 201"/>
                <a:gd name="T20" fmla="*/ 6 w 55"/>
                <a:gd name="T21" fmla="*/ 5 h 201"/>
                <a:gd name="T22" fmla="*/ 14 w 55"/>
                <a:gd name="T23" fmla="*/ 14 h 201"/>
                <a:gd name="T24" fmla="*/ 20 w 55"/>
                <a:gd name="T25" fmla="*/ 28 h 201"/>
                <a:gd name="T26" fmla="*/ 23 w 55"/>
                <a:gd name="T27" fmla="*/ 38 h 201"/>
                <a:gd name="T28" fmla="*/ 28 w 55"/>
                <a:gd name="T29" fmla="*/ 48 h 201"/>
                <a:gd name="T30" fmla="*/ 37 w 55"/>
                <a:gd name="T31" fmla="*/ 71 h 201"/>
                <a:gd name="T32" fmla="*/ 46 w 55"/>
                <a:gd name="T33" fmla="*/ 93 h 201"/>
                <a:gd name="T34" fmla="*/ 48 w 55"/>
                <a:gd name="T35" fmla="*/ 105 h 201"/>
                <a:gd name="T36" fmla="*/ 51 w 55"/>
                <a:gd name="T37" fmla="*/ 112 h 201"/>
                <a:gd name="T38" fmla="*/ 54 w 55"/>
                <a:gd name="T39" fmla="*/ 126 h 201"/>
                <a:gd name="T40" fmla="*/ 54 w 55"/>
                <a:gd name="T41" fmla="*/ 136 h 201"/>
                <a:gd name="T42" fmla="*/ 51 w 55"/>
                <a:gd name="T43" fmla="*/ 152 h 2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
                <a:gd name="T67" fmla="*/ 0 h 201"/>
                <a:gd name="T68" fmla="*/ 55 w 55"/>
                <a:gd name="T69" fmla="*/ 201 h 2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 h="201">
                  <a:moveTo>
                    <a:pt x="46" y="200"/>
                  </a:moveTo>
                  <a:lnTo>
                    <a:pt x="37" y="136"/>
                  </a:lnTo>
                  <a:lnTo>
                    <a:pt x="31" y="105"/>
                  </a:lnTo>
                  <a:lnTo>
                    <a:pt x="26" y="78"/>
                  </a:lnTo>
                  <a:lnTo>
                    <a:pt x="20" y="55"/>
                  </a:lnTo>
                  <a:lnTo>
                    <a:pt x="11" y="31"/>
                  </a:lnTo>
                  <a:lnTo>
                    <a:pt x="3" y="12"/>
                  </a:lnTo>
                  <a:lnTo>
                    <a:pt x="0" y="5"/>
                  </a:lnTo>
                  <a:lnTo>
                    <a:pt x="0" y="0"/>
                  </a:lnTo>
                  <a:lnTo>
                    <a:pt x="3" y="0"/>
                  </a:lnTo>
                  <a:lnTo>
                    <a:pt x="6" y="5"/>
                  </a:lnTo>
                  <a:lnTo>
                    <a:pt x="14" y="14"/>
                  </a:lnTo>
                  <a:lnTo>
                    <a:pt x="20" y="28"/>
                  </a:lnTo>
                  <a:lnTo>
                    <a:pt x="23" y="38"/>
                  </a:lnTo>
                  <a:lnTo>
                    <a:pt x="28" y="48"/>
                  </a:lnTo>
                  <a:lnTo>
                    <a:pt x="37" y="71"/>
                  </a:lnTo>
                  <a:lnTo>
                    <a:pt x="46" y="93"/>
                  </a:lnTo>
                  <a:lnTo>
                    <a:pt x="48" y="105"/>
                  </a:lnTo>
                  <a:lnTo>
                    <a:pt x="51" y="112"/>
                  </a:lnTo>
                  <a:lnTo>
                    <a:pt x="54" y="126"/>
                  </a:lnTo>
                  <a:lnTo>
                    <a:pt x="54" y="136"/>
                  </a:lnTo>
                  <a:lnTo>
                    <a:pt x="51" y="152"/>
                  </a:lnTo>
                </a:path>
              </a:pathLst>
            </a:custGeom>
            <a:solidFill>
              <a:schemeClr val="accent1"/>
            </a:solidFill>
            <a:ln w="12700" cap="rnd">
              <a:solidFill>
                <a:srgbClr val="008000"/>
              </a:solidFill>
              <a:round/>
              <a:headEnd/>
              <a:tailEnd/>
            </a:ln>
          </p:spPr>
          <p:txBody>
            <a:bodyPr/>
            <a:lstStyle/>
            <a:p>
              <a:endParaRPr lang="en-US"/>
            </a:p>
          </p:txBody>
        </p:sp>
        <p:sp>
          <p:nvSpPr>
            <p:cNvPr id="18384" name="Freeform 70"/>
            <p:cNvSpPr>
              <a:spLocks/>
            </p:cNvSpPr>
            <p:nvPr/>
          </p:nvSpPr>
          <p:spPr bwMode="auto">
            <a:xfrm>
              <a:off x="1772" y="1347"/>
              <a:ext cx="94" cy="64"/>
            </a:xfrm>
            <a:custGeom>
              <a:avLst/>
              <a:gdLst>
                <a:gd name="T0" fmla="*/ 93 w 94"/>
                <a:gd name="T1" fmla="*/ 63 h 64"/>
                <a:gd name="T2" fmla="*/ 90 w 94"/>
                <a:gd name="T3" fmla="*/ 58 h 64"/>
                <a:gd name="T4" fmla="*/ 85 w 94"/>
                <a:gd name="T5" fmla="*/ 46 h 64"/>
                <a:gd name="T6" fmla="*/ 73 w 94"/>
                <a:gd name="T7" fmla="*/ 34 h 64"/>
                <a:gd name="T8" fmla="*/ 65 w 94"/>
                <a:gd name="T9" fmla="*/ 22 h 64"/>
                <a:gd name="T10" fmla="*/ 51 w 94"/>
                <a:gd name="T11" fmla="*/ 10 h 64"/>
                <a:gd name="T12" fmla="*/ 34 w 94"/>
                <a:gd name="T13" fmla="*/ 2 h 64"/>
                <a:gd name="T14" fmla="*/ 25 w 94"/>
                <a:gd name="T15" fmla="*/ 0 h 64"/>
                <a:gd name="T16" fmla="*/ 14 w 94"/>
                <a:gd name="T17" fmla="*/ 0 h 64"/>
                <a:gd name="T18" fmla="*/ 2 w 94"/>
                <a:gd name="T19" fmla="*/ 0 h 64"/>
                <a:gd name="T20" fmla="*/ 0 w 94"/>
                <a:gd name="T21" fmla="*/ 2 h 64"/>
                <a:gd name="T22" fmla="*/ 2 w 94"/>
                <a:gd name="T23" fmla="*/ 2 h 64"/>
                <a:gd name="T24" fmla="*/ 8 w 94"/>
                <a:gd name="T25" fmla="*/ 5 h 64"/>
                <a:gd name="T26" fmla="*/ 22 w 94"/>
                <a:gd name="T27" fmla="*/ 7 h 64"/>
                <a:gd name="T28" fmla="*/ 39 w 94"/>
                <a:gd name="T29" fmla="*/ 12 h 64"/>
                <a:gd name="T30" fmla="*/ 53 w 94"/>
                <a:gd name="T31" fmla="*/ 17 h 64"/>
                <a:gd name="T32" fmla="*/ 59 w 94"/>
                <a:gd name="T33" fmla="*/ 22 h 64"/>
                <a:gd name="T34" fmla="*/ 65 w 94"/>
                <a:gd name="T35" fmla="*/ 29 h 64"/>
                <a:gd name="T36" fmla="*/ 76 w 94"/>
                <a:gd name="T37" fmla="*/ 43 h 64"/>
                <a:gd name="T38" fmla="*/ 87 w 94"/>
                <a:gd name="T39" fmla="*/ 58 h 64"/>
                <a:gd name="T40" fmla="*/ 90 w 94"/>
                <a:gd name="T41" fmla="*/ 60 h 64"/>
                <a:gd name="T42" fmla="*/ 93 w 94"/>
                <a:gd name="T43" fmla="*/ 63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
                <a:gd name="T67" fmla="*/ 0 h 64"/>
                <a:gd name="T68" fmla="*/ 94 w 94"/>
                <a:gd name="T69" fmla="*/ 64 h 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 h="64">
                  <a:moveTo>
                    <a:pt x="93" y="63"/>
                  </a:moveTo>
                  <a:lnTo>
                    <a:pt x="90" y="58"/>
                  </a:lnTo>
                  <a:lnTo>
                    <a:pt x="85" y="46"/>
                  </a:lnTo>
                  <a:lnTo>
                    <a:pt x="73" y="34"/>
                  </a:lnTo>
                  <a:lnTo>
                    <a:pt x="65" y="22"/>
                  </a:lnTo>
                  <a:lnTo>
                    <a:pt x="51" y="10"/>
                  </a:lnTo>
                  <a:lnTo>
                    <a:pt x="34" y="2"/>
                  </a:lnTo>
                  <a:lnTo>
                    <a:pt x="25" y="0"/>
                  </a:lnTo>
                  <a:lnTo>
                    <a:pt x="14" y="0"/>
                  </a:lnTo>
                  <a:lnTo>
                    <a:pt x="2" y="0"/>
                  </a:lnTo>
                  <a:lnTo>
                    <a:pt x="0" y="2"/>
                  </a:lnTo>
                  <a:lnTo>
                    <a:pt x="2" y="2"/>
                  </a:lnTo>
                  <a:lnTo>
                    <a:pt x="8" y="5"/>
                  </a:lnTo>
                  <a:lnTo>
                    <a:pt x="22" y="7"/>
                  </a:lnTo>
                  <a:lnTo>
                    <a:pt x="39" y="12"/>
                  </a:lnTo>
                  <a:lnTo>
                    <a:pt x="53" y="17"/>
                  </a:lnTo>
                  <a:lnTo>
                    <a:pt x="59" y="22"/>
                  </a:lnTo>
                  <a:lnTo>
                    <a:pt x="65" y="29"/>
                  </a:lnTo>
                  <a:lnTo>
                    <a:pt x="76" y="43"/>
                  </a:lnTo>
                  <a:lnTo>
                    <a:pt x="87" y="58"/>
                  </a:lnTo>
                  <a:lnTo>
                    <a:pt x="90" y="60"/>
                  </a:lnTo>
                  <a:lnTo>
                    <a:pt x="93" y="63"/>
                  </a:lnTo>
                </a:path>
              </a:pathLst>
            </a:custGeom>
            <a:solidFill>
              <a:schemeClr val="accent1"/>
            </a:solidFill>
            <a:ln w="12700" cap="rnd">
              <a:solidFill>
                <a:srgbClr val="008000"/>
              </a:solidFill>
              <a:round/>
              <a:headEnd/>
              <a:tailEnd/>
            </a:ln>
          </p:spPr>
          <p:txBody>
            <a:bodyPr/>
            <a:lstStyle/>
            <a:p>
              <a:endParaRPr lang="en-US"/>
            </a:p>
          </p:txBody>
        </p:sp>
        <p:sp>
          <p:nvSpPr>
            <p:cNvPr id="18385" name="Freeform 71"/>
            <p:cNvSpPr>
              <a:spLocks/>
            </p:cNvSpPr>
            <p:nvPr/>
          </p:nvSpPr>
          <p:spPr bwMode="auto">
            <a:xfrm>
              <a:off x="1869" y="1190"/>
              <a:ext cx="36" cy="226"/>
            </a:xfrm>
            <a:custGeom>
              <a:avLst/>
              <a:gdLst>
                <a:gd name="T0" fmla="*/ 0 w 36"/>
                <a:gd name="T1" fmla="*/ 206 h 226"/>
                <a:gd name="T2" fmla="*/ 6 w 36"/>
                <a:gd name="T3" fmla="*/ 143 h 226"/>
                <a:gd name="T4" fmla="*/ 9 w 36"/>
                <a:gd name="T5" fmla="*/ 114 h 226"/>
                <a:gd name="T6" fmla="*/ 12 w 36"/>
                <a:gd name="T7" fmla="*/ 87 h 226"/>
                <a:gd name="T8" fmla="*/ 18 w 36"/>
                <a:gd name="T9" fmla="*/ 61 h 226"/>
                <a:gd name="T10" fmla="*/ 23 w 36"/>
                <a:gd name="T11" fmla="*/ 34 h 226"/>
                <a:gd name="T12" fmla="*/ 26 w 36"/>
                <a:gd name="T13" fmla="*/ 22 h 226"/>
                <a:gd name="T14" fmla="*/ 29 w 36"/>
                <a:gd name="T15" fmla="*/ 12 h 226"/>
                <a:gd name="T16" fmla="*/ 32 w 36"/>
                <a:gd name="T17" fmla="*/ 5 h 226"/>
                <a:gd name="T18" fmla="*/ 32 w 36"/>
                <a:gd name="T19" fmla="*/ 0 h 226"/>
                <a:gd name="T20" fmla="*/ 35 w 36"/>
                <a:gd name="T21" fmla="*/ 0 h 226"/>
                <a:gd name="T22" fmla="*/ 35 w 36"/>
                <a:gd name="T23" fmla="*/ 10 h 226"/>
                <a:gd name="T24" fmla="*/ 35 w 36"/>
                <a:gd name="T25" fmla="*/ 24 h 226"/>
                <a:gd name="T26" fmla="*/ 32 w 36"/>
                <a:gd name="T27" fmla="*/ 41 h 226"/>
                <a:gd name="T28" fmla="*/ 29 w 36"/>
                <a:gd name="T29" fmla="*/ 61 h 226"/>
                <a:gd name="T30" fmla="*/ 23 w 36"/>
                <a:gd name="T31" fmla="*/ 82 h 226"/>
                <a:gd name="T32" fmla="*/ 15 w 36"/>
                <a:gd name="T33" fmla="*/ 104 h 226"/>
                <a:gd name="T34" fmla="*/ 12 w 36"/>
                <a:gd name="T35" fmla="*/ 128 h 226"/>
                <a:gd name="T36" fmla="*/ 12 w 36"/>
                <a:gd name="T37" fmla="*/ 177 h 226"/>
                <a:gd name="T38" fmla="*/ 12 w 36"/>
                <a:gd name="T39" fmla="*/ 225 h 2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226"/>
                <a:gd name="T62" fmla="*/ 36 w 36"/>
                <a:gd name="T63" fmla="*/ 226 h 2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226">
                  <a:moveTo>
                    <a:pt x="0" y="206"/>
                  </a:moveTo>
                  <a:lnTo>
                    <a:pt x="6" y="143"/>
                  </a:lnTo>
                  <a:lnTo>
                    <a:pt x="9" y="114"/>
                  </a:lnTo>
                  <a:lnTo>
                    <a:pt x="12" y="87"/>
                  </a:lnTo>
                  <a:lnTo>
                    <a:pt x="18" y="61"/>
                  </a:lnTo>
                  <a:lnTo>
                    <a:pt x="23" y="34"/>
                  </a:lnTo>
                  <a:lnTo>
                    <a:pt x="26" y="22"/>
                  </a:lnTo>
                  <a:lnTo>
                    <a:pt x="29" y="12"/>
                  </a:lnTo>
                  <a:lnTo>
                    <a:pt x="32" y="5"/>
                  </a:lnTo>
                  <a:lnTo>
                    <a:pt x="32" y="0"/>
                  </a:lnTo>
                  <a:lnTo>
                    <a:pt x="35" y="0"/>
                  </a:lnTo>
                  <a:lnTo>
                    <a:pt x="35" y="10"/>
                  </a:lnTo>
                  <a:lnTo>
                    <a:pt x="35" y="24"/>
                  </a:lnTo>
                  <a:lnTo>
                    <a:pt x="32" y="41"/>
                  </a:lnTo>
                  <a:lnTo>
                    <a:pt x="29" y="61"/>
                  </a:lnTo>
                  <a:lnTo>
                    <a:pt x="23" y="82"/>
                  </a:lnTo>
                  <a:lnTo>
                    <a:pt x="15" y="104"/>
                  </a:lnTo>
                  <a:lnTo>
                    <a:pt x="12" y="128"/>
                  </a:lnTo>
                  <a:lnTo>
                    <a:pt x="12" y="177"/>
                  </a:lnTo>
                  <a:lnTo>
                    <a:pt x="12" y="225"/>
                  </a:lnTo>
                </a:path>
              </a:pathLst>
            </a:custGeom>
            <a:solidFill>
              <a:schemeClr val="accent1"/>
            </a:solidFill>
            <a:ln w="12700" cap="rnd">
              <a:solidFill>
                <a:srgbClr val="008000"/>
              </a:solidFill>
              <a:round/>
              <a:headEnd/>
              <a:tailEnd/>
            </a:ln>
          </p:spPr>
          <p:txBody>
            <a:bodyPr/>
            <a:lstStyle/>
            <a:p>
              <a:endParaRPr lang="en-US"/>
            </a:p>
          </p:txBody>
        </p:sp>
        <p:sp>
          <p:nvSpPr>
            <p:cNvPr id="18386" name="Freeform 72"/>
            <p:cNvSpPr>
              <a:spLocks/>
            </p:cNvSpPr>
            <p:nvPr/>
          </p:nvSpPr>
          <p:spPr bwMode="auto">
            <a:xfrm>
              <a:off x="1888" y="1343"/>
              <a:ext cx="70" cy="61"/>
            </a:xfrm>
            <a:custGeom>
              <a:avLst/>
              <a:gdLst>
                <a:gd name="T0" fmla="*/ 0 w 70"/>
                <a:gd name="T1" fmla="*/ 60 h 61"/>
                <a:gd name="T2" fmla="*/ 6 w 70"/>
                <a:gd name="T3" fmla="*/ 36 h 61"/>
                <a:gd name="T4" fmla="*/ 9 w 70"/>
                <a:gd name="T5" fmla="*/ 26 h 61"/>
                <a:gd name="T6" fmla="*/ 12 w 70"/>
                <a:gd name="T7" fmla="*/ 17 h 61"/>
                <a:gd name="T8" fmla="*/ 18 w 70"/>
                <a:gd name="T9" fmla="*/ 12 h 61"/>
                <a:gd name="T10" fmla="*/ 24 w 70"/>
                <a:gd name="T11" fmla="*/ 7 h 61"/>
                <a:gd name="T12" fmla="*/ 39 w 70"/>
                <a:gd name="T13" fmla="*/ 2 h 61"/>
                <a:gd name="T14" fmla="*/ 48 w 70"/>
                <a:gd name="T15" fmla="*/ 0 h 61"/>
                <a:gd name="T16" fmla="*/ 57 w 70"/>
                <a:gd name="T17" fmla="*/ 0 h 61"/>
                <a:gd name="T18" fmla="*/ 66 w 70"/>
                <a:gd name="T19" fmla="*/ 0 h 61"/>
                <a:gd name="T20" fmla="*/ 69 w 70"/>
                <a:gd name="T21" fmla="*/ 2 h 61"/>
                <a:gd name="T22" fmla="*/ 69 w 70"/>
                <a:gd name="T23" fmla="*/ 5 h 61"/>
                <a:gd name="T24" fmla="*/ 63 w 70"/>
                <a:gd name="T25" fmla="*/ 10 h 61"/>
                <a:gd name="T26" fmla="*/ 48 w 70"/>
                <a:gd name="T27" fmla="*/ 17 h 61"/>
                <a:gd name="T28" fmla="*/ 39 w 70"/>
                <a:gd name="T29" fmla="*/ 22 h 61"/>
                <a:gd name="T30" fmla="*/ 27 w 70"/>
                <a:gd name="T31" fmla="*/ 26 h 61"/>
                <a:gd name="T32" fmla="*/ 15 w 70"/>
                <a:gd name="T33" fmla="*/ 31 h 61"/>
                <a:gd name="T34" fmla="*/ 9 w 70"/>
                <a:gd name="T35" fmla="*/ 36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0"/>
                <a:gd name="T55" fmla="*/ 0 h 61"/>
                <a:gd name="T56" fmla="*/ 70 w 70"/>
                <a:gd name="T57" fmla="*/ 61 h 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0" h="61">
                  <a:moveTo>
                    <a:pt x="0" y="60"/>
                  </a:moveTo>
                  <a:lnTo>
                    <a:pt x="6" y="36"/>
                  </a:lnTo>
                  <a:lnTo>
                    <a:pt x="9" y="26"/>
                  </a:lnTo>
                  <a:lnTo>
                    <a:pt x="12" y="17"/>
                  </a:lnTo>
                  <a:lnTo>
                    <a:pt x="18" y="12"/>
                  </a:lnTo>
                  <a:lnTo>
                    <a:pt x="24" y="7"/>
                  </a:lnTo>
                  <a:lnTo>
                    <a:pt x="39" y="2"/>
                  </a:lnTo>
                  <a:lnTo>
                    <a:pt x="48" y="0"/>
                  </a:lnTo>
                  <a:lnTo>
                    <a:pt x="57" y="0"/>
                  </a:lnTo>
                  <a:lnTo>
                    <a:pt x="66" y="0"/>
                  </a:lnTo>
                  <a:lnTo>
                    <a:pt x="69" y="2"/>
                  </a:lnTo>
                  <a:lnTo>
                    <a:pt x="69" y="5"/>
                  </a:lnTo>
                  <a:lnTo>
                    <a:pt x="63" y="10"/>
                  </a:lnTo>
                  <a:lnTo>
                    <a:pt x="48" y="17"/>
                  </a:lnTo>
                  <a:lnTo>
                    <a:pt x="39" y="22"/>
                  </a:lnTo>
                  <a:lnTo>
                    <a:pt x="27" y="26"/>
                  </a:lnTo>
                  <a:lnTo>
                    <a:pt x="15" y="31"/>
                  </a:lnTo>
                  <a:lnTo>
                    <a:pt x="9" y="36"/>
                  </a:lnTo>
                </a:path>
              </a:pathLst>
            </a:custGeom>
            <a:solidFill>
              <a:schemeClr val="accent1"/>
            </a:solidFill>
            <a:ln w="12700" cap="rnd">
              <a:solidFill>
                <a:srgbClr val="008000"/>
              </a:solidFill>
              <a:round/>
              <a:headEnd/>
              <a:tailEnd/>
            </a:ln>
          </p:spPr>
          <p:txBody>
            <a:bodyPr/>
            <a:lstStyle/>
            <a:p>
              <a:endParaRPr lang="en-US"/>
            </a:p>
          </p:txBody>
        </p:sp>
        <p:sp>
          <p:nvSpPr>
            <p:cNvPr id="18387" name="Freeform 73"/>
            <p:cNvSpPr>
              <a:spLocks/>
            </p:cNvSpPr>
            <p:nvPr/>
          </p:nvSpPr>
          <p:spPr bwMode="auto">
            <a:xfrm>
              <a:off x="1854" y="1144"/>
              <a:ext cx="21" cy="249"/>
            </a:xfrm>
            <a:custGeom>
              <a:avLst/>
              <a:gdLst>
                <a:gd name="T0" fmla="*/ 20 w 21"/>
                <a:gd name="T1" fmla="*/ 248 h 249"/>
                <a:gd name="T2" fmla="*/ 14 w 21"/>
                <a:gd name="T3" fmla="*/ 186 h 249"/>
                <a:gd name="T4" fmla="*/ 9 w 21"/>
                <a:gd name="T5" fmla="*/ 129 h 249"/>
                <a:gd name="T6" fmla="*/ 9 w 21"/>
                <a:gd name="T7" fmla="*/ 103 h 249"/>
                <a:gd name="T8" fmla="*/ 6 w 21"/>
                <a:gd name="T9" fmla="*/ 79 h 249"/>
                <a:gd name="T10" fmla="*/ 3 w 21"/>
                <a:gd name="T11" fmla="*/ 60 h 249"/>
                <a:gd name="T12" fmla="*/ 3 w 21"/>
                <a:gd name="T13" fmla="*/ 41 h 249"/>
                <a:gd name="T14" fmla="*/ 3 w 21"/>
                <a:gd name="T15" fmla="*/ 27 h 249"/>
                <a:gd name="T16" fmla="*/ 0 w 21"/>
                <a:gd name="T17" fmla="*/ 17 h 249"/>
                <a:gd name="T18" fmla="*/ 0 w 21"/>
                <a:gd name="T19" fmla="*/ 10 h 249"/>
                <a:gd name="T20" fmla="*/ 0 w 21"/>
                <a:gd name="T21" fmla="*/ 5 h 249"/>
                <a:gd name="T22" fmla="*/ 0 w 21"/>
                <a:gd name="T23" fmla="*/ 0 h 249"/>
                <a:gd name="T24" fmla="*/ 3 w 21"/>
                <a:gd name="T25" fmla="*/ 0 h 249"/>
                <a:gd name="T26" fmla="*/ 3 w 21"/>
                <a:gd name="T27" fmla="*/ 3 h 249"/>
                <a:gd name="T28" fmla="*/ 6 w 21"/>
                <a:gd name="T29" fmla="*/ 10 h 249"/>
                <a:gd name="T30" fmla="*/ 9 w 21"/>
                <a:gd name="T31" fmla="*/ 24 h 249"/>
                <a:gd name="T32" fmla="*/ 11 w 21"/>
                <a:gd name="T33" fmla="*/ 43 h 249"/>
                <a:gd name="T34" fmla="*/ 14 w 21"/>
                <a:gd name="T35" fmla="*/ 60 h 249"/>
                <a:gd name="T36" fmla="*/ 14 w 21"/>
                <a:gd name="T37" fmla="*/ 91 h 249"/>
                <a:gd name="T38" fmla="*/ 14 w 21"/>
                <a:gd name="T39" fmla="*/ 108 h 249"/>
                <a:gd name="T40" fmla="*/ 14 w 21"/>
                <a:gd name="T41" fmla="*/ 127 h 249"/>
                <a:gd name="T42" fmla="*/ 17 w 21"/>
                <a:gd name="T43" fmla="*/ 165 h 249"/>
                <a:gd name="T44" fmla="*/ 20 w 21"/>
                <a:gd name="T45" fmla="*/ 210 h 2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
                <a:gd name="T70" fmla="*/ 0 h 249"/>
                <a:gd name="T71" fmla="*/ 21 w 21"/>
                <a:gd name="T72" fmla="*/ 249 h 2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 h="249">
                  <a:moveTo>
                    <a:pt x="20" y="248"/>
                  </a:moveTo>
                  <a:lnTo>
                    <a:pt x="14" y="186"/>
                  </a:lnTo>
                  <a:lnTo>
                    <a:pt x="9" y="129"/>
                  </a:lnTo>
                  <a:lnTo>
                    <a:pt x="9" y="103"/>
                  </a:lnTo>
                  <a:lnTo>
                    <a:pt x="6" y="79"/>
                  </a:lnTo>
                  <a:lnTo>
                    <a:pt x="3" y="60"/>
                  </a:lnTo>
                  <a:lnTo>
                    <a:pt x="3" y="41"/>
                  </a:lnTo>
                  <a:lnTo>
                    <a:pt x="3" y="27"/>
                  </a:lnTo>
                  <a:lnTo>
                    <a:pt x="0" y="17"/>
                  </a:lnTo>
                  <a:lnTo>
                    <a:pt x="0" y="10"/>
                  </a:lnTo>
                  <a:lnTo>
                    <a:pt x="0" y="5"/>
                  </a:lnTo>
                  <a:lnTo>
                    <a:pt x="0" y="0"/>
                  </a:lnTo>
                  <a:lnTo>
                    <a:pt x="3" y="0"/>
                  </a:lnTo>
                  <a:lnTo>
                    <a:pt x="3" y="3"/>
                  </a:lnTo>
                  <a:lnTo>
                    <a:pt x="6" y="10"/>
                  </a:lnTo>
                  <a:lnTo>
                    <a:pt x="9" y="24"/>
                  </a:lnTo>
                  <a:lnTo>
                    <a:pt x="11" y="43"/>
                  </a:lnTo>
                  <a:lnTo>
                    <a:pt x="14" y="60"/>
                  </a:lnTo>
                  <a:lnTo>
                    <a:pt x="14" y="91"/>
                  </a:lnTo>
                  <a:lnTo>
                    <a:pt x="14" y="108"/>
                  </a:lnTo>
                  <a:lnTo>
                    <a:pt x="14" y="127"/>
                  </a:lnTo>
                  <a:lnTo>
                    <a:pt x="17" y="165"/>
                  </a:lnTo>
                  <a:lnTo>
                    <a:pt x="20" y="210"/>
                  </a:lnTo>
                </a:path>
              </a:pathLst>
            </a:custGeom>
            <a:solidFill>
              <a:schemeClr val="accent1"/>
            </a:solidFill>
            <a:ln w="12700" cap="rnd">
              <a:solidFill>
                <a:srgbClr val="008000"/>
              </a:solidFill>
              <a:round/>
              <a:headEnd/>
              <a:tailEnd/>
            </a:ln>
          </p:spPr>
          <p:txBody>
            <a:bodyPr/>
            <a:lstStyle/>
            <a:p>
              <a:endParaRPr lang="en-US"/>
            </a:p>
          </p:txBody>
        </p:sp>
      </p:grpSp>
      <p:grpSp>
        <p:nvGrpSpPr>
          <p:cNvPr id="6" name="Group 74"/>
          <p:cNvGrpSpPr>
            <a:grpSpLocks/>
          </p:cNvGrpSpPr>
          <p:nvPr/>
        </p:nvGrpSpPr>
        <p:grpSpPr bwMode="auto">
          <a:xfrm>
            <a:off x="5345113" y="2392363"/>
            <a:ext cx="271462" cy="454025"/>
            <a:chOff x="3704" y="1473"/>
            <a:chExt cx="188" cy="279"/>
          </a:xfrm>
        </p:grpSpPr>
        <p:sp>
          <p:nvSpPr>
            <p:cNvPr id="18372" name="Freeform 75"/>
            <p:cNvSpPr>
              <a:spLocks/>
            </p:cNvSpPr>
            <p:nvPr/>
          </p:nvSpPr>
          <p:spPr bwMode="auto">
            <a:xfrm>
              <a:off x="3801" y="1648"/>
              <a:ext cx="7" cy="104"/>
            </a:xfrm>
            <a:custGeom>
              <a:avLst/>
              <a:gdLst>
                <a:gd name="T0" fmla="*/ 0 w 7"/>
                <a:gd name="T1" fmla="*/ 103 h 104"/>
                <a:gd name="T2" fmla="*/ 0 w 7"/>
                <a:gd name="T3" fmla="*/ 70 h 104"/>
                <a:gd name="T4" fmla="*/ 0 w 7"/>
                <a:gd name="T5" fmla="*/ 47 h 104"/>
                <a:gd name="T6" fmla="*/ 6 w 7"/>
                <a:gd name="T7" fmla="*/ 26 h 104"/>
                <a:gd name="T8" fmla="*/ 6 w 7"/>
                <a:gd name="T9" fmla="*/ 14 h 104"/>
                <a:gd name="T10" fmla="*/ 6 w 7"/>
                <a:gd name="T11" fmla="*/ 3 h 104"/>
                <a:gd name="T12" fmla="*/ 6 w 7"/>
                <a:gd name="T13" fmla="*/ 0 h 104"/>
                <a:gd name="T14" fmla="*/ 6 w 7"/>
                <a:gd name="T15" fmla="*/ 3 h 104"/>
                <a:gd name="T16" fmla="*/ 6 w 7"/>
                <a:gd name="T17" fmla="*/ 8 h 104"/>
                <a:gd name="T18" fmla="*/ 6 w 7"/>
                <a:gd name="T19" fmla="*/ 17 h 104"/>
                <a:gd name="T20" fmla="*/ 6 w 7"/>
                <a:gd name="T21" fmla="*/ 41 h 104"/>
                <a:gd name="T22" fmla="*/ 6 w 7"/>
                <a:gd name="T23" fmla="*/ 70 h 104"/>
                <a:gd name="T24" fmla="*/ 0 w 7"/>
                <a:gd name="T25" fmla="*/ 103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104"/>
                <a:gd name="T41" fmla="*/ 7 w 7"/>
                <a:gd name="T42" fmla="*/ 104 h 1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104">
                  <a:moveTo>
                    <a:pt x="0" y="103"/>
                  </a:moveTo>
                  <a:lnTo>
                    <a:pt x="0" y="70"/>
                  </a:lnTo>
                  <a:lnTo>
                    <a:pt x="0" y="47"/>
                  </a:lnTo>
                  <a:lnTo>
                    <a:pt x="6" y="26"/>
                  </a:lnTo>
                  <a:lnTo>
                    <a:pt x="6" y="14"/>
                  </a:lnTo>
                  <a:lnTo>
                    <a:pt x="6" y="3"/>
                  </a:lnTo>
                  <a:lnTo>
                    <a:pt x="6" y="0"/>
                  </a:lnTo>
                  <a:lnTo>
                    <a:pt x="6" y="3"/>
                  </a:lnTo>
                  <a:lnTo>
                    <a:pt x="6" y="8"/>
                  </a:lnTo>
                  <a:lnTo>
                    <a:pt x="6" y="17"/>
                  </a:lnTo>
                  <a:lnTo>
                    <a:pt x="6" y="41"/>
                  </a:lnTo>
                  <a:lnTo>
                    <a:pt x="6" y="70"/>
                  </a:lnTo>
                  <a:lnTo>
                    <a:pt x="0" y="103"/>
                  </a:lnTo>
                </a:path>
              </a:pathLst>
            </a:custGeom>
            <a:solidFill>
              <a:schemeClr val="accent1"/>
            </a:solidFill>
            <a:ln w="12700" cap="rnd">
              <a:solidFill>
                <a:srgbClr val="008000"/>
              </a:solidFill>
              <a:round/>
              <a:headEnd/>
              <a:tailEnd/>
            </a:ln>
          </p:spPr>
          <p:txBody>
            <a:bodyPr/>
            <a:lstStyle/>
            <a:p>
              <a:endParaRPr lang="en-US"/>
            </a:p>
          </p:txBody>
        </p:sp>
        <p:sp>
          <p:nvSpPr>
            <p:cNvPr id="18373" name="Freeform 76"/>
            <p:cNvSpPr>
              <a:spLocks/>
            </p:cNvSpPr>
            <p:nvPr/>
          </p:nvSpPr>
          <p:spPr bwMode="auto">
            <a:xfrm>
              <a:off x="3728" y="1575"/>
              <a:ext cx="78" cy="166"/>
            </a:xfrm>
            <a:custGeom>
              <a:avLst/>
              <a:gdLst>
                <a:gd name="T0" fmla="*/ 77 w 78"/>
                <a:gd name="T1" fmla="*/ 162 h 166"/>
                <a:gd name="T2" fmla="*/ 77 w 78"/>
                <a:gd name="T3" fmla="*/ 165 h 166"/>
                <a:gd name="T4" fmla="*/ 71 w 78"/>
                <a:gd name="T5" fmla="*/ 159 h 166"/>
                <a:gd name="T6" fmla="*/ 65 w 78"/>
                <a:gd name="T7" fmla="*/ 153 h 166"/>
                <a:gd name="T8" fmla="*/ 59 w 78"/>
                <a:gd name="T9" fmla="*/ 144 h 166"/>
                <a:gd name="T10" fmla="*/ 47 w 78"/>
                <a:gd name="T11" fmla="*/ 121 h 166"/>
                <a:gd name="T12" fmla="*/ 41 w 78"/>
                <a:gd name="T13" fmla="*/ 112 h 166"/>
                <a:gd name="T14" fmla="*/ 35 w 78"/>
                <a:gd name="T15" fmla="*/ 103 h 166"/>
                <a:gd name="T16" fmla="*/ 35 w 78"/>
                <a:gd name="T17" fmla="*/ 94 h 166"/>
                <a:gd name="T18" fmla="*/ 35 w 78"/>
                <a:gd name="T19" fmla="*/ 82 h 166"/>
                <a:gd name="T20" fmla="*/ 35 w 78"/>
                <a:gd name="T21" fmla="*/ 74 h 166"/>
                <a:gd name="T22" fmla="*/ 35 w 78"/>
                <a:gd name="T23" fmla="*/ 62 h 166"/>
                <a:gd name="T24" fmla="*/ 30 w 78"/>
                <a:gd name="T25" fmla="*/ 44 h 166"/>
                <a:gd name="T26" fmla="*/ 18 w 78"/>
                <a:gd name="T27" fmla="*/ 26 h 166"/>
                <a:gd name="T28" fmla="*/ 6 w 78"/>
                <a:gd name="T29" fmla="*/ 9 h 166"/>
                <a:gd name="T30" fmla="*/ 0 w 78"/>
                <a:gd name="T31" fmla="*/ 3 h 166"/>
                <a:gd name="T32" fmla="*/ 0 w 78"/>
                <a:gd name="T33" fmla="*/ 0 h 166"/>
                <a:gd name="T34" fmla="*/ 6 w 78"/>
                <a:gd name="T35" fmla="*/ 3 h 166"/>
                <a:gd name="T36" fmla="*/ 18 w 78"/>
                <a:gd name="T37" fmla="*/ 12 h 166"/>
                <a:gd name="T38" fmla="*/ 30 w 78"/>
                <a:gd name="T39" fmla="*/ 26 h 166"/>
                <a:gd name="T40" fmla="*/ 35 w 78"/>
                <a:gd name="T41" fmla="*/ 44 h 166"/>
                <a:gd name="T42" fmla="*/ 41 w 78"/>
                <a:gd name="T43" fmla="*/ 56 h 166"/>
                <a:gd name="T44" fmla="*/ 47 w 78"/>
                <a:gd name="T45" fmla="*/ 74 h 166"/>
                <a:gd name="T46" fmla="*/ 59 w 78"/>
                <a:gd name="T47" fmla="*/ 109 h 166"/>
                <a:gd name="T48" fmla="*/ 65 w 78"/>
                <a:gd name="T49" fmla="*/ 127 h 166"/>
                <a:gd name="T50" fmla="*/ 71 w 78"/>
                <a:gd name="T51" fmla="*/ 144 h 166"/>
                <a:gd name="T52" fmla="*/ 77 w 78"/>
                <a:gd name="T53" fmla="*/ 156 h 166"/>
                <a:gd name="T54" fmla="*/ 77 w 78"/>
                <a:gd name="T55" fmla="*/ 162 h 1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8"/>
                <a:gd name="T85" fmla="*/ 0 h 166"/>
                <a:gd name="T86" fmla="*/ 78 w 78"/>
                <a:gd name="T87" fmla="*/ 166 h 16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8" h="166">
                  <a:moveTo>
                    <a:pt x="77" y="162"/>
                  </a:moveTo>
                  <a:lnTo>
                    <a:pt x="77" y="165"/>
                  </a:lnTo>
                  <a:lnTo>
                    <a:pt x="71" y="159"/>
                  </a:lnTo>
                  <a:lnTo>
                    <a:pt x="65" y="153"/>
                  </a:lnTo>
                  <a:lnTo>
                    <a:pt x="59" y="144"/>
                  </a:lnTo>
                  <a:lnTo>
                    <a:pt x="47" y="121"/>
                  </a:lnTo>
                  <a:lnTo>
                    <a:pt x="41" y="112"/>
                  </a:lnTo>
                  <a:lnTo>
                    <a:pt x="35" y="103"/>
                  </a:lnTo>
                  <a:lnTo>
                    <a:pt x="35" y="94"/>
                  </a:lnTo>
                  <a:lnTo>
                    <a:pt x="35" y="82"/>
                  </a:lnTo>
                  <a:lnTo>
                    <a:pt x="35" y="74"/>
                  </a:lnTo>
                  <a:lnTo>
                    <a:pt x="35" y="62"/>
                  </a:lnTo>
                  <a:lnTo>
                    <a:pt x="30" y="44"/>
                  </a:lnTo>
                  <a:lnTo>
                    <a:pt x="18" y="26"/>
                  </a:lnTo>
                  <a:lnTo>
                    <a:pt x="6" y="9"/>
                  </a:lnTo>
                  <a:lnTo>
                    <a:pt x="0" y="3"/>
                  </a:lnTo>
                  <a:lnTo>
                    <a:pt x="0" y="0"/>
                  </a:lnTo>
                  <a:lnTo>
                    <a:pt x="6" y="3"/>
                  </a:lnTo>
                  <a:lnTo>
                    <a:pt x="18" y="12"/>
                  </a:lnTo>
                  <a:lnTo>
                    <a:pt x="30" y="26"/>
                  </a:lnTo>
                  <a:lnTo>
                    <a:pt x="35" y="44"/>
                  </a:lnTo>
                  <a:lnTo>
                    <a:pt x="41" y="56"/>
                  </a:lnTo>
                  <a:lnTo>
                    <a:pt x="47" y="74"/>
                  </a:lnTo>
                  <a:lnTo>
                    <a:pt x="59" y="109"/>
                  </a:lnTo>
                  <a:lnTo>
                    <a:pt x="65" y="127"/>
                  </a:lnTo>
                  <a:lnTo>
                    <a:pt x="71" y="144"/>
                  </a:lnTo>
                  <a:lnTo>
                    <a:pt x="77" y="156"/>
                  </a:lnTo>
                  <a:lnTo>
                    <a:pt x="77" y="162"/>
                  </a:lnTo>
                </a:path>
              </a:pathLst>
            </a:custGeom>
            <a:solidFill>
              <a:schemeClr val="accent1"/>
            </a:solidFill>
            <a:ln w="12700" cap="rnd">
              <a:solidFill>
                <a:srgbClr val="008000"/>
              </a:solidFill>
              <a:round/>
              <a:headEnd/>
              <a:tailEnd/>
            </a:ln>
          </p:spPr>
          <p:txBody>
            <a:bodyPr/>
            <a:lstStyle/>
            <a:p>
              <a:endParaRPr lang="en-US"/>
            </a:p>
          </p:txBody>
        </p:sp>
        <p:sp>
          <p:nvSpPr>
            <p:cNvPr id="18374" name="Freeform 77"/>
            <p:cNvSpPr>
              <a:spLocks/>
            </p:cNvSpPr>
            <p:nvPr/>
          </p:nvSpPr>
          <p:spPr bwMode="auto">
            <a:xfrm>
              <a:off x="3807" y="1591"/>
              <a:ext cx="49" cy="161"/>
            </a:xfrm>
            <a:custGeom>
              <a:avLst/>
              <a:gdLst>
                <a:gd name="T0" fmla="*/ 0 w 49"/>
                <a:gd name="T1" fmla="*/ 125 h 161"/>
                <a:gd name="T2" fmla="*/ 12 w 49"/>
                <a:gd name="T3" fmla="*/ 89 h 161"/>
                <a:gd name="T4" fmla="*/ 24 w 49"/>
                <a:gd name="T5" fmla="*/ 60 h 161"/>
                <a:gd name="T6" fmla="*/ 24 w 49"/>
                <a:gd name="T7" fmla="*/ 36 h 161"/>
                <a:gd name="T8" fmla="*/ 24 w 49"/>
                <a:gd name="T9" fmla="*/ 21 h 161"/>
                <a:gd name="T10" fmla="*/ 30 w 49"/>
                <a:gd name="T11" fmla="*/ 12 h 161"/>
                <a:gd name="T12" fmla="*/ 36 w 49"/>
                <a:gd name="T13" fmla="*/ 3 h 161"/>
                <a:gd name="T14" fmla="*/ 42 w 49"/>
                <a:gd name="T15" fmla="*/ 0 h 161"/>
                <a:gd name="T16" fmla="*/ 48 w 49"/>
                <a:gd name="T17" fmla="*/ 0 h 161"/>
                <a:gd name="T18" fmla="*/ 48 w 49"/>
                <a:gd name="T19" fmla="*/ 3 h 161"/>
                <a:gd name="T20" fmla="*/ 48 w 49"/>
                <a:gd name="T21" fmla="*/ 9 h 161"/>
                <a:gd name="T22" fmla="*/ 42 w 49"/>
                <a:gd name="T23" fmla="*/ 18 h 161"/>
                <a:gd name="T24" fmla="*/ 36 w 49"/>
                <a:gd name="T25" fmla="*/ 42 h 161"/>
                <a:gd name="T26" fmla="*/ 24 w 49"/>
                <a:gd name="T27" fmla="*/ 68 h 161"/>
                <a:gd name="T28" fmla="*/ 18 w 49"/>
                <a:gd name="T29" fmla="*/ 89 h 161"/>
                <a:gd name="T30" fmla="*/ 12 w 49"/>
                <a:gd name="T31" fmla="*/ 125 h 161"/>
                <a:gd name="T32" fmla="*/ 6 w 49"/>
                <a:gd name="T33" fmla="*/ 16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161"/>
                <a:gd name="T53" fmla="*/ 49 w 49"/>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161">
                  <a:moveTo>
                    <a:pt x="0" y="125"/>
                  </a:moveTo>
                  <a:lnTo>
                    <a:pt x="12" y="89"/>
                  </a:lnTo>
                  <a:lnTo>
                    <a:pt x="24" y="60"/>
                  </a:lnTo>
                  <a:lnTo>
                    <a:pt x="24" y="36"/>
                  </a:lnTo>
                  <a:lnTo>
                    <a:pt x="24" y="21"/>
                  </a:lnTo>
                  <a:lnTo>
                    <a:pt x="30" y="12"/>
                  </a:lnTo>
                  <a:lnTo>
                    <a:pt x="36" y="3"/>
                  </a:lnTo>
                  <a:lnTo>
                    <a:pt x="42" y="0"/>
                  </a:lnTo>
                  <a:lnTo>
                    <a:pt x="48" y="0"/>
                  </a:lnTo>
                  <a:lnTo>
                    <a:pt x="48" y="3"/>
                  </a:lnTo>
                  <a:lnTo>
                    <a:pt x="48" y="9"/>
                  </a:lnTo>
                  <a:lnTo>
                    <a:pt x="42" y="18"/>
                  </a:lnTo>
                  <a:lnTo>
                    <a:pt x="36" y="42"/>
                  </a:lnTo>
                  <a:lnTo>
                    <a:pt x="24" y="68"/>
                  </a:lnTo>
                  <a:lnTo>
                    <a:pt x="18" y="89"/>
                  </a:lnTo>
                  <a:lnTo>
                    <a:pt x="12" y="125"/>
                  </a:lnTo>
                  <a:lnTo>
                    <a:pt x="6" y="160"/>
                  </a:lnTo>
                </a:path>
              </a:pathLst>
            </a:custGeom>
            <a:solidFill>
              <a:schemeClr val="accent1"/>
            </a:solidFill>
            <a:ln w="12700" cap="rnd">
              <a:solidFill>
                <a:srgbClr val="008000"/>
              </a:solidFill>
              <a:round/>
              <a:headEnd/>
              <a:tailEnd/>
            </a:ln>
          </p:spPr>
          <p:txBody>
            <a:bodyPr/>
            <a:lstStyle/>
            <a:p>
              <a:endParaRPr lang="en-US"/>
            </a:p>
          </p:txBody>
        </p:sp>
        <p:sp>
          <p:nvSpPr>
            <p:cNvPr id="18375" name="Freeform 78"/>
            <p:cNvSpPr>
              <a:spLocks/>
            </p:cNvSpPr>
            <p:nvPr/>
          </p:nvSpPr>
          <p:spPr bwMode="auto">
            <a:xfrm>
              <a:off x="3760" y="1521"/>
              <a:ext cx="49" cy="202"/>
            </a:xfrm>
            <a:custGeom>
              <a:avLst/>
              <a:gdLst>
                <a:gd name="T0" fmla="*/ 42 w 49"/>
                <a:gd name="T1" fmla="*/ 201 h 202"/>
                <a:gd name="T2" fmla="*/ 36 w 49"/>
                <a:gd name="T3" fmla="*/ 137 h 202"/>
                <a:gd name="T4" fmla="*/ 30 w 49"/>
                <a:gd name="T5" fmla="*/ 105 h 202"/>
                <a:gd name="T6" fmla="*/ 24 w 49"/>
                <a:gd name="T7" fmla="*/ 79 h 202"/>
                <a:gd name="T8" fmla="*/ 18 w 49"/>
                <a:gd name="T9" fmla="*/ 56 h 202"/>
                <a:gd name="T10" fmla="*/ 12 w 49"/>
                <a:gd name="T11" fmla="*/ 32 h 202"/>
                <a:gd name="T12" fmla="*/ 6 w 49"/>
                <a:gd name="T13" fmla="*/ 12 h 202"/>
                <a:gd name="T14" fmla="*/ 0 w 49"/>
                <a:gd name="T15" fmla="*/ 6 h 202"/>
                <a:gd name="T16" fmla="*/ 0 w 49"/>
                <a:gd name="T17" fmla="*/ 3 h 202"/>
                <a:gd name="T18" fmla="*/ 0 w 49"/>
                <a:gd name="T19" fmla="*/ 0 h 202"/>
                <a:gd name="T20" fmla="*/ 0 w 49"/>
                <a:gd name="T21" fmla="*/ 3 h 202"/>
                <a:gd name="T22" fmla="*/ 12 w 49"/>
                <a:gd name="T23" fmla="*/ 15 h 202"/>
                <a:gd name="T24" fmla="*/ 18 w 49"/>
                <a:gd name="T25" fmla="*/ 29 h 202"/>
                <a:gd name="T26" fmla="*/ 24 w 49"/>
                <a:gd name="T27" fmla="*/ 47 h 202"/>
                <a:gd name="T28" fmla="*/ 36 w 49"/>
                <a:gd name="T29" fmla="*/ 70 h 202"/>
                <a:gd name="T30" fmla="*/ 42 w 49"/>
                <a:gd name="T31" fmla="*/ 93 h 202"/>
                <a:gd name="T32" fmla="*/ 48 w 49"/>
                <a:gd name="T33" fmla="*/ 114 h 202"/>
                <a:gd name="T34" fmla="*/ 48 w 49"/>
                <a:gd name="T35" fmla="*/ 128 h 202"/>
                <a:gd name="T36" fmla="*/ 48 w 49"/>
                <a:gd name="T37" fmla="*/ 137 h 202"/>
                <a:gd name="T38" fmla="*/ 48 w 49"/>
                <a:gd name="T39" fmla="*/ 152 h 2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202"/>
                <a:gd name="T62" fmla="*/ 49 w 49"/>
                <a:gd name="T63" fmla="*/ 202 h 2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202">
                  <a:moveTo>
                    <a:pt x="42" y="201"/>
                  </a:moveTo>
                  <a:lnTo>
                    <a:pt x="36" y="137"/>
                  </a:lnTo>
                  <a:lnTo>
                    <a:pt x="30" y="105"/>
                  </a:lnTo>
                  <a:lnTo>
                    <a:pt x="24" y="79"/>
                  </a:lnTo>
                  <a:lnTo>
                    <a:pt x="18" y="56"/>
                  </a:lnTo>
                  <a:lnTo>
                    <a:pt x="12" y="32"/>
                  </a:lnTo>
                  <a:lnTo>
                    <a:pt x="6" y="12"/>
                  </a:lnTo>
                  <a:lnTo>
                    <a:pt x="0" y="6"/>
                  </a:lnTo>
                  <a:lnTo>
                    <a:pt x="0" y="3"/>
                  </a:lnTo>
                  <a:lnTo>
                    <a:pt x="0" y="0"/>
                  </a:lnTo>
                  <a:lnTo>
                    <a:pt x="0" y="3"/>
                  </a:lnTo>
                  <a:lnTo>
                    <a:pt x="12" y="15"/>
                  </a:lnTo>
                  <a:lnTo>
                    <a:pt x="18" y="29"/>
                  </a:lnTo>
                  <a:lnTo>
                    <a:pt x="24" y="47"/>
                  </a:lnTo>
                  <a:lnTo>
                    <a:pt x="36" y="70"/>
                  </a:lnTo>
                  <a:lnTo>
                    <a:pt x="42" y="93"/>
                  </a:lnTo>
                  <a:lnTo>
                    <a:pt x="48" y="114"/>
                  </a:lnTo>
                  <a:lnTo>
                    <a:pt x="48" y="128"/>
                  </a:lnTo>
                  <a:lnTo>
                    <a:pt x="48" y="137"/>
                  </a:lnTo>
                  <a:lnTo>
                    <a:pt x="48" y="152"/>
                  </a:lnTo>
                </a:path>
              </a:pathLst>
            </a:custGeom>
            <a:solidFill>
              <a:schemeClr val="accent1"/>
            </a:solidFill>
            <a:ln w="12700" cap="rnd">
              <a:solidFill>
                <a:srgbClr val="008000"/>
              </a:solidFill>
              <a:round/>
              <a:headEnd/>
              <a:tailEnd/>
            </a:ln>
          </p:spPr>
          <p:txBody>
            <a:bodyPr/>
            <a:lstStyle/>
            <a:p>
              <a:endParaRPr lang="en-US"/>
            </a:p>
          </p:txBody>
        </p:sp>
        <p:sp>
          <p:nvSpPr>
            <p:cNvPr id="18376" name="Freeform 79"/>
            <p:cNvSpPr>
              <a:spLocks/>
            </p:cNvSpPr>
            <p:nvPr/>
          </p:nvSpPr>
          <p:spPr bwMode="auto">
            <a:xfrm>
              <a:off x="3704" y="1675"/>
              <a:ext cx="90" cy="63"/>
            </a:xfrm>
            <a:custGeom>
              <a:avLst/>
              <a:gdLst>
                <a:gd name="T0" fmla="*/ 89 w 90"/>
                <a:gd name="T1" fmla="*/ 62 h 63"/>
                <a:gd name="T2" fmla="*/ 89 w 90"/>
                <a:gd name="T3" fmla="*/ 59 h 63"/>
                <a:gd name="T4" fmla="*/ 83 w 90"/>
                <a:gd name="T5" fmla="*/ 47 h 63"/>
                <a:gd name="T6" fmla="*/ 77 w 90"/>
                <a:gd name="T7" fmla="*/ 33 h 63"/>
                <a:gd name="T8" fmla="*/ 65 w 90"/>
                <a:gd name="T9" fmla="*/ 21 h 63"/>
                <a:gd name="T10" fmla="*/ 54 w 90"/>
                <a:gd name="T11" fmla="*/ 9 h 63"/>
                <a:gd name="T12" fmla="*/ 36 w 90"/>
                <a:gd name="T13" fmla="*/ 3 h 63"/>
                <a:gd name="T14" fmla="*/ 24 w 90"/>
                <a:gd name="T15" fmla="*/ 0 h 63"/>
                <a:gd name="T16" fmla="*/ 12 w 90"/>
                <a:gd name="T17" fmla="*/ 0 h 63"/>
                <a:gd name="T18" fmla="*/ 0 w 90"/>
                <a:gd name="T19" fmla="*/ 0 h 63"/>
                <a:gd name="T20" fmla="*/ 0 w 90"/>
                <a:gd name="T21" fmla="*/ 3 h 63"/>
                <a:gd name="T22" fmla="*/ 6 w 90"/>
                <a:gd name="T23" fmla="*/ 6 h 63"/>
                <a:gd name="T24" fmla="*/ 24 w 90"/>
                <a:gd name="T25" fmla="*/ 9 h 63"/>
                <a:gd name="T26" fmla="*/ 42 w 90"/>
                <a:gd name="T27" fmla="*/ 12 h 63"/>
                <a:gd name="T28" fmla="*/ 54 w 90"/>
                <a:gd name="T29" fmla="*/ 18 h 63"/>
                <a:gd name="T30" fmla="*/ 65 w 90"/>
                <a:gd name="T31" fmla="*/ 30 h 63"/>
                <a:gd name="T32" fmla="*/ 77 w 90"/>
                <a:gd name="T33" fmla="*/ 44 h 63"/>
                <a:gd name="T34" fmla="*/ 83 w 90"/>
                <a:gd name="T35" fmla="*/ 56 h 63"/>
                <a:gd name="T36" fmla="*/ 89 w 90"/>
                <a:gd name="T37" fmla="*/ 62 h 63"/>
                <a:gd name="T38" fmla="*/ 89 w 90"/>
                <a:gd name="T39" fmla="*/ 62 h 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63"/>
                <a:gd name="T62" fmla="*/ 90 w 90"/>
                <a:gd name="T63" fmla="*/ 63 h 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63">
                  <a:moveTo>
                    <a:pt x="89" y="62"/>
                  </a:moveTo>
                  <a:lnTo>
                    <a:pt x="89" y="59"/>
                  </a:lnTo>
                  <a:lnTo>
                    <a:pt x="83" y="47"/>
                  </a:lnTo>
                  <a:lnTo>
                    <a:pt x="77" y="33"/>
                  </a:lnTo>
                  <a:lnTo>
                    <a:pt x="65" y="21"/>
                  </a:lnTo>
                  <a:lnTo>
                    <a:pt x="54" y="9"/>
                  </a:lnTo>
                  <a:lnTo>
                    <a:pt x="36" y="3"/>
                  </a:lnTo>
                  <a:lnTo>
                    <a:pt x="24" y="0"/>
                  </a:lnTo>
                  <a:lnTo>
                    <a:pt x="12" y="0"/>
                  </a:lnTo>
                  <a:lnTo>
                    <a:pt x="0" y="0"/>
                  </a:lnTo>
                  <a:lnTo>
                    <a:pt x="0" y="3"/>
                  </a:lnTo>
                  <a:lnTo>
                    <a:pt x="6" y="6"/>
                  </a:lnTo>
                  <a:lnTo>
                    <a:pt x="24" y="9"/>
                  </a:lnTo>
                  <a:lnTo>
                    <a:pt x="42" y="12"/>
                  </a:lnTo>
                  <a:lnTo>
                    <a:pt x="54" y="18"/>
                  </a:lnTo>
                  <a:lnTo>
                    <a:pt x="65" y="30"/>
                  </a:lnTo>
                  <a:lnTo>
                    <a:pt x="77" y="44"/>
                  </a:lnTo>
                  <a:lnTo>
                    <a:pt x="83" y="56"/>
                  </a:lnTo>
                  <a:lnTo>
                    <a:pt x="89" y="62"/>
                  </a:lnTo>
                </a:path>
              </a:pathLst>
            </a:custGeom>
            <a:solidFill>
              <a:schemeClr val="accent1"/>
            </a:solidFill>
            <a:ln w="12700" cap="rnd">
              <a:solidFill>
                <a:srgbClr val="008000"/>
              </a:solidFill>
              <a:round/>
              <a:headEnd/>
              <a:tailEnd/>
            </a:ln>
          </p:spPr>
          <p:txBody>
            <a:bodyPr/>
            <a:lstStyle/>
            <a:p>
              <a:endParaRPr lang="en-US"/>
            </a:p>
          </p:txBody>
        </p:sp>
        <p:sp>
          <p:nvSpPr>
            <p:cNvPr id="18377" name="Freeform 80"/>
            <p:cNvSpPr>
              <a:spLocks/>
            </p:cNvSpPr>
            <p:nvPr/>
          </p:nvSpPr>
          <p:spPr bwMode="auto">
            <a:xfrm>
              <a:off x="3799" y="1516"/>
              <a:ext cx="37" cy="228"/>
            </a:xfrm>
            <a:custGeom>
              <a:avLst/>
              <a:gdLst>
                <a:gd name="T0" fmla="*/ 0 w 37"/>
                <a:gd name="T1" fmla="*/ 206 h 228"/>
                <a:gd name="T2" fmla="*/ 6 w 37"/>
                <a:gd name="T3" fmla="*/ 145 h 228"/>
                <a:gd name="T4" fmla="*/ 12 w 37"/>
                <a:gd name="T5" fmla="*/ 89 h 228"/>
                <a:gd name="T6" fmla="*/ 18 w 37"/>
                <a:gd name="T7" fmla="*/ 62 h 228"/>
                <a:gd name="T8" fmla="*/ 24 w 37"/>
                <a:gd name="T9" fmla="*/ 36 h 228"/>
                <a:gd name="T10" fmla="*/ 30 w 37"/>
                <a:gd name="T11" fmla="*/ 15 h 228"/>
                <a:gd name="T12" fmla="*/ 30 w 37"/>
                <a:gd name="T13" fmla="*/ 6 h 228"/>
                <a:gd name="T14" fmla="*/ 30 w 37"/>
                <a:gd name="T15" fmla="*/ 3 h 228"/>
                <a:gd name="T16" fmla="*/ 30 w 37"/>
                <a:gd name="T17" fmla="*/ 0 h 228"/>
                <a:gd name="T18" fmla="*/ 36 w 37"/>
                <a:gd name="T19" fmla="*/ 3 h 228"/>
                <a:gd name="T20" fmla="*/ 36 w 37"/>
                <a:gd name="T21" fmla="*/ 12 h 228"/>
                <a:gd name="T22" fmla="*/ 36 w 37"/>
                <a:gd name="T23" fmla="*/ 27 h 228"/>
                <a:gd name="T24" fmla="*/ 30 w 37"/>
                <a:gd name="T25" fmla="*/ 45 h 228"/>
                <a:gd name="T26" fmla="*/ 30 w 37"/>
                <a:gd name="T27" fmla="*/ 62 h 228"/>
                <a:gd name="T28" fmla="*/ 24 w 37"/>
                <a:gd name="T29" fmla="*/ 83 h 228"/>
                <a:gd name="T30" fmla="*/ 12 w 37"/>
                <a:gd name="T31" fmla="*/ 130 h 228"/>
                <a:gd name="T32" fmla="*/ 12 w 37"/>
                <a:gd name="T33" fmla="*/ 227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28"/>
                <a:gd name="T53" fmla="*/ 37 w 37"/>
                <a:gd name="T54" fmla="*/ 228 h 2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28">
                  <a:moveTo>
                    <a:pt x="0" y="206"/>
                  </a:moveTo>
                  <a:lnTo>
                    <a:pt x="6" y="145"/>
                  </a:lnTo>
                  <a:lnTo>
                    <a:pt x="12" y="89"/>
                  </a:lnTo>
                  <a:lnTo>
                    <a:pt x="18" y="62"/>
                  </a:lnTo>
                  <a:lnTo>
                    <a:pt x="24" y="36"/>
                  </a:lnTo>
                  <a:lnTo>
                    <a:pt x="30" y="15"/>
                  </a:lnTo>
                  <a:lnTo>
                    <a:pt x="30" y="6"/>
                  </a:lnTo>
                  <a:lnTo>
                    <a:pt x="30" y="3"/>
                  </a:lnTo>
                  <a:lnTo>
                    <a:pt x="30" y="0"/>
                  </a:lnTo>
                  <a:lnTo>
                    <a:pt x="36" y="3"/>
                  </a:lnTo>
                  <a:lnTo>
                    <a:pt x="36" y="12"/>
                  </a:lnTo>
                  <a:lnTo>
                    <a:pt x="36" y="27"/>
                  </a:lnTo>
                  <a:lnTo>
                    <a:pt x="30" y="45"/>
                  </a:lnTo>
                  <a:lnTo>
                    <a:pt x="30" y="62"/>
                  </a:lnTo>
                  <a:lnTo>
                    <a:pt x="24" y="83"/>
                  </a:lnTo>
                  <a:lnTo>
                    <a:pt x="12" y="130"/>
                  </a:lnTo>
                  <a:lnTo>
                    <a:pt x="12" y="227"/>
                  </a:lnTo>
                </a:path>
              </a:pathLst>
            </a:custGeom>
            <a:solidFill>
              <a:schemeClr val="accent1"/>
            </a:solidFill>
            <a:ln w="12700" cap="rnd">
              <a:solidFill>
                <a:srgbClr val="008000"/>
              </a:solidFill>
              <a:round/>
              <a:headEnd/>
              <a:tailEnd/>
            </a:ln>
          </p:spPr>
          <p:txBody>
            <a:bodyPr/>
            <a:lstStyle/>
            <a:p>
              <a:endParaRPr lang="en-US"/>
            </a:p>
          </p:txBody>
        </p:sp>
        <p:sp>
          <p:nvSpPr>
            <p:cNvPr id="18378" name="Freeform 81"/>
            <p:cNvSpPr>
              <a:spLocks/>
            </p:cNvSpPr>
            <p:nvPr/>
          </p:nvSpPr>
          <p:spPr bwMode="auto">
            <a:xfrm>
              <a:off x="3818" y="1670"/>
              <a:ext cx="74" cy="62"/>
            </a:xfrm>
            <a:custGeom>
              <a:avLst/>
              <a:gdLst>
                <a:gd name="T0" fmla="*/ 0 w 74"/>
                <a:gd name="T1" fmla="*/ 61 h 62"/>
                <a:gd name="T2" fmla="*/ 6 w 74"/>
                <a:gd name="T3" fmla="*/ 38 h 62"/>
                <a:gd name="T4" fmla="*/ 12 w 74"/>
                <a:gd name="T5" fmla="*/ 17 h 62"/>
                <a:gd name="T6" fmla="*/ 24 w 74"/>
                <a:gd name="T7" fmla="*/ 8 h 62"/>
                <a:gd name="T8" fmla="*/ 37 w 74"/>
                <a:gd name="T9" fmla="*/ 3 h 62"/>
                <a:gd name="T10" fmla="*/ 55 w 74"/>
                <a:gd name="T11" fmla="*/ 0 h 62"/>
                <a:gd name="T12" fmla="*/ 73 w 74"/>
                <a:gd name="T13" fmla="*/ 3 h 62"/>
                <a:gd name="T14" fmla="*/ 67 w 74"/>
                <a:gd name="T15" fmla="*/ 11 h 62"/>
                <a:gd name="T16" fmla="*/ 49 w 74"/>
                <a:gd name="T17" fmla="*/ 17 h 62"/>
                <a:gd name="T18" fmla="*/ 30 w 74"/>
                <a:gd name="T19" fmla="*/ 29 h 62"/>
                <a:gd name="T20" fmla="*/ 6 w 74"/>
                <a:gd name="T21" fmla="*/ 38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
                <a:gd name="T34" fmla="*/ 0 h 62"/>
                <a:gd name="T35" fmla="*/ 74 w 74"/>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 h="62">
                  <a:moveTo>
                    <a:pt x="0" y="61"/>
                  </a:moveTo>
                  <a:lnTo>
                    <a:pt x="6" y="38"/>
                  </a:lnTo>
                  <a:lnTo>
                    <a:pt x="12" y="17"/>
                  </a:lnTo>
                  <a:lnTo>
                    <a:pt x="24" y="8"/>
                  </a:lnTo>
                  <a:lnTo>
                    <a:pt x="37" y="3"/>
                  </a:lnTo>
                  <a:lnTo>
                    <a:pt x="55" y="0"/>
                  </a:lnTo>
                  <a:lnTo>
                    <a:pt x="73" y="3"/>
                  </a:lnTo>
                  <a:lnTo>
                    <a:pt x="67" y="11"/>
                  </a:lnTo>
                  <a:lnTo>
                    <a:pt x="49" y="17"/>
                  </a:lnTo>
                  <a:lnTo>
                    <a:pt x="30" y="29"/>
                  </a:lnTo>
                  <a:lnTo>
                    <a:pt x="6" y="38"/>
                  </a:lnTo>
                </a:path>
              </a:pathLst>
            </a:custGeom>
            <a:solidFill>
              <a:schemeClr val="accent1"/>
            </a:solidFill>
            <a:ln w="12700" cap="rnd">
              <a:solidFill>
                <a:srgbClr val="008000"/>
              </a:solidFill>
              <a:round/>
              <a:headEnd/>
              <a:tailEnd/>
            </a:ln>
          </p:spPr>
          <p:txBody>
            <a:bodyPr/>
            <a:lstStyle/>
            <a:p>
              <a:endParaRPr lang="en-US"/>
            </a:p>
          </p:txBody>
        </p:sp>
        <p:sp>
          <p:nvSpPr>
            <p:cNvPr id="18379" name="Freeform 82"/>
            <p:cNvSpPr>
              <a:spLocks/>
            </p:cNvSpPr>
            <p:nvPr/>
          </p:nvSpPr>
          <p:spPr bwMode="auto">
            <a:xfrm>
              <a:off x="3781" y="1473"/>
              <a:ext cx="25" cy="248"/>
            </a:xfrm>
            <a:custGeom>
              <a:avLst/>
              <a:gdLst>
                <a:gd name="T0" fmla="*/ 24 w 25"/>
                <a:gd name="T1" fmla="*/ 247 h 248"/>
                <a:gd name="T2" fmla="*/ 18 w 25"/>
                <a:gd name="T3" fmla="*/ 186 h 248"/>
                <a:gd name="T4" fmla="*/ 12 w 25"/>
                <a:gd name="T5" fmla="*/ 128 h 248"/>
                <a:gd name="T6" fmla="*/ 6 w 25"/>
                <a:gd name="T7" fmla="*/ 78 h 248"/>
                <a:gd name="T8" fmla="*/ 6 w 25"/>
                <a:gd name="T9" fmla="*/ 58 h 248"/>
                <a:gd name="T10" fmla="*/ 6 w 25"/>
                <a:gd name="T11" fmla="*/ 41 h 248"/>
                <a:gd name="T12" fmla="*/ 6 w 25"/>
                <a:gd name="T13" fmla="*/ 26 h 248"/>
                <a:gd name="T14" fmla="*/ 0 w 25"/>
                <a:gd name="T15" fmla="*/ 17 h 248"/>
                <a:gd name="T16" fmla="*/ 0 w 25"/>
                <a:gd name="T17" fmla="*/ 3 h 248"/>
                <a:gd name="T18" fmla="*/ 0 w 25"/>
                <a:gd name="T19" fmla="*/ 0 h 248"/>
                <a:gd name="T20" fmla="*/ 6 w 25"/>
                <a:gd name="T21" fmla="*/ 0 h 248"/>
                <a:gd name="T22" fmla="*/ 6 w 25"/>
                <a:gd name="T23" fmla="*/ 3 h 248"/>
                <a:gd name="T24" fmla="*/ 6 w 25"/>
                <a:gd name="T25" fmla="*/ 9 h 248"/>
                <a:gd name="T26" fmla="*/ 12 w 25"/>
                <a:gd name="T27" fmla="*/ 23 h 248"/>
                <a:gd name="T28" fmla="*/ 18 w 25"/>
                <a:gd name="T29" fmla="*/ 44 h 248"/>
                <a:gd name="T30" fmla="*/ 18 w 25"/>
                <a:gd name="T31" fmla="*/ 61 h 248"/>
                <a:gd name="T32" fmla="*/ 18 w 25"/>
                <a:gd name="T33" fmla="*/ 93 h 248"/>
                <a:gd name="T34" fmla="*/ 18 w 25"/>
                <a:gd name="T35" fmla="*/ 125 h 248"/>
                <a:gd name="T36" fmla="*/ 18 w 25"/>
                <a:gd name="T37" fmla="*/ 166 h 248"/>
                <a:gd name="T38" fmla="*/ 24 w 25"/>
                <a:gd name="T39" fmla="*/ 209 h 2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248"/>
                <a:gd name="T62" fmla="*/ 25 w 25"/>
                <a:gd name="T63" fmla="*/ 248 h 2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248">
                  <a:moveTo>
                    <a:pt x="24" y="247"/>
                  </a:moveTo>
                  <a:lnTo>
                    <a:pt x="18" y="186"/>
                  </a:lnTo>
                  <a:lnTo>
                    <a:pt x="12" y="128"/>
                  </a:lnTo>
                  <a:lnTo>
                    <a:pt x="6" y="78"/>
                  </a:lnTo>
                  <a:lnTo>
                    <a:pt x="6" y="58"/>
                  </a:lnTo>
                  <a:lnTo>
                    <a:pt x="6" y="41"/>
                  </a:lnTo>
                  <a:lnTo>
                    <a:pt x="6" y="26"/>
                  </a:lnTo>
                  <a:lnTo>
                    <a:pt x="0" y="17"/>
                  </a:lnTo>
                  <a:lnTo>
                    <a:pt x="0" y="3"/>
                  </a:lnTo>
                  <a:lnTo>
                    <a:pt x="0" y="0"/>
                  </a:lnTo>
                  <a:lnTo>
                    <a:pt x="6" y="0"/>
                  </a:lnTo>
                  <a:lnTo>
                    <a:pt x="6" y="3"/>
                  </a:lnTo>
                  <a:lnTo>
                    <a:pt x="6" y="9"/>
                  </a:lnTo>
                  <a:lnTo>
                    <a:pt x="12" y="23"/>
                  </a:lnTo>
                  <a:lnTo>
                    <a:pt x="18" y="44"/>
                  </a:lnTo>
                  <a:lnTo>
                    <a:pt x="18" y="61"/>
                  </a:lnTo>
                  <a:lnTo>
                    <a:pt x="18" y="93"/>
                  </a:lnTo>
                  <a:lnTo>
                    <a:pt x="18" y="125"/>
                  </a:lnTo>
                  <a:lnTo>
                    <a:pt x="18" y="166"/>
                  </a:lnTo>
                  <a:lnTo>
                    <a:pt x="24" y="209"/>
                  </a:lnTo>
                </a:path>
              </a:pathLst>
            </a:custGeom>
            <a:solidFill>
              <a:schemeClr val="accent1"/>
            </a:solidFill>
            <a:ln w="12700" cap="rnd">
              <a:solidFill>
                <a:srgbClr val="008000"/>
              </a:solidFill>
              <a:round/>
              <a:headEnd/>
              <a:tailEnd/>
            </a:ln>
          </p:spPr>
          <p:txBody>
            <a:bodyPr/>
            <a:lstStyle/>
            <a:p>
              <a:endParaRPr lang="en-US"/>
            </a:p>
          </p:txBody>
        </p:sp>
      </p:grpSp>
      <p:grpSp>
        <p:nvGrpSpPr>
          <p:cNvPr id="7" name="Group 83"/>
          <p:cNvGrpSpPr>
            <a:grpSpLocks/>
          </p:cNvGrpSpPr>
          <p:nvPr/>
        </p:nvGrpSpPr>
        <p:grpSpPr bwMode="auto">
          <a:xfrm>
            <a:off x="5616575" y="2387600"/>
            <a:ext cx="268288" cy="452438"/>
            <a:chOff x="3892" y="1470"/>
            <a:chExt cx="186" cy="278"/>
          </a:xfrm>
        </p:grpSpPr>
        <p:sp>
          <p:nvSpPr>
            <p:cNvPr id="18364" name="Freeform 84"/>
            <p:cNvSpPr>
              <a:spLocks/>
            </p:cNvSpPr>
            <p:nvPr/>
          </p:nvSpPr>
          <p:spPr bwMode="auto">
            <a:xfrm>
              <a:off x="3987" y="1644"/>
              <a:ext cx="7" cy="104"/>
            </a:xfrm>
            <a:custGeom>
              <a:avLst/>
              <a:gdLst>
                <a:gd name="T0" fmla="*/ 0 w 7"/>
                <a:gd name="T1" fmla="*/ 103 h 104"/>
                <a:gd name="T2" fmla="*/ 0 w 7"/>
                <a:gd name="T3" fmla="*/ 71 h 104"/>
                <a:gd name="T4" fmla="*/ 0 w 7"/>
                <a:gd name="T5" fmla="*/ 47 h 104"/>
                <a:gd name="T6" fmla="*/ 6 w 7"/>
                <a:gd name="T7" fmla="*/ 26 h 104"/>
                <a:gd name="T8" fmla="*/ 6 w 7"/>
                <a:gd name="T9" fmla="*/ 15 h 104"/>
                <a:gd name="T10" fmla="*/ 6 w 7"/>
                <a:gd name="T11" fmla="*/ 3 h 104"/>
                <a:gd name="T12" fmla="*/ 6 w 7"/>
                <a:gd name="T13" fmla="*/ 0 h 104"/>
                <a:gd name="T14" fmla="*/ 6 w 7"/>
                <a:gd name="T15" fmla="*/ 3 h 104"/>
                <a:gd name="T16" fmla="*/ 6 w 7"/>
                <a:gd name="T17" fmla="*/ 9 h 104"/>
                <a:gd name="T18" fmla="*/ 6 w 7"/>
                <a:gd name="T19" fmla="*/ 17 h 104"/>
                <a:gd name="T20" fmla="*/ 6 w 7"/>
                <a:gd name="T21" fmla="*/ 41 h 104"/>
                <a:gd name="T22" fmla="*/ 6 w 7"/>
                <a:gd name="T23" fmla="*/ 71 h 104"/>
                <a:gd name="T24" fmla="*/ 0 w 7"/>
                <a:gd name="T25" fmla="*/ 103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104"/>
                <a:gd name="T41" fmla="*/ 7 w 7"/>
                <a:gd name="T42" fmla="*/ 104 h 1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104">
                  <a:moveTo>
                    <a:pt x="0" y="103"/>
                  </a:moveTo>
                  <a:lnTo>
                    <a:pt x="0" y="71"/>
                  </a:lnTo>
                  <a:lnTo>
                    <a:pt x="0" y="47"/>
                  </a:lnTo>
                  <a:lnTo>
                    <a:pt x="6" y="26"/>
                  </a:lnTo>
                  <a:lnTo>
                    <a:pt x="6" y="15"/>
                  </a:lnTo>
                  <a:lnTo>
                    <a:pt x="6" y="3"/>
                  </a:lnTo>
                  <a:lnTo>
                    <a:pt x="6" y="0"/>
                  </a:lnTo>
                  <a:lnTo>
                    <a:pt x="6" y="3"/>
                  </a:lnTo>
                  <a:lnTo>
                    <a:pt x="6" y="9"/>
                  </a:lnTo>
                  <a:lnTo>
                    <a:pt x="6" y="17"/>
                  </a:lnTo>
                  <a:lnTo>
                    <a:pt x="6" y="41"/>
                  </a:lnTo>
                  <a:lnTo>
                    <a:pt x="6" y="71"/>
                  </a:lnTo>
                  <a:lnTo>
                    <a:pt x="0" y="103"/>
                  </a:lnTo>
                </a:path>
              </a:pathLst>
            </a:custGeom>
            <a:solidFill>
              <a:schemeClr val="accent1"/>
            </a:solidFill>
            <a:ln w="12700" cap="rnd">
              <a:solidFill>
                <a:srgbClr val="008000"/>
              </a:solidFill>
              <a:round/>
              <a:headEnd/>
              <a:tailEnd/>
            </a:ln>
          </p:spPr>
          <p:txBody>
            <a:bodyPr/>
            <a:lstStyle/>
            <a:p>
              <a:endParaRPr lang="en-US"/>
            </a:p>
          </p:txBody>
        </p:sp>
        <p:sp>
          <p:nvSpPr>
            <p:cNvPr id="18365" name="Freeform 85"/>
            <p:cNvSpPr>
              <a:spLocks/>
            </p:cNvSpPr>
            <p:nvPr/>
          </p:nvSpPr>
          <p:spPr bwMode="auto">
            <a:xfrm>
              <a:off x="3910" y="1571"/>
              <a:ext cx="82" cy="166"/>
            </a:xfrm>
            <a:custGeom>
              <a:avLst/>
              <a:gdLst>
                <a:gd name="T0" fmla="*/ 81 w 82"/>
                <a:gd name="T1" fmla="*/ 162 h 166"/>
                <a:gd name="T2" fmla="*/ 81 w 82"/>
                <a:gd name="T3" fmla="*/ 165 h 166"/>
                <a:gd name="T4" fmla="*/ 75 w 82"/>
                <a:gd name="T5" fmla="*/ 159 h 166"/>
                <a:gd name="T6" fmla="*/ 69 w 82"/>
                <a:gd name="T7" fmla="*/ 153 h 166"/>
                <a:gd name="T8" fmla="*/ 62 w 82"/>
                <a:gd name="T9" fmla="*/ 145 h 166"/>
                <a:gd name="T10" fmla="*/ 50 w 82"/>
                <a:gd name="T11" fmla="*/ 121 h 166"/>
                <a:gd name="T12" fmla="*/ 50 w 82"/>
                <a:gd name="T13" fmla="*/ 112 h 166"/>
                <a:gd name="T14" fmla="*/ 44 w 82"/>
                <a:gd name="T15" fmla="*/ 103 h 166"/>
                <a:gd name="T16" fmla="*/ 44 w 82"/>
                <a:gd name="T17" fmla="*/ 92 h 166"/>
                <a:gd name="T18" fmla="*/ 44 w 82"/>
                <a:gd name="T19" fmla="*/ 83 h 166"/>
                <a:gd name="T20" fmla="*/ 44 w 82"/>
                <a:gd name="T21" fmla="*/ 74 h 166"/>
                <a:gd name="T22" fmla="*/ 44 w 82"/>
                <a:gd name="T23" fmla="*/ 62 h 166"/>
                <a:gd name="T24" fmla="*/ 31 w 82"/>
                <a:gd name="T25" fmla="*/ 44 h 166"/>
                <a:gd name="T26" fmla="*/ 19 w 82"/>
                <a:gd name="T27" fmla="*/ 27 h 166"/>
                <a:gd name="T28" fmla="*/ 6 w 82"/>
                <a:gd name="T29" fmla="*/ 9 h 166"/>
                <a:gd name="T30" fmla="*/ 0 w 82"/>
                <a:gd name="T31" fmla="*/ 3 h 166"/>
                <a:gd name="T32" fmla="*/ 0 w 82"/>
                <a:gd name="T33" fmla="*/ 0 h 166"/>
                <a:gd name="T34" fmla="*/ 6 w 82"/>
                <a:gd name="T35" fmla="*/ 3 h 166"/>
                <a:gd name="T36" fmla="*/ 19 w 82"/>
                <a:gd name="T37" fmla="*/ 12 h 166"/>
                <a:gd name="T38" fmla="*/ 31 w 82"/>
                <a:gd name="T39" fmla="*/ 27 h 166"/>
                <a:gd name="T40" fmla="*/ 44 w 82"/>
                <a:gd name="T41" fmla="*/ 44 h 166"/>
                <a:gd name="T42" fmla="*/ 50 w 82"/>
                <a:gd name="T43" fmla="*/ 56 h 166"/>
                <a:gd name="T44" fmla="*/ 50 w 82"/>
                <a:gd name="T45" fmla="*/ 74 h 166"/>
                <a:gd name="T46" fmla="*/ 62 w 82"/>
                <a:gd name="T47" fmla="*/ 109 h 166"/>
                <a:gd name="T48" fmla="*/ 69 w 82"/>
                <a:gd name="T49" fmla="*/ 127 h 166"/>
                <a:gd name="T50" fmla="*/ 75 w 82"/>
                <a:gd name="T51" fmla="*/ 145 h 166"/>
                <a:gd name="T52" fmla="*/ 81 w 82"/>
                <a:gd name="T53" fmla="*/ 156 h 166"/>
                <a:gd name="T54" fmla="*/ 81 w 82"/>
                <a:gd name="T55" fmla="*/ 162 h 1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2"/>
                <a:gd name="T85" fmla="*/ 0 h 166"/>
                <a:gd name="T86" fmla="*/ 82 w 82"/>
                <a:gd name="T87" fmla="*/ 166 h 16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2" h="166">
                  <a:moveTo>
                    <a:pt x="81" y="162"/>
                  </a:moveTo>
                  <a:lnTo>
                    <a:pt x="81" y="165"/>
                  </a:lnTo>
                  <a:lnTo>
                    <a:pt x="75" y="159"/>
                  </a:lnTo>
                  <a:lnTo>
                    <a:pt x="69" y="153"/>
                  </a:lnTo>
                  <a:lnTo>
                    <a:pt x="62" y="145"/>
                  </a:lnTo>
                  <a:lnTo>
                    <a:pt x="50" y="121"/>
                  </a:lnTo>
                  <a:lnTo>
                    <a:pt x="50" y="112"/>
                  </a:lnTo>
                  <a:lnTo>
                    <a:pt x="44" y="103"/>
                  </a:lnTo>
                  <a:lnTo>
                    <a:pt x="44" y="92"/>
                  </a:lnTo>
                  <a:lnTo>
                    <a:pt x="44" y="83"/>
                  </a:lnTo>
                  <a:lnTo>
                    <a:pt x="44" y="74"/>
                  </a:lnTo>
                  <a:lnTo>
                    <a:pt x="44" y="62"/>
                  </a:lnTo>
                  <a:lnTo>
                    <a:pt x="31" y="44"/>
                  </a:lnTo>
                  <a:lnTo>
                    <a:pt x="19" y="27"/>
                  </a:lnTo>
                  <a:lnTo>
                    <a:pt x="6" y="9"/>
                  </a:lnTo>
                  <a:lnTo>
                    <a:pt x="0" y="3"/>
                  </a:lnTo>
                  <a:lnTo>
                    <a:pt x="0" y="0"/>
                  </a:lnTo>
                  <a:lnTo>
                    <a:pt x="6" y="3"/>
                  </a:lnTo>
                  <a:lnTo>
                    <a:pt x="19" y="12"/>
                  </a:lnTo>
                  <a:lnTo>
                    <a:pt x="31" y="27"/>
                  </a:lnTo>
                  <a:lnTo>
                    <a:pt x="44" y="44"/>
                  </a:lnTo>
                  <a:lnTo>
                    <a:pt x="50" y="56"/>
                  </a:lnTo>
                  <a:lnTo>
                    <a:pt x="50" y="74"/>
                  </a:lnTo>
                  <a:lnTo>
                    <a:pt x="62" y="109"/>
                  </a:lnTo>
                  <a:lnTo>
                    <a:pt x="69" y="127"/>
                  </a:lnTo>
                  <a:lnTo>
                    <a:pt x="75" y="145"/>
                  </a:lnTo>
                  <a:lnTo>
                    <a:pt x="81" y="156"/>
                  </a:lnTo>
                  <a:lnTo>
                    <a:pt x="81" y="162"/>
                  </a:lnTo>
                </a:path>
              </a:pathLst>
            </a:custGeom>
            <a:solidFill>
              <a:schemeClr val="accent1"/>
            </a:solidFill>
            <a:ln w="12700" cap="rnd">
              <a:solidFill>
                <a:srgbClr val="008000"/>
              </a:solidFill>
              <a:round/>
              <a:headEnd/>
              <a:tailEnd/>
            </a:ln>
          </p:spPr>
          <p:txBody>
            <a:bodyPr/>
            <a:lstStyle/>
            <a:p>
              <a:endParaRPr lang="en-US"/>
            </a:p>
          </p:txBody>
        </p:sp>
        <p:sp>
          <p:nvSpPr>
            <p:cNvPr id="18366" name="Freeform 86"/>
            <p:cNvSpPr>
              <a:spLocks/>
            </p:cNvSpPr>
            <p:nvPr/>
          </p:nvSpPr>
          <p:spPr bwMode="auto">
            <a:xfrm>
              <a:off x="3991" y="1588"/>
              <a:ext cx="51" cy="160"/>
            </a:xfrm>
            <a:custGeom>
              <a:avLst/>
              <a:gdLst>
                <a:gd name="T0" fmla="*/ 0 w 51"/>
                <a:gd name="T1" fmla="*/ 124 h 160"/>
                <a:gd name="T2" fmla="*/ 12 w 51"/>
                <a:gd name="T3" fmla="*/ 88 h 160"/>
                <a:gd name="T4" fmla="*/ 25 w 51"/>
                <a:gd name="T5" fmla="*/ 59 h 160"/>
                <a:gd name="T6" fmla="*/ 25 w 51"/>
                <a:gd name="T7" fmla="*/ 47 h 160"/>
                <a:gd name="T8" fmla="*/ 25 w 51"/>
                <a:gd name="T9" fmla="*/ 35 h 160"/>
                <a:gd name="T10" fmla="*/ 25 w 51"/>
                <a:gd name="T11" fmla="*/ 26 h 160"/>
                <a:gd name="T12" fmla="*/ 25 w 51"/>
                <a:gd name="T13" fmla="*/ 20 h 160"/>
                <a:gd name="T14" fmla="*/ 31 w 51"/>
                <a:gd name="T15" fmla="*/ 12 h 160"/>
                <a:gd name="T16" fmla="*/ 37 w 51"/>
                <a:gd name="T17" fmla="*/ 3 h 160"/>
                <a:gd name="T18" fmla="*/ 44 w 51"/>
                <a:gd name="T19" fmla="*/ 0 h 160"/>
                <a:gd name="T20" fmla="*/ 50 w 51"/>
                <a:gd name="T21" fmla="*/ 3 h 160"/>
                <a:gd name="T22" fmla="*/ 50 w 51"/>
                <a:gd name="T23" fmla="*/ 9 h 160"/>
                <a:gd name="T24" fmla="*/ 44 w 51"/>
                <a:gd name="T25" fmla="*/ 17 h 160"/>
                <a:gd name="T26" fmla="*/ 37 w 51"/>
                <a:gd name="T27" fmla="*/ 41 h 160"/>
                <a:gd name="T28" fmla="*/ 25 w 51"/>
                <a:gd name="T29" fmla="*/ 65 h 160"/>
                <a:gd name="T30" fmla="*/ 18 w 51"/>
                <a:gd name="T31" fmla="*/ 88 h 160"/>
                <a:gd name="T32" fmla="*/ 12 w 51"/>
                <a:gd name="T33" fmla="*/ 124 h 160"/>
                <a:gd name="T34" fmla="*/ 12 w 51"/>
                <a:gd name="T35" fmla="*/ 159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
                <a:gd name="T55" fmla="*/ 0 h 160"/>
                <a:gd name="T56" fmla="*/ 51 w 51"/>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 h="160">
                  <a:moveTo>
                    <a:pt x="0" y="124"/>
                  </a:moveTo>
                  <a:lnTo>
                    <a:pt x="12" y="88"/>
                  </a:lnTo>
                  <a:lnTo>
                    <a:pt x="25" y="59"/>
                  </a:lnTo>
                  <a:lnTo>
                    <a:pt x="25" y="47"/>
                  </a:lnTo>
                  <a:lnTo>
                    <a:pt x="25" y="35"/>
                  </a:lnTo>
                  <a:lnTo>
                    <a:pt x="25" y="26"/>
                  </a:lnTo>
                  <a:lnTo>
                    <a:pt x="25" y="20"/>
                  </a:lnTo>
                  <a:lnTo>
                    <a:pt x="31" y="12"/>
                  </a:lnTo>
                  <a:lnTo>
                    <a:pt x="37" y="3"/>
                  </a:lnTo>
                  <a:lnTo>
                    <a:pt x="44" y="0"/>
                  </a:lnTo>
                  <a:lnTo>
                    <a:pt x="50" y="3"/>
                  </a:lnTo>
                  <a:lnTo>
                    <a:pt x="50" y="9"/>
                  </a:lnTo>
                  <a:lnTo>
                    <a:pt x="44" y="17"/>
                  </a:lnTo>
                  <a:lnTo>
                    <a:pt x="37" y="41"/>
                  </a:lnTo>
                  <a:lnTo>
                    <a:pt x="25" y="65"/>
                  </a:lnTo>
                  <a:lnTo>
                    <a:pt x="18" y="88"/>
                  </a:lnTo>
                  <a:lnTo>
                    <a:pt x="12" y="124"/>
                  </a:lnTo>
                  <a:lnTo>
                    <a:pt x="12" y="159"/>
                  </a:lnTo>
                </a:path>
              </a:pathLst>
            </a:custGeom>
            <a:solidFill>
              <a:schemeClr val="accent1"/>
            </a:solidFill>
            <a:ln w="12700" cap="rnd">
              <a:solidFill>
                <a:srgbClr val="008000"/>
              </a:solidFill>
              <a:round/>
              <a:headEnd/>
              <a:tailEnd/>
            </a:ln>
          </p:spPr>
          <p:txBody>
            <a:bodyPr/>
            <a:lstStyle/>
            <a:p>
              <a:endParaRPr lang="en-US"/>
            </a:p>
          </p:txBody>
        </p:sp>
        <p:sp>
          <p:nvSpPr>
            <p:cNvPr id="18367" name="Freeform 87"/>
            <p:cNvSpPr>
              <a:spLocks/>
            </p:cNvSpPr>
            <p:nvPr/>
          </p:nvSpPr>
          <p:spPr bwMode="auto">
            <a:xfrm>
              <a:off x="3944" y="1515"/>
              <a:ext cx="51" cy="204"/>
            </a:xfrm>
            <a:custGeom>
              <a:avLst/>
              <a:gdLst>
                <a:gd name="T0" fmla="*/ 44 w 51"/>
                <a:gd name="T1" fmla="*/ 203 h 204"/>
                <a:gd name="T2" fmla="*/ 37 w 51"/>
                <a:gd name="T3" fmla="*/ 136 h 204"/>
                <a:gd name="T4" fmla="*/ 31 w 51"/>
                <a:gd name="T5" fmla="*/ 107 h 204"/>
                <a:gd name="T6" fmla="*/ 25 w 51"/>
                <a:gd name="T7" fmla="*/ 81 h 204"/>
                <a:gd name="T8" fmla="*/ 19 w 51"/>
                <a:gd name="T9" fmla="*/ 58 h 204"/>
                <a:gd name="T10" fmla="*/ 12 w 51"/>
                <a:gd name="T11" fmla="*/ 35 h 204"/>
                <a:gd name="T12" fmla="*/ 6 w 51"/>
                <a:gd name="T13" fmla="*/ 14 h 204"/>
                <a:gd name="T14" fmla="*/ 0 w 51"/>
                <a:gd name="T15" fmla="*/ 3 h 204"/>
                <a:gd name="T16" fmla="*/ 0 w 51"/>
                <a:gd name="T17" fmla="*/ 0 h 204"/>
                <a:gd name="T18" fmla="*/ 6 w 51"/>
                <a:gd name="T19" fmla="*/ 6 h 204"/>
                <a:gd name="T20" fmla="*/ 12 w 51"/>
                <a:gd name="T21" fmla="*/ 17 h 204"/>
                <a:gd name="T22" fmla="*/ 19 w 51"/>
                <a:gd name="T23" fmla="*/ 32 h 204"/>
                <a:gd name="T24" fmla="*/ 25 w 51"/>
                <a:gd name="T25" fmla="*/ 49 h 204"/>
                <a:gd name="T26" fmla="*/ 37 w 51"/>
                <a:gd name="T27" fmla="*/ 72 h 204"/>
                <a:gd name="T28" fmla="*/ 44 w 51"/>
                <a:gd name="T29" fmla="*/ 96 h 204"/>
                <a:gd name="T30" fmla="*/ 50 w 51"/>
                <a:gd name="T31" fmla="*/ 116 h 204"/>
                <a:gd name="T32" fmla="*/ 50 w 51"/>
                <a:gd name="T33" fmla="*/ 130 h 204"/>
                <a:gd name="T34" fmla="*/ 50 w 51"/>
                <a:gd name="T35" fmla="*/ 139 h 204"/>
                <a:gd name="T36" fmla="*/ 50 w 51"/>
                <a:gd name="T37" fmla="*/ 154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
                <a:gd name="T58" fmla="*/ 0 h 204"/>
                <a:gd name="T59" fmla="*/ 51 w 51"/>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 h="204">
                  <a:moveTo>
                    <a:pt x="44" y="203"/>
                  </a:moveTo>
                  <a:lnTo>
                    <a:pt x="37" y="136"/>
                  </a:lnTo>
                  <a:lnTo>
                    <a:pt x="31" y="107"/>
                  </a:lnTo>
                  <a:lnTo>
                    <a:pt x="25" y="81"/>
                  </a:lnTo>
                  <a:lnTo>
                    <a:pt x="19" y="58"/>
                  </a:lnTo>
                  <a:lnTo>
                    <a:pt x="12" y="35"/>
                  </a:lnTo>
                  <a:lnTo>
                    <a:pt x="6" y="14"/>
                  </a:lnTo>
                  <a:lnTo>
                    <a:pt x="0" y="3"/>
                  </a:lnTo>
                  <a:lnTo>
                    <a:pt x="0" y="0"/>
                  </a:lnTo>
                  <a:lnTo>
                    <a:pt x="6" y="6"/>
                  </a:lnTo>
                  <a:lnTo>
                    <a:pt x="12" y="17"/>
                  </a:lnTo>
                  <a:lnTo>
                    <a:pt x="19" y="32"/>
                  </a:lnTo>
                  <a:lnTo>
                    <a:pt x="25" y="49"/>
                  </a:lnTo>
                  <a:lnTo>
                    <a:pt x="37" y="72"/>
                  </a:lnTo>
                  <a:lnTo>
                    <a:pt x="44" y="96"/>
                  </a:lnTo>
                  <a:lnTo>
                    <a:pt x="50" y="116"/>
                  </a:lnTo>
                  <a:lnTo>
                    <a:pt x="50" y="130"/>
                  </a:lnTo>
                  <a:lnTo>
                    <a:pt x="50" y="139"/>
                  </a:lnTo>
                  <a:lnTo>
                    <a:pt x="50" y="154"/>
                  </a:lnTo>
                </a:path>
              </a:pathLst>
            </a:custGeom>
            <a:solidFill>
              <a:schemeClr val="accent1"/>
            </a:solidFill>
            <a:ln w="12700" cap="rnd">
              <a:solidFill>
                <a:srgbClr val="008000"/>
              </a:solidFill>
              <a:round/>
              <a:headEnd/>
              <a:tailEnd/>
            </a:ln>
          </p:spPr>
          <p:txBody>
            <a:bodyPr/>
            <a:lstStyle/>
            <a:p>
              <a:endParaRPr lang="en-US"/>
            </a:p>
          </p:txBody>
        </p:sp>
        <p:sp>
          <p:nvSpPr>
            <p:cNvPr id="18368" name="Freeform 88"/>
            <p:cNvSpPr>
              <a:spLocks/>
            </p:cNvSpPr>
            <p:nvPr/>
          </p:nvSpPr>
          <p:spPr bwMode="auto">
            <a:xfrm>
              <a:off x="3892" y="1672"/>
              <a:ext cx="94" cy="62"/>
            </a:xfrm>
            <a:custGeom>
              <a:avLst/>
              <a:gdLst>
                <a:gd name="T0" fmla="*/ 93 w 94"/>
                <a:gd name="T1" fmla="*/ 61 h 62"/>
                <a:gd name="T2" fmla="*/ 93 w 94"/>
                <a:gd name="T3" fmla="*/ 58 h 62"/>
                <a:gd name="T4" fmla="*/ 81 w 94"/>
                <a:gd name="T5" fmla="*/ 46 h 62"/>
                <a:gd name="T6" fmla="*/ 74 w 94"/>
                <a:gd name="T7" fmla="*/ 32 h 62"/>
                <a:gd name="T8" fmla="*/ 62 w 94"/>
                <a:gd name="T9" fmla="*/ 20 h 62"/>
                <a:gd name="T10" fmla="*/ 49 w 94"/>
                <a:gd name="T11" fmla="*/ 8 h 62"/>
                <a:gd name="T12" fmla="*/ 31 w 94"/>
                <a:gd name="T13" fmla="*/ 2 h 62"/>
                <a:gd name="T14" fmla="*/ 18 w 94"/>
                <a:gd name="T15" fmla="*/ 0 h 62"/>
                <a:gd name="T16" fmla="*/ 6 w 94"/>
                <a:gd name="T17" fmla="*/ 0 h 62"/>
                <a:gd name="T18" fmla="*/ 0 w 94"/>
                <a:gd name="T19" fmla="*/ 0 h 62"/>
                <a:gd name="T20" fmla="*/ 0 w 94"/>
                <a:gd name="T21" fmla="*/ 2 h 62"/>
                <a:gd name="T22" fmla="*/ 6 w 94"/>
                <a:gd name="T23" fmla="*/ 5 h 62"/>
                <a:gd name="T24" fmla="*/ 18 w 94"/>
                <a:gd name="T25" fmla="*/ 8 h 62"/>
                <a:gd name="T26" fmla="*/ 37 w 94"/>
                <a:gd name="T27" fmla="*/ 11 h 62"/>
                <a:gd name="T28" fmla="*/ 49 w 94"/>
                <a:gd name="T29" fmla="*/ 17 h 62"/>
                <a:gd name="T30" fmla="*/ 62 w 94"/>
                <a:gd name="T31" fmla="*/ 29 h 62"/>
                <a:gd name="T32" fmla="*/ 74 w 94"/>
                <a:gd name="T33" fmla="*/ 43 h 62"/>
                <a:gd name="T34" fmla="*/ 87 w 94"/>
                <a:gd name="T35" fmla="*/ 55 h 62"/>
                <a:gd name="T36" fmla="*/ 93 w 94"/>
                <a:gd name="T37" fmla="*/ 61 h 62"/>
                <a:gd name="T38" fmla="*/ 93 w 94"/>
                <a:gd name="T39" fmla="*/ 61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4"/>
                <a:gd name="T61" fmla="*/ 0 h 62"/>
                <a:gd name="T62" fmla="*/ 94 w 94"/>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4" h="62">
                  <a:moveTo>
                    <a:pt x="93" y="61"/>
                  </a:moveTo>
                  <a:lnTo>
                    <a:pt x="93" y="58"/>
                  </a:lnTo>
                  <a:lnTo>
                    <a:pt x="81" y="46"/>
                  </a:lnTo>
                  <a:lnTo>
                    <a:pt x="74" y="32"/>
                  </a:lnTo>
                  <a:lnTo>
                    <a:pt x="62" y="20"/>
                  </a:lnTo>
                  <a:lnTo>
                    <a:pt x="49" y="8"/>
                  </a:lnTo>
                  <a:lnTo>
                    <a:pt x="31" y="2"/>
                  </a:lnTo>
                  <a:lnTo>
                    <a:pt x="18" y="0"/>
                  </a:lnTo>
                  <a:lnTo>
                    <a:pt x="6" y="0"/>
                  </a:lnTo>
                  <a:lnTo>
                    <a:pt x="0" y="0"/>
                  </a:lnTo>
                  <a:lnTo>
                    <a:pt x="0" y="2"/>
                  </a:lnTo>
                  <a:lnTo>
                    <a:pt x="6" y="5"/>
                  </a:lnTo>
                  <a:lnTo>
                    <a:pt x="18" y="8"/>
                  </a:lnTo>
                  <a:lnTo>
                    <a:pt x="37" y="11"/>
                  </a:lnTo>
                  <a:lnTo>
                    <a:pt x="49" y="17"/>
                  </a:lnTo>
                  <a:lnTo>
                    <a:pt x="62" y="29"/>
                  </a:lnTo>
                  <a:lnTo>
                    <a:pt x="74" y="43"/>
                  </a:lnTo>
                  <a:lnTo>
                    <a:pt x="87" y="55"/>
                  </a:lnTo>
                  <a:lnTo>
                    <a:pt x="93" y="61"/>
                  </a:lnTo>
                </a:path>
              </a:pathLst>
            </a:custGeom>
            <a:solidFill>
              <a:schemeClr val="accent1"/>
            </a:solidFill>
            <a:ln w="12700" cap="rnd">
              <a:solidFill>
                <a:srgbClr val="008000"/>
              </a:solidFill>
              <a:round/>
              <a:headEnd/>
              <a:tailEnd/>
            </a:ln>
          </p:spPr>
          <p:txBody>
            <a:bodyPr/>
            <a:lstStyle/>
            <a:p>
              <a:endParaRPr lang="en-US"/>
            </a:p>
          </p:txBody>
        </p:sp>
        <p:sp>
          <p:nvSpPr>
            <p:cNvPr id="18369" name="Freeform 89"/>
            <p:cNvSpPr>
              <a:spLocks/>
            </p:cNvSpPr>
            <p:nvPr/>
          </p:nvSpPr>
          <p:spPr bwMode="auto">
            <a:xfrm>
              <a:off x="3983" y="1513"/>
              <a:ext cx="39" cy="227"/>
            </a:xfrm>
            <a:custGeom>
              <a:avLst/>
              <a:gdLst>
                <a:gd name="T0" fmla="*/ 0 w 39"/>
                <a:gd name="T1" fmla="*/ 205 h 227"/>
                <a:gd name="T2" fmla="*/ 7 w 39"/>
                <a:gd name="T3" fmla="*/ 144 h 227"/>
                <a:gd name="T4" fmla="*/ 13 w 39"/>
                <a:gd name="T5" fmla="*/ 88 h 227"/>
                <a:gd name="T6" fmla="*/ 19 w 39"/>
                <a:gd name="T7" fmla="*/ 62 h 227"/>
                <a:gd name="T8" fmla="*/ 25 w 39"/>
                <a:gd name="T9" fmla="*/ 35 h 227"/>
                <a:gd name="T10" fmla="*/ 32 w 39"/>
                <a:gd name="T11" fmla="*/ 12 h 227"/>
                <a:gd name="T12" fmla="*/ 32 w 39"/>
                <a:gd name="T13" fmla="*/ 6 h 227"/>
                <a:gd name="T14" fmla="*/ 32 w 39"/>
                <a:gd name="T15" fmla="*/ 0 h 227"/>
                <a:gd name="T16" fmla="*/ 38 w 39"/>
                <a:gd name="T17" fmla="*/ 3 h 227"/>
                <a:gd name="T18" fmla="*/ 38 w 39"/>
                <a:gd name="T19" fmla="*/ 12 h 227"/>
                <a:gd name="T20" fmla="*/ 38 w 39"/>
                <a:gd name="T21" fmla="*/ 26 h 227"/>
                <a:gd name="T22" fmla="*/ 32 w 39"/>
                <a:gd name="T23" fmla="*/ 44 h 227"/>
                <a:gd name="T24" fmla="*/ 32 w 39"/>
                <a:gd name="T25" fmla="*/ 62 h 227"/>
                <a:gd name="T26" fmla="*/ 25 w 39"/>
                <a:gd name="T27" fmla="*/ 82 h 227"/>
                <a:gd name="T28" fmla="*/ 13 w 39"/>
                <a:gd name="T29" fmla="*/ 129 h 227"/>
                <a:gd name="T30" fmla="*/ 13 w 39"/>
                <a:gd name="T31" fmla="*/ 226 h 2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227"/>
                <a:gd name="T50" fmla="*/ 39 w 39"/>
                <a:gd name="T51" fmla="*/ 227 h 2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227">
                  <a:moveTo>
                    <a:pt x="0" y="205"/>
                  </a:moveTo>
                  <a:lnTo>
                    <a:pt x="7" y="144"/>
                  </a:lnTo>
                  <a:lnTo>
                    <a:pt x="13" y="88"/>
                  </a:lnTo>
                  <a:lnTo>
                    <a:pt x="19" y="62"/>
                  </a:lnTo>
                  <a:lnTo>
                    <a:pt x="25" y="35"/>
                  </a:lnTo>
                  <a:lnTo>
                    <a:pt x="32" y="12"/>
                  </a:lnTo>
                  <a:lnTo>
                    <a:pt x="32" y="6"/>
                  </a:lnTo>
                  <a:lnTo>
                    <a:pt x="32" y="0"/>
                  </a:lnTo>
                  <a:lnTo>
                    <a:pt x="38" y="3"/>
                  </a:lnTo>
                  <a:lnTo>
                    <a:pt x="38" y="12"/>
                  </a:lnTo>
                  <a:lnTo>
                    <a:pt x="38" y="26"/>
                  </a:lnTo>
                  <a:lnTo>
                    <a:pt x="32" y="44"/>
                  </a:lnTo>
                  <a:lnTo>
                    <a:pt x="32" y="62"/>
                  </a:lnTo>
                  <a:lnTo>
                    <a:pt x="25" y="82"/>
                  </a:lnTo>
                  <a:lnTo>
                    <a:pt x="13" y="129"/>
                  </a:lnTo>
                  <a:lnTo>
                    <a:pt x="13" y="226"/>
                  </a:lnTo>
                </a:path>
              </a:pathLst>
            </a:custGeom>
            <a:solidFill>
              <a:schemeClr val="accent1"/>
            </a:solidFill>
            <a:ln w="12700" cap="rnd">
              <a:solidFill>
                <a:srgbClr val="008000"/>
              </a:solidFill>
              <a:round/>
              <a:headEnd/>
              <a:tailEnd/>
            </a:ln>
          </p:spPr>
          <p:txBody>
            <a:bodyPr/>
            <a:lstStyle/>
            <a:p>
              <a:endParaRPr lang="en-US"/>
            </a:p>
          </p:txBody>
        </p:sp>
        <p:sp>
          <p:nvSpPr>
            <p:cNvPr id="18370" name="Freeform 90"/>
            <p:cNvSpPr>
              <a:spLocks/>
            </p:cNvSpPr>
            <p:nvPr/>
          </p:nvSpPr>
          <p:spPr bwMode="auto">
            <a:xfrm>
              <a:off x="4007" y="1666"/>
              <a:ext cx="71" cy="62"/>
            </a:xfrm>
            <a:custGeom>
              <a:avLst/>
              <a:gdLst>
                <a:gd name="T0" fmla="*/ 0 w 71"/>
                <a:gd name="T1" fmla="*/ 61 h 62"/>
                <a:gd name="T2" fmla="*/ 0 w 71"/>
                <a:gd name="T3" fmla="*/ 38 h 62"/>
                <a:gd name="T4" fmla="*/ 13 w 71"/>
                <a:gd name="T5" fmla="*/ 17 h 62"/>
                <a:gd name="T6" fmla="*/ 25 w 71"/>
                <a:gd name="T7" fmla="*/ 8 h 62"/>
                <a:gd name="T8" fmla="*/ 38 w 71"/>
                <a:gd name="T9" fmla="*/ 3 h 62"/>
                <a:gd name="T10" fmla="*/ 57 w 71"/>
                <a:gd name="T11" fmla="*/ 0 h 62"/>
                <a:gd name="T12" fmla="*/ 70 w 71"/>
                <a:gd name="T13" fmla="*/ 3 h 62"/>
                <a:gd name="T14" fmla="*/ 64 w 71"/>
                <a:gd name="T15" fmla="*/ 11 h 62"/>
                <a:gd name="T16" fmla="*/ 45 w 71"/>
                <a:gd name="T17" fmla="*/ 17 h 62"/>
                <a:gd name="T18" fmla="*/ 38 w 71"/>
                <a:gd name="T19" fmla="*/ 23 h 62"/>
                <a:gd name="T20" fmla="*/ 25 w 71"/>
                <a:gd name="T21" fmla="*/ 29 h 62"/>
                <a:gd name="T22" fmla="*/ 13 w 71"/>
                <a:gd name="T23" fmla="*/ 32 h 62"/>
                <a:gd name="T24" fmla="*/ 6 w 71"/>
                <a:gd name="T25" fmla="*/ 38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0" y="61"/>
                  </a:moveTo>
                  <a:lnTo>
                    <a:pt x="0" y="38"/>
                  </a:lnTo>
                  <a:lnTo>
                    <a:pt x="13" y="17"/>
                  </a:lnTo>
                  <a:lnTo>
                    <a:pt x="25" y="8"/>
                  </a:lnTo>
                  <a:lnTo>
                    <a:pt x="38" y="3"/>
                  </a:lnTo>
                  <a:lnTo>
                    <a:pt x="57" y="0"/>
                  </a:lnTo>
                  <a:lnTo>
                    <a:pt x="70" y="3"/>
                  </a:lnTo>
                  <a:lnTo>
                    <a:pt x="64" y="11"/>
                  </a:lnTo>
                  <a:lnTo>
                    <a:pt x="45" y="17"/>
                  </a:lnTo>
                  <a:lnTo>
                    <a:pt x="38" y="23"/>
                  </a:lnTo>
                  <a:lnTo>
                    <a:pt x="25" y="29"/>
                  </a:lnTo>
                  <a:lnTo>
                    <a:pt x="13" y="32"/>
                  </a:lnTo>
                  <a:lnTo>
                    <a:pt x="6" y="38"/>
                  </a:lnTo>
                </a:path>
              </a:pathLst>
            </a:custGeom>
            <a:solidFill>
              <a:schemeClr val="accent1"/>
            </a:solidFill>
            <a:ln w="12700" cap="rnd">
              <a:solidFill>
                <a:srgbClr val="008000"/>
              </a:solidFill>
              <a:round/>
              <a:headEnd/>
              <a:tailEnd/>
            </a:ln>
          </p:spPr>
          <p:txBody>
            <a:bodyPr/>
            <a:lstStyle/>
            <a:p>
              <a:endParaRPr lang="en-US"/>
            </a:p>
          </p:txBody>
        </p:sp>
        <p:sp>
          <p:nvSpPr>
            <p:cNvPr id="18371" name="Freeform 91"/>
            <p:cNvSpPr>
              <a:spLocks/>
            </p:cNvSpPr>
            <p:nvPr/>
          </p:nvSpPr>
          <p:spPr bwMode="auto">
            <a:xfrm>
              <a:off x="3972" y="1470"/>
              <a:ext cx="20" cy="247"/>
            </a:xfrm>
            <a:custGeom>
              <a:avLst/>
              <a:gdLst>
                <a:gd name="T0" fmla="*/ 19 w 20"/>
                <a:gd name="T1" fmla="*/ 246 h 247"/>
                <a:gd name="T2" fmla="*/ 13 w 20"/>
                <a:gd name="T3" fmla="*/ 185 h 247"/>
                <a:gd name="T4" fmla="*/ 13 w 20"/>
                <a:gd name="T5" fmla="*/ 127 h 247"/>
                <a:gd name="T6" fmla="*/ 7 w 20"/>
                <a:gd name="T7" fmla="*/ 101 h 247"/>
                <a:gd name="T8" fmla="*/ 7 w 20"/>
                <a:gd name="T9" fmla="*/ 78 h 247"/>
                <a:gd name="T10" fmla="*/ 0 w 20"/>
                <a:gd name="T11" fmla="*/ 58 h 247"/>
                <a:gd name="T12" fmla="*/ 0 w 20"/>
                <a:gd name="T13" fmla="*/ 40 h 247"/>
                <a:gd name="T14" fmla="*/ 0 w 20"/>
                <a:gd name="T15" fmla="*/ 26 h 247"/>
                <a:gd name="T16" fmla="*/ 0 w 20"/>
                <a:gd name="T17" fmla="*/ 17 h 247"/>
                <a:gd name="T18" fmla="*/ 0 w 20"/>
                <a:gd name="T19" fmla="*/ 2 h 247"/>
                <a:gd name="T20" fmla="*/ 0 w 20"/>
                <a:gd name="T21" fmla="*/ 0 h 247"/>
                <a:gd name="T22" fmla="*/ 0 w 20"/>
                <a:gd name="T23" fmla="*/ 2 h 247"/>
                <a:gd name="T24" fmla="*/ 0 w 20"/>
                <a:gd name="T25" fmla="*/ 8 h 247"/>
                <a:gd name="T26" fmla="*/ 7 w 20"/>
                <a:gd name="T27" fmla="*/ 23 h 247"/>
                <a:gd name="T28" fmla="*/ 13 w 20"/>
                <a:gd name="T29" fmla="*/ 43 h 247"/>
                <a:gd name="T30" fmla="*/ 13 w 20"/>
                <a:gd name="T31" fmla="*/ 60 h 247"/>
                <a:gd name="T32" fmla="*/ 13 w 20"/>
                <a:gd name="T33" fmla="*/ 92 h 247"/>
                <a:gd name="T34" fmla="*/ 13 w 20"/>
                <a:gd name="T35" fmla="*/ 124 h 247"/>
                <a:gd name="T36" fmla="*/ 19 w 20"/>
                <a:gd name="T37" fmla="*/ 165 h 247"/>
                <a:gd name="T38" fmla="*/ 19 w 20"/>
                <a:gd name="T39" fmla="*/ 208 h 2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247"/>
                <a:gd name="T62" fmla="*/ 20 w 20"/>
                <a:gd name="T63" fmla="*/ 247 h 2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247">
                  <a:moveTo>
                    <a:pt x="19" y="246"/>
                  </a:moveTo>
                  <a:lnTo>
                    <a:pt x="13" y="185"/>
                  </a:lnTo>
                  <a:lnTo>
                    <a:pt x="13" y="127"/>
                  </a:lnTo>
                  <a:lnTo>
                    <a:pt x="7" y="101"/>
                  </a:lnTo>
                  <a:lnTo>
                    <a:pt x="7" y="78"/>
                  </a:lnTo>
                  <a:lnTo>
                    <a:pt x="0" y="58"/>
                  </a:lnTo>
                  <a:lnTo>
                    <a:pt x="0" y="40"/>
                  </a:lnTo>
                  <a:lnTo>
                    <a:pt x="0" y="26"/>
                  </a:lnTo>
                  <a:lnTo>
                    <a:pt x="0" y="17"/>
                  </a:lnTo>
                  <a:lnTo>
                    <a:pt x="0" y="2"/>
                  </a:lnTo>
                  <a:lnTo>
                    <a:pt x="0" y="0"/>
                  </a:lnTo>
                  <a:lnTo>
                    <a:pt x="0" y="2"/>
                  </a:lnTo>
                  <a:lnTo>
                    <a:pt x="0" y="8"/>
                  </a:lnTo>
                  <a:lnTo>
                    <a:pt x="7" y="23"/>
                  </a:lnTo>
                  <a:lnTo>
                    <a:pt x="13" y="43"/>
                  </a:lnTo>
                  <a:lnTo>
                    <a:pt x="13" y="60"/>
                  </a:lnTo>
                  <a:lnTo>
                    <a:pt x="13" y="92"/>
                  </a:lnTo>
                  <a:lnTo>
                    <a:pt x="13" y="124"/>
                  </a:lnTo>
                  <a:lnTo>
                    <a:pt x="19" y="165"/>
                  </a:lnTo>
                  <a:lnTo>
                    <a:pt x="19" y="208"/>
                  </a:lnTo>
                </a:path>
              </a:pathLst>
            </a:custGeom>
            <a:solidFill>
              <a:schemeClr val="accent1"/>
            </a:solidFill>
            <a:ln w="12700" cap="rnd">
              <a:solidFill>
                <a:srgbClr val="008000"/>
              </a:solidFill>
              <a:round/>
              <a:headEnd/>
              <a:tailEnd/>
            </a:ln>
          </p:spPr>
          <p:txBody>
            <a:bodyPr/>
            <a:lstStyle/>
            <a:p>
              <a:endParaRPr lang="en-US"/>
            </a:p>
          </p:txBody>
        </p:sp>
      </p:grpSp>
      <p:grpSp>
        <p:nvGrpSpPr>
          <p:cNvPr id="8" name="Group 92"/>
          <p:cNvGrpSpPr>
            <a:grpSpLocks/>
          </p:cNvGrpSpPr>
          <p:nvPr/>
        </p:nvGrpSpPr>
        <p:grpSpPr bwMode="auto">
          <a:xfrm>
            <a:off x="3819525" y="2124075"/>
            <a:ext cx="274638" cy="455613"/>
            <a:chOff x="2647" y="1308"/>
            <a:chExt cx="190" cy="280"/>
          </a:xfrm>
        </p:grpSpPr>
        <p:sp>
          <p:nvSpPr>
            <p:cNvPr id="18356" name="Freeform 93"/>
            <p:cNvSpPr>
              <a:spLocks/>
            </p:cNvSpPr>
            <p:nvPr/>
          </p:nvSpPr>
          <p:spPr bwMode="auto">
            <a:xfrm>
              <a:off x="2745" y="1482"/>
              <a:ext cx="10" cy="106"/>
            </a:xfrm>
            <a:custGeom>
              <a:avLst/>
              <a:gdLst>
                <a:gd name="T0" fmla="*/ 0 w 10"/>
                <a:gd name="T1" fmla="*/ 105 h 106"/>
                <a:gd name="T2" fmla="*/ 0 w 10"/>
                <a:gd name="T3" fmla="*/ 73 h 106"/>
                <a:gd name="T4" fmla="*/ 4 w 10"/>
                <a:gd name="T5" fmla="*/ 48 h 106"/>
                <a:gd name="T6" fmla="*/ 4 w 10"/>
                <a:gd name="T7" fmla="*/ 30 h 106"/>
                <a:gd name="T8" fmla="*/ 4 w 10"/>
                <a:gd name="T9" fmla="*/ 16 h 106"/>
                <a:gd name="T10" fmla="*/ 9 w 10"/>
                <a:gd name="T11" fmla="*/ 5 h 106"/>
                <a:gd name="T12" fmla="*/ 9 w 10"/>
                <a:gd name="T13" fmla="*/ 3 h 106"/>
                <a:gd name="T14" fmla="*/ 9 w 10"/>
                <a:gd name="T15" fmla="*/ 0 h 106"/>
                <a:gd name="T16" fmla="*/ 9 w 10"/>
                <a:gd name="T17" fmla="*/ 5 h 106"/>
                <a:gd name="T18" fmla="*/ 9 w 10"/>
                <a:gd name="T19" fmla="*/ 11 h 106"/>
                <a:gd name="T20" fmla="*/ 9 w 10"/>
                <a:gd name="T21" fmla="*/ 19 h 106"/>
                <a:gd name="T22" fmla="*/ 9 w 10"/>
                <a:gd name="T23" fmla="*/ 43 h 106"/>
                <a:gd name="T24" fmla="*/ 4 w 10"/>
                <a:gd name="T25" fmla="*/ 73 h 106"/>
                <a:gd name="T26" fmla="*/ 0 w 10"/>
                <a:gd name="T27" fmla="*/ 105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06"/>
                <a:gd name="T44" fmla="*/ 10 w 10"/>
                <a:gd name="T45" fmla="*/ 106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06">
                  <a:moveTo>
                    <a:pt x="0" y="105"/>
                  </a:moveTo>
                  <a:lnTo>
                    <a:pt x="0" y="73"/>
                  </a:lnTo>
                  <a:lnTo>
                    <a:pt x="4" y="48"/>
                  </a:lnTo>
                  <a:lnTo>
                    <a:pt x="4" y="30"/>
                  </a:lnTo>
                  <a:lnTo>
                    <a:pt x="4" y="16"/>
                  </a:lnTo>
                  <a:lnTo>
                    <a:pt x="9" y="5"/>
                  </a:lnTo>
                  <a:lnTo>
                    <a:pt x="9" y="3"/>
                  </a:lnTo>
                  <a:lnTo>
                    <a:pt x="9" y="0"/>
                  </a:lnTo>
                  <a:lnTo>
                    <a:pt x="9" y="5"/>
                  </a:lnTo>
                  <a:lnTo>
                    <a:pt x="9" y="11"/>
                  </a:lnTo>
                  <a:lnTo>
                    <a:pt x="9" y="19"/>
                  </a:lnTo>
                  <a:lnTo>
                    <a:pt x="9" y="43"/>
                  </a:lnTo>
                  <a:lnTo>
                    <a:pt x="4" y="73"/>
                  </a:lnTo>
                  <a:lnTo>
                    <a:pt x="0" y="105"/>
                  </a:lnTo>
                </a:path>
              </a:pathLst>
            </a:custGeom>
            <a:solidFill>
              <a:schemeClr val="accent1"/>
            </a:solidFill>
            <a:ln w="12700" cap="rnd">
              <a:solidFill>
                <a:srgbClr val="008000"/>
              </a:solidFill>
              <a:round/>
              <a:headEnd/>
              <a:tailEnd/>
            </a:ln>
          </p:spPr>
          <p:txBody>
            <a:bodyPr/>
            <a:lstStyle/>
            <a:p>
              <a:endParaRPr lang="en-US"/>
            </a:p>
          </p:txBody>
        </p:sp>
        <p:sp>
          <p:nvSpPr>
            <p:cNvPr id="18357" name="Freeform 94"/>
            <p:cNvSpPr>
              <a:spLocks/>
            </p:cNvSpPr>
            <p:nvPr/>
          </p:nvSpPr>
          <p:spPr bwMode="auto">
            <a:xfrm>
              <a:off x="2669" y="1410"/>
              <a:ext cx="82" cy="165"/>
            </a:xfrm>
            <a:custGeom>
              <a:avLst/>
              <a:gdLst>
                <a:gd name="T0" fmla="*/ 81 w 82"/>
                <a:gd name="T1" fmla="*/ 164 h 165"/>
                <a:gd name="T2" fmla="*/ 77 w 82"/>
                <a:gd name="T3" fmla="*/ 162 h 165"/>
                <a:gd name="T4" fmla="*/ 68 w 82"/>
                <a:gd name="T5" fmla="*/ 153 h 165"/>
                <a:gd name="T6" fmla="*/ 64 w 82"/>
                <a:gd name="T7" fmla="*/ 145 h 165"/>
                <a:gd name="T8" fmla="*/ 51 w 82"/>
                <a:gd name="T9" fmla="*/ 124 h 165"/>
                <a:gd name="T10" fmla="*/ 47 w 82"/>
                <a:gd name="T11" fmla="*/ 113 h 165"/>
                <a:gd name="T12" fmla="*/ 43 w 82"/>
                <a:gd name="T13" fmla="*/ 105 h 165"/>
                <a:gd name="T14" fmla="*/ 39 w 82"/>
                <a:gd name="T15" fmla="*/ 94 h 165"/>
                <a:gd name="T16" fmla="*/ 43 w 82"/>
                <a:gd name="T17" fmla="*/ 84 h 165"/>
                <a:gd name="T18" fmla="*/ 43 w 82"/>
                <a:gd name="T19" fmla="*/ 75 h 165"/>
                <a:gd name="T20" fmla="*/ 43 w 82"/>
                <a:gd name="T21" fmla="*/ 62 h 165"/>
                <a:gd name="T22" fmla="*/ 34 w 82"/>
                <a:gd name="T23" fmla="*/ 46 h 165"/>
                <a:gd name="T24" fmla="*/ 17 w 82"/>
                <a:gd name="T25" fmla="*/ 27 h 165"/>
                <a:gd name="T26" fmla="*/ 5 w 82"/>
                <a:gd name="T27" fmla="*/ 8 h 165"/>
                <a:gd name="T28" fmla="*/ 0 w 82"/>
                <a:gd name="T29" fmla="*/ 3 h 165"/>
                <a:gd name="T30" fmla="*/ 0 w 82"/>
                <a:gd name="T31" fmla="*/ 0 h 165"/>
                <a:gd name="T32" fmla="*/ 5 w 82"/>
                <a:gd name="T33" fmla="*/ 3 h 165"/>
                <a:gd name="T34" fmla="*/ 17 w 82"/>
                <a:gd name="T35" fmla="*/ 14 h 165"/>
                <a:gd name="T36" fmla="*/ 30 w 82"/>
                <a:gd name="T37" fmla="*/ 27 h 165"/>
                <a:gd name="T38" fmla="*/ 43 w 82"/>
                <a:gd name="T39" fmla="*/ 46 h 165"/>
                <a:gd name="T40" fmla="*/ 47 w 82"/>
                <a:gd name="T41" fmla="*/ 57 h 165"/>
                <a:gd name="T42" fmla="*/ 51 w 82"/>
                <a:gd name="T43" fmla="*/ 73 h 165"/>
                <a:gd name="T44" fmla="*/ 64 w 82"/>
                <a:gd name="T45" fmla="*/ 110 h 165"/>
                <a:gd name="T46" fmla="*/ 73 w 82"/>
                <a:gd name="T47" fmla="*/ 129 h 165"/>
                <a:gd name="T48" fmla="*/ 77 w 82"/>
                <a:gd name="T49" fmla="*/ 145 h 165"/>
                <a:gd name="T50" fmla="*/ 81 w 82"/>
                <a:gd name="T51" fmla="*/ 159 h 165"/>
                <a:gd name="T52" fmla="*/ 81 w 82"/>
                <a:gd name="T53" fmla="*/ 164 h 1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2"/>
                <a:gd name="T82" fmla="*/ 0 h 165"/>
                <a:gd name="T83" fmla="*/ 82 w 82"/>
                <a:gd name="T84" fmla="*/ 165 h 16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2" h="165">
                  <a:moveTo>
                    <a:pt x="81" y="164"/>
                  </a:moveTo>
                  <a:lnTo>
                    <a:pt x="77" y="162"/>
                  </a:lnTo>
                  <a:lnTo>
                    <a:pt x="68" y="153"/>
                  </a:lnTo>
                  <a:lnTo>
                    <a:pt x="64" y="145"/>
                  </a:lnTo>
                  <a:lnTo>
                    <a:pt x="51" y="124"/>
                  </a:lnTo>
                  <a:lnTo>
                    <a:pt x="47" y="113"/>
                  </a:lnTo>
                  <a:lnTo>
                    <a:pt x="43" y="105"/>
                  </a:lnTo>
                  <a:lnTo>
                    <a:pt x="39" y="94"/>
                  </a:lnTo>
                  <a:lnTo>
                    <a:pt x="43" y="84"/>
                  </a:lnTo>
                  <a:lnTo>
                    <a:pt x="43" y="75"/>
                  </a:lnTo>
                  <a:lnTo>
                    <a:pt x="43" y="62"/>
                  </a:lnTo>
                  <a:lnTo>
                    <a:pt x="34" y="46"/>
                  </a:lnTo>
                  <a:lnTo>
                    <a:pt x="17" y="27"/>
                  </a:lnTo>
                  <a:lnTo>
                    <a:pt x="5" y="8"/>
                  </a:lnTo>
                  <a:lnTo>
                    <a:pt x="0" y="3"/>
                  </a:lnTo>
                  <a:lnTo>
                    <a:pt x="0" y="0"/>
                  </a:lnTo>
                  <a:lnTo>
                    <a:pt x="5" y="3"/>
                  </a:lnTo>
                  <a:lnTo>
                    <a:pt x="17" y="14"/>
                  </a:lnTo>
                  <a:lnTo>
                    <a:pt x="30" y="27"/>
                  </a:lnTo>
                  <a:lnTo>
                    <a:pt x="43" y="46"/>
                  </a:lnTo>
                  <a:lnTo>
                    <a:pt x="47" y="57"/>
                  </a:lnTo>
                  <a:lnTo>
                    <a:pt x="51" y="73"/>
                  </a:lnTo>
                  <a:lnTo>
                    <a:pt x="64" y="110"/>
                  </a:lnTo>
                  <a:lnTo>
                    <a:pt x="73" y="129"/>
                  </a:lnTo>
                  <a:lnTo>
                    <a:pt x="77" y="145"/>
                  </a:lnTo>
                  <a:lnTo>
                    <a:pt x="81" y="159"/>
                  </a:lnTo>
                  <a:lnTo>
                    <a:pt x="81" y="164"/>
                  </a:lnTo>
                </a:path>
              </a:pathLst>
            </a:custGeom>
            <a:solidFill>
              <a:schemeClr val="accent1"/>
            </a:solidFill>
            <a:ln w="12700" cap="rnd">
              <a:solidFill>
                <a:srgbClr val="008000"/>
              </a:solidFill>
              <a:round/>
              <a:headEnd/>
              <a:tailEnd/>
            </a:ln>
          </p:spPr>
          <p:txBody>
            <a:bodyPr/>
            <a:lstStyle/>
            <a:p>
              <a:endParaRPr lang="en-US"/>
            </a:p>
          </p:txBody>
        </p:sp>
        <p:sp>
          <p:nvSpPr>
            <p:cNvPr id="18358" name="Freeform 95"/>
            <p:cNvSpPr>
              <a:spLocks/>
            </p:cNvSpPr>
            <p:nvPr/>
          </p:nvSpPr>
          <p:spPr bwMode="auto">
            <a:xfrm>
              <a:off x="2748" y="1428"/>
              <a:ext cx="53" cy="160"/>
            </a:xfrm>
            <a:custGeom>
              <a:avLst/>
              <a:gdLst>
                <a:gd name="T0" fmla="*/ 0 w 53"/>
                <a:gd name="T1" fmla="*/ 124 h 160"/>
                <a:gd name="T2" fmla="*/ 17 w 53"/>
                <a:gd name="T3" fmla="*/ 89 h 160"/>
                <a:gd name="T4" fmla="*/ 22 w 53"/>
                <a:gd name="T5" fmla="*/ 73 h 160"/>
                <a:gd name="T6" fmla="*/ 26 w 53"/>
                <a:gd name="T7" fmla="*/ 59 h 160"/>
                <a:gd name="T8" fmla="*/ 26 w 53"/>
                <a:gd name="T9" fmla="*/ 46 h 160"/>
                <a:gd name="T10" fmla="*/ 26 w 53"/>
                <a:gd name="T11" fmla="*/ 35 h 160"/>
                <a:gd name="T12" fmla="*/ 26 w 53"/>
                <a:gd name="T13" fmla="*/ 27 h 160"/>
                <a:gd name="T14" fmla="*/ 26 w 53"/>
                <a:gd name="T15" fmla="*/ 19 h 160"/>
                <a:gd name="T16" fmla="*/ 30 w 53"/>
                <a:gd name="T17" fmla="*/ 11 h 160"/>
                <a:gd name="T18" fmla="*/ 39 w 53"/>
                <a:gd name="T19" fmla="*/ 3 h 160"/>
                <a:gd name="T20" fmla="*/ 48 w 53"/>
                <a:gd name="T21" fmla="*/ 0 h 160"/>
                <a:gd name="T22" fmla="*/ 52 w 53"/>
                <a:gd name="T23" fmla="*/ 0 h 160"/>
                <a:gd name="T24" fmla="*/ 52 w 53"/>
                <a:gd name="T25" fmla="*/ 3 h 160"/>
                <a:gd name="T26" fmla="*/ 48 w 53"/>
                <a:gd name="T27" fmla="*/ 8 h 160"/>
                <a:gd name="T28" fmla="*/ 48 w 53"/>
                <a:gd name="T29" fmla="*/ 16 h 160"/>
                <a:gd name="T30" fmla="*/ 39 w 53"/>
                <a:gd name="T31" fmla="*/ 41 h 160"/>
                <a:gd name="T32" fmla="*/ 26 w 53"/>
                <a:gd name="T33" fmla="*/ 65 h 160"/>
                <a:gd name="T34" fmla="*/ 22 w 53"/>
                <a:gd name="T35" fmla="*/ 89 h 160"/>
                <a:gd name="T36" fmla="*/ 13 w 53"/>
                <a:gd name="T37" fmla="*/ 124 h 160"/>
                <a:gd name="T38" fmla="*/ 13 w 53"/>
                <a:gd name="T39" fmla="*/ 159 h 1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3"/>
                <a:gd name="T61" fmla="*/ 0 h 160"/>
                <a:gd name="T62" fmla="*/ 53 w 53"/>
                <a:gd name="T63" fmla="*/ 160 h 1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3" h="160">
                  <a:moveTo>
                    <a:pt x="0" y="124"/>
                  </a:moveTo>
                  <a:lnTo>
                    <a:pt x="17" y="89"/>
                  </a:lnTo>
                  <a:lnTo>
                    <a:pt x="22" y="73"/>
                  </a:lnTo>
                  <a:lnTo>
                    <a:pt x="26" y="59"/>
                  </a:lnTo>
                  <a:lnTo>
                    <a:pt x="26" y="46"/>
                  </a:lnTo>
                  <a:lnTo>
                    <a:pt x="26" y="35"/>
                  </a:lnTo>
                  <a:lnTo>
                    <a:pt x="26" y="27"/>
                  </a:lnTo>
                  <a:lnTo>
                    <a:pt x="26" y="19"/>
                  </a:lnTo>
                  <a:lnTo>
                    <a:pt x="30" y="11"/>
                  </a:lnTo>
                  <a:lnTo>
                    <a:pt x="39" y="3"/>
                  </a:lnTo>
                  <a:lnTo>
                    <a:pt x="48" y="0"/>
                  </a:lnTo>
                  <a:lnTo>
                    <a:pt x="52" y="0"/>
                  </a:lnTo>
                  <a:lnTo>
                    <a:pt x="52" y="3"/>
                  </a:lnTo>
                  <a:lnTo>
                    <a:pt x="48" y="8"/>
                  </a:lnTo>
                  <a:lnTo>
                    <a:pt x="48" y="16"/>
                  </a:lnTo>
                  <a:lnTo>
                    <a:pt x="39" y="41"/>
                  </a:lnTo>
                  <a:lnTo>
                    <a:pt x="26" y="65"/>
                  </a:lnTo>
                  <a:lnTo>
                    <a:pt x="22" y="89"/>
                  </a:lnTo>
                  <a:lnTo>
                    <a:pt x="13" y="124"/>
                  </a:lnTo>
                  <a:lnTo>
                    <a:pt x="13" y="159"/>
                  </a:lnTo>
                </a:path>
              </a:pathLst>
            </a:custGeom>
            <a:solidFill>
              <a:schemeClr val="accent1"/>
            </a:solidFill>
            <a:ln w="12700" cap="rnd">
              <a:solidFill>
                <a:srgbClr val="008000"/>
              </a:solidFill>
              <a:round/>
              <a:headEnd/>
              <a:tailEnd/>
            </a:ln>
          </p:spPr>
          <p:txBody>
            <a:bodyPr/>
            <a:lstStyle/>
            <a:p>
              <a:endParaRPr lang="en-US"/>
            </a:p>
          </p:txBody>
        </p:sp>
        <p:sp>
          <p:nvSpPr>
            <p:cNvPr id="18359" name="Freeform 96"/>
            <p:cNvSpPr>
              <a:spLocks/>
            </p:cNvSpPr>
            <p:nvPr/>
          </p:nvSpPr>
          <p:spPr bwMode="auto">
            <a:xfrm>
              <a:off x="2704" y="1356"/>
              <a:ext cx="52" cy="202"/>
            </a:xfrm>
            <a:custGeom>
              <a:avLst/>
              <a:gdLst>
                <a:gd name="T0" fmla="*/ 42 w 52"/>
                <a:gd name="T1" fmla="*/ 201 h 202"/>
                <a:gd name="T2" fmla="*/ 34 w 52"/>
                <a:gd name="T3" fmla="*/ 135 h 202"/>
                <a:gd name="T4" fmla="*/ 29 w 52"/>
                <a:gd name="T5" fmla="*/ 106 h 202"/>
                <a:gd name="T6" fmla="*/ 25 w 52"/>
                <a:gd name="T7" fmla="*/ 79 h 202"/>
                <a:gd name="T8" fmla="*/ 17 w 52"/>
                <a:gd name="T9" fmla="*/ 53 h 202"/>
                <a:gd name="T10" fmla="*/ 8 w 52"/>
                <a:gd name="T11" fmla="*/ 32 h 202"/>
                <a:gd name="T12" fmla="*/ 4 w 52"/>
                <a:gd name="T13" fmla="*/ 13 h 202"/>
                <a:gd name="T14" fmla="*/ 0 w 52"/>
                <a:gd name="T15" fmla="*/ 3 h 202"/>
                <a:gd name="T16" fmla="*/ 0 w 52"/>
                <a:gd name="T17" fmla="*/ 0 h 202"/>
                <a:gd name="T18" fmla="*/ 4 w 52"/>
                <a:gd name="T19" fmla="*/ 5 h 202"/>
                <a:gd name="T20" fmla="*/ 12 w 52"/>
                <a:gd name="T21" fmla="*/ 16 h 202"/>
                <a:gd name="T22" fmla="*/ 17 w 52"/>
                <a:gd name="T23" fmla="*/ 29 h 202"/>
                <a:gd name="T24" fmla="*/ 21 w 52"/>
                <a:gd name="T25" fmla="*/ 37 h 202"/>
                <a:gd name="T26" fmla="*/ 25 w 52"/>
                <a:gd name="T27" fmla="*/ 48 h 202"/>
                <a:gd name="T28" fmla="*/ 34 w 52"/>
                <a:gd name="T29" fmla="*/ 71 h 202"/>
                <a:gd name="T30" fmla="*/ 42 w 52"/>
                <a:gd name="T31" fmla="*/ 95 h 202"/>
                <a:gd name="T32" fmla="*/ 46 w 52"/>
                <a:gd name="T33" fmla="*/ 106 h 202"/>
                <a:gd name="T34" fmla="*/ 51 w 52"/>
                <a:gd name="T35" fmla="*/ 114 h 202"/>
                <a:gd name="T36" fmla="*/ 51 w 52"/>
                <a:gd name="T37" fmla="*/ 127 h 202"/>
                <a:gd name="T38" fmla="*/ 51 w 52"/>
                <a:gd name="T39" fmla="*/ 138 h 202"/>
                <a:gd name="T40" fmla="*/ 51 w 52"/>
                <a:gd name="T41" fmla="*/ 153 h 2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202"/>
                <a:gd name="T65" fmla="*/ 52 w 52"/>
                <a:gd name="T66" fmla="*/ 202 h 2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202">
                  <a:moveTo>
                    <a:pt x="42" y="201"/>
                  </a:moveTo>
                  <a:lnTo>
                    <a:pt x="34" y="135"/>
                  </a:lnTo>
                  <a:lnTo>
                    <a:pt x="29" y="106"/>
                  </a:lnTo>
                  <a:lnTo>
                    <a:pt x="25" y="79"/>
                  </a:lnTo>
                  <a:lnTo>
                    <a:pt x="17" y="53"/>
                  </a:lnTo>
                  <a:lnTo>
                    <a:pt x="8" y="32"/>
                  </a:lnTo>
                  <a:lnTo>
                    <a:pt x="4" y="13"/>
                  </a:lnTo>
                  <a:lnTo>
                    <a:pt x="0" y="3"/>
                  </a:lnTo>
                  <a:lnTo>
                    <a:pt x="0" y="0"/>
                  </a:lnTo>
                  <a:lnTo>
                    <a:pt x="4" y="5"/>
                  </a:lnTo>
                  <a:lnTo>
                    <a:pt x="12" y="16"/>
                  </a:lnTo>
                  <a:lnTo>
                    <a:pt x="17" y="29"/>
                  </a:lnTo>
                  <a:lnTo>
                    <a:pt x="21" y="37"/>
                  </a:lnTo>
                  <a:lnTo>
                    <a:pt x="25" y="48"/>
                  </a:lnTo>
                  <a:lnTo>
                    <a:pt x="34" y="71"/>
                  </a:lnTo>
                  <a:lnTo>
                    <a:pt x="42" y="95"/>
                  </a:lnTo>
                  <a:lnTo>
                    <a:pt x="46" y="106"/>
                  </a:lnTo>
                  <a:lnTo>
                    <a:pt x="51" y="114"/>
                  </a:lnTo>
                  <a:lnTo>
                    <a:pt x="51" y="127"/>
                  </a:lnTo>
                  <a:lnTo>
                    <a:pt x="51" y="138"/>
                  </a:lnTo>
                  <a:lnTo>
                    <a:pt x="51" y="153"/>
                  </a:lnTo>
                </a:path>
              </a:pathLst>
            </a:custGeom>
            <a:solidFill>
              <a:schemeClr val="accent1"/>
            </a:solidFill>
            <a:ln w="12700" cap="rnd">
              <a:solidFill>
                <a:srgbClr val="008000"/>
              </a:solidFill>
              <a:round/>
              <a:headEnd/>
              <a:tailEnd/>
            </a:ln>
          </p:spPr>
          <p:txBody>
            <a:bodyPr/>
            <a:lstStyle/>
            <a:p>
              <a:endParaRPr lang="en-US"/>
            </a:p>
          </p:txBody>
        </p:sp>
        <p:sp>
          <p:nvSpPr>
            <p:cNvPr id="18360" name="Freeform 97"/>
            <p:cNvSpPr>
              <a:spLocks/>
            </p:cNvSpPr>
            <p:nvPr/>
          </p:nvSpPr>
          <p:spPr bwMode="auto">
            <a:xfrm>
              <a:off x="2647" y="1512"/>
              <a:ext cx="94" cy="62"/>
            </a:xfrm>
            <a:custGeom>
              <a:avLst/>
              <a:gdLst>
                <a:gd name="T0" fmla="*/ 93 w 94"/>
                <a:gd name="T1" fmla="*/ 61 h 62"/>
                <a:gd name="T2" fmla="*/ 93 w 94"/>
                <a:gd name="T3" fmla="*/ 59 h 62"/>
                <a:gd name="T4" fmla="*/ 84 w 94"/>
                <a:gd name="T5" fmla="*/ 45 h 62"/>
                <a:gd name="T6" fmla="*/ 76 w 94"/>
                <a:gd name="T7" fmla="*/ 32 h 62"/>
                <a:gd name="T8" fmla="*/ 67 w 94"/>
                <a:gd name="T9" fmla="*/ 21 h 62"/>
                <a:gd name="T10" fmla="*/ 55 w 94"/>
                <a:gd name="T11" fmla="*/ 8 h 62"/>
                <a:gd name="T12" fmla="*/ 38 w 94"/>
                <a:gd name="T13" fmla="*/ 0 h 62"/>
                <a:gd name="T14" fmla="*/ 25 w 94"/>
                <a:gd name="T15" fmla="*/ 0 h 62"/>
                <a:gd name="T16" fmla="*/ 12 w 94"/>
                <a:gd name="T17" fmla="*/ 0 h 62"/>
                <a:gd name="T18" fmla="*/ 4 w 94"/>
                <a:gd name="T19" fmla="*/ 0 h 62"/>
                <a:gd name="T20" fmla="*/ 0 w 94"/>
                <a:gd name="T21" fmla="*/ 0 h 62"/>
                <a:gd name="T22" fmla="*/ 8 w 94"/>
                <a:gd name="T23" fmla="*/ 2 h 62"/>
                <a:gd name="T24" fmla="*/ 25 w 94"/>
                <a:gd name="T25" fmla="*/ 8 h 62"/>
                <a:gd name="T26" fmla="*/ 42 w 94"/>
                <a:gd name="T27" fmla="*/ 10 h 62"/>
                <a:gd name="T28" fmla="*/ 55 w 94"/>
                <a:gd name="T29" fmla="*/ 16 h 62"/>
                <a:gd name="T30" fmla="*/ 59 w 94"/>
                <a:gd name="T31" fmla="*/ 21 h 62"/>
                <a:gd name="T32" fmla="*/ 67 w 94"/>
                <a:gd name="T33" fmla="*/ 27 h 62"/>
                <a:gd name="T34" fmla="*/ 80 w 94"/>
                <a:gd name="T35" fmla="*/ 43 h 62"/>
                <a:gd name="T36" fmla="*/ 89 w 94"/>
                <a:gd name="T37" fmla="*/ 56 h 62"/>
                <a:gd name="T38" fmla="*/ 93 w 94"/>
                <a:gd name="T39" fmla="*/ 59 h 62"/>
                <a:gd name="T40" fmla="*/ 93 w 94"/>
                <a:gd name="T41" fmla="*/ 61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62"/>
                <a:gd name="T65" fmla="*/ 94 w 94"/>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62">
                  <a:moveTo>
                    <a:pt x="93" y="61"/>
                  </a:moveTo>
                  <a:lnTo>
                    <a:pt x="93" y="59"/>
                  </a:lnTo>
                  <a:lnTo>
                    <a:pt x="84" y="45"/>
                  </a:lnTo>
                  <a:lnTo>
                    <a:pt x="76" y="32"/>
                  </a:lnTo>
                  <a:lnTo>
                    <a:pt x="67" y="21"/>
                  </a:lnTo>
                  <a:lnTo>
                    <a:pt x="55" y="8"/>
                  </a:lnTo>
                  <a:lnTo>
                    <a:pt x="38" y="0"/>
                  </a:lnTo>
                  <a:lnTo>
                    <a:pt x="25" y="0"/>
                  </a:lnTo>
                  <a:lnTo>
                    <a:pt x="12" y="0"/>
                  </a:lnTo>
                  <a:lnTo>
                    <a:pt x="4" y="0"/>
                  </a:lnTo>
                  <a:lnTo>
                    <a:pt x="0" y="0"/>
                  </a:lnTo>
                  <a:lnTo>
                    <a:pt x="8" y="2"/>
                  </a:lnTo>
                  <a:lnTo>
                    <a:pt x="25" y="8"/>
                  </a:lnTo>
                  <a:lnTo>
                    <a:pt x="42" y="10"/>
                  </a:lnTo>
                  <a:lnTo>
                    <a:pt x="55" y="16"/>
                  </a:lnTo>
                  <a:lnTo>
                    <a:pt x="59" y="21"/>
                  </a:lnTo>
                  <a:lnTo>
                    <a:pt x="67" y="27"/>
                  </a:lnTo>
                  <a:lnTo>
                    <a:pt x="80" y="43"/>
                  </a:lnTo>
                  <a:lnTo>
                    <a:pt x="89" y="56"/>
                  </a:lnTo>
                  <a:lnTo>
                    <a:pt x="93" y="59"/>
                  </a:lnTo>
                  <a:lnTo>
                    <a:pt x="93" y="61"/>
                  </a:lnTo>
                </a:path>
              </a:pathLst>
            </a:custGeom>
            <a:solidFill>
              <a:schemeClr val="accent1"/>
            </a:solidFill>
            <a:ln w="12700" cap="rnd">
              <a:solidFill>
                <a:srgbClr val="008000"/>
              </a:solidFill>
              <a:round/>
              <a:headEnd/>
              <a:tailEnd/>
            </a:ln>
          </p:spPr>
          <p:txBody>
            <a:bodyPr/>
            <a:lstStyle/>
            <a:p>
              <a:endParaRPr lang="en-US"/>
            </a:p>
          </p:txBody>
        </p:sp>
        <p:sp>
          <p:nvSpPr>
            <p:cNvPr id="18361" name="Freeform 98"/>
            <p:cNvSpPr>
              <a:spLocks/>
            </p:cNvSpPr>
            <p:nvPr/>
          </p:nvSpPr>
          <p:spPr bwMode="auto">
            <a:xfrm>
              <a:off x="2746" y="1354"/>
              <a:ext cx="35" cy="226"/>
            </a:xfrm>
            <a:custGeom>
              <a:avLst/>
              <a:gdLst>
                <a:gd name="T0" fmla="*/ 0 w 35"/>
                <a:gd name="T1" fmla="*/ 206 h 226"/>
                <a:gd name="T2" fmla="*/ 8 w 35"/>
                <a:gd name="T3" fmla="*/ 145 h 226"/>
                <a:gd name="T4" fmla="*/ 8 w 35"/>
                <a:gd name="T5" fmla="*/ 115 h 226"/>
                <a:gd name="T6" fmla="*/ 13 w 35"/>
                <a:gd name="T7" fmla="*/ 88 h 226"/>
                <a:gd name="T8" fmla="*/ 17 w 35"/>
                <a:gd name="T9" fmla="*/ 62 h 226"/>
                <a:gd name="T10" fmla="*/ 21 w 35"/>
                <a:gd name="T11" fmla="*/ 35 h 226"/>
                <a:gd name="T12" fmla="*/ 25 w 35"/>
                <a:gd name="T13" fmla="*/ 13 h 226"/>
                <a:gd name="T14" fmla="*/ 30 w 35"/>
                <a:gd name="T15" fmla="*/ 5 h 226"/>
                <a:gd name="T16" fmla="*/ 30 w 35"/>
                <a:gd name="T17" fmla="*/ 0 h 226"/>
                <a:gd name="T18" fmla="*/ 34 w 35"/>
                <a:gd name="T19" fmla="*/ 0 h 226"/>
                <a:gd name="T20" fmla="*/ 34 w 35"/>
                <a:gd name="T21" fmla="*/ 11 h 226"/>
                <a:gd name="T22" fmla="*/ 34 w 35"/>
                <a:gd name="T23" fmla="*/ 24 h 226"/>
                <a:gd name="T24" fmla="*/ 30 w 35"/>
                <a:gd name="T25" fmla="*/ 40 h 226"/>
                <a:gd name="T26" fmla="*/ 25 w 35"/>
                <a:gd name="T27" fmla="*/ 59 h 226"/>
                <a:gd name="T28" fmla="*/ 21 w 35"/>
                <a:gd name="T29" fmla="*/ 83 h 226"/>
                <a:gd name="T30" fmla="*/ 13 w 35"/>
                <a:gd name="T31" fmla="*/ 129 h 226"/>
                <a:gd name="T32" fmla="*/ 13 w 35"/>
                <a:gd name="T33" fmla="*/ 174 h 226"/>
                <a:gd name="T34" fmla="*/ 13 w 35"/>
                <a:gd name="T35" fmla="*/ 225 h 2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226"/>
                <a:gd name="T56" fmla="*/ 35 w 35"/>
                <a:gd name="T57" fmla="*/ 226 h 2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226">
                  <a:moveTo>
                    <a:pt x="0" y="206"/>
                  </a:moveTo>
                  <a:lnTo>
                    <a:pt x="8" y="145"/>
                  </a:lnTo>
                  <a:lnTo>
                    <a:pt x="8" y="115"/>
                  </a:lnTo>
                  <a:lnTo>
                    <a:pt x="13" y="88"/>
                  </a:lnTo>
                  <a:lnTo>
                    <a:pt x="17" y="62"/>
                  </a:lnTo>
                  <a:lnTo>
                    <a:pt x="21" y="35"/>
                  </a:lnTo>
                  <a:lnTo>
                    <a:pt x="25" y="13"/>
                  </a:lnTo>
                  <a:lnTo>
                    <a:pt x="30" y="5"/>
                  </a:lnTo>
                  <a:lnTo>
                    <a:pt x="30" y="0"/>
                  </a:lnTo>
                  <a:lnTo>
                    <a:pt x="34" y="0"/>
                  </a:lnTo>
                  <a:lnTo>
                    <a:pt x="34" y="11"/>
                  </a:lnTo>
                  <a:lnTo>
                    <a:pt x="34" y="24"/>
                  </a:lnTo>
                  <a:lnTo>
                    <a:pt x="30" y="40"/>
                  </a:lnTo>
                  <a:lnTo>
                    <a:pt x="25" y="59"/>
                  </a:lnTo>
                  <a:lnTo>
                    <a:pt x="21" y="83"/>
                  </a:lnTo>
                  <a:lnTo>
                    <a:pt x="13" y="129"/>
                  </a:lnTo>
                  <a:lnTo>
                    <a:pt x="13" y="174"/>
                  </a:lnTo>
                  <a:lnTo>
                    <a:pt x="13" y="225"/>
                  </a:lnTo>
                </a:path>
              </a:pathLst>
            </a:custGeom>
            <a:solidFill>
              <a:schemeClr val="accent1"/>
            </a:solidFill>
            <a:ln w="12700" cap="rnd">
              <a:solidFill>
                <a:srgbClr val="008000"/>
              </a:solidFill>
              <a:round/>
              <a:headEnd/>
              <a:tailEnd/>
            </a:ln>
          </p:spPr>
          <p:txBody>
            <a:bodyPr/>
            <a:lstStyle/>
            <a:p>
              <a:endParaRPr lang="en-US"/>
            </a:p>
          </p:txBody>
        </p:sp>
        <p:sp>
          <p:nvSpPr>
            <p:cNvPr id="18362" name="Freeform 99"/>
            <p:cNvSpPr>
              <a:spLocks/>
            </p:cNvSpPr>
            <p:nvPr/>
          </p:nvSpPr>
          <p:spPr bwMode="auto">
            <a:xfrm>
              <a:off x="2761" y="1506"/>
              <a:ext cx="76" cy="62"/>
            </a:xfrm>
            <a:custGeom>
              <a:avLst/>
              <a:gdLst>
                <a:gd name="T0" fmla="*/ 0 w 76"/>
                <a:gd name="T1" fmla="*/ 61 h 62"/>
                <a:gd name="T2" fmla="*/ 9 w 76"/>
                <a:gd name="T3" fmla="*/ 37 h 62"/>
                <a:gd name="T4" fmla="*/ 14 w 76"/>
                <a:gd name="T5" fmla="*/ 18 h 62"/>
                <a:gd name="T6" fmla="*/ 22 w 76"/>
                <a:gd name="T7" fmla="*/ 13 h 62"/>
                <a:gd name="T8" fmla="*/ 27 w 76"/>
                <a:gd name="T9" fmla="*/ 8 h 62"/>
                <a:gd name="T10" fmla="*/ 40 w 76"/>
                <a:gd name="T11" fmla="*/ 2 h 62"/>
                <a:gd name="T12" fmla="*/ 62 w 76"/>
                <a:gd name="T13" fmla="*/ 0 h 62"/>
                <a:gd name="T14" fmla="*/ 71 w 76"/>
                <a:gd name="T15" fmla="*/ 0 h 62"/>
                <a:gd name="T16" fmla="*/ 75 w 76"/>
                <a:gd name="T17" fmla="*/ 2 h 62"/>
                <a:gd name="T18" fmla="*/ 75 w 76"/>
                <a:gd name="T19" fmla="*/ 5 h 62"/>
                <a:gd name="T20" fmla="*/ 66 w 76"/>
                <a:gd name="T21" fmla="*/ 10 h 62"/>
                <a:gd name="T22" fmla="*/ 53 w 76"/>
                <a:gd name="T23" fmla="*/ 18 h 62"/>
                <a:gd name="T24" fmla="*/ 31 w 76"/>
                <a:gd name="T25" fmla="*/ 29 h 62"/>
                <a:gd name="T26" fmla="*/ 18 w 76"/>
                <a:gd name="T27" fmla="*/ 32 h 62"/>
                <a:gd name="T28" fmla="*/ 9 w 76"/>
                <a:gd name="T29" fmla="*/ 37 h 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6"/>
                <a:gd name="T46" fmla="*/ 0 h 62"/>
                <a:gd name="T47" fmla="*/ 76 w 76"/>
                <a:gd name="T48" fmla="*/ 62 h 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6" h="62">
                  <a:moveTo>
                    <a:pt x="0" y="61"/>
                  </a:moveTo>
                  <a:lnTo>
                    <a:pt x="9" y="37"/>
                  </a:lnTo>
                  <a:lnTo>
                    <a:pt x="14" y="18"/>
                  </a:lnTo>
                  <a:lnTo>
                    <a:pt x="22" y="13"/>
                  </a:lnTo>
                  <a:lnTo>
                    <a:pt x="27" y="8"/>
                  </a:lnTo>
                  <a:lnTo>
                    <a:pt x="40" y="2"/>
                  </a:lnTo>
                  <a:lnTo>
                    <a:pt x="62" y="0"/>
                  </a:lnTo>
                  <a:lnTo>
                    <a:pt x="71" y="0"/>
                  </a:lnTo>
                  <a:lnTo>
                    <a:pt x="75" y="2"/>
                  </a:lnTo>
                  <a:lnTo>
                    <a:pt x="75" y="5"/>
                  </a:lnTo>
                  <a:lnTo>
                    <a:pt x="66" y="10"/>
                  </a:lnTo>
                  <a:lnTo>
                    <a:pt x="53" y="18"/>
                  </a:lnTo>
                  <a:lnTo>
                    <a:pt x="31" y="29"/>
                  </a:lnTo>
                  <a:lnTo>
                    <a:pt x="18" y="32"/>
                  </a:lnTo>
                  <a:lnTo>
                    <a:pt x="9" y="37"/>
                  </a:lnTo>
                </a:path>
              </a:pathLst>
            </a:custGeom>
            <a:solidFill>
              <a:schemeClr val="accent1"/>
            </a:solidFill>
            <a:ln w="12700" cap="rnd">
              <a:solidFill>
                <a:srgbClr val="008000"/>
              </a:solidFill>
              <a:round/>
              <a:headEnd/>
              <a:tailEnd/>
            </a:ln>
          </p:spPr>
          <p:txBody>
            <a:bodyPr/>
            <a:lstStyle/>
            <a:p>
              <a:endParaRPr lang="en-US"/>
            </a:p>
          </p:txBody>
        </p:sp>
        <p:sp>
          <p:nvSpPr>
            <p:cNvPr id="18363" name="Freeform 100"/>
            <p:cNvSpPr>
              <a:spLocks/>
            </p:cNvSpPr>
            <p:nvPr/>
          </p:nvSpPr>
          <p:spPr bwMode="auto">
            <a:xfrm>
              <a:off x="2729" y="1308"/>
              <a:ext cx="22" cy="249"/>
            </a:xfrm>
            <a:custGeom>
              <a:avLst/>
              <a:gdLst>
                <a:gd name="T0" fmla="*/ 21 w 22"/>
                <a:gd name="T1" fmla="*/ 248 h 249"/>
                <a:gd name="T2" fmla="*/ 17 w 22"/>
                <a:gd name="T3" fmla="*/ 187 h 249"/>
                <a:gd name="T4" fmla="*/ 8 w 22"/>
                <a:gd name="T5" fmla="*/ 129 h 249"/>
                <a:gd name="T6" fmla="*/ 8 w 22"/>
                <a:gd name="T7" fmla="*/ 105 h 249"/>
                <a:gd name="T8" fmla="*/ 4 w 22"/>
                <a:gd name="T9" fmla="*/ 81 h 249"/>
                <a:gd name="T10" fmla="*/ 4 w 22"/>
                <a:gd name="T11" fmla="*/ 60 h 249"/>
                <a:gd name="T12" fmla="*/ 4 w 22"/>
                <a:gd name="T13" fmla="*/ 42 h 249"/>
                <a:gd name="T14" fmla="*/ 4 w 22"/>
                <a:gd name="T15" fmla="*/ 29 h 249"/>
                <a:gd name="T16" fmla="*/ 0 w 22"/>
                <a:gd name="T17" fmla="*/ 18 h 249"/>
                <a:gd name="T18" fmla="*/ 0 w 22"/>
                <a:gd name="T19" fmla="*/ 5 h 249"/>
                <a:gd name="T20" fmla="*/ 0 w 22"/>
                <a:gd name="T21" fmla="*/ 0 h 249"/>
                <a:gd name="T22" fmla="*/ 4 w 22"/>
                <a:gd name="T23" fmla="*/ 0 h 249"/>
                <a:gd name="T24" fmla="*/ 4 w 22"/>
                <a:gd name="T25" fmla="*/ 2 h 249"/>
                <a:gd name="T26" fmla="*/ 4 w 22"/>
                <a:gd name="T27" fmla="*/ 7 h 249"/>
                <a:gd name="T28" fmla="*/ 8 w 22"/>
                <a:gd name="T29" fmla="*/ 23 h 249"/>
                <a:gd name="T30" fmla="*/ 13 w 22"/>
                <a:gd name="T31" fmla="*/ 42 h 249"/>
                <a:gd name="T32" fmla="*/ 17 w 22"/>
                <a:gd name="T33" fmla="*/ 60 h 249"/>
                <a:gd name="T34" fmla="*/ 17 w 22"/>
                <a:gd name="T35" fmla="*/ 92 h 249"/>
                <a:gd name="T36" fmla="*/ 17 w 22"/>
                <a:gd name="T37" fmla="*/ 108 h 249"/>
                <a:gd name="T38" fmla="*/ 17 w 22"/>
                <a:gd name="T39" fmla="*/ 126 h 249"/>
                <a:gd name="T40" fmla="*/ 17 w 22"/>
                <a:gd name="T41" fmla="*/ 166 h 249"/>
                <a:gd name="T42" fmla="*/ 21 w 22"/>
                <a:gd name="T43" fmla="*/ 208 h 2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
                <a:gd name="T67" fmla="*/ 0 h 249"/>
                <a:gd name="T68" fmla="*/ 22 w 22"/>
                <a:gd name="T69" fmla="*/ 249 h 2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 h="249">
                  <a:moveTo>
                    <a:pt x="21" y="248"/>
                  </a:moveTo>
                  <a:lnTo>
                    <a:pt x="17" y="187"/>
                  </a:lnTo>
                  <a:lnTo>
                    <a:pt x="8" y="129"/>
                  </a:lnTo>
                  <a:lnTo>
                    <a:pt x="8" y="105"/>
                  </a:lnTo>
                  <a:lnTo>
                    <a:pt x="4" y="81"/>
                  </a:lnTo>
                  <a:lnTo>
                    <a:pt x="4" y="60"/>
                  </a:lnTo>
                  <a:lnTo>
                    <a:pt x="4" y="42"/>
                  </a:lnTo>
                  <a:lnTo>
                    <a:pt x="4" y="29"/>
                  </a:lnTo>
                  <a:lnTo>
                    <a:pt x="0" y="18"/>
                  </a:lnTo>
                  <a:lnTo>
                    <a:pt x="0" y="5"/>
                  </a:lnTo>
                  <a:lnTo>
                    <a:pt x="0" y="0"/>
                  </a:lnTo>
                  <a:lnTo>
                    <a:pt x="4" y="0"/>
                  </a:lnTo>
                  <a:lnTo>
                    <a:pt x="4" y="2"/>
                  </a:lnTo>
                  <a:lnTo>
                    <a:pt x="4" y="7"/>
                  </a:lnTo>
                  <a:lnTo>
                    <a:pt x="8" y="23"/>
                  </a:lnTo>
                  <a:lnTo>
                    <a:pt x="13" y="42"/>
                  </a:lnTo>
                  <a:lnTo>
                    <a:pt x="17" y="60"/>
                  </a:lnTo>
                  <a:lnTo>
                    <a:pt x="17" y="92"/>
                  </a:lnTo>
                  <a:lnTo>
                    <a:pt x="17" y="108"/>
                  </a:lnTo>
                  <a:lnTo>
                    <a:pt x="17" y="126"/>
                  </a:lnTo>
                  <a:lnTo>
                    <a:pt x="17" y="166"/>
                  </a:lnTo>
                  <a:lnTo>
                    <a:pt x="21" y="208"/>
                  </a:lnTo>
                </a:path>
              </a:pathLst>
            </a:custGeom>
            <a:solidFill>
              <a:schemeClr val="accent1"/>
            </a:solidFill>
            <a:ln w="12700" cap="rnd">
              <a:solidFill>
                <a:srgbClr val="008000"/>
              </a:solidFill>
              <a:round/>
              <a:headEnd/>
              <a:tailEnd/>
            </a:ln>
          </p:spPr>
          <p:txBody>
            <a:bodyPr/>
            <a:lstStyle/>
            <a:p>
              <a:endParaRPr lang="en-US"/>
            </a:p>
          </p:txBody>
        </p:sp>
      </p:grpSp>
      <p:grpSp>
        <p:nvGrpSpPr>
          <p:cNvPr id="9" name="Group 101"/>
          <p:cNvGrpSpPr>
            <a:grpSpLocks/>
          </p:cNvGrpSpPr>
          <p:nvPr/>
        </p:nvGrpSpPr>
        <p:grpSpPr bwMode="auto">
          <a:xfrm>
            <a:off x="4090988" y="2117725"/>
            <a:ext cx="271462" cy="455613"/>
            <a:chOff x="2835" y="1304"/>
            <a:chExt cx="188" cy="280"/>
          </a:xfrm>
        </p:grpSpPr>
        <p:sp>
          <p:nvSpPr>
            <p:cNvPr id="18348" name="Freeform 102"/>
            <p:cNvSpPr>
              <a:spLocks/>
            </p:cNvSpPr>
            <p:nvPr/>
          </p:nvSpPr>
          <p:spPr bwMode="auto">
            <a:xfrm>
              <a:off x="2930" y="1478"/>
              <a:ext cx="10" cy="106"/>
            </a:xfrm>
            <a:custGeom>
              <a:avLst/>
              <a:gdLst>
                <a:gd name="T0" fmla="*/ 0 w 10"/>
                <a:gd name="T1" fmla="*/ 105 h 106"/>
                <a:gd name="T2" fmla="*/ 0 w 10"/>
                <a:gd name="T3" fmla="*/ 73 h 106"/>
                <a:gd name="T4" fmla="*/ 5 w 10"/>
                <a:gd name="T5" fmla="*/ 49 h 106"/>
                <a:gd name="T6" fmla="*/ 5 w 10"/>
                <a:gd name="T7" fmla="*/ 30 h 106"/>
                <a:gd name="T8" fmla="*/ 5 w 10"/>
                <a:gd name="T9" fmla="*/ 16 h 106"/>
                <a:gd name="T10" fmla="*/ 9 w 10"/>
                <a:gd name="T11" fmla="*/ 6 h 106"/>
                <a:gd name="T12" fmla="*/ 9 w 10"/>
                <a:gd name="T13" fmla="*/ 3 h 106"/>
                <a:gd name="T14" fmla="*/ 9 w 10"/>
                <a:gd name="T15" fmla="*/ 0 h 106"/>
                <a:gd name="T16" fmla="*/ 9 w 10"/>
                <a:gd name="T17" fmla="*/ 6 h 106"/>
                <a:gd name="T18" fmla="*/ 9 w 10"/>
                <a:gd name="T19" fmla="*/ 11 h 106"/>
                <a:gd name="T20" fmla="*/ 9 w 10"/>
                <a:gd name="T21" fmla="*/ 19 h 106"/>
                <a:gd name="T22" fmla="*/ 9 w 10"/>
                <a:gd name="T23" fmla="*/ 43 h 106"/>
                <a:gd name="T24" fmla="*/ 5 w 10"/>
                <a:gd name="T25" fmla="*/ 73 h 106"/>
                <a:gd name="T26" fmla="*/ 0 w 10"/>
                <a:gd name="T27" fmla="*/ 105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06"/>
                <a:gd name="T44" fmla="*/ 10 w 10"/>
                <a:gd name="T45" fmla="*/ 106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06">
                  <a:moveTo>
                    <a:pt x="0" y="105"/>
                  </a:moveTo>
                  <a:lnTo>
                    <a:pt x="0" y="73"/>
                  </a:lnTo>
                  <a:lnTo>
                    <a:pt x="5" y="49"/>
                  </a:lnTo>
                  <a:lnTo>
                    <a:pt x="5" y="30"/>
                  </a:lnTo>
                  <a:lnTo>
                    <a:pt x="5" y="16"/>
                  </a:lnTo>
                  <a:lnTo>
                    <a:pt x="9" y="6"/>
                  </a:lnTo>
                  <a:lnTo>
                    <a:pt x="9" y="3"/>
                  </a:lnTo>
                  <a:lnTo>
                    <a:pt x="9" y="0"/>
                  </a:lnTo>
                  <a:lnTo>
                    <a:pt x="9" y="6"/>
                  </a:lnTo>
                  <a:lnTo>
                    <a:pt x="9" y="11"/>
                  </a:lnTo>
                  <a:lnTo>
                    <a:pt x="9" y="19"/>
                  </a:lnTo>
                  <a:lnTo>
                    <a:pt x="9" y="43"/>
                  </a:lnTo>
                  <a:lnTo>
                    <a:pt x="5" y="73"/>
                  </a:lnTo>
                  <a:lnTo>
                    <a:pt x="0" y="105"/>
                  </a:lnTo>
                </a:path>
              </a:pathLst>
            </a:custGeom>
            <a:solidFill>
              <a:schemeClr val="accent1"/>
            </a:solidFill>
            <a:ln w="12700" cap="rnd">
              <a:solidFill>
                <a:srgbClr val="008000"/>
              </a:solidFill>
              <a:round/>
              <a:headEnd/>
              <a:tailEnd/>
            </a:ln>
          </p:spPr>
          <p:txBody>
            <a:bodyPr/>
            <a:lstStyle/>
            <a:p>
              <a:endParaRPr lang="en-US"/>
            </a:p>
          </p:txBody>
        </p:sp>
        <p:sp>
          <p:nvSpPr>
            <p:cNvPr id="18349" name="Freeform 103"/>
            <p:cNvSpPr>
              <a:spLocks/>
            </p:cNvSpPr>
            <p:nvPr/>
          </p:nvSpPr>
          <p:spPr bwMode="auto">
            <a:xfrm>
              <a:off x="2854" y="1407"/>
              <a:ext cx="83" cy="164"/>
            </a:xfrm>
            <a:custGeom>
              <a:avLst/>
              <a:gdLst>
                <a:gd name="T0" fmla="*/ 82 w 83"/>
                <a:gd name="T1" fmla="*/ 163 h 164"/>
                <a:gd name="T2" fmla="*/ 77 w 83"/>
                <a:gd name="T3" fmla="*/ 161 h 164"/>
                <a:gd name="T4" fmla="*/ 73 w 83"/>
                <a:gd name="T5" fmla="*/ 153 h 164"/>
                <a:gd name="T6" fmla="*/ 64 w 83"/>
                <a:gd name="T7" fmla="*/ 144 h 164"/>
                <a:gd name="T8" fmla="*/ 50 w 83"/>
                <a:gd name="T9" fmla="*/ 123 h 164"/>
                <a:gd name="T10" fmla="*/ 46 w 83"/>
                <a:gd name="T11" fmla="*/ 112 h 164"/>
                <a:gd name="T12" fmla="*/ 41 w 83"/>
                <a:gd name="T13" fmla="*/ 104 h 164"/>
                <a:gd name="T14" fmla="*/ 41 w 83"/>
                <a:gd name="T15" fmla="*/ 94 h 164"/>
                <a:gd name="T16" fmla="*/ 41 w 83"/>
                <a:gd name="T17" fmla="*/ 83 h 164"/>
                <a:gd name="T18" fmla="*/ 46 w 83"/>
                <a:gd name="T19" fmla="*/ 75 h 164"/>
                <a:gd name="T20" fmla="*/ 41 w 83"/>
                <a:gd name="T21" fmla="*/ 61 h 164"/>
                <a:gd name="T22" fmla="*/ 32 w 83"/>
                <a:gd name="T23" fmla="*/ 45 h 164"/>
                <a:gd name="T24" fmla="*/ 18 w 83"/>
                <a:gd name="T25" fmla="*/ 26 h 164"/>
                <a:gd name="T26" fmla="*/ 5 w 83"/>
                <a:gd name="T27" fmla="*/ 8 h 164"/>
                <a:gd name="T28" fmla="*/ 0 w 83"/>
                <a:gd name="T29" fmla="*/ 2 h 164"/>
                <a:gd name="T30" fmla="*/ 0 w 83"/>
                <a:gd name="T31" fmla="*/ 0 h 164"/>
                <a:gd name="T32" fmla="*/ 5 w 83"/>
                <a:gd name="T33" fmla="*/ 2 h 164"/>
                <a:gd name="T34" fmla="*/ 18 w 83"/>
                <a:gd name="T35" fmla="*/ 13 h 164"/>
                <a:gd name="T36" fmla="*/ 32 w 83"/>
                <a:gd name="T37" fmla="*/ 26 h 164"/>
                <a:gd name="T38" fmla="*/ 41 w 83"/>
                <a:gd name="T39" fmla="*/ 45 h 164"/>
                <a:gd name="T40" fmla="*/ 46 w 83"/>
                <a:gd name="T41" fmla="*/ 56 h 164"/>
                <a:gd name="T42" fmla="*/ 50 w 83"/>
                <a:gd name="T43" fmla="*/ 72 h 164"/>
                <a:gd name="T44" fmla="*/ 64 w 83"/>
                <a:gd name="T45" fmla="*/ 110 h 164"/>
                <a:gd name="T46" fmla="*/ 73 w 83"/>
                <a:gd name="T47" fmla="*/ 128 h 164"/>
                <a:gd name="T48" fmla="*/ 77 w 83"/>
                <a:gd name="T49" fmla="*/ 144 h 164"/>
                <a:gd name="T50" fmla="*/ 82 w 83"/>
                <a:gd name="T51" fmla="*/ 158 h 164"/>
                <a:gd name="T52" fmla="*/ 82 w 83"/>
                <a:gd name="T53" fmla="*/ 163 h 1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
                <a:gd name="T82" fmla="*/ 0 h 164"/>
                <a:gd name="T83" fmla="*/ 83 w 83"/>
                <a:gd name="T84" fmla="*/ 164 h 16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 h="164">
                  <a:moveTo>
                    <a:pt x="82" y="163"/>
                  </a:moveTo>
                  <a:lnTo>
                    <a:pt x="77" y="161"/>
                  </a:lnTo>
                  <a:lnTo>
                    <a:pt x="73" y="153"/>
                  </a:lnTo>
                  <a:lnTo>
                    <a:pt x="64" y="144"/>
                  </a:lnTo>
                  <a:lnTo>
                    <a:pt x="50" y="123"/>
                  </a:lnTo>
                  <a:lnTo>
                    <a:pt x="46" y="112"/>
                  </a:lnTo>
                  <a:lnTo>
                    <a:pt x="41" y="104"/>
                  </a:lnTo>
                  <a:lnTo>
                    <a:pt x="41" y="94"/>
                  </a:lnTo>
                  <a:lnTo>
                    <a:pt x="41" y="83"/>
                  </a:lnTo>
                  <a:lnTo>
                    <a:pt x="46" y="75"/>
                  </a:lnTo>
                  <a:lnTo>
                    <a:pt x="41" y="61"/>
                  </a:lnTo>
                  <a:lnTo>
                    <a:pt x="32" y="45"/>
                  </a:lnTo>
                  <a:lnTo>
                    <a:pt x="18" y="26"/>
                  </a:lnTo>
                  <a:lnTo>
                    <a:pt x="5" y="8"/>
                  </a:lnTo>
                  <a:lnTo>
                    <a:pt x="0" y="2"/>
                  </a:lnTo>
                  <a:lnTo>
                    <a:pt x="0" y="0"/>
                  </a:lnTo>
                  <a:lnTo>
                    <a:pt x="5" y="2"/>
                  </a:lnTo>
                  <a:lnTo>
                    <a:pt x="18" y="13"/>
                  </a:lnTo>
                  <a:lnTo>
                    <a:pt x="32" y="26"/>
                  </a:lnTo>
                  <a:lnTo>
                    <a:pt x="41" y="45"/>
                  </a:lnTo>
                  <a:lnTo>
                    <a:pt x="46" y="56"/>
                  </a:lnTo>
                  <a:lnTo>
                    <a:pt x="50" y="72"/>
                  </a:lnTo>
                  <a:lnTo>
                    <a:pt x="64" y="110"/>
                  </a:lnTo>
                  <a:lnTo>
                    <a:pt x="73" y="128"/>
                  </a:lnTo>
                  <a:lnTo>
                    <a:pt x="77" y="144"/>
                  </a:lnTo>
                  <a:lnTo>
                    <a:pt x="82" y="158"/>
                  </a:lnTo>
                  <a:lnTo>
                    <a:pt x="82" y="163"/>
                  </a:lnTo>
                </a:path>
              </a:pathLst>
            </a:custGeom>
            <a:solidFill>
              <a:schemeClr val="accent1"/>
            </a:solidFill>
            <a:ln w="12700" cap="rnd">
              <a:solidFill>
                <a:srgbClr val="008000"/>
              </a:solidFill>
              <a:round/>
              <a:headEnd/>
              <a:tailEnd/>
            </a:ln>
          </p:spPr>
          <p:txBody>
            <a:bodyPr/>
            <a:lstStyle/>
            <a:p>
              <a:endParaRPr lang="en-US"/>
            </a:p>
          </p:txBody>
        </p:sp>
        <p:sp>
          <p:nvSpPr>
            <p:cNvPr id="18350" name="Freeform 104"/>
            <p:cNvSpPr>
              <a:spLocks/>
            </p:cNvSpPr>
            <p:nvPr/>
          </p:nvSpPr>
          <p:spPr bwMode="auto">
            <a:xfrm>
              <a:off x="2935" y="1422"/>
              <a:ext cx="52" cy="162"/>
            </a:xfrm>
            <a:custGeom>
              <a:avLst/>
              <a:gdLst>
                <a:gd name="T0" fmla="*/ 0 w 52"/>
                <a:gd name="T1" fmla="*/ 126 h 162"/>
                <a:gd name="T2" fmla="*/ 14 w 52"/>
                <a:gd name="T3" fmla="*/ 91 h 162"/>
                <a:gd name="T4" fmla="*/ 19 w 52"/>
                <a:gd name="T5" fmla="*/ 75 h 162"/>
                <a:gd name="T6" fmla="*/ 23 w 52"/>
                <a:gd name="T7" fmla="*/ 62 h 162"/>
                <a:gd name="T8" fmla="*/ 23 w 52"/>
                <a:gd name="T9" fmla="*/ 37 h 162"/>
                <a:gd name="T10" fmla="*/ 23 w 52"/>
                <a:gd name="T11" fmla="*/ 21 h 162"/>
                <a:gd name="T12" fmla="*/ 28 w 52"/>
                <a:gd name="T13" fmla="*/ 13 h 162"/>
                <a:gd name="T14" fmla="*/ 37 w 52"/>
                <a:gd name="T15" fmla="*/ 5 h 162"/>
                <a:gd name="T16" fmla="*/ 46 w 52"/>
                <a:gd name="T17" fmla="*/ 0 h 162"/>
                <a:gd name="T18" fmla="*/ 51 w 52"/>
                <a:gd name="T19" fmla="*/ 3 h 162"/>
                <a:gd name="T20" fmla="*/ 51 w 52"/>
                <a:gd name="T21" fmla="*/ 5 h 162"/>
                <a:gd name="T22" fmla="*/ 51 w 52"/>
                <a:gd name="T23" fmla="*/ 11 h 162"/>
                <a:gd name="T24" fmla="*/ 46 w 52"/>
                <a:gd name="T25" fmla="*/ 19 h 162"/>
                <a:gd name="T26" fmla="*/ 37 w 52"/>
                <a:gd name="T27" fmla="*/ 43 h 162"/>
                <a:gd name="T28" fmla="*/ 28 w 52"/>
                <a:gd name="T29" fmla="*/ 67 h 162"/>
                <a:gd name="T30" fmla="*/ 19 w 52"/>
                <a:gd name="T31" fmla="*/ 91 h 162"/>
                <a:gd name="T32" fmla="*/ 14 w 52"/>
                <a:gd name="T33" fmla="*/ 126 h 162"/>
                <a:gd name="T34" fmla="*/ 9 w 52"/>
                <a:gd name="T35" fmla="*/ 161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162"/>
                <a:gd name="T56" fmla="*/ 52 w 52"/>
                <a:gd name="T57" fmla="*/ 162 h 1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162">
                  <a:moveTo>
                    <a:pt x="0" y="126"/>
                  </a:moveTo>
                  <a:lnTo>
                    <a:pt x="14" y="91"/>
                  </a:lnTo>
                  <a:lnTo>
                    <a:pt x="19" y="75"/>
                  </a:lnTo>
                  <a:lnTo>
                    <a:pt x="23" y="62"/>
                  </a:lnTo>
                  <a:lnTo>
                    <a:pt x="23" y="37"/>
                  </a:lnTo>
                  <a:lnTo>
                    <a:pt x="23" y="21"/>
                  </a:lnTo>
                  <a:lnTo>
                    <a:pt x="28" y="13"/>
                  </a:lnTo>
                  <a:lnTo>
                    <a:pt x="37" y="5"/>
                  </a:lnTo>
                  <a:lnTo>
                    <a:pt x="46" y="0"/>
                  </a:lnTo>
                  <a:lnTo>
                    <a:pt x="51" y="3"/>
                  </a:lnTo>
                  <a:lnTo>
                    <a:pt x="51" y="5"/>
                  </a:lnTo>
                  <a:lnTo>
                    <a:pt x="51" y="11"/>
                  </a:lnTo>
                  <a:lnTo>
                    <a:pt x="46" y="19"/>
                  </a:lnTo>
                  <a:lnTo>
                    <a:pt x="37" y="43"/>
                  </a:lnTo>
                  <a:lnTo>
                    <a:pt x="28" y="67"/>
                  </a:lnTo>
                  <a:lnTo>
                    <a:pt x="19" y="91"/>
                  </a:lnTo>
                  <a:lnTo>
                    <a:pt x="14" y="126"/>
                  </a:lnTo>
                  <a:lnTo>
                    <a:pt x="9" y="161"/>
                  </a:lnTo>
                </a:path>
              </a:pathLst>
            </a:custGeom>
            <a:solidFill>
              <a:schemeClr val="accent1"/>
            </a:solidFill>
            <a:ln w="12700" cap="rnd">
              <a:solidFill>
                <a:srgbClr val="008000"/>
              </a:solidFill>
              <a:round/>
              <a:headEnd/>
              <a:tailEnd/>
            </a:ln>
          </p:spPr>
          <p:txBody>
            <a:bodyPr/>
            <a:lstStyle/>
            <a:p>
              <a:endParaRPr lang="en-US"/>
            </a:p>
          </p:txBody>
        </p:sp>
        <p:sp>
          <p:nvSpPr>
            <p:cNvPr id="18351" name="Freeform 105"/>
            <p:cNvSpPr>
              <a:spLocks/>
            </p:cNvSpPr>
            <p:nvPr/>
          </p:nvSpPr>
          <p:spPr bwMode="auto">
            <a:xfrm>
              <a:off x="2890" y="1353"/>
              <a:ext cx="51" cy="202"/>
            </a:xfrm>
            <a:custGeom>
              <a:avLst/>
              <a:gdLst>
                <a:gd name="T0" fmla="*/ 41 w 51"/>
                <a:gd name="T1" fmla="*/ 201 h 202"/>
                <a:gd name="T2" fmla="*/ 32 w 51"/>
                <a:gd name="T3" fmla="*/ 135 h 202"/>
                <a:gd name="T4" fmla="*/ 28 w 51"/>
                <a:gd name="T5" fmla="*/ 106 h 202"/>
                <a:gd name="T6" fmla="*/ 23 w 51"/>
                <a:gd name="T7" fmla="*/ 80 h 202"/>
                <a:gd name="T8" fmla="*/ 19 w 51"/>
                <a:gd name="T9" fmla="*/ 53 h 202"/>
                <a:gd name="T10" fmla="*/ 9 w 51"/>
                <a:gd name="T11" fmla="*/ 32 h 202"/>
                <a:gd name="T12" fmla="*/ 5 w 51"/>
                <a:gd name="T13" fmla="*/ 14 h 202"/>
                <a:gd name="T14" fmla="*/ 0 w 51"/>
                <a:gd name="T15" fmla="*/ 3 h 202"/>
                <a:gd name="T16" fmla="*/ 0 w 51"/>
                <a:gd name="T17" fmla="*/ 0 h 202"/>
                <a:gd name="T18" fmla="*/ 5 w 51"/>
                <a:gd name="T19" fmla="*/ 6 h 202"/>
                <a:gd name="T20" fmla="*/ 9 w 51"/>
                <a:gd name="T21" fmla="*/ 16 h 202"/>
                <a:gd name="T22" fmla="*/ 19 w 51"/>
                <a:gd name="T23" fmla="*/ 29 h 202"/>
                <a:gd name="T24" fmla="*/ 28 w 51"/>
                <a:gd name="T25" fmla="*/ 48 h 202"/>
                <a:gd name="T26" fmla="*/ 37 w 51"/>
                <a:gd name="T27" fmla="*/ 72 h 202"/>
                <a:gd name="T28" fmla="*/ 46 w 51"/>
                <a:gd name="T29" fmla="*/ 95 h 202"/>
                <a:gd name="T30" fmla="*/ 50 w 51"/>
                <a:gd name="T31" fmla="*/ 114 h 202"/>
                <a:gd name="T32" fmla="*/ 50 w 51"/>
                <a:gd name="T33" fmla="*/ 127 h 202"/>
                <a:gd name="T34" fmla="*/ 50 w 51"/>
                <a:gd name="T35" fmla="*/ 138 h 202"/>
                <a:gd name="T36" fmla="*/ 50 w 51"/>
                <a:gd name="T37" fmla="*/ 153 h 2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
                <a:gd name="T58" fmla="*/ 0 h 202"/>
                <a:gd name="T59" fmla="*/ 51 w 51"/>
                <a:gd name="T60" fmla="*/ 202 h 2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 h="202">
                  <a:moveTo>
                    <a:pt x="41" y="201"/>
                  </a:moveTo>
                  <a:lnTo>
                    <a:pt x="32" y="135"/>
                  </a:lnTo>
                  <a:lnTo>
                    <a:pt x="28" y="106"/>
                  </a:lnTo>
                  <a:lnTo>
                    <a:pt x="23" y="80"/>
                  </a:lnTo>
                  <a:lnTo>
                    <a:pt x="19" y="53"/>
                  </a:lnTo>
                  <a:lnTo>
                    <a:pt x="9" y="32"/>
                  </a:lnTo>
                  <a:lnTo>
                    <a:pt x="5" y="14"/>
                  </a:lnTo>
                  <a:lnTo>
                    <a:pt x="0" y="3"/>
                  </a:lnTo>
                  <a:lnTo>
                    <a:pt x="0" y="0"/>
                  </a:lnTo>
                  <a:lnTo>
                    <a:pt x="5" y="6"/>
                  </a:lnTo>
                  <a:lnTo>
                    <a:pt x="9" y="16"/>
                  </a:lnTo>
                  <a:lnTo>
                    <a:pt x="19" y="29"/>
                  </a:lnTo>
                  <a:lnTo>
                    <a:pt x="28" y="48"/>
                  </a:lnTo>
                  <a:lnTo>
                    <a:pt x="37" y="72"/>
                  </a:lnTo>
                  <a:lnTo>
                    <a:pt x="46" y="95"/>
                  </a:lnTo>
                  <a:lnTo>
                    <a:pt x="50" y="114"/>
                  </a:lnTo>
                  <a:lnTo>
                    <a:pt x="50" y="127"/>
                  </a:lnTo>
                  <a:lnTo>
                    <a:pt x="50" y="138"/>
                  </a:lnTo>
                  <a:lnTo>
                    <a:pt x="50" y="153"/>
                  </a:lnTo>
                </a:path>
              </a:pathLst>
            </a:custGeom>
            <a:solidFill>
              <a:schemeClr val="accent1"/>
            </a:solidFill>
            <a:ln w="12700" cap="rnd">
              <a:solidFill>
                <a:srgbClr val="008000"/>
              </a:solidFill>
              <a:round/>
              <a:headEnd/>
              <a:tailEnd/>
            </a:ln>
          </p:spPr>
          <p:txBody>
            <a:bodyPr/>
            <a:lstStyle/>
            <a:p>
              <a:endParaRPr lang="en-US"/>
            </a:p>
          </p:txBody>
        </p:sp>
        <p:sp>
          <p:nvSpPr>
            <p:cNvPr id="18352" name="Freeform 106"/>
            <p:cNvSpPr>
              <a:spLocks/>
            </p:cNvSpPr>
            <p:nvPr/>
          </p:nvSpPr>
          <p:spPr bwMode="auto">
            <a:xfrm>
              <a:off x="2835" y="1508"/>
              <a:ext cx="91" cy="62"/>
            </a:xfrm>
            <a:custGeom>
              <a:avLst/>
              <a:gdLst>
                <a:gd name="T0" fmla="*/ 90 w 91"/>
                <a:gd name="T1" fmla="*/ 61 h 62"/>
                <a:gd name="T2" fmla="*/ 90 w 91"/>
                <a:gd name="T3" fmla="*/ 59 h 62"/>
                <a:gd name="T4" fmla="*/ 86 w 91"/>
                <a:gd name="T5" fmla="*/ 45 h 62"/>
                <a:gd name="T6" fmla="*/ 72 w 91"/>
                <a:gd name="T7" fmla="*/ 32 h 62"/>
                <a:gd name="T8" fmla="*/ 63 w 91"/>
                <a:gd name="T9" fmla="*/ 21 h 62"/>
                <a:gd name="T10" fmla="*/ 50 w 91"/>
                <a:gd name="T11" fmla="*/ 8 h 62"/>
                <a:gd name="T12" fmla="*/ 36 w 91"/>
                <a:gd name="T13" fmla="*/ 0 h 62"/>
                <a:gd name="T14" fmla="*/ 22 w 91"/>
                <a:gd name="T15" fmla="*/ 0 h 62"/>
                <a:gd name="T16" fmla="*/ 13 w 91"/>
                <a:gd name="T17" fmla="*/ 0 h 62"/>
                <a:gd name="T18" fmla="*/ 0 w 91"/>
                <a:gd name="T19" fmla="*/ 0 h 62"/>
                <a:gd name="T20" fmla="*/ 4 w 91"/>
                <a:gd name="T21" fmla="*/ 3 h 62"/>
                <a:gd name="T22" fmla="*/ 22 w 91"/>
                <a:gd name="T23" fmla="*/ 8 h 62"/>
                <a:gd name="T24" fmla="*/ 41 w 91"/>
                <a:gd name="T25" fmla="*/ 11 h 62"/>
                <a:gd name="T26" fmla="*/ 54 w 91"/>
                <a:gd name="T27" fmla="*/ 16 h 62"/>
                <a:gd name="T28" fmla="*/ 59 w 91"/>
                <a:gd name="T29" fmla="*/ 21 h 62"/>
                <a:gd name="T30" fmla="*/ 63 w 91"/>
                <a:gd name="T31" fmla="*/ 27 h 62"/>
                <a:gd name="T32" fmla="*/ 77 w 91"/>
                <a:gd name="T33" fmla="*/ 43 h 62"/>
                <a:gd name="T34" fmla="*/ 86 w 91"/>
                <a:gd name="T35" fmla="*/ 56 h 62"/>
                <a:gd name="T36" fmla="*/ 90 w 91"/>
                <a:gd name="T37" fmla="*/ 59 h 62"/>
                <a:gd name="T38" fmla="*/ 90 w 91"/>
                <a:gd name="T39" fmla="*/ 61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1"/>
                <a:gd name="T61" fmla="*/ 0 h 62"/>
                <a:gd name="T62" fmla="*/ 91 w 91"/>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1" h="62">
                  <a:moveTo>
                    <a:pt x="90" y="61"/>
                  </a:moveTo>
                  <a:lnTo>
                    <a:pt x="90" y="59"/>
                  </a:lnTo>
                  <a:lnTo>
                    <a:pt x="86" y="45"/>
                  </a:lnTo>
                  <a:lnTo>
                    <a:pt x="72" y="32"/>
                  </a:lnTo>
                  <a:lnTo>
                    <a:pt x="63" y="21"/>
                  </a:lnTo>
                  <a:lnTo>
                    <a:pt x="50" y="8"/>
                  </a:lnTo>
                  <a:lnTo>
                    <a:pt x="36" y="0"/>
                  </a:lnTo>
                  <a:lnTo>
                    <a:pt x="22" y="0"/>
                  </a:lnTo>
                  <a:lnTo>
                    <a:pt x="13" y="0"/>
                  </a:lnTo>
                  <a:lnTo>
                    <a:pt x="0" y="0"/>
                  </a:lnTo>
                  <a:lnTo>
                    <a:pt x="4" y="3"/>
                  </a:lnTo>
                  <a:lnTo>
                    <a:pt x="22" y="8"/>
                  </a:lnTo>
                  <a:lnTo>
                    <a:pt x="41" y="11"/>
                  </a:lnTo>
                  <a:lnTo>
                    <a:pt x="54" y="16"/>
                  </a:lnTo>
                  <a:lnTo>
                    <a:pt x="59" y="21"/>
                  </a:lnTo>
                  <a:lnTo>
                    <a:pt x="63" y="27"/>
                  </a:lnTo>
                  <a:lnTo>
                    <a:pt x="77" y="43"/>
                  </a:lnTo>
                  <a:lnTo>
                    <a:pt x="86" y="56"/>
                  </a:lnTo>
                  <a:lnTo>
                    <a:pt x="90" y="59"/>
                  </a:lnTo>
                  <a:lnTo>
                    <a:pt x="90" y="61"/>
                  </a:lnTo>
                </a:path>
              </a:pathLst>
            </a:custGeom>
            <a:solidFill>
              <a:schemeClr val="accent1"/>
            </a:solidFill>
            <a:ln w="12700" cap="rnd">
              <a:solidFill>
                <a:srgbClr val="008000"/>
              </a:solidFill>
              <a:round/>
              <a:headEnd/>
              <a:tailEnd/>
            </a:ln>
          </p:spPr>
          <p:txBody>
            <a:bodyPr/>
            <a:lstStyle/>
            <a:p>
              <a:endParaRPr lang="en-US"/>
            </a:p>
          </p:txBody>
        </p:sp>
        <p:sp>
          <p:nvSpPr>
            <p:cNvPr id="18353" name="Freeform 107"/>
            <p:cNvSpPr>
              <a:spLocks/>
            </p:cNvSpPr>
            <p:nvPr/>
          </p:nvSpPr>
          <p:spPr bwMode="auto">
            <a:xfrm>
              <a:off x="2929" y="1350"/>
              <a:ext cx="38" cy="226"/>
            </a:xfrm>
            <a:custGeom>
              <a:avLst/>
              <a:gdLst>
                <a:gd name="T0" fmla="*/ 0 w 38"/>
                <a:gd name="T1" fmla="*/ 206 h 226"/>
                <a:gd name="T2" fmla="*/ 9 w 38"/>
                <a:gd name="T3" fmla="*/ 142 h 226"/>
                <a:gd name="T4" fmla="*/ 9 w 38"/>
                <a:gd name="T5" fmla="*/ 113 h 226"/>
                <a:gd name="T6" fmla="*/ 14 w 38"/>
                <a:gd name="T7" fmla="*/ 86 h 226"/>
                <a:gd name="T8" fmla="*/ 19 w 38"/>
                <a:gd name="T9" fmla="*/ 59 h 226"/>
                <a:gd name="T10" fmla="*/ 23 w 38"/>
                <a:gd name="T11" fmla="*/ 35 h 226"/>
                <a:gd name="T12" fmla="*/ 28 w 38"/>
                <a:gd name="T13" fmla="*/ 14 h 226"/>
                <a:gd name="T14" fmla="*/ 32 w 38"/>
                <a:gd name="T15" fmla="*/ 6 h 226"/>
                <a:gd name="T16" fmla="*/ 32 w 38"/>
                <a:gd name="T17" fmla="*/ 0 h 226"/>
                <a:gd name="T18" fmla="*/ 37 w 38"/>
                <a:gd name="T19" fmla="*/ 0 h 226"/>
                <a:gd name="T20" fmla="*/ 37 w 38"/>
                <a:gd name="T21" fmla="*/ 11 h 226"/>
                <a:gd name="T22" fmla="*/ 37 w 38"/>
                <a:gd name="T23" fmla="*/ 27 h 226"/>
                <a:gd name="T24" fmla="*/ 32 w 38"/>
                <a:gd name="T25" fmla="*/ 43 h 226"/>
                <a:gd name="T26" fmla="*/ 28 w 38"/>
                <a:gd name="T27" fmla="*/ 59 h 226"/>
                <a:gd name="T28" fmla="*/ 23 w 38"/>
                <a:gd name="T29" fmla="*/ 83 h 226"/>
                <a:gd name="T30" fmla="*/ 19 w 38"/>
                <a:gd name="T31" fmla="*/ 105 h 226"/>
                <a:gd name="T32" fmla="*/ 14 w 38"/>
                <a:gd name="T33" fmla="*/ 129 h 226"/>
                <a:gd name="T34" fmla="*/ 14 w 38"/>
                <a:gd name="T35" fmla="*/ 177 h 226"/>
                <a:gd name="T36" fmla="*/ 14 w 38"/>
                <a:gd name="T37" fmla="*/ 225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226"/>
                <a:gd name="T59" fmla="*/ 38 w 38"/>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226">
                  <a:moveTo>
                    <a:pt x="0" y="206"/>
                  </a:moveTo>
                  <a:lnTo>
                    <a:pt x="9" y="142"/>
                  </a:lnTo>
                  <a:lnTo>
                    <a:pt x="9" y="113"/>
                  </a:lnTo>
                  <a:lnTo>
                    <a:pt x="14" y="86"/>
                  </a:lnTo>
                  <a:lnTo>
                    <a:pt x="19" y="59"/>
                  </a:lnTo>
                  <a:lnTo>
                    <a:pt x="23" y="35"/>
                  </a:lnTo>
                  <a:lnTo>
                    <a:pt x="28" y="14"/>
                  </a:lnTo>
                  <a:lnTo>
                    <a:pt x="32" y="6"/>
                  </a:lnTo>
                  <a:lnTo>
                    <a:pt x="32" y="0"/>
                  </a:lnTo>
                  <a:lnTo>
                    <a:pt x="37" y="0"/>
                  </a:lnTo>
                  <a:lnTo>
                    <a:pt x="37" y="11"/>
                  </a:lnTo>
                  <a:lnTo>
                    <a:pt x="37" y="27"/>
                  </a:lnTo>
                  <a:lnTo>
                    <a:pt x="32" y="43"/>
                  </a:lnTo>
                  <a:lnTo>
                    <a:pt x="28" y="59"/>
                  </a:lnTo>
                  <a:lnTo>
                    <a:pt x="23" y="83"/>
                  </a:lnTo>
                  <a:lnTo>
                    <a:pt x="19" y="105"/>
                  </a:lnTo>
                  <a:lnTo>
                    <a:pt x="14" y="129"/>
                  </a:lnTo>
                  <a:lnTo>
                    <a:pt x="14" y="177"/>
                  </a:lnTo>
                  <a:lnTo>
                    <a:pt x="14" y="225"/>
                  </a:lnTo>
                </a:path>
              </a:pathLst>
            </a:custGeom>
            <a:solidFill>
              <a:schemeClr val="accent1"/>
            </a:solidFill>
            <a:ln w="12700" cap="rnd">
              <a:solidFill>
                <a:srgbClr val="008000"/>
              </a:solidFill>
              <a:round/>
              <a:headEnd/>
              <a:tailEnd/>
            </a:ln>
          </p:spPr>
          <p:txBody>
            <a:bodyPr/>
            <a:lstStyle/>
            <a:p>
              <a:endParaRPr lang="en-US"/>
            </a:p>
          </p:txBody>
        </p:sp>
        <p:sp>
          <p:nvSpPr>
            <p:cNvPr id="18354" name="Freeform 108"/>
            <p:cNvSpPr>
              <a:spLocks/>
            </p:cNvSpPr>
            <p:nvPr/>
          </p:nvSpPr>
          <p:spPr bwMode="auto">
            <a:xfrm>
              <a:off x="2947" y="1502"/>
              <a:ext cx="76" cy="62"/>
            </a:xfrm>
            <a:custGeom>
              <a:avLst/>
              <a:gdLst>
                <a:gd name="T0" fmla="*/ 0 w 76"/>
                <a:gd name="T1" fmla="*/ 61 h 62"/>
                <a:gd name="T2" fmla="*/ 9 w 76"/>
                <a:gd name="T3" fmla="*/ 37 h 62"/>
                <a:gd name="T4" fmla="*/ 14 w 76"/>
                <a:gd name="T5" fmla="*/ 19 h 62"/>
                <a:gd name="T6" fmla="*/ 24 w 76"/>
                <a:gd name="T7" fmla="*/ 13 h 62"/>
                <a:gd name="T8" fmla="*/ 28 w 76"/>
                <a:gd name="T9" fmla="*/ 8 h 62"/>
                <a:gd name="T10" fmla="*/ 42 w 76"/>
                <a:gd name="T11" fmla="*/ 3 h 62"/>
                <a:gd name="T12" fmla="*/ 61 w 76"/>
                <a:gd name="T13" fmla="*/ 0 h 62"/>
                <a:gd name="T14" fmla="*/ 70 w 76"/>
                <a:gd name="T15" fmla="*/ 0 h 62"/>
                <a:gd name="T16" fmla="*/ 75 w 76"/>
                <a:gd name="T17" fmla="*/ 3 h 62"/>
                <a:gd name="T18" fmla="*/ 75 w 76"/>
                <a:gd name="T19" fmla="*/ 5 h 62"/>
                <a:gd name="T20" fmla="*/ 66 w 76"/>
                <a:gd name="T21" fmla="*/ 11 h 62"/>
                <a:gd name="T22" fmla="*/ 52 w 76"/>
                <a:gd name="T23" fmla="*/ 19 h 62"/>
                <a:gd name="T24" fmla="*/ 42 w 76"/>
                <a:gd name="T25" fmla="*/ 24 h 62"/>
                <a:gd name="T26" fmla="*/ 33 w 76"/>
                <a:gd name="T27" fmla="*/ 29 h 62"/>
                <a:gd name="T28" fmla="*/ 19 w 76"/>
                <a:gd name="T29" fmla="*/ 32 h 62"/>
                <a:gd name="T30" fmla="*/ 9 w 76"/>
                <a:gd name="T31" fmla="*/ 37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6"/>
                <a:gd name="T49" fmla="*/ 0 h 62"/>
                <a:gd name="T50" fmla="*/ 76 w 76"/>
                <a:gd name="T51" fmla="*/ 62 h 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6" h="62">
                  <a:moveTo>
                    <a:pt x="0" y="61"/>
                  </a:moveTo>
                  <a:lnTo>
                    <a:pt x="9" y="37"/>
                  </a:lnTo>
                  <a:lnTo>
                    <a:pt x="14" y="19"/>
                  </a:lnTo>
                  <a:lnTo>
                    <a:pt x="24" y="13"/>
                  </a:lnTo>
                  <a:lnTo>
                    <a:pt x="28" y="8"/>
                  </a:lnTo>
                  <a:lnTo>
                    <a:pt x="42" y="3"/>
                  </a:lnTo>
                  <a:lnTo>
                    <a:pt x="61" y="0"/>
                  </a:lnTo>
                  <a:lnTo>
                    <a:pt x="70" y="0"/>
                  </a:lnTo>
                  <a:lnTo>
                    <a:pt x="75" y="3"/>
                  </a:lnTo>
                  <a:lnTo>
                    <a:pt x="75" y="5"/>
                  </a:lnTo>
                  <a:lnTo>
                    <a:pt x="66" y="11"/>
                  </a:lnTo>
                  <a:lnTo>
                    <a:pt x="52" y="19"/>
                  </a:lnTo>
                  <a:lnTo>
                    <a:pt x="42" y="24"/>
                  </a:lnTo>
                  <a:lnTo>
                    <a:pt x="33" y="29"/>
                  </a:lnTo>
                  <a:lnTo>
                    <a:pt x="19" y="32"/>
                  </a:lnTo>
                  <a:lnTo>
                    <a:pt x="9" y="37"/>
                  </a:lnTo>
                </a:path>
              </a:pathLst>
            </a:custGeom>
            <a:solidFill>
              <a:schemeClr val="accent1"/>
            </a:solidFill>
            <a:ln w="12700" cap="rnd">
              <a:solidFill>
                <a:srgbClr val="008000"/>
              </a:solidFill>
              <a:round/>
              <a:headEnd/>
              <a:tailEnd/>
            </a:ln>
          </p:spPr>
          <p:txBody>
            <a:bodyPr/>
            <a:lstStyle/>
            <a:p>
              <a:endParaRPr lang="en-US"/>
            </a:p>
          </p:txBody>
        </p:sp>
        <p:sp>
          <p:nvSpPr>
            <p:cNvPr id="18355" name="Freeform 109"/>
            <p:cNvSpPr>
              <a:spLocks/>
            </p:cNvSpPr>
            <p:nvPr/>
          </p:nvSpPr>
          <p:spPr bwMode="auto">
            <a:xfrm>
              <a:off x="2913" y="1304"/>
              <a:ext cx="24" cy="249"/>
            </a:xfrm>
            <a:custGeom>
              <a:avLst/>
              <a:gdLst>
                <a:gd name="T0" fmla="*/ 23 w 24"/>
                <a:gd name="T1" fmla="*/ 248 h 249"/>
                <a:gd name="T2" fmla="*/ 18 w 24"/>
                <a:gd name="T3" fmla="*/ 187 h 249"/>
                <a:gd name="T4" fmla="*/ 14 w 24"/>
                <a:gd name="T5" fmla="*/ 129 h 249"/>
                <a:gd name="T6" fmla="*/ 9 w 24"/>
                <a:gd name="T7" fmla="*/ 106 h 249"/>
                <a:gd name="T8" fmla="*/ 9 w 24"/>
                <a:gd name="T9" fmla="*/ 82 h 249"/>
                <a:gd name="T10" fmla="*/ 5 w 24"/>
                <a:gd name="T11" fmla="*/ 61 h 249"/>
                <a:gd name="T12" fmla="*/ 5 w 24"/>
                <a:gd name="T13" fmla="*/ 42 h 249"/>
                <a:gd name="T14" fmla="*/ 5 w 24"/>
                <a:gd name="T15" fmla="*/ 29 h 249"/>
                <a:gd name="T16" fmla="*/ 0 w 24"/>
                <a:gd name="T17" fmla="*/ 19 h 249"/>
                <a:gd name="T18" fmla="*/ 0 w 24"/>
                <a:gd name="T19" fmla="*/ 5 h 249"/>
                <a:gd name="T20" fmla="*/ 0 w 24"/>
                <a:gd name="T21" fmla="*/ 0 h 249"/>
                <a:gd name="T22" fmla="*/ 5 w 24"/>
                <a:gd name="T23" fmla="*/ 0 h 249"/>
                <a:gd name="T24" fmla="*/ 5 w 24"/>
                <a:gd name="T25" fmla="*/ 3 h 249"/>
                <a:gd name="T26" fmla="*/ 5 w 24"/>
                <a:gd name="T27" fmla="*/ 8 h 249"/>
                <a:gd name="T28" fmla="*/ 9 w 24"/>
                <a:gd name="T29" fmla="*/ 24 h 249"/>
                <a:gd name="T30" fmla="*/ 14 w 24"/>
                <a:gd name="T31" fmla="*/ 42 h 249"/>
                <a:gd name="T32" fmla="*/ 18 w 24"/>
                <a:gd name="T33" fmla="*/ 61 h 249"/>
                <a:gd name="T34" fmla="*/ 18 w 24"/>
                <a:gd name="T35" fmla="*/ 92 h 249"/>
                <a:gd name="T36" fmla="*/ 18 w 24"/>
                <a:gd name="T37" fmla="*/ 127 h 249"/>
                <a:gd name="T38" fmla="*/ 18 w 24"/>
                <a:gd name="T39" fmla="*/ 166 h 249"/>
                <a:gd name="T40" fmla="*/ 23 w 24"/>
                <a:gd name="T41" fmla="*/ 208 h 2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249"/>
                <a:gd name="T65" fmla="*/ 24 w 24"/>
                <a:gd name="T66" fmla="*/ 249 h 2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249">
                  <a:moveTo>
                    <a:pt x="23" y="248"/>
                  </a:moveTo>
                  <a:lnTo>
                    <a:pt x="18" y="187"/>
                  </a:lnTo>
                  <a:lnTo>
                    <a:pt x="14" y="129"/>
                  </a:lnTo>
                  <a:lnTo>
                    <a:pt x="9" y="106"/>
                  </a:lnTo>
                  <a:lnTo>
                    <a:pt x="9" y="82"/>
                  </a:lnTo>
                  <a:lnTo>
                    <a:pt x="5" y="61"/>
                  </a:lnTo>
                  <a:lnTo>
                    <a:pt x="5" y="42"/>
                  </a:lnTo>
                  <a:lnTo>
                    <a:pt x="5" y="29"/>
                  </a:lnTo>
                  <a:lnTo>
                    <a:pt x="0" y="19"/>
                  </a:lnTo>
                  <a:lnTo>
                    <a:pt x="0" y="5"/>
                  </a:lnTo>
                  <a:lnTo>
                    <a:pt x="0" y="0"/>
                  </a:lnTo>
                  <a:lnTo>
                    <a:pt x="5" y="0"/>
                  </a:lnTo>
                  <a:lnTo>
                    <a:pt x="5" y="3"/>
                  </a:lnTo>
                  <a:lnTo>
                    <a:pt x="5" y="8"/>
                  </a:lnTo>
                  <a:lnTo>
                    <a:pt x="9" y="24"/>
                  </a:lnTo>
                  <a:lnTo>
                    <a:pt x="14" y="42"/>
                  </a:lnTo>
                  <a:lnTo>
                    <a:pt x="18" y="61"/>
                  </a:lnTo>
                  <a:lnTo>
                    <a:pt x="18" y="92"/>
                  </a:lnTo>
                  <a:lnTo>
                    <a:pt x="18" y="127"/>
                  </a:lnTo>
                  <a:lnTo>
                    <a:pt x="18" y="166"/>
                  </a:lnTo>
                  <a:lnTo>
                    <a:pt x="23" y="208"/>
                  </a:lnTo>
                </a:path>
              </a:pathLst>
            </a:custGeom>
            <a:solidFill>
              <a:schemeClr val="accent1"/>
            </a:solidFill>
            <a:ln w="12700" cap="rnd">
              <a:solidFill>
                <a:srgbClr val="008000"/>
              </a:solidFill>
              <a:round/>
              <a:headEnd/>
              <a:tailEnd/>
            </a:ln>
          </p:spPr>
          <p:txBody>
            <a:bodyPr/>
            <a:lstStyle/>
            <a:p>
              <a:endParaRPr lang="en-US"/>
            </a:p>
          </p:txBody>
        </p:sp>
      </p:grpSp>
      <p:grpSp>
        <p:nvGrpSpPr>
          <p:cNvPr id="10" name="Group 110"/>
          <p:cNvGrpSpPr>
            <a:grpSpLocks/>
          </p:cNvGrpSpPr>
          <p:nvPr/>
        </p:nvGrpSpPr>
        <p:grpSpPr bwMode="auto">
          <a:xfrm>
            <a:off x="7164388" y="2581275"/>
            <a:ext cx="1076325" cy="460375"/>
            <a:chOff x="4964" y="1589"/>
            <a:chExt cx="746" cy="284"/>
          </a:xfrm>
        </p:grpSpPr>
        <p:grpSp>
          <p:nvGrpSpPr>
            <p:cNvPr id="11" name="Group 111"/>
            <p:cNvGrpSpPr>
              <a:grpSpLocks/>
            </p:cNvGrpSpPr>
            <p:nvPr/>
          </p:nvGrpSpPr>
          <p:grpSpPr bwMode="auto">
            <a:xfrm>
              <a:off x="4964" y="1593"/>
              <a:ext cx="188" cy="280"/>
              <a:chOff x="4964" y="1593"/>
              <a:chExt cx="188" cy="280"/>
            </a:xfrm>
          </p:grpSpPr>
          <p:sp>
            <p:nvSpPr>
              <p:cNvPr id="18340" name="Freeform 112"/>
              <p:cNvSpPr>
                <a:spLocks/>
              </p:cNvSpPr>
              <p:nvPr/>
            </p:nvSpPr>
            <p:spPr bwMode="auto">
              <a:xfrm>
                <a:off x="5057" y="1768"/>
                <a:ext cx="9" cy="105"/>
              </a:xfrm>
              <a:custGeom>
                <a:avLst/>
                <a:gdLst>
                  <a:gd name="T0" fmla="*/ 0 w 9"/>
                  <a:gd name="T1" fmla="*/ 104 h 105"/>
                  <a:gd name="T2" fmla="*/ 0 w 9"/>
                  <a:gd name="T3" fmla="*/ 73 h 105"/>
                  <a:gd name="T4" fmla="*/ 0 w 9"/>
                  <a:gd name="T5" fmla="*/ 47 h 105"/>
                  <a:gd name="T6" fmla="*/ 8 w 9"/>
                  <a:gd name="T7" fmla="*/ 28 h 105"/>
                  <a:gd name="T8" fmla="*/ 8 w 9"/>
                  <a:gd name="T9" fmla="*/ 13 h 105"/>
                  <a:gd name="T10" fmla="*/ 8 w 9"/>
                  <a:gd name="T11" fmla="*/ 6 h 105"/>
                  <a:gd name="T12" fmla="*/ 8 w 9"/>
                  <a:gd name="T13" fmla="*/ 0 h 105"/>
                  <a:gd name="T14" fmla="*/ 8 w 9"/>
                  <a:gd name="T15" fmla="*/ 3 h 105"/>
                  <a:gd name="T16" fmla="*/ 8 w 9"/>
                  <a:gd name="T17" fmla="*/ 19 h 105"/>
                  <a:gd name="T18" fmla="*/ 8 w 9"/>
                  <a:gd name="T19" fmla="*/ 44 h 105"/>
                  <a:gd name="T20" fmla="*/ 8 w 9"/>
                  <a:gd name="T21" fmla="*/ 73 h 105"/>
                  <a:gd name="T22" fmla="*/ 0 w 9"/>
                  <a:gd name="T23" fmla="*/ 104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05"/>
                  <a:gd name="T38" fmla="*/ 9 w 9"/>
                  <a:gd name="T39" fmla="*/ 105 h 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05">
                    <a:moveTo>
                      <a:pt x="0" y="104"/>
                    </a:moveTo>
                    <a:lnTo>
                      <a:pt x="0" y="73"/>
                    </a:lnTo>
                    <a:lnTo>
                      <a:pt x="0" y="47"/>
                    </a:lnTo>
                    <a:lnTo>
                      <a:pt x="8" y="28"/>
                    </a:lnTo>
                    <a:lnTo>
                      <a:pt x="8" y="13"/>
                    </a:lnTo>
                    <a:lnTo>
                      <a:pt x="8" y="6"/>
                    </a:lnTo>
                    <a:lnTo>
                      <a:pt x="8" y="0"/>
                    </a:lnTo>
                    <a:lnTo>
                      <a:pt x="8" y="3"/>
                    </a:lnTo>
                    <a:lnTo>
                      <a:pt x="8" y="19"/>
                    </a:lnTo>
                    <a:lnTo>
                      <a:pt x="8" y="44"/>
                    </a:lnTo>
                    <a:lnTo>
                      <a:pt x="8" y="73"/>
                    </a:lnTo>
                    <a:lnTo>
                      <a:pt x="0" y="104"/>
                    </a:lnTo>
                  </a:path>
                </a:pathLst>
              </a:custGeom>
              <a:solidFill>
                <a:schemeClr val="accent1"/>
              </a:solidFill>
              <a:ln w="12700" cap="rnd">
                <a:solidFill>
                  <a:srgbClr val="008000"/>
                </a:solidFill>
                <a:round/>
                <a:headEnd/>
                <a:tailEnd/>
              </a:ln>
            </p:spPr>
            <p:txBody>
              <a:bodyPr/>
              <a:lstStyle/>
              <a:p>
                <a:endParaRPr lang="en-US"/>
              </a:p>
            </p:txBody>
          </p:sp>
          <p:sp>
            <p:nvSpPr>
              <p:cNvPr id="18341" name="Freeform 113"/>
              <p:cNvSpPr>
                <a:spLocks/>
              </p:cNvSpPr>
              <p:nvPr/>
            </p:nvSpPr>
            <p:spPr bwMode="auto">
              <a:xfrm>
                <a:off x="4985" y="1694"/>
                <a:ext cx="81" cy="168"/>
              </a:xfrm>
              <a:custGeom>
                <a:avLst/>
                <a:gdLst>
                  <a:gd name="T0" fmla="*/ 80 w 81"/>
                  <a:gd name="T1" fmla="*/ 167 h 168"/>
                  <a:gd name="T2" fmla="*/ 72 w 81"/>
                  <a:gd name="T3" fmla="*/ 163 h 168"/>
                  <a:gd name="T4" fmla="*/ 72 w 81"/>
                  <a:gd name="T5" fmla="*/ 157 h 168"/>
                  <a:gd name="T6" fmla="*/ 64 w 81"/>
                  <a:gd name="T7" fmla="*/ 148 h 168"/>
                  <a:gd name="T8" fmla="*/ 48 w 81"/>
                  <a:gd name="T9" fmla="*/ 126 h 168"/>
                  <a:gd name="T10" fmla="*/ 48 w 81"/>
                  <a:gd name="T11" fmla="*/ 113 h 168"/>
                  <a:gd name="T12" fmla="*/ 40 w 81"/>
                  <a:gd name="T13" fmla="*/ 107 h 168"/>
                  <a:gd name="T14" fmla="*/ 40 w 81"/>
                  <a:gd name="T15" fmla="*/ 94 h 168"/>
                  <a:gd name="T16" fmla="*/ 40 w 81"/>
                  <a:gd name="T17" fmla="*/ 85 h 168"/>
                  <a:gd name="T18" fmla="*/ 40 w 81"/>
                  <a:gd name="T19" fmla="*/ 75 h 168"/>
                  <a:gd name="T20" fmla="*/ 40 w 81"/>
                  <a:gd name="T21" fmla="*/ 63 h 168"/>
                  <a:gd name="T22" fmla="*/ 32 w 81"/>
                  <a:gd name="T23" fmla="*/ 47 h 168"/>
                  <a:gd name="T24" fmla="*/ 16 w 81"/>
                  <a:gd name="T25" fmla="*/ 28 h 168"/>
                  <a:gd name="T26" fmla="*/ 8 w 81"/>
                  <a:gd name="T27" fmla="*/ 9 h 168"/>
                  <a:gd name="T28" fmla="*/ 0 w 81"/>
                  <a:gd name="T29" fmla="*/ 3 h 168"/>
                  <a:gd name="T30" fmla="*/ 0 w 81"/>
                  <a:gd name="T31" fmla="*/ 0 h 168"/>
                  <a:gd name="T32" fmla="*/ 8 w 81"/>
                  <a:gd name="T33" fmla="*/ 3 h 168"/>
                  <a:gd name="T34" fmla="*/ 16 w 81"/>
                  <a:gd name="T35" fmla="*/ 12 h 168"/>
                  <a:gd name="T36" fmla="*/ 32 w 81"/>
                  <a:gd name="T37" fmla="*/ 28 h 168"/>
                  <a:gd name="T38" fmla="*/ 40 w 81"/>
                  <a:gd name="T39" fmla="*/ 47 h 168"/>
                  <a:gd name="T40" fmla="*/ 48 w 81"/>
                  <a:gd name="T41" fmla="*/ 60 h 168"/>
                  <a:gd name="T42" fmla="*/ 48 w 81"/>
                  <a:gd name="T43" fmla="*/ 75 h 168"/>
                  <a:gd name="T44" fmla="*/ 64 w 81"/>
                  <a:gd name="T45" fmla="*/ 113 h 168"/>
                  <a:gd name="T46" fmla="*/ 72 w 81"/>
                  <a:gd name="T47" fmla="*/ 132 h 168"/>
                  <a:gd name="T48" fmla="*/ 72 w 81"/>
                  <a:gd name="T49" fmla="*/ 148 h 168"/>
                  <a:gd name="T50" fmla="*/ 80 w 81"/>
                  <a:gd name="T51" fmla="*/ 160 h 168"/>
                  <a:gd name="T52" fmla="*/ 80 w 81"/>
                  <a:gd name="T53" fmla="*/ 167 h 1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1"/>
                  <a:gd name="T82" fmla="*/ 0 h 168"/>
                  <a:gd name="T83" fmla="*/ 81 w 81"/>
                  <a:gd name="T84" fmla="*/ 168 h 16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1" h="168">
                    <a:moveTo>
                      <a:pt x="80" y="167"/>
                    </a:moveTo>
                    <a:lnTo>
                      <a:pt x="72" y="163"/>
                    </a:lnTo>
                    <a:lnTo>
                      <a:pt x="72" y="157"/>
                    </a:lnTo>
                    <a:lnTo>
                      <a:pt x="64" y="148"/>
                    </a:lnTo>
                    <a:lnTo>
                      <a:pt x="48" y="126"/>
                    </a:lnTo>
                    <a:lnTo>
                      <a:pt x="48" y="113"/>
                    </a:lnTo>
                    <a:lnTo>
                      <a:pt x="40" y="107"/>
                    </a:lnTo>
                    <a:lnTo>
                      <a:pt x="40" y="94"/>
                    </a:lnTo>
                    <a:lnTo>
                      <a:pt x="40" y="85"/>
                    </a:lnTo>
                    <a:lnTo>
                      <a:pt x="40" y="75"/>
                    </a:lnTo>
                    <a:lnTo>
                      <a:pt x="40" y="63"/>
                    </a:lnTo>
                    <a:lnTo>
                      <a:pt x="32" y="47"/>
                    </a:lnTo>
                    <a:lnTo>
                      <a:pt x="16" y="28"/>
                    </a:lnTo>
                    <a:lnTo>
                      <a:pt x="8" y="9"/>
                    </a:lnTo>
                    <a:lnTo>
                      <a:pt x="0" y="3"/>
                    </a:lnTo>
                    <a:lnTo>
                      <a:pt x="0" y="0"/>
                    </a:lnTo>
                    <a:lnTo>
                      <a:pt x="8" y="3"/>
                    </a:lnTo>
                    <a:lnTo>
                      <a:pt x="16" y="12"/>
                    </a:lnTo>
                    <a:lnTo>
                      <a:pt x="32" y="28"/>
                    </a:lnTo>
                    <a:lnTo>
                      <a:pt x="40" y="47"/>
                    </a:lnTo>
                    <a:lnTo>
                      <a:pt x="48" y="60"/>
                    </a:lnTo>
                    <a:lnTo>
                      <a:pt x="48" y="75"/>
                    </a:lnTo>
                    <a:lnTo>
                      <a:pt x="64" y="113"/>
                    </a:lnTo>
                    <a:lnTo>
                      <a:pt x="72" y="132"/>
                    </a:lnTo>
                    <a:lnTo>
                      <a:pt x="72" y="148"/>
                    </a:lnTo>
                    <a:lnTo>
                      <a:pt x="80" y="160"/>
                    </a:lnTo>
                    <a:lnTo>
                      <a:pt x="80" y="167"/>
                    </a:lnTo>
                  </a:path>
                </a:pathLst>
              </a:custGeom>
              <a:solidFill>
                <a:schemeClr val="accent1"/>
              </a:solidFill>
              <a:ln w="12700" cap="rnd">
                <a:solidFill>
                  <a:srgbClr val="008000"/>
                </a:solidFill>
                <a:round/>
                <a:headEnd/>
                <a:tailEnd/>
              </a:ln>
            </p:spPr>
            <p:txBody>
              <a:bodyPr/>
              <a:lstStyle/>
              <a:p>
                <a:endParaRPr lang="en-US"/>
              </a:p>
            </p:txBody>
          </p:sp>
          <p:sp>
            <p:nvSpPr>
              <p:cNvPr id="18342" name="Freeform 114"/>
              <p:cNvSpPr>
                <a:spLocks/>
              </p:cNvSpPr>
              <p:nvPr/>
            </p:nvSpPr>
            <p:spPr bwMode="auto">
              <a:xfrm>
                <a:off x="5067" y="1711"/>
                <a:ext cx="49" cy="162"/>
              </a:xfrm>
              <a:custGeom>
                <a:avLst/>
                <a:gdLst>
                  <a:gd name="T0" fmla="*/ 0 w 49"/>
                  <a:gd name="T1" fmla="*/ 126 h 162"/>
                  <a:gd name="T2" fmla="*/ 16 w 49"/>
                  <a:gd name="T3" fmla="*/ 92 h 162"/>
                  <a:gd name="T4" fmla="*/ 24 w 49"/>
                  <a:gd name="T5" fmla="*/ 60 h 162"/>
                  <a:gd name="T6" fmla="*/ 24 w 49"/>
                  <a:gd name="T7" fmla="*/ 38 h 162"/>
                  <a:gd name="T8" fmla="*/ 24 w 49"/>
                  <a:gd name="T9" fmla="*/ 29 h 162"/>
                  <a:gd name="T10" fmla="*/ 24 w 49"/>
                  <a:gd name="T11" fmla="*/ 22 h 162"/>
                  <a:gd name="T12" fmla="*/ 32 w 49"/>
                  <a:gd name="T13" fmla="*/ 13 h 162"/>
                  <a:gd name="T14" fmla="*/ 40 w 49"/>
                  <a:gd name="T15" fmla="*/ 7 h 162"/>
                  <a:gd name="T16" fmla="*/ 48 w 49"/>
                  <a:gd name="T17" fmla="*/ 0 h 162"/>
                  <a:gd name="T18" fmla="*/ 48 w 49"/>
                  <a:gd name="T19" fmla="*/ 4 h 162"/>
                  <a:gd name="T20" fmla="*/ 48 w 49"/>
                  <a:gd name="T21" fmla="*/ 10 h 162"/>
                  <a:gd name="T22" fmla="*/ 48 w 49"/>
                  <a:gd name="T23" fmla="*/ 19 h 162"/>
                  <a:gd name="T24" fmla="*/ 32 w 49"/>
                  <a:gd name="T25" fmla="*/ 44 h 162"/>
                  <a:gd name="T26" fmla="*/ 24 w 49"/>
                  <a:gd name="T27" fmla="*/ 70 h 162"/>
                  <a:gd name="T28" fmla="*/ 16 w 49"/>
                  <a:gd name="T29" fmla="*/ 92 h 162"/>
                  <a:gd name="T30" fmla="*/ 8 w 49"/>
                  <a:gd name="T31" fmla="*/ 126 h 162"/>
                  <a:gd name="T32" fmla="*/ 8 w 49"/>
                  <a:gd name="T33" fmla="*/ 161 h 1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162"/>
                  <a:gd name="T53" fmla="*/ 49 w 49"/>
                  <a:gd name="T54" fmla="*/ 162 h 1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162">
                    <a:moveTo>
                      <a:pt x="0" y="126"/>
                    </a:moveTo>
                    <a:lnTo>
                      <a:pt x="16" y="92"/>
                    </a:lnTo>
                    <a:lnTo>
                      <a:pt x="24" y="60"/>
                    </a:lnTo>
                    <a:lnTo>
                      <a:pt x="24" y="38"/>
                    </a:lnTo>
                    <a:lnTo>
                      <a:pt x="24" y="29"/>
                    </a:lnTo>
                    <a:lnTo>
                      <a:pt x="24" y="22"/>
                    </a:lnTo>
                    <a:lnTo>
                      <a:pt x="32" y="13"/>
                    </a:lnTo>
                    <a:lnTo>
                      <a:pt x="40" y="7"/>
                    </a:lnTo>
                    <a:lnTo>
                      <a:pt x="48" y="0"/>
                    </a:lnTo>
                    <a:lnTo>
                      <a:pt x="48" y="4"/>
                    </a:lnTo>
                    <a:lnTo>
                      <a:pt x="48" y="10"/>
                    </a:lnTo>
                    <a:lnTo>
                      <a:pt x="48" y="19"/>
                    </a:lnTo>
                    <a:lnTo>
                      <a:pt x="32" y="44"/>
                    </a:lnTo>
                    <a:lnTo>
                      <a:pt x="24" y="70"/>
                    </a:lnTo>
                    <a:lnTo>
                      <a:pt x="16" y="92"/>
                    </a:lnTo>
                    <a:lnTo>
                      <a:pt x="8" y="126"/>
                    </a:lnTo>
                    <a:lnTo>
                      <a:pt x="8" y="161"/>
                    </a:lnTo>
                  </a:path>
                </a:pathLst>
              </a:custGeom>
              <a:solidFill>
                <a:schemeClr val="accent1"/>
              </a:solidFill>
              <a:ln w="12700" cap="rnd">
                <a:solidFill>
                  <a:srgbClr val="008000"/>
                </a:solidFill>
                <a:round/>
                <a:headEnd/>
                <a:tailEnd/>
              </a:ln>
            </p:spPr>
            <p:txBody>
              <a:bodyPr/>
              <a:lstStyle/>
              <a:p>
                <a:endParaRPr lang="en-US"/>
              </a:p>
            </p:txBody>
          </p:sp>
          <p:sp>
            <p:nvSpPr>
              <p:cNvPr id="18343" name="Freeform 115"/>
              <p:cNvSpPr>
                <a:spLocks/>
              </p:cNvSpPr>
              <p:nvPr/>
            </p:nvSpPr>
            <p:spPr bwMode="auto">
              <a:xfrm>
                <a:off x="5018" y="1641"/>
                <a:ext cx="49" cy="203"/>
              </a:xfrm>
              <a:custGeom>
                <a:avLst/>
                <a:gdLst>
                  <a:gd name="T0" fmla="*/ 40 w 49"/>
                  <a:gd name="T1" fmla="*/ 202 h 203"/>
                  <a:gd name="T2" fmla="*/ 32 w 49"/>
                  <a:gd name="T3" fmla="*/ 137 h 203"/>
                  <a:gd name="T4" fmla="*/ 32 w 49"/>
                  <a:gd name="T5" fmla="*/ 106 h 203"/>
                  <a:gd name="T6" fmla="*/ 24 w 49"/>
                  <a:gd name="T7" fmla="*/ 81 h 203"/>
                  <a:gd name="T8" fmla="*/ 16 w 49"/>
                  <a:gd name="T9" fmla="*/ 56 h 203"/>
                  <a:gd name="T10" fmla="*/ 8 w 49"/>
                  <a:gd name="T11" fmla="*/ 31 h 203"/>
                  <a:gd name="T12" fmla="*/ 0 w 49"/>
                  <a:gd name="T13" fmla="*/ 13 h 203"/>
                  <a:gd name="T14" fmla="*/ 0 w 49"/>
                  <a:gd name="T15" fmla="*/ 3 h 203"/>
                  <a:gd name="T16" fmla="*/ 0 w 49"/>
                  <a:gd name="T17" fmla="*/ 0 h 203"/>
                  <a:gd name="T18" fmla="*/ 8 w 49"/>
                  <a:gd name="T19" fmla="*/ 7 h 203"/>
                  <a:gd name="T20" fmla="*/ 8 w 49"/>
                  <a:gd name="T21" fmla="*/ 16 h 203"/>
                  <a:gd name="T22" fmla="*/ 16 w 49"/>
                  <a:gd name="T23" fmla="*/ 31 h 203"/>
                  <a:gd name="T24" fmla="*/ 24 w 49"/>
                  <a:gd name="T25" fmla="*/ 50 h 203"/>
                  <a:gd name="T26" fmla="*/ 32 w 49"/>
                  <a:gd name="T27" fmla="*/ 75 h 203"/>
                  <a:gd name="T28" fmla="*/ 48 w 49"/>
                  <a:gd name="T29" fmla="*/ 97 h 203"/>
                  <a:gd name="T30" fmla="*/ 48 w 49"/>
                  <a:gd name="T31" fmla="*/ 115 h 203"/>
                  <a:gd name="T32" fmla="*/ 48 w 49"/>
                  <a:gd name="T33" fmla="*/ 131 h 203"/>
                  <a:gd name="T34" fmla="*/ 48 w 49"/>
                  <a:gd name="T35" fmla="*/ 140 h 203"/>
                  <a:gd name="T36" fmla="*/ 48 w 49"/>
                  <a:gd name="T37" fmla="*/ 155 h 2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203"/>
                  <a:gd name="T59" fmla="*/ 49 w 49"/>
                  <a:gd name="T60" fmla="*/ 203 h 2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203">
                    <a:moveTo>
                      <a:pt x="40" y="202"/>
                    </a:moveTo>
                    <a:lnTo>
                      <a:pt x="32" y="137"/>
                    </a:lnTo>
                    <a:lnTo>
                      <a:pt x="32" y="106"/>
                    </a:lnTo>
                    <a:lnTo>
                      <a:pt x="24" y="81"/>
                    </a:lnTo>
                    <a:lnTo>
                      <a:pt x="16" y="56"/>
                    </a:lnTo>
                    <a:lnTo>
                      <a:pt x="8" y="31"/>
                    </a:lnTo>
                    <a:lnTo>
                      <a:pt x="0" y="13"/>
                    </a:lnTo>
                    <a:lnTo>
                      <a:pt x="0" y="3"/>
                    </a:lnTo>
                    <a:lnTo>
                      <a:pt x="0" y="0"/>
                    </a:lnTo>
                    <a:lnTo>
                      <a:pt x="8" y="7"/>
                    </a:lnTo>
                    <a:lnTo>
                      <a:pt x="8" y="16"/>
                    </a:lnTo>
                    <a:lnTo>
                      <a:pt x="16" y="31"/>
                    </a:lnTo>
                    <a:lnTo>
                      <a:pt x="24" y="50"/>
                    </a:lnTo>
                    <a:lnTo>
                      <a:pt x="32" y="75"/>
                    </a:lnTo>
                    <a:lnTo>
                      <a:pt x="48" y="97"/>
                    </a:lnTo>
                    <a:lnTo>
                      <a:pt x="48" y="115"/>
                    </a:lnTo>
                    <a:lnTo>
                      <a:pt x="48" y="131"/>
                    </a:lnTo>
                    <a:lnTo>
                      <a:pt x="48" y="140"/>
                    </a:lnTo>
                    <a:lnTo>
                      <a:pt x="48" y="155"/>
                    </a:lnTo>
                  </a:path>
                </a:pathLst>
              </a:custGeom>
              <a:solidFill>
                <a:schemeClr val="accent1"/>
              </a:solidFill>
              <a:ln w="12700" cap="rnd">
                <a:solidFill>
                  <a:srgbClr val="008000"/>
                </a:solidFill>
                <a:round/>
                <a:headEnd/>
                <a:tailEnd/>
              </a:ln>
            </p:spPr>
            <p:txBody>
              <a:bodyPr/>
              <a:lstStyle/>
              <a:p>
                <a:endParaRPr lang="en-US"/>
              </a:p>
            </p:txBody>
          </p:sp>
          <p:sp>
            <p:nvSpPr>
              <p:cNvPr id="18344" name="Freeform 116"/>
              <p:cNvSpPr>
                <a:spLocks/>
              </p:cNvSpPr>
              <p:nvPr/>
            </p:nvSpPr>
            <p:spPr bwMode="auto">
              <a:xfrm>
                <a:off x="4964" y="1795"/>
                <a:ext cx="96" cy="64"/>
              </a:xfrm>
              <a:custGeom>
                <a:avLst/>
                <a:gdLst>
                  <a:gd name="T0" fmla="*/ 95 w 96"/>
                  <a:gd name="T1" fmla="*/ 63 h 64"/>
                  <a:gd name="T2" fmla="*/ 95 w 96"/>
                  <a:gd name="T3" fmla="*/ 60 h 64"/>
                  <a:gd name="T4" fmla="*/ 79 w 96"/>
                  <a:gd name="T5" fmla="*/ 47 h 64"/>
                  <a:gd name="T6" fmla="*/ 71 w 96"/>
                  <a:gd name="T7" fmla="*/ 32 h 64"/>
                  <a:gd name="T8" fmla="*/ 63 w 96"/>
                  <a:gd name="T9" fmla="*/ 22 h 64"/>
                  <a:gd name="T10" fmla="*/ 47 w 96"/>
                  <a:gd name="T11" fmla="*/ 10 h 64"/>
                  <a:gd name="T12" fmla="*/ 31 w 96"/>
                  <a:gd name="T13" fmla="*/ 3 h 64"/>
                  <a:gd name="T14" fmla="*/ 16 w 96"/>
                  <a:gd name="T15" fmla="*/ 0 h 64"/>
                  <a:gd name="T16" fmla="*/ 8 w 96"/>
                  <a:gd name="T17" fmla="*/ 0 h 64"/>
                  <a:gd name="T18" fmla="*/ 0 w 96"/>
                  <a:gd name="T19" fmla="*/ 3 h 64"/>
                  <a:gd name="T20" fmla="*/ 8 w 96"/>
                  <a:gd name="T21" fmla="*/ 7 h 64"/>
                  <a:gd name="T22" fmla="*/ 24 w 96"/>
                  <a:gd name="T23" fmla="*/ 10 h 64"/>
                  <a:gd name="T24" fmla="*/ 39 w 96"/>
                  <a:gd name="T25" fmla="*/ 13 h 64"/>
                  <a:gd name="T26" fmla="*/ 55 w 96"/>
                  <a:gd name="T27" fmla="*/ 19 h 64"/>
                  <a:gd name="T28" fmla="*/ 63 w 96"/>
                  <a:gd name="T29" fmla="*/ 28 h 64"/>
                  <a:gd name="T30" fmla="*/ 79 w 96"/>
                  <a:gd name="T31" fmla="*/ 44 h 64"/>
                  <a:gd name="T32" fmla="*/ 87 w 96"/>
                  <a:gd name="T33" fmla="*/ 57 h 64"/>
                  <a:gd name="T34" fmla="*/ 95 w 96"/>
                  <a:gd name="T35" fmla="*/ 63 h 64"/>
                  <a:gd name="T36" fmla="*/ 95 w 96"/>
                  <a:gd name="T37" fmla="*/ 63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64"/>
                  <a:gd name="T59" fmla="*/ 96 w 96"/>
                  <a:gd name="T60" fmla="*/ 64 h 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64">
                    <a:moveTo>
                      <a:pt x="95" y="63"/>
                    </a:moveTo>
                    <a:lnTo>
                      <a:pt x="95" y="60"/>
                    </a:lnTo>
                    <a:lnTo>
                      <a:pt x="79" y="47"/>
                    </a:lnTo>
                    <a:lnTo>
                      <a:pt x="71" y="32"/>
                    </a:lnTo>
                    <a:lnTo>
                      <a:pt x="63" y="22"/>
                    </a:lnTo>
                    <a:lnTo>
                      <a:pt x="47" y="10"/>
                    </a:lnTo>
                    <a:lnTo>
                      <a:pt x="31" y="3"/>
                    </a:lnTo>
                    <a:lnTo>
                      <a:pt x="16" y="0"/>
                    </a:lnTo>
                    <a:lnTo>
                      <a:pt x="8" y="0"/>
                    </a:lnTo>
                    <a:lnTo>
                      <a:pt x="0" y="3"/>
                    </a:lnTo>
                    <a:lnTo>
                      <a:pt x="8" y="7"/>
                    </a:lnTo>
                    <a:lnTo>
                      <a:pt x="24" y="10"/>
                    </a:lnTo>
                    <a:lnTo>
                      <a:pt x="39" y="13"/>
                    </a:lnTo>
                    <a:lnTo>
                      <a:pt x="55" y="19"/>
                    </a:lnTo>
                    <a:lnTo>
                      <a:pt x="63" y="28"/>
                    </a:lnTo>
                    <a:lnTo>
                      <a:pt x="79" y="44"/>
                    </a:lnTo>
                    <a:lnTo>
                      <a:pt x="87" y="57"/>
                    </a:lnTo>
                    <a:lnTo>
                      <a:pt x="95" y="63"/>
                    </a:lnTo>
                  </a:path>
                </a:pathLst>
              </a:custGeom>
              <a:solidFill>
                <a:schemeClr val="accent1"/>
              </a:solidFill>
              <a:ln w="12700" cap="rnd">
                <a:solidFill>
                  <a:srgbClr val="008000"/>
                </a:solidFill>
                <a:round/>
                <a:headEnd/>
                <a:tailEnd/>
              </a:ln>
            </p:spPr>
            <p:txBody>
              <a:bodyPr/>
              <a:lstStyle/>
              <a:p>
                <a:endParaRPr lang="en-US"/>
              </a:p>
            </p:txBody>
          </p:sp>
          <p:sp>
            <p:nvSpPr>
              <p:cNvPr id="18345" name="Freeform 117"/>
              <p:cNvSpPr>
                <a:spLocks/>
              </p:cNvSpPr>
              <p:nvPr/>
            </p:nvSpPr>
            <p:spPr bwMode="auto">
              <a:xfrm>
                <a:off x="5063" y="1638"/>
                <a:ext cx="33" cy="227"/>
              </a:xfrm>
              <a:custGeom>
                <a:avLst/>
                <a:gdLst>
                  <a:gd name="T0" fmla="*/ 0 w 33"/>
                  <a:gd name="T1" fmla="*/ 207 h 227"/>
                  <a:gd name="T2" fmla="*/ 8 w 33"/>
                  <a:gd name="T3" fmla="*/ 144 h 227"/>
                  <a:gd name="T4" fmla="*/ 8 w 33"/>
                  <a:gd name="T5" fmla="*/ 88 h 227"/>
                  <a:gd name="T6" fmla="*/ 16 w 33"/>
                  <a:gd name="T7" fmla="*/ 60 h 227"/>
                  <a:gd name="T8" fmla="*/ 16 w 33"/>
                  <a:gd name="T9" fmla="*/ 35 h 227"/>
                  <a:gd name="T10" fmla="*/ 24 w 33"/>
                  <a:gd name="T11" fmla="*/ 13 h 227"/>
                  <a:gd name="T12" fmla="*/ 24 w 33"/>
                  <a:gd name="T13" fmla="*/ 6 h 227"/>
                  <a:gd name="T14" fmla="*/ 24 w 33"/>
                  <a:gd name="T15" fmla="*/ 0 h 227"/>
                  <a:gd name="T16" fmla="*/ 32 w 33"/>
                  <a:gd name="T17" fmla="*/ 0 h 227"/>
                  <a:gd name="T18" fmla="*/ 32 w 33"/>
                  <a:gd name="T19" fmla="*/ 13 h 227"/>
                  <a:gd name="T20" fmla="*/ 32 w 33"/>
                  <a:gd name="T21" fmla="*/ 28 h 227"/>
                  <a:gd name="T22" fmla="*/ 24 w 33"/>
                  <a:gd name="T23" fmla="*/ 44 h 227"/>
                  <a:gd name="T24" fmla="*/ 24 w 33"/>
                  <a:gd name="T25" fmla="*/ 63 h 227"/>
                  <a:gd name="T26" fmla="*/ 16 w 33"/>
                  <a:gd name="T27" fmla="*/ 82 h 227"/>
                  <a:gd name="T28" fmla="*/ 16 w 33"/>
                  <a:gd name="T29" fmla="*/ 107 h 227"/>
                  <a:gd name="T30" fmla="*/ 8 w 33"/>
                  <a:gd name="T31" fmla="*/ 129 h 227"/>
                  <a:gd name="T32" fmla="*/ 8 w 33"/>
                  <a:gd name="T33" fmla="*/ 176 h 227"/>
                  <a:gd name="T34" fmla="*/ 8 w 33"/>
                  <a:gd name="T35" fmla="*/ 226 h 2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227"/>
                  <a:gd name="T56" fmla="*/ 33 w 33"/>
                  <a:gd name="T57" fmla="*/ 227 h 2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227">
                    <a:moveTo>
                      <a:pt x="0" y="207"/>
                    </a:moveTo>
                    <a:lnTo>
                      <a:pt x="8" y="144"/>
                    </a:lnTo>
                    <a:lnTo>
                      <a:pt x="8" y="88"/>
                    </a:lnTo>
                    <a:lnTo>
                      <a:pt x="16" y="60"/>
                    </a:lnTo>
                    <a:lnTo>
                      <a:pt x="16" y="35"/>
                    </a:lnTo>
                    <a:lnTo>
                      <a:pt x="24" y="13"/>
                    </a:lnTo>
                    <a:lnTo>
                      <a:pt x="24" y="6"/>
                    </a:lnTo>
                    <a:lnTo>
                      <a:pt x="24" y="0"/>
                    </a:lnTo>
                    <a:lnTo>
                      <a:pt x="32" y="0"/>
                    </a:lnTo>
                    <a:lnTo>
                      <a:pt x="32" y="13"/>
                    </a:lnTo>
                    <a:lnTo>
                      <a:pt x="32" y="28"/>
                    </a:lnTo>
                    <a:lnTo>
                      <a:pt x="24" y="44"/>
                    </a:lnTo>
                    <a:lnTo>
                      <a:pt x="24" y="63"/>
                    </a:lnTo>
                    <a:lnTo>
                      <a:pt x="16" y="82"/>
                    </a:lnTo>
                    <a:lnTo>
                      <a:pt x="16" y="107"/>
                    </a:lnTo>
                    <a:lnTo>
                      <a:pt x="8" y="129"/>
                    </a:lnTo>
                    <a:lnTo>
                      <a:pt x="8" y="176"/>
                    </a:lnTo>
                    <a:lnTo>
                      <a:pt x="8" y="226"/>
                    </a:lnTo>
                  </a:path>
                </a:pathLst>
              </a:custGeom>
              <a:solidFill>
                <a:schemeClr val="accent1"/>
              </a:solidFill>
              <a:ln w="12700" cap="rnd">
                <a:solidFill>
                  <a:srgbClr val="008000"/>
                </a:solidFill>
                <a:round/>
                <a:headEnd/>
                <a:tailEnd/>
              </a:ln>
            </p:spPr>
            <p:txBody>
              <a:bodyPr/>
              <a:lstStyle/>
              <a:p>
                <a:endParaRPr lang="en-US"/>
              </a:p>
            </p:txBody>
          </p:sp>
          <p:sp>
            <p:nvSpPr>
              <p:cNvPr id="18346" name="Freeform 118"/>
              <p:cNvSpPr>
                <a:spLocks/>
              </p:cNvSpPr>
              <p:nvPr/>
            </p:nvSpPr>
            <p:spPr bwMode="auto">
              <a:xfrm>
                <a:off x="5078" y="1793"/>
                <a:ext cx="74" cy="60"/>
              </a:xfrm>
              <a:custGeom>
                <a:avLst/>
                <a:gdLst>
                  <a:gd name="T0" fmla="*/ 0 w 74"/>
                  <a:gd name="T1" fmla="*/ 59 h 60"/>
                  <a:gd name="T2" fmla="*/ 8 w 74"/>
                  <a:gd name="T3" fmla="*/ 34 h 60"/>
                  <a:gd name="T4" fmla="*/ 8 w 74"/>
                  <a:gd name="T5" fmla="*/ 25 h 60"/>
                  <a:gd name="T6" fmla="*/ 16 w 74"/>
                  <a:gd name="T7" fmla="*/ 15 h 60"/>
                  <a:gd name="T8" fmla="*/ 24 w 74"/>
                  <a:gd name="T9" fmla="*/ 6 h 60"/>
                  <a:gd name="T10" fmla="*/ 41 w 74"/>
                  <a:gd name="T11" fmla="*/ 0 h 60"/>
                  <a:gd name="T12" fmla="*/ 57 w 74"/>
                  <a:gd name="T13" fmla="*/ 0 h 60"/>
                  <a:gd name="T14" fmla="*/ 73 w 74"/>
                  <a:gd name="T15" fmla="*/ 0 h 60"/>
                  <a:gd name="T16" fmla="*/ 65 w 74"/>
                  <a:gd name="T17" fmla="*/ 9 h 60"/>
                  <a:gd name="T18" fmla="*/ 49 w 74"/>
                  <a:gd name="T19" fmla="*/ 15 h 60"/>
                  <a:gd name="T20" fmla="*/ 33 w 74"/>
                  <a:gd name="T21" fmla="*/ 25 h 60"/>
                  <a:gd name="T22" fmla="*/ 8 w 74"/>
                  <a:gd name="T23" fmla="*/ 37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
                  <a:gd name="T37" fmla="*/ 0 h 60"/>
                  <a:gd name="T38" fmla="*/ 74 w 74"/>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 h="60">
                    <a:moveTo>
                      <a:pt x="0" y="59"/>
                    </a:moveTo>
                    <a:lnTo>
                      <a:pt x="8" y="34"/>
                    </a:lnTo>
                    <a:lnTo>
                      <a:pt x="8" y="25"/>
                    </a:lnTo>
                    <a:lnTo>
                      <a:pt x="16" y="15"/>
                    </a:lnTo>
                    <a:lnTo>
                      <a:pt x="24" y="6"/>
                    </a:lnTo>
                    <a:lnTo>
                      <a:pt x="41" y="0"/>
                    </a:lnTo>
                    <a:lnTo>
                      <a:pt x="57" y="0"/>
                    </a:lnTo>
                    <a:lnTo>
                      <a:pt x="73" y="0"/>
                    </a:lnTo>
                    <a:lnTo>
                      <a:pt x="65" y="9"/>
                    </a:lnTo>
                    <a:lnTo>
                      <a:pt x="49" y="15"/>
                    </a:lnTo>
                    <a:lnTo>
                      <a:pt x="33" y="25"/>
                    </a:lnTo>
                    <a:lnTo>
                      <a:pt x="8" y="37"/>
                    </a:lnTo>
                  </a:path>
                </a:pathLst>
              </a:custGeom>
              <a:solidFill>
                <a:schemeClr val="accent1"/>
              </a:solidFill>
              <a:ln w="12700" cap="rnd">
                <a:solidFill>
                  <a:srgbClr val="008000"/>
                </a:solidFill>
                <a:round/>
                <a:headEnd/>
                <a:tailEnd/>
              </a:ln>
            </p:spPr>
            <p:txBody>
              <a:bodyPr/>
              <a:lstStyle/>
              <a:p>
                <a:endParaRPr lang="en-US"/>
              </a:p>
            </p:txBody>
          </p:sp>
          <p:sp>
            <p:nvSpPr>
              <p:cNvPr id="18347" name="Freeform 119"/>
              <p:cNvSpPr>
                <a:spLocks/>
              </p:cNvSpPr>
              <p:nvPr/>
            </p:nvSpPr>
            <p:spPr bwMode="auto">
              <a:xfrm>
                <a:off x="5041" y="1593"/>
                <a:ext cx="25" cy="249"/>
              </a:xfrm>
              <a:custGeom>
                <a:avLst/>
                <a:gdLst>
                  <a:gd name="T0" fmla="*/ 24 w 25"/>
                  <a:gd name="T1" fmla="*/ 248 h 249"/>
                  <a:gd name="T2" fmla="*/ 16 w 25"/>
                  <a:gd name="T3" fmla="*/ 186 h 249"/>
                  <a:gd name="T4" fmla="*/ 16 w 25"/>
                  <a:gd name="T5" fmla="*/ 130 h 249"/>
                  <a:gd name="T6" fmla="*/ 8 w 25"/>
                  <a:gd name="T7" fmla="*/ 81 h 249"/>
                  <a:gd name="T8" fmla="*/ 8 w 25"/>
                  <a:gd name="T9" fmla="*/ 59 h 249"/>
                  <a:gd name="T10" fmla="*/ 8 w 25"/>
                  <a:gd name="T11" fmla="*/ 43 h 249"/>
                  <a:gd name="T12" fmla="*/ 8 w 25"/>
                  <a:gd name="T13" fmla="*/ 31 h 249"/>
                  <a:gd name="T14" fmla="*/ 0 w 25"/>
                  <a:gd name="T15" fmla="*/ 19 h 249"/>
                  <a:gd name="T16" fmla="*/ 0 w 25"/>
                  <a:gd name="T17" fmla="*/ 6 h 249"/>
                  <a:gd name="T18" fmla="*/ 0 w 25"/>
                  <a:gd name="T19" fmla="*/ 0 h 249"/>
                  <a:gd name="T20" fmla="*/ 8 w 25"/>
                  <a:gd name="T21" fmla="*/ 0 h 249"/>
                  <a:gd name="T22" fmla="*/ 8 w 25"/>
                  <a:gd name="T23" fmla="*/ 9 h 249"/>
                  <a:gd name="T24" fmla="*/ 16 w 25"/>
                  <a:gd name="T25" fmla="*/ 25 h 249"/>
                  <a:gd name="T26" fmla="*/ 16 w 25"/>
                  <a:gd name="T27" fmla="*/ 43 h 249"/>
                  <a:gd name="T28" fmla="*/ 16 w 25"/>
                  <a:gd name="T29" fmla="*/ 62 h 249"/>
                  <a:gd name="T30" fmla="*/ 16 w 25"/>
                  <a:gd name="T31" fmla="*/ 93 h 249"/>
                  <a:gd name="T32" fmla="*/ 16 w 25"/>
                  <a:gd name="T33" fmla="*/ 127 h 249"/>
                  <a:gd name="T34" fmla="*/ 24 w 25"/>
                  <a:gd name="T35" fmla="*/ 167 h 249"/>
                  <a:gd name="T36" fmla="*/ 24 w 25"/>
                  <a:gd name="T37" fmla="*/ 208 h 2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249"/>
                  <a:gd name="T59" fmla="*/ 25 w 25"/>
                  <a:gd name="T60" fmla="*/ 249 h 2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249">
                    <a:moveTo>
                      <a:pt x="24" y="248"/>
                    </a:moveTo>
                    <a:lnTo>
                      <a:pt x="16" y="186"/>
                    </a:lnTo>
                    <a:lnTo>
                      <a:pt x="16" y="130"/>
                    </a:lnTo>
                    <a:lnTo>
                      <a:pt x="8" y="81"/>
                    </a:lnTo>
                    <a:lnTo>
                      <a:pt x="8" y="59"/>
                    </a:lnTo>
                    <a:lnTo>
                      <a:pt x="8" y="43"/>
                    </a:lnTo>
                    <a:lnTo>
                      <a:pt x="8" y="31"/>
                    </a:lnTo>
                    <a:lnTo>
                      <a:pt x="0" y="19"/>
                    </a:lnTo>
                    <a:lnTo>
                      <a:pt x="0" y="6"/>
                    </a:lnTo>
                    <a:lnTo>
                      <a:pt x="0" y="0"/>
                    </a:lnTo>
                    <a:lnTo>
                      <a:pt x="8" y="0"/>
                    </a:lnTo>
                    <a:lnTo>
                      <a:pt x="8" y="9"/>
                    </a:lnTo>
                    <a:lnTo>
                      <a:pt x="16" y="25"/>
                    </a:lnTo>
                    <a:lnTo>
                      <a:pt x="16" y="43"/>
                    </a:lnTo>
                    <a:lnTo>
                      <a:pt x="16" y="62"/>
                    </a:lnTo>
                    <a:lnTo>
                      <a:pt x="16" y="93"/>
                    </a:lnTo>
                    <a:lnTo>
                      <a:pt x="16" y="127"/>
                    </a:lnTo>
                    <a:lnTo>
                      <a:pt x="24" y="167"/>
                    </a:lnTo>
                    <a:lnTo>
                      <a:pt x="24" y="208"/>
                    </a:lnTo>
                  </a:path>
                </a:pathLst>
              </a:custGeom>
              <a:solidFill>
                <a:schemeClr val="accent1"/>
              </a:solidFill>
              <a:ln w="12700" cap="rnd">
                <a:solidFill>
                  <a:srgbClr val="008000"/>
                </a:solidFill>
                <a:round/>
                <a:headEnd/>
                <a:tailEnd/>
              </a:ln>
            </p:spPr>
            <p:txBody>
              <a:bodyPr/>
              <a:lstStyle/>
              <a:p>
                <a:endParaRPr lang="en-US"/>
              </a:p>
            </p:txBody>
          </p:sp>
        </p:grpSp>
        <p:grpSp>
          <p:nvGrpSpPr>
            <p:cNvPr id="12" name="Group 120"/>
            <p:cNvGrpSpPr>
              <a:grpSpLocks/>
            </p:cNvGrpSpPr>
            <p:nvPr/>
          </p:nvGrpSpPr>
          <p:grpSpPr bwMode="auto">
            <a:xfrm>
              <a:off x="5146" y="1592"/>
              <a:ext cx="192" cy="280"/>
              <a:chOff x="5146" y="1592"/>
              <a:chExt cx="192" cy="280"/>
            </a:xfrm>
          </p:grpSpPr>
          <p:sp>
            <p:nvSpPr>
              <p:cNvPr id="18332" name="Freeform 121"/>
              <p:cNvSpPr>
                <a:spLocks/>
              </p:cNvSpPr>
              <p:nvPr/>
            </p:nvSpPr>
            <p:spPr bwMode="auto">
              <a:xfrm>
                <a:off x="5242" y="1767"/>
                <a:ext cx="10" cy="105"/>
              </a:xfrm>
              <a:custGeom>
                <a:avLst/>
                <a:gdLst>
                  <a:gd name="T0" fmla="*/ 0 w 10"/>
                  <a:gd name="T1" fmla="*/ 104 h 105"/>
                  <a:gd name="T2" fmla="*/ 0 w 10"/>
                  <a:gd name="T3" fmla="*/ 73 h 105"/>
                  <a:gd name="T4" fmla="*/ 0 w 10"/>
                  <a:gd name="T5" fmla="*/ 47 h 105"/>
                  <a:gd name="T6" fmla="*/ 9 w 10"/>
                  <a:gd name="T7" fmla="*/ 28 h 105"/>
                  <a:gd name="T8" fmla="*/ 9 w 10"/>
                  <a:gd name="T9" fmla="*/ 13 h 105"/>
                  <a:gd name="T10" fmla="*/ 9 w 10"/>
                  <a:gd name="T11" fmla="*/ 6 h 105"/>
                  <a:gd name="T12" fmla="*/ 9 w 10"/>
                  <a:gd name="T13" fmla="*/ 0 h 105"/>
                  <a:gd name="T14" fmla="*/ 9 w 10"/>
                  <a:gd name="T15" fmla="*/ 3 h 105"/>
                  <a:gd name="T16" fmla="*/ 9 w 10"/>
                  <a:gd name="T17" fmla="*/ 19 h 105"/>
                  <a:gd name="T18" fmla="*/ 9 w 10"/>
                  <a:gd name="T19" fmla="*/ 44 h 105"/>
                  <a:gd name="T20" fmla="*/ 9 w 10"/>
                  <a:gd name="T21" fmla="*/ 73 h 105"/>
                  <a:gd name="T22" fmla="*/ 0 w 10"/>
                  <a:gd name="T23" fmla="*/ 104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05"/>
                  <a:gd name="T38" fmla="*/ 10 w 10"/>
                  <a:gd name="T39" fmla="*/ 105 h 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05">
                    <a:moveTo>
                      <a:pt x="0" y="104"/>
                    </a:moveTo>
                    <a:lnTo>
                      <a:pt x="0" y="73"/>
                    </a:lnTo>
                    <a:lnTo>
                      <a:pt x="0" y="47"/>
                    </a:lnTo>
                    <a:lnTo>
                      <a:pt x="9" y="28"/>
                    </a:lnTo>
                    <a:lnTo>
                      <a:pt x="9" y="13"/>
                    </a:lnTo>
                    <a:lnTo>
                      <a:pt x="9" y="6"/>
                    </a:lnTo>
                    <a:lnTo>
                      <a:pt x="9" y="0"/>
                    </a:lnTo>
                    <a:lnTo>
                      <a:pt x="9" y="3"/>
                    </a:lnTo>
                    <a:lnTo>
                      <a:pt x="9" y="19"/>
                    </a:lnTo>
                    <a:lnTo>
                      <a:pt x="9" y="44"/>
                    </a:lnTo>
                    <a:lnTo>
                      <a:pt x="9" y="73"/>
                    </a:lnTo>
                    <a:lnTo>
                      <a:pt x="0" y="104"/>
                    </a:lnTo>
                  </a:path>
                </a:pathLst>
              </a:custGeom>
              <a:solidFill>
                <a:schemeClr val="accent1"/>
              </a:solidFill>
              <a:ln w="12700" cap="rnd">
                <a:solidFill>
                  <a:srgbClr val="008000"/>
                </a:solidFill>
                <a:round/>
                <a:headEnd/>
                <a:tailEnd/>
              </a:ln>
            </p:spPr>
            <p:txBody>
              <a:bodyPr/>
              <a:lstStyle/>
              <a:p>
                <a:endParaRPr lang="en-US"/>
              </a:p>
            </p:txBody>
          </p:sp>
          <p:sp>
            <p:nvSpPr>
              <p:cNvPr id="18333" name="Freeform 122"/>
              <p:cNvSpPr>
                <a:spLocks/>
              </p:cNvSpPr>
              <p:nvPr/>
            </p:nvSpPr>
            <p:spPr bwMode="auto">
              <a:xfrm>
                <a:off x="5169" y="1693"/>
                <a:ext cx="83" cy="168"/>
              </a:xfrm>
              <a:custGeom>
                <a:avLst/>
                <a:gdLst>
                  <a:gd name="T0" fmla="*/ 82 w 83"/>
                  <a:gd name="T1" fmla="*/ 167 h 168"/>
                  <a:gd name="T2" fmla="*/ 74 w 83"/>
                  <a:gd name="T3" fmla="*/ 163 h 168"/>
                  <a:gd name="T4" fmla="*/ 74 w 83"/>
                  <a:gd name="T5" fmla="*/ 157 h 168"/>
                  <a:gd name="T6" fmla="*/ 66 w 83"/>
                  <a:gd name="T7" fmla="*/ 148 h 168"/>
                  <a:gd name="T8" fmla="*/ 49 w 83"/>
                  <a:gd name="T9" fmla="*/ 126 h 168"/>
                  <a:gd name="T10" fmla="*/ 49 w 83"/>
                  <a:gd name="T11" fmla="*/ 113 h 168"/>
                  <a:gd name="T12" fmla="*/ 41 w 83"/>
                  <a:gd name="T13" fmla="*/ 107 h 168"/>
                  <a:gd name="T14" fmla="*/ 41 w 83"/>
                  <a:gd name="T15" fmla="*/ 94 h 168"/>
                  <a:gd name="T16" fmla="*/ 41 w 83"/>
                  <a:gd name="T17" fmla="*/ 85 h 168"/>
                  <a:gd name="T18" fmla="*/ 41 w 83"/>
                  <a:gd name="T19" fmla="*/ 75 h 168"/>
                  <a:gd name="T20" fmla="*/ 41 w 83"/>
                  <a:gd name="T21" fmla="*/ 63 h 168"/>
                  <a:gd name="T22" fmla="*/ 33 w 83"/>
                  <a:gd name="T23" fmla="*/ 47 h 168"/>
                  <a:gd name="T24" fmla="*/ 16 w 83"/>
                  <a:gd name="T25" fmla="*/ 28 h 168"/>
                  <a:gd name="T26" fmla="*/ 8 w 83"/>
                  <a:gd name="T27" fmla="*/ 9 h 168"/>
                  <a:gd name="T28" fmla="*/ 0 w 83"/>
                  <a:gd name="T29" fmla="*/ 3 h 168"/>
                  <a:gd name="T30" fmla="*/ 0 w 83"/>
                  <a:gd name="T31" fmla="*/ 0 h 168"/>
                  <a:gd name="T32" fmla="*/ 8 w 83"/>
                  <a:gd name="T33" fmla="*/ 3 h 168"/>
                  <a:gd name="T34" fmla="*/ 16 w 83"/>
                  <a:gd name="T35" fmla="*/ 13 h 168"/>
                  <a:gd name="T36" fmla="*/ 33 w 83"/>
                  <a:gd name="T37" fmla="*/ 28 h 168"/>
                  <a:gd name="T38" fmla="*/ 41 w 83"/>
                  <a:gd name="T39" fmla="*/ 47 h 168"/>
                  <a:gd name="T40" fmla="*/ 49 w 83"/>
                  <a:gd name="T41" fmla="*/ 60 h 168"/>
                  <a:gd name="T42" fmla="*/ 49 w 83"/>
                  <a:gd name="T43" fmla="*/ 75 h 168"/>
                  <a:gd name="T44" fmla="*/ 66 w 83"/>
                  <a:gd name="T45" fmla="*/ 113 h 168"/>
                  <a:gd name="T46" fmla="*/ 74 w 83"/>
                  <a:gd name="T47" fmla="*/ 132 h 168"/>
                  <a:gd name="T48" fmla="*/ 74 w 83"/>
                  <a:gd name="T49" fmla="*/ 148 h 168"/>
                  <a:gd name="T50" fmla="*/ 82 w 83"/>
                  <a:gd name="T51" fmla="*/ 160 h 168"/>
                  <a:gd name="T52" fmla="*/ 82 w 83"/>
                  <a:gd name="T53" fmla="*/ 167 h 1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
                  <a:gd name="T82" fmla="*/ 0 h 168"/>
                  <a:gd name="T83" fmla="*/ 83 w 83"/>
                  <a:gd name="T84" fmla="*/ 168 h 16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 h="168">
                    <a:moveTo>
                      <a:pt x="82" y="167"/>
                    </a:moveTo>
                    <a:lnTo>
                      <a:pt x="74" y="163"/>
                    </a:lnTo>
                    <a:lnTo>
                      <a:pt x="74" y="157"/>
                    </a:lnTo>
                    <a:lnTo>
                      <a:pt x="66" y="148"/>
                    </a:lnTo>
                    <a:lnTo>
                      <a:pt x="49" y="126"/>
                    </a:lnTo>
                    <a:lnTo>
                      <a:pt x="49" y="113"/>
                    </a:lnTo>
                    <a:lnTo>
                      <a:pt x="41" y="107"/>
                    </a:lnTo>
                    <a:lnTo>
                      <a:pt x="41" y="94"/>
                    </a:lnTo>
                    <a:lnTo>
                      <a:pt x="41" y="85"/>
                    </a:lnTo>
                    <a:lnTo>
                      <a:pt x="41" y="75"/>
                    </a:lnTo>
                    <a:lnTo>
                      <a:pt x="41" y="63"/>
                    </a:lnTo>
                    <a:lnTo>
                      <a:pt x="33" y="47"/>
                    </a:lnTo>
                    <a:lnTo>
                      <a:pt x="16" y="28"/>
                    </a:lnTo>
                    <a:lnTo>
                      <a:pt x="8" y="9"/>
                    </a:lnTo>
                    <a:lnTo>
                      <a:pt x="0" y="3"/>
                    </a:lnTo>
                    <a:lnTo>
                      <a:pt x="0" y="0"/>
                    </a:lnTo>
                    <a:lnTo>
                      <a:pt x="8" y="3"/>
                    </a:lnTo>
                    <a:lnTo>
                      <a:pt x="16" y="13"/>
                    </a:lnTo>
                    <a:lnTo>
                      <a:pt x="33" y="28"/>
                    </a:lnTo>
                    <a:lnTo>
                      <a:pt x="41" y="47"/>
                    </a:lnTo>
                    <a:lnTo>
                      <a:pt x="49" y="60"/>
                    </a:lnTo>
                    <a:lnTo>
                      <a:pt x="49" y="75"/>
                    </a:lnTo>
                    <a:lnTo>
                      <a:pt x="66" y="113"/>
                    </a:lnTo>
                    <a:lnTo>
                      <a:pt x="74" y="132"/>
                    </a:lnTo>
                    <a:lnTo>
                      <a:pt x="74" y="148"/>
                    </a:lnTo>
                    <a:lnTo>
                      <a:pt x="82" y="160"/>
                    </a:lnTo>
                    <a:lnTo>
                      <a:pt x="82" y="167"/>
                    </a:lnTo>
                  </a:path>
                </a:pathLst>
              </a:custGeom>
              <a:solidFill>
                <a:schemeClr val="accent1"/>
              </a:solidFill>
              <a:ln w="12700" cap="rnd">
                <a:solidFill>
                  <a:srgbClr val="008000"/>
                </a:solidFill>
                <a:round/>
                <a:headEnd/>
                <a:tailEnd/>
              </a:ln>
            </p:spPr>
            <p:txBody>
              <a:bodyPr/>
              <a:lstStyle/>
              <a:p>
                <a:endParaRPr lang="en-US"/>
              </a:p>
            </p:txBody>
          </p:sp>
          <p:sp>
            <p:nvSpPr>
              <p:cNvPr id="18334" name="Freeform 123"/>
              <p:cNvSpPr>
                <a:spLocks/>
              </p:cNvSpPr>
              <p:nvPr/>
            </p:nvSpPr>
            <p:spPr bwMode="auto">
              <a:xfrm>
                <a:off x="5251" y="1710"/>
                <a:ext cx="51" cy="162"/>
              </a:xfrm>
              <a:custGeom>
                <a:avLst/>
                <a:gdLst>
                  <a:gd name="T0" fmla="*/ 0 w 51"/>
                  <a:gd name="T1" fmla="*/ 126 h 162"/>
                  <a:gd name="T2" fmla="*/ 17 w 51"/>
                  <a:gd name="T3" fmla="*/ 92 h 162"/>
                  <a:gd name="T4" fmla="*/ 25 w 51"/>
                  <a:gd name="T5" fmla="*/ 60 h 162"/>
                  <a:gd name="T6" fmla="*/ 25 w 51"/>
                  <a:gd name="T7" fmla="*/ 38 h 162"/>
                  <a:gd name="T8" fmla="*/ 25 w 51"/>
                  <a:gd name="T9" fmla="*/ 29 h 162"/>
                  <a:gd name="T10" fmla="*/ 25 w 51"/>
                  <a:gd name="T11" fmla="*/ 23 h 162"/>
                  <a:gd name="T12" fmla="*/ 33 w 51"/>
                  <a:gd name="T13" fmla="*/ 13 h 162"/>
                  <a:gd name="T14" fmla="*/ 42 w 51"/>
                  <a:gd name="T15" fmla="*/ 7 h 162"/>
                  <a:gd name="T16" fmla="*/ 50 w 51"/>
                  <a:gd name="T17" fmla="*/ 0 h 162"/>
                  <a:gd name="T18" fmla="*/ 50 w 51"/>
                  <a:gd name="T19" fmla="*/ 4 h 162"/>
                  <a:gd name="T20" fmla="*/ 50 w 51"/>
                  <a:gd name="T21" fmla="*/ 10 h 162"/>
                  <a:gd name="T22" fmla="*/ 50 w 51"/>
                  <a:gd name="T23" fmla="*/ 19 h 162"/>
                  <a:gd name="T24" fmla="*/ 33 w 51"/>
                  <a:gd name="T25" fmla="*/ 41 h 162"/>
                  <a:gd name="T26" fmla="*/ 25 w 51"/>
                  <a:gd name="T27" fmla="*/ 67 h 162"/>
                  <a:gd name="T28" fmla="*/ 17 w 51"/>
                  <a:gd name="T29" fmla="*/ 92 h 162"/>
                  <a:gd name="T30" fmla="*/ 8 w 51"/>
                  <a:gd name="T31" fmla="*/ 126 h 162"/>
                  <a:gd name="T32" fmla="*/ 8 w 51"/>
                  <a:gd name="T33" fmla="*/ 161 h 1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62"/>
                  <a:gd name="T53" fmla="*/ 51 w 51"/>
                  <a:gd name="T54" fmla="*/ 162 h 1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62">
                    <a:moveTo>
                      <a:pt x="0" y="126"/>
                    </a:moveTo>
                    <a:lnTo>
                      <a:pt x="17" y="92"/>
                    </a:lnTo>
                    <a:lnTo>
                      <a:pt x="25" y="60"/>
                    </a:lnTo>
                    <a:lnTo>
                      <a:pt x="25" y="38"/>
                    </a:lnTo>
                    <a:lnTo>
                      <a:pt x="25" y="29"/>
                    </a:lnTo>
                    <a:lnTo>
                      <a:pt x="25" y="23"/>
                    </a:lnTo>
                    <a:lnTo>
                      <a:pt x="33" y="13"/>
                    </a:lnTo>
                    <a:lnTo>
                      <a:pt x="42" y="7"/>
                    </a:lnTo>
                    <a:lnTo>
                      <a:pt x="50" y="0"/>
                    </a:lnTo>
                    <a:lnTo>
                      <a:pt x="50" y="4"/>
                    </a:lnTo>
                    <a:lnTo>
                      <a:pt x="50" y="10"/>
                    </a:lnTo>
                    <a:lnTo>
                      <a:pt x="50" y="19"/>
                    </a:lnTo>
                    <a:lnTo>
                      <a:pt x="33" y="41"/>
                    </a:lnTo>
                    <a:lnTo>
                      <a:pt x="25" y="67"/>
                    </a:lnTo>
                    <a:lnTo>
                      <a:pt x="17" y="92"/>
                    </a:lnTo>
                    <a:lnTo>
                      <a:pt x="8" y="126"/>
                    </a:lnTo>
                    <a:lnTo>
                      <a:pt x="8" y="161"/>
                    </a:lnTo>
                  </a:path>
                </a:pathLst>
              </a:custGeom>
              <a:solidFill>
                <a:schemeClr val="accent1"/>
              </a:solidFill>
              <a:ln w="12700" cap="rnd">
                <a:solidFill>
                  <a:srgbClr val="008000"/>
                </a:solidFill>
                <a:round/>
                <a:headEnd/>
                <a:tailEnd/>
              </a:ln>
            </p:spPr>
            <p:txBody>
              <a:bodyPr/>
              <a:lstStyle/>
              <a:p>
                <a:endParaRPr lang="en-US"/>
              </a:p>
            </p:txBody>
          </p:sp>
          <p:sp>
            <p:nvSpPr>
              <p:cNvPr id="18335" name="Freeform 124"/>
              <p:cNvSpPr>
                <a:spLocks/>
              </p:cNvSpPr>
              <p:nvPr/>
            </p:nvSpPr>
            <p:spPr bwMode="auto">
              <a:xfrm>
                <a:off x="5202" y="1640"/>
                <a:ext cx="59" cy="203"/>
              </a:xfrm>
              <a:custGeom>
                <a:avLst/>
                <a:gdLst>
                  <a:gd name="T0" fmla="*/ 50 w 59"/>
                  <a:gd name="T1" fmla="*/ 202 h 203"/>
                  <a:gd name="T2" fmla="*/ 41 w 59"/>
                  <a:gd name="T3" fmla="*/ 137 h 203"/>
                  <a:gd name="T4" fmla="*/ 33 w 59"/>
                  <a:gd name="T5" fmla="*/ 106 h 203"/>
                  <a:gd name="T6" fmla="*/ 25 w 59"/>
                  <a:gd name="T7" fmla="*/ 81 h 203"/>
                  <a:gd name="T8" fmla="*/ 17 w 59"/>
                  <a:gd name="T9" fmla="*/ 56 h 203"/>
                  <a:gd name="T10" fmla="*/ 8 w 59"/>
                  <a:gd name="T11" fmla="*/ 31 h 203"/>
                  <a:gd name="T12" fmla="*/ 0 w 59"/>
                  <a:gd name="T13" fmla="*/ 13 h 203"/>
                  <a:gd name="T14" fmla="*/ 0 w 59"/>
                  <a:gd name="T15" fmla="*/ 4 h 203"/>
                  <a:gd name="T16" fmla="*/ 0 w 59"/>
                  <a:gd name="T17" fmla="*/ 0 h 203"/>
                  <a:gd name="T18" fmla="*/ 8 w 59"/>
                  <a:gd name="T19" fmla="*/ 7 h 203"/>
                  <a:gd name="T20" fmla="*/ 17 w 59"/>
                  <a:gd name="T21" fmla="*/ 16 h 203"/>
                  <a:gd name="T22" fmla="*/ 25 w 59"/>
                  <a:gd name="T23" fmla="*/ 31 h 203"/>
                  <a:gd name="T24" fmla="*/ 33 w 59"/>
                  <a:gd name="T25" fmla="*/ 50 h 203"/>
                  <a:gd name="T26" fmla="*/ 41 w 59"/>
                  <a:gd name="T27" fmla="*/ 72 h 203"/>
                  <a:gd name="T28" fmla="*/ 50 w 59"/>
                  <a:gd name="T29" fmla="*/ 97 h 203"/>
                  <a:gd name="T30" fmla="*/ 50 w 59"/>
                  <a:gd name="T31" fmla="*/ 115 h 203"/>
                  <a:gd name="T32" fmla="*/ 58 w 59"/>
                  <a:gd name="T33" fmla="*/ 131 h 203"/>
                  <a:gd name="T34" fmla="*/ 58 w 59"/>
                  <a:gd name="T35" fmla="*/ 140 h 203"/>
                  <a:gd name="T36" fmla="*/ 50 w 59"/>
                  <a:gd name="T37" fmla="*/ 155 h 2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
                  <a:gd name="T58" fmla="*/ 0 h 203"/>
                  <a:gd name="T59" fmla="*/ 59 w 59"/>
                  <a:gd name="T60" fmla="*/ 203 h 2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 h="203">
                    <a:moveTo>
                      <a:pt x="50" y="202"/>
                    </a:moveTo>
                    <a:lnTo>
                      <a:pt x="41" y="137"/>
                    </a:lnTo>
                    <a:lnTo>
                      <a:pt x="33" y="106"/>
                    </a:lnTo>
                    <a:lnTo>
                      <a:pt x="25" y="81"/>
                    </a:lnTo>
                    <a:lnTo>
                      <a:pt x="17" y="56"/>
                    </a:lnTo>
                    <a:lnTo>
                      <a:pt x="8" y="31"/>
                    </a:lnTo>
                    <a:lnTo>
                      <a:pt x="0" y="13"/>
                    </a:lnTo>
                    <a:lnTo>
                      <a:pt x="0" y="4"/>
                    </a:lnTo>
                    <a:lnTo>
                      <a:pt x="0" y="0"/>
                    </a:lnTo>
                    <a:lnTo>
                      <a:pt x="8" y="7"/>
                    </a:lnTo>
                    <a:lnTo>
                      <a:pt x="17" y="16"/>
                    </a:lnTo>
                    <a:lnTo>
                      <a:pt x="25" y="31"/>
                    </a:lnTo>
                    <a:lnTo>
                      <a:pt x="33" y="50"/>
                    </a:lnTo>
                    <a:lnTo>
                      <a:pt x="41" y="72"/>
                    </a:lnTo>
                    <a:lnTo>
                      <a:pt x="50" y="97"/>
                    </a:lnTo>
                    <a:lnTo>
                      <a:pt x="50" y="115"/>
                    </a:lnTo>
                    <a:lnTo>
                      <a:pt x="58" y="131"/>
                    </a:lnTo>
                    <a:lnTo>
                      <a:pt x="58" y="140"/>
                    </a:lnTo>
                    <a:lnTo>
                      <a:pt x="50" y="155"/>
                    </a:lnTo>
                  </a:path>
                </a:pathLst>
              </a:custGeom>
              <a:solidFill>
                <a:schemeClr val="accent1"/>
              </a:solidFill>
              <a:ln w="12700" cap="rnd">
                <a:solidFill>
                  <a:srgbClr val="008000"/>
                </a:solidFill>
                <a:round/>
                <a:headEnd/>
                <a:tailEnd/>
              </a:ln>
            </p:spPr>
            <p:txBody>
              <a:bodyPr/>
              <a:lstStyle/>
              <a:p>
                <a:endParaRPr lang="en-US"/>
              </a:p>
            </p:txBody>
          </p:sp>
          <p:sp>
            <p:nvSpPr>
              <p:cNvPr id="18336" name="Freeform 125"/>
              <p:cNvSpPr>
                <a:spLocks/>
              </p:cNvSpPr>
              <p:nvPr/>
            </p:nvSpPr>
            <p:spPr bwMode="auto">
              <a:xfrm>
                <a:off x="5146" y="1794"/>
                <a:ext cx="100" cy="64"/>
              </a:xfrm>
              <a:custGeom>
                <a:avLst/>
                <a:gdLst>
                  <a:gd name="T0" fmla="*/ 99 w 100"/>
                  <a:gd name="T1" fmla="*/ 63 h 64"/>
                  <a:gd name="T2" fmla="*/ 99 w 100"/>
                  <a:gd name="T3" fmla="*/ 60 h 64"/>
                  <a:gd name="T4" fmla="*/ 91 w 100"/>
                  <a:gd name="T5" fmla="*/ 47 h 64"/>
                  <a:gd name="T6" fmla="*/ 83 w 100"/>
                  <a:gd name="T7" fmla="*/ 32 h 64"/>
                  <a:gd name="T8" fmla="*/ 66 w 100"/>
                  <a:gd name="T9" fmla="*/ 22 h 64"/>
                  <a:gd name="T10" fmla="*/ 58 w 100"/>
                  <a:gd name="T11" fmla="*/ 10 h 64"/>
                  <a:gd name="T12" fmla="*/ 41 w 100"/>
                  <a:gd name="T13" fmla="*/ 3 h 64"/>
                  <a:gd name="T14" fmla="*/ 17 w 100"/>
                  <a:gd name="T15" fmla="*/ 0 h 64"/>
                  <a:gd name="T16" fmla="*/ 8 w 100"/>
                  <a:gd name="T17" fmla="*/ 0 h 64"/>
                  <a:gd name="T18" fmla="*/ 0 w 100"/>
                  <a:gd name="T19" fmla="*/ 3 h 64"/>
                  <a:gd name="T20" fmla="*/ 8 w 100"/>
                  <a:gd name="T21" fmla="*/ 7 h 64"/>
                  <a:gd name="T22" fmla="*/ 25 w 100"/>
                  <a:gd name="T23" fmla="*/ 10 h 64"/>
                  <a:gd name="T24" fmla="*/ 58 w 100"/>
                  <a:gd name="T25" fmla="*/ 19 h 64"/>
                  <a:gd name="T26" fmla="*/ 66 w 100"/>
                  <a:gd name="T27" fmla="*/ 28 h 64"/>
                  <a:gd name="T28" fmla="*/ 83 w 100"/>
                  <a:gd name="T29" fmla="*/ 44 h 64"/>
                  <a:gd name="T30" fmla="*/ 91 w 100"/>
                  <a:gd name="T31" fmla="*/ 57 h 64"/>
                  <a:gd name="T32" fmla="*/ 99 w 100"/>
                  <a:gd name="T33" fmla="*/ 63 h 64"/>
                  <a:gd name="T34" fmla="*/ 99 w 100"/>
                  <a:gd name="T35" fmla="*/ 63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
                  <a:gd name="T55" fmla="*/ 0 h 64"/>
                  <a:gd name="T56" fmla="*/ 100 w 100"/>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 h="64">
                    <a:moveTo>
                      <a:pt x="99" y="63"/>
                    </a:moveTo>
                    <a:lnTo>
                      <a:pt x="99" y="60"/>
                    </a:lnTo>
                    <a:lnTo>
                      <a:pt x="91" y="47"/>
                    </a:lnTo>
                    <a:lnTo>
                      <a:pt x="83" y="32"/>
                    </a:lnTo>
                    <a:lnTo>
                      <a:pt x="66" y="22"/>
                    </a:lnTo>
                    <a:lnTo>
                      <a:pt x="58" y="10"/>
                    </a:lnTo>
                    <a:lnTo>
                      <a:pt x="41" y="3"/>
                    </a:lnTo>
                    <a:lnTo>
                      <a:pt x="17" y="0"/>
                    </a:lnTo>
                    <a:lnTo>
                      <a:pt x="8" y="0"/>
                    </a:lnTo>
                    <a:lnTo>
                      <a:pt x="0" y="3"/>
                    </a:lnTo>
                    <a:lnTo>
                      <a:pt x="8" y="7"/>
                    </a:lnTo>
                    <a:lnTo>
                      <a:pt x="25" y="10"/>
                    </a:lnTo>
                    <a:lnTo>
                      <a:pt x="58" y="19"/>
                    </a:lnTo>
                    <a:lnTo>
                      <a:pt x="66" y="28"/>
                    </a:lnTo>
                    <a:lnTo>
                      <a:pt x="83" y="44"/>
                    </a:lnTo>
                    <a:lnTo>
                      <a:pt x="91" y="57"/>
                    </a:lnTo>
                    <a:lnTo>
                      <a:pt x="99" y="63"/>
                    </a:lnTo>
                  </a:path>
                </a:pathLst>
              </a:custGeom>
              <a:solidFill>
                <a:schemeClr val="accent1"/>
              </a:solidFill>
              <a:ln w="12700" cap="rnd">
                <a:solidFill>
                  <a:srgbClr val="008000"/>
                </a:solidFill>
                <a:round/>
                <a:headEnd/>
                <a:tailEnd/>
              </a:ln>
            </p:spPr>
            <p:txBody>
              <a:bodyPr/>
              <a:lstStyle/>
              <a:p>
                <a:endParaRPr lang="en-US"/>
              </a:p>
            </p:txBody>
          </p:sp>
          <p:sp>
            <p:nvSpPr>
              <p:cNvPr id="18337" name="Freeform 126"/>
              <p:cNvSpPr>
                <a:spLocks/>
              </p:cNvSpPr>
              <p:nvPr/>
            </p:nvSpPr>
            <p:spPr bwMode="auto">
              <a:xfrm>
                <a:off x="5248" y="1637"/>
                <a:ext cx="34" cy="227"/>
              </a:xfrm>
              <a:custGeom>
                <a:avLst/>
                <a:gdLst>
                  <a:gd name="T0" fmla="*/ 0 w 34"/>
                  <a:gd name="T1" fmla="*/ 207 h 227"/>
                  <a:gd name="T2" fmla="*/ 8 w 34"/>
                  <a:gd name="T3" fmla="*/ 145 h 227"/>
                  <a:gd name="T4" fmla="*/ 8 w 34"/>
                  <a:gd name="T5" fmla="*/ 88 h 227"/>
                  <a:gd name="T6" fmla="*/ 16 w 34"/>
                  <a:gd name="T7" fmla="*/ 60 h 227"/>
                  <a:gd name="T8" fmla="*/ 25 w 34"/>
                  <a:gd name="T9" fmla="*/ 35 h 227"/>
                  <a:gd name="T10" fmla="*/ 25 w 34"/>
                  <a:gd name="T11" fmla="*/ 13 h 227"/>
                  <a:gd name="T12" fmla="*/ 33 w 34"/>
                  <a:gd name="T13" fmla="*/ 7 h 227"/>
                  <a:gd name="T14" fmla="*/ 33 w 34"/>
                  <a:gd name="T15" fmla="*/ 0 h 227"/>
                  <a:gd name="T16" fmla="*/ 33 w 34"/>
                  <a:gd name="T17" fmla="*/ 13 h 227"/>
                  <a:gd name="T18" fmla="*/ 33 w 34"/>
                  <a:gd name="T19" fmla="*/ 29 h 227"/>
                  <a:gd name="T20" fmla="*/ 33 w 34"/>
                  <a:gd name="T21" fmla="*/ 44 h 227"/>
                  <a:gd name="T22" fmla="*/ 25 w 34"/>
                  <a:gd name="T23" fmla="*/ 63 h 227"/>
                  <a:gd name="T24" fmla="*/ 25 w 34"/>
                  <a:gd name="T25" fmla="*/ 82 h 227"/>
                  <a:gd name="T26" fmla="*/ 16 w 34"/>
                  <a:gd name="T27" fmla="*/ 107 h 227"/>
                  <a:gd name="T28" fmla="*/ 8 w 34"/>
                  <a:gd name="T29" fmla="*/ 129 h 227"/>
                  <a:gd name="T30" fmla="*/ 8 w 34"/>
                  <a:gd name="T31" fmla="*/ 176 h 227"/>
                  <a:gd name="T32" fmla="*/ 8 w 34"/>
                  <a:gd name="T33" fmla="*/ 226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227"/>
                  <a:gd name="T53" fmla="*/ 34 w 34"/>
                  <a:gd name="T54" fmla="*/ 227 h 2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227">
                    <a:moveTo>
                      <a:pt x="0" y="207"/>
                    </a:moveTo>
                    <a:lnTo>
                      <a:pt x="8" y="145"/>
                    </a:lnTo>
                    <a:lnTo>
                      <a:pt x="8" y="88"/>
                    </a:lnTo>
                    <a:lnTo>
                      <a:pt x="16" y="60"/>
                    </a:lnTo>
                    <a:lnTo>
                      <a:pt x="25" y="35"/>
                    </a:lnTo>
                    <a:lnTo>
                      <a:pt x="25" y="13"/>
                    </a:lnTo>
                    <a:lnTo>
                      <a:pt x="33" y="7"/>
                    </a:lnTo>
                    <a:lnTo>
                      <a:pt x="33" y="0"/>
                    </a:lnTo>
                    <a:lnTo>
                      <a:pt x="33" y="13"/>
                    </a:lnTo>
                    <a:lnTo>
                      <a:pt x="33" y="29"/>
                    </a:lnTo>
                    <a:lnTo>
                      <a:pt x="33" y="44"/>
                    </a:lnTo>
                    <a:lnTo>
                      <a:pt x="25" y="63"/>
                    </a:lnTo>
                    <a:lnTo>
                      <a:pt x="25" y="82"/>
                    </a:lnTo>
                    <a:lnTo>
                      <a:pt x="16" y="107"/>
                    </a:lnTo>
                    <a:lnTo>
                      <a:pt x="8" y="129"/>
                    </a:lnTo>
                    <a:lnTo>
                      <a:pt x="8" y="176"/>
                    </a:lnTo>
                    <a:lnTo>
                      <a:pt x="8" y="226"/>
                    </a:lnTo>
                  </a:path>
                </a:pathLst>
              </a:custGeom>
              <a:solidFill>
                <a:schemeClr val="accent1"/>
              </a:solidFill>
              <a:ln w="12700" cap="rnd">
                <a:solidFill>
                  <a:srgbClr val="008000"/>
                </a:solidFill>
                <a:round/>
                <a:headEnd/>
                <a:tailEnd/>
              </a:ln>
            </p:spPr>
            <p:txBody>
              <a:bodyPr/>
              <a:lstStyle/>
              <a:p>
                <a:endParaRPr lang="en-US"/>
              </a:p>
            </p:txBody>
          </p:sp>
          <p:sp>
            <p:nvSpPr>
              <p:cNvPr id="18338" name="Freeform 127"/>
              <p:cNvSpPr>
                <a:spLocks/>
              </p:cNvSpPr>
              <p:nvPr/>
            </p:nvSpPr>
            <p:spPr bwMode="auto">
              <a:xfrm>
                <a:off x="5262" y="1792"/>
                <a:ext cx="76" cy="60"/>
              </a:xfrm>
              <a:custGeom>
                <a:avLst/>
                <a:gdLst>
                  <a:gd name="T0" fmla="*/ 0 w 76"/>
                  <a:gd name="T1" fmla="*/ 59 h 60"/>
                  <a:gd name="T2" fmla="*/ 8 w 76"/>
                  <a:gd name="T3" fmla="*/ 34 h 60"/>
                  <a:gd name="T4" fmla="*/ 8 w 76"/>
                  <a:gd name="T5" fmla="*/ 25 h 60"/>
                  <a:gd name="T6" fmla="*/ 16 w 76"/>
                  <a:gd name="T7" fmla="*/ 15 h 60"/>
                  <a:gd name="T8" fmla="*/ 33 w 76"/>
                  <a:gd name="T9" fmla="*/ 6 h 60"/>
                  <a:gd name="T10" fmla="*/ 41 w 76"/>
                  <a:gd name="T11" fmla="*/ 0 h 60"/>
                  <a:gd name="T12" fmla="*/ 58 w 76"/>
                  <a:gd name="T13" fmla="*/ 0 h 60"/>
                  <a:gd name="T14" fmla="*/ 75 w 76"/>
                  <a:gd name="T15" fmla="*/ 0 h 60"/>
                  <a:gd name="T16" fmla="*/ 67 w 76"/>
                  <a:gd name="T17" fmla="*/ 9 h 60"/>
                  <a:gd name="T18" fmla="*/ 50 w 76"/>
                  <a:gd name="T19" fmla="*/ 15 h 60"/>
                  <a:gd name="T20" fmla="*/ 33 w 76"/>
                  <a:gd name="T21" fmla="*/ 25 h 60"/>
                  <a:gd name="T22" fmla="*/ 8 w 76"/>
                  <a:gd name="T23" fmla="*/ 37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
                  <a:gd name="T37" fmla="*/ 0 h 60"/>
                  <a:gd name="T38" fmla="*/ 76 w 76"/>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 h="60">
                    <a:moveTo>
                      <a:pt x="0" y="59"/>
                    </a:moveTo>
                    <a:lnTo>
                      <a:pt x="8" y="34"/>
                    </a:lnTo>
                    <a:lnTo>
                      <a:pt x="8" y="25"/>
                    </a:lnTo>
                    <a:lnTo>
                      <a:pt x="16" y="15"/>
                    </a:lnTo>
                    <a:lnTo>
                      <a:pt x="33" y="6"/>
                    </a:lnTo>
                    <a:lnTo>
                      <a:pt x="41" y="0"/>
                    </a:lnTo>
                    <a:lnTo>
                      <a:pt x="58" y="0"/>
                    </a:lnTo>
                    <a:lnTo>
                      <a:pt x="75" y="0"/>
                    </a:lnTo>
                    <a:lnTo>
                      <a:pt x="67" y="9"/>
                    </a:lnTo>
                    <a:lnTo>
                      <a:pt x="50" y="15"/>
                    </a:lnTo>
                    <a:lnTo>
                      <a:pt x="33" y="25"/>
                    </a:lnTo>
                    <a:lnTo>
                      <a:pt x="8" y="37"/>
                    </a:lnTo>
                  </a:path>
                </a:pathLst>
              </a:custGeom>
              <a:solidFill>
                <a:schemeClr val="accent1"/>
              </a:solidFill>
              <a:ln w="12700" cap="rnd">
                <a:solidFill>
                  <a:srgbClr val="008000"/>
                </a:solidFill>
                <a:round/>
                <a:headEnd/>
                <a:tailEnd/>
              </a:ln>
            </p:spPr>
            <p:txBody>
              <a:bodyPr/>
              <a:lstStyle/>
              <a:p>
                <a:endParaRPr lang="en-US"/>
              </a:p>
            </p:txBody>
          </p:sp>
          <p:sp>
            <p:nvSpPr>
              <p:cNvPr id="18339" name="Freeform 128"/>
              <p:cNvSpPr>
                <a:spLocks/>
              </p:cNvSpPr>
              <p:nvPr/>
            </p:nvSpPr>
            <p:spPr bwMode="auto">
              <a:xfrm>
                <a:off x="5226" y="1592"/>
                <a:ext cx="26" cy="249"/>
              </a:xfrm>
              <a:custGeom>
                <a:avLst/>
                <a:gdLst>
                  <a:gd name="T0" fmla="*/ 25 w 26"/>
                  <a:gd name="T1" fmla="*/ 248 h 249"/>
                  <a:gd name="T2" fmla="*/ 17 w 26"/>
                  <a:gd name="T3" fmla="*/ 186 h 249"/>
                  <a:gd name="T4" fmla="*/ 17 w 26"/>
                  <a:gd name="T5" fmla="*/ 130 h 249"/>
                  <a:gd name="T6" fmla="*/ 9 w 26"/>
                  <a:gd name="T7" fmla="*/ 81 h 249"/>
                  <a:gd name="T8" fmla="*/ 9 w 26"/>
                  <a:gd name="T9" fmla="*/ 59 h 249"/>
                  <a:gd name="T10" fmla="*/ 9 w 26"/>
                  <a:gd name="T11" fmla="*/ 44 h 249"/>
                  <a:gd name="T12" fmla="*/ 9 w 26"/>
                  <a:gd name="T13" fmla="*/ 31 h 249"/>
                  <a:gd name="T14" fmla="*/ 0 w 26"/>
                  <a:gd name="T15" fmla="*/ 19 h 249"/>
                  <a:gd name="T16" fmla="*/ 0 w 26"/>
                  <a:gd name="T17" fmla="*/ 6 h 249"/>
                  <a:gd name="T18" fmla="*/ 0 w 26"/>
                  <a:gd name="T19" fmla="*/ 0 h 249"/>
                  <a:gd name="T20" fmla="*/ 9 w 26"/>
                  <a:gd name="T21" fmla="*/ 0 h 249"/>
                  <a:gd name="T22" fmla="*/ 9 w 26"/>
                  <a:gd name="T23" fmla="*/ 9 h 249"/>
                  <a:gd name="T24" fmla="*/ 17 w 26"/>
                  <a:gd name="T25" fmla="*/ 25 h 249"/>
                  <a:gd name="T26" fmla="*/ 17 w 26"/>
                  <a:gd name="T27" fmla="*/ 44 h 249"/>
                  <a:gd name="T28" fmla="*/ 17 w 26"/>
                  <a:gd name="T29" fmla="*/ 62 h 249"/>
                  <a:gd name="T30" fmla="*/ 17 w 26"/>
                  <a:gd name="T31" fmla="*/ 93 h 249"/>
                  <a:gd name="T32" fmla="*/ 17 w 26"/>
                  <a:gd name="T33" fmla="*/ 127 h 249"/>
                  <a:gd name="T34" fmla="*/ 25 w 26"/>
                  <a:gd name="T35" fmla="*/ 167 h 249"/>
                  <a:gd name="T36" fmla="*/ 25 w 26"/>
                  <a:gd name="T37" fmla="*/ 208 h 2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
                  <a:gd name="T58" fmla="*/ 0 h 249"/>
                  <a:gd name="T59" fmla="*/ 26 w 26"/>
                  <a:gd name="T60" fmla="*/ 249 h 2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 h="249">
                    <a:moveTo>
                      <a:pt x="25" y="248"/>
                    </a:moveTo>
                    <a:lnTo>
                      <a:pt x="17" y="186"/>
                    </a:lnTo>
                    <a:lnTo>
                      <a:pt x="17" y="130"/>
                    </a:lnTo>
                    <a:lnTo>
                      <a:pt x="9" y="81"/>
                    </a:lnTo>
                    <a:lnTo>
                      <a:pt x="9" y="59"/>
                    </a:lnTo>
                    <a:lnTo>
                      <a:pt x="9" y="44"/>
                    </a:lnTo>
                    <a:lnTo>
                      <a:pt x="9" y="31"/>
                    </a:lnTo>
                    <a:lnTo>
                      <a:pt x="0" y="19"/>
                    </a:lnTo>
                    <a:lnTo>
                      <a:pt x="0" y="6"/>
                    </a:lnTo>
                    <a:lnTo>
                      <a:pt x="0" y="0"/>
                    </a:lnTo>
                    <a:lnTo>
                      <a:pt x="9" y="0"/>
                    </a:lnTo>
                    <a:lnTo>
                      <a:pt x="9" y="9"/>
                    </a:lnTo>
                    <a:lnTo>
                      <a:pt x="17" y="25"/>
                    </a:lnTo>
                    <a:lnTo>
                      <a:pt x="17" y="44"/>
                    </a:lnTo>
                    <a:lnTo>
                      <a:pt x="17" y="62"/>
                    </a:lnTo>
                    <a:lnTo>
                      <a:pt x="17" y="93"/>
                    </a:lnTo>
                    <a:lnTo>
                      <a:pt x="17" y="127"/>
                    </a:lnTo>
                    <a:lnTo>
                      <a:pt x="25" y="167"/>
                    </a:lnTo>
                    <a:lnTo>
                      <a:pt x="25" y="208"/>
                    </a:lnTo>
                  </a:path>
                </a:pathLst>
              </a:custGeom>
              <a:solidFill>
                <a:schemeClr val="accent1"/>
              </a:solidFill>
              <a:ln w="12700" cap="rnd">
                <a:solidFill>
                  <a:srgbClr val="008000"/>
                </a:solidFill>
                <a:round/>
                <a:headEnd/>
                <a:tailEnd/>
              </a:ln>
            </p:spPr>
            <p:txBody>
              <a:bodyPr/>
              <a:lstStyle/>
              <a:p>
                <a:endParaRPr lang="en-US"/>
              </a:p>
            </p:txBody>
          </p:sp>
        </p:grpSp>
        <p:grpSp>
          <p:nvGrpSpPr>
            <p:cNvPr id="13" name="Group 129"/>
            <p:cNvGrpSpPr>
              <a:grpSpLocks/>
            </p:cNvGrpSpPr>
            <p:nvPr/>
          </p:nvGrpSpPr>
          <p:grpSpPr bwMode="auto">
            <a:xfrm>
              <a:off x="5337" y="1589"/>
              <a:ext cx="187" cy="279"/>
              <a:chOff x="5337" y="1589"/>
              <a:chExt cx="187" cy="279"/>
            </a:xfrm>
          </p:grpSpPr>
          <p:sp>
            <p:nvSpPr>
              <p:cNvPr id="18324" name="Freeform 130"/>
              <p:cNvSpPr>
                <a:spLocks/>
              </p:cNvSpPr>
              <p:nvPr/>
            </p:nvSpPr>
            <p:spPr bwMode="auto">
              <a:xfrm>
                <a:off x="5428" y="1763"/>
                <a:ext cx="9" cy="105"/>
              </a:xfrm>
              <a:custGeom>
                <a:avLst/>
                <a:gdLst>
                  <a:gd name="T0" fmla="*/ 0 w 9"/>
                  <a:gd name="T1" fmla="*/ 104 h 105"/>
                  <a:gd name="T2" fmla="*/ 0 w 9"/>
                  <a:gd name="T3" fmla="*/ 73 h 105"/>
                  <a:gd name="T4" fmla="*/ 0 w 9"/>
                  <a:gd name="T5" fmla="*/ 47 h 105"/>
                  <a:gd name="T6" fmla="*/ 8 w 9"/>
                  <a:gd name="T7" fmla="*/ 29 h 105"/>
                  <a:gd name="T8" fmla="*/ 8 w 9"/>
                  <a:gd name="T9" fmla="*/ 13 h 105"/>
                  <a:gd name="T10" fmla="*/ 8 w 9"/>
                  <a:gd name="T11" fmla="*/ 7 h 105"/>
                  <a:gd name="T12" fmla="*/ 8 w 9"/>
                  <a:gd name="T13" fmla="*/ 0 h 105"/>
                  <a:gd name="T14" fmla="*/ 8 w 9"/>
                  <a:gd name="T15" fmla="*/ 3 h 105"/>
                  <a:gd name="T16" fmla="*/ 8 w 9"/>
                  <a:gd name="T17" fmla="*/ 19 h 105"/>
                  <a:gd name="T18" fmla="*/ 8 w 9"/>
                  <a:gd name="T19" fmla="*/ 44 h 105"/>
                  <a:gd name="T20" fmla="*/ 8 w 9"/>
                  <a:gd name="T21" fmla="*/ 73 h 105"/>
                  <a:gd name="T22" fmla="*/ 0 w 9"/>
                  <a:gd name="T23" fmla="*/ 104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05"/>
                  <a:gd name="T38" fmla="*/ 9 w 9"/>
                  <a:gd name="T39" fmla="*/ 105 h 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05">
                    <a:moveTo>
                      <a:pt x="0" y="104"/>
                    </a:moveTo>
                    <a:lnTo>
                      <a:pt x="0" y="73"/>
                    </a:lnTo>
                    <a:lnTo>
                      <a:pt x="0" y="47"/>
                    </a:lnTo>
                    <a:lnTo>
                      <a:pt x="8" y="29"/>
                    </a:lnTo>
                    <a:lnTo>
                      <a:pt x="8" y="13"/>
                    </a:lnTo>
                    <a:lnTo>
                      <a:pt x="8" y="7"/>
                    </a:lnTo>
                    <a:lnTo>
                      <a:pt x="8" y="0"/>
                    </a:lnTo>
                    <a:lnTo>
                      <a:pt x="8" y="3"/>
                    </a:lnTo>
                    <a:lnTo>
                      <a:pt x="8" y="19"/>
                    </a:lnTo>
                    <a:lnTo>
                      <a:pt x="8" y="44"/>
                    </a:lnTo>
                    <a:lnTo>
                      <a:pt x="8" y="73"/>
                    </a:lnTo>
                    <a:lnTo>
                      <a:pt x="0" y="104"/>
                    </a:lnTo>
                  </a:path>
                </a:pathLst>
              </a:custGeom>
              <a:solidFill>
                <a:schemeClr val="accent1"/>
              </a:solidFill>
              <a:ln w="12700" cap="rnd">
                <a:solidFill>
                  <a:srgbClr val="008000"/>
                </a:solidFill>
                <a:round/>
                <a:headEnd/>
                <a:tailEnd/>
              </a:ln>
            </p:spPr>
            <p:txBody>
              <a:bodyPr/>
              <a:lstStyle/>
              <a:p>
                <a:endParaRPr lang="en-US"/>
              </a:p>
            </p:txBody>
          </p:sp>
          <p:sp>
            <p:nvSpPr>
              <p:cNvPr id="18325" name="Freeform 131"/>
              <p:cNvSpPr>
                <a:spLocks/>
              </p:cNvSpPr>
              <p:nvPr/>
            </p:nvSpPr>
            <p:spPr bwMode="auto">
              <a:xfrm>
                <a:off x="5360" y="1689"/>
                <a:ext cx="78" cy="168"/>
              </a:xfrm>
              <a:custGeom>
                <a:avLst/>
                <a:gdLst>
                  <a:gd name="T0" fmla="*/ 77 w 78"/>
                  <a:gd name="T1" fmla="*/ 163 h 168"/>
                  <a:gd name="T2" fmla="*/ 77 w 78"/>
                  <a:gd name="T3" fmla="*/ 167 h 168"/>
                  <a:gd name="T4" fmla="*/ 68 w 78"/>
                  <a:gd name="T5" fmla="*/ 163 h 168"/>
                  <a:gd name="T6" fmla="*/ 68 w 78"/>
                  <a:gd name="T7" fmla="*/ 154 h 168"/>
                  <a:gd name="T8" fmla="*/ 60 w 78"/>
                  <a:gd name="T9" fmla="*/ 145 h 168"/>
                  <a:gd name="T10" fmla="*/ 43 w 78"/>
                  <a:gd name="T11" fmla="*/ 126 h 168"/>
                  <a:gd name="T12" fmla="*/ 43 w 78"/>
                  <a:gd name="T13" fmla="*/ 113 h 168"/>
                  <a:gd name="T14" fmla="*/ 34 w 78"/>
                  <a:gd name="T15" fmla="*/ 107 h 168"/>
                  <a:gd name="T16" fmla="*/ 34 w 78"/>
                  <a:gd name="T17" fmla="*/ 94 h 168"/>
                  <a:gd name="T18" fmla="*/ 34 w 78"/>
                  <a:gd name="T19" fmla="*/ 85 h 168"/>
                  <a:gd name="T20" fmla="*/ 34 w 78"/>
                  <a:gd name="T21" fmla="*/ 76 h 168"/>
                  <a:gd name="T22" fmla="*/ 34 w 78"/>
                  <a:gd name="T23" fmla="*/ 63 h 168"/>
                  <a:gd name="T24" fmla="*/ 26 w 78"/>
                  <a:gd name="T25" fmla="*/ 47 h 168"/>
                  <a:gd name="T26" fmla="*/ 17 w 78"/>
                  <a:gd name="T27" fmla="*/ 29 h 168"/>
                  <a:gd name="T28" fmla="*/ 9 w 78"/>
                  <a:gd name="T29" fmla="*/ 10 h 168"/>
                  <a:gd name="T30" fmla="*/ 0 w 78"/>
                  <a:gd name="T31" fmla="*/ 3 h 168"/>
                  <a:gd name="T32" fmla="*/ 0 w 78"/>
                  <a:gd name="T33" fmla="*/ 0 h 168"/>
                  <a:gd name="T34" fmla="*/ 9 w 78"/>
                  <a:gd name="T35" fmla="*/ 3 h 168"/>
                  <a:gd name="T36" fmla="*/ 17 w 78"/>
                  <a:gd name="T37" fmla="*/ 13 h 168"/>
                  <a:gd name="T38" fmla="*/ 26 w 78"/>
                  <a:gd name="T39" fmla="*/ 29 h 168"/>
                  <a:gd name="T40" fmla="*/ 34 w 78"/>
                  <a:gd name="T41" fmla="*/ 47 h 168"/>
                  <a:gd name="T42" fmla="*/ 43 w 78"/>
                  <a:gd name="T43" fmla="*/ 60 h 168"/>
                  <a:gd name="T44" fmla="*/ 43 w 78"/>
                  <a:gd name="T45" fmla="*/ 76 h 168"/>
                  <a:gd name="T46" fmla="*/ 60 w 78"/>
                  <a:gd name="T47" fmla="*/ 113 h 168"/>
                  <a:gd name="T48" fmla="*/ 68 w 78"/>
                  <a:gd name="T49" fmla="*/ 132 h 168"/>
                  <a:gd name="T50" fmla="*/ 68 w 78"/>
                  <a:gd name="T51" fmla="*/ 148 h 168"/>
                  <a:gd name="T52" fmla="*/ 77 w 78"/>
                  <a:gd name="T53" fmla="*/ 157 h 168"/>
                  <a:gd name="T54" fmla="*/ 77 w 78"/>
                  <a:gd name="T55" fmla="*/ 163 h 1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8"/>
                  <a:gd name="T85" fmla="*/ 0 h 168"/>
                  <a:gd name="T86" fmla="*/ 78 w 78"/>
                  <a:gd name="T87" fmla="*/ 168 h 1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8" h="168">
                    <a:moveTo>
                      <a:pt x="77" y="163"/>
                    </a:moveTo>
                    <a:lnTo>
                      <a:pt x="77" y="167"/>
                    </a:lnTo>
                    <a:lnTo>
                      <a:pt x="68" y="163"/>
                    </a:lnTo>
                    <a:lnTo>
                      <a:pt x="68" y="154"/>
                    </a:lnTo>
                    <a:lnTo>
                      <a:pt x="60" y="145"/>
                    </a:lnTo>
                    <a:lnTo>
                      <a:pt x="43" y="126"/>
                    </a:lnTo>
                    <a:lnTo>
                      <a:pt x="43" y="113"/>
                    </a:lnTo>
                    <a:lnTo>
                      <a:pt x="34" y="107"/>
                    </a:lnTo>
                    <a:lnTo>
                      <a:pt x="34" y="94"/>
                    </a:lnTo>
                    <a:lnTo>
                      <a:pt x="34" y="85"/>
                    </a:lnTo>
                    <a:lnTo>
                      <a:pt x="34" y="76"/>
                    </a:lnTo>
                    <a:lnTo>
                      <a:pt x="34" y="63"/>
                    </a:lnTo>
                    <a:lnTo>
                      <a:pt x="26" y="47"/>
                    </a:lnTo>
                    <a:lnTo>
                      <a:pt x="17" y="29"/>
                    </a:lnTo>
                    <a:lnTo>
                      <a:pt x="9" y="10"/>
                    </a:lnTo>
                    <a:lnTo>
                      <a:pt x="0" y="3"/>
                    </a:lnTo>
                    <a:lnTo>
                      <a:pt x="0" y="0"/>
                    </a:lnTo>
                    <a:lnTo>
                      <a:pt x="9" y="3"/>
                    </a:lnTo>
                    <a:lnTo>
                      <a:pt x="17" y="13"/>
                    </a:lnTo>
                    <a:lnTo>
                      <a:pt x="26" y="29"/>
                    </a:lnTo>
                    <a:lnTo>
                      <a:pt x="34" y="47"/>
                    </a:lnTo>
                    <a:lnTo>
                      <a:pt x="43" y="60"/>
                    </a:lnTo>
                    <a:lnTo>
                      <a:pt x="43" y="76"/>
                    </a:lnTo>
                    <a:lnTo>
                      <a:pt x="60" y="113"/>
                    </a:lnTo>
                    <a:lnTo>
                      <a:pt x="68" y="132"/>
                    </a:lnTo>
                    <a:lnTo>
                      <a:pt x="68" y="148"/>
                    </a:lnTo>
                    <a:lnTo>
                      <a:pt x="77" y="157"/>
                    </a:lnTo>
                    <a:lnTo>
                      <a:pt x="77" y="163"/>
                    </a:lnTo>
                  </a:path>
                </a:pathLst>
              </a:custGeom>
              <a:solidFill>
                <a:schemeClr val="accent1"/>
              </a:solidFill>
              <a:ln w="12700" cap="rnd">
                <a:solidFill>
                  <a:srgbClr val="008000"/>
                </a:solidFill>
                <a:round/>
                <a:headEnd/>
                <a:tailEnd/>
              </a:ln>
            </p:spPr>
            <p:txBody>
              <a:bodyPr/>
              <a:lstStyle/>
              <a:p>
                <a:endParaRPr lang="en-US"/>
              </a:p>
            </p:txBody>
          </p:sp>
          <p:sp>
            <p:nvSpPr>
              <p:cNvPr id="18326" name="Freeform 132"/>
              <p:cNvSpPr>
                <a:spLocks/>
              </p:cNvSpPr>
              <p:nvPr/>
            </p:nvSpPr>
            <p:spPr bwMode="auto">
              <a:xfrm>
                <a:off x="5435" y="1707"/>
                <a:ext cx="53" cy="161"/>
              </a:xfrm>
              <a:custGeom>
                <a:avLst/>
                <a:gdLst>
                  <a:gd name="T0" fmla="*/ 0 w 53"/>
                  <a:gd name="T1" fmla="*/ 125 h 161"/>
                  <a:gd name="T2" fmla="*/ 17 w 53"/>
                  <a:gd name="T3" fmla="*/ 91 h 161"/>
                  <a:gd name="T4" fmla="*/ 26 w 53"/>
                  <a:gd name="T5" fmla="*/ 59 h 161"/>
                  <a:gd name="T6" fmla="*/ 26 w 53"/>
                  <a:gd name="T7" fmla="*/ 34 h 161"/>
                  <a:gd name="T8" fmla="*/ 26 w 53"/>
                  <a:gd name="T9" fmla="*/ 19 h 161"/>
                  <a:gd name="T10" fmla="*/ 35 w 53"/>
                  <a:gd name="T11" fmla="*/ 12 h 161"/>
                  <a:gd name="T12" fmla="*/ 43 w 53"/>
                  <a:gd name="T13" fmla="*/ 6 h 161"/>
                  <a:gd name="T14" fmla="*/ 52 w 53"/>
                  <a:gd name="T15" fmla="*/ 0 h 161"/>
                  <a:gd name="T16" fmla="*/ 52 w 53"/>
                  <a:gd name="T17" fmla="*/ 3 h 161"/>
                  <a:gd name="T18" fmla="*/ 52 w 53"/>
                  <a:gd name="T19" fmla="*/ 9 h 161"/>
                  <a:gd name="T20" fmla="*/ 52 w 53"/>
                  <a:gd name="T21" fmla="*/ 19 h 161"/>
                  <a:gd name="T22" fmla="*/ 35 w 53"/>
                  <a:gd name="T23" fmla="*/ 41 h 161"/>
                  <a:gd name="T24" fmla="*/ 26 w 53"/>
                  <a:gd name="T25" fmla="*/ 66 h 161"/>
                  <a:gd name="T26" fmla="*/ 17 w 53"/>
                  <a:gd name="T27" fmla="*/ 91 h 161"/>
                  <a:gd name="T28" fmla="*/ 17 w 53"/>
                  <a:gd name="T29" fmla="*/ 125 h 161"/>
                  <a:gd name="T30" fmla="*/ 9 w 53"/>
                  <a:gd name="T31" fmla="*/ 16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161"/>
                  <a:gd name="T50" fmla="*/ 53 w 53"/>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161">
                    <a:moveTo>
                      <a:pt x="0" y="125"/>
                    </a:moveTo>
                    <a:lnTo>
                      <a:pt x="17" y="91"/>
                    </a:lnTo>
                    <a:lnTo>
                      <a:pt x="26" y="59"/>
                    </a:lnTo>
                    <a:lnTo>
                      <a:pt x="26" y="34"/>
                    </a:lnTo>
                    <a:lnTo>
                      <a:pt x="26" y="19"/>
                    </a:lnTo>
                    <a:lnTo>
                      <a:pt x="35" y="12"/>
                    </a:lnTo>
                    <a:lnTo>
                      <a:pt x="43" y="6"/>
                    </a:lnTo>
                    <a:lnTo>
                      <a:pt x="52" y="0"/>
                    </a:lnTo>
                    <a:lnTo>
                      <a:pt x="52" y="3"/>
                    </a:lnTo>
                    <a:lnTo>
                      <a:pt x="52" y="9"/>
                    </a:lnTo>
                    <a:lnTo>
                      <a:pt x="52" y="19"/>
                    </a:lnTo>
                    <a:lnTo>
                      <a:pt x="35" y="41"/>
                    </a:lnTo>
                    <a:lnTo>
                      <a:pt x="26" y="66"/>
                    </a:lnTo>
                    <a:lnTo>
                      <a:pt x="17" y="91"/>
                    </a:lnTo>
                    <a:lnTo>
                      <a:pt x="17" y="125"/>
                    </a:lnTo>
                    <a:lnTo>
                      <a:pt x="9" y="160"/>
                    </a:lnTo>
                  </a:path>
                </a:pathLst>
              </a:custGeom>
              <a:solidFill>
                <a:schemeClr val="accent1"/>
              </a:solidFill>
              <a:ln w="12700" cap="rnd">
                <a:solidFill>
                  <a:srgbClr val="008000"/>
                </a:solidFill>
                <a:round/>
                <a:headEnd/>
                <a:tailEnd/>
              </a:ln>
            </p:spPr>
            <p:txBody>
              <a:bodyPr/>
              <a:lstStyle/>
              <a:p>
                <a:endParaRPr lang="en-US"/>
              </a:p>
            </p:txBody>
          </p:sp>
          <p:sp>
            <p:nvSpPr>
              <p:cNvPr id="18327" name="Freeform 133"/>
              <p:cNvSpPr>
                <a:spLocks/>
              </p:cNvSpPr>
              <p:nvPr/>
            </p:nvSpPr>
            <p:spPr bwMode="auto">
              <a:xfrm>
                <a:off x="5386" y="1637"/>
                <a:ext cx="61" cy="202"/>
              </a:xfrm>
              <a:custGeom>
                <a:avLst/>
                <a:gdLst>
                  <a:gd name="T0" fmla="*/ 51 w 61"/>
                  <a:gd name="T1" fmla="*/ 201 h 202"/>
                  <a:gd name="T2" fmla="*/ 43 w 61"/>
                  <a:gd name="T3" fmla="*/ 136 h 202"/>
                  <a:gd name="T4" fmla="*/ 34 w 61"/>
                  <a:gd name="T5" fmla="*/ 105 h 202"/>
                  <a:gd name="T6" fmla="*/ 26 w 61"/>
                  <a:gd name="T7" fmla="*/ 80 h 202"/>
                  <a:gd name="T8" fmla="*/ 26 w 61"/>
                  <a:gd name="T9" fmla="*/ 56 h 202"/>
                  <a:gd name="T10" fmla="*/ 17 w 61"/>
                  <a:gd name="T11" fmla="*/ 31 h 202"/>
                  <a:gd name="T12" fmla="*/ 9 w 61"/>
                  <a:gd name="T13" fmla="*/ 12 h 202"/>
                  <a:gd name="T14" fmla="*/ 0 w 61"/>
                  <a:gd name="T15" fmla="*/ 3 h 202"/>
                  <a:gd name="T16" fmla="*/ 0 w 61"/>
                  <a:gd name="T17" fmla="*/ 0 h 202"/>
                  <a:gd name="T18" fmla="*/ 9 w 61"/>
                  <a:gd name="T19" fmla="*/ 6 h 202"/>
                  <a:gd name="T20" fmla="*/ 17 w 61"/>
                  <a:gd name="T21" fmla="*/ 15 h 202"/>
                  <a:gd name="T22" fmla="*/ 26 w 61"/>
                  <a:gd name="T23" fmla="*/ 28 h 202"/>
                  <a:gd name="T24" fmla="*/ 34 w 61"/>
                  <a:gd name="T25" fmla="*/ 46 h 202"/>
                  <a:gd name="T26" fmla="*/ 43 w 61"/>
                  <a:gd name="T27" fmla="*/ 71 h 202"/>
                  <a:gd name="T28" fmla="*/ 51 w 61"/>
                  <a:gd name="T29" fmla="*/ 96 h 202"/>
                  <a:gd name="T30" fmla="*/ 51 w 61"/>
                  <a:gd name="T31" fmla="*/ 114 h 202"/>
                  <a:gd name="T32" fmla="*/ 60 w 61"/>
                  <a:gd name="T33" fmla="*/ 130 h 202"/>
                  <a:gd name="T34" fmla="*/ 60 w 61"/>
                  <a:gd name="T35" fmla="*/ 139 h 202"/>
                  <a:gd name="T36" fmla="*/ 51 w 61"/>
                  <a:gd name="T37" fmla="*/ 151 h 2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
                  <a:gd name="T58" fmla="*/ 0 h 202"/>
                  <a:gd name="T59" fmla="*/ 61 w 61"/>
                  <a:gd name="T60" fmla="*/ 202 h 2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 h="202">
                    <a:moveTo>
                      <a:pt x="51" y="201"/>
                    </a:moveTo>
                    <a:lnTo>
                      <a:pt x="43" y="136"/>
                    </a:lnTo>
                    <a:lnTo>
                      <a:pt x="34" y="105"/>
                    </a:lnTo>
                    <a:lnTo>
                      <a:pt x="26" y="80"/>
                    </a:lnTo>
                    <a:lnTo>
                      <a:pt x="26" y="56"/>
                    </a:lnTo>
                    <a:lnTo>
                      <a:pt x="17" y="31"/>
                    </a:lnTo>
                    <a:lnTo>
                      <a:pt x="9" y="12"/>
                    </a:lnTo>
                    <a:lnTo>
                      <a:pt x="0" y="3"/>
                    </a:lnTo>
                    <a:lnTo>
                      <a:pt x="0" y="0"/>
                    </a:lnTo>
                    <a:lnTo>
                      <a:pt x="9" y="6"/>
                    </a:lnTo>
                    <a:lnTo>
                      <a:pt x="17" y="15"/>
                    </a:lnTo>
                    <a:lnTo>
                      <a:pt x="26" y="28"/>
                    </a:lnTo>
                    <a:lnTo>
                      <a:pt x="34" y="46"/>
                    </a:lnTo>
                    <a:lnTo>
                      <a:pt x="43" y="71"/>
                    </a:lnTo>
                    <a:lnTo>
                      <a:pt x="51" y="96"/>
                    </a:lnTo>
                    <a:lnTo>
                      <a:pt x="51" y="114"/>
                    </a:lnTo>
                    <a:lnTo>
                      <a:pt x="60" y="130"/>
                    </a:lnTo>
                    <a:lnTo>
                      <a:pt x="60" y="139"/>
                    </a:lnTo>
                    <a:lnTo>
                      <a:pt x="51" y="151"/>
                    </a:lnTo>
                  </a:path>
                </a:pathLst>
              </a:custGeom>
              <a:solidFill>
                <a:schemeClr val="accent1"/>
              </a:solidFill>
              <a:ln w="12700" cap="rnd">
                <a:solidFill>
                  <a:srgbClr val="008000"/>
                </a:solidFill>
                <a:round/>
                <a:headEnd/>
                <a:tailEnd/>
              </a:ln>
            </p:spPr>
            <p:txBody>
              <a:bodyPr/>
              <a:lstStyle/>
              <a:p>
                <a:endParaRPr lang="en-US"/>
              </a:p>
            </p:txBody>
          </p:sp>
          <p:sp>
            <p:nvSpPr>
              <p:cNvPr id="18328" name="Freeform 134"/>
              <p:cNvSpPr>
                <a:spLocks/>
              </p:cNvSpPr>
              <p:nvPr/>
            </p:nvSpPr>
            <p:spPr bwMode="auto">
              <a:xfrm>
                <a:off x="5337" y="1790"/>
                <a:ext cx="95" cy="64"/>
              </a:xfrm>
              <a:custGeom>
                <a:avLst/>
                <a:gdLst>
                  <a:gd name="T0" fmla="*/ 94 w 95"/>
                  <a:gd name="T1" fmla="*/ 63 h 64"/>
                  <a:gd name="T2" fmla="*/ 94 w 95"/>
                  <a:gd name="T3" fmla="*/ 60 h 64"/>
                  <a:gd name="T4" fmla="*/ 85 w 95"/>
                  <a:gd name="T5" fmla="*/ 47 h 64"/>
                  <a:gd name="T6" fmla="*/ 77 w 95"/>
                  <a:gd name="T7" fmla="*/ 32 h 64"/>
                  <a:gd name="T8" fmla="*/ 60 w 95"/>
                  <a:gd name="T9" fmla="*/ 22 h 64"/>
                  <a:gd name="T10" fmla="*/ 51 w 95"/>
                  <a:gd name="T11" fmla="*/ 10 h 64"/>
                  <a:gd name="T12" fmla="*/ 34 w 95"/>
                  <a:gd name="T13" fmla="*/ 4 h 64"/>
                  <a:gd name="T14" fmla="*/ 26 w 95"/>
                  <a:gd name="T15" fmla="*/ 0 h 64"/>
                  <a:gd name="T16" fmla="*/ 9 w 95"/>
                  <a:gd name="T17" fmla="*/ 0 h 64"/>
                  <a:gd name="T18" fmla="*/ 0 w 95"/>
                  <a:gd name="T19" fmla="*/ 0 h 64"/>
                  <a:gd name="T20" fmla="*/ 0 w 95"/>
                  <a:gd name="T21" fmla="*/ 4 h 64"/>
                  <a:gd name="T22" fmla="*/ 9 w 95"/>
                  <a:gd name="T23" fmla="*/ 7 h 64"/>
                  <a:gd name="T24" fmla="*/ 17 w 95"/>
                  <a:gd name="T25" fmla="*/ 10 h 64"/>
                  <a:gd name="T26" fmla="*/ 51 w 95"/>
                  <a:gd name="T27" fmla="*/ 19 h 64"/>
                  <a:gd name="T28" fmla="*/ 60 w 95"/>
                  <a:gd name="T29" fmla="*/ 29 h 64"/>
                  <a:gd name="T30" fmla="*/ 77 w 95"/>
                  <a:gd name="T31" fmla="*/ 44 h 64"/>
                  <a:gd name="T32" fmla="*/ 85 w 95"/>
                  <a:gd name="T33" fmla="*/ 57 h 64"/>
                  <a:gd name="T34" fmla="*/ 94 w 95"/>
                  <a:gd name="T35" fmla="*/ 63 h 64"/>
                  <a:gd name="T36" fmla="*/ 94 w 95"/>
                  <a:gd name="T37" fmla="*/ 63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5"/>
                  <a:gd name="T58" fmla="*/ 0 h 64"/>
                  <a:gd name="T59" fmla="*/ 95 w 95"/>
                  <a:gd name="T60" fmla="*/ 64 h 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5" h="64">
                    <a:moveTo>
                      <a:pt x="94" y="63"/>
                    </a:moveTo>
                    <a:lnTo>
                      <a:pt x="94" y="60"/>
                    </a:lnTo>
                    <a:lnTo>
                      <a:pt x="85" y="47"/>
                    </a:lnTo>
                    <a:lnTo>
                      <a:pt x="77" y="32"/>
                    </a:lnTo>
                    <a:lnTo>
                      <a:pt x="60" y="22"/>
                    </a:lnTo>
                    <a:lnTo>
                      <a:pt x="51" y="10"/>
                    </a:lnTo>
                    <a:lnTo>
                      <a:pt x="34" y="4"/>
                    </a:lnTo>
                    <a:lnTo>
                      <a:pt x="26" y="0"/>
                    </a:lnTo>
                    <a:lnTo>
                      <a:pt x="9" y="0"/>
                    </a:lnTo>
                    <a:lnTo>
                      <a:pt x="0" y="0"/>
                    </a:lnTo>
                    <a:lnTo>
                      <a:pt x="0" y="4"/>
                    </a:lnTo>
                    <a:lnTo>
                      <a:pt x="9" y="7"/>
                    </a:lnTo>
                    <a:lnTo>
                      <a:pt x="17" y="10"/>
                    </a:lnTo>
                    <a:lnTo>
                      <a:pt x="51" y="19"/>
                    </a:lnTo>
                    <a:lnTo>
                      <a:pt x="60" y="29"/>
                    </a:lnTo>
                    <a:lnTo>
                      <a:pt x="77" y="44"/>
                    </a:lnTo>
                    <a:lnTo>
                      <a:pt x="85" y="57"/>
                    </a:lnTo>
                    <a:lnTo>
                      <a:pt x="94" y="63"/>
                    </a:lnTo>
                  </a:path>
                </a:pathLst>
              </a:custGeom>
              <a:solidFill>
                <a:schemeClr val="accent1"/>
              </a:solidFill>
              <a:ln w="12700" cap="rnd">
                <a:solidFill>
                  <a:srgbClr val="008000"/>
                </a:solidFill>
                <a:round/>
                <a:headEnd/>
                <a:tailEnd/>
              </a:ln>
            </p:spPr>
            <p:txBody>
              <a:bodyPr/>
              <a:lstStyle/>
              <a:p>
                <a:endParaRPr lang="en-US"/>
              </a:p>
            </p:txBody>
          </p:sp>
          <p:sp>
            <p:nvSpPr>
              <p:cNvPr id="18329" name="Freeform 135"/>
              <p:cNvSpPr>
                <a:spLocks/>
              </p:cNvSpPr>
              <p:nvPr/>
            </p:nvSpPr>
            <p:spPr bwMode="auto">
              <a:xfrm>
                <a:off x="5433" y="1634"/>
                <a:ext cx="35" cy="226"/>
              </a:xfrm>
              <a:custGeom>
                <a:avLst/>
                <a:gdLst>
                  <a:gd name="T0" fmla="*/ 0 w 35"/>
                  <a:gd name="T1" fmla="*/ 206 h 226"/>
                  <a:gd name="T2" fmla="*/ 8 w 35"/>
                  <a:gd name="T3" fmla="*/ 144 h 226"/>
                  <a:gd name="T4" fmla="*/ 8 w 35"/>
                  <a:gd name="T5" fmla="*/ 87 h 226"/>
                  <a:gd name="T6" fmla="*/ 17 w 35"/>
                  <a:gd name="T7" fmla="*/ 59 h 226"/>
                  <a:gd name="T8" fmla="*/ 25 w 35"/>
                  <a:gd name="T9" fmla="*/ 34 h 226"/>
                  <a:gd name="T10" fmla="*/ 25 w 35"/>
                  <a:gd name="T11" fmla="*/ 12 h 226"/>
                  <a:gd name="T12" fmla="*/ 34 w 35"/>
                  <a:gd name="T13" fmla="*/ 6 h 226"/>
                  <a:gd name="T14" fmla="*/ 34 w 35"/>
                  <a:gd name="T15" fmla="*/ 0 h 226"/>
                  <a:gd name="T16" fmla="*/ 34 w 35"/>
                  <a:gd name="T17" fmla="*/ 12 h 226"/>
                  <a:gd name="T18" fmla="*/ 34 w 35"/>
                  <a:gd name="T19" fmla="*/ 25 h 226"/>
                  <a:gd name="T20" fmla="*/ 34 w 35"/>
                  <a:gd name="T21" fmla="*/ 40 h 226"/>
                  <a:gd name="T22" fmla="*/ 25 w 35"/>
                  <a:gd name="T23" fmla="*/ 59 h 226"/>
                  <a:gd name="T24" fmla="*/ 25 w 35"/>
                  <a:gd name="T25" fmla="*/ 81 h 226"/>
                  <a:gd name="T26" fmla="*/ 17 w 35"/>
                  <a:gd name="T27" fmla="*/ 106 h 226"/>
                  <a:gd name="T28" fmla="*/ 8 w 35"/>
                  <a:gd name="T29" fmla="*/ 128 h 226"/>
                  <a:gd name="T30" fmla="*/ 8 w 35"/>
                  <a:gd name="T31" fmla="*/ 175 h 226"/>
                  <a:gd name="T32" fmla="*/ 8 w 35"/>
                  <a:gd name="T33" fmla="*/ 225 h 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226"/>
                  <a:gd name="T53" fmla="*/ 35 w 35"/>
                  <a:gd name="T54" fmla="*/ 226 h 2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226">
                    <a:moveTo>
                      <a:pt x="0" y="206"/>
                    </a:moveTo>
                    <a:lnTo>
                      <a:pt x="8" y="144"/>
                    </a:lnTo>
                    <a:lnTo>
                      <a:pt x="8" y="87"/>
                    </a:lnTo>
                    <a:lnTo>
                      <a:pt x="17" y="59"/>
                    </a:lnTo>
                    <a:lnTo>
                      <a:pt x="25" y="34"/>
                    </a:lnTo>
                    <a:lnTo>
                      <a:pt x="25" y="12"/>
                    </a:lnTo>
                    <a:lnTo>
                      <a:pt x="34" y="6"/>
                    </a:lnTo>
                    <a:lnTo>
                      <a:pt x="34" y="0"/>
                    </a:lnTo>
                    <a:lnTo>
                      <a:pt x="34" y="12"/>
                    </a:lnTo>
                    <a:lnTo>
                      <a:pt x="34" y="25"/>
                    </a:lnTo>
                    <a:lnTo>
                      <a:pt x="34" y="40"/>
                    </a:lnTo>
                    <a:lnTo>
                      <a:pt x="25" y="59"/>
                    </a:lnTo>
                    <a:lnTo>
                      <a:pt x="25" y="81"/>
                    </a:lnTo>
                    <a:lnTo>
                      <a:pt x="17" y="106"/>
                    </a:lnTo>
                    <a:lnTo>
                      <a:pt x="8" y="128"/>
                    </a:lnTo>
                    <a:lnTo>
                      <a:pt x="8" y="175"/>
                    </a:lnTo>
                    <a:lnTo>
                      <a:pt x="8" y="225"/>
                    </a:lnTo>
                  </a:path>
                </a:pathLst>
              </a:custGeom>
              <a:solidFill>
                <a:schemeClr val="accent1"/>
              </a:solidFill>
              <a:ln w="12700" cap="rnd">
                <a:solidFill>
                  <a:srgbClr val="008000"/>
                </a:solidFill>
                <a:round/>
                <a:headEnd/>
                <a:tailEnd/>
              </a:ln>
            </p:spPr>
            <p:txBody>
              <a:bodyPr/>
              <a:lstStyle/>
              <a:p>
                <a:endParaRPr lang="en-US"/>
              </a:p>
            </p:txBody>
          </p:sp>
          <p:sp>
            <p:nvSpPr>
              <p:cNvPr id="18330" name="Freeform 136"/>
              <p:cNvSpPr>
                <a:spLocks/>
              </p:cNvSpPr>
              <p:nvPr/>
            </p:nvSpPr>
            <p:spPr bwMode="auto">
              <a:xfrm>
                <a:off x="5454" y="1788"/>
                <a:ext cx="70" cy="60"/>
              </a:xfrm>
              <a:custGeom>
                <a:avLst/>
                <a:gdLst>
                  <a:gd name="T0" fmla="*/ 0 w 70"/>
                  <a:gd name="T1" fmla="*/ 59 h 60"/>
                  <a:gd name="T2" fmla="*/ 0 w 70"/>
                  <a:gd name="T3" fmla="*/ 34 h 60"/>
                  <a:gd name="T4" fmla="*/ 0 w 70"/>
                  <a:gd name="T5" fmla="*/ 25 h 60"/>
                  <a:gd name="T6" fmla="*/ 8 w 70"/>
                  <a:gd name="T7" fmla="*/ 15 h 60"/>
                  <a:gd name="T8" fmla="*/ 26 w 70"/>
                  <a:gd name="T9" fmla="*/ 6 h 60"/>
                  <a:gd name="T10" fmla="*/ 34 w 70"/>
                  <a:gd name="T11" fmla="*/ 0 h 60"/>
                  <a:gd name="T12" fmla="*/ 52 w 70"/>
                  <a:gd name="T13" fmla="*/ 0 h 60"/>
                  <a:gd name="T14" fmla="*/ 69 w 70"/>
                  <a:gd name="T15" fmla="*/ 0 h 60"/>
                  <a:gd name="T16" fmla="*/ 60 w 70"/>
                  <a:gd name="T17" fmla="*/ 9 h 60"/>
                  <a:gd name="T18" fmla="*/ 43 w 70"/>
                  <a:gd name="T19" fmla="*/ 15 h 60"/>
                  <a:gd name="T20" fmla="*/ 26 w 70"/>
                  <a:gd name="T21" fmla="*/ 25 h 60"/>
                  <a:gd name="T22" fmla="*/ 17 w 70"/>
                  <a:gd name="T23" fmla="*/ 31 h 60"/>
                  <a:gd name="T24" fmla="*/ 8 w 70"/>
                  <a:gd name="T25" fmla="*/ 37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60"/>
                  <a:gd name="T41" fmla="*/ 70 w 70"/>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60">
                    <a:moveTo>
                      <a:pt x="0" y="59"/>
                    </a:moveTo>
                    <a:lnTo>
                      <a:pt x="0" y="34"/>
                    </a:lnTo>
                    <a:lnTo>
                      <a:pt x="0" y="25"/>
                    </a:lnTo>
                    <a:lnTo>
                      <a:pt x="8" y="15"/>
                    </a:lnTo>
                    <a:lnTo>
                      <a:pt x="26" y="6"/>
                    </a:lnTo>
                    <a:lnTo>
                      <a:pt x="34" y="0"/>
                    </a:lnTo>
                    <a:lnTo>
                      <a:pt x="52" y="0"/>
                    </a:lnTo>
                    <a:lnTo>
                      <a:pt x="69" y="0"/>
                    </a:lnTo>
                    <a:lnTo>
                      <a:pt x="60" y="9"/>
                    </a:lnTo>
                    <a:lnTo>
                      <a:pt x="43" y="15"/>
                    </a:lnTo>
                    <a:lnTo>
                      <a:pt x="26" y="25"/>
                    </a:lnTo>
                    <a:lnTo>
                      <a:pt x="17" y="31"/>
                    </a:lnTo>
                    <a:lnTo>
                      <a:pt x="8" y="37"/>
                    </a:lnTo>
                  </a:path>
                </a:pathLst>
              </a:custGeom>
              <a:solidFill>
                <a:schemeClr val="accent1"/>
              </a:solidFill>
              <a:ln w="12700" cap="rnd">
                <a:solidFill>
                  <a:srgbClr val="008000"/>
                </a:solidFill>
                <a:round/>
                <a:headEnd/>
                <a:tailEnd/>
              </a:ln>
            </p:spPr>
            <p:txBody>
              <a:bodyPr/>
              <a:lstStyle/>
              <a:p>
                <a:endParaRPr lang="en-US"/>
              </a:p>
            </p:txBody>
          </p:sp>
          <p:sp>
            <p:nvSpPr>
              <p:cNvPr id="18331" name="Freeform 137"/>
              <p:cNvSpPr>
                <a:spLocks/>
              </p:cNvSpPr>
              <p:nvPr/>
            </p:nvSpPr>
            <p:spPr bwMode="auto">
              <a:xfrm>
                <a:off x="5420" y="1589"/>
                <a:ext cx="18" cy="248"/>
              </a:xfrm>
              <a:custGeom>
                <a:avLst/>
                <a:gdLst>
                  <a:gd name="T0" fmla="*/ 17 w 18"/>
                  <a:gd name="T1" fmla="*/ 247 h 248"/>
                  <a:gd name="T2" fmla="*/ 8 w 18"/>
                  <a:gd name="T3" fmla="*/ 185 h 248"/>
                  <a:gd name="T4" fmla="*/ 8 w 18"/>
                  <a:gd name="T5" fmla="*/ 130 h 248"/>
                  <a:gd name="T6" fmla="*/ 0 w 18"/>
                  <a:gd name="T7" fmla="*/ 80 h 248"/>
                  <a:gd name="T8" fmla="*/ 0 w 18"/>
                  <a:gd name="T9" fmla="*/ 58 h 248"/>
                  <a:gd name="T10" fmla="*/ 0 w 18"/>
                  <a:gd name="T11" fmla="*/ 43 h 248"/>
                  <a:gd name="T12" fmla="*/ 0 w 18"/>
                  <a:gd name="T13" fmla="*/ 28 h 248"/>
                  <a:gd name="T14" fmla="*/ 0 w 18"/>
                  <a:gd name="T15" fmla="*/ 18 h 248"/>
                  <a:gd name="T16" fmla="*/ 0 w 18"/>
                  <a:gd name="T17" fmla="*/ 3 h 248"/>
                  <a:gd name="T18" fmla="*/ 0 w 18"/>
                  <a:gd name="T19" fmla="*/ 0 h 248"/>
                  <a:gd name="T20" fmla="*/ 0 w 18"/>
                  <a:gd name="T21" fmla="*/ 3 h 248"/>
                  <a:gd name="T22" fmla="*/ 0 w 18"/>
                  <a:gd name="T23" fmla="*/ 9 h 248"/>
                  <a:gd name="T24" fmla="*/ 8 w 18"/>
                  <a:gd name="T25" fmla="*/ 24 h 248"/>
                  <a:gd name="T26" fmla="*/ 8 w 18"/>
                  <a:gd name="T27" fmla="*/ 43 h 248"/>
                  <a:gd name="T28" fmla="*/ 8 w 18"/>
                  <a:gd name="T29" fmla="*/ 62 h 248"/>
                  <a:gd name="T30" fmla="*/ 8 w 18"/>
                  <a:gd name="T31" fmla="*/ 92 h 248"/>
                  <a:gd name="T32" fmla="*/ 8 w 18"/>
                  <a:gd name="T33" fmla="*/ 126 h 248"/>
                  <a:gd name="T34" fmla="*/ 17 w 18"/>
                  <a:gd name="T35" fmla="*/ 167 h 248"/>
                  <a:gd name="T36" fmla="*/ 17 w 18"/>
                  <a:gd name="T37" fmla="*/ 207 h 2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248"/>
                  <a:gd name="T59" fmla="*/ 18 w 18"/>
                  <a:gd name="T60" fmla="*/ 248 h 2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248">
                    <a:moveTo>
                      <a:pt x="17" y="247"/>
                    </a:moveTo>
                    <a:lnTo>
                      <a:pt x="8" y="185"/>
                    </a:lnTo>
                    <a:lnTo>
                      <a:pt x="8" y="130"/>
                    </a:lnTo>
                    <a:lnTo>
                      <a:pt x="0" y="80"/>
                    </a:lnTo>
                    <a:lnTo>
                      <a:pt x="0" y="58"/>
                    </a:lnTo>
                    <a:lnTo>
                      <a:pt x="0" y="43"/>
                    </a:lnTo>
                    <a:lnTo>
                      <a:pt x="0" y="28"/>
                    </a:lnTo>
                    <a:lnTo>
                      <a:pt x="0" y="18"/>
                    </a:lnTo>
                    <a:lnTo>
                      <a:pt x="0" y="3"/>
                    </a:lnTo>
                    <a:lnTo>
                      <a:pt x="0" y="0"/>
                    </a:lnTo>
                    <a:lnTo>
                      <a:pt x="0" y="3"/>
                    </a:lnTo>
                    <a:lnTo>
                      <a:pt x="0" y="9"/>
                    </a:lnTo>
                    <a:lnTo>
                      <a:pt x="8" y="24"/>
                    </a:lnTo>
                    <a:lnTo>
                      <a:pt x="8" y="43"/>
                    </a:lnTo>
                    <a:lnTo>
                      <a:pt x="8" y="62"/>
                    </a:lnTo>
                    <a:lnTo>
                      <a:pt x="8" y="92"/>
                    </a:lnTo>
                    <a:lnTo>
                      <a:pt x="8" y="126"/>
                    </a:lnTo>
                    <a:lnTo>
                      <a:pt x="17" y="167"/>
                    </a:lnTo>
                    <a:lnTo>
                      <a:pt x="17" y="207"/>
                    </a:lnTo>
                  </a:path>
                </a:pathLst>
              </a:custGeom>
              <a:solidFill>
                <a:schemeClr val="accent1"/>
              </a:solidFill>
              <a:ln w="12700" cap="rnd">
                <a:solidFill>
                  <a:srgbClr val="008000"/>
                </a:solidFill>
                <a:round/>
                <a:headEnd/>
                <a:tailEnd/>
              </a:ln>
            </p:spPr>
            <p:txBody>
              <a:bodyPr/>
              <a:lstStyle/>
              <a:p>
                <a:endParaRPr lang="en-US"/>
              </a:p>
            </p:txBody>
          </p:sp>
        </p:grpSp>
        <p:grpSp>
          <p:nvGrpSpPr>
            <p:cNvPr id="14" name="Group 138"/>
            <p:cNvGrpSpPr>
              <a:grpSpLocks/>
            </p:cNvGrpSpPr>
            <p:nvPr/>
          </p:nvGrpSpPr>
          <p:grpSpPr bwMode="auto">
            <a:xfrm>
              <a:off x="5520" y="1590"/>
              <a:ext cx="190" cy="280"/>
              <a:chOff x="5520" y="1590"/>
              <a:chExt cx="190" cy="280"/>
            </a:xfrm>
          </p:grpSpPr>
          <p:sp>
            <p:nvSpPr>
              <p:cNvPr id="18316" name="Freeform 139"/>
              <p:cNvSpPr>
                <a:spLocks/>
              </p:cNvSpPr>
              <p:nvPr/>
            </p:nvSpPr>
            <p:spPr bwMode="auto">
              <a:xfrm>
                <a:off x="5622" y="1765"/>
                <a:ext cx="1" cy="105"/>
              </a:xfrm>
              <a:custGeom>
                <a:avLst/>
                <a:gdLst>
                  <a:gd name="T0" fmla="*/ 0 w 1"/>
                  <a:gd name="T1" fmla="*/ 104 h 105"/>
                  <a:gd name="T2" fmla="*/ 0 w 1"/>
                  <a:gd name="T3" fmla="*/ 73 h 105"/>
                  <a:gd name="T4" fmla="*/ 0 w 1"/>
                  <a:gd name="T5" fmla="*/ 47 h 105"/>
                  <a:gd name="T6" fmla="*/ 0 w 1"/>
                  <a:gd name="T7" fmla="*/ 29 h 105"/>
                  <a:gd name="T8" fmla="*/ 0 w 1"/>
                  <a:gd name="T9" fmla="*/ 13 h 105"/>
                  <a:gd name="T10" fmla="*/ 0 w 1"/>
                  <a:gd name="T11" fmla="*/ 7 h 105"/>
                  <a:gd name="T12" fmla="*/ 0 w 1"/>
                  <a:gd name="T13" fmla="*/ 0 h 105"/>
                  <a:gd name="T14" fmla="*/ 0 w 1"/>
                  <a:gd name="T15" fmla="*/ 3 h 105"/>
                  <a:gd name="T16" fmla="*/ 0 w 1"/>
                  <a:gd name="T17" fmla="*/ 19 h 105"/>
                  <a:gd name="T18" fmla="*/ 0 w 1"/>
                  <a:gd name="T19" fmla="*/ 44 h 105"/>
                  <a:gd name="T20" fmla="*/ 0 w 1"/>
                  <a:gd name="T21" fmla="*/ 73 h 105"/>
                  <a:gd name="T22" fmla="*/ 0 w 1"/>
                  <a:gd name="T23" fmla="*/ 104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105"/>
                  <a:gd name="T38" fmla="*/ 1 w 1"/>
                  <a:gd name="T39" fmla="*/ 105 h 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105">
                    <a:moveTo>
                      <a:pt x="0" y="104"/>
                    </a:moveTo>
                    <a:lnTo>
                      <a:pt x="0" y="73"/>
                    </a:lnTo>
                    <a:lnTo>
                      <a:pt x="0" y="47"/>
                    </a:lnTo>
                    <a:lnTo>
                      <a:pt x="0" y="29"/>
                    </a:lnTo>
                    <a:lnTo>
                      <a:pt x="0" y="13"/>
                    </a:lnTo>
                    <a:lnTo>
                      <a:pt x="0" y="7"/>
                    </a:lnTo>
                    <a:lnTo>
                      <a:pt x="0" y="0"/>
                    </a:lnTo>
                    <a:lnTo>
                      <a:pt x="0" y="3"/>
                    </a:lnTo>
                    <a:lnTo>
                      <a:pt x="0" y="19"/>
                    </a:lnTo>
                    <a:lnTo>
                      <a:pt x="0" y="44"/>
                    </a:lnTo>
                    <a:lnTo>
                      <a:pt x="0" y="73"/>
                    </a:lnTo>
                    <a:lnTo>
                      <a:pt x="0" y="104"/>
                    </a:lnTo>
                  </a:path>
                </a:pathLst>
              </a:custGeom>
              <a:solidFill>
                <a:schemeClr val="accent1"/>
              </a:solidFill>
              <a:ln w="12700" cap="rnd">
                <a:solidFill>
                  <a:srgbClr val="008000"/>
                </a:solidFill>
                <a:round/>
                <a:headEnd/>
                <a:tailEnd/>
              </a:ln>
            </p:spPr>
            <p:txBody>
              <a:bodyPr/>
              <a:lstStyle/>
              <a:p>
                <a:endParaRPr lang="en-US"/>
              </a:p>
            </p:txBody>
          </p:sp>
          <p:sp>
            <p:nvSpPr>
              <p:cNvPr id="18317" name="Freeform 140"/>
              <p:cNvSpPr>
                <a:spLocks/>
              </p:cNvSpPr>
              <p:nvPr/>
            </p:nvSpPr>
            <p:spPr bwMode="auto">
              <a:xfrm>
                <a:off x="5543" y="1691"/>
                <a:ext cx="81" cy="168"/>
              </a:xfrm>
              <a:custGeom>
                <a:avLst/>
                <a:gdLst>
                  <a:gd name="T0" fmla="*/ 80 w 81"/>
                  <a:gd name="T1" fmla="*/ 163 h 168"/>
                  <a:gd name="T2" fmla="*/ 80 w 81"/>
                  <a:gd name="T3" fmla="*/ 167 h 168"/>
                  <a:gd name="T4" fmla="*/ 71 w 81"/>
                  <a:gd name="T5" fmla="*/ 163 h 168"/>
                  <a:gd name="T6" fmla="*/ 71 w 81"/>
                  <a:gd name="T7" fmla="*/ 154 h 168"/>
                  <a:gd name="T8" fmla="*/ 62 w 81"/>
                  <a:gd name="T9" fmla="*/ 145 h 168"/>
                  <a:gd name="T10" fmla="*/ 45 w 81"/>
                  <a:gd name="T11" fmla="*/ 126 h 168"/>
                  <a:gd name="T12" fmla="*/ 45 w 81"/>
                  <a:gd name="T13" fmla="*/ 113 h 168"/>
                  <a:gd name="T14" fmla="*/ 36 w 81"/>
                  <a:gd name="T15" fmla="*/ 107 h 168"/>
                  <a:gd name="T16" fmla="*/ 36 w 81"/>
                  <a:gd name="T17" fmla="*/ 94 h 168"/>
                  <a:gd name="T18" fmla="*/ 36 w 81"/>
                  <a:gd name="T19" fmla="*/ 85 h 168"/>
                  <a:gd name="T20" fmla="*/ 36 w 81"/>
                  <a:gd name="T21" fmla="*/ 75 h 168"/>
                  <a:gd name="T22" fmla="*/ 36 w 81"/>
                  <a:gd name="T23" fmla="*/ 63 h 168"/>
                  <a:gd name="T24" fmla="*/ 27 w 81"/>
                  <a:gd name="T25" fmla="*/ 47 h 168"/>
                  <a:gd name="T26" fmla="*/ 18 w 81"/>
                  <a:gd name="T27" fmla="*/ 28 h 168"/>
                  <a:gd name="T28" fmla="*/ 9 w 81"/>
                  <a:gd name="T29" fmla="*/ 10 h 168"/>
                  <a:gd name="T30" fmla="*/ 0 w 81"/>
                  <a:gd name="T31" fmla="*/ 3 h 168"/>
                  <a:gd name="T32" fmla="*/ 0 w 81"/>
                  <a:gd name="T33" fmla="*/ 0 h 168"/>
                  <a:gd name="T34" fmla="*/ 9 w 81"/>
                  <a:gd name="T35" fmla="*/ 3 h 168"/>
                  <a:gd name="T36" fmla="*/ 18 w 81"/>
                  <a:gd name="T37" fmla="*/ 13 h 168"/>
                  <a:gd name="T38" fmla="*/ 27 w 81"/>
                  <a:gd name="T39" fmla="*/ 28 h 168"/>
                  <a:gd name="T40" fmla="*/ 36 w 81"/>
                  <a:gd name="T41" fmla="*/ 47 h 168"/>
                  <a:gd name="T42" fmla="*/ 45 w 81"/>
                  <a:gd name="T43" fmla="*/ 60 h 168"/>
                  <a:gd name="T44" fmla="*/ 53 w 81"/>
                  <a:gd name="T45" fmla="*/ 75 h 168"/>
                  <a:gd name="T46" fmla="*/ 62 w 81"/>
                  <a:gd name="T47" fmla="*/ 113 h 168"/>
                  <a:gd name="T48" fmla="*/ 71 w 81"/>
                  <a:gd name="T49" fmla="*/ 132 h 168"/>
                  <a:gd name="T50" fmla="*/ 80 w 81"/>
                  <a:gd name="T51" fmla="*/ 148 h 168"/>
                  <a:gd name="T52" fmla="*/ 80 w 81"/>
                  <a:gd name="T53" fmla="*/ 157 h 168"/>
                  <a:gd name="T54" fmla="*/ 80 w 81"/>
                  <a:gd name="T55" fmla="*/ 163 h 1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1"/>
                  <a:gd name="T85" fmla="*/ 0 h 168"/>
                  <a:gd name="T86" fmla="*/ 81 w 81"/>
                  <a:gd name="T87" fmla="*/ 168 h 1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1" h="168">
                    <a:moveTo>
                      <a:pt x="80" y="163"/>
                    </a:moveTo>
                    <a:lnTo>
                      <a:pt x="80" y="167"/>
                    </a:lnTo>
                    <a:lnTo>
                      <a:pt x="71" y="163"/>
                    </a:lnTo>
                    <a:lnTo>
                      <a:pt x="71" y="154"/>
                    </a:lnTo>
                    <a:lnTo>
                      <a:pt x="62" y="145"/>
                    </a:lnTo>
                    <a:lnTo>
                      <a:pt x="45" y="126"/>
                    </a:lnTo>
                    <a:lnTo>
                      <a:pt x="45" y="113"/>
                    </a:lnTo>
                    <a:lnTo>
                      <a:pt x="36" y="107"/>
                    </a:lnTo>
                    <a:lnTo>
                      <a:pt x="36" y="94"/>
                    </a:lnTo>
                    <a:lnTo>
                      <a:pt x="36" y="85"/>
                    </a:lnTo>
                    <a:lnTo>
                      <a:pt x="36" y="75"/>
                    </a:lnTo>
                    <a:lnTo>
                      <a:pt x="36" y="63"/>
                    </a:lnTo>
                    <a:lnTo>
                      <a:pt x="27" y="47"/>
                    </a:lnTo>
                    <a:lnTo>
                      <a:pt x="18" y="28"/>
                    </a:lnTo>
                    <a:lnTo>
                      <a:pt x="9" y="10"/>
                    </a:lnTo>
                    <a:lnTo>
                      <a:pt x="0" y="3"/>
                    </a:lnTo>
                    <a:lnTo>
                      <a:pt x="0" y="0"/>
                    </a:lnTo>
                    <a:lnTo>
                      <a:pt x="9" y="3"/>
                    </a:lnTo>
                    <a:lnTo>
                      <a:pt x="18" y="13"/>
                    </a:lnTo>
                    <a:lnTo>
                      <a:pt x="27" y="28"/>
                    </a:lnTo>
                    <a:lnTo>
                      <a:pt x="36" y="47"/>
                    </a:lnTo>
                    <a:lnTo>
                      <a:pt x="45" y="60"/>
                    </a:lnTo>
                    <a:lnTo>
                      <a:pt x="53" y="75"/>
                    </a:lnTo>
                    <a:lnTo>
                      <a:pt x="62" y="113"/>
                    </a:lnTo>
                    <a:lnTo>
                      <a:pt x="71" y="132"/>
                    </a:lnTo>
                    <a:lnTo>
                      <a:pt x="80" y="148"/>
                    </a:lnTo>
                    <a:lnTo>
                      <a:pt x="80" y="157"/>
                    </a:lnTo>
                    <a:lnTo>
                      <a:pt x="80" y="163"/>
                    </a:lnTo>
                  </a:path>
                </a:pathLst>
              </a:custGeom>
              <a:solidFill>
                <a:schemeClr val="accent1"/>
              </a:solidFill>
              <a:ln w="12700" cap="rnd">
                <a:solidFill>
                  <a:srgbClr val="008000"/>
                </a:solidFill>
                <a:round/>
                <a:headEnd/>
                <a:tailEnd/>
              </a:ln>
            </p:spPr>
            <p:txBody>
              <a:bodyPr/>
              <a:lstStyle/>
              <a:p>
                <a:endParaRPr lang="en-US"/>
              </a:p>
            </p:txBody>
          </p:sp>
          <p:sp>
            <p:nvSpPr>
              <p:cNvPr id="18318" name="Freeform 141"/>
              <p:cNvSpPr>
                <a:spLocks/>
              </p:cNvSpPr>
              <p:nvPr/>
            </p:nvSpPr>
            <p:spPr bwMode="auto">
              <a:xfrm>
                <a:off x="5619" y="1709"/>
                <a:ext cx="55" cy="161"/>
              </a:xfrm>
              <a:custGeom>
                <a:avLst/>
                <a:gdLst>
                  <a:gd name="T0" fmla="*/ 0 w 55"/>
                  <a:gd name="T1" fmla="*/ 125 h 161"/>
                  <a:gd name="T2" fmla="*/ 18 w 55"/>
                  <a:gd name="T3" fmla="*/ 91 h 161"/>
                  <a:gd name="T4" fmla="*/ 27 w 55"/>
                  <a:gd name="T5" fmla="*/ 59 h 161"/>
                  <a:gd name="T6" fmla="*/ 27 w 55"/>
                  <a:gd name="T7" fmla="*/ 34 h 161"/>
                  <a:gd name="T8" fmla="*/ 27 w 55"/>
                  <a:gd name="T9" fmla="*/ 19 h 161"/>
                  <a:gd name="T10" fmla="*/ 36 w 55"/>
                  <a:gd name="T11" fmla="*/ 12 h 161"/>
                  <a:gd name="T12" fmla="*/ 45 w 55"/>
                  <a:gd name="T13" fmla="*/ 6 h 161"/>
                  <a:gd name="T14" fmla="*/ 54 w 55"/>
                  <a:gd name="T15" fmla="*/ 0 h 161"/>
                  <a:gd name="T16" fmla="*/ 54 w 55"/>
                  <a:gd name="T17" fmla="*/ 3 h 161"/>
                  <a:gd name="T18" fmla="*/ 54 w 55"/>
                  <a:gd name="T19" fmla="*/ 9 h 161"/>
                  <a:gd name="T20" fmla="*/ 54 w 55"/>
                  <a:gd name="T21" fmla="*/ 19 h 161"/>
                  <a:gd name="T22" fmla="*/ 36 w 55"/>
                  <a:gd name="T23" fmla="*/ 41 h 161"/>
                  <a:gd name="T24" fmla="*/ 27 w 55"/>
                  <a:gd name="T25" fmla="*/ 66 h 161"/>
                  <a:gd name="T26" fmla="*/ 18 w 55"/>
                  <a:gd name="T27" fmla="*/ 91 h 161"/>
                  <a:gd name="T28" fmla="*/ 18 w 55"/>
                  <a:gd name="T29" fmla="*/ 125 h 161"/>
                  <a:gd name="T30" fmla="*/ 9 w 55"/>
                  <a:gd name="T31" fmla="*/ 16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5"/>
                  <a:gd name="T49" fmla="*/ 0 h 161"/>
                  <a:gd name="T50" fmla="*/ 55 w 55"/>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5" h="161">
                    <a:moveTo>
                      <a:pt x="0" y="125"/>
                    </a:moveTo>
                    <a:lnTo>
                      <a:pt x="18" y="91"/>
                    </a:lnTo>
                    <a:lnTo>
                      <a:pt x="27" y="59"/>
                    </a:lnTo>
                    <a:lnTo>
                      <a:pt x="27" y="34"/>
                    </a:lnTo>
                    <a:lnTo>
                      <a:pt x="27" y="19"/>
                    </a:lnTo>
                    <a:lnTo>
                      <a:pt x="36" y="12"/>
                    </a:lnTo>
                    <a:lnTo>
                      <a:pt x="45" y="6"/>
                    </a:lnTo>
                    <a:lnTo>
                      <a:pt x="54" y="0"/>
                    </a:lnTo>
                    <a:lnTo>
                      <a:pt x="54" y="3"/>
                    </a:lnTo>
                    <a:lnTo>
                      <a:pt x="54" y="9"/>
                    </a:lnTo>
                    <a:lnTo>
                      <a:pt x="54" y="19"/>
                    </a:lnTo>
                    <a:lnTo>
                      <a:pt x="36" y="41"/>
                    </a:lnTo>
                    <a:lnTo>
                      <a:pt x="27" y="66"/>
                    </a:lnTo>
                    <a:lnTo>
                      <a:pt x="18" y="91"/>
                    </a:lnTo>
                    <a:lnTo>
                      <a:pt x="18" y="125"/>
                    </a:lnTo>
                    <a:lnTo>
                      <a:pt x="9" y="160"/>
                    </a:lnTo>
                  </a:path>
                </a:pathLst>
              </a:custGeom>
              <a:solidFill>
                <a:schemeClr val="accent1"/>
              </a:solidFill>
              <a:ln w="12700" cap="rnd">
                <a:solidFill>
                  <a:srgbClr val="008000"/>
                </a:solidFill>
                <a:round/>
                <a:headEnd/>
                <a:tailEnd/>
              </a:ln>
            </p:spPr>
            <p:txBody>
              <a:bodyPr/>
              <a:lstStyle/>
              <a:p>
                <a:endParaRPr lang="en-US"/>
              </a:p>
            </p:txBody>
          </p:sp>
          <p:sp>
            <p:nvSpPr>
              <p:cNvPr id="18319" name="Freeform 142"/>
              <p:cNvSpPr>
                <a:spLocks/>
              </p:cNvSpPr>
              <p:nvPr/>
            </p:nvSpPr>
            <p:spPr bwMode="auto">
              <a:xfrm>
                <a:off x="5579" y="1639"/>
                <a:ext cx="54" cy="202"/>
              </a:xfrm>
              <a:custGeom>
                <a:avLst/>
                <a:gdLst>
                  <a:gd name="T0" fmla="*/ 44 w 54"/>
                  <a:gd name="T1" fmla="*/ 201 h 202"/>
                  <a:gd name="T2" fmla="*/ 35 w 54"/>
                  <a:gd name="T3" fmla="*/ 136 h 202"/>
                  <a:gd name="T4" fmla="*/ 26 w 54"/>
                  <a:gd name="T5" fmla="*/ 105 h 202"/>
                  <a:gd name="T6" fmla="*/ 26 w 54"/>
                  <a:gd name="T7" fmla="*/ 80 h 202"/>
                  <a:gd name="T8" fmla="*/ 18 w 54"/>
                  <a:gd name="T9" fmla="*/ 55 h 202"/>
                  <a:gd name="T10" fmla="*/ 9 w 54"/>
                  <a:gd name="T11" fmla="*/ 31 h 202"/>
                  <a:gd name="T12" fmla="*/ 0 w 54"/>
                  <a:gd name="T13" fmla="*/ 12 h 202"/>
                  <a:gd name="T14" fmla="*/ 0 w 54"/>
                  <a:gd name="T15" fmla="*/ 3 h 202"/>
                  <a:gd name="T16" fmla="*/ 0 w 54"/>
                  <a:gd name="T17" fmla="*/ 0 h 202"/>
                  <a:gd name="T18" fmla="*/ 9 w 54"/>
                  <a:gd name="T19" fmla="*/ 6 h 202"/>
                  <a:gd name="T20" fmla="*/ 9 w 54"/>
                  <a:gd name="T21" fmla="*/ 15 h 202"/>
                  <a:gd name="T22" fmla="*/ 18 w 54"/>
                  <a:gd name="T23" fmla="*/ 28 h 202"/>
                  <a:gd name="T24" fmla="*/ 26 w 54"/>
                  <a:gd name="T25" fmla="*/ 46 h 202"/>
                  <a:gd name="T26" fmla="*/ 35 w 54"/>
                  <a:gd name="T27" fmla="*/ 71 h 202"/>
                  <a:gd name="T28" fmla="*/ 44 w 54"/>
                  <a:gd name="T29" fmla="*/ 96 h 202"/>
                  <a:gd name="T30" fmla="*/ 44 w 54"/>
                  <a:gd name="T31" fmla="*/ 114 h 202"/>
                  <a:gd name="T32" fmla="*/ 53 w 54"/>
                  <a:gd name="T33" fmla="*/ 130 h 202"/>
                  <a:gd name="T34" fmla="*/ 53 w 54"/>
                  <a:gd name="T35" fmla="*/ 139 h 202"/>
                  <a:gd name="T36" fmla="*/ 44 w 54"/>
                  <a:gd name="T37" fmla="*/ 155 h 2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202"/>
                  <a:gd name="T59" fmla="*/ 54 w 54"/>
                  <a:gd name="T60" fmla="*/ 202 h 2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202">
                    <a:moveTo>
                      <a:pt x="44" y="201"/>
                    </a:moveTo>
                    <a:lnTo>
                      <a:pt x="35" y="136"/>
                    </a:lnTo>
                    <a:lnTo>
                      <a:pt x="26" y="105"/>
                    </a:lnTo>
                    <a:lnTo>
                      <a:pt x="26" y="80"/>
                    </a:lnTo>
                    <a:lnTo>
                      <a:pt x="18" y="55"/>
                    </a:lnTo>
                    <a:lnTo>
                      <a:pt x="9" y="31"/>
                    </a:lnTo>
                    <a:lnTo>
                      <a:pt x="0" y="12"/>
                    </a:lnTo>
                    <a:lnTo>
                      <a:pt x="0" y="3"/>
                    </a:lnTo>
                    <a:lnTo>
                      <a:pt x="0" y="0"/>
                    </a:lnTo>
                    <a:lnTo>
                      <a:pt x="9" y="6"/>
                    </a:lnTo>
                    <a:lnTo>
                      <a:pt x="9" y="15"/>
                    </a:lnTo>
                    <a:lnTo>
                      <a:pt x="18" y="28"/>
                    </a:lnTo>
                    <a:lnTo>
                      <a:pt x="26" y="46"/>
                    </a:lnTo>
                    <a:lnTo>
                      <a:pt x="35" y="71"/>
                    </a:lnTo>
                    <a:lnTo>
                      <a:pt x="44" y="96"/>
                    </a:lnTo>
                    <a:lnTo>
                      <a:pt x="44" y="114"/>
                    </a:lnTo>
                    <a:lnTo>
                      <a:pt x="53" y="130"/>
                    </a:lnTo>
                    <a:lnTo>
                      <a:pt x="53" y="139"/>
                    </a:lnTo>
                    <a:lnTo>
                      <a:pt x="44" y="155"/>
                    </a:lnTo>
                  </a:path>
                </a:pathLst>
              </a:custGeom>
              <a:solidFill>
                <a:schemeClr val="accent1"/>
              </a:solidFill>
              <a:ln w="12700" cap="rnd">
                <a:solidFill>
                  <a:srgbClr val="008000"/>
                </a:solidFill>
                <a:round/>
                <a:headEnd/>
                <a:tailEnd/>
              </a:ln>
            </p:spPr>
            <p:txBody>
              <a:bodyPr/>
              <a:lstStyle/>
              <a:p>
                <a:endParaRPr lang="en-US"/>
              </a:p>
            </p:txBody>
          </p:sp>
          <p:sp>
            <p:nvSpPr>
              <p:cNvPr id="18320" name="Freeform 143"/>
              <p:cNvSpPr>
                <a:spLocks/>
              </p:cNvSpPr>
              <p:nvPr/>
            </p:nvSpPr>
            <p:spPr bwMode="auto">
              <a:xfrm>
                <a:off x="5520" y="1792"/>
                <a:ext cx="98" cy="64"/>
              </a:xfrm>
              <a:custGeom>
                <a:avLst/>
                <a:gdLst>
                  <a:gd name="T0" fmla="*/ 97 w 98"/>
                  <a:gd name="T1" fmla="*/ 63 h 64"/>
                  <a:gd name="T2" fmla="*/ 97 w 98"/>
                  <a:gd name="T3" fmla="*/ 60 h 64"/>
                  <a:gd name="T4" fmla="*/ 88 w 98"/>
                  <a:gd name="T5" fmla="*/ 47 h 64"/>
                  <a:gd name="T6" fmla="*/ 79 w 98"/>
                  <a:gd name="T7" fmla="*/ 32 h 64"/>
                  <a:gd name="T8" fmla="*/ 70 w 98"/>
                  <a:gd name="T9" fmla="*/ 22 h 64"/>
                  <a:gd name="T10" fmla="*/ 53 w 98"/>
                  <a:gd name="T11" fmla="*/ 10 h 64"/>
                  <a:gd name="T12" fmla="*/ 35 w 98"/>
                  <a:gd name="T13" fmla="*/ 3 h 64"/>
                  <a:gd name="T14" fmla="*/ 17 w 98"/>
                  <a:gd name="T15" fmla="*/ 0 h 64"/>
                  <a:gd name="T16" fmla="*/ 9 w 98"/>
                  <a:gd name="T17" fmla="*/ 0 h 64"/>
                  <a:gd name="T18" fmla="*/ 0 w 98"/>
                  <a:gd name="T19" fmla="*/ 3 h 64"/>
                  <a:gd name="T20" fmla="*/ 9 w 98"/>
                  <a:gd name="T21" fmla="*/ 7 h 64"/>
                  <a:gd name="T22" fmla="*/ 26 w 98"/>
                  <a:gd name="T23" fmla="*/ 10 h 64"/>
                  <a:gd name="T24" fmla="*/ 44 w 98"/>
                  <a:gd name="T25" fmla="*/ 13 h 64"/>
                  <a:gd name="T26" fmla="*/ 53 w 98"/>
                  <a:gd name="T27" fmla="*/ 19 h 64"/>
                  <a:gd name="T28" fmla="*/ 62 w 98"/>
                  <a:gd name="T29" fmla="*/ 28 h 64"/>
                  <a:gd name="T30" fmla="*/ 79 w 98"/>
                  <a:gd name="T31" fmla="*/ 44 h 64"/>
                  <a:gd name="T32" fmla="*/ 88 w 98"/>
                  <a:gd name="T33" fmla="*/ 57 h 64"/>
                  <a:gd name="T34" fmla="*/ 97 w 98"/>
                  <a:gd name="T35" fmla="*/ 63 h 64"/>
                  <a:gd name="T36" fmla="*/ 97 w 98"/>
                  <a:gd name="T37" fmla="*/ 63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64"/>
                  <a:gd name="T59" fmla="*/ 98 w 98"/>
                  <a:gd name="T60" fmla="*/ 64 h 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64">
                    <a:moveTo>
                      <a:pt x="97" y="63"/>
                    </a:moveTo>
                    <a:lnTo>
                      <a:pt x="97" y="60"/>
                    </a:lnTo>
                    <a:lnTo>
                      <a:pt x="88" y="47"/>
                    </a:lnTo>
                    <a:lnTo>
                      <a:pt x="79" y="32"/>
                    </a:lnTo>
                    <a:lnTo>
                      <a:pt x="70" y="22"/>
                    </a:lnTo>
                    <a:lnTo>
                      <a:pt x="53" y="10"/>
                    </a:lnTo>
                    <a:lnTo>
                      <a:pt x="35" y="3"/>
                    </a:lnTo>
                    <a:lnTo>
                      <a:pt x="17" y="0"/>
                    </a:lnTo>
                    <a:lnTo>
                      <a:pt x="9" y="0"/>
                    </a:lnTo>
                    <a:lnTo>
                      <a:pt x="0" y="3"/>
                    </a:lnTo>
                    <a:lnTo>
                      <a:pt x="9" y="7"/>
                    </a:lnTo>
                    <a:lnTo>
                      <a:pt x="26" y="10"/>
                    </a:lnTo>
                    <a:lnTo>
                      <a:pt x="44" y="13"/>
                    </a:lnTo>
                    <a:lnTo>
                      <a:pt x="53" y="19"/>
                    </a:lnTo>
                    <a:lnTo>
                      <a:pt x="62" y="28"/>
                    </a:lnTo>
                    <a:lnTo>
                      <a:pt x="79" y="44"/>
                    </a:lnTo>
                    <a:lnTo>
                      <a:pt x="88" y="57"/>
                    </a:lnTo>
                    <a:lnTo>
                      <a:pt x="97" y="63"/>
                    </a:lnTo>
                  </a:path>
                </a:pathLst>
              </a:custGeom>
              <a:solidFill>
                <a:schemeClr val="accent1"/>
              </a:solidFill>
              <a:ln w="12700" cap="rnd">
                <a:solidFill>
                  <a:srgbClr val="008000"/>
                </a:solidFill>
                <a:round/>
                <a:headEnd/>
                <a:tailEnd/>
              </a:ln>
            </p:spPr>
            <p:txBody>
              <a:bodyPr/>
              <a:lstStyle/>
              <a:p>
                <a:endParaRPr lang="en-US"/>
              </a:p>
            </p:txBody>
          </p:sp>
          <p:sp>
            <p:nvSpPr>
              <p:cNvPr id="18321" name="Freeform 144"/>
              <p:cNvSpPr>
                <a:spLocks/>
              </p:cNvSpPr>
              <p:nvPr/>
            </p:nvSpPr>
            <p:spPr bwMode="auto">
              <a:xfrm>
                <a:off x="5617" y="1636"/>
                <a:ext cx="37" cy="226"/>
              </a:xfrm>
              <a:custGeom>
                <a:avLst/>
                <a:gdLst>
                  <a:gd name="T0" fmla="*/ 0 w 37"/>
                  <a:gd name="T1" fmla="*/ 206 h 226"/>
                  <a:gd name="T2" fmla="*/ 9 w 37"/>
                  <a:gd name="T3" fmla="*/ 144 h 226"/>
                  <a:gd name="T4" fmla="*/ 18 w 37"/>
                  <a:gd name="T5" fmla="*/ 87 h 226"/>
                  <a:gd name="T6" fmla="*/ 18 w 37"/>
                  <a:gd name="T7" fmla="*/ 59 h 226"/>
                  <a:gd name="T8" fmla="*/ 27 w 37"/>
                  <a:gd name="T9" fmla="*/ 34 h 226"/>
                  <a:gd name="T10" fmla="*/ 27 w 37"/>
                  <a:gd name="T11" fmla="*/ 12 h 226"/>
                  <a:gd name="T12" fmla="*/ 36 w 37"/>
                  <a:gd name="T13" fmla="*/ 6 h 226"/>
                  <a:gd name="T14" fmla="*/ 36 w 37"/>
                  <a:gd name="T15" fmla="*/ 0 h 226"/>
                  <a:gd name="T16" fmla="*/ 36 w 37"/>
                  <a:gd name="T17" fmla="*/ 12 h 226"/>
                  <a:gd name="T18" fmla="*/ 36 w 37"/>
                  <a:gd name="T19" fmla="*/ 28 h 226"/>
                  <a:gd name="T20" fmla="*/ 36 w 37"/>
                  <a:gd name="T21" fmla="*/ 43 h 226"/>
                  <a:gd name="T22" fmla="*/ 27 w 37"/>
                  <a:gd name="T23" fmla="*/ 62 h 226"/>
                  <a:gd name="T24" fmla="*/ 27 w 37"/>
                  <a:gd name="T25" fmla="*/ 81 h 226"/>
                  <a:gd name="T26" fmla="*/ 18 w 37"/>
                  <a:gd name="T27" fmla="*/ 106 h 226"/>
                  <a:gd name="T28" fmla="*/ 18 w 37"/>
                  <a:gd name="T29" fmla="*/ 128 h 226"/>
                  <a:gd name="T30" fmla="*/ 9 w 37"/>
                  <a:gd name="T31" fmla="*/ 175 h 226"/>
                  <a:gd name="T32" fmla="*/ 18 w 37"/>
                  <a:gd name="T33" fmla="*/ 225 h 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26"/>
                  <a:gd name="T53" fmla="*/ 37 w 37"/>
                  <a:gd name="T54" fmla="*/ 226 h 2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26">
                    <a:moveTo>
                      <a:pt x="0" y="206"/>
                    </a:moveTo>
                    <a:lnTo>
                      <a:pt x="9" y="144"/>
                    </a:lnTo>
                    <a:lnTo>
                      <a:pt x="18" y="87"/>
                    </a:lnTo>
                    <a:lnTo>
                      <a:pt x="18" y="59"/>
                    </a:lnTo>
                    <a:lnTo>
                      <a:pt x="27" y="34"/>
                    </a:lnTo>
                    <a:lnTo>
                      <a:pt x="27" y="12"/>
                    </a:lnTo>
                    <a:lnTo>
                      <a:pt x="36" y="6"/>
                    </a:lnTo>
                    <a:lnTo>
                      <a:pt x="36" y="0"/>
                    </a:lnTo>
                    <a:lnTo>
                      <a:pt x="36" y="12"/>
                    </a:lnTo>
                    <a:lnTo>
                      <a:pt x="36" y="28"/>
                    </a:lnTo>
                    <a:lnTo>
                      <a:pt x="36" y="43"/>
                    </a:lnTo>
                    <a:lnTo>
                      <a:pt x="27" y="62"/>
                    </a:lnTo>
                    <a:lnTo>
                      <a:pt x="27" y="81"/>
                    </a:lnTo>
                    <a:lnTo>
                      <a:pt x="18" y="106"/>
                    </a:lnTo>
                    <a:lnTo>
                      <a:pt x="18" y="128"/>
                    </a:lnTo>
                    <a:lnTo>
                      <a:pt x="9" y="175"/>
                    </a:lnTo>
                    <a:lnTo>
                      <a:pt x="18" y="225"/>
                    </a:lnTo>
                  </a:path>
                </a:pathLst>
              </a:custGeom>
              <a:solidFill>
                <a:schemeClr val="accent1"/>
              </a:solidFill>
              <a:ln w="12700" cap="rnd">
                <a:solidFill>
                  <a:srgbClr val="008000"/>
                </a:solidFill>
                <a:round/>
                <a:headEnd/>
                <a:tailEnd/>
              </a:ln>
            </p:spPr>
            <p:txBody>
              <a:bodyPr/>
              <a:lstStyle/>
              <a:p>
                <a:endParaRPr lang="en-US"/>
              </a:p>
            </p:txBody>
          </p:sp>
          <p:sp>
            <p:nvSpPr>
              <p:cNvPr id="18322" name="Freeform 145"/>
              <p:cNvSpPr>
                <a:spLocks/>
              </p:cNvSpPr>
              <p:nvPr/>
            </p:nvSpPr>
            <p:spPr bwMode="auto">
              <a:xfrm>
                <a:off x="5637" y="1790"/>
                <a:ext cx="73" cy="60"/>
              </a:xfrm>
              <a:custGeom>
                <a:avLst/>
                <a:gdLst>
                  <a:gd name="T0" fmla="*/ 0 w 73"/>
                  <a:gd name="T1" fmla="*/ 59 h 60"/>
                  <a:gd name="T2" fmla="*/ 9 w 73"/>
                  <a:gd name="T3" fmla="*/ 34 h 60"/>
                  <a:gd name="T4" fmla="*/ 9 w 73"/>
                  <a:gd name="T5" fmla="*/ 25 h 60"/>
                  <a:gd name="T6" fmla="*/ 9 w 73"/>
                  <a:gd name="T7" fmla="*/ 15 h 60"/>
                  <a:gd name="T8" fmla="*/ 27 w 73"/>
                  <a:gd name="T9" fmla="*/ 6 h 60"/>
                  <a:gd name="T10" fmla="*/ 36 w 73"/>
                  <a:gd name="T11" fmla="*/ 0 h 60"/>
                  <a:gd name="T12" fmla="*/ 54 w 73"/>
                  <a:gd name="T13" fmla="*/ 0 h 60"/>
                  <a:gd name="T14" fmla="*/ 72 w 73"/>
                  <a:gd name="T15" fmla="*/ 0 h 60"/>
                  <a:gd name="T16" fmla="*/ 63 w 73"/>
                  <a:gd name="T17" fmla="*/ 9 h 60"/>
                  <a:gd name="T18" fmla="*/ 45 w 73"/>
                  <a:gd name="T19" fmla="*/ 15 h 60"/>
                  <a:gd name="T20" fmla="*/ 27 w 73"/>
                  <a:gd name="T21" fmla="*/ 25 h 60"/>
                  <a:gd name="T22" fmla="*/ 9 w 73"/>
                  <a:gd name="T23" fmla="*/ 37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60"/>
                  <a:gd name="T38" fmla="*/ 73 w 73"/>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60">
                    <a:moveTo>
                      <a:pt x="0" y="59"/>
                    </a:moveTo>
                    <a:lnTo>
                      <a:pt x="9" y="34"/>
                    </a:lnTo>
                    <a:lnTo>
                      <a:pt x="9" y="25"/>
                    </a:lnTo>
                    <a:lnTo>
                      <a:pt x="9" y="15"/>
                    </a:lnTo>
                    <a:lnTo>
                      <a:pt x="27" y="6"/>
                    </a:lnTo>
                    <a:lnTo>
                      <a:pt x="36" y="0"/>
                    </a:lnTo>
                    <a:lnTo>
                      <a:pt x="54" y="0"/>
                    </a:lnTo>
                    <a:lnTo>
                      <a:pt x="72" y="0"/>
                    </a:lnTo>
                    <a:lnTo>
                      <a:pt x="63" y="9"/>
                    </a:lnTo>
                    <a:lnTo>
                      <a:pt x="45" y="15"/>
                    </a:lnTo>
                    <a:lnTo>
                      <a:pt x="27" y="25"/>
                    </a:lnTo>
                    <a:lnTo>
                      <a:pt x="9" y="37"/>
                    </a:lnTo>
                  </a:path>
                </a:pathLst>
              </a:custGeom>
              <a:solidFill>
                <a:schemeClr val="accent1"/>
              </a:solidFill>
              <a:ln w="12700" cap="rnd">
                <a:solidFill>
                  <a:srgbClr val="008000"/>
                </a:solidFill>
                <a:round/>
                <a:headEnd/>
                <a:tailEnd/>
              </a:ln>
            </p:spPr>
            <p:txBody>
              <a:bodyPr/>
              <a:lstStyle/>
              <a:p>
                <a:endParaRPr lang="en-US"/>
              </a:p>
            </p:txBody>
          </p:sp>
          <p:sp>
            <p:nvSpPr>
              <p:cNvPr id="18323" name="Freeform 146"/>
              <p:cNvSpPr>
                <a:spLocks/>
              </p:cNvSpPr>
              <p:nvPr/>
            </p:nvSpPr>
            <p:spPr bwMode="auto">
              <a:xfrm>
                <a:off x="5605" y="1590"/>
                <a:ext cx="19" cy="249"/>
              </a:xfrm>
              <a:custGeom>
                <a:avLst/>
                <a:gdLst>
                  <a:gd name="T0" fmla="*/ 18 w 19"/>
                  <a:gd name="T1" fmla="*/ 248 h 249"/>
                  <a:gd name="T2" fmla="*/ 9 w 19"/>
                  <a:gd name="T3" fmla="*/ 186 h 249"/>
                  <a:gd name="T4" fmla="*/ 9 w 19"/>
                  <a:gd name="T5" fmla="*/ 130 h 249"/>
                  <a:gd name="T6" fmla="*/ 0 w 19"/>
                  <a:gd name="T7" fmla="*/ 81 h 249"/>
                  <a:gd name="T8" fmla="*/ 0 w 19"/>
                  <a:gd name="T9" fmla="*/ 59 h 249"/>
                  <a:gd name="T10" fmla="*/ 0 w 19"/>
                  <a:gd name="T11" fmla="*/ 44 h 249"/>
                  <a:gd name="T12" fmla="*/ 0 w 19"/>
                  <a:gd name="T13" fmla="*/ 31 h 249"/>
                  <a:gd name="T14" fmla="*/ 0 w 19"/>
                  <a:gd name="T15" fmla="*/ 19 h 249"/>
                  <a:gd name="T16" fmla="*/ 0 w 19"/>
                  <a:gd name="T17" fmla="*/ 7 h 249"/>
                  <a:gd name="T18" fmla="*/ 0 w 19"/>
                  <a:gd name="T19" fmla="*/ 0 h 249"/>
                  <a:gd name="T20" fmla="*/ 0 w 19"/>
                  <a:gd name="T21" fmla="*/ 4 h 249"/>
                  <a:gd name="T22" fmla="*/ 0 w 19"/>
                  <a:gd name="T23" fmla="*/ 10 h 249"/>
                  <a:gd name="T24" fmla="*/ 9 w 19"/>
                  <a:gd name="T25" fmla="*/ 25 h 249"/>
                  <a:gd name="T26" fmla="*/ 9 w 19"/>
                  <a:gd name="T27" fmla="*/ 44 h 249"/>
                  <a:gd name="T28" fmla="*/ 9 w 19"/>
                  <a:gd name="T29" fmla="*/ 62 h 249"/>
                  <a:gd name="T30" fmla="*/ 9 w 19"/>
                  <a:gd name="T31" fmla="*/ 93 h 249"/>
                  <a:gd name="T32" fmla="*/ 9 w 19"/>
                  <a:gd name="T33" fmla="*/ 127 h 249"/>
                  <a:gd name="T34" fmla="*/ 18 w 19"/>
                  <a:gd name="T35" fmla="*/ 168 h 249"/>
                  <a:gd name="T36" fmla="*/ 18 w 19"/>
                  <a:gd name="T37" fmla="*/ 208 h 2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249"/>
                  <a:gd name="T59" fmla="*/ 19 w 19"/>
                  <a:gd name="T60" fmla="*/ 249 h 2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249">
                    <a:moveTo>
                      <a:pt x="18" y="248"/>
                    </a:moveTo>
                    <a:lnTo>
                      <a:pt x="9" y="186"/>
                    </a:lnTo>
                    <a:lnTo>
                      <a:pt x="9" y="130"/>
                    </a:lnTo>
                    <a:lnTo>
                      <a:pt x="0" y="81"/>
                    </a:lnTo>
                    <a:lnTo>
                      <a:pt x="0" y="59"/>
                    </a:lnTo>
                    <a:lnTo>
                      <a:pt x="0" y="44"/>
                    </a:lnTo>
                    <a:lnTo>
                      <a:pt x="0" y="31"/>
                    </a:lnTo>
                    <a:lnTo>
                      <a:pt x="0" y="19"/>
                    </a:lnTo>
                    <a:lnTo>
                      <a:pt x="0" y="7"/>
                    </a:lnTo>
                    <a:lnTo>
                      <a:pt x="0" y="0"/>
                    </a:lnTo>
                    <a:lnTo>
                      <a:pt x="0" y="4"/>
                    </a:lnTo>
                    <a:lnTo>
                      <a:pt x="0" y="10"/>
                    </a:lnTo>
                    <a:lnTo>
                      <a:pt x="9" y="25"/>
                    </a:lnTo>
                    <a:lnTo>
                      <a:pt x="9" y="44"/>
                    </a:lnTo>
                    <a:lnTo>
                      <a:pt x="9" y="62"/>
                    </a:lnTo>
                    <a:lnTo>
                      <a:pt x="9" y="93"/>
                    </a:lnTo>
                    <a:lnTo>
                      <a:pt x="9" y="127"/>
                    </a:lnTo>
                    <a:lnTo>
                      <a:pt x="18" y="168"/>
                    </a:lnTo>
                    <a:lnTo>
                      <a:pt x="18" y="208"/>
                    </a:lnTo>
                  </a:path>
                </a:pathLst>
              </a:custGeom>
              <a:solidFill>
                <a:schemeClr val="accent1"/>
              </a:solidFill>
              <a:ln w="12700" cap="rnd">
                <a:solidFill>
                  <a:srgbClr val="008000"/>
                </a:solidFill>
                <a:round/>
                <a:headEnd/>
                <a:tailEnd/>
              </a:ln>
            </p:spPr>
            <p:txBody>
              <a:bodyPr/>
              <a:lstStyle/>
              <a:p>
                <a:endParaRPr lang="en-US"/>
              </a:p>
            </p:txBody>
          </p:sp>
        </p:grpSp>
      </p:grpSp>
      <p:grpSp>
        <p:nvGrpSpPr>
          <p:cNvPr id="15" name="Group 147"/>
          <p:cNvGrpSpPr>
            <a:grpSpLocks/>
          </p:cNvGrpSpPr>
          <p:nvPr/>
        </p:nvGrpSpPr>
        <p:grpSpPr bwMode="auto">
          <a:xfrm>
            <a:off x="1811338" y="2182813"/>
            <a:ext cx="1073150" cy="463550"/>
            <a:chOff x="1255" y="1344"/>
            <a:chExt cx="744" cy="285"/>
          </a:xfrm>
        </p:grpSpPr>
        <p:grpSp>
          <p:nvGrpSpPr>
            <p:cNvPr id="16" name="Group 148"/>
            <p:cNvGrpSpPr>
              <a:grpSpLocks/>
            </p:cNvGrpSpPr>
            <p:nvPr/>
          </p:nvGrpSpPr>
          <p:grpSpPr bwMode="auto">
            <a:xfrm>
              <a:off x="1255" y="1350"/>
              <a:ext cx="187" cy="279"/>
              <a:chOff x="1255" y="1350"/>
              <a:chExt cx="187" cy="279"/>
            </a:xfrm>
          </p:grpSpPr>
          <p:sp>
            <p:nvSpPr>
              <p:cNvPr id="18304" name="Freeform 149"/>
              <p:cNvSpPr>
                <a:spLocks/>
              </p:cNvSpPr>
              <p:nvPr/>
            </p:nvSpPr>
            <p:spPr bwMode="auto">
              <a:xfrm>
                <a:off x="1353" y="1526"/>
                <a:ext cx="9" cy="103"/>
              </a:xfrm>
              <a:custGeom>
                <a:avLst/>
                <a:gdLst>
                  <a:gd name="T0" fmla="*/ 0 w 9"/>
                  <a:gd name="T1" fmla="*/ 102 h 103"/>
                  <a:gd name="T2" fmla="*/ 2 w 9"/>
                  <a:gd name="T3" fmla="*/ 72 h 103"/>
                  <a:gd name="T4" fmla="*/ 2 w 9"/>
                  <a:gd name="T5" fmla="*/ 47 h 103"/>
                  <a:gd name="T6" fmla="*/ 4 w 9"/>
                  <a:gd name="T7" fmla="*/ 28 h 103"/>
                  <a:gd name="T8" fmla="*/ 6 w 9"/>
                  <a:gd name="T9" fmla="*/ 14 h 103"/>
                  <a:gd name="T10" fmla="*/ 6 w 9"/>
                  <a:gd name="T11" fmla="*/ 3 h 103"/>
                  <a:gd name="T12" fmla="*/ 6 w 9"/>
                  <a:gd name="T13" fmla="*/ 0 h 103"/>
                  <a:gd name="T14" fmla="*/ 8 w 9"/>
                  <a:gd name="T15" fmla="*/ 0 h 103"/>
                  <a:gd name="T16" fmla="*/ 8 w 9"/>
                  <a:gd name="T17" fmla="*/ 3 h 103"/>
                  <a:gd name="T18" fmla="*/ 8 w 9"/>
                  <a:gd name="T19" fmla="*/ 8 h 103"/>
                  <a:gd name="T20" fmla="*/ 8 w 9"/>
                  <a:gd name="T21" fmla="*/ 16 h 103"/>
                  <a:gd name="T22" fmla="*/ 6 w 9"/>
                  <a:gd name="T23" fmla="*/ 41 h 103"/>
                  <a:gd name="T24" fmla="*/ 4 w 9"/>
                  <a:gd name="T25" fmla="*/ 72 h 103"/>
                  <a:gd name="T26" fmla="*/ 0 w 9"/>
                  <a:gd name="T27" fmla="*/ 102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
                  <a:gd name="T43" fmla="*/ 0 h 103"/>
                  <a:gd name="T44" fmla="*/ 9 w 9"/>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 h="103">
                    <a:moveTo>
                      <a:pt x="0" y="102"/>
                    </a:moveTo>
                    <a:lnTo>
                      <a:pt x="2" y="72"/>
                    </a:lnTo>
                    <a:lnTo>
                      <a:pt x="2" y="47"/>
                    </a:lnTo>
                    <a:lnTo>
                      <a:pt x="4" y="28"/>
                    </a:lnTo>
                    <a:lnTo>
                      <a:pt x="6" y="14"/>
                    </a:lnTo>
                    <a:lnTo>
                      <a:pt x="6" y="3"/>
                    </a:lnTo>
                    <a:lnTo>
                      <a:pt x="6" y="0"/>
                    </a:lnTo>
                    <a:lnTo>
                      <a:pt x="8" y="0"/>
                    </a:lnTo>
                    <a:lnTo>
                      <a:pt x="8" y="3"/>
                    </a:lnTo>
                    <a:lnTo>
                      <a:pt x="8" y="8"/>
                    </a:lnTo>
                    <a:lnTo>
                      <a:pt x="8" y="16"/>
                    </a:lnTo>
                    <a:lnTo>
                      <a:pt x="6" y="41"/>
                    </a:lnTo>
                    <a:lnTo>
                      <a:pt x="4" y="72"/>
                    </a:lnTo>
                    <a:lnTo>
                      <a:pt x="0" y="102"/>
                    </a:lnTo>
                  </a:path>
                </a:pathLst>
              </a:custGeom>
              <a:solidFill>
                <a:schemeClr val="accent1"/>
              </a:solidFill>
              <a:ln w="12700" cap="rnd">
                <a:solidFill>
                  <a:srgbClr val="008000"/>
                </a:solidFill>
                <a:round/>
                <a:headEnd/>
                <a:tailEnd/>
              </a:ln>
            </p:spPr>
            <p:txBody>
              <a:bodyPr/>
              <a:lstStyle/>
              <a:p>
                <a:endParaRPr lang="en-US"/>
              </a:p>
            </p:txBody>
          </p:sp>
          <p:sp>
            <p:nvSpPr>
              <p:cNvPr id="18305" name="Freeform 150"/>
              <p:cNvSpPr>
                <a:spLocks/>
              </p:cNvSpPr>
              <p:nvPr/>
            </p:nvSpPr>
            <p:spPr bwMode="auto">
              <a:xfrm>
                <a:off x="1276" y="1450"/>
                <a:ext cx="82" cy="169"/>
              </a:xfrm>
              <a:custGeom>
                <a:avLst/>
                <a:gdLst>
                  <a:gd name="T0" fmla="*/ 81 w 82"/>
                  <a:gd name="T1" fmla="*/ 165 h 169"/>
                  <a:gd name="T2" fmla="*/ 79 w 82"/>
                  <a:gd name="T3" fmla="*/ 168 h 169"/>
                  <a:gd name="T4" fmla="*/ 75 w 82"/>
                  <a:gd name="T5" fmla="*/ 162 h 169"/>
                  <a:gd name="T6" fmla="*/ 69 w 82"/>
                  <a:gd name="T7" fmla="*/ 157 h 169"/>
                  <a:gd name="T8" fmla="*/ 63 w 82"/>
                  <a:gd name="T9" fmla="*/ 146 h 169"/>
                  <a:gd name="T10" fmla="*/ 49 w 82"/>
                  <a:gd name="T11" fmla="*/ 124 h 169"/>
                  <a:gd name="T12" fmla="*/ 45 w 82"/>
                  <a:gd name="T13" fmla="*/ 115 h 169"/>
                  <a:gd name="T14" fmla="*/ 41 w 82"/>
                  <a:gd name="T15" fmla="*/ 107 h 169"/>
                  <a:gd name="T16" fmla="*/ 39 w 82"/>
                  <a:gd name="T17" fmla="*/ 96 h 169"/>
                  <a:gd name="T18" fmla="*/ 41 w 82"/>
                  <a:gd name="T19" fmla="*/ 85 h 169"/>
                  <a:gd name="T20" fmla="*/ 43 w 82"/>
                  <a:gd name="T21" fmla="*/ 77 h 169"/>
                  <a:gd name="T22" fmla="*/ 43 w 82"/>
                  <a:gd name="T23" fmla="*/ 69 h 169"/>
                  <a:gd name="T24" fmla="*/ 41 w 82"/>
                  <a:gd name="T25" fmla="*/ 63 h 169"/>
                  <a:gd name="T26" fmla="*/ 37 w 82"/>
                  <a:gd name="T27" fmla="*/ 55 h 169"/>
                  <a:gd name="T28" fmla="*/ 33 w 82"/>
                  <a:gd name="T29" fmla="*/ 47 h 169"/>
                  <a:gd name="T30" fmla="*/ 18 w 82"/>
                  <a:gd name="T31" fmla="*/ 27 h 169"/>
                  <a:gd name="T32" fmla="*/ 6 w 82"/>
                  <a:gd name="T33" fmla="*/ 11 h 169"/>
                  <a:gd name="T34" fmla="*/ 2 w 82"/>
                  <a:gd name="T35" fmla="*/ 2 h 169"/>
                  <a:gd name="T36" fmla="*/ 0 w 82"/>
                  <a:gd name="T37" fmla="*/ 0 h 169"/>
                  <a:gd name="T38" fmla="*/ 2 w 82"/>
                  <a:gd name="T39" fmla="*/ 0 h 169"/>
                  <a:gd name="T40" fmla="*/ 4 w 82"/>
                  <a:gd name="T41" fmla="*/ 2 h 169"/>
                  <a:gd name="T42" fmla="*/ 16 w 82"/>
                  <a:gd name="T43" fmla="*/ 13 h 169"/>
                  <a:gd name="T44" fmla="*/ 31 w 82"/>
                  <a:gd name="T45" fmla="*/ 27 h 169"/>
                  <a:gd name="T46" fmla="*/ 41 w 82"/>
                  <a:gd name="T47" fmla="*/ 47 h 169"/>
                  <a:gd name="T48" fmla="*/ 45 w 82"/>
                  <a:gd name="T49" fmla="*/ 58 h 169"/>
                  <a:gd name="T50" fmla="*/ 51 w 82"/>
                  <a:gd name="T51" fmla="*/ 74 h 169"/>
                  <a:gd name="T52" fmla="*/ 65 w 82"/>
                  <a:gd name="T53" fmla="*/ 113 h 169"/>
                  <a:gd name="T54" fmla="*/ 71 w 82"/>
                  <a:gd name="T55" fmla="*/ 129 h 169"/>
                  <a:gd name="T56" fmla="*/ 77 w 82"/>
                  <a:gd name="T57" fmla="*/ 146 h 169"/>
                  <a:gd name="T58" fmla="*/ 79 w 82"/>
                  <a:gd name="T59" fmla="*/ 159 h 169"/>
                  <a:gd name="T60" fmla="*/ 81 w 82"/>
                  <a:gd name="T61" fmla="*/ 165 h 1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2"/>
                  <a:gd name="T94" fmla="*/ 0 h 169"/>
                  <a:gd name="T95" fmla="*/ 82 w 82"/>
                  <a:gd name="T96" fmla="*/ 169 h 1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2" h="169">
                    <a:moveTo>
                      <a:pt x="81" y="165"/>
                    </a:moveTo>
                    <a:lnTo>
                      <a:pt x="79" y="168"/>
                    </a:lnTo>
                    <a:lnTo>
                      <a:pt x="75" y="162"/>
                    </a:lnTo>
                    <a:lnTo>
                      <a:pt x="69" y="157"/>
                    </a:lnTo>
                    <a:lnTo>
                      <a:pt x="63" y="146"/>
                    </a:lnTo>
                    <a:lnTo>
                      <a:pt x="49" y="124"/>
                    </a:lnTo>
                    <a:lnTo>
                      <a:pt x="45" y="115"/>
                    </a:lnTo>
                    <a:lnTo>
                      <a:pt x="41" y="107"/>
                    </a:lnTo>
                    <a:lnTo>
                      <a:pt x="39" y="96"/>
                    </a:lnTo>
                    <a:lnTo>
                      <a:pt x="41" y="85"/>
                    </a:lnTo>
                    <a:lnTo>
                      <a:pt x="43" y="77"/>
                    </a:lnTo>
                    <a:lnTo>
                      <a:pt x="43" y="69"/>
                    </a:lnTo>
                    <a:lnTo>
                      <a:pt x="41" y="63"/>
                    </a:lnTo>
                    <a:lnTo>
                      <a:pt x="37" y="55"/>
                    </a:lnTo>
                    <a:lnTo>
                      <a:pt x="33" y="47"/>
                    </a:lnTo>
                    <a:lnTo>
                      <a:pt x="18" y="27"/>
                    </a:lnTo>
                    <a:lnTo>
                      <a:pt x="6" y="11"/>
                    </a:lnTo>
                    <a:lnTo>
                      <a:pt x="2" y="2"/>
                    </a:lnTo>
                    <a:lnTo>
                      <a:pt x="0" y="0"/>
                    </a:lnTo>
                    <a:lnTo>
                      <a:pt x="2" y="0"/>
                    </a:lnTo>
                    <a:lnTo>
                      <a:pt x="4" y="2"/>
                    </a:lnTo>
                    <a:lnTo>
                      <a:pt x="16" y="13"/>
                    </a:lnTo>
                    <a:lnTo>
                      <a:pt x="31" y="27"/>
                    </a:lnTo>
                    <a:lnTo>
                      <a:pt x="41" y="47"/>
                    </a:lnTo>
                    <a:lnTo>
                      <a:pt x="45" y="58"/>
                    </a:lnTo>
                    <a:lnTo>
                      <a:pt x="51" y="74"/>
                    </a:lnTo>
                    <a:lnTo>
                      <a:pt x="65" y="113"/>
                    </a:lnTo>
                    <a:lnTo>
                      <a:pt x="71" y="129"/>
                    </a:lnTo>
                    <a:lnTo>
                      <a:pt x="77" y="146"/>
                    </a:lnTo>
                    <a:lnTo>
                      <a:pt x="79" y="159"/>
                    </a:lnTo>
                    <a:lnTo>
                      <a:pt x="81" y="165"/>
                    </a:lnTo>
                  </a:path>
                </a:pathLst>
              </a:custGeom>
              <a:solidFill>
                <a:schemeClr val="accent1"/>
              </a:solidFill>
              <a:ln w="12700" cap="rnd">
                <a:solidFill>
                  <a:srgbClr val="008000"/>
                </a:solidFill>
                <a:round/>
                <a:headEnd/>
                <a:tailEnd/>
              </a:ln>
            </p:spPr>
            <p:txBody>
              <a:bodyPr/>
              <a:lstStyle/>
              <a:p>
                <a:endParaRPr lang="en-US"/>
              </a:p>
            </p:txBody>
          </p:sp>
          <p:sp>
            <p:nvSpPr>
              <p:cNvPr id="18306" name="Freeform 151"/>
              <p:cNvSpPr>
                <a:spLocks/>
              </p:cNvSpPr>
              <p:nvPr/>
            </p:nvSpPr>
            <p:spPr bwMode="auto">
              <a:xfrm>
                <a:off x="1357" y="1468"/>
                <a:ext cx="49" cy="161"/>
              </a:xfrm>
              <a:custGeom>
                <a:avLst/>
                <a:gdLst>
                  <a:gd name="T0" fmla="*/ 0 w 49"/>
                  <a:gd name="T1" fmla="*/ 127 h 161"/>
                  <a:gd name="T2" fmla="*/ 12 w 49"/>
                  <a:gd name="T3" fmla="*/ 91 h 161"/>
                  <a:gd name="T4" fmla="*/ 19 w 49"/>
                  <a:gd name="T5" fmla="*/ 74 h 161"/>
                  <a:gd name="T6" fmla="*/ 25 w 49"/>
                  <a:gd name="T7" fmla="*/ 61 h 161"/>
                  <a:gd name="T8" fmla="*/ 27 w 49"/>
                  <a:gd name="T9" fmla="*/ 47 h 161"/>
                  <a:gd name="T10" fmla="*/ 25 w 49"/>
                  <a:gd name="T11" fmla="*/ 36 h 161"/>
                  <a:gd name="T12" fmla="*/ 23 w 49"/>
                  <a:gd name="T13" fmla="*/ 28 h 161"/>
                  <a:gd name="T14" fmla="*/ 25 w 49"/>
                  <a:gd name="T15" fmla="*/ 19 h 161"/>
                  <a:gd name="T16" fmla="*/ 29 w 49"/>
                  <a:gd name="T17" fmla="*/ 11 h 161"/>
                  <a:gd name="T18" fmla="*/ 37 w 49"/>
                  <a:gd name="T19" fmla="*/ 3 h 161"/>
                  <a:gd name="T20" fmla="*/ 46 w 49"/>
                  <a:gd name="T21" fmla="*/ 0 h 161"/>
                  <a:gd name="T22" fmla="*/ 48 w 49"/>
                  <a:gd name="T23" fmla="*/ 0 h 161"/>
                  <a:gd name="T24" fmla="*/ 48 w 49"/>
                  <a:gd name="T25" fmla="*/ 3 h 161"/>
                  <a:gd name="T26" fmla="*/ 48 w 49"/>
                  <a:gd name="T27" fmla="*/ 8 h 161"/>
                  <a:gd name="T28" fmla="*/ 44 w 49"/>
                  <a:gd name="T29" fmla="*/ 17 h 161"/>
                  <a:gd name="T30" fmla="*/ 35 w 49"/>
                  <a:gd name="T31" fmla="*/ 41 h 161"/>
                  <a:gd name="T32" fmla="*/ 25 w 49"/>
                  <a:gd name="T33" fmla="*/ 66 h 161"/>
                  <a:gd name="T34" fmla="*/ 19 w 49"/>
                  <a:gd name="T35" fmla="*/ 91 h 161"/>
                  <a:gd name="T36" fmla="*/ 12 w 49"/>
                  <a:gd name="T37" fmla="*/ 127 h 161"/>
                  <a:gd name="T38" fmla="*/ 8 w 49"/>
                  <a:gd name="T39" fmla="*/ 160 h 1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161"/>
                  <a:gd name="T62" fmla="*/ 49 w 49"/>
                  <a:gd name="T63" fmla="*/ 161 h 1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161">
                    <a:moveTo>
                      <a:pt x="0" y="127"/>
                    </a:moveTo>
                    <a:lnTo>
                      <a:pt x="12" y="91"/>
                    </a:lnTo>
                    <a:lnTo>
                      <a:pt x="19" y="74"/>
                    </a:lnTo>
                    <a:lnTo>
                      <a:pt x="25" y="61"/>
                    </a:lnTo>
                    <a:lnTo>
                      <a:pt x="27" y="47"/>
                    </a:lnTo>
                    <a:lnTo>
                      <a:pt x="25" y="36"/>
                    </a:lnTo>
                    <a:lnTo>
                      <a:pt x="23" y="28"/>
                    </a:lnTo>
                    <a:lnTo>
                      <a:pt x="25" y="19"/>
                    </a:lnTo>
                    <a:lnTo>
                      <a:pt x="29" y="11"/>
                    </a:lnTo>
                    <a:lnTo>
                      <a:pt x="37" y="3"/>
                    </a:lnTo>
                    <a:lnTo>
                      <a:pt x="46" y="0"/>
                    </a:lnTo>
                    <a:lnTo>
                      <a:pt x="48" y="0"/>
                    </a:lnTo>
                    <a:lnTo>
                      <a:pt x="48" y="3"/>
                    </a:lnTo>
                    <a:lnTo>
                      <a:pt x="48" y="8"/>
                    </a:lnTo>
                    <a:lnTo>
                      <a:pt x="44" y="17"/>
                    </a:lnTo>
                    <a:lnTo>
                      <a:pt x="35" y="41"/>
                    </a:lnTo>
                    <a:lnTo>
                      <a:pt x="25" y="66"/>
                    </a:lnTo>
                    <a:lnTo>
                      <a:pt x="19" y="91"/>
                    </a:lnTo>
                    <a:lnTo>
                      <a:pt x="12" y="127"/>
                    </a:lnTo>
                    <a:lnTo>
                      <a:pt x="8" y="160"/>
                    </a:lnTo>
                  </a:path>
                </a:pathLst>
              </a:custGeom>
              <a:solidFill>
                <a:schemeClr val="accent1"/>
              </a:solidFill>
              <a:ln w="12700" cap="rnd">
                <a:solidFill>
                  <a:srgbClr val="008000"/>
                </a:solidFill>
                <a:round/>
                <a:headEnd/>
                <a:tailEnd/>
              </a:ln>
            </p:spPr>
            <p:txBody>
              <a:bodyPr/>
              <a:lstStyle/>
              <a:p>
                <a:endParaRPr lang="en-US"/>
              </a:p>
            </p:txBody>
          </p:sp>
          <p:sp>
            <p:nvSpPr>
              <p:cNvPr id="18307" name="Freeform 152"/>
              <p:cNvSpPr>
                <a:spLocks/>
              </p:cNvSpPr>
              <p:nvPr/>
            </p:nvSpPr>
            <p:spPr bwMode="auto">
              <a:xfrm>
                <a:off x="1309" y="1398"/>
                <a:ext cx="56" cy="202"/>
              </a:xfrm>
              <a:custGeom>
                <a:avLst/>
                <a:gdLst>
                  <a:gd name="T0" fmla="*/ 45 w 56"/>
                  <a:gd name="T1" fmla="*/ 201 h 202"/>
                  <a:gd name="T2" fmla="*/ 37 w 56"/>
                  <a:gd name="T3" fmla="*/ 136 h 202"/>
                  <a:gd name="T4" fmla="*/ 33 w 56"/>
                  <a:gd name="T5" fmla="*/ 106 h 202"/>
                  <a:gd name="T6" fmla="*/ 27 w 56"/>
                  <a:gd name="T7" fmla="*/ 79 h 202"/>
                  <a:gd name="T8" fmla="*/ 18 w 56"/>
                  <a:gd name="T9" fmla="*/ 55 h 202"/>
                  <a:gd name="T10" fmla="*/ 10 w 56"/>
                  <a:gd name="T11" fmla="*/ 33 h 202"/>
                  <a:gd name="T12" fmla="*/ 4 w 56"/>
                  <a:gd name="T13" fmla="*/ 14 h 202"/>
                  <a:gd name="T14" fmla="*/ 0 w 56"/>
                  <a:gd name="T15" fmla="*/ 3 h 202"/>
                  <a:gd name="T16" fmla="*/ 0 w 56"/>
                  <a:gd name="T17" fmla="*/ 0 h 202"/>
                  <a:gd name="T18" fmla="*/ 2 w 56"/>
                  <a:gd name="T19" fmla="*/ 0 h 202"/>
                  <a:gd name="T20" fmla="*/ 8 w 56"/>
                  <a:gd name="T21" fmla="*/ 6 h 202"/>
                  <a:gd name="T22" fmla="*/ 14 w 56"/>
                  <a:gd name="T23" fmla="*/ 17 h 202"/>
                  <a:gd name="T24" fmla="*/ 20 w 56"/>
                  <a:gd name="T25" fmla="*/ 30 h 202"/>
                  <a:gd name="T26" fmla="*/ 29 w 56"/>
                  <a:gd name="T27" fmla="*/ 49 h 202"/>
                  <a:gd name="T28" fmla="*/ 37 w 56"/>
                  <a:gd name="T29" fmla="*/ 74 h 202"/>
                  <a:gd name="T30" fmla="*/ 45 w 56"/>
                  <a:gd name="T31" fmla="*/ 95 h 202"/>
                  <a:gd name="T32" fmla="*/ 51 w 56"/>
                  <a:gd name="T33" fmla="*/ 114 h 202"/>
                  <a:gd name="T34" fmla="*/ 53 w 56"/>
                  <a:gd name="T35" fmla="*/ 128 h 202"/>
                  <a:gd name="T36" fmla="*/ 55 w 56"/>
                  <a:gd name="T37" fmla="*/ 139 h 202"/>
                  <a:gd name="T38" fmla="*/ 51 w 56"/>
                  <a:gd name="T39" fmla="*/ 152 h 2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202"/>
                  <a:gd name="T62" fmla="*/ 56 w 56"/>
                  <a:gd name="T63" fmla="*/ 202 h 2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202">
                    <a:moveTo>
                      <a:pt x="45" y="201"/>
                    </a:moveTo>
                    <a:lnTo>
                      <a:pt x="37" y="136"/>
                    </a:lnTo>
                    <a:lnTo>
                      <a:pt x="33" y="106"/>
                    </a:lnTo>
                    <a:lnTo>
                      <a:pt x="27" y="79"/>
                    </a:lnTo>
                    <a:lnTo>
                      <a:pt x="18" y="55"/>
                    </a:lnTo>
                    <a:lnTo>
                      <a:pt x="10" y="33"/>
                    </a:lnTo>
                    <a:lnTo>
                      <a:pt x="4" y="14"/>
                    </a:lnTo>
                    <a:lnTo>
                      <a:pt x="0" y="3"/>
                    </a:lnTo>
                    <a:lnTo>
                      <a:pt x="0" y="0"/>
                    </a:lnTo>
                    <a:lnTo>
                      <a:pt x="2" y="0"/>
                    </a:lnTo>
                    <a:lnTo>
                      <a:pt x="8" y="6"/>
                    </a:lnTo>
                    <a:lnTo>
                      <a:pt x="14" y="17"/>
                    </a:lnTo>
                    <a:lnTo>
                      <a:pt x="20" y="30"/>
                    </a:lnTo>
                    <a:lnTo>
                      <a:pt x="29" y="49"/>
                    </a:lnTo>
                    <a:lnTo>
                      <a:pt x="37" y="74"/>
                    </a:lnTo>
                    <a:lnTo>
                      <a:pt x="45" y="95"/>
                    </a:lnTo>
                    <a:lnTo>
                      <a:pt x="51" y="114"/>
                    </a:lnTo>
                    <a:lnTo>
                      <a:pt x="53" y="128"/>
                    </a:lnTo>
                    <a:lnTo>
                      <a:pt x="55" y="139"/>
                    </a:lnTo>
                    <a:lnTo>
                      <a:pt x="51" y="152"/>
                    </a:lnTo>
                  </a:path>
                </a:pathLst>
              </a:custGeom>
              <a:solidFill>
                <a:schemeClr val="accent1"/>
              </a:solidFill>
              <a:ln w="12700" cap="rnd">
                <a:solidFill>
                  <a:srgbClr val="008000"/>
                </a:solidFill>
                <a:round/>
                <a:headEnd/>
                <a:tailEnd/>
              </a:ln>
            </p:spPr>
            <p:txBody>
              <a:bodyPr/>
              <a:lstStyle/>
              <a:p>
                <a:endParaRPr lang="en-US"/>
              </a:p>
            </p:txBody>
          </p:sp>
          <p:sp>
            <p:nvSpPr>
              <p:cNvPr id="18308" name="Freeform 153"/>
              <p:cNvSpPr>
                <a:spLocks/>
              </p:cNvSpPr>
              <p:nvPr/>
            </p:nvSpPr>
            <p:spPr bwMode="auto">
              <a:xfrm>
                <a:off x="1255" y="1551"/>
                <a:ext cx="95" cy="64"/>
              </a:xfrm>
              <a:custGeom>
                <a:avLst/>
                <a:gdLst>
                  <a:gd name="T0" fmla="*/ 94 w 95"/>
                  <a:gd name="T1" fmla="*/ 63 h 64"/>
                  <a:gd name="T2" fmla="*/ 92 w 95"/>
                  <a:gd name="T3" fmla="*/ 61 h 64"/>
                  <a:gd name="T4" fmla="*/ 84 w 95"/>
                  <a:gd name="T5" fmla="*/ 47 h 64"/>
                  <a:gd name="T6" fmla="*/ 74 w 95"/>
                  <a:gd name="T7" fmla="*/ 33 h 64"/>
                  <a:gd name="T8" fmla="*/ 66 w 95"/>
                  <a:gd name="T9" fmla="*/ 22 h 64"/>
                  <a:gd name="T10" fmla="*/ 52 w 95"/>
                  <a:gd name="T11" fmla="*/ 8 h 64"/>
                  <a:gd name="T12" fmla="*/ 36 w 95"/>
                  <a:gd name="T13" fmla="*/ 3 h 64"/>
                  <a:gd name="T14" fmla="*/ 26 w 95"/>
                  <a:gd name="T15" fmla="*/ 0 h 64"/>
                  <a:gd name="T16" fmla="*/ 12 w 95"/>
                  <a:gd name="T17" fmla="*/ 0 h 64"/>
                  <a:gd name="T18" fmla="*/ 4 w 95"/>
                  <a:gd name="T19" fmla="*/ 0 h 64"/>
                  <a:gd name="T20" fmla="*/ 0 w 95"/>
                  <a:gd name="T21" fmla="*/ 3 h 64"/>
                  <a:gd name="T22" fmla="*/ 2 w 95"/>
                  <a:gd name="T23" fmla="*/ 3 h 64"/>
                  <a:gd name="T24" fmla="*/ 8 w 95"/>
                  <a:gd name="T25" fmla="*/ 6 h 64"/>
                  <a:gd name="T26" fmla="*/ 24 w 95"/>
                  <a:gd name="T27" fmla="*/ 8 h 64"/>
                  <a:gd name="T28" fmla="*/ 40 w 95"/>
                  <a:gd name="T29" fmla="*/ 14 h 64"/>
                  <a:gd name="T30" fmla="*/ 48 w 95"/>
                  <a:gd name="T31" fmla="*/ 14 h 64"/>
                  <a:gd name="T32" fmla="*/ 54 w 95"/>
                  <a:gd name="T33" fmla="*/ 17 h 64"/>
                  <a:gd name="T34" fmla="*/ 64 w 95"/>
                  <a:gd name="T35" fmla="*/ 28 h 64"/>
                  <a:gd name="T36" fmla="*/ 78 w 95"/>
                  <a:gd name="T37" fmla="*/ 44 h 64"/>
                  <a:gd name="T38" fmla="*/ 88 w 95"/>
                  <a:gd name="T39" fmla="*/ 58 h 64"/>
                  <a:gd name="T40" fmla="*/ 92 w 95"/>
                  <a:gd name="T41" fmla="*/ 61 h 64"/>
                  <a:gd name="T42" fmla="*/ 94 w 95"/>
                  <a:gd name="T43" fmla="*/ 63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5"/>
                  <a:gd name="T67" fmla="*/ 0 h 64"/>
                  <a:gd name="T68" fmla="*/ 95 w 95"/>
                  <a:gd name="T69" fmla="*/ 64 h 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5" h="64">
                    <a:moveTo>
                      <a:pt x="94" y="63"/>
                    </a:moveTo>
                    <a:lnTo>
                      <a:pt x="92" y="61"/>
                    </a:lnTo>
                    <a:lnTo>
                      <a:pt x="84" y="47"/>
                    </a:lnTo>
                    <a:lnTo>
                      <a:pt x="74" y="33"/>
                    </a:lnTo>
                    <a:lnTo>
                      <a:pt x="66" y="22"/>
                    </a:lnTo>
                    <a:lnTo>
                      <a:pt x="52" y="8"/>
                    </a:lnTo>
                    <a:lnTo>
                      <a:pt x="36" y="3"/>
                    </a:lnTo>
                    <a:lnTo>
                      <a:pt x="26" y="0"/>
                    </a:lnTo>
                    <a:lnTo>
                      <a:pt x="12" y="0"/>
                    </a:lnTo>
                    <a:lnTo>
                      <a:pt x="4" y="0"/>
                    </a:lnTo>
                    <a:lnTo>
                      <a:pt x="0" y="3"/>
                    </a:lnTo>
                    <a:lnTo>
                      <a:pt x="2" y="3"/>
                    </a:lnTo>
                    <a:lnTo>
                      <a:pt x="8" y="6"/>
                    </a:lnTo>
                    <a:lnTo>
                      <a:pt x="24" y="8"/>
                    </a:lnTo>
                    <a:lnTo>
                      <a:pt x="40" y="14"/>
                    </a:lnTo>
                    <a:lnTo>
                      <a:pt x="48" y="14"/>
                    </a:lnTo>
                    <a:lnTo>
                      <a:pt x="54" y="17"/>
                    </a:lnTo>
                    <a:lnTo>
                      <a:pt x="64" y="28"/>
                    </a:lnTo>
                    <a:lnTo>
                      <a:pt x="78" y="44"/>
                    </a:lnTo>
                    <a:lnTo>
                      <a:pt x="88" y="58"/>
                    </a:lnTo>
                    <a:lnTo>
                      <a:pt x="92" y="61"/>
                    </a:lnTo>
                    <a:lnTo>
                      <a:pt x="94" y="63"/>
                    </a:lnTo>
                  </a:path>
                </a:pathLst>
              </a:custGeom>
              <a:solidFill>
                <a:schemeClr val="accent1"/>
              </a:solidFill>
              <a:ln w="12700" cap="rnd">
                <a:solidFill>
                  <a:srgbClr val="008000"/>
                </a:solidFill>
                <a:round/>
                <a:headEnd/>
                <a:tailEnd/>
              </a:ln>
            </p:spPr>
            <p:txBody>
              <a:bodyPr/>
              <a:lstStyle/>
              <a:p>
                <a:endParaRPr lang="en-US"/>
              </a:p>
            </p:txBody>
          </p:sp>
          <p:sp>
            <p:nvSpPr>
              <p:cNvPr id="18309" name="Freeform 154"/>
              <p:cNvSpPr>
                <a:spLocks/>
              </p:cNvSpPr>
              <p:nvPr/>
            </p:nvSpPr>
            <p:spPr bwMode="auto">
              <a:xfrm>
                <a:off x="1352" y="1395"/>
                <a:ext cx="36" cy="226"/>
              </a:xfrm>
              <a:custGeom>
                <a:avLst/>
                <a:gdLst>
                  <a:gd name="T0" fmla="*/ 0 w 36"/>
                  <a:gd name="T1" fmla="*/ 206 h 226"/>
                  <a:gd name="T2" fmla="*/ 6 w 36"/>
                  <a:gd name="T3" fmla="*/ 143 h 226"/>
                  <a:gd name="T4" fmla="*/ 10 w 36"/>
                  <a:gd name="T5" fmla="*/ 115 h 226"/>
                  <a:gd name="T6" fmla="*/ 12 w 36"/>
                  <a:gd name="T7" fmla="*/ 88 h 226"/>
                  <a:gd name="T8" fmla="*/ 18 w 36"/>
                  <a:gd name="T9" fmla="*/ 60 h 226"/>
                  <a:gd name="T10" fmla="*/ 23 w 36"/>
                  <a:gd name="T11" fmla="*/ 33 h 226"/>
                  <a:gd name="T12" fmla="*/ 29 w 36"/>
                  <a:gd name="T13" fmla="*/ 11 h 226"/>
                  <a:gd name="T14" fmla="*/ 29 w 36"/>
                  <a:gd name="T15" fmla="*/ 5 h 226"/>
                  <a:gd name="T16" fmla="*/ 31 w 36"/>
                  <a:gd name="T17" fmla="*/ 0 h 226"/>
                  <a:gd name="T18" fmla="*/ 33 w 36"/>
                  <a:gd name="T19" fmla="*/ 0 h 226"/>
                  <a:gd name="T20" fmla="*/ 33 w 36"/>
                  <a:gd name="T21" fmla="*/ 3 h 226"/>
                  <a:gd name="T22" fmla="*/ 35 w 36"/>
                  <a:gd name="T23" fmla="*/ 11 h 226"/>
                  <a:gd name="T24" fmla="*/ 33 w 36"/>
                  <a:gd name="T25" fmla="*/ 25 h 226"/>
                  <a:gd name="T26" fmla="*/ 31 w 36"/>
                  <a:gd name="T27" fmla="*/ 41 h 226"/>
                  <a:gd name="T28" fmla="*/ 27 w 36"/>
                  <a:gd name="T29" fmla="*/ 60 h 226"/>
                  <a:gd name="T30" fmla="*/ 23 w 36"/>
                  <a:gd name="T31" fmla="*/ 82 h 226"/>
                  <a:gd name="T32" fmla="*/ 16 w 36"/>
                  <a:gd name="T33" fmla="*/ 107 h 226"/>
                  <a:gd name="T34" fmla="*/ 12 w 36"/>
                  <a:gd name="T35" fmla="*/ 129 h 226"/>
                  <a:gd name="T36" fmla="*/ 12 w 36"/>
                  <a:gd name="T37" fmla="*/ 176 h 226"/>
                  <a:gd name="T38" fmla="*/ 12 w 36"/>
                  <a:gd name="T39" fmla="*/ 225 h 2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226"/>
                  <a:gd name="T62" fmla="*/ 36 w 36"/>
                  <a:gd name="T63" fmla="*/ 226 h 2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226">
                    <a:moveTo>
                      <a:pt x="0" y="206"/>
                    </a:moveTo>
                    <a:lnTo>
                      <a:pt x="6" y="143"/>
                    </a:lnTo>
                    <a:lnTo>
                      <a:pt x="10" y="115"/>
                    </a:lnTo>
                    <a:lnTo>
                      <a:pt x="12" y="88"/>
                    </a:lnTo>
                    <a:lnTo>
                      <a:pt x="18" y="60"/>
                    </a:lnTo>
                    <a:lnTo>
                      <a:pt x="23" y="33"/>
                    </a:lnTo>
                    <a:lnTo>
                      <a:pt x="29" y="11"/>
                    </a:lnTo>
                    <a:lnTo>
                      <a:pt x="29" y="5"/>
                    </a:lnTo>
                    <a:lnTo>
                      <a:pt x="31" y="0"/>
                    </a:lnTo>
                    <a:lnTo>
                      <a:pt x="33" y="0"/>
                    </a:lnTo>
                    <a:lnTo>
                      <a:pt x="33" y="3"/>
                    </a:lnTo>
                    <a:lnTo>
                      <a:pt x="35" y="11"/>
                    </a:lnTo>
                    <a:lnTo>
                      <a:pt x="33" y="25"/>
                    </a:lnTo>
                    <a:lnTo>
                      <a:pt x="31" y="41"/>
                    </a:lnTo>
                    <a:lnTo>
                      <a:pt x="27" y="60"/>
                    </a:lnTo>
                    <a:lnTo>
                      <a:pt x="23" y="82"/>
                    </a:lnTo>
                    <a:lnTo>
                      <a:pt x="16" y="107"/>
                    </a:lnTo>
                    <a:lnTo>
                      <a:pt x="12" y="129"/>
                    </a:lnTo>
                    <a:lnTo>
                      <a:pt x="12" y="176"/>
                    </a:lnTo>
                    <a:lnTo>
                      <a:pt x="12" y="225"/>
                    </a:lnTo>
                  </a:path>
                </a:pathLst>
              </a:custGeom>
              <a:solidFill>
                <a:schemeClr val="accent1"/>
              </a:solidFill>
              <a:ln w="12700" cap="rnd">
                <a:solidFill>
                  <a:srgbClr val="008000"/>
                </a:solidFill>
                <a:round/>
                <a:headEnd/>
                <a:tailEnd/>
              </a:ln>
            </p:spPr>
            <p:txBody>
              <a:bodyPr/>
              <a:lstStyle/>
              <a:p>
                <a:endParaRPr lang="en-US"/>
              </a:p>
            </p:txBody>
          </p:sp>
          <p:sp>
            <p:nvSpPr>
              <p:cNvPr id="18310" name="Freeform 155"/>
              <p:cNvSpPr>
                <a:spLocks/>
              </p:cNvSpPr>
              <p:nvPr/>
            </p:nvSpPr>
            <p:spPr bwMode="auto">
              <a:xfrm>
                <a:off x="1370" y="1548"/>
                <a:ext cx="72" cy="61"/>
              </a:xfrm>
              <a:custGeom>
                <a:avLst/>
                <a:gdLst>
                  <a:gd name="T0" fmla="*/ 0 w 72"/>
                  <a:gd name="T1" fmla="*/ 60 h 61"/>
                  <a:gd name="T2" fmla="*/ 6 w 72"/>
                  <a:gd name="T3" fmla="*/ 35 h 61"/>
                  <a:gd name="T4" fmla="*/ 13 w 72"/>
                  <a:gd name="T5" fmla="*/ 16 h 61"/>
                  <a:gd name="T6" fmla="*/ 26 w 72"/>
                  <a:gd name="T7" fmla="*/ 8 h 61"/>
                  <a:gd name="T8" fmla="*/ 39 w 72"/>
                  <a:gd name="T9" fmla="*/ 3 h 61"/>
                  <a:gd name="T10" fmla="*/ 47 w 72"/>
                  <a:gd name="T11" fmla="*/ 0 h 61"/>
                  <a:gd name="T12" fmla="*/ 58 w 72"/>
                  <a:gd name="T13" fmla="*/ 0 h 61"/>
                  <a:gd name="T14" fmla="*/ 67 w 72"/>
                  <a:gd name="T15" fmla="*/ 0 h 61"/>
                  <a:gd name="T16" fmla="*/ 71 w 72"/>
                  <a:gd name="T17" fmla="*/ 3 h 61"/>
                  <a:gd name="T18" fmla="*/ 71 w 72"/>
                  <a:gd name="T19" fmla="*/ 5 h 61"/>
                  <a:gd name="T20" fmla="*/ 64 w 72"/>
                  <a:gd name="T21" fmla="*/ 8 h 61"/>
                  <a:gd name="T22" fmla="*/ 58 w 72"/>
                  <a:gd name="T23" fmla="*/ 14 h 61"/>
                  <a:gd name="T24" fmla="*/ 49 w 72"/>
                  <a:gd name="T25" fmla="*/ 16 h 61"/>
                  <a:gd name="T26" fmla="*/ 41 w 72"/>
                  <a:gd name="T27" fmla="*/ 22 h 61"/>
                  <a:gd name="T28" fmla="*/ 28 w 72"/>
                  <a:gd name="T29" fmla="*/ 27 h 61"/>
                  <a:gd name="T30" fmla="*/ 17 w 72"/>
                  <a:gd name="T31" fmla="*/ 33 h 61"/>
                  <a:gd name="T32" fmla="*/ 8 w 72"/>
                  <a:gd name="T33" fmla="*/ 38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61"/>
                  <a:gd name="T53" fmla="*/ 72 w 72"/>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61">
                    <a:moveTo>
                      <a:pt x="0" y="60"/>
                    </a:moveTo>
                    <a:lnTo>
                      <a:pt x="6" y="35"/>
                    </a:lnTo>
                    <a:lnTo>
                      <a:pt x="13" y="16"/>
                    </a:lnTo>
                    <a:lnTo>
                      <a:pt x="26" y="8"/>
                    </a:lnTo>
                    <a:lnTo>
                      <a:pt x="39" y="3"/>
                    </a:lnTo>
                    <a:lnTo>
                      <a:pt x="47" y="0"/>
                    </a:lnTo>
                    <a:lnTo>
                      <a:pt x="58" y="0"/>
                    </a:lnTo>
                    <a:lnTo>
                      <a:pt x="67" y="0"/>
                    </a:lnTo>
                    <a:lnTo>
                      <a:pt x="71" y="3"/>
                    </a:lnTo>
                    <a:lnTo>
                      <a:pt x="71" y="5"/>
                    </a:lnTo>
                    <a:lnTo>
                      <a:pt x="64" y="8"/>
                    </a:lnTo>
                    <a:lnTo>
                      <a:pt x="58" y="14"/>
                    </a:lnTo>
                    <a:lnTo>
                      <a:pt x="49" y="16"/>
                    </a:lnTo>
                    <a:lnTo>
                      <a:pt x="41" y="22"/>
                    </a:lnTo>
                    <a:lnTo>
                      <a:pt x="28" y="27"/>
                    </a:lnTo>
                    <a:lnTo>
                      <a:pt x="17" y="33"/>
                    </a:lnTo>
                    <a:lnTo>
                      <a:pt x="8" y="38"/>
                    </a:lnTo>
                  </a:path>
                </a:pathLst>
              </a:custGeom>
              <a:solidFill>
                <a:schemeClr val="accent1"/>
              </a:solidFill>
              <a:ln w="12700" cap="rnd">
                <a:solidFill>
                  <a:srgbClr val="008000"/>
                </a:solidFill>
                <a:round/>
                <a:headEnd/>
                <a:tailEnd/>
              </a:ln>
            </p:spPr>
            <p:txBody>
              <a:bodyPr/>
              <a:lstStyle/>
              <a:p>
                <a:endParaRPr lang="en-US"/>
              </a:p>
            </p:txBody>
          </p:sp>
          <p:sp>
            <p:nvSpPr>
              <p:cNvPr id="18311" name="Freeform 156"/>
              <p:cNvSpPr>
                <a:spLocks/>
              </p:cNvSpPr>
              <p:nvPr/>
            </p:nvSpPr>
            <p:spPr bwMode="auto">
              <a:xfrm>
                <a:off x="1337" y="1350"/>
                <a:ext cx="21" cy="248"/>
              </a:xfrm>
              <a:custGeom>
                <a:avLst/>
                <a:gdLst>
                  <a:gd name="T0" fmla="*/ 20 w 21"/>
                  <a:gd name="T1" fmla="*/ 247 h 248"/>
                  <a:gd name="T2" fmla="*/ 14 w 21"/>
                  <a:gd name="T3" fmla="*/ 185 h 248"/>
                  <a:gd name="T4" fmla="*/ 10 w 21"/>
                  <a:gd name="T5" fmla="*/ 128 h 248"/>
                  <a:gd name="T6" fmla="*/ 8 w 21"/>
                  <a:gd name="T7" fmla="*/ 101 h 248"/>
                  <a:gd name="T8" fmla="*/ 6 w 21"/>
                  <a:gd name="T9" fmla="*/ 79 h 248"/>
                  <a:gd name="T10" fmla="*/ 4 w 21"/>
                  <a:gd name="T11" fmla="*/ 57 h 248"/>
                  <a:gd name="T12" fmla="*/ 2 w 21"/>
                  <a:gd name="T13" fmla="*/ 41 h 248"/>
                  <a:gd name="T14" fmla="*/ 2 w 21"/>
                  <a:gd name="T15" fmla="*/ 28 h 248"/>
                  <a:gd name="T16" fmla="*/ 0 w 21"/>
                  <a:gd name="T17" fmla="*/ 17 h 248"/>
                  <a:gd name="T18" fmla="*/ 0 w 21"/>
                  <a:gd name="T19" fmla="*/ 9 h 248"/>
                  <a:gd name="T20" fmla="*/ 0 w 21"/>
                  <a:gd name="T21" fmla="*/ 6 h 248"/>
                  <a:gd name="T22" fmla="*/ 0 w 21"/>
                  <a:gd name="T23" fmla="*/ 0 h 248"/>
                  <a:gd name="T24" fmla="*/ 2 w 21"/>
                  <a:gd name="T25" fmla="*/ 0 h 248"/>
                  <a:gd name="T26" fmla="*/ 4 w 21"/>
                  <a:gd name="T27" fmla="*/ 3 h 248"/>
                  <a:gd name="T28" fmla="*/ 4 w 21"/>
                  <a:gd name="T29" fmla="*/ 9 h 248"/>
                  <a:gd name="T30" fmla="*/ 10 w 21"/>
                  <a:gd name="T31" fmla="*/ 25 h 248"/>
                  <a:gd name="T32" fmla="*/ 14 w 21"/>
                  <a:gd name="T33" fmla="*/ 44 h 248"/>
                  <a:gd name="T34" fmla="*/ 16 w 21"/>
                  <a:gd name="T35" fmla="*/ 60 h 248"/>
                  <a:gd name="T36" fmla="*/ 16 w 21"/>
                  <a:gd name="T37" fmla="*/ 76 h 248"/>
                  <a:gd name="T38" fmla="*/ 16 w 21"/>
                  <a:gd name="T39" fmla="*/ 93 h 248"/>
                  <a:gd name="T40" fmla="*/ 16 w 21"/>
                  <a:gd name="T41" fmla="*/ 109 h 248"/>
                  <a:gd name="T42" fmla="*/ 16 w 21"/>
                  <a:gd name="T43" fmla="*/ 125 h 248"/>
                  <a:gd name="T44" fmla="*/ 18 w 21"/>
                  <a:gd name="T45" fmla="*/ 166 h 248"/>
                  <a:gd name="T46" fmla="*/ 20 w 21"/>
                  <a:gd name="T47" fmla="*/ 209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
                  <a:gd name="T73" fmla="*/ 0 h 248"/>
                  <a:gd name="T74" fmla="*/ 21 w 21"/>
                  <a:gd name="T75" fmla="*/ 248 h 2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 h="248">
                    <a:moveTo>
                      <a:pt x="20" y="247"/>
                    </a:moveTo>
                    <a:lnTo>
                      <a:pt x="14" y="185"/>
                    </a:lnTo>
                    <a:lnTo>
                      <a:pt x="10" y="128"/>
                    </a:lnTo>
                    <a:lnTo>
                      <a:pt x="8" y="101"/>
                    </a:lnTo>
                    <a:lnTo>
                      <a:pt x="6" y="79"/>
                    </a:lnTo>
                    <a:lnTo>
                      <a:pt x="4" y="57"/>
                    </a:lnTo>
                    <a:lnTo>
                      <a:pt x="2" y="41"/>
                    </a:lnTo>
                    <a:lnTo>
                      <a:pt x="2" y="28"/>
                    </a:lnTo>
                    <a:lnTo>
                      <a:pt x="0" y="17"/>
                    </a:lnTo>
                    <a:lnTo>
                      <a:pt x="0" y="9"/>
                    </a:lnTo>
                    <a:lnTo>
                      <a:pt x="0" y="6"/>
                    </a:lnTo>
                    <a:lnTo>
                      <a:pt x="0" y="0"/>
                    </a:lnTo>
                    <a:lnTo>
                      <a:pt x="2" y="0"/>
                    </a:lnTo>
                    <a:lnTo>
                      <a:pt x="4" y="3"/>
                    </a:lnTo>
                    <a:lnTo>
                      <a:pt x="4" y="9"/>
                    </a:lnTo>
                    <a:lnTo>
                      <a:pt x="10" y="25"/>
                    </a:lnTo>
                    <a:lnTo>
                      <a:pt x="14" y="44"/>
                    </a:lnTo>
                    <a:lnTo>
                      <a:pt x="16" y="60"/>
                    </a:lnTo>
                    <a:lnTo>
                      <a:pt x="16" y="76"/>
                    </a:lnTo>
                    <a:lnTo>
                      <a:pt x="16" y="93"/>
                    </a:lnTo>
                    <a:lnTo>
                      <a:pt x="16" y="109"/>
                    </a:lnTo>
                    <a:lnTo>
                      <a:pt x="16" y="125"/>
                    </a:lnTo>
                    <a:lnTo>
                      <a:pt x="18" y="166"/>
                    </a:lnTo>
                    <a:lnTo>
                      <a:pt x="20" y="209"/>
                    </a:lnTo>
                  </a:path>
                </a:pathLst>
              </a:custGeom>
              <a:solidFill>
                <a:schemeClr val="accent1"/>
              </a:solidFill>
              <a:ln w="12700" cap="rnd">
                <a:solidFill>
                  <a:srgbClr val="008000"/>
                </a:solidFill>
                <a:round/>
                <a:headEnd/>
                <a:tailEnd/>
              </a:ln>
            </p:spPr>
            <p:txBody>
              <a:bodyPr/>
              <a:lstStyle/>
              <a:p>
                <a:endParaRPr lang="en-US"/>
              </a:p>
            </p:txBody>
          </p:sp>
        </p:grpSp>
        <p:grpSp>
          <p:nvGrpSpPr>
            <p:cNvPr id="17" name="Group 157"/>
            <p:cNvGrpSpPr>
              <a:grpSpLocks/>
            </p:cNvGrpSpPr>
            <p:nvPr/>
          </p:nvGrpSpPr>
          <p:grpSpPr bwMode="auto">
            <a:xfrm>
              <a:off x="1440" y="1350"/>
              <a:ext cx="188" cy="278"/>
              <a:chOff x="1440" y="1350"/>
              <a:chExt cx="188" cy="278"/>
            </a:xfrm>
          </p:grpSpPr>
          <p:sp>
            <p:nvSpPr>
              <p:cNvPr id="18296" name="Freeform 158"/>
              <p:cNvSpPr>
                <a:spLocks/>
              </p:cNvSpPr>
              <p:nvPr/>
            </p:nvSpPr>
            <p:spPr bwMode="auto">
              <a:xfrm>
                <a:off x="1537" y="1525"/>
                <a:ext cx="10" cy="103"/>
              </a:xfrm>
              <a:custGeom>
                <a:avLst/>
                <a:gdLst>
                  <a:gd name="T0" fmla="*/ 0 w 10"/>
                  <a:gd name="T1" fmla="*/ 102 h 103"/>
                  <a:gd name="T2" fmla="*/ 2 w 10"/>
                  <a:gd name="T3" fmla="*/ 72 h 103"/>
                  <a:gd name="T4" fmla="*/ 2 w 10"/>
                  <a:gd name="T5" fmla="*/ 47 h 103"/>
                  <a:gd name="T6" fmla="*/ 5 w 10"/>
                  <a:gd name="T7" fmla="*/ 28 h 103"/>
                  <a:gd name="T8" fmla="*/ 7 w 10"/>
                  <a:gd name="T9" fmla="*/ 14 h 103"/>
                  <a:gd name="T10" fmla="*/ 7 w 10"/>
                  <a:gd name="T11" fmla="*/ 3 h 103"/>
                  <a:gd name="T12" fmla="*/ 7 w 10"/>
                  <a:gd name="T13" fmla="*/ 0 h 103"/>
                  <a:gd name="T14" fmla="*/ 9 w 10"/>
                  <a:gd name="T15" fmla="*/ 0 h 103"/>
                  <a:gd name="T16" fmla="*/ 9 w 10"/>
                  <a:gd name="T17" fmla="*/ 3 h 103"/>
                  <a:gd name="T18" fmla="*/ 9 w 10"/>
                  <a:gd name="T19" fmla="*/ 8 h 103"/>
                  <a:gd name="T20" fmla="*/ 9 w 10"/>
                  <a:gd name="T21" fmla="*/ 17 h 103"/>
                  <a:gd name="T22" fmla="*/ 7 w 10"/>
                  <a:gd name="T23" fmla="*/ 41 h 103"/>
                  <a:gd name="T24" fmla="*/ 5 w 10"/>
                  <a:gd name="T25" fmla="*/ 72 h 103"/>
                  <a:gd name="T26" fmla="*/ 0 w 10"/>
                  <a:gd name="T27" fmla="*/ 102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03"/>
                  <a:gd name="T44" fmla="*/ 10 w 10"/>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03">
                    <a:moveTo>
                      <a:pt x="0" y="102"/>
                    </a:moveTo>
                    <a:lnTo>
                      <a:pt x="2" y="72"/>
                    </a:lnTo>
                    <a:lnTo>
                      <a:pt x="2" y="47"/>
                    </a:lnTo>
                    <a:lnTo>
                      <a:pt x="5" y="28"/>
                    </a:lnTo>
                    <a:lnTo>
                      <a:pt x="7" y="14"/>
                    </a:lnTo>
                    <a:lnTo>
                      <a:pt x="7" y="3"/>
                    </a:lnTo>
                    <a:lnTo>
                      <a:pt x="7" y="0"/>
                    </a:lnTo>
                    <a:lnTo>
                      <a:pt x="9" y="0"/>
                    </a:lnTo>
                    <a:lnTo>
                      <a:pt x="9" y="3"/>
                    </a:lnTo>
                    <a:lnTo>
                      <a:pt x="9" y="8"/>
                    </a:lnTo>
                    <a:lnTo>
                      <a:pt x="9" y="17"/>
                    </a:lnTo>
                    <a:lnTo>
                      <a:pt x="7" y="41"/>
                    </a:lnTo>
                    <a:lnTo>
                      <a:pt x="5" y="72"/>
                    </a:lnTo>
                    <a:lnTo>
                      <a:pt x="0" y="102"/>
                    </a:lnTo>
                  </a:path>
                </a:pathLst>
              </a:custGeom>
              <a:solidFill>
                <a:schemeClr val="accent1"/>
              </a:solidFill>
              <a:ln w="12700" cap="rnd">
                <a:solidFill>
                  <a:srgbClr val="008000"/>
                </a:solidFill>
                <a:round/>
                <a:headEnd/>
                <a:tailEnd/>
              </a:ln>
            </p:spPr>
            <p:txBody>
              <a:bodyPr/>
              <a:lstStyle/>
              <a:p>
                <a:endParaRPr lang="en-US"/>
              </a:p>
            </p:txBody>
          </p:sp>
          <p:sp>
            <p:nvSpPr>
              <p:cNvPr id="18297" name="Freeform 159"/>
              <p:cNvSpPr>
                <a:spLocks/>
              </p:cNvSpPr>
              <p:nvPr/>
            </p:nvSpPr>
            <p:spPr bwMode="auto">
              <a:xfrm>
                <a:off x="1462" y="1449"/>
                <a:ext cx="82" cy="169"/>
              </a:xfrm>
              <a:custGeom>
                <a:avLst/>
                <a:gdLst>
                  <a:gd name="T0" fmla="*/ 81 w 82"/>
                  <a:gd name="T1" fmla="*/ 165 h 169"/>
                  <a:gd name="T2" fmla="*/ 79 w 82"/>
                  <a:gd name="T3" fmla="*/ 168 h 169"/>
                  <a:gd name="T4" fmla="*/ 76 w 82"/>
                  <a:gd name="T5" fmla="*/ 162 h 169"/>
                  <a:gd name="T6" fmla="*/ 69 w 82"/>
                  <a:gd name="T7" fmla="*/ 157 h 169"/>
                  <a:gd name="T8" fmla="*/ 62 w 82"/>
                  <a:gd name="T9" fmla="*/ 146 h 169"/>
                  <a:gd name="T10" fmla="*/ 51 w 82"/>
                  <a:gd name="T11" fmla="*/ 124 h 169"/>
                  <a:gd name="T12" fmla="*/ 44 w 82"/>
                  <a:gd name="T13" fmla="*/ 115 h 169"/>
                  <a:gd name="T14" fmla="*/ 42 w 82"/>
                  <a:gd name="T15" fmla="*/ 107 h 169"/>
                  <a:gd name="T16" fmla="*/ 39 w 82"/>
                  <a:gd name="T17" fmla="*/ 93 h 169"/>
                  <a:gd name="T18" fmla="*/ 42 w 82"/>
                  <a:gd name="T19" fmla="*/ 85 h 169"/>
                  <a:gd name="T20" fmla="*/ 44 w 82"/>
                  <a:gd name="T21" fmla="*/ 74 h 169"/>
                  <a:gd name="T22" fmla="*/ 42 w 82"/>
                  <a:gd name="T23" fmla="*/ 63 h 169"/>
                  <a:gd name="T24" fmla="*/ 37 w 82"/>
                  <a:gd name="T25" fmla="*/ 55 h 169"/>
                  <a:gd name="T26" fmla="*/ 32 w 82"/>
                  <a:gd name="T27" fmla="*/ 47 h 169"/>
                  <a:gd name="T28" fmla="*/ 18 w 82"/>
                  <a:gd name="T29" fmla="*/ 27 h 169"/>
                  <a:gd name="T30" fmla="*/ 5 w 82"/>
                  <a:gd name="T31" fmla="*/ 11 h 169"/>
                  <a:gd name="T32" fmla="*/ 2 w 82"/>
                  <a:gd name="T33" fmla="*/ 3 h 169"/>
                  <a:gd name="T34" fmla="*/ 0 w 82"/>
                  <a:gd name="T35" fmla="*/ 0 h 169"/>
                  <a:gd name="T36" fmla="*/ 2 w 82"/>
                  <a:gd name="T37" fmla="*/ 0 h 169"/>
                  <a:gd name="T38" fmla="*/ 5 w 82"/>
                  <a:gd name="T39" fmla="*/ 3 h 169"/>
                  <a:gd name="T40" fmla="*/ 16 w 82"/>
                  <a:gd name="T41" fmla="*/ 14 h 169"/>
                  <a:gd name="T42" fmla="*/ 30 w 82"/>
                  <a:gd name="T43" fmla="*/ 27 h 169"/>
                  <a:gd name="T44" fmla="*/ 42 w 82"/>
                  <a:gd name="T45" fmla="*/ 47 h 169"/>
                  <a:gd name="T46" fmla="*/ 46 w 82"/>
                  <a:gd name="T47" fmla="*/ 58 h 169"/>
                  <a:gd name="T48" fmla="*/ 51 w 82"/>
                  <a:gd name="T49" fmla="*/ 74 h 169"/>
                  <a:gd name="T50" fmla="*/ 65 w 82"/>
                  <a:gd name="T51" fmla="*/ 113 h 169"/>
                  <a:gd name="T52" fmla="*/ 72 w 82"/>
                  <a:gd name="T53" fmla="*/ 129 h 169"/>
                  <a:gd name="T54" fmla="*/ 76 w 82"/>
                  <a:gd name="T55" fmla="*/ 146 h 169"/>
                  <a:gd name="T56" fmla="*/ 79 w 82"/>
                  <a:gd name="T57" fmla="*/ 159 h 169"/>
                  <a:gd name="T58" fmla="*/ 81 w 82"/>
                  <a:gd name="T59" fmla="*/ 165 h 1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2"/>
                  <a:gd name="T91" fmla="*/ 0 h 169"/>
                  <a:gd name="T92" fmla="*/ 82 w 82"/>
                  <a:gd name="T93" fmla="*/ 169 h 16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2" h="169">
                    <a:moveTo>
                      <a:pt x="81" y="165"/>
                    </a:moveTo>
                    <a:lnTo>
                      <a:pt x="79" y="168"/>
                    </a:lnTo>
                    <a:lnTo>
                      <a:pt x="76" y="162"/>
                    </a:lnTo>
                    <a:lnTo>
                      <a:pt x="69" y="157"/>
                    </a:lnTo>
                    <a:lnTo>
                      <a:pt x="62" y="146"/>
                    </a:lnTo>
                    <a:lnTo>
                      <a:pt x="51" y="124"/>
                    </a:lnTo>
                    <a:lnTo>
                      <a:pt x="44" y="115"/>
                    </a:lnTo>
                    <a:lnTo>
                      <a:pt x="42" y="107"/>
                    </a:lnTo>
                    <a:lnTo>
                      <a:pt x="39" y="93"/>
                    </a:lnTo>
                    <a:lnTo>
                      <a:pt x="42" y="85"/>
                    </a:lnTo>
                    <a:lnTo>
                      <a:pt x="44" y="74"/>
                    </a:lnTo>
                    <a:lnTo>
                      <a:pt x="42" y="63"/>
                    </a:lnTo>
                    <a:lnTo>
                      <a:pt x="37" y="55"/>
                    </a:lnTo>
                    <a:lnTo>
                      <a:pt x="32" y="47"/>
                    </a:lnTo>
                    <a:lnTo>
                      <a:pt x="18" y="27"/>
                    </a:lnTo>
                    <a:lnTo>
                      <a:pt x="5" y="11"/>
                    </a:lnTo>
                    <a:lnTo>
                      <a:pt x="2" y="3"/>
                    </a:lnTo>
                    <a:lnTo>
                      <a:pt x="0" y="0"/>
                    </a:lnTo>
                    <a:lnTo>
                      <a:pt x="2" y="0"/>
                    </a:lnTo>
                    <a:lnTo>
                      <a:pt x="5" y="3"/>
                    </a:lnTo>
                    <a:lnTo>
                      <a:pt x="16" y="14"/>
                    </a:lnTo>
                    <a:lnTo>
                      <a:pt x="30" y="27"/>
                    </a:lnTo>
                    <a:lnTo>
                      <a:pt x="42" y="47"/>
                    </a:lnTo>
                    <a:lnTo>
                      <a:pt x="46" y="58"/>
                    </a:lnTo>
                    <a:lnTo>
                      <a:pt x="51" y="74"/>
                    </a:lnTo>
                    <a:lnTo>
                      <a:pt x="65" y="113"/>
                    </a:lnTo>
                    <a:lnTo>
                      <a:pt x="72" y="129"/>
                    </a:lnTo>
                    <a:lnTo>
                      <a:pt x="76" y="146"/>
                    </a:lnTo>
                    <a:lnTo>
                      <a:pt x="79" y="159"/>
                    </a:lnTo>
                    <a:lnTo>
                      <a:pt x="81" y="165"/>
                    </a:lnTo>
                  </a:path>
                </a:pathLst>
              </a:custGeom>
              <a:solidFill>
                <a:schemeClr val="accent1"/>
              </a:solidFill>
              <a:ln w="12700" cap="rnd">
                <a:solidFill>
                  <a:srgbClr val="008000"/>
                </a:solidFill>
                <a:round/>
                <a:headEnd/>
                <a:tailEnd/>
              </a:ln>
            </p:spPr>
            <p:txBody>
              <a:bodyPr/>
              <a:lstStyle/>
              <a:p>
                <a:endParaRPr lang="en-US"/>
              </a:p>
            </p:txBody>
          </p:sp>
          <p:sp>
            <p:nvSpPr>
              <p:cNvPr id="18298" name="Freeform 160"/>
              <p:cNvSpPr>
                <a:spLocks/>
              </p:cNvSpPr>
              <p:nvPr/>
            </p:nvSpPr>
            <p:spPr bwMode="auto">
              <a:xfrm>
                <a:off x="1543" y="1467"/>
                <a:ext cx="49" cy="161"/>
              </a:xfrm>
              <a:custGeom>
                <a:avLst/>
                <a:gdLst>
                  <a:gd name="T0" fmla="*/ 0 w 49"/>
                  <a:gd name="T1" fmla="*/ 127 h 161"/>
                  <a:gd name="T2" fmla="*/ 14 w 49"/>
                  <a:gd name="T3" fmla="*/ 91 h 161"/>
                  <a:gd name="T4" fmla="*/ 19 w 49"/>
                  <a:gd name="T5" fmla="*/ 75 h 161"/>
                  <a:gd name="T6" fmla="*/ 24 w 49"/>
                  <a:gd name="T7" fmla="*/ 61 h 161"/>
                  <a:gd name="T8" fmla="*/ 26 w 49"/>
                  <a:gd name="T9" fmla="*/ 47 h 161"/>
                  <a:gd name="T10" fmla="*/ 24 w 49"/>
                  <a:gd name="T11" fmla="*/ 36 h 161"/>
                  <a:gd name="T12" fmla="*/ 21 w 49"/>
                  <a:gd name="T13" fmla="*/ 28 h 161"/>
                  <a:gd name="T14" fmla="*/ 24 w 49"/>
                  <a:gd name="T15" fmla="*/ 19 h 161"/>
                  <a:gd name="T16" fmla="*/ 28 w 49"/>
                  <a:gd name="T17" fmla="*/ 11 h 161"/>
                  <a:gd name="T18" fmla="*/ 38 w 49"/>
                  <a:gd name="T19" fmla="*/ 3 h 161"/>
                  <a:gd name="T20" fmla="*/ 45 w 49"/>
                  <a:gd name="T21" fmla="*/ 0 h 161"/>
                  <a:gd name="T22" fmla="*/ 48 w 49"/>
                  <a:gd name="T23" fmla="*/ 0 h 161"/>
                  <a:gd name="T24" fmla="*/ 48 w 49"/>
                  <a:gd name="T25" fmla="*/ 3 h 161"/>
                  <a:gd name="T26" fmla="*/ 48 w 49"/>
                  <a:gd name="T27" fmla="*/ 8 h 161"/>
                  <a:gd name="T28" fmla="*/ 45 w 49"/>
                  <a:gd name="T29" fmla="*/ 17 h 161"/>
                  <a:gd name="T30" fmla="*/ 36 w 49"/>
                  <a:gd name="T31" fmla="*/ 41 h 161"/>
                  <a:gd name="T32" fmla="*/ 26 w 49"/>
                  <a:gd name="T33" fmla="*/ 66 h 161"/>
                  <a:gd name="T34" fmla="*/ 19 w 49"/>
                  <a:gd name="T35" fmla="*/ 91 h 161"/>
                  <a:gd name="T36" fmla="*/ 12 w 49"/>
                  <a:gd name="T37" fmla="*/ 127 h 161"/>
                  <a:gd name="T38" fmla="*/ 9 w 49"/>
                  <a:gd name="T39" fmla="*/ 160 h 1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161"/>
                  <a:gd name="T62" fmla="*/ 49 w 49"/>
                  <a:gd name="T63" fmla="*/ 161 h 1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161">
                    <a:moveTo>
                      <a:pt x="0" y="127"/>
                    </a:moveTo>
                    <a:lnTo>
                      <a:pt x="14" y="91"/>
                    </a:lnTo>
                    <a:lnTo>
                      <a:pt x="19" y="75"/>
                    </a:lnTo>
                    <a:lnTo>
                      <a:pt x="24" y="61"/>
                    </a:lnTo>
                    <a:lnTo>
                      <a:pt x="26" y="47"/>
                    </a:lnTo>
                    <a:lnTo>
                      <a:pt x="24" y="36"/>
                    </a:lnTo>
                    <a:lnTo>
                      <a:pt x="21" y="28"/>
                    </a:lnTo>
                    <a:lnTo>
                      <a:pt x="24" y="19"/>
                    </a:lnTo>
                    <a:lnTo>
                      <a:pt x="28" y="11"/>
                    </a:lnTo>
                    <a:lnTo>
                      <a:pt x="38" y="3"/>
                    </a:lnTo>
                    <a:lnTo>
                      <a:pt x="45" y="0"/>
                    </a:lnTo>
                    <a:lnTo>
                      <a:pt x="48" y="0"/>
                    </a:lnTo>
                    <a:lnTo>
                      <a:pt x="48" y="3"/>
                    </a:lnTo>
                    <a:lnTo>
                      <a:pt x="48" y="8"/>
                    </a:lnTo>
                    <a:lnTo>
                      <a:pt x="45" y="17"/>
                    </a:lnTo>
                    <a:lnTo>
                      <a:pt x="36" y="41"/>
                    </a:lnTo>
                    <a:lnTo>
                      <a:pt x="26" y="66"/>
                    </a:lnTo>
                    <a:lnTo>
                      <a:pt x="19" y="91"/>
                    </a:lnTo>
                    <a:lnTo>
                      <a:pt x="12" y="127"/>
                    </a:lnTo>
                    <a:lnTo>
                      <a:pt x="9" y="160"/>
                    </a:lnTo>
                  </a:path>
                </a:pathLst>
              </a:custGeom>
              <a:solidFill>
                <a:schemeClr val="accent1"/>
              </a:solidFill>
              <a:ln w="12700" cap="rnd">
                <a:solidFill>
                  <a:srgbClr val="008000"/>
                </a:solidFill>
                <a:round/>
                <a:headEnd/>
                <a:tailEnd/>
              </a:ln>
            </p:spPr>
            <p:txBody>
              <a:bodyPr/>
              <a:lstStyle/>
              <a:p>
                <a:endParaRPr lang="en-US"/>
              </a:p>
            </p:txBody>
          </p:sp>
          <p:sp>
            <p:nvSpPr>
              <p:cNvPr id="18299" name="Freeform 161"/>
              <p:cNvSpPr>
                <a:spLocks/>
              </p:cNvSpPr>
              <p:nvPr/>
            </p:nvSpPr>
            <p:spPr bwMode="auto">
              <a:xfrm>
                <a:off x="1496" y="1397"/>
                <a:ext cx="55" cy="202"/>
              </a:xfrm>
              <a:custGeom>
                <a:avLst/>
                <a:gdLst>
                  <a:gd name="T0" fmla="*/ 44 w 55"/>
                  <a:gd name="T1" fmla="*/ 201 h 202"/>
                  <a:gd name="T2" fmla="*/ 35 w 55"/>
                  <a:gd name="T3" fmla="*/ 136 h 202"/>
                  <a:gd name="T4" fmla="*/ 30 w 55"/>
                  <a:gd name="T5" fmla="*/ 106 h 202"/>
                  <a:gd name="T6" fmla="*/ 26 w 55"/>
                  <a:gd name="T7" fmla="*/ 79 h 202"/>
                  <a:gd name="T8" fmla="*/ 19 w 55"/>
                  <a:gd name="T9" fmla="*/ 55 h 202"/>
                  <a:gd name="T10" fmla="*/ 9 w 55"/>
                  <a:gd name="T11" fmla="*/ 33 h 202"/>
                  <a:gd name="T12" fmla="*/ 2 w 55"/>
                  <a:gd name="T13" fmla="*/ 14 h 202"/>
                  <a:gd name="T14" fmla="*/ 0 w 55"/>
                  <a:gd name="T15" fmla="*/ 3 h 202"/>
                  <a:gd name="T16" fmla="*/ 0 w 55"/>
                  <a:gd name="T17" fmla="*/ 0 h 202"/>
                  <a:gd name="T18" fmla="*/ 2 w 55"/>
                  <a:gd name="T19" fmla="*/ 0 h 202"/>
                  <a:gd name="T20" fmla="*/ 7 w 55"/>
                  <a:gd name="T21" fmla="*/ 6 h 202"/>
                  <a:gd name="T22" fmla="*/ 14 w 55"/>
                  <a:gd name="T23" fmla="*/ 17 h 202"/>
                  <a:gd name="T24" fmla="*/ 19 w 55"/>
                  <a:gd name="T25" fmla="*/ 30 h 202"/>
                  <a:gd name="T26" fmla="*/ 26 w 55"/>
                  <a:gd name="T27" fmla="*/ 49 h 202"/>
                  <a:gd name="T28" fmla="*/ 35 w 55"/>
                  <a:gd name="T29" fmla="*/ 74 h 202"/>
                  <a:gd name="T30" fmla="*/ 44 w 55"/>
                  <a:gd name="T31" fmla="*/ 95 h 202"/>
                  <a:gd name="T32" fmla="*/ 49 w 55"/>
                  <a:gd name="T33" fmla="*/ 114 h 202"/>
                  <a:gd name="T34" fmla="*/ 51 w 55"/>
                  <a:gd name="T35" fmla="*/ 128 h 202"/>
                  <a:gd name="T36" fmla="*/ 54 w 55"/>
                  <a:gd name="T37" fmla="*/ 139 h 202"/>
                  <a:gd name="T38" fmla="*/ 49 w 55"/>
                  <a:gd name="T39" fmla="*/ 152 h 2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
                  <a:gd name="T61" fmla="*/ 0 h 202"/>
                  <a:gd name="T62" fmla="*/ 55 w 55"/>
                  <a:gd name="T63" fmla="*/ 202 h 2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 h="202">
                    <a:moveTo>
                      <a:pt x="44" y="201"/>
                    </a:moveTo>
                    <a:lnTo>
                      <a:pt x="35" y="136"/>
                    </a:lnTo>
                    <a:lnTo>
                      <a:pt x="30" y="106"/>
                    </a:lnTo>
                    <a:lnTo>
                      <a:pt x="26" y="79"/>
                    </a:lnTo>
                    <a:lnTo>
                      <a:pt x="19" y="55"/>
                    </a:lnTo>
                    <a:lnTo>
                      <a:pt x="9" y="33"/>
                    </a:lnTo>
                    <a:lnTo>
                      <a:pt x="2" y="14"/>
                    </a:lnTo>
                    <a:lnTo>
                      <a:pt x="0" y="3"/>
                    </a:lnTo>
                    <a:lnTo>
                      <a:pt x="0" y="0"/>
                    </a:lnTo>
                    <a:lnTo>
                      <a:pt x="2" y="0"/>
                    </a:lnTo>
                    <a:lnTo>
                      <a:pt x="7" y="6"/>
                    </a:lnTo>
                    <a:lnTo>
                      <a:pt x="14" y="17"/>
                    </a:lnTo>
                    <a:lnTo>
                      <a:pt x="19" y="30"/>
                    </a:lnTo>
                    <a:lnTo>
                      <a:pt x="26" y="49"/>
                    </a:lnTo>
                    <a:lnTo>
                      <a:pt x="35" y="74"/>
                    </a:lnTo>
                    <a:lnTo>
                      <a:pt x="44" y="95"/>
                    </a:lnTo>
                    <a:lnTo>
                      <a:pt x="49" y="114"/>
                    </a:lnTo>
                    <a:lnTo>
                      <a:pt x="51" y="128"/>
                    </a:lnTo>
                    <a:lnTo>
                      <a:pt x="54" y="139"/>
                    </a:lnTo>
                    <a:lnTo>
                      <a:pt x="49" y="152"/>
                    </a:lnTo>
                  </a:path>
                </a:pathLst>
              </a:custGeom>
              <a:solidFill>
                <a:schemeClr val="accent1"/>
              </a:solidFill>
              <a:ln w="12700" cap="rnd">
                <a:solidFill>
                  <a:srgbClr val="008000"/>
                </a:solidFill>
                <a:round/>
                <a:headEnd/>
                <a:tailEnd/>
              </a:ln>
            </p:spPr>
            <p:txBody>
              <a:bodyPr/>
              <a:lstStyle/>
              <a:p>
                <a:endParaRPr lang="en-US"/>
              </a:p>
            </p:txBody>
          </p:sp>
          <p:sp>
            <p:nvSpPr>
              <p:cNvPr id="18300" name="Freeform 162"/>
              <p:cNvSpPr>
                <a:spLocks/>
              </p:cNvSpPr>
              <p:nvPr/>
            </p:nvSpPr>
            <p:spPr bwMode="auto">
              <a:xfrm>
                <a:off x="1440" y="1550"/>
                <a:ext cx="96" cy="64"/>
              </a:xfrm>
              <a:custGeom>
                <a:avLst/>
                <a:gdLst>
                  <a:gd name="T0" fmla="*/ 95 w 96"/>
                  <a:gd name="T1" fmla="*/ 63 h 64"/>
                  <a:gd name="T2" fmla="*/ 92 w 96"/>
                  <a:gd name="T3" fmla="*/ 61 h 64"/>
                  <a:gd name="T4" fmla="*/ 85 w 96"/>
                  <a:gd name="T5" fmla="*/ 47 h 64"/>
                  <a:gd name="T6" fmla="*/ 76 w 96"/>
                  <a:gd name="T7" fmla="*/ 33 h 64"/>
                  <a:gd name="T8" fmla="*/ 67 w 96"/>
                  <a:gd name="T9" fmla="*/ 22 h 64"/>
                  <a:gd name="T10" fmla="*/ 53 w 96"/>
                  <a:gd name="T11" fmla="*/ 8 h 64"/>
                  <a:gd name="T12" fmla="*/ 37 w 96"/>
                  <a:gd name="T13" fmla="*/ 3 h 64"/>
                  <a:gd name="T14" fmla="*/ 26 w 96"/>
                  <a:gd name="T15" fmla="*/ 0 h 64"/>
                  <a:gd name="T16" fmla="*/ 14 w 96"/>
                  <a:gd name="T17" fmla="*/ 0 h 64"/>
                  <a:gd name="T18" fmla="*/ 2 w 96"/>
                  <a:gd name="T19" fmla="*/ 0 h 64"/>
                  <a:gd name="T20" fmla="*/ 0 w 96"/>
                  <a:gd name="T21" fmla="*/ 3 h 64"/>
                  <a:gd name="T22" fmla="*/ 2 w 96"/>
                  <a:gd name="T23" fmla="*/ 3 h 64"/>
                  <a:gd name="T24" fmla="*/ 9 w 96"/>
                  <a:gd name="T25" fmla="*/ 6 h 64"/>
                  <a:gd name="T26" fmla="*/ 23 w 96"/>
                  <a:gd name="T27" fmla="*/ 8 h 64"/>
                  <a:gd name="T28" fmla="*/ 42 w 96"/>
                  <a:gd name="T29" fmla="*/ 14 h 64"/>
                  <a:gd name="T30" fmla="*/ 49 w 96"/>
                  <a:gd name="T31" fmla="*/ 14 h 64"/>
                  <a:gd name="T32" fmla="*/ 53 w 96"/>
                  <a:gd name="T33" fmla="*/ 17 h 64"/>
                  <a:gd name="T34" fmla="*/ 65 w 96"/>
                  <a:gd name="T35" fmla="*/ 28 h 64"/>
                  <a:gd name="T36" fmla="*/ 79 w 96"/>
                  <a:gd name="T37" fmla="*/ 44 h 64"/>
                  <a:gd name="T38" fmla="*/ 88 w 96"/>
                  <a:gd name="T39" fmla="*/ 58 h 64"/>
                  <a:gd name="T40" fmla="*/ 92 w 96"/>
                  <a:gd name="T41" fmla="*/ 61 h 64"/>
                  <a:gd name="T42" fmla="*/ 95 w 96"/>
                  <a:gd name="T43" fmla="*/ 63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
                  <a:gd name="T67" fmla="*/ 0 h 64"/>
                  <a:gd name="T68" fmla="*/ 96 w 96"/>
                  <a:gd name="T69" fmla="*/ 64 h 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 h="64">
                    <a:moveTo>
                      <a:pt x="95" y="63"/>
                    </a:moveTo>
                    <a:lnTo>
                      <a:pt x="92" y="61"/>
                    </a:lnTo>
                    <a:lnTo>
                      <a:pt x="85" y="47"/>
                    </a:lnTo>
                    <a:lnTo>
                      <a:pt x="76" y="33"/>
                    </a:lnTo>
                    <a:lnTo>
                      <a:pt x="67" y="22"/>
                    </a:lnTo>
                    <a:lnTo>
                      <a:pt x="53" y="8"/>
                    </a:lnTo>
                    <a:lnTo>
                      <a:pt x="37" y="3"/>
                    </a:lnTo>
                    <a:lnTo>
                      <a:pt x="26" y="0"/>
                    </a:lnTo>
                    <a:lnTo>
                      <a:pt x="14" y="0"/>
                    </a:lnTo>
                    <a:lnTo>
                      <a:pt x="2" y="0"/>
                    </a:lnTo>
                    <a:lnTo>
                      <a:pt x="0" y="3"/>
                    </a:lnTo>
                    <a:lnTo>
                      <a:pt x="2" y="3"/>
                    </a:lnTo>
                    <a:lnTo>
                      <a:pt x="9" y="6"/>
                    </a:lnTo>
                    <a:lnTo>
                      <a:pt x="23" y="8"/>
                    </a:lnTo>
                    <a:lnTo>
                      <a:pt x="42" y="14"/>
                    </a:lnTo>
                    <a:lnTo>
                      <a:pt x="49" y="14"/>
                    </a:lnTo>
                    <a:lnTo>
                      <a:pt x="53" y="17"/>
                    </a:lnTo>
                    <a:lnTo>
                      <a:pt x="65" y="28"/>
                    </a:lnTo>
                    <a:lnTo>
                      <a:pt x="79" y="44"/>
                    </a:lnTo>
                    <a:lnTo>
                      <a:pt x="88" y="58"/>
                    </a:lnTo>
                    <a:lnTo>
                      <a:pt x="92" y="61"/>
                    </a:lnTo>
                    <a:lnTo>
                      <a:pt x="95" y="63"/>
                    </a:lnTo>
                  </a:path>
                </a:pathLst>
              </a:custGeom>
              <a:solidFill>
                <a:schemeClr val="accent1"/>
              </a:solidFill>
              <a:ln w="12700" cap="rnd">
                <a:solidFill>
                  <a:srgbClr val="008000"/>
                </a:solidFill>
                <a:round/>
                <a:headEnd/>
                <a:tailEnd/>
              </a:ln>
            </p:spPr>
            <p:txBody>
              <a:bodyPr/>
              <a:lstStyle/>
              <a:p>
                <a:endParaRPr lang="en-US"/>
              </a:p>
            </p:txBody>
          </p:sp>
          <p:sp>
            <p:nvSpPr>
              <p:cNvPr id="18301" name="Freeform 163"/>
              <p:cNvSpPr>
                <a:spLocks/>
              </p:cNvSpPr>
              <p:nvPr/>
            </p:nvSpPr>
            <p:spPr bwMode="auto">
              <a:xfrm>
                <a:off x="1538" y="1394"/>
                <a:ext cx="36" cy="226"/>
              </a:xfrm>
              <a:custGeom>
                <a:avLst/>
                <a:gdLst>
                  <a:gd name="T0" fmla="*/ 0 w 36"/>
                  <a:gd name="T1" fmla="*/ 206 h 226"/>
                  <a:gd name="T2" fmla="*/ 7 w 36"/>
                  <a:gd name="T3" fmla="*/ 143 h 226"/>
                  <a:gd name="T4" fmla="*/ 11 w 36"/>
                  <a:gd name="T5" fmla="*/ 115 h 226"/>
                  <a:gd name="T6" fmla="*/ 14 w 36"/>
                  <a:gd name="T7" fmla="*/ 88 h 226"/>
                  <a:gd name="T8" fmla="*/ 18 w 36"/>
                  <a:gd name="T9" fmla="*/ 60 h 226"/>
                  <a:gd name="T10" fmla="*/ 23 w 36"/>
                  <a:gd name="T11" fmla="*/ 33 h 226"/>
                  <a:gd name="T12" fmla="*/ 28 w 36"/>
                  <a:gd name="T13" fmla="*/ 11 h 226"/>
                  <a:gd name="T14" fmla="*/ 30 w 36"/>
                  <a:gd name="T15" fmla="*/ 5 h 226"/>
                  <a:gd name="T16" fmla="*/ 30 w 36"/>
                  <a:gd name="T17" fmla="*/ 0 h 226"/>
                  <a:gd name="T18" fmla="*/ 33 w 36"/>
                  <a:gd name="T19" fmla="*/ 0 h 226"/>
                  <a:gd name="T20" fmla="*/ 35 w 36"/>
                  <a:gd name="T21" fmla="*/ 11 h 226"/>
                  <a:gd name="T22" fmla="*/ 33 w 36"/>
                  <a:gd name="T23" fmla="*/ 25 h 226"/>
                  <a:gd name="T24" fmla="*/ 30 w 36"/>
                  <a:gd name="T25" fmla="*/ 41 h 226"/>
                  <a:gd name="T26" fmla="*/ 28 w 36"/>
                  <a:gd name="T27" fmla="*/ 60 h 226"/>
                  <a:gd name="T28" fmla="*/ 23 w 36"/>
                  <a:gd name="T29" fmla="*/ 82 h 226"/>
                  <a:gd name="T30" fmla="*/ 16 w 36"/>
                  <a:gd name="T31" fmla="*/ 107 h 226"/>
                  <a:gd name="T32" fmla="*/ 14 w 36"/>
                  <a:gd name="T33" fmla="*/ 129 h 226"/>
                  <a:gd name="T34" fmla="*/ 11 w 36"/>
                  <a:gd name="T35" fmla="*/ 151 h 226"/>
                  <a:gd name="T36" fmla="*/ 11 w 36"/>
                  <a:gd name="T37" fmla="*/ 176 h 226"/>
                  <a:gd name="T38" fmla="*/ 14 w 36"/>
                  <a:gd name="T39" fmla="*/ 225 h 2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226"/>
                  <a:gd name="T62" fmla="*/ 36 w 36"/>
                  <a:gd name="T63" fmla="*/ 226 h 2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226">
                    <a:moveTo>
                      <a:pt x="0" y="206"/>
                    </a:moveTo>
                    <a:lnTo>
                      <a:pt x="7" y="143"/>
                    </a:lnTo>
                    <a:lnTo>
                      <a:pt x="11" y="115"/>
                    </a:lnTo>
                    <a:lnTo>
                      <a:pt x="14" y="88"/>
                    </a:lnTo>
                    <a:lnTo>
                      <a:pt x="18" y="60"/>
                    </a:lnTo>
                    <a:lnTo>
                      <a:pt x="23" y="33"/>
                    </a:lnTo>
                    <a:lnTo>
                      <a:pt x="28" y="11"/>
                    </a:lnTo>
                    <a:lnTo>
                      <a:pt x="30" y="5"/>
                    </a:lnTo>
                    <a:lnTo>
                      <a:pt x="30" y="0"/>
                    </a:lnTo>
                    <a:lnTo>
                      <a:pt x="33" y="0"/>
                    </a:lnTo>
                    <a:lnTo>
                      <a:pt x="35" y="11"/>
                    </a:lnTo>
                    <a:lnTo>
                      <a:pt x="33" y="25"/>
                    </a:lnTo>
                    <a:lnTo>
                      <a:pt x="30" y="41"/>
                    </a:lnTo>
                    <a:lnTo>
                      <a:pt x="28" y="60"/>
                    </a:lnTo>
                    <a:lnTo>
                      <a:pt x="23" y="82"/>
                    </a:lnTo>
                    <a:lnTo>
                      <a:pt x="16" y="107"/>
                    </a:lnTo>
                    <a:lnTo>
                      <a:pt x="14" y="129"/>
                    </a:lnTo>
                    <a:lnTo>
                      <a:pt x="11" y="151"/>
                    </a:lnTo>
                    <a:lnTo>
                      <a:pt x="11" y="176"/>
                    </a:lnTo>
                    <a:lnTo>
                      <a:pt x="14" y="225"/>
                    </a:lnTo>
                  </a:path>
                </a:pathLst>
              </a:custGeom>
              <a:solidFill>
                <a:schemeClr val="accent1"/>
              </a:solidFill>
              <a:ln w="12700" cap="rnd">
                <a:solidFill>
                  <a:srgbClr val="008000"/>
                </a:solidFill>
                <a:round/>
                <a:headEnd/>
                <a:tailEnd/>
              </a:ln>
            </p:spPr>
            <p:txBody>
              <a:bodyPr/>
              <a:lstStyle/>
              <a:p>
                <a:endParaRPr lang="en-US"/>
              </a:p>
            </p:txBody>
          </p:sp>
          <p:sp>
            <p:nvSpPr>
              <p:cNvPr id="18302" name="Freeform 164"/>
              <p:cNvSpPr>
                <a:spLocks/>
              </p:cNvSpPr>
              <p:nvPr/>
            </p:nvSpPr>
            <p:spPr bwMode="auto">
              <a:xfrm>
                <a:off x="1555" y="1547"/>
                <a:ext cx="73" cy="61"/>
              </a:xfrm>
              <a:custGeom>
                <a:avLst/>
                <a:gdLst>
                  <a:gd name="T0" fmla="*/ 0 w 73"/>
                  <a:gd name="T1" fmla="*/ 60 h 61"/>
                  <a:gd name="T2" fmla="*/ 5 w 73"/>
                  <a:gd name="T3" fmla="*/ 35 h 61"/>
                  <a:gd name="T4" fmla="*/ 15 w 73"/>
                  <a:gd name="T5" fmla="*/ 16 h 61"/>
                  <a:gd name="T6" fmla="*/ 25 w 73"/>
                  <a:gd name="T7" fmla="*/ 8 h 61"/>
                  <a:gd name="T8" fmla="*/ 40 w 73"/>
                  <a:gd name="T9" fmla="*/ 3 h 61"/>
                  <a:gd name="T10" fmla="*/ 49 w 73"/>
                  <a:gd name="T11" fmla="*/ 0 h 61"/>
                  <a:gd name="T12" fmla="*/ 59 w 73"/>
                  <a:gd name="T13" fmla="*/ 0 h 61"/>
                  <a:gd name="T14" fmla="*/ 67 w 73"/>
                  <a:gd name="T15" fmla="*/ 0 h 61"/>
                  <a:gd name="T16" fmla="*/ 72 w 73"/>
                  <a:gd name="T17" fmla="*/ 3 h 61"/>
                  <a:gd name="T18" fmla="*/ 72 w 73"/>
                  <a:gd name="T19" fmla="*/ 6 h 61"/>
                  <a:gd name="T20" fmla="*/ 64 w 73"/>
                  <a:gd name="T21" fmla="*/ 8 h 61"/>
                  <a:gd name="T22" fmla="*/ 49 w 73"/>
                  <a:gd name="T23" fmla="*/ 16 h 61"/>
                  <a:gd name="T24" fmla="*/ 40 w 73"/>
                  <a:gd name="T25" fmla="*/ 22 h 61"/>
                  <a:gd name="T26" fmla="*/ 30 w 73"/>
                  <a:gd name="T27" fmla="*/ 27 h 61"/>
                  <a:gd name="T28" fmla="*/ 18 w 73"/>
                  <a:gd name="T29" fmla="*/ 33 h 61"/>
                  <a:gd name="T30" fmla="*/ 10 w 73"/>
                  <a:gd name="T31" fmla="*/ 38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61"/>
                  <a:gd name="T50" fmla="*/ 73 w 73"/>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61">
                    <a:moveTo>
                      <a:pt x="0" y="60"/>
                    </a:moveTo>
                    <a:lnTo>
                      <a:pt x="5" y="35"/>
                    </a:lnTo>
                    <a:lnTo>
                      <a:pt x="15" y="16"/>
                    </a:lnTo>
                    <a:lnTo>
                      <a:pt x="25" y="8"/>
                    </a:lnTo>
                    <a:lnTo>
                      <a:pt x="40" y="3"/>
                    </a:lnTo>
                    <a:lnTo>
                      <a:pt x="49" y="0"/>
                    </a:lnTo>
                    <a:lnTo>
                      <a:pt x="59" y="0"/>
                    </a:lnTo>
                    <a:lnTo>
                      <a:pt x="67" y="0"/>
                    </a:lnTo>
                    <a:lnTo>
                      <a:pt x="72" y="3"/>
                    </a:lnTo>
                    <a:lnTo>
                      <a:pt x="72" y="6"/>
                    </a:lnTo>
                    <a:lnTo>
                      <a:pt x="64" y="8"/>
                    </a:lnTo>
                    <a:lnTo>
                      <a:pt x="49" y="16"/>
                    </a:lnTo>
                    <a:lnTo>
                      <a:pt x="40" y="22"/>
                    </a:lnTo>
                    <a:lnTo>
                      <a:pt x="30" y="27"/>
                    </a:lnTo>
                    <a:lnTo>
                      <a:pt x="18" y="33"/>
                    </a:lnTo>
                    <a:lnTo>
                      <a:pt x="10" y="38"/>
                    </a:lnTo>
                  </a:path>
                </a:pathLst>
              </a:custGeom>
              <a:solidFill>
                <a:schemeClr val="accent1"/>
              </a:solidFill>
              <a:ln w="12700" cap="rnd">
                <a:solidFill>
                  <a:srgbClr val="008000"/>
                </a:solidFill>
                <a:round/>
                <a:headEnd/>
                <a:tailEnd/>
              </a:ln>
            </p:spPr>
            <p:txBody>
              <a:bodyPr/>
              <a:lstStyle/>
              <a:p>
                <a:endParaRPr lang="en-US"/>
              </a:p>
            </p:txBody>
          </p:sp>
          <p:sp>
            <p:nvSpPr>
              <p:cNvPr id="18303" name="Freeform 165"/>
              <p:cNvSpPr>
                <a:spLocks/>
              </p:cNvSpPr>
              <p:nvPr/>
            </p:nvSpPr>
            <p:spPr bwMode="auto">
              <a:xfrm>
                <a:off x="1522" y="1350"/>
                <a:ext cx="22" cy="247"/>
              </a:xfrm>
              <a:custGeom>
                <a:avLst/>
                <a:gdLst>
                  <a:gd name="T0" fmla="*/ 21 w 22"/>
                  <a:gd name="T1" fmla="*/ 246 h 247"/>
                  <a:gd name="T2" fmla="*/ 16 w 22"/>
                  <a:gd name="T3" fmla="*/ 184 h 247"/>
                  <a:gd name="T4" fmla="*/ 12 w 22"/>
                  <a:gd name="T5" fmla="*/ 127 h 247"/>
                  <a:gd name="T6" fmla="*/ 9 w 22"/>
                  <a:gd name="T7" fmla="*/ 100 h 247"/>
                  <a:gd name="T8" fmla="*/ 7 w 22"/>
                  <a:gd name="T9" fmla="*/ 78 h 247"/>
                  <a:gd name="T10" fmla="*/ 5 w 22"/>
                  <a:gd name="T11" fmla="*/ 56 h 247"/>
                  <a:gd name="T12" fmla="*/ 2 w 22"/>
                  <a:gd name="T13" fmla="*/ 40 h 247"/>
                  <a:gd name="T14" fmla="*/ 2 w 22"/>
                  <a:gd name="T15" fmla="*/ 27 h 247"/>
                  <a:gd name="T16" fmla="*/ 0 w 22"/>
                  <a:gd name="T17" fmla="*/ 16 h 247"/>
                  <a:gd name="T18" fmla="*/ 0 w 22"/>
                  <a:gd name="T19" fmla="*/ 8 h 247"/>
                  <a:gd name="T20" fmla="*/ 0 w 22"/>
                  <a:gd name="T21" fmla="*/ 5 h 247"/>
                  <a:gd name="T22" fmla="*/ 0 w 22"/>
                  <a:gd name="T23" fmla="*/ 0 h 247"/>
                  <a:gd name="T24" fmla="*/ 2 w 22"/>
                  <a:gd name="T25" fmla="*/ 0 h 247"/>
                  <a:gd name="T26" fmla="*/ 5 w 22"/>
                  <a:gd name="T27" fmla="*/ 2 h 247"/>
                  <a:gd name="T28" fmla="*/ 5 w 22"/>
                  <a:gd name="T29" fmla="*/ 8 h 247"/>
                  <a:gd name="T30" fmla="*/ 9 w 22"/>
                  <a:gd name="T31" fmla="*/ 24 h 247"/>
                  <a:gd name="T32" fmla="*/ 14 w 22"/>
                  <a:gd name="T33" fmla="*/ 43 h 247"/>
                  <a:gd name="T34" fmla="*/ 16 w 22"/>
                  <a:gd name="T35" fmla="*/ 59 h 247"/>
                  <a:gd name="T36" fmla="*/ 16 w 22"/>
                  <a:gd name="T37" fmla="*/ 75 h 247"/>
                  <a:gd name="T38" fmla="*/ 16 w 22"/>
                  <a:gd name="T39" fmla="*/ 92 h 247"/>
                  <a:gd name="T40" fmla="*/ 16 w 22"/>
                  <a:gd name="T41" fmla="*/ 108 h 247"/>
                  <a:gd name="T42" fmla="*/ 16 w 22"/>
                  <a:gd name="T43" fmla="*/ 124 h 247"/>
                  <a:gd name="T44" fmla="*/ 19 w 22"/>
                  <a:gd name="T45" fmla="*/ 165 h 247"/>
                  <a:gd name="T46" fmla="*/ 21 w 22"/>
                  <a:gd name="T47" fmla="*/ 208 h 2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247"/>
                  <a:gd name="T74" fmla="*/ 22 w 22"/>
                  <a:gd name="T75" fmla="*/ 247 h 2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247">
                    <a:moveTo>
                      <a:pt x="21" y="246"/>
                    </a:moveTo>
                    <a:lnTo>
                      <a:pt x="16" y="184"/>
                    </a:lnTo>
                    <a:lnTo>
                      <a:pt x="12" y="127"/>
                    </a:lnTo>
                    <a:lnTo>
                      <a:pt x="9" y="100"/>
                    </a:lnTo>
                    <a:lnTo>
                      <a:pt x="7" y="78"/>
                    </a:lnTo>
                    <a:lnTo>
                      <a:pt x="5" y="56"/>
                    </a:lnTo>
                    <a:lnTo>
                      <a:pt x="2" y="40"/>
                    </a:lnTo>
                    <a:lnTo>
                      <a:pt x="2" y="27"/>
                    </a:lnTo>
                    <a:lnTo>
                      <a:pt x="0" y="16"/>
                    </a:lnTo>
                    <a:lnTo>
                      <a:pt x="0" y="8"/>
                    </a:lnTo>
                    <a:lnTo>
                      <a:pt x="0" y="5"/>
                    </a:lnTo>
                    <a:lnTo>
                      <a:pt x="0" y="0"/>
                    </a:lnTo>
                    <a:lnTo>
                      <a:pt x="2" y="0"/>
                    </a:lnTo>
                    <a:lnTo>
                      <a:pt x="5" y="2"/>
                    </a:lnTo>
                    <a:lnTo>
                      <a:pt x="5" y="8"/>
                    </a:lnTo>
                    <a:lnTo>
                      <a:pt x="9" y="24"/>
                    </a:lnTo>
                    <a:lnTo>
                      <a:pt x="14" y="43"/>
                    </a:lnTo>
                    <a:lnTo>
                      <a:pt x="16" y="59"/>
                    </a:lnTo>
                    <a:lnTo>
                      <a:pt x="16" y="75"/>
                    </a:lnTo>
                    <a:lnTo>
                      <a:pt x="16" y="92"/>
                    </a:lnTo>
                    <a:lnTo>
                      <a:pt x="16" y="108"/>
                    </a:lnTo>
                    <a:lnTo>
                      <a:pt x="16" y="124"/>
                    </a:lnTo>
                    <a:lnTo>
                      <a:pt x="19" y="165"/>
                    </a:lnTo>
                    <a:lnTo>
                      <a:pt x="21" y="208"/>
                    </a:lnTo>
                  </a:path>
                </a:pathLst>
              </a:custGeom>
              <a:solidFill>
                <a:schemeClr val="accent1"/>
              </a:solidFill>
              <a:ln w="12700" cap="rnd">
                <a:solidFill>
                  <a:srgbClr val="008000"/>
                </a:solidFill>
                <a:round/>
                <a:headEnd/>
                <a:tailEnd/>
              </a:ln>
            </p:spPr>
            <p:txBody>
              <a:bodyPr/>
              <a:lstStyle/>
              <a:p>
                <a:endParaRPr lang="en-US"/>
              </a:p>
            </p:txBody>
          </p:sp>
        </p:grpSp>
        <p:grpSp>
          <p:nvGrpSpPr>
            <p:cNvPr id="18" name="Group 166"/>
            <p:cNvGrpSpPr>
              <a:grpSpLocks/>
            </p:cNvGrpSpPr>
            <p:nvPr/>
          </p:nvGrpSpPr>
          <p:grpSpPr bwMode="auto">
            <a:xfrm>
              <a:off x="1627" y="1344"/>
              <a:ext cx="186" cy="280"/>
              <a:chOff x="1627" y="1344"/>
              <a:chExt cx="186" cy="280"/>
            </a:xfrm>
          </p:grpSpPr>
          <p:sp>
            <p:nvSpPr>
              <p:cNvPr id="18288" name="Freeform 167"/>
              <p:cNvSpPr>
                <a:spLocks/>
              </p:cNvSpPr>
              <p:nvPr/>
            </p:nvSpPr>
            <p:spPr bwMode="auto">
              <a:xfrm>
                <a:off x="1724" y="1521"/>
                <a:ext cx="9" cy="103"/>
              </a:xfrm>
              <a:custGeom>
                <a:avLst/>
                <a:gdLst>
                  <a:gd name="T0" fmla="*/ 0 w 9"/>
                  <a:gd name="T1" fmla="*/ 102 h 103"/>
                  <a:gd name="T2" fmla="*/ 2 w 9"/>
                  <a:gd name="T3" fmla="*/ 72 h 103"/>
                  <a:gd name="T4" fmla="*/ 2 w 9"/>
                  <a:gd name="T5" fmla="*/ 47 h 103"/>
                  <a:gd name="T6" fmla="*/ 5 w 9"/>
                  <a:gd name="T7" fmla="*/ 28 h 103"/>
                  <a:gd name="T8" fmla="*/ 5 w 9"/>
                  <a:gd name="T9" fmla="*/ 14 h 103"/>
                  <a:gd name="T10" fmla="*/ 5 w 9"/>
                  <a:gd name="T11" fmla="*/ 3 h 103"/>
                  <a:gd name="T12" fmla="*/ 8 w 9"/>
                  <a:gd name="T13" fmla="*/ 0 h 103"/>
                  <a:gd name="T14" fmla="*/ 8 w 9"/>
                  <a:gd name="T15" fmla="*/ 3 h 103"/>
                  <a:gd name="T16" fmla="*/ 8 w 9"/>
                  <a:gd name="T17" fmla="*/ 8 h 103"/>
                  <a:gd name="T18" fmla="*/ 8 w 9"/>
                  <a:gd name="T19" fmla="*/ 17 h 103"/>
                  <a:gd name="T20" fmla="*/ 8 w 9"/>
                  <a:gd name="T21" fmla="*/ 41 h 103"/>
                  <a:gd name="T22" fmla="*/ 5 w 9"/>
                  <a:gd name="T23" fmla="*/ 72 h 103"/>
                  <a:gd name="T24" fmla="*/ 0 w 9"/>
                  <a:gd name="T25" fmla="*/ 102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103"/>
                  <a:gd name="T41" fmla="*/ 9 w 9"/>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103">
                    <a:moveTo>
                      <a:pt x="0" y="102"/>
                    </a:moveTo>
                    <a:lnTo>
                      <a:pt x="2" y="72"/>
                    </a:lnTo>
                    <a:lnTo>
                      <a:pt x="2" y="47"/>
                    </a:lnTo>
                    <a:lnTo>
                      <a:pt x="5" y="28"/>
                    </a:lnTo>
                    <a:lnTo>
                      <a:pt x="5" y="14"/>
                    </a:lnTo>
                    <a:lnTo>
                      <a:pt x="5" y="3"/>
                    </a:lnTo>
                    <a:lnTo>
                      <a:pt x="8" y="0"/>
                    </a:lnTo>
                    <a:lnTo>
                      <a:pt x="8" y="3"/>
                    </a:lnTo>
                    <a:lnTo>
                      <a:pt x="8" y="8"/>
                    </a:lnTo>
                    <a:lnTo>
                      <a:pt x="8" y="17"/>
                    </a:lnTo>
                    <a:lnTo>
                      <a:pt x="8" y="41"/>
                    </a:lnTo>
                    <a:lnTo>
                      <a:pt x="5" y="72"/>
                    </a:lnTo>
                    <a:lnTo>
                      <a:pt x="0" y="102"/>
                    </a:lnTo>
                  </a:path>
                </a:pathLst>
              </a:custGeom>
              <a:solidFill>
                <a:schemeClr val="accent1"/>
              </a:solidFill>
              <a:ln w="12700" cap="rnd">
                <a:solidFill>
                  <a:srgbClr val="008000"/>
                </a:solidFill>
                <a:round/>
                <a:headEnd/>
                <a:tailEnd/>
              </a:ln>
            </p:spPr>
            <p:txBody>
              <a:bodyPr/>
              <a:lstStyle/>
              <a:p>
                <a:endParaRPr lang="en-US"/>
              </a:p>
            </p:txBody>
          </p:sp>
          <p:sp>
            <p:nvSpPr>
              <p:cNvPr id="18289" name="Freeform 168"/>
              <p:cNvSpPr>
                <a:spLocks/>
              </p:cNvSpPr>
              <p:nvPr/>
            </p:nvSpPr>
            <p:spPr bwMode="auto">
              <a:xfrm>
                <a:off x="1648" y="1445"/>
                <a:ext cx="82" cy="169"/>
              </a:xfrm>
              <a:custGeom>
                <a:avLst/>
                <a:gdLst>
                  <a:gd name="T0" fmla="*/ 81 w 82"/>
                  <a:gd name="T1" fmla="*/ 165 h 169"/>
                  <a:gd name="T2" fmla="*/ 78 w 82"/>
                  <a:gd name="T3" fmla="*/ 168 h 169"/>
                  <a:gd name="T4" fmla="*/ 76 w 82"/>
                  <a:gd name="T5" fmla="*/ 162 h 169"/>
                  <a:gd name="T6" fmla="*/ 71 w 82"/>
                  <a:gd name="T7" fmla="*/ 157 h 169"/>
                  <a:gd name="T8" fmla="*/ 63 w 82"/>
                  <a:gd name="T9" fmla="*/ 146 h 169"/>
                  <a:gd name="T10" fmla="*/ 50 w 82"/>
                  <a:gd name="T11" fmla="*/ 124 h 169"/>
                  <a:gd name="T12" fmla="*/ 44 w 82"/>
                  <a:gd name="T13" fmla="*/ 116 h 169"/>
                  <a:gd name="T14" fmla="*/ 42 w 82"/>
                  <a:gd name="T15" fmla="*/ 107 h 169"/>
                  <a:gd name="T16" fmla="*/ 39 w 82"/>
                  <a:gd name="T17" fmla="*/ 94 h 169"/>
                  <a:gd name="T18" fmla="*/ 42 w 82"/>
                  <a:gd name="T19" fmla="*/ 85 h 169"/>
                  <a:gd name="T20" fmla="*/ 42 w 82"/>
                  <a:gd name="T21" fmla="*/ 74 h 169"/>
                  <a:gd name="T22" fmla="*/ 42 w 82"/>
                  <a:gd name="T23" fmla="*/ 63 h 169"/>
                  <a:gd name="T24" fmla="*/ 31 w 82"/>
                  <a:gd name="T25" fmla="*/ 47 h 169"/>
                  <a:gd name="T26" fmla="*/ 18 w 82"/>
                  <a:gd name="T27" fmla="*/ 28 h 169"/>
                  <a:gd name="T28" fmla="*/ 5 w 82"/>
                  <a:gd name="T29" fmla="*/ 8 h 169"/>
                  <a:gd name="T30" fmla="*/ 3 w 82"/>
                  <a:gd name="T31" fmla="*/ 3 h 169"/>
                  <a:gd name="T32" fmla="*/ 0 w 82"/>
                  <a:gd name="T33" fmla="*/ 0 h 169"/>
                  <a:gd name="T34" fmla="*/ 3 w 82"/>
                  <a:gd name="T35" fmla="*/ 0 h 169"/>
                  <a:gd name="T36" fmla="*/ 5 w 82"/>
                  <a:gd name="T37" fmla="*/ 3 h 169"/>
                  <a:gd name="T38" fmla="*/ 18 w 82"/>
                  <a:gd name="T39" fmla="*/ 14 h 169"/>
                  <a:gd name="T40" fmla="*/ 31 w 82"/>
                  <a:gd name="T41" fmla="*/ 28 h 169"/>
                  <a:gd name="T42" fmla="*/ 42 w 82"/>
                  <a:gd name="T43" fmla="*/ 47 h 169"/>
                  <a:gd name="T44" fmla="*/ 47 w 82"/>
                  <a:gd name="T45" fmla="*/ 58 h 169"/>
                  <a:gd name="T46" fmla="*/ 52 w 82"/>
                  <a:gd name="T47" fmla="*/ 74 h 169"/>
                  <a:gd name="T48" fmla="*/ 65 w 82"/>
                  <a:gd name="T49" fmla="*/ 113 h 169"/>
                  <a:gd name="T50" fmla="*/ 71 w 82"/>
                  <a:gd name="T51" fmla="*/ 129 h 169"/>
                  <a:gd name="T52" fmla="*/ 76 w 82"/>
                  <a:gd name="T53" fmla="*/ 146 h 169"/>
                  <a:gd name="T54" fmla="*/ 81 w 82"/>
                  <a:gd name="T55" fmla="*/ 160 h 169"/>
                  <a:gd name="T56" fmla="*/ 81 w 82"/>
                  <a:gd name="T57" fmla="*/ 165 h 1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2"/>
                  <a:gd name="T88" fmla="*/ 0 h 169"/>
                  <a:gd name="T89" fmla="*/ 82 w 82"/>
                  <a:gd name="T90" fmla="*/ 169 h 16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2" h="169">
                    <a:moveTo>
                      <a:pt x="81" y="165"/>
                    </a:moveTo>
                    <a:lnTo>
                      <a:pt x="78" y="168"/>
                    </a:lnTo>
                    <a:lnTo>
                      <a:pt x="76" y="162"/>
                    </a:lnTo>
                    <a:lnTo>
                      <a:pt x="71" y="157"/>
                    </a:lnTo>
                    <a:lnTo>
                      <a:pt x="63" y="146"/>
                    </a:lnTo>
                    <a:lnTo>
                      <a:pt x="50" y="124"/>
                    </a:lnTo>
                    <a:lnTo>
                      <a:pt x="44" y="116"/>
                    </a:lnTo>
                    <a:lnTo>
                      <a:pt x="42" y="107"/>
                    </a:lnTo>
                    <a:lnTo>
                      <a:pt x="39" y="94"/>
                    </a:lnTo>
                    <a:lnTo>
                      <a:pt x="42" y="85"/>
                    </a:lnTo>
                    <a:lnTo>
                      <a:pt x="42" y="74"/>
                    </a:lnTo>
                    <a:lnTo>
                      <a:pt x="42" y="63"/>
                    </a:lnTo>
                    <a:lnTo>
                      <a:pt x="31" y="47"/>
                    </a:lnTo>
                    <a:lnTo>
                      <a:pt x="18" y="28"/>
                    </a:lnTo>
                    <a:lnTo>
                      <a:pt x="5" y="8"/>
                    </a:lnTo>
                    <a:lnTo>
                      <a:pt x="3" y="3"/>
                    </a:lnTo>
                    <a:lnTo>
                      <a:pt x="0" y="0"/>
                    </a:lnTo>
                    <a:lnTo>
                      <a:pt x="3" y="0"/>
                    </a:lnTo>
                    <a:lnTo>
                      <a:pt x="5" y="3"/>
                    </a:lnTo>
                    <a:lnTo>
                      <a:pt x="18" y="14"/>
                    </a:lnTo>
                    <a:lnTo>
                      <a:pt x="31" y="28"/>
                    </a:lnTo>
                    <a:lnTo>
                      <a:pt x="42" y="47"/>
                    </a:lnTo>
                    <a:lnTo>
                      <a:pt x="47" y="58"/>
                    </a:lnTo>
                    <a:lnTo>
                      <a:pt x="52" y="74"/>
                    </a:lnTo>
                    <a:lnTo>
                      <a:pt x="65" y="113"/>
                    </a:lnTo>
                    <a:lnTo>
                      <a:pt x="71" y="129"/>
                    </a:lnTo>
                    <a:lnTo>
                      <a:pt x="76" y="146"/>
                    </a:lnTo>
                    <a:lnTo>
                      <a:pt x="81" y="160"/>
                    </a:lnTo>
                    <a:lnTo>
                      <a:pt x="81" y="165"/>
                    </a:lnTo>
                  </a:path>
                </a:pathLst>
              </a:custGeom>
              <a:solidFill>
                <a:schemeClr val="accent1"/>
              </a:solidFill>
              <a:ln w="12700" cap="rnd">
                <a:solidFill>
                  <a:srgbClr val="008000"/>
                </a:solidFill>
                <a:round/>
                <a:headEnd/>
                <a:tailEnd/>
              </a:ln>
            </p:spPr>
            <p:txBody>
              <a:bodyPr/>
              <a:lstStyle/>
              <a:p>
                <a:endParaRPr lang="en-US"/>
              </a:p>
            </p:txBody>
          </p:sp>
          <p:sp>
            <p:nvSpPr>
              <p:cNvPr id="18290" name="Freeform 169"/>
              <p:cNvSpPr>
                <a:spLocks/>
              </p:cNvSpPr>
              <p:nvPr/>
            </p:nvSpPr>
            <p:spPr bwMode="auto">
              <a:xfrm>
                <a:off x="1728" y="1463"/>
                <a:ext cx="49" cy="161"/>
              </a:xfrm>
              <a:custGeom>
                <a:avLst/>
                <a:gdLst>
                  <a:gd name="T0" fmla="*/ 0 w 49"/>
                  <a:gd name="T1" fmla="*/ 127 h 161"/>
                  <a:gd name="T2" fmla="*/ 13 w 49"/>
                  <a:gd name="T3" fmla="*/ 91 h 161"/>
                  <a:gd name="T4" fmla="*/ 19 w 49"/>
                  <a:gd name="T5" fmla="*/ 75 h 161"/>
                  <a:gd name="T6" fmla="*/ 24 w 49"/>
                  <a:gd name="T7" fmla="*/ 61 h 161"/>
                  <a:gd name="T8" fmla="*/ 27 w 49"/>
                  <a:gd name="T9" fmla="*/ 47 h 161"/>
                  <a:gd name="T10" fmla="*/ 24 w 49"/>
                  <a:gd name="T11" fmla="*/ 36 h 161"/>
                  <a:gd name="T12" fmla="*/ 24 w 49"/>
                  <a:gd name="T13" fmla="*/ 28 h 161"/>
                  <a:gd name="T14" fmla="*/ 24 w 49"/>
                  <a:gd name="T15" fmla="*/ 20 h 161"/>
                  <a:gd name="T16" fmla="*/ 29 w 49"/>
                  <a:gd name="T17" fmla="*/ 11 h 161"/>
                  <a:gd name="T18" fmla="*/ 38 w 49"/>
                  <a:gd name="T19" fmla="*/ 3 h 161"/>
                  <a:gd name="T20" fmla="*/ 46 w 49"/>
                  <a:gd name="T21" fmla="*/ 0 h 161"/>
                  <a:gd name="T22" fmla="*/ 48 w 49"/>
                  <a:gd name="T23" fmla="*/ 0 h 161"/>
                  <a:gd name="T24" fmla="*/ 48 w 49"/>
                  <a:gd name="T25" fmla="*/ 3 h 161"/>
                  <a:gd name="T26" fmla="*/ 48 w 49"/>
                  <a:gd name="T27" fmla="*/ 9 h 161"/>
                  <a:gd name="T28" fmla="*/ 46 w 49"/>
                  <a:gd name="T29" fmla="*/ 17 h 161"/>
                  <a:gd name="T30" fmla="*/ 38 w 49"/>
                  <a:gd name="T31" fmla="*/ 42 h 161"/>
                  <a:gd name="T32" fmla="*/ 27 w 49"/>
                  <a:gd name="T33" fmla="*/ 66 h 161"/>
                  <a:gd name="T34" fmla="*/ 19 w 49"/>
                  <a:gd name="T35" fmla="*/ 91 h 161"/>
                  <a:gd name="T36" fmla="*/ 13 w 49"/>
                  <a:gd name="T37" fmla="*/ 127 h 161"/>
                  <a:gd name="T38" fmla="*/ 11 w 49"/>
                  <a:gd name="T39" fmla="*/ 160 h 1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161"/>
                  <a:gd name="T62" fmla="*/ 49 w 49"/>
                  <a:gd name="T63" fmla="*/ 161 h 1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161">
                    <a:moveTo>
                      <a:pt x="0" y="127"/>
                    </a:moveTo>
                    <a:lnTo>
                      <a:pt x="13" y="91"/>
                    </a:lnTo>
                    <a:lnTo>
                      <a:pt x="19" y="75"/>
                    </a:lnTo>
                    <a:lnTo>
                      <a:pt x="24" y="61"/>
                    </a:lnTo>
                    <a:lnTo>
                      <a:pt x="27" y="47"/>
                    </a:lnTo>
                    <a:lnTo>
                      <a:pt x="24" y="36"/>
                    </a:lnTo>
                    <a:lnTo>
                      <a:pt x="24" y="28"/>
                    </a:lnTo>
                    <a:lnTo>
                      <a:pt x="24" y="20"/>
                    </a:lnTo>
                    <a:lnTo>
                      <a:pt x="29" y="11"/>
                    </a:lnTo>
                    <a:lnTo>
                      <a:pt x="38" y="3"/>
                    </a:lnTo>
                    <a:lnTo>
                      <a:pt x="46" y="0"/>
                    </a:lnTo>
                    <a:lnTo>
                      <a:pt x="48" y="0"/>
                    </a:lnTo>
                    <a:lnTo>
                      <a:pt x="48" y="3"/>
                    </a:lnTo>
                    <a:lnTo>
                      <a:pt x="48" y="9"/>
                    </a:lnTo>
                    <a:lnTo>
                      <a:pt x="46" y="17"/>
                    </a:lnTo>
                    <a:lnTo>
                      <a:pt x="38" y="42"/>
                    </a:lnTo>
                    <a:lnTo>
                      <a:pt x="27" y="66"/>
                    </a:lnTo>
                    <a:lnTo>
                      <a:pt x="19" y="91"/>
                    </a:lnTo>
                    <a:lnTo>
                      <a:pt x="13" y="127"/>
                    </a:lnTo>
                    <a:lnTo>
                      <a:pt x="11" y="160"/>
                    </a:lnTo>
                  </a:path>
                </a:pathLst>
              </a:custGeom>
              <a:solidFill>
                <a:schemeClr val="accent1"/>
              </a:solidFill>
              <a:ln w="12700" cap="rnd">
                <a:solidFill>
                  <a:srgbClr val="008000"/>
                </a:solidFill>
                <a:round/>
                <a:headEnd/>
                <a:tailEnd/>
              </a:ln>
            </p:spPr>
            <p:txBody>
              <a:bodyPr/>
              <a:lstStyle/>
              <a:p>
                <a:endParaRPr lang="en-US"/>
              </a:p>
            </p:txBody>
          </p:sp>
          <p:sp>
            <p:nvSpPr>
              <p:cNvPr id="18291" name="Freeform 170"/>
              <p:cNvSpPr>
                <a:spLocks/>
              </p:cNvSpPr>
              <p:nvPr/>
            </p:nvSpPr>
            <p:spPr bwMode="auto">
              <a:xfrm>
                <a:off x="1683" y="1391"/>
                <a:ext cx="53" cy="204"/>
              </a:xfrm>
              <a:custGeom>
                <a:avLst/>
                <a:gdLst>
                  <a:gd name="T0" fmla="*/ 42 w 53"/>
                  <a:gd name="T1" fmla="*/ 203 h 204"/>
                  <a:gd name="T2" fmla="*/ 34 w 53"/>
                  <a:gd name="T3" fmla="*/ 138 h 204"/>
                  <a:gd name="T4" fmla="*/ 29 w 53"/>
                  <a:gd name="T5" fmla="*/ 108 h 204"/>
                  <a:gd name="T6" fmla="*/ 23 w 53"/>
                  <a:gd name="T7" fmla="*/ 81 h 204"/>
                  <a:gd name="T8" fmla="*/ 18 w 53"/>
                  <a:gd name="T9" fmla="*/ 57 h 204"/>
                  <a:gd name="T10" fmla="*/ 10 w 53"/>
                  <a:gd name="T11" fmla="*/ 33 h 204"/>
                  <a:gd name="T12" fmla="*/ 2 w 53"/>
                  <a:gd name="T13" fmla="*/ 14 h 204"/>
                  <a:gd name="T14" fmla="*/ 0 w 53"/>
                  <a:gd name="T15" fmla="*/ 8 h 204"/>
                  <a:gd name="T16" fmla="*/ 0 w 53"/>
                  <a:gd name="T17" fmla="*/ 3 h 204"/>
                  <a:gd name="T18" fmla="*/ 0 w 53"/>
                  <a:gd name="T19" fmla="*/ 0 h 204"/>
                  <a:gd name="T20" fmla="*/ 5 w 53"/>
                  <a:gd name="T21" fmla="*/ 6 h 204"/>
                  <a:gd name="T22" fmla="*/ 13 w 53"/>
                  <a:gd name="T23" fmla="*/ 16 h 204"/>
                  <a:gd name="T24" fmla="*/ 18 w 53"/>
                  <a:gd name="T25" fmla="*/ 30 h 204"/>
                  <a:gd name="T26" fmla="*/ 26 w 53"/>
                  <a:gd name="T27" fmla="*/ 49 h 204"/>
                  <a:gd name="T28" fmla="*/ 34 w 53"/>
                  <a:gd name="T29" fmla="*/ 73 h 204"/>
                  <a:gd name="T30" fmla="*/ 44 w 53"/>
                  <a:gd name="T31" fmla="*/ 98 h 204"/>
                  <a:gd name="T32" fmla="*/ 50 w 53"/>
                  <a:gd name="T33" fmla="*/ 116 h 204"/>
                  <a:gd name="T34" fmla="*/ 52 w 53"/>
                  <a:gd name="T35" fmla="*/ 130 h 204"/>
                  <a:gd name="T36" fmla="*/ 52 w 53"/>
                  <a:gd name="T37" fmla="*/ 141 h 204"/>
                  <a:gd name="T38" fmla="*/ 50 w 53"/>
                  <a:gd name="T39" fmla="*/ 154 h 2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3"/>
                  <a:gd name="T61" fmla="*/ 0 h 204"/>
                  <a:gd name="T62" fmla="*/ 53 w 53"/>
                  <a:gd name="T63" fmla="*/ 204 h 2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3" h="204">
                    <a:moveTo>
                      <a:pt x="42" y="203"/>
                    </a:moveTo>
                    <a:lnTo>
                      <a:pt x="34" y="138"/>
                    </a:lnTo>
                    <a:lnTo>
                      <a:pt x="29" y="108"/>
                    </a:lnTo>
                    <a:lnTo>
                      <a:pt x="23" y="81"/>
                    </a:lnTo>
                    <a:lnTo>
                      <a:pt x="18" y="57"/>
                    </a:lnTo>
                    <a:lnTo>
                      <a:pt x="10" y="33"/>
                    </a:lnTo>
                    <a:lnTo>
                      <a:pt x="2" y="14"/>
                    </a:lnTo>
                    <a:lnTo>
                      <a:pt x="0" y="8"/>
                    </a:lnTo>
                    <a:lnTo>
                      <a:pt x="0" y="3"/>
                    </a:lnTo>
                    <a:lnTo>
                      <a:pt x="0" y="0"/>
                    </a:lnTo>
                    <a:lnTo>
                      <a:pt x="5" y="6"/>
                    </a:lnTo>
                    <a:lnTo>
                      <a:pt x="13" y="16"/>
                    </a:lnTo>
                    <a:lnTo>
                      <a:pt x="18" y="30"/>
                    </a:lnTo>
                    <a:lnTo>
                      <a:pt x="26" y="49"/>
                    </a:lnTo>
                    <a:lnTo>
                      <a:pt x="34" y="73"/>
                    </a:lnTo>
                    <a:lnTo>
                      <a:pt x="44" y="98"/>
                    </a:lnTo>
                    <a:lnTo>
                      <a:pt x="50" y="116"/>
                    </a:lnTo>
                    <a:lnTo>
                      <a:pt x="52" y="130"/>
                    </a:lnTo>
                    <a:lnTo>
                      <a:pt x="52" y="141"/>
                    </a:lnTo>
                    <a:lnTo>
                      <a:pt x="50" y="154"/>
                    </a:lnTo>
                  </a:path>
                </a:pathLst>
              </a:custGeom>
              <a:solidFill>
                <a:schemeClr val="accent1"/>
              </a:solidFill>
              <a:ln w="12700" cap="rnd">
                <a:solidFill>
                  <a:srgbClr val="008000"/>
                </a:solidFill>
                <a:round/>
                <a:headEnd/>
                <a:tailEnd/>
              </a:ln>
            </p:spPr>
            <p:txBody>
              <a:bodyPr/>
              <a:lstStyle/>
              <a:p>
                <a:endParaRPr lang="en-US"/>
              </a:p>
            </p:txBody>
          </p:sp>
          <p:sp>
            <p:nvSpPr>
              <p:cNvPr id="18292" name="Freeform 171"/>
              <p:cNvSpPr>
                <a:spLocks/>
              </p:cNvSpPr>
              <p:nvPr/>
            </p:nvSpPr>
            <p:spPr bwMode="auto">
              <a:xfrm>
                <a:off x="1627" y="1546"/>
                <a:ext cx="94" cy="64"/>
              </a:xfrm>
              <a:custGeom>
                <a:avLst/>
                <a:gdLst>
                  <a:gd name="T0" fmla="*/ 93 w 94"/>
                  <a:gd name="T1" fmla="*/ 63 h 64"/>
                  <a:gd name="T2" fmla="*/ 91 w 94"/>
                  <a:gd name="T3" fmla="*/ 61 h 64"/>
                  <a:gd name="T4" fmla="*/ 83 w 94"/>
                  <a:gd name="T5" fmla="*/ 47 h 64"/>
                  <a:gd name="T6" fmla="*/ 75 w 94"/>
                  <a:gd name="T7" fmla="*/ 33 h 64"/>
                  <a:gd name="T8" fmla="*/ 65 w 94"/>
                  <a:gd name="T9" fmla="*/ 22 h 64"/>
                  <a:gd name="T10" fmla="*/ 52 w 94"/>
                  <a:gd name="T11" fmla="*/ 9 h 64"/>
                  <a:gd name="T12" fmla="*/ 36 w 94"/>
                  <a:gd name="T13" fmla="*/ 3 h 64"/>
                  <a:gd name="T14" fmla="*/ 26 w 94"/>
                  <a:gd name="T15" fmla="*/ 0 h 64"/>
                  <a:gd name="T16" fmla="*/ 13 w 94"/>
                  <a:gd name="T17" fmla="*/ 0 h 64"/>
                  <a:gd name="T18" fmla="*/ 2 w 94"/>
                  <a:gd name="T19" fmla="*/ 0 h 64"/>
                  <a:gd name="T20" fmla="*/ 0 w 94"/>
                  <a:gd name="T21" fmla="*/ 3 h 64"/>
                  <a:gd name="T22" fmla="*/ 2 w 94"/>
                  <a:gd name="T23" fmla="*/ 3 h 64"/>
                  <a:gd name="T24" fmla="*/ 7 w 94"/>
                  <a:gd name="T25" fmla="*/ 6 h 64"/>
                  <a:gd name="T26" fmla="*/ 23 w 94"/>
                  <a:gd name="T27" fmla="*/ 9 h 64"/>
                  <a:gd name="T28" fmla="*/ 39 w 94"/>
                  <a:gd name="T29" fmla="*/ 14 h 64"/>
                  <a:gd name="T30" fmla="*/ 52 w 94"/>
                  <a:gd name="T31" fmla="*/ 17 h 64"/>
                  <a:gd name="T32" fmla="*/ 65 w 94"/>
                  <a:gd name="T33" fmla="*/ 28 h 64"/>
                  <a:gd name="T34" fmla="*/ 78 w 94"/>
                  <a:gd name="T35" fmla="*/ 44 h 64"/>
                  <a:gd name="T36" fmla="*/ 88 w 94"/>
                  <a:gd name="T37" fmla="*/ 58 h 64"/>
                  <a:gd name="T38" fmla="*/ 91 w 94"/>
                  <a:gd name="T39" fmla="*/ 61 h 64"/>
                  <a:gd name="T40" fmla="*/ 93 w 94"/>
                  <a:gd name="T41" fmla="*/ 63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64"/>
                  <a:gd name="T65" fmla="*/ 94 w 94"/>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64">
                    <a:moveTo>
                      <a:pt x="93" y="63"/>
                    </a:moveTo>
                    <a:lnTo>
                      <a:pt x="91" y="61"/>
                    </a:lnTo>
                    <a:lnTo>
                      <a:pt x="83" y="47"/>
                    </a:lnTo>
                    <a:lnTo>
                      <a:pt x="75" y="33"/>
                    </a:lnTo>
                    <a:lnTo>
                      <a:pt x="65" y="22"/>
                    </a:lnTo>
                    <a:lnTo>
                      <a:pt x="52" y="9"/>
                    </a:lnTo>
                    <a:lnTo>
                      <a:pt x="36" y="3"/>
                    </a:lnTo>
                    <a:lnTo>
                      <a:pt x="26" y="0"/>
                    </a:lnTo>
                    <a:lnTo>
                      <a:pt x="13" y="0"/>
                    </a:lnTo>
                    <a:lnTo>
                      <a:pt x="2" y="0"/>
                    </a:lnTo>
                    <a:lnTo>
                      <a:pt x="0" y="3"/>
                    </a:lnTo>
                    <a:lnTo>
                      <a:pt x="2" y="3"/>
                    </a:lnTo>
                    <a:lnTo>
                      <a:pt x="7" y="6"/>
                    </a:lnTo>
                    <a:lnTo>
                      <a:pt x="23" y="9"/>
                    </a:lnTo>
                    <a:lnTo>
                      <a:pt x="39" y="14"/>
                    </a:lnTo>
                    <a:lnTo>
                      <a:pt x="52" y="17"/>
                    </a:lnTo>
                    <a:lnTo>
                      <a:pt x="65" y="28"/>
                    </a:lnTo>
                    <a:lnTo>
                      <a:pt x="78" y="44"/>
                    </a:lnTo>
                    <a:lnTo>
                      <a:pt x="88" y="58"/>
                    </a:lnTo>
                    <a:lnTo>
                      <a:pt x="91" y="61"/>
                    </a:lnTo>
                    <a:lnTo>
                      <a:pt x="93" y="63"/>
                    </a:lnTo>
                  </a:path>
                </a:pathLst>
              </a:custGeom>
              <a:solidFill>
                <a:schemeClr val="accent1"/>
              </a:solidFill>
              <a:ln w="12700" cap="rnd">
                <a:solidFill>
                  <a:srgbClr val="008000"/>
                </a:solidFill>
                <a:round/>
                <a:headEnd/>
                <a:tailEnd/>
              </a:ln>
            </p:spPr>
            <p:txBody>
              <a:bodyPr/>
              <a:lstStyle/>
              <a:p>
                <a:endParaRPr lang="en-US"/>
              </a:p>
            </p:txBody>
          </p:sp>
          <p:sp>
            <p:nvSpPr>
              <p:cNvPr id="18293" name="Freeform 172"/>
              <p:cNvSpPr>
                <a:spLocks/>
              </p:cNvSpPr>
              <p:nvPr/>
            </p:nvSpPr>
            <p:spPr bwMode="auto">
              <a:xfrm>
                <a:off x="1724" y="1388"/>
                <a:ext cx="36" cy="228"/>
              </a:xfrm>
              <a:custGeom>
                <a:avLst/>
                <a:gdLst>
                  <a:gd name="T0" fmla="*/ 0 w 36"/>
                  <a:gd name="T1" fmla="*/ 208 h 228"/>
                  <a:gd name="T2" fmla="*/ 6 w 36"/>
                  <a:gd name="T3" fmla="*/ 145 h 228"/>
                  <a:gd name="T4" fmla="*/ 11 w 36"/>
                  <a:gd name="T5" fmla="*/ 117 h 228"/>
                  <a:gd name="T6" fmla="*/ 14 w 36"/>
                  <a:gd name="T7" fmla="*/ 90 h 228"/>
                  <a:gd name="T8" fmla="*/ 19 w 36"/>
                  <a:gd name="T9" fmla="*/ 63 h 228"/>
                  <a:gd name="T10" fmla="*/ 22 w 36"/>
                  <a:gd name="T11" fmla="*/ 35 h 228"/>
                  <a:gd name="T12" fmla="*/ 27 w 36"/>
                  <a:gd name="T13" fmla="*/ 13 h 228"/>
                  <a:gd name="T14" fmla="*/ 30 w 36"/>
                  <a:gd name="T15" fmla="*/ 8 h 228"/>
                  <a:gd name="T16" fmla="*/ 30 w 36"/>
                  <a:gd name="T17" fmla="*/ 3 h 228"/>
                  <a:gd name="T18" fmla="*/ 32 w 36"/>
                  <a:gd name="T19" fmla="*/ 0 h 228"/>
                  <a:gd name="T20" fmla="*/ 32 w 36"/>
                  <a:gd name="T21" fmla="*/ 3 h 228"/>
                  <a:gd name="T22" fmla="*/ 35 w 36"/>
                  <a:gd name="T23" fmla="*/ 11 h 228"/>
                  <a:gd name="T24" fmla="*/ 32 w 36"/>
                  <a:gd name="T25" fmla="*/ 27 h 228"/>
                  <a:gd name="T26" fmla="*/ 30 w 36"/>
                  <a:gd name="T27" fmla="*/ 44 h 228"/>
                  <a:gd name="T28" fmla="*/ 27 w 36"/>
                  <a:gd name="T29" fmla="*/ 63 h 228"/>
                  <a:gd name="T30" fmla="*/ 22 w 36"/>
                  <a:gd name="T31" fmla="*/ 85 h 228"/>
                  <a:gd name="T32" fmla="*/ 16 w 36"/>
                  <a:gd name="T33" fmla="*/ 109 h 228"/>
                  <a:gd name="T34" fmla="*/ 14 w 36"/>
                  <a:gd name="T35" fmla="*/ 131 h 228"/>
                  <a:gd name="T36" fmla="*/ 11 w 36"/>
                  <a:gd name="T37" fmla="*/ 178 h 228"/>
                  <a:gd name="T38" fmla="*/ 14 w 36"/>
                  <a:gd name="T39" fmla="*/ 227 h 2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228"/>
                  <a:gd name="T62" fmla="*/ 36 w 36"/>
                  <a:gd name="T63" fmla="*/ 228 h 2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228">
                    <a:moveTo>
                      <a:pt x="0" y="208"/>
                    </a:moveTo>
                    <a:lnTo>
                      <a:pt x="6" y="145"/>
                    </a:lnTo>
                    <a:lnTo>
                      <a:pt x="11" y="117"/>
                    </a:lnTo>
                    <a:lnTo>
                      <a:pt x="14" y="90"/>
                    </a:lnTo>
                    <a:lnTo>
                      <a:pt x="19" y="63"/>
                    </a:lnTo>
                    <a:lnTo>
                      <a:pt x="22" y="35"/>
                    </a:lnTo>
                    <a:lnTo>
                      <a:pt x="27" y="13"/>
                    </a:lnTo>
                    <a:lnTo>
                      <a:pt x="30" y="8"/>
                    </a:lnTo>
                    <a:lnTo>
                      <a:pt x="30" y="3"/>
                    </a:lnTo>
                    <a:lnTo>
                      <a:pt x="32" y="0"/>
                    </a:lnTo>
                    <a:lnTo>
                      <a:pt x="32" y="3"/>
                    </a:lnTo>
                    <a:lnTo>
                      <a:pt x="35" y="11"/>
                    </a:lnTo>
                    <a:lnTo>
                      <a:pt x="32" y="27"/>
                    </a:lnTo>
                    <a:lnTo>
                      <a:pt x="30" y="44"/>
                    </a:lnTo>
                    <a:lnTo>
                      <a:pt x="27" y="63"/>
                    </a:lnTo>
                    <a:lnTo>
                      <a:pt x="22" y="85"/>
                    </a:lnTo>
                    <a:lnTo>
                      <a:pt x="16" y="109"/>
                    </a:lnTo>
                    <a:lnTo>
                      <a:pt x="14" y="131"/>
                    </a:lnTo>
                    <a:lnTo>
                      <a:pt x="11" y="178"/>
                    </a:lnTo>
                    <a:lnTo>
                      <a:pt x="14" y="227"/>
                    </a:lnTo>
                  </a:path>
                </a:pathLst>
              </a:custGeom>
              <a:solidFill>
                <a:schemeClr val="accent1"/>
              </a:solidFill>
              <a:ln w="12700" cap="rnd">
                <a:solidFill>
                  <a:srgbClr val="008000"/>
                </a:solidFill>
                <a:round/>
                <a:headEnd/>
                <a:tailEnd/>
              </a:ln>
            </p:spPr>
            <p:txBody>
              <a:bodyPr/>
              <a:lstStyle/>
              <a:p>
                <a:endParaRPr lang="en-US"/>
              </a:p>
            </p:txBody>
          </p:sp>
          <p:sp>
            <p:nvSpPr>
              <p:cNvPr id="18294" name="Freeform 173"/>
              <p:cNvSpPr>
                <a:spLocks/>
              </p:cNvSpPr>
              <p:nvPr/>
            </p:nvSpPr>
            <p:spPr bwMode="auto">
              <a:xfrm>
                <a:off x="1741" y="1543"/>
                <a:ext cx="72" cy="61"/>
              </a:xfrm>
              <a:custGeom>
                <a:avLst/>
                <a:gdLst>
                  <a:gd name="T0" fmla="*/ 0 w 72"/>
                  <a:gd name="T1" fmla="*/ 60 h 61"/>
                  <a:gd name="T2" fmla="*/ 8 w 72"/>
                  <a:gd name="T3" fmla="*/ 36 h 61"/>
                  <a:gd name="T4" fmla="*/ 13 w 72"/>
                  <a:gd name="T5" fmla="*/ 17 h 61"/>
                  <a:gd name="T6" fmla="*/ 27 w 72"/>
                  <a:gd name="T7" fmla="*/ 8 h 61"/>
                  <a:gd name="T8" fmla="*/ 41 w 72"/>
                  <a:gd name="T9" fmla="*/ 3 h 61"/>
                  <a:gd name="T10" fmla="*/ 49 w 72"/>
                  <a:gd name="T11" fmla="*/ 0 h 61"/>
                  <a:gd name="T12" fmla="*/ 60 w 72"/>
                  <a:gd name="T13" fmla="*/ 0 h 61"/>
                  <a:gd name="T14" fmla="*/ 68 w 72"/>
                  <a:gd name="T15" fmla="*/ 0 h 61"/>
                  <a:gd name="T16" fmla="*/ 71 w 72"/>
                  <a:gd name="T17" fmla="*/ 3 h 61"/>
                  <a:gd name="T18" fmla="*/ 71 w 72"/>
                  <a:gd name="T19" fmla="*/ 6 h 61"/>
                  <a:gd name="T20" fmla="*/ 66 w 72"/>
                  <a:gd name="T21" fmla="*/ 8 h 61"/>
                  <a:gd name="T22" fmla="*/ 49 w 72"/>
                  <a:gd name="T23" fmla="*/ 17 h 61"/>
                  <a:gd name="T24" fmla="*/ 38 w 72"/>
                  <a:gd name="T25" fmla="*/ 22 h 61"/>
                  <a:gd name="T26" fmla="*/ 27 w 72"/>
                  <a:gd name="T27" fmla="*/ 27 h 61"/>
                  <a:gd name="T28" fmla="*/ 19 w 72"/>
                  <a:gd name="T29" fmla="*/ 33 h 61"/>
                  <a:gd name="T30" fmla="*/ 11 w 72"/>
                  <a:gd name="T31" fmla="*/ 38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61"/>
                  <a:gd name="T50" fmla="*/ 72 w 72"/>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61">
                    <a:moveTo>
                      <a:pt x="0" y="60"/>
                    </a:moveTo>
                    <a:lnTo>
                      <a:pt x="8" y="36"/>
                    </a:lnTo>
                    <a:lnTo>
                      <a:pt x="13" y="17"/>
                    </a:lnTo>
                    <a:lnTo>
                      <a:pt x="27" y="8"/>
                    </a:lnTo>
                    <a:lnTo>
                      <a:pt x="41" y="3"/>
                    </a:lnTo>
                    <a:lnTo>
                      <a:pt x="49" y="0"/>
                    </a:lnTo>
                    <a:lnTo>
                      <a:pt x="60" y="0"/>
                    </a:lnTo>
                    <a:lnTo>
                      <a:pt x="68" y="0"/>
                    </a:lnTo>
                    <a:lnTo>
                      <a:pt x="71" y="3"/>
                    </a:lnTo>
                    <a:lnTo>
                      <a:pt x="71" y="6"/>
                    </a:lnTo>
                    <a:lnTo>
                      <a:pt x="66" y="8"/>
                    </a:lnTo>
                    <a:lnTo>
                      <a:pt x="49" y="17"/>
                    </a:lnTo>
                    <a:lnTo>
                      <a:pt x="38" y="22"/>
                    </a:lnTo>
                    <a:lnTo>
                      <a:pt x="27" y="27"/>
                    </a:lnTo>
                    <a:lnTo>
                      <a:pt x="19" y="33"/>
                    </a:lnTo>
                    <a:lnTo>
                      <a:pt x="11" y="38"/>
                    </a:lnTo>
                  </a:path>
                </a:pathLst>
              </a:custGeom>
              <a:solidFill>
                <a:schemeClr val="accent1"/>
              </a:solidFill>
              <a:ln w="12700" cap="rnd">
                <a:solidFill>
                  <a:srgbClr val="008000"/>
                </a:solidFill>
                <a:round/>
                <a:headEnd/>
                <a:tailEnd/>
              </a:ln>
            </p:spPr>
            <p:txBody>
              <a:bodyPr/>
              <a:lstStyle/>
              <a:p>
                <a:endParaRPr lang="en-US"/>
              </a:p>
            </p:txBody>
          </p:sp>
          <p:sp>
            <p:nvSpPr>
              <p:cNvPr id="18295" name="Freeform 174"/>
              <p:cNvSpPr>
                <a:spLocks/>
              </p:cNvSpPr>
              <p:nvPr/>
            </p:nvSpPr>
            <p:spPr bwMode="auto">
              <a:xfrm>
                <a:off x="1708" y="1344"/>
                <a:ext cx="22" cy="249"/>
              </a:xfrm>
              <a:custGeom>
                <a:avLst/>
                <a:gdLst>
                  <a:gd name="T0" fmla="*/ 21 w 22"/>
                  <a:gd name="T1" fmla="*/ 248 h 249"/>
                  <a:gd name="T2" fmla="*/ 16 w 22"/>
                  <a:gd name="T3" fmla="*/ 186 h 249"/>
                  <a:gd name="T4" fmla="*/ 11 w 22"/>
                  <a:gd name="T5" fmla="*/ 129 h 249"/>
                  <a:gd name="T6" fmla="*/ 8 w 22"/>
                  <a:gd name="T7" fmla="*/ 102 h 249"/>
                  <a:gd name="T8" fmla="*/ 5 w 22"/>
                  <a:gd name="T9" fmla="*/ 81 h 249"/>
                  <a:gd name="T10" fmla="*/ 3 w 22"/>
                  <a:gd name="T11" fmla="*/ 59 h 249"/>
                  <a:gd name="T12" fmla="*/ 3 w 22"/>
                  <a:gd name="T13" fmla="*/ 43 h 249"/>
                  <a:gd name="T14" fmla="*/ 3 w 22"/>
                  <a:gd name="T15" fmla="*/ 29 h 249"/>
                  <a:gd name="T16" fmla="*/ 0 w 22"/>
                  <a:gd name="T17" fmla="*/ 18 h 249"/>
                  <a:gd name="T18" fmla="*/ 0 w 22"/>
                  <a:gd name="T19" fmla="*/ 10 h 249"/>
                  <a:gd name="T20" fmla="*/ 0 w 22"/>
                  <a:gd name="T21" fmla="*/ 5 h 249"/>
                  <a:gd name="T22" fmla="*/ 0 w 22"/>
                  <a:gd name="T23" fmla="*/ 0 h 249"/>
                  <a:gd name="T24" fmla="*/ 3 w 22"/>
                  <a:gd name="T25" fmla="*/ 2 h 249"/>
                  <a:gd name="T26" fmla="*/ 3 w 22"/>
                  <a:gd name="T27" fmla="*/ 5 h 249"/>
                  <a:gd name="T28" fmla="*/ 5 w 22"/>
                  <a:gd name="T29" fmla="*/ 10 h 249"/>
                  <a:gd name="T30" fmla="*/ 11 w 22"/>
                  <a:gd name="T31" fmla="*/ 24 h 249"/>
                  <a:gd name="T32" fmla="*/ 13 w 22"/>
                  <a:gd name="T33" fmla="*/ 43 h 249"/>
                  <a:gd name="T34" fmla="*/ 16 w 22"/>
                  <a:gd name="T35" fmla="*/ 62 h 249"/>
                  <a:gd name="T36" fmla="*/ 16 w 22"/>
                  <a:gd name="T37" fmla="*/ 94 h 249"/>
                  <a:gd name="T38" fmla="*/ 16 w 22"/>
                  <a:gd name="T39" fmla="*/ 126 h 249"/>
                  <a:gd name="T40" fmla="*/ 18 w 22"/>
                  <a:gd name="T41" fmla="*/ 167 h 249"/>
                  <a:gd name="T42" fmla="*/ 21 w 22"/>
                  <a:gd name="T43" fmla="*/ 210 h 2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
                  <a:gd name="T67" fmla="*/ 0 h 249"/>
                  <a:gd name="T68" fmla="*/ 22 w 22"/>
                  <a:gd name="T69" fmla="*/ 249 h 2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 h="249">
                    <a:moveTo>
                      <a:pt x="21" y="248"/>
                    </a:moveTo>
                    <a:lnTo>
                      <a:pt x="16" y="186"/>
                    </a:lnTo>
                    <a:lnTo>
                      <a:pt x="11" y="129"/>
                    </a:lnTo>
                    <a:lnTo>
                      <a:pt x="8" y="102"/>
                    </a:lnTo>
                    <a:lnTo>
                      <a:pt x="5" y="81"/>
                    </a:lnTo>
                    <a:lnTo>
                      <a:pt x="3" y="59"/>
                    </a:lnTo>
                    <a:lnTo>
                      <a:pt x="3" y="43"/>
                    </a:lnTo>
                    <a:lnTo>
                      <a:pt x="3" y="29"/>
                    </a:lnTo>
                    <a:lnTo>
                      <a:pt x="0" y="18"/>
                    </a:lnTo>
                    <a:lnTo>
                      <a:pt x="0" y="10"/>
                    </a:lnTo>
                    <a:lnTo>
                      <a:pt x="0" y="5"/>
                    </a:lnTo>
                    <a:lnTo>
                      <a:pt x="0" y="0"/>
                    </a:lnTo>
                    <a:lnTo>
                      <a:pt x="3" y="2"/>
                    </a:lnTo>
                    <a:lnTo>
                      <a:pt x="3" y="5"/>
                    </a:lnTo>
                    <a:lnTo>
                      <a:pt x="5" y="10"/>
                    </a:lnTo>
                    <a:lnTo>
                      <a:pt x="11" y="24"/>
                    </a:lnTo>
                    <a:lnTo>
                      <a:pt x="13" y="43"/>
                    </a:lnTo>
                    <a:lnTo>
                      <a:pt x="16" y="62"/>
                    </a:lnTo>
                    <a:lnTo>
                      <a:pt x="16" y="94"/>
                    </a:lnTo>
                    <a:lnTo>
                      <a:pt x="16" y="126"/>
                    </a:lnTo>
                    <a:lnTo>
                      <a:pt x="18" y="167"/>
                    </a:lnTo>
                    <a:lnTo>
                      <a:pt x="21" y="210"/>
                    </a:lnTo>
                  </a:path>
                </a:pathLst>
              </a:custGeom>
              <a:solidFill>
                <a:schemeClr val="accent1"/>
              </a:solidFill>
              <a:ln w="12700" cap="rnd">
                <a:solidFill>
                  <a:srgbClr val="008000"/>
                </a:solidFill>
                <a:round/>
                <a:headEnd/>
                <a:tailEnd/>
              </a:ln>
            </p:spPr>
            <p:txBody>
              <a:bodyPr/>
              <a:lstStyle/>
              <a:p>
                <a:endParaRPr lang="en-US"/>
              </a:p>
            </p:txBody>
          </p:sp>
        </p:grpSp>
        <p:grpSp>
          <p:nvGrpSpPr>
            <p:cNvPr id="19" name="Group 175"/>
            <p:cNvGrpSpPr>
              <a:grpSpLocks/>
            </p:cNvGrpSpPr>
            <p:nvPr/>
          </p:nvGrpSpPr>
          <p:grpSpPr bwMode="auto">
            <a:xfrm>
              <a:off x="1813" y="1348"/>
              <a:ext cx="186" cy="278"/>
              <a:chOff x="1813" y="1348"/>
              <a:chExt cx="186" cy="278"/>
            </a:xfrm>
          </p:grpSpPr>
          <p:sp>
            <p:nvSpPr>
              <p:cNvPr id="18280" name="Freeform 176"/>
              <p:cNvSpPr>
                <a:spLocks/>
              </p:cNvSpPr>
              <p:nvPr/>
            </p:nvSpPr>
            <p:spPr bwMode="auto">
              <a:xfrm>
                <a:off x="1911" y="1523"/>
                <a:ext cx="7" cy="103"/>
              </a:xfrm>
              <a:custGeom>
                <a:avLst/>
                <a:gdLst>
                  <a:gd name="T0" fmla="*/ 0 w 7"/>
                  <a:gd name="T1" fmla="*/ 102 h 103"/>
                  <a:gd name="T2" fmla="*/ 0 w 7"/>
                  <a:gd name="T3" fmla="*/ 72 h 103"/>
                  <a:gd name="T4" fmla="*/ 3 w 7"/>
                  <a:gd name="T5" fmla="*/ 47 h 103"/>
                  <a:gd name="T6" fmla="*/ 3 w 7"/>
                  <a:gd name="T7" fmla="*/ 28 h 103"/>
                  <a:gd name="T8" fmla="*/ 3 w 7"/>
                  <a:gd name="T9" fmla="*/ 14 h 103"/>
                  <a:gd name="T10" fmla="*/ 6 w 7"/>
                  <a:gd name="T11" fmla="*/ 3 h 103"/>
                  <a:gd name="T12" fmla="*/ 6 w 7"/>
                  <a:gd name="T13" fmla="*/ 0 h 103"/>
                  <a:gd name="T14" fmla="*/ 6 w 7"/>
                  <a:gd name="T15" fmla="*/ 3 h 103"/>
                  <a:gd name="T16" fmla="*/ 6 w 7"/>
                  <a:gd name="T17" fmla="*/ 8 h 103"/>
                  <a:gd name="T18" fmla="*/ 6 w 7"/>
                  <a:gd name="T19" fmla="*/ 17 h 103"/>
                  <a:gd name="T20" fmla="*/ 6 w 7"/>
                  <a:gd name="T21" fmla="*/ 41 h 103"/>
                  <a:gd name="T22" fmla="*/ 3 w 7"/>
                  <a:gd name="T23" fmla="*/ 72 h 103"/>
                  <a:gd name="T24" fmla="*/ 0 w 7"/>
                  <a:gd name="T25" fmla="*/ 102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103"/>
                  <a:gd name="T41" fmla="*/ 7 w 7"/>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103">
                    <a:moveTo>
                      <a:pt x="0" y="102"/>
                    </a:moveTo>
                    <a:lnTo>
                      <a:pt x="0" y="72"/>
                    </a:lnTo>
                    <a:lnTo>
                      <a:pt x="3" y="47"/>
                    </a:lnTo>
                    <a:lnTo>
                      <a:pt x="3" y="28"/>
                    </a:lnTo>
                    <a:lnTo>
                      <a:pt x="3" y="14"/>
                    </a:lnTo>
                    <a:lnTo>
                      <a:pt x="6" y="3"/>
                    </a:lnTo>
                    <a:lnTo>
                      <a:pt x="6" y="0"/>
                    </a:lnTo>
                    <a:lnTo>
                      <a:pt x="6" y="3"/>
                    </a:lnTo>
                    <a:lnTo>
                      <a:pt x="6" y="8"/>
                    </a:lnTo>
                    <a:lnTo>
                      <a:pt x="6" y="17"/>
                    </a:lnTo>
                    <a:lnTo>
                      <a:pt x="6" y="41"/>
                    </a:lnTo>
                    <a:lnTo>
                      <a:pt x="3" y="72"/>
                    </a:lnTo>
                    <a:lnTo>
                      <a:pt x="0" y="102"/>
                    </a:lnTo>
                  </a:path>
                </a:pathLst>
              </a:custGeom>
              <a:solidFill>
                <a:schemeClr val="accent1"/>
              </a:solidFill>
              <a:ln w="12700" cap="rnd">
                <a:solidFill>
                  <a:srgbClr val="008000"/>
                </a:solidFill>
                <a:round/>
                <a:headEnd/>
                <a:tailEnd/>
              </a:ln>
            </p:spPr>
            <p:txBody>
              <a:bodyPr/>
              <a:lstStyle/>
              <a:p>
                <a:endParaRPr lang="en-US"/>
              </a:p>
            </p:txBody>
          </p:sp>
          <p:sp>
            <p:nvSpPr>
              <p:cNvPr id="18281" name="Freeform 177"/>
              <p:cNvSpPr>
                <a:spLocks/>
              </p:cNvSpPr>
              <p:nvPr/>
            </p:nvSpPr>
            <p:spPr bwMode="auto">
              <a:xfrm>
                <a:off x="1836" y="1447"/>
                <a:ext cx="80" cy="169"/>
              </a:xfrm>
              <a:custGeom>
                <a:avLst/>
                <a:gdLst>
                  <a:gd name="T0" fmla="*/ 79 w 80"/>
                  <a:gd name="T1" fmla="*/ 165 h 169"/>
                  <a:gd name="T2" fmla="*/ 79 w 80"/>
                  <a:gd name="T3" fmla="*/ 168 h 169"/>
                  <a:gd name="T4" fmla="*/ 73 w 80"/>
                  <a:gd name="T5" fmla="*/ 162 h 169"/>
                  <a:gd name="T6" fmla="*/ 67 w 80"/>
                  <a:gd name="T7" fmla="*/ 157 h 169"/>
                  <a:gd name="T8" fmla="*/ 62 w 80"/>
                  <a:gd name="T9" fmla="*/ 146 h 169"/>
                  <a:gd name="T10" fmla="*/ 47 w 80"/>
                  <a:gd name="T11" fmla="*/ 124 h 169"/>
                  <a:gd name="T12" fmla="*/ 41 w 80"/>
                  <a:gd name="T13" fmla="*/ 115 h 169"/>
                  <a:gd name="T14" fmla="*/ 38 w 80"/>
                  <a:gd name="T15" fmla="*/ 107 h 169"/>
                  <a:gd name="T16" fmla="*/ 38 w 80"/>
                  <a:gd name="T17" fmla="*/ 93 h 169"/>
                  <a:gd name="T18" fmla="*/ 38 w 80"/>
                  <a:gd name="T19" fmla="*/ 85 h 169"/>
                  <a:gd name="T20" fmla="*/ 41 w 80"/>
                  <a:gd name="T21" fmla="*/ 74 h 169"/>
                  <a:gd name="T22" fmla="*/ 38 w 80"/>
                  <a:gd name="T23" fmla="*/ 63 h 169"/>
                  <a:gd name="T24" fmla="*/ 30 w 80"/>
                  <a:gd name="T25" fmla="*/ 47 h 169"/>
                  <a:gd name="T26" fmla="*/ 18 w 80"/>
                  <a:gd name="T27" fmla="*/ 27 h 169"/>
                  <a:gd name="T28" fmla="*/ 6 w 80"/>
                  <a:gd name="T29" fmla="*/ 8 h 169"/>
                  <a:gd name="T30" fmla="*/ 3 w 80"/>
                  <a:gd name="T31" fmla="*/ 3 h 169"/>
                  <a:gd name="T32" fmla="*/ 0 w 80"/>
                  <a:gd name="T33" fmla="*/ 0 h 169"/>
                  <a:gd name="T34" fmla="*/ 6 w 80"/>
                  <a:gd name="T35" fmla="*/ 3 h 169"/>
                  <a:gd name="T36" fmla="*/ 15 w 80"/>
                  <a:gd name="T37" fmla="*/ 14 h 169"/>
                  <a:gd name="T38" fmla="*/ 30 w 80"/>
                  <a:gd name="T39" fmla="*/ 27 h 169"/>
                  <a:gd name="T40" fmla="*/ 38 w 80"/>
                  <a:gd name="T41" fmla="*/ 47 h 169"/>
                  <a:gd name="T42" fmla="*/ 44 w 80"/>
                  <a:gd name="T43" fmla="*/ 58 h 169"/>
                  <a:gd name="T44" fmla="*/ 50 w 80"/>
                  <a:gd name="T45" fmla="*/ 74 h 169"/>
                  <a:gd name="T46" fmla="*/ 64 w 80"/>
                  <a:gd name="T47" fmla="*/ 113 h 169"/>
                  <a:gd name="T48" fmla="*/ 70 w 80"/>
                  <a:gd name="T49" fmla="*/ 129 h 169"/>
                  <a:gd name="T50" fmla="*/ 73 w 80"/>
                  <a:gd name="T51" fmla="*/ 146 h 169"/>
                  <a:gd name="T52" fmla="*/ 79 w 80"/>
                  <a:gd name="T53" fmla="*/ 159 h 169"/>
                  <a:gd name="T54" fmla="*/ 79 w 80"/>
                  <a:gd name="T55" fmla="*/ 165 h 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0"/>
                  <a:gd name="T85" fmla="*/ 0 h 169"/>
                  <a:gd name="T86" fmla="*/ 80 w 80"/>
                  <a:gd name="T87" fmla="*/ 169 h 16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0" h="169">
                    <a:moveTo>
                      <a:pt x="79" y="165"/>
                    </a:moveTo>
                    <a:lnTo>
                      <a:pt x="79" y="168"/>
                    </a:lnTo>
                    <a:lnTo>
                      <a:pt x="73" y="162"/>
                    </a:lnTo>
                    <a:lnTo>
                      <a:pt x="67" y="157"/>
                    </a:lnTo>
                    <a:lnTo>
                      <a:pt x="62" y="146"/>
                    </a:lnTo>
                    <a:lnTo>
                      <a:pt x="47" y="124"/>
                    </a:lnTo>
                    <a:lnTo>
                      <a:pt x="41" y="115"/>
                    </a:lnTo>
                    <a:lnTo>
                      <a:pt x="38" y="107"/>
                    </a:lnTo>
                    <a:lnTo>
                      <a:pt x="38" y="93"/>
                    </a:lnTo>
                    <a:lnTo>
                      <a:pt x="38" y="85"/>
                    </a:lnTo>
                    <a:lnTo>
                      <a:pt x="41" y="74"/>
                    </a:lnTo>
                    <a:lnTo>
                      <a:pt x="38" y="63"/>
                    </a:lnTo>
                    <a:lnTo>
                      <a:pt x="30" y="47"/>
                    </a:lnTo>
                    <a:lnTo>
                      <a:pt x="18" y="27"/>
                    </a:lnTo>
                    <a:lnTo>
                      <a:pt x="6" y="8"/>
                    </a:lnTo>
                    <a:lnTo>
                      <a:pt x="3" y="3"/>
                    </a:lnTo>
                    <a:lnTo>
                      <a:pt x="0" y="0"/>
                    </a:lnTo>
                    <a:lnTo>
                      <a:pt x="6" y="3"/>
                    </a:lnTo>
                    <a:lnTo>
                      <a:pt x="15" y="14"/>
                    </a:lnTo>
                    <a:lnTo>
                      <a:pt x="30" y="27"/>
                    </a:lnTo>
                    <a:lnTo>
                      <a:pt x="38" y="47"/>
                    </a:lnTo>
                    <a:lnTo>
                      <a:pt x="44" y="58"/>
                    </a:lnTo>
                    <a:lnTo>
                      <a:pt x="50" y="74"/>
                    </a:lnTo>
                    <a:lnTo>
                      <a:pt x="64" y="113"/>
                    </a:lnTo>
                    <a:lnTo>
                      <a:pt x="70" y="129"/>
                    </a:lnTo>
                    <a:lnTo>
                      <a:pt x="73" y="146"/>
                    </a:lnTo>
                    <a:lnTo>
                      <a:pt x="79" y="159"/>
                    </a:lnTo>
                    <a:lnTo>
                      <a:pt x="79" y="165"/>
                    </a:lnTo>
                  </a:path>
                </a:pathLst>
              </a:custGeom>
              <a:solidFill>
                <a:schemeClr val="accent1"/>
              </a:solidFill>
              <a:ln w="12700" cap="rnd">
                <a:solidFill>
                  <a:srgbClr val="008000"/>
                </a:solidFill>
                <a:round/>
                <a:headEnd/>
                <a:tailEnd/>
              </a:ln>
            </p:spPr>
            <p:txBody>
              <a:bodyPr/>
              <a:lstStyle/>
              <a:p>
                <a:endParaRPr lang="en-US"/>
              </a:p>
            </p:txBody>
          </p:sp>
          <p:sp>
            <p:nvSpPr>
              <p:cNvPr id="18282" name="Freeform 178"/>
              <p:cNvSpPr>
                <a:spLocks/>
              </p:cNvSpPr>
              <p:nvPr/>
            </p:nvSpPr>
            <p:spPr bwMode="auto">
              <a:xfrm>
                <a:off x="1914" y="1465"/>
                <a:ext cx="49" cy="161"/>
              </a:xfrm>
              <a:custGeom>
                <a:avLst/>
                <a:gdLst>
                  <a:gd name="T0" fmla="*/ 0 w 49"/>
                  <a:gd name="T1" fmla="*/ 127 h 161"/>
                  <a:gd name="T2" fmla="*/ 15 w 49"/>
                  <a:gd name="T3" fmla="*/ 91 h 161"/>
                  <a:gd name="T4" fmla="*/ 21 w 49"/>
                  <a:gd name="T5" fmla="*/ 75 h 161"/>
                  <a:gd name="T6" fmla="*/ 24 w 49"/>
                  <a:gd name="T7" fmla="*/ 61 h 161"/>
                  <a:gd name="T8" fmla="*/ 27 w 49"/>
                  <a:gd name="T9" fmla="*/ 47 h 161"/>
                  <a:gd name="T10" fmla="*/ 24 w 49"/>
                  <a:gd name="T11" fmla="*/ 36 h 161"/>
                  <a:gd name="T12" fmla="*/ 24 w 49"/>
                  <a:gd name="T13" fmla="*/ 28 h 161"/>
                  <a:gd name="T14" fmla="*/ 24 w 49"/>
                  <a:gd name="T15" fmla="*/ 20 h 161"/>
                  <a:gd name="T16" fmla="*/ 30 w 49"/>
                  <a:gd name="T17" fmla="*/ 11 h 161"/>
                  <a:gd name="T18" fmla="*/ 39 w 49"/>
                  <a:gd name="T19" fmla="*/ 3 h 161"/>
                  <a:gd name="T20" fmla="*/ 45 w 49"/>
                  <a:gd name="T21" fmla="*/ 0 h 161"/>
                  <a:gd name="T22" fmla="*/ 48 w 49"/>
                  <a:gd name="T23" fmla="*/ 0 h 161"/>
                  <a:gd name="T24" fmla="*/ 48 w 49"/>
                  <a:gd name="T25" fmla="*/ 3 h 161"/>
                  <a:gd name="T26" fmla="*/ 48 w 49"/>
                  <a:gd name="T27" fmla="*/ 9 h 161"/>
                  <a:gd name="T28" fmla="*/ 45 w 49"/>
                  <a:gd name="T29" fmla="*/ 17 h 161"/>
                  <a:gd name="T30" fmla="*/ 36 w 49"/>
                  <a:gd name="T31" fmla="*/ 42 h 161"/>
                  <a:gd name="T32" fmla="*/ 27 w 49"/>
                  <a:gd name="T33" fmla="*/ 66 h 161"/>
                  <a:gd name="T34" fmla="*/ 18 w 49"/>
                  <a:gd name="T35" fmla="*/ 91 h 161"/>
                  <a:gd name="T36" fmla="*/ 12 w 49"/>
                  <a:gd name="T37" fmla="*/ 127 h 161"/>
                  <a:gd name="T38" fmla="*/ 9 w 49"/>
                  <a:gd name="T39" fmla="*/ 160 h 1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161"/>
                  <a:gd name="T62" fmla="*/ 49 w 49"/>
                  <a:gd name="T63" fmla="*/ 161 h 1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161">
                    <a:moveTo>
                      <a:pt x="0" y="127"/>
                    </a:moveTo>
                    <a:lnTo>
                      <a:pt x="15" y="91"/>
                    </a:lnTo>
                    <a:lnTo>
                      <a:pt x="21" y="75"/>
                    </a:lnTo>
                    <a:lnTo>
                      <a:pt x="24" y="61"/>
                    </a:lnTo>
                    <a:lnTo>
                      <a:pt x="27" y="47"/>
                    </a:lnTo>
                    <a:lnTo>
                      <a:pt x="24" y="36"/>
                    </a:lnTo>
                    <a:lnTo>
                      <a:pt x="24" y="28"/>
                    </a:lnTo>
                    <a:lnTo>
                      <a:pt x="24" y="20"/>
                    </a:lnTo>
                    <a:lnTo>
                      <a:pt x="30" y="11"/>
                    </a:lnTo>
                    <a:lnTo>
                      <a:pt x="39" y="3"/>
                    </a:lnTo>
                    <a:lnTo>
                      <a:pt x="45" y="0"/>
                    </a:lnTo>
                    <a:lnTo>
                      <a:pt x="48" y="0"/>
                    </a:lnTo>
                    <a:lnTo>
                      <a:pt x="48" y="3"/>
                    </a:lnTo>
                    <a:lnTo>
                      <a:pt x="48" y="9"/>
                    </a:lnTo>
                    <a:lnTo>
                      <a:pt x="45" y="17"/>
                    </a:lnTo>
                    <a:lnTo>
                      <a:pt x="36" y="42"/>
                    </a:lnTo>
                    <a:lnTo>
                      <a:pt x="27" y="66"/>
                    </a:lnTo>
                    <a:lnTo>
                      <a:pt x="18" y="91"/>
                    </a:lnTo>
                    <a:lnTo>
                      <a:pt x="12" y="127"/>
                    </a:lnTo>
                    <a:lnTo>
                      <a:pt x="9" y="160"/>
                    </a:lnTo>
                  </a:path>
                </a:pathLst>
              </a:custGeom>
              <a:solidFill>
                <a:schemeClr val="accent1"/>
              </a:solidFill>
              <a:ln w="12700" cap="rnd">
                <a:solidFill>
                  <a:srgbClr val="008000"/>
                </a:solidFill>
                <a:round/>
                <a:headEnd/>
                <a:tailEnd/>
              </a:ln>
            </p:spPr>
            <p:txBody>
              <a:bodyPr/>
              <a:lstStyle/>
              <a:p>
                <a:endParaRPr lang="en-US"/>
              </a:p>
            </p:txBody>
          </p:sp>
          <p:sp>
            <p:nvSpPr>
              <p:cNvPr id="18283" name="Freeform 179"/>
              <p:cNvSpPr>
                <a:spLocks/>
              </p:cNvSpPr>
              <p:nvPr/>
            </p:nvSpPr>
            <p:spPr bwMode="auto">
              <a:xfrm>
                <a:off x="1868" y="1393"/>
                <a:ext cx="54" cy="204"/>
              </a:xfrm>
              <a:custGeom>
                <a:avLst/>
                <a:gdLst>
                  <a:gd name="T0" fmla="*/ 44 w 54"/>
                  <a:gd name="T1" fmla="*/ 203 h 204"/>
                  <a:gd name="T2" fmla="*/ 36 w 54"/>
                  <a:gd name="T3" fmla="*/ 138 h 204"/>
                  <a:gd name="T4" fmla="*/ 30 w 54"/>
                  <a:gd name="T5" fmla="*/ 108 h 204"/>
                  <a:gd name="T6" fmla="*/ 24 w 54"/>
                  <a:gd name="T7" fmla="*/ 81 h 204"/>
                  <a:gd name="T8" fmla="*/ 18 w 54"/>
                  <a:gd name="T9" fmla="*/ 57 h 204"/>
                  <a:gd name="T10" fmla="*/ 9 w 54"/>
                  <a:gd name="T11" fmla="*/ 32 h 204"/>
                  <a:gd name="T12" fmla="*/ 3 w 54"/>
                  <a:gd name="T13" fmla="*/ 13 h 204"/>
                  <a:gd name="T14" fmla="*/ 0 w 54"/>
                  <a:gd name="T15" fmla="*/ 8 h 204"/>
                  <a:gd name="T16" fmla="*/ 0 w 54"/>
                  <a:gd name="T17" fmla="*/ 3 h 204"/>
                  <a:gd name="T18" fmla="*/ 3 w 54"/>
                  <a:gd name="T19" fmla="*/ 0 h 204"/>
                  <a:gd name="T20" fmla="*/ 6 w 54"/>
                  <a:gd name="T21" fmla="*/ 5 h 204"/>
                  <a:gd name="T22" fmla="*/ 12 w 54"/>
                  <a:gd name="T23" fmla="*/ 16 h 204"/>
                  <a:gd name="T24" fmla="*/ 18 w 54"/>
                  <a:gd name="T25" fmla="*/ 30 h 204"/>
                  <a:gd name="T26" fmla="*/ 27 w 54"/>
                  <a:gd name="T27" fmla="*/ 49 h 204"/>
                  <a:gd name="T28" fmla="*/ 36 w 54"/>
                  <a:gd name="T29" fmla="*/ 73 h 204"/>
                  <a:gd name="T30" fmla="*/ 44 w 54"/>
                  <a:gd name="T31" fmla="*/ 97 h 204"/>
                  <a:gd name="T32" fmla="*/ 50 w 54"/>
                  <a:gd name="T33" fmla="*/ 116 h 204"/>
                  <a:gd name="T34" fmla="*/ 53 w 54"/>
                  <a:gd name="T35" fmla="*/ 130 h 204"/>
                  <a:gd name="T36" fmla="*/ 53 w 54"/>
                  <a:gd name="T37" fmla="*/ 141 h 204"/>
                  <a:gd name="T38" fmla="*/ 50 w 54"/>
                  <a:gd name="T39" fmla="*/ 154 h 2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
                  <a:gd name="T61" fmla="*/ 0 h 204"/>
                  <a:gd name="T62" fmla="*/ 54 w 54"/>
                  <a:gd name="T63" fmla="*/ 204 h 2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 h="204">
                    <a:moveTo>
                      <a:pt x="44" y="203"/>
                    </a:moveTo>
                    <a:lnTo>
                      <a:pt x="36" y="138"/>
                    </a:lnTo>
                    <a:lnTo>
                      <a:pt x="30" y="108"/>
                    </a:lnTo>
                    <a:lnTo>
                      <a:pt x="24" y="81"/>
                    </a:lnTo>
                    <a:lnTo>
                      <a:pt x="18" y="57"/>
                    </a:lnTo>
                    <a:lnTo>
                      <a:pt x="9" y="32"/>
                    </a:lnTo>
                    <a:lnTo>
                      <a:pt x="3" y="13"/>
                    </a:lnTo>
                    <a:lnTo>
                      <a:pt x="0" y="8"/>
                    </a:lnTo>
                    <a:lnTo>
                      <a:pt x="0" y="3"/>
                    </a:lnTo>
                    <a:lnTo>
                      <a:pt x="3" y="0"/>
                    </a:lnTo>
                    <a:lnTo>
                      <a:pt x="6" y="5"/>
                    </a:lnTo>
                    <a:lnTo>
                      <a:pt x="12" y="16"/>
                    </a:lnTo>
                    <a:lnTo>
                      <a:pt x="18" y="30"/>
                    </a:lnTo>
                    <a:lnTo>
                      <a:pt x="27" y="49"/>
                    </a:lnTo>
                    <a:lnTo>
                      <a:pt x="36" y="73"/>
                    </a:lnTo>
                    <a:lnTo>
                      <a:pt x="44" y="97"/>
                    </a:lnTo>
                    <a:lnTo>
                      <a:pt x="50" y="116"/>
                    </a:lnTo>
                    <a:lnTo>
                      <a:pt x="53" y="130"/>
                    </a:lnTo>
                    <a:lnTo>
                      <a:pt x="53" y="141"/>
                    </a:lnTo>
                    <a:lnTo>
                      <a:pt x="50" y="154"/>
                    </a:lnTo>
                  </a:path>
                </a:pathLst>
              </a:custGeom>
              <a:solidFill>
                <a:schemeClr val="accent1"/>
              </a:solidFill>
              <a:ln w="12700" cap="rnd">
                <a:solidFill>
                  <a:srgbClr val="008000"/>
                </a:solidFill>
                <a:round/>
                <a:headEnd/>
                <a:tailEnd/>
              </a:ln>
            </p:spPr>
            <p:txBody>
              <a:bodyPr/>
              <a:lstStyle/>
              <a:p>
                <a:endParaRPr lang="en-US"/>
              </a:p>
            </p:txBody>
          </p:sp>
          <p:sp>
            <p:nvSpPr>
              <p:cNvPr id="18284" name="Freeform 180"/>
              <p:cNvSpPr>
                <a:spLocks/>
              </p:cNvSpPr>
              <p:nvPr/>
            </p:nvSpPr>
            <p:spPr bwMode="auto">
              <a:xfrm>
                <a:off x="1813" y="1548"/>
                <a:ext cx="94" cy="64"/>
              </a:xfrm>
              <a:custGeom>
                <a:avLst/>
                <a:gdLst>
                  <a:gd name="T0" fmla="*/ 93 w 94"/>
                  <a:gd name="T1" fmla="*/ 63 h 64"/>
                  <a:gd name="T2" fmla="*/ 90 w 94"/>
                  <a:gd name="T3" fmla="*/ 61 h 64"/>
                  <a:gd name="T4" fmla="*/ 84 w 94"/>
                  <a:gd name="T5" fmla="*/ 47 h 64"/>
                  <a:gd name="T6" fmla="*/ 76 w 94"/>
                  <a:gd name="T7" fmla="*/ 33 h 64"/>
                  <a:gd name="T8" fmla="*/ 67 w 94"/>
                  <a:gd name="T9" fmla="*/ 22 h 64"/>
                  <a:gd name="T10" fmla="*/ 52 w 94"/>
                  <a:gd name="T11" fmla="*/ 9 h 64"/>
                  <a:gd name="T12" fmla="*/ 35 w 94"/>
                  <a:gd name="T13" fmla="*/ 3 h 64"/>
                  <a:gd name="T14" fmla="*/ 23 w 94"/>
                  <a:gd name="T15" fmla="*/ 0 h 64"/>
                  <a:gd name="T16" fmla="*/ 12 w 94"/>
                  <a:gd name="T17" fmla="*/ 0 h 64"/>
                  <a:gd name="T18" fmla="*/ 3 w 94"/>
                  <a:gd name="T19" fmla="*/ 0 h 64"/>
                  <a:gd name="T20" fmla="*/ 0 w 94"/>
                  <a:gd name="T21" fmla="*/ 3 h 64"/>
                  <a:gd name="T22" fmla="*/ 3 w 94"/>
                  <a:gd name="T23" fmla="*/ 3 h 64"/>
                  <a:gd name="T24" fmla="*/ 9 w 94"/>
                  <a:gd name="T25" fmla="*/ 6 h 64"/>
                  <a:gd name="T26" fmla="*/ 23 w 94"/>
                  <a:gd name="T27" fmla="*/ 9 h 64"/>
                  <a:gd name="T28" fmla="*/ 41 w 94"/>
                  <a:gd name="T29" fmla="*/ 14 h 64"/>
                  <a:gd name="T30" fmla="*/ 52 w 94"/>
                  <a:gd name="T31" fmla="*/ 17 h 64"/>
                  <a:gd name="T32" fmla="*/ 64 w 94"/>
                  <a:gd name="T33" fmla="*/ 28 h 64"/>
                  <a:gd name="T34" fmla="*/ 76 w 94"/>
                  <a:gd name="T35" fmla="*/ 44 h 64"/>
                  <a:gd name="T36" fmla="*/ 87 w 94"/>
                  <a:gd name="T37" fmla="*/ 58 h 64"/>
                  <a:gd name="T38" fmla="*/ 90 w 94"/>
                  <a:gd name="T39" fmla="*/ 61 h 64"/>
                  <a:gd name="T40" fmla="*/ 93 w 94"/>
                  <a:gd name="T41" fmla="*/ 63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64"/>
                  <a:gd name="T65" fmla="*/ 94 w 94"/>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64">
                    <a:moveTo>
                      <a:pt x="93" y="63"/>
                    </a:moveTo>
                    <a:lnTo>
                      <a:pt x="90" y="61"/>
                    </a:lnTo>
                    <a:lnTo>
                      <a:pt x="84" y="47"/>
                    </a:lnTo>
                    <a:lnTo>
                      <a:pt x="76" y="33"/>
                    </a:lnTo>
                    <a:lnTo>
                      <a:pt x="67" y="22"/>
                    </a:lnTo>
                    <a:lnTo>
                      <a:pt x="52" y="9"/>
                    </a:lnTo>
                    <a:lnTo>
                      <a:pt x="35" y="3"/>
                    </a:lnTo>
                    <a:lnTo>
                      <a:pt x="23" y="0"/>
                    </a:lnTo>
                    <a:lnTo>
                      <a:pt x="12" y="0"/>
                    </a:lnTo>
                    <a:lnTo>
                      <a:pt x="3" y="0"/>
                    </a:lnTo>
                    <a:lnTo>
                      <a:pt x="0" y="3"/>
                    </a:lnTo>
                    <a:lnTo>
                      <a:pt x="3" y="3"/>
                    </a:lnTo>
                    <a:lnTo>
                      <a:pt x="9" y="6"/>
                    </a:lnTo>
                    <a:lnTo>
                      <a:pt x="23" y="9"/>
                    </a:lnTo>
                    <a:lnTo>
                      <a:pt x="41" y="14"/>
                    </a:lnTo>
                    <a:lnTo>
                      <a:pt x="52" y="17"/>
                    </a:lnTo>
                    <a:lnTo>
                      <a:pt x="64" y="28"/>
                    </a:lnTo>
                    <a:lnTo>
                      <a:pt x="76" y="44"/>
                    </a:lnTo>
                    <a:lnTo>
                      <a:pt x="87" y="58"/>
                    </a:lnTo>
                    <a:lnTo>
                      <a:pt x="90" y="61"/>
                    </a:lnTo>
                    <a:lnTo>
                      <a:pt x="93" y="63"/>
                    </a:lnTo>
                  </a:path>
                </a:pathLst>
              </a:custGeom>
              <a:solidFill>
                <a:schemeClr val="accent1"/>
              </a:solidFill>
              <a:ln w="12700" cap="rnd">
                <a:solidFill>
                  <a:srgbClr val="008000"/>
                </a:solidFill>
                <a:round/>
                <a:headEnd/>
                <a:tailEnd/>
              </a:ln>
            </p:spPr>
            <p:txBody>
              <a:bodyPr/>
              <a:lstStyle/>
              <a:p>
                <a:endParaRPr lang="en-US"/>
              </a:p>
            </p:txBody>
          </p:sp>
          <p:sp>
            <p:nvSpPr>
              <p:cNvPr id="18285" name="Freeform 181"/>
              <p:cNvSpPr>
                <a:spLocks/>
              </p:cNvSpPr>
              <p:nvPr/>
            </p:nvSpPr>
            <p:spPr bwMode="auto">
              <a:xfrm>
                <a:off x="1909" y="1392"/>
                <a:ext cx="37" cy="226"/>
              </a:xfrm>
              <a:custGeom>
                <a:avLst/>
                <a:gdLst>
                  <a:gd name="T0" fmla="*/ 0 w 37"/>
                  <a:gd name="T1" fmla="*/ 206 h 226"/>
                  <a:gd name="T2" fmla="*/ 9 w 37"/>
                  <a:gd name="T3" fmla="*/ 143 h 226"/>
                  <a:gd name="T4" fmla="*/ 12 w 37"/>
                  <a:gd name="T5" fmla="*/ 115 h 226"/>
                  <a:gd name="T6" fmla="*/ 15 w 37"/>
                  <a:gd name="T7" fmla="*/ 88 h 226"/>
                  <a:gd name="T8" fmla="*/ 18 w 37"/>
                  <a:gd name="T9" fmla="*/ 61 h 226"/>
                  <a:gd name="T10" fmla="*/ 24 w 37"/>
                  <a:gd name="T11" fmla="*/ 33 h 226"/>
                  <a:gd name="T12" fmla="*/ 30 w 37"/>
                  <a:gd name="T13" fmla="*/ 11 h 226"/>
                  <a:gd name="T14" fmla="*/ 33 w 37"/>
                  <a:gd name="T15" fmla="*/ 6 h 226"/>
                  <a:gd name="T16" fmla="*/ 33 w 37"/>
                  <a:gd name="T17" fmla="*/ 0 h 226"/>
                  <a:gd name="T18" fmla="*/ 36 w 37"/>
                  <a:gd name="T19" fmla="*/ 0 h 226"/>
                  <a:gd name="T20" fmla="*/ 36 w 37"/>
                  <a:gd name="T21" fmla="*/ 11 h 226"/>
                  <a:gd name="T22" fmla="*/ 36 w 37"/>
                  <a:gd name="T23" fmla="*/ 25 h 226"/>
                  <a:gd name="T24" fmla="*/ 33 w 37"/>
                  <a:gd name="T25" fmla="*/ 41 h 226"/>
                  <a:gd name="T26" fmla="*/ 30 w 37"/>
                  <a:gd name="T27" fmla="*/ 61 h 226"/>
                  <a:gd name="T28" fmla="*/ 24 w 37"/>
                  <a:gd name="T29" fmla="*/ 82 h 226"/>
                  <a:gd name="T30" fmla="*/ 18 w 37"/>
                  <a:gd name="T31" fmla="*/ 107 h 226"/>
                  <a:gd name="T32" fmla="*/ 15 w 37"/>
                  <a:gd name="T33" fmla="*/ 129 h 226"/>
                  <a:gd name="T34" fmla="*/ 12 w 37"/>
                  <a:gd name="T35" fmla="*/ 176 h 226"/>
                  <a:gd name="T36" fmla="*/ 15 w 37"/>
                  <a:gd name="T37" fmla="*/ 225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226"/>
                  <a:gd name="T59" fmla="*/ 37 w 37"/>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226">
                    <a:moveTo>
                      <a:pt x="0" y="206"/>
                    </a:moveTo>
                    <a:lnTo>
                      <a:pt x="9" y="143"/>
                    </a:lnTo>
                    <a:lnTo>
                      <a:pt x="12" y="115"/>
                    </a:lnTo>
                    <a:lnTo>
                      <a:pt x="15" y="88"/>
                    </a:lnTo>
                    <a:lnTo>
                      <a:pt x="18" y="61"/>
                    </a:lnTo>
                    <a:lnTo>
                      <a:pt x="24" y="33"/>
                    </a:lnTo>
                    <a:lnTo>
                      <a:pt x="30" y="11"/>
                    </a:lnTo>
                    <a:lnTo>
                      <a:pt x="33" y="6"/>
                    </a:lnTo>
                    <a:lnTo>
                      <a:pt x="33" y="0"/>
                    </a:lnTo>
                    <a:lnTo>
                      <a:pt x="36" y="0"/>
                    </a:lnTo>
                    <a:lnTo>
                      <a:pt x="36" y="11"/>
                    </a:lnTo>
                    <a:lnTo>
                      <a:pt x="36" y="25"/>
                    </a:lnTo>
                    <a:lnTo>
                      <a:pt x="33" y="41"/>
                    </a:lnTo>
                    <a:lnTo>
                      <a:pt x="30" y="61"/>
                    </a:lnTo>
                    <a:lnTo>
                      <a:pt x="24" y="82"/>
                    </a:lnTo>
                    <a:lnTo>
                      <a:pt x="18" y="107"/>
                    </a:lnTo>
                    <a:lnTo>
                      <a:pt x="15" y="129"/>
                    </a:lnTo>
                    <a:lnTo>
                      <a:pt x="12" y="176"/>
                    </a:lnTo>
                    <a:lnTo>
                      <a:pt x="15" y="225"/>
                    </a:lnTo>
                  </a:path>
                </a:pathLst>
              </a:custGeom>
              <a:solidFill>
                <a:schemeClr val="accent1"/>
              </a:solidFill>
              <a:ln w="12700" cap="rnd">
                <a:solidFill>
                  <a:srgbClr val="008000"/>
                </a:solidFill>
                <a:round/>
                <a:headEnd/>
                <a:tailEnd/>
              </a:ln>
            </p:spPr>
            <p:txBody>
              <a:bodyPr/>
              <a:lstStyle/>
              <a:p>
                <a:endParaRPr lang="en-US"/>
              </a:p>
            </p:txBody>
          </p:sp>
          <p:sp>
            <p:nvSpPr>
              <p:cNvPr id="18286" name="Freeform 182"/>
              <p:cNvSpPr>
                <a:spLocks/>
              </p:cNvSpPr>
              <p:nvPr/>
            </p:nvSpPr>
            <p:spPr bwMode="auto">
              <a:xfrm>
                <a:off x="1928" y="1545"/>
                <a:ext cx="71" cy="61"/>
              </a:xfrm>
              <a:custGeom>
                <a:avLst/>
                <a:gdLst>
                  <a:gd name="T0" fmla="*/ 0 w 71"/>
                  <a:gd name="T1" fmla="*/ 60 h 61"/>
                  <a:gd name="T2" fmla="*/ 6 w 71"/>
                  <a:gd name="T3" fmla="*/ 36 h 61"/>
                  <a:gd name="T4" fmla="*/ 12 w 71"/>
                  <a:gd name="T5" fmla="*/ 16 h 61"/>
                  <a:gd name="T6" fmla="*/ 27 w 71"/>
                  <a:gd name="T7" fmla="*/ 8 h 61"/>
                  <a:gd name="T8" fmla="*/ 39 w 71"/>
                  <a:gd name="T9" fmla="*/ 3 h 61"/>
                  <a:gd name="T10" fmla="*/ 49 w 71"/>
                  <a:gd name="T11" fmla="*/ 0 h 61"/>
                  <a:gd name="T12" fmla="*/ 58 w 71"/>
                  <a:gd name="T13" fmla="*/ 0 h 61"/>
                  <a:gd name="T14" fmla="*/ 67 w 71"/>
                  <a:gd name="T15" fmla="*/ 0 h 61"/>
                  <a:gd name="T16" fmla="*/ 70 w 71"/>
                  <a:gd name="T17" fmla="*/ 3 h 61"/>
                  <a:gd name="T18" fmla="*/ 70 w 71"/>
                  <a:gd name="T19" fmla="*/ 6 h 61"/>
                  <a:gd name="T20" fmla="*/ 64 w 71"/>
                  <a:gd name="T21" fmla="*/ 8 h 61"/>
                  <a:gd name="T22" fmla="*/ 49 w 71"/>
                  <a:gd name="T23" fmla="*/ 16 h 61"/>
                  <a:gd name="T24" fmla="*/ 39 w 71"/>
                  <a:gd name="T25" fmla="*/ 22 h 61"/>
                  <a:gd name="T26" fmla="*/ 27 w 71"/>
                  <a:gd name="T27" fmla="*/ 27 h 61"/>
                  <a:gd name="T28" fmla="*/ 15 w 71"/>
                  <a:gd name="T29" fmla="*/ 33 h 61"/>
                  <a:gd name="T30" fmla="*/ 9 w 71"/>
                  <a:gd name="T31" fmla="*/ 38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
                  <a:gd name="T49" fmla="*/ 0 h 61"/>
                  <a:gd name="T50" fmla="*/ 71 w 71"/>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 h="61">
                    <a:moveTo>
                      <a:pt x="0" y="60"/>
                    </a:moveTo>
                    <a:lnTo>
                      <a:pt x="6" y="36"/>
                    </a:lnTo>
                    <a:lnTo>
                      <a:pt x="12" y="16"/>
                    </a:lnTo>
                    <a:lnTo>
                      <a:pt x="27" y="8"/>
                    </a:lnTo>
                    <a:lnTo>
                      <a:pt x="39" y="3"/>
                    </a:lnTo>
                    <a:lnTo>
                      <a:pt x="49" y="0"/>
                    </a:lnTo>
                    <a:lnTo>
                      <a:pt x="58" y="0"/>
                    </a:lnTo>
                    <a:lnTo>
                      <a:pt x="67" y="0"/>
                    </a:lnTo>
                    <a:lnTo>
                      <a:pt x="70" y="3"/>
                    </a:lnTo>
                    <a:lnTo>
                      <a:pt x="70" y="6"/>
                    </a:lnTo>
                    <a:lnTo>
                      <a:pt x="64" y="8"/>
                    </a:lnTo>
                    <a:lnTo>
                      <a:pt x="49" y="16"/>
                    </a:lnTo>
                    <a:lnTo>
                      <a:pt x="39" y="22"/>
                    </a:lnTo>
                    <a:lnTo>
                      <a:pt x="27" y="27"/>
                    </a:lnTo>
                    <a:lnTo>
                      <a:pt x="15" y="33"/>
                    </a:lnTo>
                    <a:lnTo>
                      <a:pt x="9" y="38"/>
                    </a:lnTo>
                  </a:path>
                </a:pathLst>
              </a:custGeom>
              <a:solidFill>
                <a:schemeClr val="accent1"/>
              </a:solidFill>
              <a:ln w="12700" cap="rnd">
                <a:solidFill>
                  <a:srgbClr val="008000"/>
                </a:solidFill>
                <a:round/>
                <a:headEnd/>
                <a:tailEnd/>
              </a:ln>
            </p:spPr>
            <p:txBody>
              <a:bodyPr/>
              <a:lstStyle/>
              <a:p>
                <a:endParaRPr lang="en-US"/>
              </a:p>
            </p:txBody>
          </p:sp>
          <p:sp>
            <p:nvSpPr>
              <p:cNvPr id="18287" name="Freeform 183"/>
              <p:cNvSpPr>
                <a:spLocks/>
              </p:cNvSpPr>
              <p:nvPr/>
            </p:nvSpPr>
            <p:spPr bwMode="auto">
              <a:xfrm>
                <a:off x="1895" y="1348"/>
                <a:ext cx="21" cy="247"/>
              </a:xfrm>
              <a:custGeom>
                <a:avLst/>
                <a:gdLst>
                  <a:gd name="T0" fmla="*/ 20 w 21"/>
                  <a:gd name="T1" fmla="*/ 246 h 247"/>
                  <a:gd name="T2" fmla="*/ 14 w 21"/>
                  <a:gd name="T3" fmla="*/ 184 h 247"/>
                  <a:gd name="T4" fmla="*/ 8 w 21"/>
                  <a:gd name="T5" fmla="*/ 127 h 247"/>
                  <a:gd name="T6" fmla="*/ 8 w 21"/>
                  <a:gd name="T7" fmla="*/ 100 h 247"/>
                  <a:gd name="T8" fmla="*/ 5 w 21"/>
                  <a:gd name="T9" fmla="*/ 78 h 247"/>
                  <a:gd name="T10" fmla="*/ 3 w 21"/>
                  <a:gd name="T11" fmla="*/ 57 h 247"/>
                  <a:gd name="T12" fmla="*/ 3 w 21"/>
                  <a:gd name="T13" fmla="*/ 40 h 247"/>
                  <a:gd name="T14" fmla="*/ 3 w 21"/>
                  <a:gd name="T15" fmla="*/ 27 h 247"/>
                  <a:gd name="T16" fmla="*/ 0 w 21"/>
                  <a:gd name="T17" fmla="*/ 16 h 247"/>
                  <a:gd name="T18" fmla="*/ 0 w 21"/>
                  <a:gd name="T19" fmla="*/ 8 h 247"/>
                  <a:gd name="T20" fmla="*/ 0 w 21"/>
                  <a:gd name="T21" fmla="*/ 5 h 247"/>
                  <a:gd name="T22" fmla="*/ 0 w 21"/>
                  <a:gd name="T23" fmla="*/ 0 h 247"/>
                  <a:gd name="T24" fmla="*/ 3 w 21"/>
                  <a:gd name="T25" fmla="*/ 0 h 247"/>
                  <a:gd name="T26" fmla="*/ 3 w 21"/>
                  <a:gd name="T27" fmla="*/ 3 h 247"/>
                  <a:gd name="T28" fmla="*/ 5 w 21"/>
                  <a:gd name="T29" fmla="*/ 8 h 247"/>
                  <a:gd name="T30" fmla="*/ 8 w 21"/>
                  <a:gd name="T31" fmla="*/ 22 h 247"/>
                  <a:gd name="T32" fmla="*/ 14 w 21"/>
                  <a:gd name="T33" fmla="*/ 40 h 247"/>
                  <a:gd name="T34" fmla="*/ 14 w 21"/>
                  <a:gd name="T35" fmla="*/ 59 h 247"/>
                  <a:gd name="T36" fmla="*/ 14 w 21"/>
                  <a:gd name="T37" fmla="*/ 92 h 247"/>
                  <a:gd name="T38" fmla="*/ 14 w 21"/>
                  <a:gd name="T39" fmla="*/ 124 h 247"/>
                  <a:gd name="T40" fmla="*/ 17 w 21"/>
                  <a:gd name="T41" fmla="*/ 165 h 247"/>
                  <a:gd name="T42" fmla="*/ 20 w 21"/>
                  <a:gd name="T43" fmla="*/ 208 h 2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247"/>
                  <a:gd name="T68" fmla="*/ 21 w 21"/>
                  <a:gd name="T69" fmla="*/ 247 h 2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247">
                    <a:moveTo>
                      <a:pt x="20" y="246"/>
                    </a:moveTo>
                    <a:lnTo>
                      <a:pt x="14" y="184"/>
                    </a:lnTo>
                    <a:lnTo>
                      <a:pt x="8" y="127"/>
                    </a:lnTo>
                    <a:lnTo>
                      <a:pt x="8" y="100"/>
                    </a:lnTo>
                    <a:lnTo>
                      <a:pt x="5" y="78"/>
                    </a:lnTo>
                    <a:lnTo>
                      <a:pt x="3" y="57"/>
                    </a:lnTo>
                    <a:lnTo>
                      <a:pt x="3" y="40"/>
                    </a:lnTo>
                    <a:lnTo>
                      <a:pt x="3" y="27"/>
                    </a:lnTo>
                    <a:lnTo>
                      <a:pt x="0" y="16"/>
                    </a:lnTo>
                    <a:lnTo>
                      <a:pt x="0" y="8"/>
                    </a:lnTo>
                    <a:lnTo>
                      <a:pt x="0" y="5"/>
                    </a:lnTo>
                    <a:lnTo>
                      <a:pt x="0" y="0"/>
                    </a:lnTo>
                    <a:lnTo>
                      <a:pt x="3" y="0"/>
                    </a:lnTo>
                    <a:lnTo>
                      <a:pt x="3" y="3"/>
                    </a:lnTo>
                    <a:lnTo>
                      <a:pt x="5" y="8"/>
                    </a:lnTo>
                    <a:lnTo>
                      <a:pt x="8" y="22"/>
                    </a:lnTo>
                    <a:lnTo>
                      <a:pt x="14" y="40"/>
                    </a:lnTo>
                    <a:lnTo>
                      <a:pt x="14" y="59"/>
                    </a:lnTo>
                    <a:lnTo>
                      <a:pt x="14" y="92"/>
                    </a:lnTo>
                    <a:lnTo>
                      <a:pt x="14" y="124"/>
                    </a:lnTo>
                    <a:lnTo>
                      <a:pt x="17" y="165"/>
                    </a:lnTo>
                    <a:lnTo>
                      <a:pt x="20" y="208"/>
                    </a:lnTo>
                  </a:path>
                </a:pathLst>
              </a:custGeom>
              <a:solidFill>
                <a:schemeClr val="accent1"/>
              </a:solidFill>
              <a:ln w="12700" cap="rnd">
                <a:solidFill>
                  <a:srgbClr val="008000"/>
                </a:solidFill>
                <a:round/>
                <a:headEnd/>
                <a:tailEnd/>
              </a:ln>
            </p:spPr>
            <p:txBody>
              <a:bodyPr/>
              <a:lstStyle/>
              <a:p>
                <a:endParaRPr lang="en-US"/>
              </a:p>
            </p:txBody>
          </p:sp>
        </p:grpSp>
      </p:grpSp>
      <p:grpSp>
        <p:nvGrpSpPr>
          <p:cNvPr id="20" name="Group 184"/>
          <p:cNvGrpSpPr>
            <a:grpSpLocks/>
          </p:cNvGrpSpPr>
          <p:nvPr/>
        </p:nvGrpSpPr>
        <p:grpSpPr bwMode="auto">
          <a:xfrm>
            <a:off x="4865688" y="2709863"/>
            <a:ext cx="1079500" cy="461962"/>
            <a:chOff x="3371" y="1668"/>
            <a:chExt cx="748" cy="285"/>
          </a:xfrm>
        </p:grpSpPr>
        <p:grpSp>
          <p:nvGrpSpPr>
            <p:cNvPr id="21" name="Group 185"/>
            <p:cNvGrpSpPr>
              <a:grpSpLocks/>
            </p:cNvGrpSpPr>
            <p:nvPr/>
          </p:nvGrpSpPr>
          <p:grpSpPr bwMode="auto">
            <a:xfrm>
              <a:off x="3371" y="1673"/>
              <a:ext cx="190" cy="280"/>
              <a:chOff x="3371" y="1673"/>
              <a:chExt cx="190" cy="280"/>
            </a:xfrm>
          </p:grpSpPr>
          <p:sp>
            <p:nvSpPr>
              <p:cNvPr id="18268" name="Freeform 186"/>
              <p:cNvSpPr>
                <a:spLocks/>
              </p:cNvSpPr>
              <p:nvPr/>
            </p:nvSpPr>
            <p:spPr bwMode="auto">
              <a:xfrm>
                <a:off x="3471" y="1850"/>
                <a:ext cx="7" cy="103"/>
              </a:xfrm>
              <a:custGeom>
                <a:avLst/>
                <a:gdLst>
                  <a:gd name="T0" fmla="*/ 0 w 7"/>
                  <a:gd name="T1" fmla="*/ 102 h 103"/>
                  <a:gd name="T2" fmla="*/ 0 w 7"/>
                  <a:gd name="T3" fmla="*/ 73 h 103"/>
                  <a:gd name="T4" fmla="*/ 0 w 7"/>
                  <a:gd name="T5" fmla="*/ 46 h 103"/>
                  <a:gd name="T6" fmla="*/ 6 w 7"/>
                  <a:gd name="T7" fmla="*/ 27 h 103"/>
                  <a:gd name="T8" fmla="*/ 6 w 7"/>
                  <a:gd name="T9" fmla="*/ 14 h 103"/>
                  <a:gd name="T10" fmla="*/ 6 w 7"/>
                  <a:gd name="T11" fmla="*/ 4 h 103"/>
                  <a:gd name="T12" fmla="*/ 6 w 7"/>
                  <a:gd name="T13" fmla="*/ 0 h 103"/>
                  <a:gd name="T14" fmla="*/ 6 w 7"/>
                  <a:gd name="T15" fmla="*/ 4 h 103"/>
                  <a:gd name="T16" fmla="*/ 6 w 7"/>
                  <a:gd name="T17" fmla="*/ 17 h 103"/>
                  <a:gd name="T18" fmla="*/ 6 w 7"/>
                  <a:gd name="T19" fmla="*/ 43 h 103"/>
                  <a:gd name="T20" fmla="*/ 6 w 7"/>
                  <a:gd name="T21" fmla="*/ 73 h 103"/>
                  <a:gd name="T22" fmla="*/ 0 w 7"/>
                  <a:gd name="T23" fmla="*/ 102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
                  <a:gd name="T37" fmla="*/ 0 h 103"/>
                  <a:gd name="T38" fmla="*/ 7 w 7"/>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 h="103">
                    <a:moveTo>
                      <a:pt x="0" y="102"/>
                    </a:moveTo>
                    <a:lnTo>
                      <a:pt x="0" y="73"/>
                    </a:lnTo>
                    <a:lnTo>
                      <a:pt x="0" y="46"/>
                    </a:lnTo>
                    <a:lnTo>
                      <a:pt x="6" y="27"/>
                    </a:lnTo>
                    <a:lnTo>
                      <a:pt x="6" y="14"/>
                    </a:lnTo>
                    <a:lnTo>
                      <a:pt x="6" y="4"/>
                    </a:lnTo>
                    <a:lnTo>
                      <a:pt x="6" y="0"/>
                    </a:lnTo>
                    <a:lnTo>
                      <a:pt x="6" y="4"/>
                    </a:lnTo>
                    <a:lnTo>
                      <a:pt x="6" y="17"/>
                    </a:lnTo>
                    <a:lnTo>
                      <a:pt x="6" y="43"/>
                    </a:lnTo>
                    <a:lnTo>
                      <a:pt x="6" y="73"/>
                    </a:lnTo>
                    <a:lnTo>
                      <a:pt x="0" y="102"/>
                    </a:lnTo>
                  </a:path>
                </a:pathLst>
              </a:custGeom>
              <a:solidFill>
                <a:schemeClr val="accent1"/>
              </a:solidFill>
              <a:ln w="12700" cap="rnd">
                <a:solidFill>
                  <a:srgbClr val="008000"/>
                </a:solidFill>
                <a:round/>
                <a:headEnd/>
                <a:tailEnd/>
              </a:ln>
            </p:spPr>
            <p:txBody>
              <a:bodyPr/>
              <a:lstStyle/>
              <a:p>
                <a:endParaRPr lang="en-US"/>
              </a:p>
            </p:txBody>
          </p:sp>
          <p:sp>
            <p:nvSpPr>
              <p:cNvPr id="18269" name="Freeform 187"/>
              <p:cNvSpPr>
                <a:spLocks/>
              </p:cNvSpPr>
              <p:nvPr/>
            </p:nvSpPr>
            <p:spPr bwMode="auto">
              <a:xfrm>
                <a:off x="3393" y="1776"/>
                <a:ext cx="82" cy="165"/>
              </a:xfrm>
              <a:custGeom>
                <a:avLst/>
                <a:gdLst>
                  <a:gd name="T0" fmla="*/ 81 w 82"/>
                  <a:gd name="T1" fmla="*/ 164 h 165"/>
                  <a:gd name="T2" fmla="*/ 76 w 82"/>
                  <a:gd name="T3" fmla="*/ 161 h 165"/>
                  <a:gd name="T4" fmla="*/ 70 w 82"/>
                  <a:gd name="T5" fmla="*/ 154 h 165"/>
                  <a:gd name="T6" fmla="*/ 65 w 82"/>
                  <a:gd name="T7" fmla="*/ 145 h 165"/>
                  <a:gd name="T8" fmla="*/ 54 w 82"/>
                  <a:gd name="T9" fmla="*/ 122 h 165"/>
                  <a:gd name="T10" fmla="*/ 49 w 82"/>
                  <a:gd name="T11" fmla="*/ 112 h 165"/>
                  <a:gd name="T12" fmla="*/ 43 w 82"/>
                  <a:gd name="T13" fmla="*/ 105 h 165"/>
                  <a:gd name="T14" fmla="*/ 38 w 82"/>
                  <a:gd name="T15" fmla="*/ 92 h 165"/>
                  <a:gd name="T16" fmla="*/ 43 w 82"/>
                  <a:gd name="T17" fmla="*/ 82 h 165"/>
                  <a:gd name="T18" fmla="*/ 43 w 82"/>
                  <a:gd name="T19" fmla="*/ 73 h 165"/>
                  <a:gd name="T20" fmla="*/ 43 w 82"/>
                  <a:gd name="T21" fmla="*/ 63 h 165"/>
                  <a:gd name="T22" fmla="*/ 32 w 82"/>
                  <a:gd name="T23" fmla="*/ 46 h 165"/>
                  <a:gd name="T24" fmla="*/ 16 w 82"/>
                  <a:gd name="T25" fmla="*/ 23 h 165"/>
                  <a:gd name="T26" fmla="*/ 5 w 82"/>
                  <a:gd name="T27" fmla="*/ 7 h 165"/>
                  <a:gd name="T28" fmla="*/ 0 w 82"/>
                  <a:gd name="T29" fmla="*/ 4 h 165"/>
                  <a:gd name="T30" fmla="*/ 0 w 82"/>
                  <a:gd name="T31" fmla="*/ 0 h 165"/>
                  <a:gd name="T32" fmla="*/ 5 w 82"/>
                  <a:gd name="T33" fmla="*/ 4 h 165"/>
                  <a:gd name="T34" fmla="*/ 16 w 82"/>
                  <a:gd name="T35" fmla="*/ 14 h 165"/>
                  <a:gd name="T36" fmla="*/ 32 w 82"/>
                  <a:gd name="T37" fmla="*/ 27 h 165"/>
                  <a:gd name="T38" fmla="*/ 43 w 82"/>
                  <a:gd name="T39" fmla="*/ 46 h 165"/>
                  <a:gd name="T40" fmla="*/ 49 w 82"/>
                  <a:gd name="T41" fmla="*/ 56 h 165"/>
                  <a:gd name="T42" fmla="*/ 54 w 82"/>
                  <a:gd name="T43" fmla="*/ 73 h 165"/>
                  <a:gd name="T44" fmla="*/ 65 w 82"/>
                  <a:gd name="T45" fmla="*/ 112 h 165"/>
                  <a:gd name="T46" fmla="*/ 70 w 82"/>
                  <a:gd name="T47" fmla="*/ 128 h 165"/>
                  <a:gd name="T48" fmla="*/ 76 w 82"/>
                  <a:gd name="T49" fmla="*/ 145 h 165"/>
                  <a:gd name="T50" fmla="*/ 81 w 82"/>
                  <a:gd name="T51" fmla="*/ 158 h 165"/>
                  <a:gd name="T52" fmla="*/ 81 w 82"/>
                  <a:gd name="T53" fmla="*/ 164 h 1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2"/>
                  <a:gd name="T82" fmla="*/ 0 h 165"/>
                  <a:gd name="T83" fmla="*/ 82 w 82"/>
                  <a:gd name="T84" fmla="*/ 165 h 16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2" h="165">
                    <a:moveTo>
                      <a:pt x="81" y="164"/>
                    </a:moveTo>
                    <a:lnTo>
                      <a:pt x="76" y="161"/>
                    </a:lnTo>
                    <a:lnTo>
                      <a:pt x="70" y="154"/>
                    </a:lnTo>
                    <a:lnTo>
                      <a:pt x="65" y="145"/>
                    </a:lnTo>
                    <a:lnTo>
                      <a:pt x="54" y="122"/>
                    </a:lnTo>
                    <a:lnTo>
                      <a:pt x="49" y="112"/>
                    </a:lnTo>
                    <a:lnTo>
                      <a:pt x="43" y="105"/>
                    </a:lnTo>
                    <a:lnTo>
                      <a:pt x="38" y="92"/>
                    </a:lnTo>
                    <a:lnTo>
                      <a:pt x="43" y="82"/>
                    </a:lnTo>
                    <a:lnTo>
                      <a:pt x="43" y="73"/>
                    </a:lnTo>
                    <a:lnTo>
                      <a:pt x="43" y="63"/>
                    </a:lnTo>
                    <a:lnTo>
                      <a:pt x="32" y="46"/>
                    </a:lnTo>
                    <a:lnTo>
                      <a:pt x="16" y="23"/>
                    </a:lnTo>
                    <a:lnTo>
                      <a:pt x="5" y="7"/>
                    </a:lnTo>
                    <a:lnTo>
                      <a:pt x="0" y="4"/>
                    </a:lnTo>
                    <a:lnTo>
                      <a:pt x="0" y="0"/>
                    </a:lnTo>
                    <a:lnTo>
                      <a:pt x="5" y="4"/>
                    </a:lnTo>
                    <a:lnTo>
                      <a:pt x="16" y="14"/>
                    </a:lnTo>
                    <a:lnTo>
                      <a:pt x="32" y="27"/>
                    </a:lnTo>
                    <a:lnTo>
                      <a:pt x="43" y="46"/>
                    </a:lnTo>
                    <a:lnTo>
                      <a:pt x="49" y="56"/>
                    </a:lnTo>
                    <a:lnTo>
                      <a:pt x="54" y="73"/>
                    </a:lnTo>
                    <a:lnTo>
                      <a:pt x="65" y="112"/>
                    </a:lnTo>
                    <a:lnTo>
                      <a:pt x="70" y="128"/>
                    </a:lnTo>
                    <a:lnTo>
                      <a:pt x="76" y="145"/>
                    </a:lnTo>
                    <a:lnTo>
                      <a:pt x="81" y="158"/>
                    </a:lnTo>
                    <a:lnTo>
                      <a:pt x="81" y="164"/>
                    </a:lnTo>
                  </a:path>
                </a:pathLst>
              </a:custGeom>
              <a:solidFill>
                <a:schemeClr val="accent1"/>
              </a:solidFill>
              <a:ln w="12700" cap="rnd">
                <a:solidFill>
                  <a:srgbClr val="008000"/>
                </a:solidFill>
                <a:round/>
                <a:headEnd/>
                <a:tailEnd/>
              </a:ln>
            </p:spPr>
            <p:txBody>
              <a:bodyPr/>
              <a:lstStyle/>
              <a:p>
                <a:endParaRPr lang="en-US"/>
              </a:p>
            </p:txBody>
          </p:sp>
          <p:sp>
            <p:nvSpPr>
              <p:cNvPr id="18270" name="Freeform 188"/>
              <p:cNvSpPr>
                <a:spLocks/>
              </p:cNvSpPr>
              <p:nvPr/>
            </p:nvSpPr>
            <p:spPr bwMode="auto">
              <a:xfrm>
                <a:off x="3475" y="1791"/>
                <a:ext cx="50" cy="162"/>
              </a:xfrm>
              <a:custGeom>
                <a:avLst/>
                <a:gdLst>
                  <a:gd name="T0" fmla="*/ 0 w 50"/>
                  <a:gd name="T1" fmla="*/ 128 h 162"/>
                  <a:gd name="T2" fmla="*/ 11 w 50"/>
                  <a:gd name="T3" fmla="*/ 92 h 162"/>
                  <a:gd name="T4" fmla="*/ 22 w 50"/>
                  <a:gd name="T5" fmla="*/ 59 h 162"/>
                  <a:gd name="T6" fmla="*/ 22 w 50"/>
                  <a:gd name="T7" fmla="*/ 36 h 162"/>
                  <a:gd name="T8" fmla="*/ 22 w 50"/>
                  <a:gd name="T9" fmla="*/ 20 h 162"/>
                  <a:gd name="T10" fmla="*/ 27 w 50"/>
                  <a:gd name="T11" fmla="*/ 14 h 162"/>
                  <a:gd name="T12" fmla="*/ 38 w 50"/>
                  <a:gd name="T13" fmla="*/ 7 h 162"/>
                  <a:gd name="T14" fmla="*/ 44 w 50"/>
                  <a:gd name="T15" fmla="*/ 0 h 162"/>
                  <a:gd name="T16" fmla="*/ 49 w 50"/>
                  <a:gd name="T17" fmla="*/ 4 h 162"/>
                  <a:gd name="T18" fmla="*/ 49 w 50"/>
                  <a:gd name="T19" fmla="*/ 10 h 162"/>
                  <a:gd name="T20" fmla="*/ 44 w 50"/>
                  <a:gd name="T21" fmla="*/ 20 h 162"/>
                  <a:gd name="T22" fmla="*/ 33 w 50"/>
                  <a:gd name="T23" fmla="*/ 43 h 162"/>
                  <a:gd name="T24" fmla="*/ 22 w 50"/>
                  <a:gd name="T25" fmla="*/ 69 h 162"/>
                  <a:gd name="T26" fmla="*/ 16 w 50"/>
                  <a:gd name="T27" fmla="*/ 92 h 162"/>
                  <a:gd name="T28" fmla="*/ 11 w 50"/>
                  <a:gd name="T29" fmla="*/ 128 h 162"/>
                  <a:gd name="T30" fmla="*/ 11 w 50"/>
                  <a:gd name="T31" fmla="*/ 161 h 1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162"/>
                  <a:gd name="T50" fmla="*/ 50 w 50"/>
                  <a:gd name="T51" fmla="*/ 162 h 1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162">
                    <a:moveTo>
                      <a:pt x="0" y="128"/>
                    </a:moveTo>
                    <a:lnTo>
                      <a:pt x="11" y="92"/>
                    </a:lnTo>
                    <a:lnTo>
                      <a:pt x="22" y="59"/>
                    </a:lnTo>
                    <a:lnTo>
                      <a:pt x="22" y="36"/>
                    </a:lnTo>
                    <a:lnTo>
                      <a:pt x="22" y="20"/>
                    </a:lnTo>
                    <a:lnTo>
                      <a:pt x="27" y="14"/>
                    </a:lnTo>
                    <a:lnTo>
                      <a:pt x="38" y="7"/>
                    </a:lnTo>
                    <a:lnTo>
                      <a:pt x="44" y="0"/>
                    </a:lnTo>
                    <a:lnTo>
                      <a:pt x="49" y="4"/>
                    </a:lnTo>
                    <a:lnTo>
                      <a:pt x="49" y="10"/>
                    </a:lnTo>
                    <a:lnTo>
                      <a:pt x="44" y="20"/>
                    </a:lnTo>
                    <a:lnTo>
                      <a:pt x="33" y="43"/>
                    </a:lnTo>
                    <a:lnTo>
                      <a:pt x="22" y="69"/>
                    </a:lnTo>
                    <a:lnTo>
                      <a:pt x="16" y="92"/>
                    </a:lnTo>
                    <a:lnTo>
                      <a:pt x="11" y="128"/>
                    </a:lnTo>
                    <a:lnTo>
                      <a:pt x="11" y="161"/>
                    </a:lnTo>
                  </a:path>
                </a:pathLst>
              </a:custGeom>
              <a:solidFill>
                <a:schemeClr val="accent1"/>
              </a:solidFill>
              <a:ln w="12700" cap="rnd">
                <a:solidFill>
                  <a:srgbClr val="008000"/>
                </a:solidFill>
                <a:round/>
                <a:headEnd/>
                <a:tailEnd/>
              </a:ln>
            </p:spPr>
            <p:txBody>
              <a:bodyPr/>
              <a:lstStyle/>
              <a:p>
                <a:endParaRPr lang="en-US"/>
              </a:p>
            </p:txBody>
          </p:sp>
          <p:sp>
            <p:nvSpPr>
              <p:cNvPr id="18271" name="Freeform 189"/>
              <p:cNvSpPr>
                <a:spLocks/>
              </p:cNvSpPr>
              <p:nvPr/>
            </p:nvSpPr>
            <p:spPr bwMode="auto">
              <a:xfrm>
                <a:off x="3429" y="1723"/>
                <a:ext cx="50" cy="201"/>
              </a:xfrm>
              <a:custGeom>
                <a:avLst/>
                <a:gdLst>
                  <a:gd name="T0" fmla="*/ 43 w 50"/>
                  <a:gd name="T1" fmla="*/ 200 h 201"/>
                  <a:gd name="T2" fmla="*/ 32 w 50"/>
                  <a:gd name="T3" fmla="*/ 135 h 201"/>
                  <a:gd name="T4" fmla="*/ 27 w 50"/>
                  <a:gd name="T5" fmla="*/ 103 h 201"/>
                  <a:gd name="T6" fmla="*/ 21 w 50"/>
                  <a:gd name="T7" fmla="*/ 77 h 201"/>
                  <a:gd name="T8" fmla="*/ 16 w 50"/>
                  <a:gd name="T9" fmla="*/ 51 h 201"/>
                  <a:gd name="T10" fmla="*/ 11 w 50"/>
                  <a:gd name="T11" fmla="*/ 29 h 201"/>
                  <a:gd name="T12" fmla="*/ 5 w 50"/>
                  <a:gd name="T13" fmla="*/ 13 h 201"/>
                  <a:gd name="T14" fmla="*/ 0 w 50"/>
                  <a:gd name="T15" fmla="*/ 0 h 201"/>
                  <a:gd name="T16" fmla="*/ 5 w 50"/>
                  <a:gd name="T17" fmla="*/ 6 h 201"/>
                  <a:gd name="T18" fmla="*/ 11 w 50"/>
                  <a:gd name="T19" fmla="*/ 16 h 201"/>
                  <a:gd name="T20" fmla="*/ 16 w 50"/>
                  <a:gd name="T21" fmla="*/ 29 h 201"/>
                  <a:gd name="T22" fmla="*/ 27 w 50"/>
                  <a:gd name="T23" fmla="*/ 48 h 201"/>
                  <a:gd name="T24" fmla="*/ 32 w 50"/>
                  <a:gd name="T25" fmla="*/ 71 h 201"/>
                  <a:gd name="T26" fmla="*/ 43 w 50"/>
                  <a:gd name="T27" fmla="*/ 93 h 201"/>
                  <a:gd name="T28" fmla="*/ 49 w 50"/>
                  <a:gd name="T29" fmla="*/ 113 h 201"/>
                  <a:gd name="T30" fmla="*/ 49 w 50"/>
                  <a:gd name="T31" fmla="*/ 126 h 201"/>
                  <a:gd name="T32" fmla="*/ 49 w 50"/>
                  <a:gd name="T33" fmla="*/ 139 h 201"/>
                  <a:gd name="T34" fmla="*/ 49 w 50"/>
                  <a:gd name="T35" fmla="*/ 152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201"/>
                  <a:gd name="T56" fmla="*/ 50 w 50"/>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201">
                    <a:moveTo>
                      <a:pt x="43" y="200"/>
                    </a:moveTo>
                    <a:lnTo>
                      <a:pt x="32" y="135"/>
                    </a:lnTo>
                    <a:lnTo>
                      <a:pt x="27" y="103"/>
                    </a:lnTo>
                    <a:lnTo>
                      <a:pt x="21" y="77"/>
                    </a:lnTo>
                    <a:lnTo>
                      <a:pt x="16" y="51"/>
                    </a:lnTo>
                    <a:lnTo>
                      <a:pt x="11" y="29"/>
                    </a:lnTo>
                    <a:lnTo>
                      <a:pt x="5" y="13"/>
                    </a:lnTo>
                    <a:lnTo>
                      <a:pt x="0" y="0"/>
                    </a:lnTo>
                    <a:lnTo>
                      <a:pt x="5" y="6"/>
                    </a:lnTo>
                    <a:lnTo>
                      <a:pt x="11" y="16"/>
                    </a:lnTo>
                    <a:lnTo>
                      <a:pt x="16" y="29"/>
                    </a:lnTo>
                    <a:lnTo>
                      <a:pt x="27" y="48"/>
                    </a:lnTo>
                    <a:lnTo>
                      <a:pt x="32" y="71"/>
                    </a:lnTo>
                    <a:lnTo>
                      <a:pt x="43" y="93"/>
                    </a:lnTo>
                    <a:lnTo>
                      <a:pt x="49" y="113"/>
                    </a:lnTo>
                    <a:lnTo>
                      <a:pt x="49" y="126"/>
                    </a:lnTo>
                    <a:lnTo>
                      <a:pt x="49" y="139"/>
                    </a:lnTo>
                    <a:lnTo>
                      <a:pt x="49" y="152"/>
                    </a:lnTo>
                  </a:path>
                </a:pathLst>
              </a:custGeom>
              <a:solidFill>
                <a:schemeClr val="accent1"/>
              </a:solidFill>
              <a:ln w="12700" cap="rnd">
                <a:solidFill>
                  <a:srgbClr val="008000"/>
                </a:solidFill>
                <a:round/>
                <a:headEnd/>
                <a:tailEnd/>
              </a:ln>
            </p:spPr>
            <p:txBody>
              <a:bodyPr/>
              <a:lstStyle/>
              <a:p>
                <a:endParaRPr lang="en-US"/>
              </a:p>
            </p:txBody>
          </p:sp>
          <p:sp>
            <p:nvSpPr>
              <p:cNvPr id="18272" name="Freeform 190"/>
              <p:cNvSpPr>
                <a:spLocks/>
              </p:cNvSpPr>
              <p:nvPr/>
            </p:nvSpPr>
            <p:spPr bwMode="auto">
              <a:xfrm>
                <a:off x="3371" y="1876"/>
                <a:ext cx="93" cy="63"/>
              </a:xfrm>
              <a:custGeom>
                <a:avLst/>
                <a:gdLst>
                  <a:gd name="T0" fmla="*/ 92 w 93"/>
                  <a:gd name="T1" fmla="*/ 62 h 63"/>
                  <a:gd name="T2" fmla="*/ 92 w 93"/>
                  <a:gd name="T3" fmla="*/ 58 h 63"/>
                  <a:gd name="T4" fmla="*/ 86 w 93"/>
                  <a:gd name="T5" fmla="*/ 45 h 63"/>
                  <a:gd name="T6" fmla="*/ 75 w 93"/>
                  <a:gd name="T7" fmla="*/ 32 h 63"/>
                  <a:gd name="T8" fmla="*/ 65 w 93"/>
                  <a:gd name="T9" fmla="*/ 19 h 63"/>
                  <a:gd name="T10" fmla="*/ 54 w 93"/>
                  <a:gd name="T11" fmla="*/ 10 h 63"/>
                  <a:gd name="T12" fmla="*/ 38 w 93"/>
                  <a:gd name="T13" fmla="*/ 3 h 63"/>
                  <a:gd name="T14" fmla="*/ 27 w 93"/>
                  <a:gd name="T15" fmla="*/ 0 h 63"/>
                  <a:gd name="T16" fmla="*/ 16 w 93"/>
                  <a:gd name="T17" fmla="*/ 0 h 63"/>
                  <a:gd name="T18" fmla="*/ 5 w 93"/>
                  <a:gd name="T19" fmla="*/ 0 h 63"/>
                  <a:gd name="T20" fmla="*/ 0 w 93"/>
                  <a:gd name="T21" fmla="*/ 3 h 63"/>
                  <a:gd name="T22" fmla="*/ 11 w 93"/>
                  <a:gd name="T23" fmla="*/ 6 h 63"/>
                  <a:gd name="T24" fmla="*/ 27 w 93"/>
                  <a:gd name="T25" fmla="*/ 10 h 63"/>
                  <a:gd name="T26" fmla="*/ 43 w 93"/>
                  <a:gd name="T27" fmla="*/ 13 h 63"/>
                  <a:gd name="T28" fmla="*/ 54 w 93"/>
                  <a:gd name="T29" fmla="*/ 16 h 63"/>
                  <a:gd name="T30" fmla="*/ 65 w 93"/>
                  <a:gd name="T31" fmla="*/ 26 h 63"/>
                  <a:gd name="T32" fmla="*/ 75 w 93"/>
                  <a:gd name="T33" fmla="*/ 42 h 63"/>
                  <a:gd name="T34" fmla="*/ 86 w 93"/>
                  <a:gd name="T35" fmla="*/ 55 h 63"/>
                  <a:gd name="T36" fmla="*/ 92 w 93"/>
                  <a:gd name="T37" fmla="*/ 62 h 63"/>
                  <a:gd name="T38" fmla="*/ 92 w 93"/>
                  <a:gd name="T39" fmla="*/ 62 h 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3"/>
                  <a:gd name="T61" fmla="*/ 0 h 63"/>
                  <a:gd name="T62" fmla="*/ 93 w 93"/>
                  <a:gd name="T63" fmla="*/ 63 h 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3" h="63">
                    <a:moveTo>
                      <a:pt x="92" y="62"/>
                    </a:moveTo>
                    <a:lnTo>
                      <a:pt x="92" y="58"/>
                    </a:lnTo>
                    <a:lnTo>
                      <a:pt x="86" y="45"/>
                    </a:lnTo>
                    <a:lnTo>
                      <a:pt x="75" y="32"/>
                    </a:lnTo>
                    <a:lnTo>
                      <a:pt x="65" y="19"/>
                    </a:lnTo>
                    <a:lnTo>
                      <a:pt x="54" y="10"/>
                    </a:lnTo>
                    <a:lnTo>
                      <a:pt x="38" y="3"/>
                    </a:lnTo>
                    <a:lnTo>
                      <a:pt x="27" y="0"/>
                    </a:lnTo>
                    <a:lnTo>
                      <a:pt x="16" y="0"/>
                    </a:lnTo>
                    <a:lnTo>
                      <a:pt x="5" y="0"/>
                    </a:lnTo>
                    <a:lnTo>
                      <a:pt x="0" y="3"/>
                    </a:lnTo>
                    <a:lnTo>
                      <a:pt x="11" y="6"/>
                    </a:lnTo>
                    <a:lnTo>
                      <a:pt x="27" y="10"/>
                    </a:lnTo>
                    <a:lnTo>
                      <a:pt x="43" y="13"/>
                    </a:lnTo>
                    <a:lnTo>
                      <a:pt x="54" y="16"/>
                    </a:lnTo>
                    <a:lnTo>
                      <a:pt x="65" y="26"/>
                    </a:lnTo>
                    <a:lnTo>
                      <a:pt x="75" y="42"/>
                    </a:lnTo>
                    <a:lnTo>
                      <a:pt x="86" y="55"/>
                    </a:lnTo>
                    <a:lnTo>
                      <a:pt x="92" y="62"/>
                    </a:lnTo>
                  </a:path>
                </a:pathLst>
              </a:custGeom>
              <a:solidFill>
                <a:schemeClr val="accent1"/>
              </a:solidFill>
              <a:ln w="12700" cap="rnd">
                <a:solidFill>
                  <a:srgbClr val="008000"/>
                </a:solidFill>
                <a:round/>
                <a:headEnd/>
                <a:tailEnd/>
              </a:ln>
            </p:spPr>
            <p:txBody>
              <a:bodyPr/>
              <a:lstStyle/>
              <a:p>
                <a:endParaRPr lang="en-US"/>
              </a:p>
            </p:txBody>
          </p:sp>
          <p:sp>
            <p:nvSpPr>
              <p:cNvPr id="18273" name="Freeform 191"/>
              <p:cNvSpPr>
                <a:spLocks/>
              </p:cNvSpPr>
              <p:nvPr/>
            </p:nvSpPr>
            <p:spPr bwMode="auto">
              <a:xfrm>
                <a:off x="3471" y="1719"/>
                <a:ext cx="34" cy="226"/>
              </a:xfrm>
              <a:custGeom>
                <a:avLst/>
                <a:gdLst>
                  <a:gd name="T0" fmla="*/ 0 w 34"/>
                  <a:gd name="T1" fmla="*/ 205 h 226"/>
                  <a:gd name="T2" fmla="*/ 6 w 34"/>
                  <a:gd name="T3" fmla="*/ 143 h 226"/>
                  <a:gd name="T4" fmla="*/ 6 w 34"/>
                  <a:gd name="T5" fmla="*/ 114 h 226"/>
                  <a:gd name="T6" fmla="*/ 11 w 34"/>
                  <a:gd name="T7" fmla="*/ 88 h 226"/>
                  <a:gd name="T8" fmla="*/ 17 w 34"/>
                  <a:gd name="T9" fmla="*/ 62 h 226"/>
                  <a:gd name="T10" fmla="*/ 22 w 34"/>
                  <a:gd name="T11" fmla="*/ 36 h 226"/>
                  <a:gd name="T12" fmla="*/ 28 w 34"/>
                  <a:gd name="T13" fmla="*/ 13 h 226"/>
                  <a:gd name="T14" fmla="*/ 28 w 34"/>
                  <a:gd name="T15" fmla="*/ 0 h 226"/>
                  <a:gd name="T16" fmla="*/ 33 w 34"/>
                  <a:gd name="T17" fmla="*/ 0 h 226"/>
                  <a:gd name="T18" fmla="*/ 33 w 34"/>
                  <a:gd name="T19" fmla="*/ 13 h 226"/>
                  <a:gd name="T20" fmla="*/ 33 w 34"/>
                  <a:gd name="T21" fmla="*/ 26 h 226"/>
                  <a:gd name="T22" fmla="*/ 28 w 34"/>
                  <a:gd name="T23" fmla="*/ 42 h 226"/>
                  <a:gd name="T24" fmla="*/ 28 w 34"/>
                  <a:gd name="T25" fmla="*/ 59 h 226"/>
                  <a:gd name="T26" fmla="*/ 22 w 34"/>
                  <a:gd name="T27" fmla="*/ 81 h 226"/>
                  <a:gd name="T28" fmla="*/ 11 w 34"/>
                  <a:gd name="T29" fmla="*/ 130 h 226"/>
                  <a:gd name="T30" fmla="*/ 11 w 34"/>
                  <a:gd name="T31" fmla="*/ 176 h 226"/>
                  <a:gd name="T32" fmla="*/ 11 w 34"/>
                  <a:gd name="T33" fmla="*/ 225 h 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226"/>
                  <a:gd name="T53" fmla="*/ 34 w 34"/>
                  <a:gd name="T54" fmla="*/ 226 h 2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226">
                    <a:moveTo>
                      <a:pt x="0" y="205"/>
                    </a:moveTo>
                    <a:lnTo>
                      <a:pt x="6" y="143"/>
                    </a:lnTo>
                    <a:lnTo>
                      <a:pt x="6" y="114"/>
                    </a:lnTo>
                    <a:lnTo>
                      <a:pt x="11" y="88"/>
                    </a:lnTo>
                    <a:lnTo>
                      <a:pt x="17" y="62"/>
                    </a:lnTo>
                    <a:lnTo>
                      <a:pt x="22" y="36"/>
                    </a:lnTo>
                    <a:lnTo>
                      <a:pt x="28" y="13"/>
                    </a:lnTo>
                    <a:lnTo>
                      <a:pt x="28" y="0"/>
                    </a:lnTo>
                    <a:lnTo>
                      <a:pt x="33" y="0"/>
                    </a:lnTo>
                    <a:lnTo>
                      <a:pt x="33" y="13"/>
                    </a:lnTo>
                    <a:lnTo>
                      <a:pt x="33" y="26"/>
                    </a:lnTo>
                    <a:lnTo>
                      <a:pt x="28" y="42"/>
                    </a:lnTo>
                    <a:lnTo>
                      <a:pt x="28" y="59"/>
                    </a:lnTo>
                    <a:lnTo>
                      <a:pt x="22" y="81"/>
                    </a:lnTo>
                    <a:lnTo>
                      <a:pt x="11" y="130"/>
                    </a:lnTo>
                    <a:lnTo>
                      <a:pt x="11" y="176"/>
                    </a:lnTo>
                    <a:lnTo>
                      <a:pt x="11" y="225"/>
                    </a:lnTo>
                  </a:path>
                </a:pathLst>
              </a:custGeom>
              <a:solidFill>
                <a:schemeClr val="accent1"/>
              </a:solidFill>
              <a:ln w="12700" cap="rnd">
                <a:solidFill>
                  <a:srgbClr val="008000"/>
                </a:solidFill>
                <a:round/>
                <a:headEnd/>
                <a:tailEnd/>
              </a:ln>
            </p:spPr>
            <p:txBody>
              <a:bodyPr/>
              <a:lstStyle/>
              <a:p>
                <a:endParaRPr lang="en-US"/>
              </a:p>
            </p:txBody>
          </p:sp>
          <p:sp>
            <p:nvSpPr>
              <p:cNvPr id="18274" name="Freeform 192"/>
              <p:cNvSpPr>
                <a:spLocks/>
              </p:cNvSpPr>
              <p:nvPr/>
            </p:nvSpPr>
            <p:spPr bwMode="auto">
              <a:xfrm>
                <a:off x="3488" y="1874"/>
                <a:ext cx="73" cy="59"/>
              </a:xfrm>
              <a:custGeom>
                <a:avLst/>
                <a:gdLst>
                  <a:gd name="T0" fmla="*/ 0 w 73"/>
                  <a:gd name="T1" fmla="*/ 58 h 59"/>
                  <a:gd name="T2" fmla="*/ 5 w 73"/>
                  <a:gd name="T3" fmla="*/ 35 h 59"/>
                  <a:gd name="T4" fmla="*/ 11 w 73"/>
                  <a:gd name="T5" fmla="*/ 16 h 59"/>
                  <a:gd name="T6" fmla="*/ 22 w 73"/>
                  <a:gd name="T7" fmla="*/ 6 h 59"/>
                  <a:gd name="T8" fmla="*/ 39 w 73"/>
                  <a:gd name="T9" fmla="*/ 0 h 59"/>
                  <a:gd name="T10" fmla="*/ 55 w 73"/>
                  <a:gd name="T11" fmla="*/ 0 h 59"/>
                  <a:gd name="T12" fmla="*/ 72 w 73"/>
                  <a:gd name="T13" fmla="*/ 0 h 59"/>
                  <a:gd name="T14" fmla="*/ 72 w 73"/>
                  <a:gd name="T15" fmla="*/ 3 h 59"/>
                  <a:gd name="T16" fmla="*/ 61 w 73"/>
                  <a:gd name="T17" fmla="*/ 6 h 59"/>
                  <a:gd name="T18" fmla="*/ 50 w 73"/>
                  <a:gd name="T19" fmla="*/ 16 h 59"/>
                  <a:gd name="T20" fmla="*/ 28 w 73"/>
                  <a:gd name="T21" fmla="*/ 26 h 59"/>
                  <a:gd name="T22" fmla="*/ 5 w 73"/>
                  <a:gd name="T23" fmla="*/ 35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59"/>
                  <a:gd name="T38" fmla="*/ 73 w 73"/>
                  <a:gd name="T39" fmla="*/ 59 h 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59">
                    <a:moveTo>
                      <a:pt x="0" y="58"/>
                    </a:moveTo>
                    <a:lnTo>
                      <a:pt x="5" y="35"/>
                    </a:lnTo>
                    <a:lnTo>
                      <a:pt x="11" y="16"/>
                    </a:lnTo>
                    <a:lnTo>
                      <a:pt x="22" y="6"/>
                    </a:lnTo>
                    <a:lnTo>
                      <a:pt x="39" y="0"/>
                    </a:lnTo>
                    <a:lnTo>
                      <a:pt x="55" y="0"/>
                    </a:lnTo>
                    <a:lnTo>
                      <a:pt x="72" y="0"/>
                    </a:lnTo>
                    <a:lnTo>
                      <a:pt x="72" y="3"/>
                    </a:lnTo>
                    <a:lnTo>
                      <a:pt x="61" y="6"/>
                    </a:lnTo>
                    <a:lnTo>
                      <a:pt x="50" y="16"/>
                    </a:lnTo>
                    <a:lnTo>
                      <a:pt x="28" y="26"/>
                    </a:lnTo>
                    <a:lnTo>
                      <a:pt x="5" y="35"/>
                    </a:lnTo>
                  </a:path>
                </a:pathLst>
              </a:custGeom>
              <a:solidFill>
                <a:schemeClr val="accent1"/>
              </a:solidFill>
              <a:ln w="12700" cap="rnd">
                <a:solidFill>
                  <a:srgbClr val="008000"/>
                </a:solidFill>
                <a:round/>
                <a:headEnd/>
                <a:tailEnd/>
              </a:ln>
            </p:spPr>
            <p:txBody>
              <a:bodyPr/>
              <a:lstStyle/>
              <a:p>
                <a:endParaRPr lang="en-US"/>
              </a:p>
            </p:txBody>
          </p:sp>
          <p:sp>
            <p:nvSpPr>
              <p:cNvPr id="18275" name="Freeform 193"/>
              <p:cNvSpPr>
                <a:spLocks/>
              </p:cNvSpPr>
              <p:nvPr/>
            </p:nvSpPr>
            <p:spPr bwMode="auto">
              <a:xfrm>
                <a:off x="3452" y="1673"/>
                <a:ext cx="23" cy="249"/>
              </a:xfrm>
              <a:custGeom>
                <a:avLst/>
                <a:gdLst>
                  <a:gd name="T0" fmla="*/ 22 w 23"/>
                  <a:gd name="T1" fmla="*/ 248 h 249"/>
                  <a:gd name="T2" fmla="*/ 17 w 23"/>
                  <a:gd name="T3" fmla="*/ 187 h 249"/>
                  <a:gd name="T4" fmla="*/ 11 w 23"/>
                  <a:gd name="T5" fmla="*/ 129 h 249"/>
                  <a:gd name="T6" fmla="*/ 6 w 23"/>
                  <a:gd name="T7" fmla="*/ 80 h 249"/>
                  <a:gd name="T8" fmla="*/ 6 w 23"/>
                  <a:gd name="T9" fmla="*/ 58 h 249"/>
                  <a:gd name="T10" fmla="*/ 6 w 23"/>
                  <a:gd name="T11" fmla="*/ 41 h 249"/>
                  <a:gd name="T12" fmla="*/ 6 w 23"/>
                  <a:gd name="T13" fmla="*/ 29 h 249"/>
                  <a:gd name="T14" fmla="*/ 0 w 23"/>
                  <a:gd name="T15" fmla="*/ 19 h 249"/>
                  <a:gd name="T16" fmla="*/ 0 w 23"/>
                  <a:gd name="T17" fmla="*/ 6 h 249"/>
                  <a:gd name="T18" fmla="*/ 0 w 23"/>
                  <a:gd name="T19" fmla="*/ 0 h 249"/>
                  <a:gd name="T20" fmla="*/ 6 w 23"/>
                  <a:gd name="T21" fmla="*/ 0 h 249"/>
                  <a:gd name="T22" fmla="*/ 6 w 23"/>
                  <a:gd name="T23" fmla="*/ 9 h 249"/>
                  <a:gd name="T24" fmla="*/ 11 w 23"/>
                  <a:gd name="T25" fmla="*/ 25 h 249"/>
                  <a:gd name="T26" fmla="*/ 17 w 23"/>
                  <a:gd name="T27" fmla="*/ 45 h 249"/>
                  <a:gd name="T28" fmla="*/ 17 w 23"/>
                  <a:gd name="T29" fmla="*/ 61 h 249"/>
                  <a:gd name="T30" fmla="*/ 17 w 23"/>
                  <a:gd name="T31" fmla="*/ 93 h 249"/>
                  <a:gd name="T32" fmla="*/ 17 w 23"/>
                  <a:gd name="T33" fmla="*/ 125 h 249"/>
                  <a:gd name="T34" fmla="*/ 17 w 23"/>
                  <a:gd name="T35" fmla="*/ 167 h 249"/>
                  <a:gd name="T36" fmla="*/ 22 w 23"/>
                  <a:gd name="T37" fmla="*/ 209 h 2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249"/>
                  <a:gd name="T59" fmla="*/ 23 w 23"/>
                  <a:gd name="T60" fmla="*/ 249 h 2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249">
                    <a:moveTo>
                      <a:pt x="22" y="248"/>
                    </a:moveTo>
                    <a:lnTo>
                      <a:pt x="17" y="187"/>
                    </a:lnTo>
                    <a:lnTo>
                      <a:pt x="11" y="129"/>
                    </a:lnTo>
                    <a:lnTo>
                      <a:pt x="6" y="80"/>
                    </a:lnTo>
                    <a:lnTo>
                      <a:pt x="6" y="58"/>
                    </a:lnTo>
                    <a:lnTo>
                      <a:pt x="6" y="41"/>
                    </a:lnTo>
                    <a:lnTo>
                      <a:pt x="6" y="29"/>
                    </a:lnTo>
                    <a:lnTo>
                      <a:pt x="0" y="19"/>
                    </a:lnTo>
                    <a:lnTo>
                      <a:pt x="0" y="6"/>
                    </a:lnTo>
                    <a:lnTo>
                      <a:pt x="0" y="0"/>
                    </a:lnTo>
                    <a:lnTo>
                      <a:pt x="6" y="0"/>
                    </a:lnTo>
                    <a:lnTo>
                      <a:pt x="6" y="9"/>
                    </a:lnTo>
                    <a:lnTo>
                      <a:pt x="11" y="25"/>
                    </a:lnTo>
                    <a:lnTo>
                      <a:pt x="17" y="45"/>
                    </a:lnTo>
                    <a:lnTo>
                      <a:pt x="17" y="61"/>
                    </a:lnTo>
                    <a:lnTo>
                      <a:pt x="17" y="93"/>
                    </a:lnTo>
                    <a:lnTo>
                      <a:pt x="17" y="125"/>
                    </a:lnTo>
                    <a:lnTo>
                      <a:pt x="17" y="167"/>
                    </a:lnTo>
                    <a:lnTo>
                      <a:pt x="22" y="209"/>
                    </a:lnTo>
                  </a:path>
                </a:pathLst>
              </a:custGeom>
              <a:solidFill>
                <a:schemeClr val="accent1"/>
              </a:solidFill>
              <a:ln w="12700" cap="rnd">
                <a:solidFill>
                  <a:srgbClr val="008000"/>
                </a:solidFill>
                <a:round/>
                <a:headEnd/>
                <a:tailEnd/>
              </a:ln>
            </p:spPr>
            <p:txBody>
              <a:bodyPr/>
              <a:lstStyle/>
              <a:p>
                <a:endParaRPr lang="en-US"/>
              </a:p>
            </p:txBody>
          </p:sp>
        </p:grpSp>
        <p:grpSp>
          <p:nvGrpSpPr>
            <p:cNvPr id="22" name="Group 194"/>
            <p:cNvGrpSpPr>
              <a:grpSpLocks/>
            </p:cNvGrpSpPr>
            <p:nvPr/>
          </p:nvGrpSpPr>
          <p:grpSpPr bwMode="auto">
            <a:xfrm>
              <a:off x="3557" y="1672"/>
              <a:ext cx="190" cy="280"/>
              <a:chOff x="3557" y="1672"/>
              <a:chExt cx="190" cy="280"/>
            </a:xfrm>
          </p:grpSpPr>
          <p:sp>
            <p:nvSpPr>
              <p:cNvPr id="18260" name="Freeform 195"/>
              <p:cNvSpPr>
                <a:spLocks/>
              </p:cNvSpPr>
              <p:nvPr/>
            </p:nvSpPr>
            <p:spPr bwMode="auto">
              <a:xfrm>
                <a:off x="3657" y="1849"/>
                <a:ext cx="6" cy="103"/>
              </a:xfrm>
              <a:custGeom>
                <a:avLst/>
                <a:gdLst>
                  <a:gd name="T0" fmla="*/ 0 w 6"/>
                  <a:gd name="T1" fmla="*/ 102 h 103"/>
                  <a:gd name="T2" fmla="*/ 0 w 6"/>
                  <a:gd name="T3" fmla="*/ 73 h 103"/>
                  <a:gd name="T4" fmla="*/ 0 w 6"/>
                  <a:gd name="T5" fmla="*/ 46 h 103"/>
                  <a:gd name="T6" fmla="*/ 5 w 6"/>
                  <a:gd name="T7" fmla="*/ 27 h 103"/>
                  <a:gd name="T8" fmla="*/ 5 w 6"/>
                  <a:gd name="T9" fmla="*/ 14 h 103"/>
                  <a:gd name="T10" fmla="*/ 5 w 6"/>
                  <a:gd name="T11" fmla="*/ 4 h 103"/>
                  <a:gd name="T12" fmla="*/ 5 w 6"/>
                  <a:gd name="T13" fmla="*/ 0 h 103"/>
                  <a:gd name="T14" fmla="*/ 5 w 6"/>
                  <a:gd name="T15" fmla="*/ 4 h 103"/>
                  <a:gd name="T16" fmla="*/ 5 w 6"/>
                  <a:gd name="T17" fmla="*/ 17 h 103"/>
                  <a:gd name="T18" fmla="*/ 5 w 6"/>
                  <a:gd name="T19" fmla="*/ 43 h 103"/>
                  <a:gd name="T20" fmla="*/ 5 w 6"/>
                  <a:gd name="T21" fmla="*/ 73 h 103"/>
                  <a:gd name="T22" fmla="*/ 0 w 6"/>
                  <a:gd name="T23" fmla="*/ 102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03"/>
                  <a:gd name="T38" fmla="*/ 6 w 6"/>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03">
                    <a:moveTo>
                      <a:pt x="0" y="102"/>
                    </a:moveTo>
                    <a:lnTo>
                      <a:pt x="0" y="73"/>
                    </a:lnTo>
                    <a:lnTo>
                      <a:pt x="0" y="46"/>
                    </a:lnTo>
                    <a:lnTo>
                      <a:pt x="5" y="27"/>
                    </a:lnTo>
                    <a:lnTo>
                      <a:pt x="5" y="14"/>
                    </a:lnTo>
                    <a:lnTo>
                      <a:pt x="5" y="4"/>
                    </a:lnTo>
                    <a:lnTo>
                      <a:pt x="5" y="0"/>
                    </a:lnTo>
                    <a:lnTo>
                      <a:pt x="5" y="4"/>
                    </a:lnTo>
                    <a:lnTo>
                      <a:pt x="5" y="17"/>
                    </a:lnTo>
                    <a:lnTo>
                      <a:pt x="5" y="43"/>
                    </a:lnTo>
                    <a:lnTo>
                      <a:pt x="5" y="73"/>
                    </a:lnTo>
                    <a:lnTo>
                      <a:pt x="0" y="102"/>
                    </a:lnTo>
                  </a:path>
                </a:pathLst>
              </a:custGeom>
              <a:solidFill>
                <a:schemeClr val="accent1"/>
              </a:solidFill>
              <a:ln w="12700" cap="rnd">
                <a:solidFill>
                  <a:srgbClr val="008000"/>
                </a:solidFill>
                <a:round/>
                <a:headEnd/>
                <a:tailEnd/>
              </a:ln>
            </p:spPr>
            <p:txBody>
              <a:bodyPr/>
              <a:lstStyle/>
              <a:p>
                <a:endParaRPr lang="en-US"/>
              </a:p>
            </p:txBody>
          </p:sp>
          <p:sp>
            <p:nvSpPr>
              <p:cNvPr id="18261" name="Freeform 196"/>
              <p:cNvSpPr>
                <a:spLocks/>
              </p:cNvSpPr>
              <p:nvPr/>
            </p:nvSpPr>
            <p:spPr bwMode="auto">
              <a:xfrm>
                <a:off x="3580" y="1776"/>
                <a:ext cx="81" cy="164"/>
              </a:xfrm>
              <a:custGeom>
                <a:avLst/>
                <a:gdLst>
                  <a:gd name="T0" fmla="*/ 80 w 81"/>
                  <a:gd name="T1" fmla="*/ 163 h 164"/>
                  <a:gd name="T2" fmla="*/ 74 w 81"/>
                  <a:gd name="T3" fmla="*/ 160 h 164"/>
                  <a:gd name="T4" fmla="*/ 69 w 81"/>
                  <a:gd name="T5" fmla="*/ 153 h 164"/>
                  <a:gd name="T6" fmla="*/ 63 w 81"/>
                  <a:gd name="T7" fmla="*/ 144 h 164"/>
                  <a:gd name="T8" fmla="*/ 51 w 81"/>
                  <a:gd name="T9" fmla="*/ 121 h 164"/>
                  <a:gd name="T10" fmla="*/ 46 w 81"/>
                  <a:gd name="T11" fmla="*/ 111 h 164"/>
                  <a:gd name="T12" fmla="*/ 40 w 81"/>
                  <a:gd name="T13" fmla="*/ 104 h 164"/>
                  <a:gd name="T14" fmla="*/ 40 w 81"/>
                  <a:gd name="T15" fmla="*/ 91 h 164"/>
                  <a:gd name="T16" fmla="*/ 40 w 81"/>
                  <a:gd name="T17" fmla="*/ 81 h 164"/>
                  <a:gd name="T18" fmla="*/ 40 w 81"/>
                  <a:gd name="T19" fmla="*/ 72 h 164"/>
                  <a:gd name="T20" fmla="*/ 40 w 81"/>
                  <a:gd name="T21" fmla="*/ 62 h 164"/>
                  <a:gd name="T22" fmla="*/ 34 w 81"/>
                  <a:gd name="T23" fmla="*/ 45 h 164"/>
                  <a:gd name="T24" fmla="*/ 17 w 81"/>
                  <a:gd name="T25" fmla="*/ 22 h 164"/>
                  <a:gd name="T26" fmla="*/ 6 w 81"/>
                  <a:gd name="T27" fmla="*/ 6 h 164"/>
                  <a:gd name="T28" fmla="*/ 0 w 81"/>
                  <a:gd name="T29" fmla="*/ 3 h 164"/>
                  <a:gd name="T30" fmla="*/ 0 w 81"/>
                  <a:gd name="T31" fmla="*/ 0 h 164"/>
                  <a:gd name="T32" fmla="*/ 6 w 81"/>
                  <a:gd name="T33" fmla="*/ 3 h 164"/>
                  <a:gd name="T34" fmla="*/ 17 w 81"/>
                  <a:gd name="T35" fmla="*/ 13 h 164"/>
                  <a:gd name="T36" fmla="*/ 29 w 81"/>
                  <a:gd name="T37" fmla="*/ 26 h 164"/>
                  <a:gd name="T38" fmla="*/ 40 w 81"/>
                  <a:gd name="T39" fmla="*/ 45 h 164"/>
                  <a:gd name="T40" fmla="*/ 46 w 81"/>
                  <a:gd name="T41" fmla="*/ 55 h 164"/>
                  <a:gd name="T42" fmla="*/ 51 w 81"/>
                  <a:gd name="T43" fmla="*/ 72 h 164"/>
                  <a:gd name="T44" fmla="*/ 63 w 81"/>
                  <a:gd name="T45" fmla="*/ 111 h 164"/>
                  <a:gd name="T46" fmla="*/ 69 w 81"/>
                  <a:gd name="T47" fmla="*/ 127 h 164"/>
                  <a:gd name="T48" fmla="*/ 74 w 81"/>
                  <a:gd name="T49" fmla="*/ 144 h 164"/>
                  <a:gd name="T50" fmla="*/ 80 w 81"/>
                  <a:gd name="T51" fmla="*/ 157 h 164"/>
                  <a:gd name="T52" fmla="*/ 80 w 81"/>
                  <a:gd name="T53" fmla="*/ 163 h 1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1"/>
                  <a:gd name="T82" fmla="*/ 0 h 164"/>
                  <a:gd name="T83" fmla="*/ 81 w 81"/>
                  <a:gd name="T84" fmla="*/ 164 h 16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1" h="164">
                    <a:moveTo>
                      <a:pt x="80" y="163"/>
                    </a:moveTo>
                    <a:lnTo>
                      <a:pt x="74" y="160"/>
                    </a:lnTo>
                    <a:lnTo>
                      <a:pt x="69" y="153"/>
                    </a:lnTo>
                    <a:lnTo>
                      <a:pt x="63" y="144"/>
                    </a:lnTo>
                    <a:lnTo>
                      <a:pt x="51" y="121"/>
                    </a:lnTo>
                    <a:lnTo>
                      <a:pt x="46" y="111"/>
                    </a:lnTo>
                    <a:lnTo>
                      <a:pt x="40" y="104"/>
                    </a:lnTo>
                    <a:lnTo>
                      <a:pt x="40" y="91"/>
                    </a:lnTo>
                    <a:lnTo>
                      <a:pt x="40" y="81"/>
                    </a:lnTo>
                    <a:lnTo>
                      <a:pt x="40" y="72"/>
                    </a:lnTo>
                    <a:lnTo>
                      <a:pt x="40" y="62"/>
                    </a:lnTo>
                    <a:lnTo>
                      <a:pt x="34" y="45"/>
                    </a:lnTo>
                    <a:lnTo>
                      <a:pt x="17" y="22"/>
                    </a:lnTo>
                    <a:lnTo>
                      <a:pt x="6" y="6"/>
                    </a:lnTo>
                    <a:lnTo>
                      <a:pt x="0" y="3"/>
                    </a:lnTo>
                    <a:lnTo>
                      <a:pt x="0" y="0"/>
                    </a:lnTo>
                    <a:lnTo>
                      <a:pt x="6" y="3"/>
                    </a:lnTo>
                    <a:lnTo>
                      <a:pt x="17" y="13"/>
                    </a:lnTo>
                    <a:lnTo>
                      <a:pt x="29" y="26"/>
                    </a:lnTo>
                    <a:lnTo>
                      <a:pt x="40" y="45"/>
                    </a:lnTo>
                    <a:lnTo>
                      <a:pt x="46" y="55"/>
                    </a:lnTo>
                    <a:lnTo>
                      <a:pt x="51" y="72"/>
                    </a:lnTo>
                    <a:lnTo>
                      <a:pt x="63" y="111"/>
                    </a:lnTo>
                    <a:lnTo>
                      <a:pt x="69" y="127"/>
                    </a:lnTo>
                    <a:lnTo>
                      <a:pt x="74" y="144"/>
                    </a:lnTo>
                    <a:lnTo>
                      <a:pt x="80" y="157"/>
                    </a:lnTo>
                    <a:lnTo>
                      <a:pt x="80" y="163"/>
                    </a:lnTo>
                  </a:path>
                </a:pathLst>
              </a:custGeom>
              <a:solidFill>
                <a:schemeClr val="accent1"/>
              </a:solidFill>
              <a:ln w="12700" cap="rnd">
                <a:solidFill>
                  <a:srgbClr val="008000"/>
                </a:solidFill>
                <a:round/>
                <a:headEnd/>
                <a:tailEnd/>
              </a:ln>
            </p:spPr>
            <p:txBody>
              <a:bodyPr/>
              <a:lstStyle/>
              <a:p>
                <a:endParaRPr lang="en-US"/>
              </a:p>
            </p:txBody>
          </p:sp>
          <p:sp>
            <p:nvSpPr>
              <p:cNvPr id="18262" name="Freeform 197"/>
              <p:cNvSpPr>
                <a:spLocks/>
              </p:cNvSpPr>
              <p:nvPr/>
            </p:nvSpPr>
            <p:spPr bwMode="auto">
              <a:xfrm>
                <a:off x="3658" y="1791"/>
                <a:ext cx="53" cy="161"/>
              </a:xfrm>
              <a:custGeom>
                <a:avLst/>
                <a:gdLst>
                  <a:gd name="T0" fmla="*/ 0 w 53"/>
                  <a:gd name="T1" fmla="*/ 127 h 161"/>
                  <a:gd name="T2" fmla="*/ 17 w 53"/>
                  <a:gd name="T3" fmla="*/ 91 h 161"/>
                  <a:gd name="T4" fmla="*/ 29 w 53"/>
                  <a:gd name="T5" fmla="*/ 58 h 161"/>
                  <a:gd name="T6" fmla="*/ 29 w 53"/>
                  <a:gd name="T7" fmla="*/ 36 h 161"/>
                  <a:gd name="T8" fmla="*/ 29 w 53"/>
                  <a:gd name="T9" fmla="*/ 19 h 161"/>
                  <a:gd name="T10" fmla="*/ 35 w 53"/>
                  <a:gd name="T11" fmla="*/ 13 h 161"/>
                  <a:gd name="T12" fmla="*/ 40 w 53"/>
                  <a:gd name="T13" fmla="*/ 6 h 161"/>
                  <a:gd name="T14" fmla="*/ 46 w 53"/>
                  <a:gd name="T15" fmla="*/ 0 h 161"/>
                  <a:gd name="T16" fmla="*/ 52 w 53"/>
                  <a:gd name="T17" fmla="*/ 3 h 161"/>
                  <a:gd name="T18" fmla="*/ 52 w 53"/>
                  <a:gd name="T19" fmla="*/ 9 h 161"/>
                  <a:gd name="T20" fmla="*/ 46 w 53"/>
                  <a:gd name="T21" fmla="*/ 19 h 161"/>
                  <a:gd name="T22" fmla="*/ 35 w 53"/>
                  <a:gd name="T23" fmla="*/ 42 h 161"/>
                  <a:gd name="T24" fmla="*/ 29 w 53"/>
                  <a:gd name="T25" fmla="*/ 68 h 161"/>
                  <a:gd name="T26" fmla="*/ 17 w 53"/>
                  <a:gd name="T27" fmla="*/ 91 h 161"/>
                  <a:gd name="T28" fmla="*/ 12 w 53"/>
                  <a:gd name="T29" fmla="*/ 127 h 161"/>
                  <a:gd name="T30" fmla="*/ 12 w 53"/>
                  <a:gd name="T31" fmla="*/ 16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161"/>
                  <a:gd name="T50" fmla="*/ 53 w 53"/>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161">
                    <a:moveTo>
                      <a:pt x="0" y="127"/>
                    </a:moveTo>
                    <a:lnTo>
                      <a:pt x="17" y="91"/>
                    </a:lnTo>
                    <a:lnTo>
                      <a:pt x="29" y="58"/>
                    </a:lnTo>
                    <a:lnTo>
                      <a:pt x="29" y="36"/>
                    </a:lnTo>
                    <a:lnTo>
                      <a:pt x="29" y="19"/>
                    </a:lnTo>
                    <a:lnTo>
                      <a:pt x="35" y="13"/>
                    </a:lnTo>
                    <a:lnTo>
                      <a:pt x="40" y="6"/>
                    </a:lnTo>
                    <a:lnTo>
                      <a:pt x="46" y="0"/>
                    </a:lnTo>
                    <a:lnTo>
                      <a:pt x="52" y="3"/>
                    </a:lnTo>
                    <a:lnTo>
                      <a:pt x="52" y="9"/>
                    </a:lnTo>
                    <a:lnTo>
                      <a:pt x="46" y="19"/>
                    </a:lnTo>
                    <a:lnTo>
                      <a:pt x="35" y="42"/>
                    </a:lnTo>
                    <a:lnTo>
                      <a:pt x="29" y="68"/>
                    </a:lnTo>
                    <a:lnTo>
                      <a:pt x="17" y="91"/>
                    </a:lnTo>
                    <a:lnTo>
                      <a:pt x="12" y="127"/>
                    </a:lnTo>
                    <a:lnTo>
                      <a:pt x="12" y="160"/>
                    </a:lnTo>
                  </a:path>
                </a:pathLst>
              </a:custGeom>
              <a:solidFill>
                <a:schemeClr val="accent1"/>
              </a:solidFill>
              <a:ln w="12700" cap="rnd">
                <a:solidFill>
                  <a:srgbClr val="008000"/>
                </a:solidFill>
                <a:round/>
                <a:headEnd/>
                <a:tailEnd/>
              </a:ln>
            </p:spPr>
            <p:txBody>
              <a:bodyPr/>
              <a:lstStyle/>
              <a:p>
                <a:endParaRPr lang="en-US"/>
              </a:p>
            </p:txBody>
          </p:sp>
          <p:sp>
            <p:nvSpPr>
              <p:cNvPr id="18263" name="Freeform 198"/>
              <p:cNvSpPr>
                <a:spLocks/>
              </p:cNvSpPr>
              <p:nvPr/>
            </p:nvSpPr>
            <p:spPr bwMode="auto">
              <a:xfrm>
                <a:off x="3612" y="1722"/>
                <a:ext cx="52" cy="201"/>
              </a:xfrm>
              <a:custGeom>
                <a:avLst/>
                <a:gdLst>
                  <a:gd name="T0" fmla="*/ 46 w 52"/>
                  <a:gd name="T1" fmla="*/ 200 h 201"/>
                  <a:gd name="T2" fmla="*/ 40 w 52"/>
                  <a:gd name="T3" fmla="*/ 135 h 201"/>
                  <a:gd name="T4" fmla="*/ 34 w 52"/>
                  <a:gd name="T5" fmla="*/ 103 h 201"/>
                  <a:gd name="T6" fmla="*/ 28 w 52"/>
                  <a:gd name="T7" fmla="*/ 77 h 201"/>
                  <a:gd name="T8" fmla="*/ 17 w 52"/>
                  <a:gd name="T9" fmla="*/ 51 h 201"/>
                  <a:gd name="T10" fmla="*/ 11 w 52"/>
                  <a:gd name="T11" fmla="*/ 29 h 201"/>
                  <a:gd name="T12" fmla="*/ 6 w 52"/>
                  <a:gd name="T13" fmla="*/ 13 h 201"/>
                  <a:gd name="T14" fmla="*/ 0 w 52"/>
                  <a:gd name="T15" fmla="*/ 0 h 201"/>
                  <a:gd name="T16" fmla="*/ 6 w 52"/>
                  <a:gd name="T17" fmla="*/ 6 h 201"/>
                  <a:gd name="T18" fmla="*/ 17 w 52"/>
                  <a:gd name="T19" fmla="*/ 16 h 201"/>
                  <a:gd name="T20" fmla="*/ 23 w 52"/>
                  <a:gd name="T21" fmla="*/ 29 h 201"/>
                  <a:gd name="T22" fmla="*/ 28 w 52"/>
                  <a:gd name="T23" fmla="*/ 48 h 201"/>
                  <a:gd name="T24" fmla="*/ 40 w 52"/>
                  <a:gd name="T25" fmla="*/ 71 h 201"/>
                  <a:gd name="T26" fmla="*/ 46 w 52"/>
                  <a:gd name="T27" fmla="*/ 93 h 201"/>
                  <a:gd name="T28" fmla="*/ 51 w 52"/>
                  <a:gd name="T29" fmla="*/ 113 h 201"/>
                  <a:gd name="T30" fmla="*/ 51 w 52"/>
                  <a:gd name="T31" fmla="*/ 126 h 201"/>
                  <a:gd name="T32" fmla="*/ 51 w 52"/>
                  <a:gd name="T33" fmla="*/ 139 h 201"/>
                  <a:gd name="T34" fmla="*/ 51 w 52"/>
                  <a:gd name="T35" fmla="*/ 152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201"/>
                  <a:gd name="T56" fmla="*/ 52 w 52"/>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201">
                    <a:moveTo>
                      <a:pt x="46" y="200"/>
                    </a:moveTo>
                    <a:lnTo>
                      <a:pt x="40" y="135"/>
                    </a:lnTo>
                    <a:lnTo>
                      <a:pt x="34" y="103"/>
                    </a:lnTo>
                    <a:lnTo>
                      <a:pt x="28" y="77"/>
                    </a:lnTo>
                    <a:lnTo>
                      <a:pt x="17" y="51"/>
                    </a:lnTo>
                    <a:lnTo>
                      <a:pt x="11" y="29"/>
                    </a:lnTo>
                    <a:lnTo>
                      <a:pt x="6" y="13"/>
                    </a:lnTo>
                    <a:lnTo>
                      <a:pt x="0" y="0"/>
                    </a:lnTo>
                    <a:lnTo>
                      <a:pt x="6" y="6"/>
                    </a:lnTo>
                    <a:lnTo>
                      <a:pt x="17" y="16"/>
                    </a:lnTo>
                    <a:lnTo>
                      <a:pt x="23" y="29"/>
                    </a:lnTo>
                    <a:lnTo>
                      <a:pt x="28" y="48"/>
                    </a:lnTo>
                    <a:lnTo>
                      <a:pt x="40" y="71"/>
                    </a:lnTo>
                    <a:lnTo>
                      <a:pt x="46" y="93"/>
                    </a:lnTo>
                    <a:lnTo>
                      <a:pt x="51" y="113"/>
                    </a:lnTo>
                    <a:lnTo>
                      <a:pt x="51" y="126"/>
                    </a:lnTo>
                    <a:lnTo>
                      <a:pt x="51" y="139"/>
                    </a:lnTo>
                    <a:lnTo>
                      <a:pt x="51" y="152"/>
                    </a:lnTo>
                  </a:path>
                </a:pathLst>
              </a:custGeom>
              <a:solidFill>
                <a:schemeClr val="accent1"/>
              </a:solidFill>
              <a:ln w="12700" cap="rnd">
                <a:solidFill>
                  <a:srgbClr val="008000"/>
                </a:solidFill>
                <a:round/>
                <a:headEnd/>
                <a:tailEnd/>
              </a:ln>
            </p:spPr>
            <p:txBody>
              <a:bodyPr/>
              <a:lstStyle/>
              <a:p>
                <a:endParaRPr lang="en-US"/>
              </a:p>
            </p:txBody>
          </p:sp>
          <p:sp>
            <p:nvSpPr>
              <p:cNvPr id="18264" name="Freeform 199"/>
              <p:cNvSpPr>
                <a:spLocks/>
              </p:cNvSpPr>
              <p:nvPr/>
            </p:nvSpPr>
            <p:spPr bwMode="auto">
              <a:xfrm>
                <a:off x="3557" y="1875"/>
                <a:ext cx="92" cy="63"/>
              </a:xfrm>
              <a:custGeom>
                <a:avLst/>
                <a:gdLst>
                  <a:gd name="T0" fmla="*/ 91 w 92"/>
                  <a:gd name="T1" fmla="*/ 62 h 63"/>
                  <a:gd name="T2" fmla="*/ 91 w 92"/>
                  <a:gd name="T3" fmla="*/ 58 h 63"/>
                  <a:gd name="T4" fmla="*/ 86 w 92"/>
                  <a:gd name="T5" fmla="*/ 45 h 63"/>
                  <a:gd name="T6" fmla="*/ 74 w 92"/>
                  <a:gd name="T7" fmla="*/ 32 h 63"/>
                  <a:gd name="T8" fmla="*/ 69 w 92"/>
                  <a:gd name="T9" fmla="*/ 19 h 63"/>
                  <a:gd name="T10" fmla="*/ 51 w 92"/>
                  <a:gd name="T11" fmla="*/ 10 h 63"/>
                  <a:gd name="T12" fmla="*/ 34 w 92"/>
                  <a:gd name="T13" fmla="*/ 3 h 63"/>
                  <a:gd name="T14" fmla="*/ 12 w 92"/>
                  <a:gd name="T15" fmla="*/ 0 h 63"/>
                  <a:gd name="T16" fmla="*/ 6 w 92"/>
                  <a:gd name="T17" fmla="*/ 0 h 63"/>
                  <a:gd name="T18" fmla="*/ 0 w 92"/>
                  <a:gd name="T19" fmla="*/ 3 h 63"/>
                  <a:gd name="T20" fmla="*/ 12 w 92"/>
                  <a:gd name="T21" fmla="*/ 6 h 63"/>
                  <a:gd name="T22" fmla="*/ 23 w 92"/>
                  <a:gd name="T23" fmla="*/ 10 h 63"/>
                  <a:gd name="T24" fmla="*/ 40 w 92"/>
                  <a:gd name="T25" fmla="*/ 13 h 63"/>
                  <a:gd name="T26" fmla="*/ 51 w 92"/>
                  <a:gd name="T27" fmla="*/ 16 h 63"/>
                  <a:gd name="T28" fmla="*/ 63 w 92"/>
                  <a:gd name="T29" fmla="*/ 26 h 63"/>
                  <a:gd name="T30" fmla="*/ 80 w 92"/>
                  <a:gd name="T31" fmla="*/ 42 h 63"/>
                  <a:gd name="T32" fmla="*/ 86 w 92"/>
                  <a:gd name="T33" fmla="*/ 55 h 63"/>
                  <a:gd name="T34" fmla="*/ 91 w 92"/>
                  <a:gd name="T35" fmla="*/ 62 h 63"/>
                  <a:gd name="T36" fmla="*/ 91 w 92"/>
                  <a:gd name="T37" fmla="*/ 62 h 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2"/>
                  <a:gd name="T58" fmla="*/ 0 h 63"/>
                  <a:gd name="T59" fmla="*/ 92 w 92"/>
                  <a:gd name="T60" fmla="*/ 63 h 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2" h="63">
                    <a:moveTo>
                      <a:pt x="91" y="62"/>
                    </a:moveTo>
                    <a:lnTo>
                      <a:pt x="91" y="58"/>
                    </a:lnTo>
                    <a:lnTo>
                      <a:pt x="86" y="45"/>
                    </a:lnTo>
                    <a:lnTo>
                      <a:pt x="74" y="32"/>
                    </a:lnTo>
                    <a:lnTo>
                      <a:pt x="69" y="19"/>
                    </a:lnTo>
                    <a:lnTo>
                      <a:pt x="51" y="10"/>
                    </a:lnTo>
                    <a:lnTo>
                      <a:pt x="34" y="3"/>
                    </a:lnTo>
                    <a:lnTo>
                      <a:pt x="12" y="0"/>
                    </a:lnTo>
                    <a:lnTo>
                      <a:pt x="6" y="0"/>
                    </a:lnTo>
                    <a:lnTo>
                      <a:pt x="0" y="3"/>
                    </a:lnTo>
                    <a:lnTo>
                      <a:pt x="12" y="6"/>
                    </a:lnTo>
                    <a:lnTo>
                      <a:pt x="23" y="10"/>
                    </a:lnTo>
                    <a:lnTo>
                      <a:pt x="40" y="13"/>
                    </a:lnTo>
                    <a:lnTo>
                      <a:pt x="51" y="16"/>
                    </a:lnTo>
                    <a:lnTo>
                      <a:pt x="63" y="26"/>
                    </a:lnTo>
                    <a:lnTo>
                      <a:pt x="80" y="42"/>
                    </a:lnTo>
                    <a:lnTo>
                      <a:pt x="86" y="55"/>
                    </a:lnTo>
                    <a:lnTo>
                      <a:pt x="91" y="62"/>
                    </a:lnTo>
                  </a:path>
                </a:pathLst>
              </a:custGeom>
              <a:solidFill>
                <a:schemeClr val="accent1"/>
              </a:solidFill>
              <a:ln w="12700" cap="rnd">
                <a:solidFill>
                  <a:srgbClr val="008000"/>
                </a:solidFill>
                <a:round/>
                <a:headEnd/>
                <a:tailEnd/>
              </a:ln>
            </p:spPr>
            <p:txBody>
              <a:bodyPr/>
              <a:lstStyle/>
              <a:p>
                <a:endParaRPr lang="en-US"/>
              </a:p>
            </p:txBody>
          </p:sp>
          <p:sp>
            <p:nvSpPr>
              <p:cNvPr id="18265" name="Freeform 200"/>
              <p:cNvSpPr>
                <a:spLocks/>
              </p:cNvSpPr>
              <p:nvPr/>
            </p:nvSpPr>
            <p:spPr bwMode="auto">
              <a:xfrm>
                <a:off x="3655" y="1718"/>
                <a:ext cx="36" cy="226"/>
              </a:xfrm>
              <a:custGeom>
                <a:avLst/>
                <a:gdLst>
                  <a:gd name="T0" fmla="*/ 0 w 36"/>
                  <a:gd name="T1" fmla="*/ 205 h 226"/>
                  <a:gd name="T2" fmla="*/ 6 w 36"/>
                  <a:gd name="T3" fmla="*/ 143 h 226"/>
                  <a:gd name="T4" fmla="*/ 6 w 36"/>
                  <a:gd name="T5" fmla="*/ 114 h 226"/>
                  <a:gd name="T6" fmla="*/ 12 w 36"/>
                  <a:gd name="T7" fmla="*/ 88 h 226"/>
                  <a:gd name="T8" fmla="*/ 18 w 36"/>
                  <a:gd name="T9" fmla="*/ 59 h 226"/>
                  <a:gd name="T10" fmla="*/ 23 w 36"/>
                  <a:gd name="T11" fmla="*/ 33 h 226"/>
                  <a:gd name="T12" fmla="*/ 29 w 36"/>
                  <a:gd name="T13" fmla="*/ 13 h 226"/>
                  <a:gd name="T14" fmla="*/ 29 w 36"/>
                  <a:gd name="T15" fmla="*/ 3 h 226"/>
                  <a:gd name="T16" fmla="*/ 29 w 36"/>
                  <a:gd name="T17" fmla="*/ 0 h 226"/>
                  <a:gd name="T18" fmla="*/ 35 w 36"/>
                  <a:gd name="T19" fmla="*/ 0 h 226"/>
                  <a:gd name="T20" fmla="*/ 35 w 36"/>
                  <a:gd name="T21" fmla="*/ 10 h 226"/>
                  <a:gd name="T22" fmla="*/ 35 w 36"/>
                  <a:gd name="T23" fmla="*/ 26 h 226"/>
                  <a:gd name="T24" fmla="*/ 29 w 36"/>
                  <a:gd name="T25" fmla="*/ 42 h 226"/>
                  <a:gd name="T26" fmla="*/ 29 w 36"/>
                  <a:gd name="T27" fmla="*/ 59 h 226"/>
                  <a:gd name="T28" fmla="*/ 23 w 36"/>
                  <a:gd name="T29" fmla="*/ 81 h 226"/>
                  <a:gd name="T30" fmla="*/ 12 w 36"/>
                  <a:gd name="T31" fmla="*/ 130 h 226"/>
                  <a:gd name="T32" fmla="*/ 12 w 36"/>
                  <a:gd name="T33" fmla="*/ 176 h 226"/>
                  <a:gd name="T34" fmla="*/ 12 w 36"/>
                  <a:gd name="T35" fmla="*/ 225 h 2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226"/>
                  <a:gd name="T56" fmla="*/ 36 w 36"/>
                  <a:gd name="T57" fmla="*/ 226 h 2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226">
                    <a:moveTo>
                      <a:pt x="0" y="205"/>
                    </a:moveTo>
                    <a:lnTo>
                      <a:pt x="6" y="143"/>
                    </a:lnTo>
                    <a:lnTo>
                      <a:pt x="6" y="114"/>
                    </a:lnTo>
                    <a:lnTo>
                      <a:pt x="12" y="88"/>
                    </a:lnTo>
                    <a:lnTo>
                      <a:pt x="18" y="59"/>
                    </a:lnTo>
                    <a:lnTo>
                      <a:pt x="23" y="33"/>
                    </a:lnTo>
                    <a:lnTo>
                      <a:pt x="29" y="13"/>
                    </a:lnTo>
                    <a:lnTo>
                      <a:pt x="29" y="3"/>
                    </a:lnTo>
                    <a:lnTo>
                      <a:pt x="29" y="0"/>
                    </a:lnTo>
                    <a:lnTo>
                      <a:pt x="35" y="0"/>
                    </a:lnTo>
                    <a:lnTo>
                      <a:pt x="35" y="10"/>
                    </a:lnTo>
                    <a:lnTo>
                      <a:pt x="35" y="26"/>
                    </a:lnTo>
                    <a:lnTo>
                      <a:pt x="29" y="42"/>
                    </a:lnTo>
                    <a:lnTo>
                      <a:pt x="29" y="59"/>
                    </a:lnTo>
                    <a:lnTo>
                      <a:pt x="23" y="81"/>
                    </a:lnTo>
                    <a:lnTo>
                      <a:pt x="12" y="130"/>
                    </a:lnTo>
                    <a:lnTo>
                      <a:pt x="12" y="176"/>
                    </a:lnTo>
                    <a:lnTo>
                      <a:pt x="12" y="225"/>
                    </a:lnTo>
                  </a:path>
                </a:pathLst>
              </a:custGeom>
              <a:solidFill>
                <a:schemeClr val="accent1"/>
              </a:solidFill>
              <a:ln w="12700" cap="rnd">
                <a:solidFill>
                  <a:srgbClr val="008000"/>
                </a:solidFill>
                <a:round/>
                <a:headEnd/>
                <a:tailEnd/>
              </a:ln>
            </p:spPr>
            <p:txBody>
              <a:bodyPr/>
              <a:lstStyle/>
              <a:p>
                <a:endParaRPr lang="en-US"/>
              </a:p>
            </p:txBody>
          </p:sp>
          <p:sp>
            <p:nvSpPr>
              <p:cNvPr id="18266" name="Freeform 201"/>
              <p:cNvSpPr>
                <a:spLocks/>
              </p:cNvSpPr>
              <p:nvPr/>
            </p:nvSpPr>
            <p:spPr bwMode="auto">
              <a:xfrm>
                <a:off x="3676" y="1869"/>
                <a:ext cx="71" cy="63"/>
              </a:xfrm>
              <a:custGeom>
                <a:avLst/>
                <a:gdLst>
                  <a:gd name="T0" fmla="*/ 0 w 71"/>
                  <a:gd name="T1" fmla="*/ 62 h 63"/>
                  <a:gd name="T2" fmla="*/ 6 w 71"/>
                  <a:gd name="T3" fmla="*/ 39 h 63"/>
                  <a:gd name="T4" fmla="*/ 12 w 71"/>
                  <a:gd name="T5" fmla="*/ 20 h 63"/>
                  <a:gd name="T6" fmla="*/ 23 w 71"/>
                  <a:gd name="T7" fmla="*/ 10 h 63"/>
                  <a:gd name="T8" fmla="*/ 35 w 71"/>
                  <a:gd name="T9" fmla="*/ 4 h 63"/>
                  <a:gd name="T10" fmla="*/ 52 w 71"/>
                  <a:gd name="T11" fmla="*/ 0 h 63"/>
                  <a:gd name="T12" fmla="*/ 70 w 71"/>
                  <a:gd name="T13" fmla="*/ 4 h 63"/>
                  <a:gd name="T14" fmla="*/ 64 w 71"/>
                  <a:gd name="T15" fmla="*/ 10 h 63"/>
                  <a:gd name="T16" fmla="*/ 47 w 71"/>
                  <a:gd name="T17" fmla="*/ 20 h 63"/>
                  <a:gd name="T18" fmla="*/ 23 w 71"/>
                  <a:gd name="T19" fmla="*/ 30 h 63"/>
                  <a:gd name="T20" fmla="*/ 12 w 71"/>
                  <a:gd name="T21" fmla="*/ 36 h 63"/>
                  <a:gd name="T22" fmla="*/ 6 w 71"/>
                  <a:gd name="T23" fmla="*/ 39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63"/>
                  <a:gd name="T38" fmla="*/ 71 w 71"/>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63">
                    <a:moveTo>
                      <a:pt x="0" y="62"/>
                    </a:moveTo>
                    <a:lnTo>
                      <a:pt x="6" y="39"/>
                    </a:lnTo>
                    <a:lnTo>
                      <a:pt x="12" y="20"/>
                    </a:lnTo>
                    <a:lnTo>
                      <a:pt x="23" y="10"/>
                    </a:lnTo>
                    <a:lnTo>
                      <a:pt x="35" y="4"/>
                    </a:lnTo>
                    <a:lnTo>
                      <a:pt x="52" y="0"/>
                    </a:lnTo>
                    <a:lnTo>
                      <a:pt x="70" y="4"/>
                    </a:lnTo>
                    <a:lnTo>
                      <a:pt x="64" y="10"/>
                    </a:lnTo>
                    <a:lnTo>
                      <a:pt x="47" y="20"/>
                    </a:lnTo>
                    <a:lnTo>
                      <a:pt x="23" y="30"/>
                    </a:lnTo>
                    <a:lnTo>
                      <a:pt x="12" y="36"/>
                    </a:lnTo>
                    <a:lnTo>
                      <a:pt x="6" y="39"/>
                    </a:lnTo>
                  </a:path>
                </a:pathLst>
              </a:custGeom>
              <a:solidFill>
                <a:schemeClr val="accent1"/>
              </a:solidFill>
              <a:ln w="12700" cap="rnd">
                <a:solidFill>
                  <a:srgbClr val="008000"/>
                </a:solidFill>
                <a:round/>
                <a:headEnd/>
                <a:tailEnd/>
              </a:ln>
            </p:spPr>
            <p:txBody>
              <a:bodyPr/>
              <a:lstStyle/>
              <a:p>
                <a:endParaRPr lang="en-US"/>
              </a:p>
            </p:txBody>
          </p:sp>
          <p:sp>
            <p:nvSpPr>
              <p:cNvPr id="18267" name="Freeform 202"/>
              <p:cNvSpPr>
                <a:spLocks/>
              </p:cNvSpPr>
              <p:nvPr/>
            </p:nvSpPr>
            <p:spPr bwMode="auto">
              <a:xfrm>
                <a:off x="3637" y="1672"/>
                <a:ext cx="24" cy="249"/>
              </a:xfrm>
              <a:custGeom>
                <a:avLst/>
                <a:gdLst>
                  <a:gd name="T0" fmla="*/ 23 w 24"/>
                  <a:gd name="T1" fmla="*/ 248 h 249"/>
                  <a:gd name="T2" fmla="*/ 17 w 24"/>
                  <a:gd name="T3" fmla="*/ 187 h 249"/>
                  <a:gd name="T4" fmla="*/ 12 w 24"/>
                  <a:gd name="T5" fmla="*/ 129 h 249"/>
                  <a:gd name="T6" fmla="*/ 6 w 24"/>
                  <a:gd name="T7" fmla="*/ 80 h 249"/>
                  <a:gd name="T8" fmla="*/ 6 w 24"/>
                  <a:gd name="T9" fmla="*/ 58 h 249"/>
                  <a:gd name="T10" fmla="*/ 6 w 24"/>
                  <a:gd name="T11" fmla="*/ 42 h 249"/>
                  <a:gd name="T12" fmla="*/ 0 w 24"/>
                  <a:gd name="T13" fmla="*/ 19 h 249"/>
                  <a:gd name="T14" fmla="*/ 0 w 24"/>
                  <a:gd name="T15" fmla="*/ 6 h 249"/>
                  <a:gd name="T16" fmla="*/ 0 w 24"/>
                  <a:gd name="T17" fmla="*/ 0 h 249"/>
                  <a:gd name="T18" fmla="*/ 6 w 24"/>
                  <a:gd name="T19" fmla="*/ 0 h 249"/>
                  <a:gd name="T20" fmla="*/ 6 w 24"/>
                  <a:gd name="T21" fmla="*/ 9 h 249"/>
                  <a:gd name="T22" fmla="*/ 12 w 24"/>
                  <a:gd name="T23" fmla="*/ 25 h 249"/>
                  <a:gd name="T24" fmla="*/ 17 w 24"/>
                  <a:gd name="T25" fmla="*/ 45 h 249"/>
                  <a:gd name="T26" fmla="*/ 17 w 24"/>
                  <a:gd name="T27" fmla="*/ 61 h 249"/>
                  <a:gd name="T28" fmla="*/ 17 w 24"/>
                  <a:gd name="T29" fmla="*/ 93 h 249"/>
                  <a:gd name="T30" fmla="*/ 17 w 24"/>
                  <a:gd name="T31" fmla="*/ 125 h 249"/>
                  <a:gd name="T32" fmla="*/ 17 w 24"/>
                  <a:gd name="T33" fmla="*/ 167 h 249"/>
                  <a:gd name="T34" fmla="*/ 23 w 24"/>
                  <a:gd name="T35" fmla="*/ 209 h 2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9"/>
                  <a:gd name="T56" fmla="*/ 24 w 24"/>
                  <a:gd name="T57" fmla="*/ 249 h 2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9">
                    <a:moveTo>
                      <a:pt x="23" y="248"/>
                    </a:moveTo>
                    <a:lnTo>
                      <a:pt x="17" y="187"/>
                    </a:lnTo>
                    <a:lnTo>
                      <a:pt x="12" y="129"/>
                    </a:lnTo>
                    <a:lnTo>
                      <a:pt x="6" y="80"/>
                    </a:lnTo>
                    <a:lnTo>
                      <a:pt x="6" y="58"/>
                    </a:lnTo>
                    <a:lnTo>
                      <a:pt x="6" y="42"/>
                    </a:lnTo>
                    <a:lnTo>
                      <a:pt x="0" y="19"/>
                    </a:lnTo>
                    <a:lnTo>
                      <a:pt x="0" y="6"/>
                    </a:lnTo>
                    <a:lnTo>
                      <a:pt x="0" y="0"/>
                    </a:lnTo>
                    <a:lnTo>
                      <a:pt x="6" y="0"/>
                    </a:lnTo>
                    <a:lnTo>
                      <a:pt x="6" y="9"/>
                    </a:lnTo>
                    <a:lnTo>
                      <a:pt x="12" y="25"/>
                    </a:lnTo>
                    <a:lnTo>
                      <a:pt x="17" y="45"/>
                    </a:lnTo>
                    <a:lnTo>
                      <a:pt x="17" y="61"/>
                    </a:lnTo>
                    <a:lnTo>
                      <a:pt x="17" y="93"/>
                    </a:lnTo>
                    <a:lnTo>
                      <a:pt x="17" y="125"/>
                    </a:lnTo>
                    <a:lnTo>
                      <a:pt x="17" y="167"/>
                    </a:lnTo>
                    <a:lnTo>
                      <a:pt x="23" y="209"/>
                    </a:lnTo>
                  </a:path>
                </a:pathLst>
              </a:custGeom>
              <a:solidFill>
                <a:schemeClr val="accent1"/>
              </a:solidFill>
              <a:ln w="12700" cap="rnd">
                <a:solidFill>
                  <a:srgbClr val="008000"/>
                </a:solidFill>
                <a:round/>
                <a:headEnd/>
                <a:tailEnd/>
              </a:ln>
            </p:spPr>
            <p:txBody>
              <a:bodyPr/>
              <a:lstStyle/>
              <a:p>
                <a:endParaRPr lang="en-US"/>
              </a:p>
            </p:txBody>
          </p:sp>
        </p:grpSp>
        <p:grpSp>
          <p:nvGrpSpPr>
            <p:cNvPr id="23" name="Group 203"/>
            <p:cNvGrpSpPr>
              <a:grpSpLocks/>
            </p:cNvGrpSpPr>
            <p:nvPr/>
          </p:nvGrpSpPr>
          <p:grpSpPr bwMode="auto">
            <a:xfrm>
              <a:off x="3744" y="1668"/>
              <a:ext cx="189" cy="280"/>
              <a:chOff x="3744" y="1668"/>
              <a:chExt cx="189" cy="280"/>
            </a:xfrm>
          </p:grpSpPr>
          <p:sp>
            <p:nvSpPr>
              <p:cNvPr id="18252" name="Freeform 204"/>
              <p:cNvSpPr>
                <a:spLocks/>
              </p:cNvSpPr>
              <p:nvPr/>
            </p:nvSpPr>
            <p:spPr bwMode="auto">
              <a:xfrm>
                <a:off x="3842" y="1842"/>
                <a:ext cx="7" cy="106"/>
              </a:xfrm>
              <a:custGeom>
                <a:avLst/>
                <a:gdLst>
                  <a:gd name="T0" fmla="*/ 0 w 7"/>
                  <a:gd name="T1" fmla="*/ 105 h 106"/>
                  <a:gd name="T2" fmla="*/ 0 w 7"/>
                  <a:gd name="T3" fmla="*/ 72 h 106"/>
                  <a:gd name="T4" fmla="*/ 0 w 7"/>
                  <a:gd name="T5" fmla="*/ 49 h 106"/>
                  <a:gd name="T6" fmla="*/ 6 w 7"/>
                  <a:gd name="T7" fmla="*/ 30 h 106"/>
                  <a:gd name="T8" fmla="*/ 6 w 7"/>
                  <a:gd name="T9" fmla="*/ 13 h 106"/>
                  <a:gd name="T10" fmla="*/ 6 w 7"/>
                  <a:gd name="T11" fmla="*/ 7 h 106"/>
                  <a:gd name="T12" fmla="*/ 6 w 7"/>
                  <a:gd name="T13" fmla="*/ 0 h 106"/>
                  <a:gd name="T14" fmla="*/ 6 w 7"/>
                  <a:gd name="T15" fmla="*/ 4 h 106"/>
                  <a:gd name="T16" fmla="*/ 6 w 7"/>
                  <a:gd name="T17" fmla="*/ 20 h 106"/>
                  <a:gd name="T18" fmla="*/ 6 w 7"/>
                  <a:gd name="T19" fmla="*/ 43 h 106"/>
                  <a:gd name="T20" fmla="*/ 6 w 7"/>
                  <a:gd name="T21" fmla="*/ 76 h 106"/>
                  <a:gd name="T22" fmla="*/ 0 w 7"/>
                  <a:gd name="T23" fmla="*/ 105 h 1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
                  <a:gd name="T37" fmla="*/ 0 h 106"/>
                  <a:gd name="T38" fmla="*/ 7 w 7"/>
                  <a:gd name="T39" fmla="*/ 106 h 1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 h="106">
                    <a:moveTo>
                      <a:pt x="0" y="105"/>
                    </a:moveTo>
                    <a:lnTo>
                      <a:pt x="0" y="72"/>
                    </a:lnTo>
                    <a:lnTo>
                      <a:pt x="0" y="49"/>
                    </a:lnTo>
                    <a:lnTo>
                      <a:pt x="6" y="30"/>
                    </a:lnTo>
                    <a:lnTo>
                      <a:pt x="6" y="13"/>
                    </a:lnTo>
                    <a:lnTo>
                      <a:pt x="6" y="7"/>
                    </a:lnTo>
                    <a:lnTo>
                      <a:pt x="6" y="0"/>
                    </a:lnTo>
                    <a:lnTo>
                      <a:pt x="6" y="4"/>
                    </a:lnTo>
                    <a:lnTo>
                      <a:pt x="6" y="20"/>
                    </a:lnTo>
                    <a:lnTo>
                      <a:pt x="6" y="43"/>
                    </a:lnTo>
                    <a:lnTo>
                      <a:pt x="6" y="76"/>
                    </a:lnTo>
                    <a:lnTo>
                      <a:pt x="0" y="105"/>
                    </a:lnTo>
                  </a:path>
                </a:pathLst>
              </a:custGeom>
              <a:solidFill>
                <a:schemeClr val="accent1"/>
              </a:solidFill>
              <a:ln w="12700" cap="rnd">
                <a:solidFill>
                  <a:srgbClr val="008000"/>
                </a:solidFill>
                <a:round/>
                <a:headEnd/>
                <a:tailEnd/>
              </a:ln>
            </p:spPr>
            <p:txBody>
              <a:bodyPr/>
              <a:lstStyle/>
              <a:p>
                <a:endParaRPr lang="en-US"/>
              </a:p>
            </p:txBody>
          </p:sp>
          <p:sp>
            <p:nvSpPr>
              <p:cNvPr id="18253" name="Freeform 205"/>
              <p:cNvSpPr>
                <a:spLocks/>
              </p:cNvSpPr>
              <p:nvPr/>
            </p:nvSpPr>
            <p:spPr bwMode="auto">
              <a:xfrm>
                <a:off x="3768" y="1769"/>
                <a:ext cx="79" cy="167"/>
              </a:xfrm>
              <a:custGeom>
                <a:avLst/>
                <a:gdLst>
                  <a:gd name="T0" fmla="*/ 78 w 79"/>
                  <a:gd name="T1" fmla="*/ 166 h 167"/>
                  <a:gd name="T2" fmla="*/ 72 w 79"/>
                  <a:gd name="T3" fmla="*/ 163 h 167"/>
                  <a:gd name="T4" fmla="*/ 66 w 79"/>
                  <a:gd name="T5" fmla="*/ 156 h 167"/>
                  <a:gd name="T6" fmla="*/ 60 w 79"/>
                  <a:gd name="T7" fmla="*/ 147 h 167"/>
                  <a:gd name="T8" fmla="*/ 48 w 79"/>
                  <a:gd name="T9" fmla="*/ 124 h 167"/>
                  <a:gd name="T10" fmla="*/ 42 w 79"/>
                  <a:gd name="T11" fmla="*/ 114 h 167"/>
                  <a:gd name="T12" fmla="*/ 36 w 79"/>
                  <a:gd name="T13" fmla="*/ 107 h 167"/>
                  <a:gd name="T14" fmla="*/ 36 w 79"/>
                  <a:gd name="T15" fmla="*/ 94 h 167"/>
                  <a:gd name="T16" fmla="*/ 36 w 79"/>
                  <a:gd name="T17" fmla="*/ 85 h 167"/>
                  <a:gd name="T18" fmla="*/ 42 w 79"/>
                  <a:gd name="T19" fmla="*/ 75 h 167"/>
                  <a:gd name="T20" fmla="*/ 36 w 79"/>
                  <a:gd name="T21" fmla="*/ 65 h 167"/>
                  <a:gd name="T22" fmla="*/ 30 w 79"/>
                  <a:gd name="T23" fmla="*/ 49 h 167"/>
                  <a:gd name="T24" fmla="*/ 18 w 79"/>
                  <a:gd name="T25" fmla="*/ 26 h 167"/>
                  <a:gd name="T26" fmla="*/ 6 w 79"/>
                  <a:gd name="T27" fmla="*/ 9 h 167"/>
                  <a:gd name="T28" fmla="*/ 0 w 79"/>
                  <a:gd name="T29" fmla="*/ 3 h 167"/>
                  <a:gd name="T30" fmla="*/ 0 w 79"/>
                  <a:gd name="T31" fmla="*/ 0 h 167"/>
                  <a:gd name="T32" fmla="*/ 6 w 79"/>
                  <a:gd name="T33" fmla="*/ 3 h 167"/>
                  <a:gd name="T34" fmla="*/ 18 w 79"/>
                  <a:gd name="T35" fmla="*/ 13 h 167"/>
                  <a:gd name="T36" fmla="*/ 30 w 79"/>
                  <a:gd name="T37" fmla="*/ 29 h 167"/>
                  <a:gd name="T38" fmla="*/ 36 w 79"/>
                  <a:gd name="T39" fmla="*/ 45 h 167"/>
                  <a:gd name="T40" fmla="*/ 42 w 79"/>
                  <a:gd name="T41" fmla="*/ 58 h 167"/>
                  <a:gd name="T42" fmla="*/ 48 w 79"/>
                  <a:gd name="T43" fmla="*/ 75 h 167"/>
                  <a:gd name="T44" fmla="*/ 60 w 79"/>
                  <a:gd name="T45" fmla="*/ 111 h 167"/>
                  <a:gd name="T46" fmla="*/ 66 w 79"/>
                  <a:gd name="T47" fmla="*/ 130 h 167"/>
                  <a:gd name="T48" fmla="*/ 72 w 79"/>
                  <a:gd name="T49" fmla="*/ 147 h 167"/>
                  <a:gd name="T50" fmla="*/ 78 w 79"/>
                  <a:gd name="T51" fmla="*/ 160 h 167"/>
                  <a:gd name="T52" fmla="*/ 78 w 79"/>
                  <a:gd name="T53" fmla="*/ 166 h 1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9"/>
                  <a:gd name="T82" fmla="*/ 0 h 167"/>
                  <a:gd name="T83" fmla="*/ 79 w 79"/>
                  <a:gd name="T84" fmla="*/ 167 h 16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9" h="167">
                    <a:moveTo>
                      <a:pt x="78" y="166"/>
                    </a:moveTo>
                    <a:lnTo>
                      <a:pt x="72" y="163"/>
                    </a:lnTo>
                    <a:lnTo>
                      <a:pt x="66" y="156"/>
                    </a:lnTo>
                    <a:lnTo>
                      <a:pt x="60" y="147"/>
                    </a:lnTo>
                    <a:lnTo>
                      <a:pt x="48" y="124"/>
                    </a:lnTo>
                    <a:lnTo>
                      <a:pt x="42" y="114"/>
                    </a:lnTo>
                    <a:lnTo>
                      <a:pt x="36" y="107"/>
                    </a:lnTo>
                    <a:lnTo>
                      <a:pt x="36" y="94"/>
                    </a:lnTo>
                    <a:lnTo>
                      <a:pt x="36" y="85"/>
                    </a:lnTo>
                    <a:lnTo>
                      <a:pt x="42" y="75"/>
                    </a:lnTo>
                    <a:lnTo>
                      <a:pt x="36" y="65"/>
                    </a:lnTo>
                    <a:lnTo>
                      <a:pt x="30" y="49"/>
                    </a:lnTo>
                    <a:lnTo>
                      <a:pt x="18" y="26"/>
                    </a:lnTo>
                    <a:lnTo>
                      <a:pt x="6" y="9"/>
                    </a:lnTo>
                    <a:lnTo>
                      <a:pt x="0" y="3"/>
                    </a:lnTo>
                    <a:lnTo>
                      <a:pt x="0" y="0"/>
                    </a:lnTo>
                    <a:lnTo>
                      <a:pt x="6" y="3"/>
                    </a:lnTo>
                    <a:lnTo>
                      <a:pt x="18" y="13"/>
                    </a:lnTo>
                    <a:lnTo>
                      <a:pt x="30" y="29"/>
                    </a:lnTo>
                    <a:lnTo>
                      <a:pt x="36" y="45"/>
                    </a:lnTo>
                    <a:lnTo>
                      <a:pt x="42" y="58"/>
                    </a:lnTo>
                    <a:lnTo>
                      <a:pt x="48" y="75"/>
                    </a:lnTo>
                    <a:lnTo>
                      <a:pt x="60" y="111"/>
                    </a:lnTo>
                    <a:lnTo>
                      <a:pt x="66" y="130"/>
                    </a:lnTo>
                    <a:lnTo>
                      <a:pt x="72" y="147"/>
                    </a:lnTo>
                    <a:lnTo>
                      <a:pt x="78" y="160"/>
                    </a:lnTo>
                    <a:lnTo>
                      <a:pt x="78" y="166"/>
                    </a:lnTo>
                  </a:path>
                </a:pathLst>
              </a:custGeom>
              <a:solidFill>
                <a:schemeClr val="accent1"/>
              </a:solidFill>
              <a:ln w="12700" cap="rnd">
                <a:solidFill>
                  <a:srgbClr val="008000"/>
                </a:solidFill>
                <a:round/>
                <a:headEnd/>
                <a:tailEnd/>
              </a:ln>
            </p:spPr>
            <p:txBody>
              <a:bodyPr/>
              <a:lstStyle/>
              <a:p>
                <a:endParaRPr lang="en-US"/>
              </a:p>
            </p:txBody>
          </p:sp>
          <p:sp>
            <p:nvSpPr>
              <p:cNvPr id="18254" name="Freeform 206"/>
              <p:cNvSpPr>
                <a:spLocks/>
              </p:cNvSpPr>
              <p:nvPr/>
            </p:nvSpPr>
            <p:spPr bwMode="auto">
              <a:xfrm>
                <a:off x="3847" y="1787"/>
                <a:ext cx="50" cy="161"/>
              </a:xfrm>
              <a:custGeom>
                <a:avLst/>
                <a:gdLst>
                  <a:gd name="T0" fmla="*/ 0 w 50"/>
                  <a:gd name="T1" fmla="*/ 127 h 161"/>
                  <a:gd name="T2" fmla="*/ 13 w 50"/>
                  <a:gd name="T3" fmla="*/ 91 h 161"/>
                  <a:gd name="T4" fmla="*/ 25 w 50"/>
                  <a:gd name="T5" fmla="*/ 59 h 161"/>
                  <a:gd name="T6" fmla="*/ 25 w 50"/>
                  <a:gd name="T7" fmla="*/ 36 h 161"/>
                  <a:gd name="T8" fmla="*/ 25 w 50"/>
                  <a:gd name="T9" fmla="*/ 19 h 161"/>
                  <a:gd name="T10" fmla="*/ 31 w 50"/>
                  <a:gd name="T11" fmla="*/ 13 h 161"/>
                  <a:gd name="T12" fmla="*/ 37 w 50"/>
                  <a:gd name="T13" fmla="*/ 3 h 161"/>
                  <a:gd name="T14" fmla="*/ 43 w 50"/>
                  <a:gd name="T15" fmla="*/ 0 h 161"/>
                  <a:gd name="T16" fmla="*/ 49 w 50"/>
                  <a:gd name="T17" fmla="*/ 3 h 161"/>
                  <a:gd name="T18" fmla="*/ 49 w 50"/>
                  <a:gd name="T19" fmla="*/ 10 h 161"/>
                  <a:gd name="T20" fmla="*/ 43 w 50"/>
                  <a:gd name="T21" fmla="*/ 19 h 161"/>
                  <a:gd name="T22" fmla="*/ 37 w 50"/>
                  <a:gd name="T23" fmla="*/ 42 h 161"/>
                  <a:gd name="T24" fmla="*/ 25 w 50"/>
                  <a:gd name="T25" fmla="*/ 68 h 161"/>
                  <a:gd name="T26" fmla="*/ 19 w 50"/>
                  <a:gd name="T27" fmla="*/ 91 h 161"/>
                  <a:gd name="T28" fmla="*/ 13 w 50"/>
                  <a:gd name="T29" fmla="*/ 127 h 161"/>
                  <a:gd name="T30" fmla="*/ 6 w 50"/>
                  <a:gd name="T31" fmla="*/ 16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161"/>
                  <a:gd name="T50" fmla="*/ 50 w 50"/>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161">
                    <a:moveTo>
                      <a:pt x="0" y="127"/>
                    </a:moveTo>
                    <a:lnTo>
                      <a:pt x="13" y="91"/>
                    </a:lnTo>
                    <a:lnTo>
                      <a:pt x="25" y="59"/>
                    </a:lnTo>
                    <a:lnTo>
                      <a:pt x="25" y="36"/>
                    </a:lnTo>
                    <a:lnTo>
                      <a:pt x="25" y="19"/>
                    </a:lnTo>
                    <a:lnTo>
                      <a:pt x="31" y="13"/>
                    </a:lnTo>
                    <a:lnTo>
                      <a:pt x="37" y="3"/>
                    </a:lnTo>
                    <a:lnTo>
                      <a:pt x="43" y="0"/>
                    </a:lnTo>
                    <a:lnTo>
                      <a:pt x="49" y="3"/>
                    </a:lnTo>
                    <a:lnTo>
                      <a:pt x="49" y="10"/>
                    </a:lnTo>
                    <a:lnTo>
                      <a:pt x="43" y="19"/>
                    </a:lnTo>
                    <a:lnTo>
                      <a:pt x="37" y="42"/>
                    </a:lnTo>
                    <a:lnTo>
                      <a:pt x="25" y="68"/>
                    </a:lnTo>
                    <a:lnTo>
                      <a:pt x="19" y="91"/>
                    </a:lnTo>
                    <a:lnTo>
                      <a:pt x="13" y="127"/>
                    </a:lnTo>
                    <a:lnTo>
                      <a:pt x="6" y="160"/>
                    </a:lnTo>
                  </a:path>
                </a:pathLst>
              </a:custGeom>
              <a:solidFill>
                <a:schemeClr val="accent1"/>
              </a:solidFill>
              <a:ln w="12700" cap="rnd">
                <a:solidFill>
                  <a:srgbClr val="008000"/>
                </a:solidFill>
                <a:round/>
                <a:headEnd/>
                <a:tailEnd/>
              </a:ln>
            </p:spPr>
            <p:txBody>
              <a:bodyPr/>
              <a:lstStyle/>
              <a:p>
                <a:endParaRPr lang="en-US"/>
              </a:p>
            </p:txBody>
          </p:sp>
          <p:sp>
            <p:nvSpPr>
              <p:cNvPr id="18255" name="Freeform 207"/>
              <p:cNvSpPr>
                <a:spLocks/>
              </p:cNvSpPr>
              <p:nvPr/>
            </p:nvSpPr>
            <p:spPr bwMode="auto">
              <a:xfrm>
                <a:off x="3801" y="1715"/>
                <a:ext cx="49" cy="204"/>
              </a:xfrm>
              <a:custGeom>
                <a:avLst/>
                <a:gdLst>
                  <a:gd name="T0" fmla="*/ 42 w 49"/>
                  <a:gd name="T1" fmla="*/ 203 h 204"/>
                  <a:gd name="T2" fmla="*/ 36 w 49"/>
                  <a:gd name="T3" fmla="*/ 139 h 204"/>
                  <a:gd name="T4" fmla="*/ 30 w 49"/>
                  <a:gd name="T5" fmla="*/ 106 h 204"/>
                  <a:gd name="T6" fmla="*/ 24 w 49"/>
                  <a:gd name="T7" fmla="*/ 81 h 204"/>
                  <a:gd name="T8" fmla="*/ 18 w 49"/>
                  <a:gd name="T9" fmla="*/ 55 h 204"/>
                  <a:gd name="T10" fmla="*/ 12 w 49"/>
                  <a:gd name="T11" fmla="*/ 32 h 204"/>
                  <a:gd name="T12" fmla="*/ 6 w 49"/>
                  <a:gd name="T13" fmla="*/ 16 h 204"/>
                  <a:gd name="T14" fmla="*/ 0 w 49"/>
                  <a:gd name="T15" fmla="*/ 3 h 204"/>
                  <a:gd name="T16" fmla="*/ 0 w 49"/>
                  <a:gd name="T17" fmla="*/ 0 h 204"/>
                  <a:gd name="T18" fmla="*/ 6 w 49"/>
                  <a:gd name="T19" fmla="*/ 6 h 204"/>
                  <a:gd name="T20" fmla="*/ 12 w 49"/>
                  <a:gd name="T21" fmla="*/ 19 h 204"/>
                  <a:gd name="T22" fmla="*/ 18 w 49"/>
                  <a:gd name="T23" fmla="*/ 32 h 204"/>
                  <a:gd name="T24" fmla="*/ 24 w 49"/>
                  <a:gd name="T25" fmla="*/ 52 h 204"/>
                  <a:gd name="T26" fmla="*/ 36 w 49"/>
                  <a:gd name="T27" fmla="*/ 74 h 204"/>
                  <a:gd name="T28" fmla="*/ 42 w 49"/>
                  <a:gd name="T29" fmla="*/ 97 h 204"/>
                  <a:gd name="T30" fmla="*/ 48 w 49"/>
                  <a:gd name="T31" fmla="*/ 116 h 204"/>
                  <a:gd name="T32" fmla="*/ 48 w 49"/>
                  <a:gd name="T33" fmla="*/ 129 h 204"/>
                  <a:gd name="T34" fmla="*/ 48 w 49"/>
                  <a:gd name="T35" fmla="*/ 142 h 204"/>
                  <a:gd name="T36" fmla="*/ 48 w 49"/>
                  <a:gd name="T37" fmla="*/ 155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204"/>
                  <a:gd name="T59" fmla="*/ 49 w 49"/>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204">
                    <a:moveTo>
                      <a:pt x="42" y="203"/>
                    </a:moveTo>
                    <a:lnTo>
                      <a:pt x="36" y="139"/>
                    </a:lnTo>
                    <a:lnTo>
                      <a:pt x="30" y="106"/>
                    </a:lnTo>
                    <a:lnTo>
                      <a:pt x="24" y="81"/>
                    </a:lnTo>
                    <a:lnTo>
                      <a:pt x="18" y="55"/>
                    </a:lnTo>
                    <a:lnTo>
                      <a:pt x="12" y="32"/>
                    </a:lnTo>
                    <a:lnTo>
                      <a:pt x="6" y="16"/>
                    </a:lnTo>
                    <a:lnTo>
                      <a:pt x="0" y="3"/>
                    </a:lnTo>
                    <a:lnTo>
                      <a:pt x="0" y="0"/>
                    </a:lnTo>
                    <a:lnTo>
                      <a:pt x="6" y="6"/>
                    </a:lnTo>
                    <a:lnTo>
                      <a:pt x="12" y="19"/>
                    </a:lnTo>
                    <a:lnTo>
                      <a:pt x="18" y="32"/>
                    </a:lnTo>
                    <a:lnTo>
                      <a:pt x="24" y="52"/>
                    </a:lnTo>
                    <a:lnTo>
                      <a:pt x="36" y="74"/>
                    </a:lnTo>
                    <a:lnTo>
                      <a:pt x="42" y="97"/>
                    </a:lnTo>
                    <a:lnTo>
                      <a:pt x="48" y="116"/>
                    </a:lnTo>
                    <a:lnTo>
                      <a:pt x="48" y="129"/>
                    </a:lnTo>
                    <a:lnTo>
                      <a:pt x="48" y="142"/>
                    </a:lnTo>
                    <a:lnTo>
                      <a:pt x="48" y="155"/>
                    </a:lnTo>
                  </a:path>
                </a:pathLst>
              </a:custGeom>
              <a:solidFill>
                <a:schemeClr val="accent1"/>
              </a:solidFill>
              <a:ln w="12700" cap="rnd">
                <a:solidFill>
                  <a:srgbClr val="008000"/>
                </a:solidFill>
                <a:round/>
                <a:headEnd/>
                <a:tailEnd/>
              </a:ln>
            </p:spPr>
            <p:txBody>
              <a:bodyPr/>
              <a:lstStyle/>
              <a:p>
                <a:endParaRPr lang="en-US"/>
              </a:p>
            </p:txBody>
          </p:sp>
          <p:sp>
            <p:nvSpPr>
              <p:cNvPr id="18256" name="Freeform 208"/>
              <p:cNvSpPr>
                <a:spLocks/>
              </p:cNvSpPr>
              <p:nvPr/>
            </p:nvSpPr>
            <p:spPr bwMode="auto">
              <a:xfrm>
                <a:off x="3744" y="1871"/>
                <a:ext cx="91" cy="63"/>
              </a:xfrm>
              <a:custGeom>
                <a:avLst/>
                <a:gdLst>
                  <a:gd name="T0" fmla="*/ 90 w 91"/>
                  <a:gd name="T1" fmla="*/ 62 h 63"/>
                  <a:gd name="T2" fmla="*/ 90 w 91"/>
                  <a:gd name="T3" fmla="*/ 58 h 63"/>
                  <a:gd name="T4" fmla="*/ 84 w 91"/>
                  <a:gd name="T5" fmla="*/ 45 h 63"/>
                  <a:gd name="T6" fmla="*/ 78 w 91"/>
                  <a:gd name="T7" fmla="*/ 32 h 63"/>
                  <a:gd name="T8" fmla="*/ 66 w 91"/>
                  <a:gd name="T9" fmla="*/ 19 h 63"/>
                  <a:gd name="T10" fmla="*/ 54 w 91"/>
                  <a:gd name="T11" fmla="*/ 10 h 63"/>
                  <a:gd name="T12" fmla="*/ 36 w 91"/>
                  <a:gd name="T13" fmla="*/ 3 h 63"/>
                  <a:gd name="T14" fmla="*/ 24 w 91"/>
                  <a:gd name="T15" fmla="*/ 0 h 63"/>
                  <a:gd name="T16" fmla="*/ 12 w 91"/>
                  <a:gd name="T17" fmla="*/ 0 h 63"/>
                  <a:gd name="T18" fmla="*/ 0 w 91"/>
                  <a:gd name="T19" fmla="*/ 0 h 63"/>
                  <a:gd name="T20" fmla="*/ 0 w 91"/>
                  <a:gd name="T21" fmla="*/ 3 h 63"/>
                  <a:gd name="T22" fmla="*/ 6 w 91"/>
                  <a:gd name="T23" fmla="*/ 6 h 63"/>
                  <a:gd name="T24" fmla="*/ 24 w 91"/>
                  <a:gd name="T25" fmla="*/ 10 h 63"/>
                  <a:gd name="T26" fmla="*/ 42 w 91"/>
                  <a:gd name="T27" fmla="*/ 13 h 63"/>
                  <a:gd name="T28" fmla="*/ 54 w 91"/>
                  <a:gd name="T29" fmla="*/ 16 h 63"/>
                  <a:gd name="T30" fmla="*/ 66 w 91"/>
                  <a:gd name="T31" fmla="*/ 26 h 63"/>
                  <a:gd name="T32" fmla="*/ 78 w 91"/>
                  <a:gd name="T33" fmla="*/ 42 h 63"/>
                  <a:gd name="T34" fmla="*/ 84 w 91"/>
                  <a:gd name="T35" fmla="*/ 55 h 63"/>
                  <a:gd name="T36" fmla="*/ 90 w 91"/>
                  <a:gd name="T37" fmla="*/ 62 h 63"/>
                  <a:gd name="T38" fmla="*/ 90 w 91"/>
                  <a:gd name="T39" fmla="*/ 62 h 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1"/>
                  <a:gd name="T61" fmla="*/ 0 h 63"/>
                  <a:gd name="T62" fmla="*/ 91 w 91"/>
                  <a:gd name="T63" fmla="*/ 63 h 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1" h="63">
                    <a:moveTo>
                      <a:pt x="90" y="62"/>
                    </a:moveTo>
                    <a:lnTo>
                      <a:pt x="90" y="58"/>
                    </a:lnTo>
                    <a:lnTo>
                      <a:pt x="84" y="45"/>
                    </a:lnTo>
                    <a:lnTo>
                      <a:pt x="78" y="32"/>
                    </a:lnTo>
                    <a:lnTo>
                      <a:pt x="66" y="19"/>
                    </a:lnTo>
                    <a:lnTo>
                      <a:pt x="54" y="10"/>
                    </a:lnTo>
                    <a:lnTo>
                      <a:pt x="36" y="3"/>
                    </a:lnTo>
                    <a:lnTo>
                      <a:pt x="24" y="0"/>
                    </a:lnTo>
                    <a:lnTo>
                      <a:pt x="12" y="0"/>
                    </a:lnTo>
                    <a:lnTo>
                      <a:pt x="0" y="0"/>
                    </a:lnTo>
                    <a:lnTo>
                      <a:pt x="0" y="3"/>
                    </a:lnTo>
                    <a:lnTo>
                      <a:pt x="6" y="6"/>
                    </a:lnTo>
                    <a:lnTo>
                      <a:pt x="24" y="10"/>
                    </a:lnTo>
                    <a:lnTo>
                      <a:pt x="42" y="13"/>
                    </a:lnTo>
                    <a:lnTo>
                      <a:pt x="54" y="16"/>
                    </a:lnTo>
                    <a:lnTo>
                      <a:pt x="66" y="26"/>
                    </a:lnTo>
                    <a:lnTo>
                      <a:pt x="78" y="42"/>
                    </a:lnTo>
                    <a:lnTo>
                      <a:pt x="84" y="55"/>
                    </a:lnTo>
                    <a:lnTo>
                      <a:pt x="90" y="62"/>
                    </a:lnTo>
                  </a:path>
                </a:pathLst>
              </a:custGeom>
              <a:solidFill>
                <a:schemeClr val="accent1"/>
              </a:solidFill>
              <a:ln w="12700" cap="rnd">
                <a:solidFill>
                  <a:srgbClr val="008000"/>
                </a:solidFill>
                <a:round/>
                <a:headEnd/>
                <a:tailEnd/>
              </a:ln>
            </p:spPr>
            <p:txBody>
              <a:bodyPr/>
              <a:lstStyle/>
              <a:p>
                <a:endParaRPr lang="en-US"/>
              </a:p>
            </p:txBody>
          </p:sp>
          <p:sp>
            <p:nvSpPr>
              <p:cNvPr id="18257" name="Freeform 209"/>
              <p:cNvSpPr>
                <a:spLocks/>
              </p:cNvSpPr>
              <p:nvPr/>
            </p:nvSpPr>
            <p:spPr bwMode="auto">
              <a:xfrm>
                <a:off x="3840" y="1714"/>
                <a:ext cx="37" cy="226"/>
              </a:xfrm>
              <a:custGeom>
                <a:avLst/>
                <a:gdLst>
                  <a:gd name="T0" fmla="*/ 0 w 37"/>
                  <a:gd name="T1" fmla="*/ 205 h 226"/>
                  <a:gd name="T2" fmla="*/ 6 w 37"/>
                  <a:gd name="T3" fmla="*/ 144 h 226"/>
                  <a:gd name="T4" fmla="*/ 12 w 37"/>
                  <a:gd name="T5" fmla="*/ 114 h 226"/>
                  <a:gd name="T6" fmla="*/ 12 w 37"/>
                  <a:gd name="T7" fmla="*/ 88 h 226"/>
                  <a:gd name="T8" fmla="*/ 18 w 37"/>
                  <a:gd name="T9" fmla="*/ 59 h 226"/>
                  <a:gd name="T10" fmla="*/ 24 w 37"/>
                  <a:gd name="T11" fmla="*/ 33 h 226"/>
                  <a:gd name="T12" fmla="*/ 30 w 37"/>
                  <a:gd name="T13" fmla="*/ 13 h 226"/>
                  <a:gd name="T14" fmla="*/ 30 w 37"/>
                  <a:gd name="T15" fmla="*/ 4 h 226"/>
                  <a:gd name="T16" fmla="*/ 30 w 37"/>
                  <a:gd name="T17" fmla="*/ 0 h 226"/>
                  <a:gd name="T18" fmla="*/ 36 w 37"/>
                  <a:gd name="T19" fmla="*/ 0 h 226"/>
                  <a:gd name="T20" fmla="*/ 36 w 37"/>
                  <a:gd name="T21" fmla="*/ 10 h 226"/>
                  <a:gd name="T22" fmla="*/ 36 w 37"/>
                  <a:gd name="T23" fmla="*/ 26 h 226"/>
                  <a:gd name="T24" fmla="*/ 30 w 37"/>
                  <a:gd name="T25" fmla="*/ 43 h 226"/>
                  <a:gd name="T26" fmla="*/ 30 w 37"/>
                  <a:gd name="T27" fmla="*/ 59 h 226"/>
                  <a:gd name="T28" fmla="*/ 24 w 37"/>
                  <a:gd name="T29" fmla="*/ 82 h 226"/>
                  <a:gd name="T30" fmla="*/ 12 w 37"/>
                  <a:gd name="T31" fmla="*/ 131 h 226"/>
                  <a:gd name="T32" fmla="*/ 12 w 37"/>
                  <a:gd name="T33" fmla="*/ 176 h 226"/>
                  <a:gd name="T34" fmla="*/ 12 w 37"/>
                  <a:gd name="T35" fmla="*/ 225 h 2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26"/>
                  <a:gd name="T56" fmla="*/ 37 w 37"/>
                  <a:gd name="T57" fmla="*/ 226 h 2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26">
                    <a:moveTo>
                      <a:pt x="0" y="205"/>
                    </a:moveTo>
                    <a:lnTo>
                      <a:pt x="6" y="144"/>
                    </a:lnTo>
                    <a:lnTo>
                      <a:pt x="12" y="114"/>
                    </a:lnTo>
                    <a:lnTo>
                      <a:pt x="12" y="88"/>
                    </a:lnTo>
                    <a:lnTo>
                      <a:pt x="18" y="59"/>
                    </a:lnTo>
                    <a:lnTo>
                      <a:pt x="24" y="33"/>
                    </a:lnTo>
                    <a:lnTo>
                      <a:pt x="30" y="13"/>
                    </a:lnTo>
                    <a:lnTo>
                      <a:pt x="30" y="4"/>
                    </a:lnTo>
                    <a:lnTo>
                      <a:pt x="30" y="0"/>
                    </a:lnTo>
                    <a:lnTo>
                      <a:pt x="36" y="0"/>
                    </a:lnTo>
                    <a:lnTo>
                      <a:pt x="36" y="10"/>
                    </a:lnTo>
                    <a:lnTo>
                      <a:pt x="36" y="26"/>
                    </a:lnTo>
                    <a:lnTo>
                      <a:pt x="30" y="43"/>
                    </a:lnTo>
                    <a:lnTo>
                      <a:pt x="30" y="59"/>
                    </a:lnTo>
                    <a:lnTo>
                      <a:pt x="24" y="82"/>
                    </a:lnTo>
                    <a:lnTo>
                      <a:pt x="12" y="131"/>
                    </a:lnTo>
                    <a:lnTo>
                      <a:pt x="12" y="176"/>
                    </a:lnTo>
                    <a:lnTo>
                      <a:pt x="12" y="225"/>
                    </a:lnTo>
                  </a:path>
                </a:pathLst>
              </a:custGeom>
              <a:solidFill>
                <a:schemeClr val="accent1"/>
              </a:solidFill>
              <a:ln w="12700" cap="rnd">
                <a:solidFill>
                  <a:srgbClr val="008000"/>
                </a:solidFill>
                <a:round/>
                <a:headEnd/>
                <a:tailEnd/>
              </a:ln>
            </p:spPr>
            <p:txBody>
              <a:bodyPr/>
              <a:lstStyle/>
              <a:p>
                <a:endParaRPr lang="en-US"/>
              </a:p>
            </p:txBody>
          </p:sp>
          <p:sp>
            <p:nvSpPr>
              <p:cNvPr id="18258" name="Freeform 210"/>
              <p:cNvSpPr>
                <a:spLocks/>
              </p:cNvSpPr>
              <p:nvPr/>
            </p:nvSpPr>
            <p:spPr bwMode="auto">
              <a:xfrm>
                <a:off x="3858" y="1866"/>
                <a:ext cx="75" cy="62"/>
              </a:xfrm>
              <a:custGeom>
                <a:avLst/>
                <a:gdLst>
                  <a:gd name="T0" fmla="*/ 0 w 75"/>
                  <a:gd name="T1" fmla="*/ 61 h 62"/>
                  <a:gd name="T2" fmla="*/ 6 w 75"/>
                  <a:gd name="T3" fmla="*/ 38 h 62"/>
                  <a:gd name="T4" fmla="*/ 13 w 75"/>
                  <a:gd name="T5" fmla="*/ 19 h 62"/>
                  <a:gd name="T6" fmla="*/ 25 w 75"/>
                  <a:gd name="T7" fmla="*/ 9 h 62"/>
                  <a:gd name="T8" fmla="*/ 37 w 75"/>
                  <a:gd name="T9" fmla="*/ 3 h 62"/>
                  <a:gd name="T10" fmla="*/ 56 w 75"/>
                  <a:gd name="T11" fmla="*/ 0 h 62"/>
                  <a:gd name="T12" fmla="*/ 74 w 75"/>
                  <a:gd name="T13" fmla="*/ 3 h 62"/>
                  <a:gd name="T14" fmla="*/ 68 w 75"/>
                  <a:gd name="T15" fmla="*/ 9 h 62"/>
                  <a:gd name="T16" fmla="*/ 49 w 75"/>
                  <a:gd name="T17" fmla="*/ 19 h 62"/>
                  <a:gd name="T18" fmla="*/ 31 w 75"/>
                  <a:gd name="T19" fmla="*/ 29 h 62"/>
                  <a:gd name="T20" fmla="*/ 13 w 75"/>
                  <a:gd name="T21" fmla="*/ 38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62"/>
                  <a:gd name="T35" fmla="*/ 75 w 75"/>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62">
                    <a:moveTo>
                      <a:pt x="0" y="61"/>
                    </a:moveTo>
                    <a:lnTo>
                      <a:pt x="6" y="38"/>
                    </a:lnTo>
                    <a:lnTo>
                      <a:pt x="13" y="19"/>
                    </a:lnTo>
                    <a:lnTo>
                      <a:pt x="25" y="9"/>
                    </a:lnTo>
                    <a:lnTo>
                      <a:pt x="37" y="3"/>
                    </a:lnTo>
                    <a:lnTo>
                      <a:pt x="56" y="0"/>
                    </a:lnTo>
                    <a:lnTo>
                      <a:pt x="74" y="3"/>
                    </a:lnTo>
                    <a:lnTo>
                      <a:pt x="68" y="9"/>
                    </a:lnTo>
                    <a:lnTo>
                      <a:pt x="49" y="19"/>
                    </a:lnTo>
                    <a:lnTo>
                      <a:pt x="31" y="29"/>
                    </a:lnTo>
                    <a:lnTo>
                      <a:pt x="13" y="38"/>
                    </a:lnTo>
                  </a:path>
                </a:pathLst>
              </a:custGeom>
              <a:solidFill>
                <a:schemeClr val="accent1"/>
              </a:solidFill>
              <a:ln w="12700" cap="rnd">
                <a:solidFill>
                  <a:srgbClr val="008000"/>
                </a:solidFill>
                <a:round/>
                <a:headEnd/>
                <a:tailEnd/>
              </a:ln>
            </p:spPr>
            <p:txBody>
              <a:bodyPr/>
              <a:lstStyle/>
              <a:p>
                <a:endParaRPr lang="en-US"/>
              </a:p>
            </p:txBody>
          </p:sp>
          <p:sp>
            <p:nvSpPr>
              <p:cNvPr id="18259" name="Freeform 211"/>
              <p:cNvSpPr>
                <a:spLocks/>
              </p:cNvSpPr>
              <p:nvPr/>
            </p:nvSpPr>
            <p:spPr bwMode="auto">
              <a:xfrm>
                <a:off x="3828" y="1668"/>
                <a:ext cx="19" cy="249"/>
              </a:xfrm>
              <a:custGeom>
                <a:avLst/>
                <a:gdLst>
                  <a:gd name="T0" fmla="*/ 18 w 19"/>
                  <a:gd name="T1" fmla="*/ 248 h 249"/>
                  <a:gd name="T2" fmla="*/ 12 w 19"/>
                  <a:gd name="T3" fmla="*/ 187 h 249"/>
                  <a:gd name="T4" fmla="*/ 12 w 19"/>
                  <a:gd name="T5" fmla="*/ 129 h 249"/>
                  <a:gd name="T6" fmla="*/ 6 w 19"/>
                  <a:gd name="T7" fmla="*/ 81 h 249"/>
                  <a:gd name="T8" fmla="*/ 0 w 19"/>
                  <a:gd name="T9" fmla="*/ 58 h 249"/>
                  <a:gd name="T10" fmla="*/ 0 w 19"/>
                  <a:gd name="T11" fmla="*/ 42 h 249"/>
                  <a:gd name="T12" fmla="*/ 0 w 19"/>
                  <a:gd name="T13" fmla="*/ 19 h 249"/>
                  <a:gd name="T14" fmla="*/ 0 w 19"/>
                  <a:gd name="T15" fmla="*/ 7 h 249"/>
                  <a:gd name="T16" fmla="*/ 0 w 19"/>
                  <a:gd name="T17" fmla="*/ 0 h 249"/>
                  <a:gd name="T18" fmla="*/ 0 w 19"/>
                  <a:gd name="T19" fmla="*/ 10 h 249"/>
                  <a:gd name="T20" fmla="*/ 6 w 19"/>
                  <a:gd name="T21" fmla="*/ 26 h 249"/>
                  <a:gd name="T22" fmla="*/ 12 w 19"/>
                  <a:gd name="T23" fmla="*/ 45 h 249"/>
                  <a:gd name="T24" fmla="*/ 12 w 19"/>
                  <a:gd name="T25" fmla="*/ 61 h 249"/>
                  <a:gd name="T26" fmla="*/ 12 w 19"/>
                  <a:gd name="T27" fmla="*/ 93 h 249"/>
                  <a:gd name="T28" fmla="*/ 12 w 19"/>
                  <a:gd name="T29" fmla="*/ 126 h 249"/>
                  <a:gd name="T30" fmla="*/ 18 w 19"/>
                  <a:gd name="T31" fmla="*/ 168 h 249"/>
                  <a:gd name="T32" fmla="*/ 18 w 19"/>
                  <a:gd name="T33" fmla="*/ 209 h 2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49"/>
                  <a:gd name="T53" fmla="*/ 19 w 19"/>
                  <a:gd name="T54" fmla="*/ 249 h 2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49">
                    <a:moveTo>
                      <a:pt x="18" y="248"/>
                    </a:moveTo>
                    <a:lnTo>
                      <a:pt x="12" y="187"/>
                    </a:lnTo>
                    <a:lnTo>
                      <a:pt x="12" y="129"/>
                    </a:lnTo>
                    <a:lnTo>
                      <a:pt x="6" y="81"/>
                    </a:lnTo>
                    <a:lnTo>
                      <a:pt x="0" y="58"/>
                    </a:lnTo>
                    <a:lnTo>
                      <a:pt x="0" y="42"/>
                    </a:lnTo>
                    <a:lnTo>
                      <a:pt x="0" y="19"/>
                    </a:lnTo>
                    <a:lnTo>
                      <a:pt x="0" y="7"/>
                    </a:lnTo>
                    <a:lnTo>
                      <a:pt x="0" y="0"/>
                    </a:lnTo>
                    <a:lnTo>
                      <a:pt x="0" y="10"/>
                    </a:lnTo>
                    <a:lnTo>
                      <a:pt x="6" y="26"/>
                    </a:lnTo>
                    <a:lnTo>
                      <a:pt x="12" y="45"/>
                    </a:lnTo>
                    <a:lnTo>
                      <a:pt x="12" y="61"/>
                    </a:lnTo>
                    <a:lnTo>
                      <a:pt x="12" y="93"/>
                    </a:lnTo>
                    <a:lnTo>
                      <a:pt x="12" y="126"/>
                    </a:lnTo>
                    <a:lnTo>
                      <a:pt x="18" y="168"/>
                    </a:lnTo>
                    <a:lnTo>
                      <a:pt x="18" y="209"/>
                    </a:lnTo>
                  </a:path>
                </a:pathLst>
              </a:custGeom>
              <a:solidFill>
                <a:schemeClr val="accent1"/>
              </a:solidFill>
              <a:ln w="12700" cap="rnd">
                <a:solidFill>
                  <a:srgbClr val="008000"/>
                </a:solidFill>
                <a:round/>
                <a:headEnd/>
                <a:tailEnd/>
              </a:ln>
            </p:spPr>
            <p:txBody>
              <a:bodyPr/>
              <a:lstStyle/>
              <a:p>
                <a:endParaRPr lang="en-US"/>
              </a:p>
            </p:txBody>
          </p:sp>
        </p:grpSp>
        <p:grpSp>
          <p:nvGrpSpPr>
            <p:cNvPr id="24" name="Group 212"/>
            <p:cNvGrpSpPr>
              <a:grpSpLocks/>
            </p:cNvGrpSpPr>
            <p:nvPr/>
          </p:nvGrpSpPr>
          <p:grpSpPr bwMode="auto">
            <a:xfrm>
              <a:off x="3932" y="1670"/>
              <a:ext cx="187" cy="280"/>
              <a:chOff x="3932" y="1670"/>
              <a:chExt cx="187" cy="280"/>
            </a:xfrm>
          </p:grpSpPr>
          <p:sp>
            <p:nvSpPr>
              <p:cNvPr id="18244" name="Freeform 213"/>
              <p:cNvSpPr>
                <a:spLocks/>
              </p:cNvSpPr>
              <p:nvPr/>
            </p:nvSpPr>
            <p:spPr bwMode="auto">
              <a:xfrm>
                <a:off x="4027" y="1844"/>
                <a:ext cx="8" cy="106"/>
              </a:xfrm>
              <a:custGeom>
                <a:avLst/>
                <a:gdLst>
                  <a:gd name="T0" fmla="*/ 0 w 8"/>
                  <a:gd name="T1" fmla="*/ 105 h 106"/>
                  <a:gd name="T2" fmla="*/ 0 w 8"/>
                  <a:gd name="T3" fmla="*/ 72 h 106"/>
                  <a:gd name="T4" fmla="*/ 0 w 8"/>
                  <a:gd name="T5" fmla="*/ 49 h 106"/>
                  <a:gd name="T6" fmla="*/ 7 w 8"/>
                  <a:gd name="T7" fmla="*/ 30 h 106"/>
                  <a:gd name="T8" fmla="*/ 7 w 8"/>
                  <a:gd name="T9" fmla="*/ 13 h 106"/>
                  <a:gd name="T10" fmla="*/ 7 w 8"/>
                  <a:gd name="T11" fmla="*/ 7 h 106"/>
                  <a:gd name="T12" fmla="*/ 7 w 8"/>
                  <a:gd name="T13" fmla="*/ 0 h 106"/>
                  <a:gd name="T14" fmla="*/ 7 w 8"/>
                  <a:gd name="T15" fmla="*/ 4 h 106"/>
                  <a:gd name="T16" fmla="*/ 7 w 8"/>
                  <a:gd name="T17" fmla="*/ 20 h 106"/>
                  <a:gd name="T18" fmla="*/ 7 w 8"/>
                  <a:gd name="T19" fmla="*/ 43 h 106"/>
                  <a:gd name="T20" fmla="*/ 7 w 8"/>
                  <a:gd name="T21" fmla="*/ 76 h 106"/>
                  <a:gd name="T22" fmla="*/ 0 w 8"/>
                  <a:gd name="T23" fmla="*/ 105 h 1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06"/>
                  <a:gd name="T38" fmla="*/ 8 w 8"/>
                  <a:gd name="T39" fmla="*/ 106 h 1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06">
                    <a:moveTo>
                      <a:pt x="0" y="105"/>
                    </a:moveTo>
                    <a:lnTo>
                      <a:pt x="0" y="72"/>
                    </a:lnTo>
                    <a:lnTo>
                      <a:pt x="0" y="49"/>
                    </a:lnTo>
                    <a:lnTo>
                      <a:pt x="7" y="30"/>
                    </a:lnTo>
                    <a:lnTo>
                      <a:pt x="7" y="13"/>
                    </a:lnTo>
                    <a:lnTo>
                      <a:pt x="7" y="7"/>
                    </a:lnTo>
                    <a:lnTo>
                      <a:pt x="7" y="0"/>
                    </a:lnTo>
                    <a:lnTo>
                      <a:pt x="7" y="4"/>
                    </a:lnTo>
                    <a:lnTo>
                      <a:pt x="7" y="20"/>
                    </a:lnTo>
                    <a:lnTo>
                      <a:pt x="7" y="43"/>
                    </a:lnTo>
                    <a:lnTo>
                      <a:pt x="7" y="76"/>
                    </a:lnTo>
                    <a:lnTo>
                      <a:pt x="0" y="105"/>
                    </a:lnTo>
                  </a:path>
                </a:pathLst>
              </a:custGeom>
              <a:solidFill>
                <a:schemeClr val="accent1"/>
              </a:solidFill>
              <a:ln w="12700" cap="rnd">
                <a:solidFill>
                  <a:srgbClr val="008000"/>
                </a:solidFill>
                <a:round/>
                <a:headEnd/>
                <a:tailEnd/>
              </a:ln>
            </p:spPr>
            <p:txBody>
              <a:bodyPr/>
              <a:lstStyle/>
              <a:p>
                <a:endParaRPr lang="en-US"/>
              </a:p>
            </p:txBody>
          </p:sp>
          <p:sp>
            <p:nvSpPr>
              <p:cNvPr id="18245" name="Freeform 214"/>
              <p:cNvSpPr>
                <a:spLocks/>
              </p:cNvSpPr>
              <p:nvPr/>
            </p:nvSpPr>
            <p:spPr bwMode="auto">
              <a:xfrm>
                <a:off x="3950" y="1770"/>
                <a:ext cx="83" cy="168"/>
              </a:xfrm>
              <a:custGeom>
                <a:avLst/>
                <a:gdLst>
                  <a:gd name="T0" fmla="*/ 82 w 83"/>
                  <a:gd name="T1" fmla="*/ 167 h 168"/>
                  <a:gd name="T2" fmla="*/ 76 w 83"/>
                  <a:gd name="T3" fmla="*/ 164 h 168"/>
                  <a:gd name="T4" fmla="*/ 69 w 83"/>
                  <a:gd name="T5" fmla="*/ 157 h 168"/>
                  <a:gd name="T6" fmla="*/ 63 w 83"/>
                  <a:gd name="T7" fmla="*/ 148 h 168"/>
                  <a:gd name="T8" fmla="*/ 51 w 83"/>
                  <a:gd name="T9" fmla="*/ 125 h 168"/>
                  <a:gd name="T10" fmla="*/ 51 w 83"/>
                  <a:gd name="T11" fmla="*/ 115 h 168"/>
                  <a:gd name="T12" fmla="*/ 44 w 83"/>
                  <a:gd name="T13" fmla="*/ 108 h 168"/>
                  <a:gd name="T14" fmla="*/ 44 w 83"/>
                  <a:gd name="T15" fmla="*/ 95 h 168"/>
                  <a:gd name="T16" fmla="*/ 44 w 83"/>
                  <a:gd name="T17" fmla="*/ 85 h 168"/>
                  <a:gd name="T18" fmla="*/ 44 w 83"/>
                  <a:gd name="T19" fmla="*/ 76 h 168"/>
                  <a:gd name="T20" fmla="*/ 44 w 83"/>
                  <a:gd name="T21" fmla="*/ 66 h 168"/>
                  <a:gd name="T22" fmla="*/ 38 w 83"/>
                  <a:gd name="T23" fmla="*/ 50 h 168"/>
                  <a:gd name="T24" fmla="*/ 19 w 83"/>
                  <a:gd name="T25" fmla="*/ 27 h 168"/>
                  <a:gd name="T26" fmla="*/ 6 w 83"/>
                  <a:gd name="T27" fmla="*/ 10 h 168"/>
                  <a:gd name="T28" fmla="*/ 0 w 83"/>
                  <a:gd name="T29" fmla="*/ 4 h 168"/>
                  <a:gd name="T30" fmla="*/ 0 w 83"/>
                  <a:gd name="T31" fmla="*/ 0 h 168"/>
                  <a:gd name="T32" fmla="*/ 6 w 83"/>
                  <a:gd name="T33" fmla="*/ 4 h 168"/>
                  <a:gd name="T34" fmla="*/ 19 w 83"/>
                  <a:gd name="T35" fmla="*/ 17 h 168"/>
                  <a:gd name="T36" fmla="*/ 32 w 83"/>
                  <a:gd name="T37" fmla="*/ 30 h 168"/>
                  <a:gd name="T38" fmla="*/ 44 w 83"/>
                  <a:gd name="T39" fmla="*/ 50 h 168"/>
                  <a:gd name="T40" fmla="*/ 51 w 83"/>
                  <a:gd name="T41" fmla="*/ 59 h 168"/>
                  <a:gd name="T42" fmla="*/ 51 w 83"/>
                  <a:gd name="T43" fmla="*/ 76 h 168"/>
                  <a:gd name="T44" fmla="*/ 63 w 83"/>
                  <a:gd name="T45" fmla="*/ 115 h 168"/>
                  <a:gd name="T46" fmla="*/ 69 w 83"/>
                  <a:gd name="T47" fmla="*/ 131 h 168"/>
                  <a:gd name="T48" fmla="*/ 76 w 83"/>
                  <a:gd name="T49" fmla="*/ 148 h 168"/>
                  <a:gd name="T50" fmla="*/ 82 w 83"/>
                  <a:gd name="T51" fmla="*/ 161 h 168"/>
                  <a:gd name="T52" fmla="*/ 82 w 83"/>
                  <a:gd name="T53" fmla="*/ 167 h 1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
                  <a:gd name="T82" fmla="*/ 0 h 168"/>
                  <a:gd name="T83" fmla="*/ 83 w 83"/>
                  <a:gd name="T84" fmla="*/ 168 h 16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 h="168">
                    <a:moveTo>
                      <a:pt x="82" y="167"/>
                    </a:moveTo>
                    <a:lnTo>
                      <a:pt x="76" y="164"/>
                    </a:lnTo>
                    <a:lnTo>
                      <a:pt x="69" y="157"/>
                    </a:lnTo>
                    <a:lnTo>
                      <a:pt x="63" y="148"/>
                    </a:lnTo>
                    <a:lnTo>
                      <a:pt x="51" y="125"/>
                    </a:lnTo>
                    <a:lnTo>
                      <a:pt x="51" y="115"/>
                    </a:lnTo>
                    <a:lnTo>
                      <a:pt x="44" y="108"/>
                    </a:lnTo>
                    <a:lnTo>
                      <a:pt x="44" y="95"/>
                    </a:lnTo>
                    <a:lnTo>
                      <a:pt x="44" y="85"/>
                    </a:lnTo>
                    <a:lnTo>
                      <a:pt x="44" y="76"/>
                    </a:lnTo>
                    <a:lnTo>
                      <a:pt x="44" y="66"/>
                    </a:lnTo>
                    <a:lnTo>
                      <a:pt x="38" y="50"/>
                    </a:lnTo>
                    <a:lnTo>
                      <a:pt x="19" y="27"/>
                    </a:lnTo>
                    <a:lnTo>
                      <a:pt x="6" y="10"/>
                    </a:lnTo>
                    <a:lnTo>
                      <a:pt x="0" y="4"/>
                    </a:lnTo>
                    <a:lnTo>
                      <a:pt x="0" y="0"/>
                    </a:lnTo>
                    <a:lnTo>
                      <a:pt x="6" y="4"/>
                    </a:lnTo>
                    <a:lnTo>
                      <a:pt x="19" y="17"/>
                    </a:lnTo>
                    <a:lnTo>
                      <a:pt x="32" y="30"/>
                    </a:lnTo>
                    <a:lnTo>
                      <a:pt x="44" y="50"/>
                    </a:lnTo>
                    <a:lnTo>
                      <a:pt x="51" y="59"/>
                    </a:lnTo>
                    <a:lnTo>
                      <a:pt x="51" y="76"/>
                    </a:lnTo>
                    <a:lnTo>
                      <a:pt x="63" y="115"/>
                    </a:lnTo>
                    <a:lnTo>
                      <a:pt x="69" y="131"/>
                    </a:lnTo>
                    <a:lnTo>
                      <a:pt x="76" y="148"/>
                    </a:lnTo>
                    <a:lnTo>
                      <a:pt x="82" y="161"/>
                    </a:lnTo>
                    <a:lnTo>
                      <a:pt x="82" y="167"/>
                    </a:lnTo>
                  </a:path>
                </a:pathLst>
              </a:custGeom>
              <a:solidFill>
                <a:schemeClr val="accent1"/>
              </a:solidFill>
              <a:ln w="12700" cap="rnd">
                <a:solidFill>
                  <a:srgbClr val="008000"/>
                </a:solidFill>
                <a:round/>
                <a:headEnd/>
                <a:tailEnd/>
              </a:ln>
            </p:spPr>
            <p:txBody>
              <a:bodyPr/>
              <a:lstStyle/>
              <a:p>
                <a:endParaRPr lang="en-US"/>
              </a:p>
            </p:txBody>
          </p:sp>
          <p:sp>
            <p:nvSpPr>
              <p:cNvPr id="18246" name="Freeform 215"/>
              <p:cNvSpPr>
                <a:spLocks/>
              </p:cNvSpPr>
              <p:nvPr/>
            </p:nvSpPr>
            <p:spPr bwMode="auto">
              <a:xfrm>
                <a:off x="4031" y="1789"/>
                <a:ext cx="52" cy="161"/>
              </a:xfrm>
              <a:custGeom>
                <a:avLst/>
                <a:gdLst>
                  <a:gd name="T0" fmla="*/ 0 w 52"/>
                  <a:gd name="T1" fmla="*/ 127 h 161"/>
                  <a:gd name="T2" fmla="*/ 13 w 52"/>
                  <a:gd name="T3" fmla="*/ 91 h 161"/>
                  <a:gd name="T4" fmla="*/ 25 w 52"/>
                  <a:gd name="T5" fmla="*/ 59 h 161"/>
                  <a:gd name="T6" fmla="*/ 25 w 52"/>
                  <a:gd name="T7" fmla="*/ 45 h 161"/>
                  <a:gd name="T8" fmla="*/ 25 w 52"/>
                  <a:gd name="T9" fmla="*/ 36 h 161"/>
                  <a:gd name="T10" fmla="*/ 25 w 52"/>
                  <a:gd name="T11" fmla="*/ 26 h 161"/>
                  <a:gd name="T12" fmla="*/ 25 w 52"/>
                  <a:gd name="T13" fmla="*/ 19 h 161"/>
                  <a:gd name="T14" fmla="*/ 32 w 52"/>
                  <a:gd name="T15" fmla="*/ 13 h 161"/>
                  <a:gd name="T16" fmla="*/ 38 w 52"/>
                  <a:gd name="T17" fmla="*/ 3 h 161"/>
                  <a:gd name="T18" fmla="*/ 45 w 52"/>
                  <a:gd name="T19" fmla="*/ 0 h 161"/>
                  <a:gd name="T20" fmla="*/ 51 w 52"/>
                  <a:gd name="T21" fmla="*/ 3 h 161"/>
                  <a:gd name="T22" fmla="*/ 51 w 52"/>
                  <a:gd name="T23" fmla="*/ 9 h 161"/>
                  <a:gd name="T24" fmla="*/ 45 w 52"/>
                  <a:gd name="T25" fmla="*/ 19 h 161"/>
                  <a:gd name="T26" fmla="*/ 38 w 52"/>
                  <a:gd name="T27" fmla="*/ 42 h 161"/>
                  <a:gd name="T28" fmla="*/ 25 w 52"/>
                  <a:gd name="T29" fmla="*/ 68 h 161"/>
                  <a:gd name="T30" fmla="*/ 19 w 52"/>
                  <a:gd name="T31" fmla="*/ 91 h 161"/>
                  <a:gd name="T32" fmla="*/ 13 w 52"/>
                  <a:gd name="T33" fmla="*/ 127 h 161"/>
                  <a:gd name="T34" fmla="*/ 13 w 52"/>
                  <a:gd name="T35" fmla="*/ 160 h 1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161"/>
                  <a:gd name="T56" fmla="*/ 52 w 52"/>
                  <a:gd name="T57" fmla="*/ 161 h 1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161">
                    <a:moveTo>
                      <a:pt x="0" y="127"/>
                    </a:moveTo>
                    <a:lnTo>
                      <a:pt x="13" y="91"/>
                    </a:lnTo>
                    <a:lnTo>
                      <a:pt x="25" y="59"/>
                    </a:lnTo>
                    <a:lnTo>
                      <a:pt x="25" y="45"/>
                    </a:lnTo>
                    <a:lnTo>
                      <a:pt x="25" y="36"/>
                    </a:lnTo>
                    <a:lnTo>
                      <a:pt x="25" y="26"/>
                    </a:lnTo>
                    <a:lnTo>
                      <a:pt x="25" y="19"/>
                    </a:lnTo>
                    <a:lnTo>
                      <a:pt x="32" y="13"/>
                    </a:lnTo>
                    <a:lnTo>
                      <a:pt x="38" y="3"/>
                    </a:lnTo>
                    <a:lnTo>
                      <a:pt x="45" y="0"/>
                    </a:lnTo>
                    <a:lnTo>
                      <a:pt x="51" y="3"/>
                    </a:lnTo>
                    <a:lnTo>
                      <a:pt x="51" y="9"/>
                    </a:lnTo>
                    <a:lnTo>
                      <a:pt x="45" y="19"/>
                    </a:lnTo>
                    <a:lnTo>
                      <a:pt x="38" y="42"/>
                    </a:lnTo>
                    <a:lnTo>
                      <a:pt x="25" y="68"/>
                    </a:lnTo>
                    <a:lnTo>
                      <a:pt x="19" y="91"/>
                    </a:lnTo>
                    <a:lnTo>
                      <a:pt x="13" y="127"/>
                    </a:lnTo>
                    <a:lnTo>
                      <a:pt x="13" y="160"/>
                    </a:lnTo>
                  </a:path>
                </a:pathLst>
              </a:custGeom>
              <a:solidFill>
                <a:schemeClr val="accent1"/>
              </a:solidFill>
              <a:ln w="12700" cap="rnd">
                <a:solidFill>
                  <a:srgbClr val="008000"/>
                </a:solidFill>
                <a:round/>
                <a:headEnd/>
                <a:tailEnd/>
              </a:ln>
            </p:spPr>
            <p:txBody>
              <a:bodyPr/>
              <a:lstStyle/>
              <a:p>
                <a:endParaRPr lang="en-US"/>
              </a:p>
            </p:txBody>
          </p:sp>
          <p:sp>
            <p:nvSpPr>
              <p:cNvPr id="18247" name="Freeform 216"/>
              <p:cNvSpPr>
                <a:spLocks/>
              </p:cNvSpPr>
              <p:nvPr/>
            </p:nvSpPr>
            <p:spPr bwMode="auto">
              <a:xfrm>
                <a:off x="3984" y="1720"/>
                <a:ext cx="52" cy="201"/>
              </a:xfrm>
              <a:custGeom>
                <a:avLst/>
                <a:gdLst>
                  <a:gd name="T0" fmla="*/ 44 w 52"/>
                  <a:gd name="T1" fmla="*/ 200 h 201"/>
                  <a:gd name="T2" fmla="*/ 38 w 52"/>
                  <a:gd name="T3" fmla="*/ 135 h 201"/>
                  <a:gd name="T4" fmla="*/ 32 w 52"/>
                  <a:gd name="T5" fmla="*/ 103 h 201"/>
                  <a:gd name="T6" fmla="*/ 25 w 52"/>
                  <a:gd name="T7" fmla="*/ 77 h 201"/>
                  <a:gd name="T8" fmla="*/ 19 w 52"/>
                  <a:gd name="T9" fmla="*/ 52 h 201"/>
                  <a:gd name="T10" fmla="*/ 13 w 52"/>
                  <a:gd name="T11" fmla="*/ 29 h 201"/>
                  <a:gd name="T12" fmla="*/ 7 w 52"/>
                  <a:gd name="T13" fmla="*/ 13 h 201"/>
                  <a:gd name="T14" fmla="*/ 0 w 52"/>
                  <a:gd name="T15" fmla="*/ 0 h 201"/>
                  <a:gd name="T16" fmla="*/ 7 w 52"/>
                  <a:gd name="T17" fmla="*/ 6 h 201"/>
                  <a:gd name="T18" fmla="*/ 13 w 52"/>
                  <a:gd name="T19" fmla="*/ 16 h 201"/>
                  <a:gd name="T20" fmla="*/ 19 w 52"/>
                  <a:gd name="T21" fmla="*/ 29 h 201"/>
                  <a:gd name="T22" fmla="*/ 25 w 52"/>
                  <a:gd name="T23" fmla="*/ 48 h 201"/>
                  <a:gd name="T24" fmla="*/ 38 w 52"/>
                  <a:gd name="T25" fmla="*/ 71 h 201"/>
                  <a:gd name="T26" fmla="*/ 44 w 52"/>
                  <a:gd name="T27" fmla="*/ 94 h 201"/>
                  <a:gd name="T28" fmla="*/ 51 w 52"/>
                  <a:gd name="T29" fmla="*/ 113 h 201"/>
                  <a:gd name="T30" fmla="*/ 51 w 52"/>
                  <a:gd name="T31" fmla="*/ 126 h 201"/>
                  <a:gd name="T32" fmla="*/ 51 w 52"/>
                  <a:gd name="T33" fmla="*/ 139 h 201"/>
                  <a:gd name="T34" fmla="*/ 51 w 52"/>
                  <a:gd name="T35" fmla="*/ 152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201"/>
                  <a:gd name="T56" fmla="*/ 52 w 52"/>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201">
                    <a:moveTo>
                      <a:pt x="44" y="200"/>
                    </a:moveTo>
                    <a:lnTo>
                      <a:pt x="38" y="135"/>
                    </a:lnTo>
                    <a:lnTo>
                      <a:pt x="32" y="103"/>
                    </a:lnTo>
                    <a:lnTo>
                      <a:pt x="25" y="77"/>
                    </a:lnTo>
                    <a:lnTo>
                      <a:pt x="19" y="52"/>
                    </a:lnTo>
                    <a:lnTo>
                      <a:pt x="13" y="29"/>
                    </a:lnTo>
                    <a:lnTo>
                      <a:pt x="7" y="13"/>
                    </a:lnTo>
                    <a:lnTo>
                      <a:pt x="0" y="0"/>
                    </a:lnTo>
                    <a:lnTo>
                      <a:pt x="7" y="6"/>
                    </a:lnTo>
                    <a:lnTo>
                      <a:pt x="13" y="16"/>
                    </a:lnTo>
                    <a:lnTo>
                      <a:pt x="19" y="29"/>
                    </a:lnTo>
                    <a:lnTo>
                      <a:pt x="25" y="48"/>
                    </a:lnTo>
                    <a:lnTo>
                      <a:pt x="38" y="71"/>
                    </a:lnTo>
                    <a:lnTo>
                      <a:pt x="44" y="94"/>
                    </a:lnTo>
                    <a:lnTo>
                      <a:pt x="51" y="113"/>
                    </a:lnTo>
                    <a:lnTo>
                      <a:pt x="51" y="126"/>
                    </a:lnTo>
                    <a:lnTo>
                      <a:pt x="51" y="139"/>
                    </a:lnTo>
                    <a:lnTo>
                      <a:pt x="51" y="152"/>
                    </a:lnTo>
                  </a:path>
                </a:pathLst>
              </a:custGeom>
              <a:solidFill>
                <a:schemeClr val="accent1"/>
              </a:solidFill>
              <a:ln w="12700" cap="rnd">
                <a:solidFill>
                  <a:srgbClr val="008000"/>
                </a:solidFill>
                <a:round/>
                <a:headEnd/>
                <a:tailEnd/>
              </a:ln>
            </p:spPr>
            <p:txBody>
              <a:bodyPr/>
              <a:lstStyle/>
              <a:p>
                <a:endParaRPr lang="en-US"/>
              </a:p>
            </p:txBody>
          </p:sp>
          <p:sp>
            <p:nvSpPr>
              <p:cNvPr id="18248" name="Freeform 217"/>
              <p:cNvSpPr>
                <a:spLocks/>
              </p:cNvSpPr>
              <p:nvPr/>
            </p:nvSpPr>
            <p:spPr bwMode="auto">
              <a:xfrm>
                <a:off x="3932" y="1873"/>
                <a:ext cx="95" cy="63"/>
              </a:xfrm>
              <a:custGeom>
                <a:avLst/>
                <a:gdLst>
                  <a:gd name="T0" fmla="*/ 94 w 95"/>
                  <a:gd name="T1" fmla="*/ 62 h 63"/>
                  <a:gd name="T2" fmla="*/ 94 w 95"/>
                  <a:gd name="T3" fmla="*/ 58 h 63"/>
                  <a:gd name="T4" fmla="*/ 81 w 95"/>
                  <a:gd name="T5" fmla="*/ 45 h 63"/>
                  <a:gd name="T6" fmla="*/ 75 w 95"/>
                  <a:gd name="T7" fmla="*/ 32 h 63"/>
                  <a:gd name="T8" fmla="*/ 63 w 95"/>
                  <a:gd name="T9" fmla="*/ 19 h 63"/>
                  <a:gd name="T10" fmla="*/ 50 w 95"/>
                  <a:gd name="T11" fmla="*/ 10 h 63"/>
                  <a:gd name="T12" fmla="*/ 31 w 95"/>
                  <a:gd name="T13" fmla="*/ 3 h 63"/>
                  <a:gd name="T14" fmla="*/ 25 w 95"/>
                  <a:gd name="T15" fmla="*/ 0 h 63"/>
                  <a:gd name="T16" fmla="*/ 12 w 95"/>
                  <a:gd name="T17" fmla="*/ 0 h 63"/>
                  <a:gd name="T18" fmla="*/ 0 w 95"/>
                  <a:gd name="T19" fmla="*/ 0 h 63"/>
                  <a:gd name="T20" fmla="*/ 0 w 95"/>
                  <a:gd name="T21" fmla="*/ 3 h 63"/>
                  <a:gd name="T22" fmla="*/ 6 w 95"/>
                  <a:gd name="T23" fmla="*/ 6 h 63"/>
                  <a:gd name="T24" fmla="*/ 19 w 95"/>
                  <a:gd name="T25" fmla="*/ 10 h 63"/>
                  <a:gd name="T26" fmla="*/ 37 w 95"/>
                  <a:gd name="T27" fmla="*/ 13 h 63"/>
                  <a:gd name="T28" fmla="*/ 50 w 95"/>
                  <a:gd name="T29" fmla="*/ 16 h 63"/>
                  <a:gd name="T30" fmla="*/ 63 w 95"/>
                  <a:gd name="T31" fmla="*/ 26 h 63"/>
                  <a:gd name="T32" fmla="*/ 75 w 95"/>
                  <a:gd name="T33" fmla="*/ 42 h 63"/>
                  <a:gd name="T34" fmla="*/ 88 w 95"/>
                  <a:gd name="T35" fmla="*/ 55 h 63"/>
                  <a:gd name="T36" fmla="*/ 94 w 95"/>
                  <a:gd name="T37" fmla="*/ 62 h 63"/>
                  <a:gd name="T38" fmla="*/ 94 w 95"/>
                  <a:gd name="T39" fmla="*/ 62 h 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
                  <a:gd name="T61" fmla="*/ 0 h 63"/>
                  <a:gd name="T62" fmla="*/ 95 w 95"/>
                  <a:gd name="T63" fmla="*/ 63 h 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 h="63">
                    <a:moveTo>
                      <a:pt x="94" y="62"/>
                    </a:moveTo>
                    <a:lnTo>
                      <a:pt x="94" y="58"/>
                    </a:lnTo>
                    <a:lnTo>
                      <a:pt x="81" y="45"/>
                    </a:lnTo>
                    <a:lnTo>
                      <a:pt x="75" y="32"/>
                    </a:lnTo>
                    <a:lnTo>
                      <a:pt x="63" y="19"/>
                    </a:lnTo>
                    <a:lnTo>
                      <a:pt x="50" y="10"/>
                    </a:lnTo>
                    <a:lnTo>
                      <a:pt x="31" y="3"/>
                    </a:lnTo>
                    <a:lnTo>
                      <a:pt x="25" y="0"/>
                    </a:lnTo>
                    <a:lnTo>
                      <a:pt x="12" y="0"/>
                    </a:lnTo>
                    <a:lnTo>
                      <a:pt x="0" y="0"/>
                    </a:lnTo>
                    <a:lnTo>
                      <a:pt x="0" y="3"/>
                    </a:lnTo>
                    <a:lnTo>
                      <a:pt x="6" y="6"/>
                    </a:lnTo>
                    <a:lnTo>
                      <a:pt x="19" y="10"/>
                    </a:lnTo>
                    <a:lnTo>
                      <a:pt x="37" y="13"/>
                    </a:lnTo>
                    <a:lnTo>
                      <a:pt x="50" y="16"/>
                    </a:lnTo>
                    <a:lnTo>
                      <a:pt x="63" y="26"/>
                    </a:lnTo>
                    <a:lnTo>
                      <a:pt x="75" y="42"/>
                    </a:lnTo>
                    <a:lnTo>
                      <a:pt x="88" y="55"/>
                    </a:lnTo>
                    <a:lnTo>
                      <a:pt x="94" y="62"/>
                    </a:lnTo>
                  </a:path>
                </a:pathLst>
              </a:custGeom>
              <a:solidFill>
                <a:schemeClr val="accent1"/>
              </a:solidFill>
              <a:ln w="12700" cap="rnd">
                <a:solidFill>
                  <a:srgbClr val="008000"/>
                </a:solidFill>
                <a:round/>
                <a:headEnd/>
                <a:tailEnd/>
              </a:ln>
            </p:spPr>
            <p:txBody>
              <a:bodyPr/>
              <a:lstStyle/>
              <a:p>
                <a:endParaRPr lang="en-US"/>
              </a:p>
            </p:txBody>
          </p:sp>
          <p:sp>
            <p:nvSpPr>
              <p:cNvPr id="18249" name="Freeform 218"/>
              <p:cNvSpPr>
                <a:spLocks/>
              </p:cNvSpPr>
              <p:nvPr/>
            </p:nvSpPr>
            <p:spPr bwMode="auto">
              <a:xfrm>
                <a:off x="4024" y="1716"/>
                <a:ext cx="39" cy="226"/>
              </a:xfrm>
              <a:custGeom>
                <a:avLst/>
                <a:gdLst>
                  <a:gd name="T0" fmla="*/ 0 w 39"/>
                  <a:gd name="T1" fmla="*/ 205 h 226"/>
                  <a:gd name="T2" fmla="*/ 13 w 39"/>
                  <a:gd name="T3" fmla="*/ 144 h 226"/>
                  <a:gd name="T4" fmla="*/ 13 w 39"/>
                  <a:gd name="T5" fmla="*/ 114 h 226"/>
                  <a:gd name="T6" fmla="*/ 19 w 39"/>
                  <a:gd name="T7" fmla="*/ 88 h 226"/>
                  <a:gd name="T8" fmla="*/ 19 w 39"/>
                  <a:gd name="T9" fmla="*/ 59 h 226"/>
                  <a:gd name="T10" fmla="*/ 25 w 39"/>
                  <a:gd name="T11" fmla="*/ 33 h 226"/>
                  <a:gd name="T12" fmla="*/ 32 w 39"/>
                  <a:gd name="T13" fmla="*/ 13 h 226"/>
                  <a:gd name="T14" fmla="*/ 32 w 39"/>
                  <a:gd name="T15" fmla="*/ 3 h 226"/>
                  <a:gd name="T16" fmla="*/ 32 w 39"/>
                  <a:gd name="T17" fmla="*/ 0 h 226"/>
                  <a:gd name="T18" fmla="*/ 38 w 39"/>
                  <a:gd name="T19" fmla="*/ 0 h 226"/>
                  <a:gd name="T20" fmla="*/ 38 w 39"/>
                  <a:gd name="T21" fmla="*/ 10 h 226"/>
                  <a:gd name="T22" fmla="*/ 38 w 39"/>
                  <a:gd name="T23" fmla="*/ 26 h 226"/>
                  <a:gd name="T24" fmla="*/ 32 w 39"/>
                  <a:gd name="T25" fmla="*/ 42 h 226"/>
                  <a:gd name="T26" fmla="*/ 32 w 39"/>
                  <a:gd name="T27" fmla="*/ 59 h 226"/>
                  <a:gd name="T28" fmla="*/ 25 w 39"/>
                  <a:gd name="T29" fmla="*/ 82 h 226"/>
                  <a:gd name="T30" fmla="*/ 19 w 39"/>
                  <a:gd name="T31" fmla="*/ 130 h 226"/>
                  <a:gd name="T32" fmla="*/ 13 w 39"/>
                  <a:gd name="T33" fmla="*/ 176 h 226"/>
                  <a:gd name="T34" fmla="*/ 19 w 39"/>
                  <a:gd name="T35" fmla="*/ 225 h 2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226"/>
                  <a:gd name="T56" fmla="*/ 39 w 39"/>
                  <a:gd name="T57" fmla="*/ 226 h 2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226">
                    <a:moveTo>
                      <a:pt x="0" y="205"/>
                    </a:moveTo>
                    <a:lnTo>
                      <a:pt x="13" y="144"/>
                    </a:lnTo>
                    <a:lnTo>
                      <a:pt x="13" y="114"/>
                    </a:lnTo>
                    <a:lnTo>
                      <a:pt x="19" y="88"/>
                    </a:lnTo>
                    <a:lnTo>
                      <a:pt x="19" y="59"/>
                    </a:lnTo>
                    <a:lnTo>
                      <a:pt x="25" y="33"/>
                    </a:lnTo>
                    <a:lnTo>
                      <a:pt x="32" y="13"/>
                    </a:lnTo>
                    <a:lnTo>
                      <a:pt x="32" y="3"/>
                    </a:lnTo>
                    <a:lnTo>
                      <a:pt x="32" y="0"/>
                    </a:lnTo>
                    <a:lnTo>
                      <a:pt x="38" y="0"/>
                    </a:lnTo>
                    <a:lnTo>
                      <a:pt x="38" y="10"/>
                    </a:lnTo>
                    <a:lnTo>
                      <a:pt x="38" y="26"/>
                    </a:lnTo>
                    <a:lnTo>
                      <a:pt x="32" y="42"/>
                    </a:lnTo>
                    <a:lnTo>
                      <a:pt x="32" y="59"/>
                    </a:lnTo>
                    <a:lnTo>
                      <a:pt x="25" y="82"/>
                    </a:lnTo>
                    <a:lnTo>
                      <a:pt x="19" y="130"/>
                    </a:lnTo>
                    <a:lnTo>
                      <a:pt x="13" y="176"/>
                    </a:lnTo>
                    <a:lnTo>
                      <a:pt x="19" y="225"/>
                    </a:lnTo>
                  </a:path>
                </a:pathLst>
              </a:custGeom>
              <a:solidFill>
                <a:schemeClr val="accent1"/>
              </a:solidFill>
              <a:ln w="12700" cap="rnd">
                <a:solidFill>
                  <a:srgbClr val="008000"/>
                </a:solidFill>
                <a:round/>
                <a:headEnd/>
                <a:tailEnd/>
              </a:ln>
            </p:spPr>
            <p:txBody>
              <a:bodyPr/>
              <a:lstStyle/>
              <a:p>
                <a:endParaRPr lang="en-US"/>
              </a:p>
            </p:txBody>
          </p:sp>
          <p:sp>
            <p:nvSpPr>
              <p:cNvPr id="18250" name="Freeform 219"/>
              <p:cNvSpPr>
                <a:spLocks/>
              </p:cNvSpPr>
              <p:nvPr/>
            </p:nvSpPr>
            <p:spPr bwMode="auto">
              <a:xfrm>
                <a:off x="4047" y="1867"/>
                <a:ext cx="72" cy="63"/>
              </a:xfrm>
              <a:custGeom>
                <a:avLst/>
                <a:gdLst>
                  <a:gd name="T0" fmla="*/ 0 w 72"/>
                  <a:gd name="T1" fmla="*/ 62 h 63"/>
                  <a:gd name="T2" fmla="*/ 7 w 72"/>
                  <a:gd name="T3" fmla="*/ 39 h 63"/>
                  <a:gd name="T4" fmla="*/ 13 w 72"/>
                  <a:gd name="T5" fmla="*/ 20 h 63"/>
                  <a:gd name="T6" fmla="*/ 26 w 72"/>
                  <a:gd name="T7" fmla="*/ 10 h 63"/>
                  <a:gd name="T8" fmla="*/ 39 w 72"/>
                  <a:gd name="T9" fmla="*/ 4 h 63"/>
                  <a:gd name="T10" fmla="*/ 58 w 72"/>
                  <a:gd name="T11" fmla="*/ 0 h 63"/>
                  <a:gd name="T12" fmla="*/ 71 w 72"/>
                  <a:gd name="T13" fmla="*/ 4 h 63"/>
                  <a:gd name="T14" fmla="*/ 65 w 72"/>
                  <a:gd name="T15" fmla="*/ 10 h 63"/>
                  <a:gd name="T16" fmla="*/ 45 w 72"/>
                  <a:gd name="T17" fmla="*/ 20 h 63"/>
                  <a:gd name="T18" fmla="*/ 39 w 72"/>
                  <a:gd name="T19" fmla="*/ 26 h 63"/>
                  <a:gd name="T20" fmla="*/ 26 w 72"/>
                  <a:gd name="T21" fmla="*/ 30 h 63"/>
                  <a:gd name="T22" fmla="*/ 13 w 72"/>
                  <a:gd name="T23" fmla="*/ 36 h 63"/>
                  <a:gd name="T24" fmla="*/ 7 w 72"/>
                  <a:gd name="T25" fmla="*/ 39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63"/>
                  <a:gd name="T41" fmla="*/ 72 w 72"/>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63">
                    <a:moveTo>
                      <a:pt x="0" y="62"/>
                    </a:moveTo>
                    <a:lnTo>
                      <a:pt x="7" y="39"/>
                    </a:lnTo>
                    <a:lnTo>
                      <a:pt x="13" y="20"/>
                    </a:lnTo>
                    <a:lnTo>
                      <a:pt x="26" y="10"/>
                    </a:lnTo>
                    <a:lnTo>
                      <a:pt x="39" y="4"/>
                    </a:lnTo>
                    <a:lnTo>
                      <a:pt x="58" y="0"/>
                    </a:lnTo>
                    <a:lnTo>
                      <a:pt x="71" y="4"/>
                    </a:lnTo>
                    <a:lnTo>
                      <a:pt x="65" y="10"/>
                    </a:lnTo>
                    <a:lnTo>
                      <a:pt x="45" y="20"/>
                    </a:lnTo>
                    <a:lnTo>
                      <a:pt x="39" y="26"/>
                    </a:lnTo>
                    <a:lnTo>
                      <a:pt x="26" y="30"/>
                    </a:lnTo>
                    <a:lnTo>
                      <a:pt x="13" y="36"/>
                    </a:lnTo>
                    <a:lnTo>
                      <a:pt x="7" y="39"/>
                    </a:lnTo>
                  </a:path>
                </a:pathLst>
              </a:custGeom>
              <a:solidFill>
                <a:schemeClr val="accent1"/>
              </a:solidFill>
              <a:ln w="12700" cap="rnd">
                <a:solidFill>
                  <a:srgbClr val="008000"/>
                </a:solidFill>
                <a:round/>
                <a:headEnd/>
                <a:tailEnd/>
              </a:ln>
            </p:spPr>
            <p:txBody>
              <a:bodyPr/>
              <a:lstStyle/>
              <a:p>
                <a:endParaRPr lang="en-US"/>
              </a:p>
            </p:txBody>
          </p:sp>
          <p:sp>
            <p:nvSpPr>
              <p:cNvPr id="18251" name="Freeform 220"/>
              <p:cNvSpPr>
                <a:spLocks/>
              </p:cNvSpPr>
              <p:nvPr/>
            </p:nvSpPr>
            <p:spPr bwMode="auto">
              <a:xfrm>
                <a:off x="4013" y="1670"/>
                <a:ext cx="20" cy="249"/>
              </a:xfrm>
              <a:custGeom>
                <a:avLst/>
                <a:gdLst>
                  <a:gd name="T0" fmla="*/ 19 w 20"/>
                  <a:gd name="T1" fmla="*/ 248 h 249"/>
                  <a:gd name="T2" fmla="*/ 13 w 20"/>
                  <a:gd name="T3" fmla="*/ 187 h 249"/>
                  <a:gd name="T4" fmla="*/ 13 w 20"/>
                  <a:gd name="T5" fmla="*/ 129 h 249"/>
                  <a:gd name="T6" fmla="*/ 6 w 20"/>
                  <a:gd name="T7" fmla="*/ 80 h 249"/>
                  <a:gd name="T8" fmla="*/ 0 w 20"/>
                  <a:gd name="T9" fmla="*/ 58 h 249"/>
                  <a:gd name="T10" fmla="*/ 0 w 20"/>
                  <a:gd name="T11" fmla="*/ 42 h 249"/>
                  <a:gd name="T12" fmla="*/ 0 w 20"/>
                  <a:gd name="T13" fmla="*/ 19 h 249"/>
                  <a:gd name="T14" fmla="*/ 0 w 20"/>
                  <a:gd name="T15" fmla="*/ 6 h 249"/>
                  <a:gd name="T16" fmla="*/ 0 w 20"/>
                  <a:gd name="T17" fmla="*/ 0 h 249"/>
                  <a:gd name="T18" fmla="*/ 0 w 20"/>
                  <a:gd name="T19" fmla="*/ 10 h 249"/>
                  <a:gd name="T20" fmla="*/ 6 w 20"/>
                  <a:gd name="T21" fmla="*/ 26 h 249"/>
                  <a:gd name="T22" fmla="*/ 13 w 20"/>
                  <a:gd name="T23" fmla="*/ 45 h 249"/>
                  <a:gd name="T24" fmla="*/ 13 w 20"/>
                  <a:gd name="T25" fmla="*/ 61 h 249"/>
                  <a:gd name="T26" fmla="*/ 13 w 20"/>
                  <a:gd name="T27" fmla="*/ 93 h 249"/>
                  <a:gd name="T28" fmla="*/ 13 w 20"/>
                  <a:gd name="T29" fmla="*/ 126 h 249"/>
                  <a:gd name="T30" fmla="*/ 19 w 20"/>
                  <a:gd name="T31" fmla="*/ 167 h 249"/>
                  <a:gd name="T32" fmla="*/ 19 w 20"/>
                  <a:gd name="T33" fmla="*/ 209 h 2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49"/>
                  <a:gd name="T53" fmla="*/ 20 w 20"/>
                  <a:gd name="T54" fmla="*/ 249 h 2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49">
                    <a:moveTo>
                      <a:pt x="19" y="248"/>
                    </a:moveTo>
                    <a:lnTo>
                      <a:pt x="13" y="187"/>
                    </a:lnTo>
                    <a:lnTo>
                      <a:pt x="13" y="129"/>
                    </a:lnTo>
                    <a:lnTo>
                      <a:pt x="6" y="80"/>
                    </a:lnTo>
                    <a:lnTo>
                      <a:pt x="0" y="58"/>
                    </a:lnTo>
                    <a:lnTo>
                      <a:pt x="0" y="42"/>
                    </a:lnTo>
                    <a:lnTo>
                      <a:pt x="0" y="19"/>
                    </a:lnTo>
                    <a:lnTo>
                      <a:pt x="0" y="6"/>
                    </a:lnTo>
                    <a:lnTo>
                      <a:pt x="0" y="0"/>
                    </a:lnTo>
                    <a:lnTo>
                      <a:pt x="0" y="10"/>
                    </a:lnTo>
                    <a:lnTo>
                      <a:pt x="6" y="26"/>
                    </a:lnTo>
                    <a:lnTo>
                      <a:pt x="13" y="45"/>
                    </a:lnTo>
                    <a:lnTo>
                      <a:pt x="13" y="61"/>
                    </a:lnTo>
                    <a:lnTo>
                      <a:pt x="13" y="93"/>
                    </a:lnTo>
                    <a:lnTo>
                      <a:pt x="13" y="126"/>
                    </a:lnTo>
                    <a:lnTo>
                      <a:pt x="19" y="167"/>
                    </a:lnTo>
                    <a:lnTo>
                      <a:pt x="19" y="209"/>
                    </a:lnTo>
                  </a:path>
                </a:pathLst>
              </a:custGeom>
              <a:solidFill>
                <a:schemeClr val="accent1"/>
              </a:solidFill>
              <a:ln w="12700" cap="rnd">
                <a:solidFill>
                  <a:srgbClr val="008000"/>
                </a:solidFill>
                <a:round/>
                <a:headEnd/>
                <a:tailEnd/>
              </a:ln>
            </p:spPr>
            <p:txBody>
              <a:bodyPr/>
              <a:lstStyle/>
              <a:p>
                <a:endParaRPr lang="en-US"/>
              </a:p>
            </p:txBody>
          </p:sp>
        </p:grpSp>
      </p:grpSp>
      <p:grpSp>
        <p:nvGrpSpPr>
          <p:cNvPr id="25" name="Group 221"/>
          <p:cNvGrpSpPr>
            <a:grpSpLocks/>
          </p:cNvGrpSpPr>
          <p:nvPr/>
        </p:nvGrpSpPr>
        <p:grpSpPr bwMode="auto">
          <a:xfrm>
            <a:off x="3343275" y="2443163"/>
            <a:ext cx="1077913" cy="463550"/>
            <a:chOff x="2317" y="1504"/>
            <a:chExt cx="747" cy="285"/>
          </a:xfrm>
        </p:grpSpPr>
        <p:grpSp>
          <p:nvGrpSpPr>
            <p:cNvPr id="26" name="Group 222"/>
            <p:cNvGrpSpPr>
              <a:grpSpLocks/>
            </p:cNvGrpSpPr>
            <p:nvPr/>
          </p:nvGrpSpPr>
          <p:grpSpPr bwMode="auto">
            <a:xfrm>
              <a:off x="2317" y="1511"/>
              <a:ext cx="185" cy="278"/>
              <a:chOff x="2317" y="1511"/>
              <a:chExt cx="185" cy="278"/>
            </a:xfrm>
          </p:grpSpPr>
          <p:sp>
            <p:nvSpPr>
              <p:cNvPr id="18232" name="Freeform 223"/>
              <p:cNvSpPr>
                <a:spLocks/>
              </p:cNvSpPr>
              <p:nvPr/>
            </p:nvSpPr>
            <p:spPr bwMode="auto">
              <a:xfrm>
                <a:off x="2416" y="1686"/>
                <a:ext cx="8" cy="103"/>
              </a:xfrm>
              <a:custGeom>
                <a:avLst/>
                <a:gdLst>
                  <a:gd name="T0" fmla="*/ 0 w 8"/>
                  <a:gd name="T1" fmla="*/ 102 h 103"/>
                  <a:gd name="T2" fmla="*/ 0 w 8"/>
                  <a:gd name="T3" fmla="*/ 72 h 103"/>
                  <a:gd name="T4" fmla="*/ 4 w 8"/>
                  <a:gd name="T5" fmla="*/ 45 h 103"/>
                  <a:gd name="T6" fmla="*/ 4 w 8"/>
                  <a:gd name="T7" fmla="*/ 27 h 103"/>
                  <a:gd name="T8" fmla="*/ 4 w 8"/>
                  <a:gd name="T9" fmla="*/ 12 h 103"/>
                  <a:gd name="T10" fmla="*/ 7 w 8"/>
                  <a:gd name="T11" fmla="*/ 3 h 103"/>
                  <a:gd name="T12" fmla="*/ 7 w 8"/>
                  <a:gd name="T13" fmla="*/ 0 h 103"/>
                  <a:gd name="T14" fmla="*/ 7 w 8"/>
                  <a:gd name="T15" fmla="*/ 3 h 103"/>
                  <a:gd name="T16" fmla="*/ 7 w 8"/>
                  <a:gd name="T17" fmla="*/ 9 h 103"/>
                  <a:gd name="T18" fmla="*/ 7 w 8"/>
                  <a:gd name="T19" fmla="*/ 18 h 103"/>
                  <a:gd name="T20" fmla="*/ 7 w 8"/>
                  <a:gd name="T21" fmla="*/ 42 h 103"/>
                  <a:gd name="T22" fmla="*/ 4 w 8"/>
                  <a:gd name="T23" fmla="*/ 69 h 103"/>
                  <a:gd name="T24" fmla="*/ 0 w 8"/>
                  <a:gd name="T25" fmla="*/ 102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103"/>
                  <a:gd name="T41" fmla="*/ 8 w 8"/>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103">
                    <a:moveTo>
                      <a:pt x="0" y="102"/>
                    </a:moveTo>
                    <a:lnTo>
                      <a:pt x="0" y="72"/>
                    </a:lnTo>
                    <a:lnTo>
                      <a:pt x="4" y="45"/>
                    </a:lnTo>
                    <a:lnTo>
                      <a:pt x="4" y="27"/>
                    </a:lnTo>
                    <a:lnTo>
                      <a:pt x="4" y="12"/>
                    </a:lnTo>
                    <a:lnTo>
                      <a:pt x="7" y="3"/>
                    </a:lnTo>
                    <a:lnTo>
                      <a:pt x="7" y="0"/>
                    </a:lnTo>
                    <a:lnTo>
                      <a:pt x="7" y="3"/>
                    </a:lnTo>
                    <a:lnTo>
                      <a:pt x="7" y="9"/>
                    </a:lnTo>
                    <a:lnTo>
                      <a:pt x="7" y="18"/>
                    </a:lnTo>
                    <a:lnTo>
                      <a:pt x="7" y="42"/>
                    </a:lnTo>
                    <a:lnTo>
                      <a:pt x="4" y="69"/>
                    </a:lnTo>
                    <a:lnTo>
                      <a:pt x="0" y="102"/>
                    </a:lnTo>
                  </a:path>
                </a:pathLst>
              </a:custGeom>
              <a:solidFill>
                <a:schemeClr val="accent1"/>
              </a:solidFill>
              <a:ln w="12700" cap="rnd">
                <a:solidFill>
                  <a:srgbClr val="008000"/>
                </a:solidFill>
                <a:round/>
                <a:headEnd/>
                <a:tailEnd/>
              </a:ln>
            </p:spPr>
            <p:txBody>
              <a:bodyPr/>
              <a:lstStyle/>
              <a:p>
                <a:endParaRPr lang="en-US"/>
              </a:p>
            </p:txBody>
          </p:sp>
          <p:sp>
            <p:nvSpPr>
              <p:cNvPr id="18233" name="Freeform 224"/>
              <p:cNvSpPr>
                <a:spLocks/>
              </p:cNvSpPr>
              <p:nvPr/>
            </p:nvSpPr>
            <p:spPr bwMode="auto">
              <a:xfrm>
                <a:off x="2337" y="1611"/>
                <a:ext cx="83" cy="167"/>
              </a:xfrm>
              <a:custGeom>
                <a:avLst/>
                <a:gdLst>
                  <a:gd name="T0" fmla="*/ 82 w 83"/>
                  <a:gd name="T1" fmla="*/ 163 h 167"/>
                  <a:gd name="T2" fmla="*/ 82 w 83"/>
                  <a:gd name="T3" fmla="*/ 166 h 167"/>
                  <a:gd name="T4" fmla="*/ 78 w 83"/>
                  <a:gd name="T5" fmla="*/ 160 h 167"/>
                  <a:gd name="T6" fmla="*/ 71 w 83"/>
                  <a:gd name="T7" fmla="*/ 154 h 167"/>
                  <a:gd name="T8" fmla="*/ 63 w 83"/>
                  <a:gd name="T9" fmla="*/ 145 h 167"/>
                  <a:gd name="T10" fmla="*/ 52 w 83"/>
                  <a:gd name="T11" fmla="*/ 124 h 167"/>
                  <a:gd name="T12" fmla="*/ 45 w 83"/>
                  <a:gd name="T13" fmla="*/ 112 h 167"/>
                  <a:gd name="T14" fmla="*/ 41 w 83"/>
                  <a:gd name="T15" fmla="*/ 106 h 167"/>
                  <a:gd name="T16" fmla="*/ 41 w 83"/>
                  <a:gd name="T17" fmla="*/ 94 h 167"/>
                  <a:gd name="T18" fmla="*/ 41 w 83"/>
                  <a:gd name="T19" fmla="*/ 85 h 167"/>
                  <a:gd name="T20" fmla="*/ 45 w 83"/>
                  <a:gd name="T21" fmla="*/ 73 h 167"/>
                  <a:gd name="T22" fmla="*/ 41 w 83"/>
                  <a:gd name="T23" fmla="*/ 64 h 167"/>
                  <a:gd name="T24" fmla="*/ 30 w 83"/>
                  <a:gd name="T25" fmla="*/ 46 h 167"/>
                  <a:gd name="T26" fmla="*/ 19 w 83"/>
                  <a:gd name="T27" fmla="*/ 27 h 167"/>
                  <a:gd name="T28" fmla="*/ 4 w 83"/>
                  <a:gd name="T29" fmla="*/ 9 h 167"/>
                  <a:gd name="T30" fmla="*/ 0 w 83"/>
                  <a:gd name="T31" fmla="*/ 3 h 167"/>
                  <a:gd name="T32" fmla="*/ 0 w 83"/>
                  <a:gd name="T33" fmla="*/ 0 h 167"/>
                  <a:gd name="T34" fmla="*/ 4 w 83"/>
                  <a:gd name="T35" fmla="*/ 3 h 167"/>
                  <a:gd name="T36" fmla="*/ 19 w 83"/>
                  <a:gd name="T37" fmla="*/ 12 h 167"/>
                  <a:gd name="T38" fmla="*/ 30 w 83"/>
                  <a:gd name="T39" fmla="*/ 27 h 167"/>
                  <a:gd name="T40" fmla="*/ 41 w 83"/>
                  <a:gd name="T41" fmla="*/ 46 h 167"/>
                  <a:gd name="T42" fmla="*/ 45 w 83"/>
                  <a:gd name="T43" fmla="*/ 58 h 167"/>
                  <a:gd name="T44" fmla="*/ 52 w 83"/>
                  <a:gd name="T45" fmla="*/ 73 h 167"/>
                  <a:gd name="T46" fmla="*/ 67 w 83"/>
                  <a:gd name="T47" fmla="*/ 109 h 167"/>
                  <a:gd name="T48" fmla="*/ 71 w 83"/>
                  <a:gd name="T49" fmla="*/ 127 h 167"/>
                  <a:gd name="T50" fmla="*/ 78 w 83"/>
                  <a:gd name="T51" fmla="*/ 145 h 167"/>
                  <a:gd name="T52" fmla="*/ 82 w 83"/>
                  <a:gd name="T53" fmla="*/ 157 h 167"/>
                  <a:gd name="T54" fmla="*/ 82 w 83"/>
                  <a:gd name="T55" fmla="*/ 163 h 1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3"/>
                  <a:gd name="T85" fmla="*/ 0 h 167"/>
                  <a:gd name="T86" fmla="*/ 83 w 83"/>
                  <a:gd name="T87" fmla="*/ 167 h 1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3" h="167">
                    <a:moveTo>
                      <a:pt x="82" y="163"/>
                    </a:moveTo>
                    <a:lnTo>
                      <a:pt x="82" y="166"/>
                    </a:lnTo>
                    <a:lnTo>
                      <a:pt x="78" y="160"/>
                    </a:lnTo>
                    <a:lnTo>
                      <a:pt x="71" y="154"/>
                    </a:lnTo>
                    <a:lnTo>
                      <a:pt x="63" y="145"/>
                    </a:lnTo>
                    <a:lnTo>
                      <a:pt x="52" y="124"/>
                    </a:lnTo>
                    <a:lnTo>
                      <a:pt x="45" y="112"/>
                    </a:lnTo>
                    <a:lnTo>
                      <a:pt x="41" y="106"/>
                    </a:lnTo>
                    <a:lnTo>
                      <a:pt x="41" y="94"/>
                    </a:lnTo>
                    <a:lnTo>
                      <a:pt x="41" y="85"/>
                    </a:lnTo>
                    <a:lnTo>
                      <a:pt x="45" y="73"/>
                    </a:lnTo>
                    <a:lnTo>
                      <a:pt x="41" y="64"/>
                    </a:lnTo>
                    <a:lnTo>
                      <a:pt x="30" y="46"/>
                    </a:lnTo>
                    <a:lnTo>
                      <a:pt x="19" y="27"/>
                    </a:lnTo>
                    <a:lnTo>
                      <a:pt x="4" y="9"/>
                    </a:lnTo>
                    <a:lnTo>
                      <a:pt x="0" y="3"/>
                    </a:lnTo>
                    <a:lnTo>
                      <a:pt x="0" y="0"/>
                    </a:lnTo>
                    <a:lnTo>
                      <a:pt x="4" y="3"/>
                    </a:lnTo>
                    <a:lnTo>
                      <a:pt x="19" y="12"/>
                    </a:lnTo>
                    <a:lnTo>
                      <a:pt x="30" y="27"/>
                    </a:lnTo>
                    <a:lnTo>
                      <a:pt x="41" y="46"/>
                    </a:lnTo>
                    <a:lnTo>
                      <a:pt x="45" y="58"/>
                    </a:lnTo>
                    <a:lnTo>
                      <a:pt x="52" y="73"/>
                    </a:lnTo>
                    <a:lnTo>
                      <a:pt x="67" y="109"/>
                    </a:lnTo>
                    <a:lnTo>
                      <a:pt x="71" y="127"/>
                    </a:lnTo>
                    <a:lnTo>
                      <a:pt x="78" y="145"/>
                    </a:lnTo>
                    <a:lnTo>
                      <a:pt x="82" y="157"/>
                    </a:lnTo>
                    <a:lnTo>
                      <a:pt x="82" y="163"/>
                    </a:lnTo>
                  </a:path>
                </a:pathLst>
              </a:custGeom>
              <a:solidFill>
                <a:schemeClr val="accent1"/>
              </a:solidFill>
              <a:ln w="12700" cap="rnd">
                <a:solidFill>
                  <a:srgbClr val="008000"/>
                </a:solidFill>
                <a:round/>
                <a:headEnd/>
                <a:tailEnd/>
              </a:ln>
            </p:spPr>
            <p:txBody>
              <a:bodyPr/>
              <a:lstStyle/>
              <a:p>
                <a:endParaRPr lang="en-US"/>
              </a:p>
            </p:txBody>
          </p:sp>
          <p:sp>
            <p:nvSpPr>
              <p:cNvPr id="18234" name="Freeform 225"/>
              <p:cNvSpPr>
                <a:spLocks/>
              </p:cNvSpPr>
              <p:nvPr/>
            </p:nvSpPr>
            <p:spPr bwMode="auto">
              <a:xfrm>
                <a:off x="2420" y="1628"/>
                <a:ext cx="46" cy="161"/>
              </a:xfrm>
              <a:custGeom>
                <a:avLst/>
                <a:gdLst>
                  <a:gd name="T0" fmla="*/ 0 w 46"/>
                  <a:gd name="T1" fmla="*/ 127 h 161"/>
                  <a:gd name="T2" fmla="*/ 11 w 46"/>
                  <a:gd name="T3" fmla="*/ 91 h 161"/>
                  <a:gd name="T4" fmla="*/ 19 w 46"/>
                  <a:gd name="T5" fmla="*/ 73 h 161"/>
                  <a:gd name="T6" fmla="*/ 22 w 46"/>
                  <a:gd name="T7" fmla="*/ 61 h 161"/>
                  <a:gd name="T8" fmla="*/ 22 w 46"/>
                  <a:gd name="T9" fmla="*/ 48 h 161"/>
                  <a:gd name="T10" fmla="*/ 22 w 46"/>
                  <a:gd name="T11" fmla="*/ 36 h 161"/>
                  <a:gd name="T12" fmla="*/ 22 w 46"/>
                  <a:gd name="T13" fmla="*/ 27 h 161"/>
                  <a:gd name="T14" fmla="*/ 22 w 46"/>
                  <a:gd name="T15" fmla="*/ 21 h 161"/>
                  <a:gd name="T16" fmla="*/ 30 w 46"/>
                  <a:gd name="T17" fmla="*/ 12 h 161"/>
                  <a:gd name="T18" fmla="*/ 38 w 46"/>
                  <a:gd name="T19" fmla="*/ 3 h 161"/>
                  <a:gd name="T20" fmla="*/ 45 w 46"/>
                  <a:gd name="T21" fmla="*/ 0 h 161"/>
                  <a:gd name="T22" fmla="*/ 45 w 46"/>
                  <a:gd name="T23" fmla="*/ 3 h 161"/>
                  <a:gd name="T24" fmla="*/ 45 w 46"/>
                  <a:gd name="T25" fmla="*/ 9 h 161"/>
                  <a:gd name="T26" fmla="*/ 41 w 46"/>
                  <a:gd name="T27" fmla="*/ 18 h 161"/>
                  <a:gd name="T28" fmla="*/ 34 w 46"/>
                  <a:gd name="T29" fmla="*/ 42 h 161"/>
                  <a:gd name="T30" fmla="*/ 26 w 46"/>
                  <a:gd name="T31" fmla="*/ 67 h 161"/>
                  <a:gd name="T32" fmla="*/ 19 w 46"/>
                  <a:gd name="T33" fmla="*/ 91 h 161"/>
                  <a:gd name="T34" fmla="*/ 11 w 46"/>
                  <a:gd name="T35" fmla="*/ 127 h 161"/>
                  <a:gd name="T36" fmla="*/ 7 w 46"/>
                  <a:gd name="T37" fmla="*/ 160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161"/>
                  <a:gd name="T59" fmla="*/ 46 w 46"/>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161">
                    <a:moveTo>
                      <a:pt x="0" y="127"/>
                    </a:moveTo>
                    <a:lnTo>
                      <a:pt x="11" y="91"/>
                    </a:lnTo>
                    <a:lnTo>
                      <a:pt x="19" y="73"/>
                    </a:lnTo>
                    <a:lnTo>
                      <a:pt x="22" y="61"/>
                    </a:lnTo>
                    <a:lnTo>
                      <a:pt x="22" y="48"/>
                    </a:lnTo>
                    <a:lnTo>
                      <a:pt x="22" y="36"/>
                    </a:lnTo>
                    <a:lnTo>
                      <a:pt x="22" y="27"/>
                    </a:lnTo>
                    <a:lnTo>
                      <a:pt x="22" y="21"/>
                    </a:lnTo>
                    <a:lnTo>
                      <a:pt x="30" y="12"/>
                    </a:lnTo>
                    <a:lnTo>
                      <a:pt x="38" y="3"/>
                    </a:lnTo>
                    <a:lnTo>
                      <a:pt x="45" y="0"/>
                    </a:lnTo>
                    <a:lnTo>
                      <a:pt x="45" y="3"/>
                    </a:lnTo>
                    <a:lnTo>
                      <a:pt x="45" y="9"/>
                    </a:lnTo>
                    <a:lnTo>
                      <a:pt x="41" y="18"/>
                    </a:lnTo>
                    <a:lnTo>
                      <a:pt x="34" y="42"/>
                    </a:lnTo>
                    <a:lnTo>
                      <a:pt x="26" y="67"/>
                    </a:lnTo>
                    <a:lnTo>
                      <a:pt x="19" y="91"/>
                    </a:lnTo>
                    <a:lnTo>
                      <a:pt x="11" y="127"/>
                    </a:lnTo>
                    <a:lnTo>
                      <a:pt x="7" y="160"/>
                    </a:lnTo>
                  </a:path>
                </a:pathLst>
              </a:custGeom>
              <a:solidFill>
                <a:schemeClr val="accent1"/>
              </a:solidFill>
              <a:ln w="12700" cap="rnd">
                <a:solidFill>
                  <a:srgbClr val="008000"/>
                </a:solidFill>
                <a:round/>
                <a:headEnd/>
                <a:tailEnd/>
              </a:ln>
            </p:spPr>
            <p:txBody>
              <a:bodyPr/>
              <a:lstStyle/>
              <a:p>
                <a:endParaRPr lang="en-US"/>
              </a:p>
            </p:txBody>
          </p:sp>
          <p:sp>
            <p:nvSpPr>
              <p:cNvPr id="18235" name="Freeform 226"/>
              <p:cNvSpPr>
                <a:spLocks/>
              </p:cNvSpPr>
              <p:nvPr/>
            </p:nvSpPr>
            <p:spPr bwMode="auto">
              <a:xfrm>
                <a:off x="2372" y="1557"/>
                <a:ext cx="53" cy="203"/>
              </a:xfrm>
              <a:custGeom>
                <a:avLst/>
                <a:gdLst>
                  <a:gd name="T0" fmla="*/ 45 w 53"/>
                  <a:gd name="T1" fmla="*/ 202 h 203"/>
                  <a:gd name="T2" fmla="*/ 37 w 53"/>
                  <a:gd name="T3" fmla="*/ 137 h 203"/>
                  <a:gd name="T4" fmla="*/ 30 w 53"/>
                  <a:gd name="T5" fmla="*/ 107 h 203"/>
                  <a:gd name="T6" fmla="*/ 26 w 53"/>
                  <a:gd name="T7" fmla="*/ 80 h 203"/>
                  <a:gd name="T8" fmla="*/ 19 w 53"/>
                  <a:gd name="T9" fmla="*/ 57 h 203"/>
                  <a:gd name="T10" fmla="*/ 11 w 53"/>
                  <a:gd name="T11" fmla="*/ 33 h 203"/>
                  <a:gd name="T12" fmla="*/ 4 w 53"/>
                  <a:gd name="T13" fmla="*/ 15 h 203"/>
                  <a:gd name="T14" fmla="*/ 0 w 53"/>
                  <a:gd name="T15" fmla="*/ 3 h 203"/>
                  <a:gd name="T16" fmla="*/ 4 w 53"/>
                  <a:gd name="T17" fmla="*/ 0 h 203"/>
                  <a:gd name="T18" fmla="*/ 7 w 53"/>
                  <a:gd name="T19" fmla="*/ 6 h 203"/>
                  <a:gd name="T20" fmla="*/ 11 w 53"/>
                  <a:gd name="T21" fmla="*/ 18 h 203"/>
                  <a:gd name="T22" fmla="*/ 19 w 53"/>
                  <a:gd name="T23" fmla="*/ 30 h 203"/>
                  <a:gd name="T24" fmla="*/ 26 w 53"/>
                  <a:gd name="T25" fmla="*/ 48 h 203"/>
                  <a:gd name="T26" fmla="*/ 34 w 53"/>
                  <a:gd name="T27" fmla="*/ 71 h 203"/>
                  <a:gd name="T28" fmla="*/ 45 w 53"/>
                  <a:gd name="T29" fmla="*/ 95 h 203"/>
                  <a:gd name="T30" fmla="*/ 49 w 53"/>
                  <a:gd name="T31" fmla="*/ 116 h 203"/>
                  <a:gd name="T32" fmla="*/ 52 w 53"/>
                  <a:gd name="T33" fmla="*/ 131 h 203"/>
                  <a:gd name="T34" fmla="*/ 52 w 53"/>
                  <a:gd name="T35" fmla="*/ 140 h 203"/>
                  <a:gd name="T36" fmla="*/ 49 w 53"/>
                  <a:gd name="T37" fmla="*/ 155 h 2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203"/>
                  <a:gd name="T59" fmla="*/ 53 w 53"/>
                  <a:gd name="T60" fmla="*/ 203 h 2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203">
                    <a:moveTo>
                      <a:pt x="45" y="202"/>
                    </a:moveTo>
                    <a:lnTo>
                      <a:pt x="37" y="137"/>
                    </a:lnTo>
                    <a:lnTo>
                      <a:pt x="30" y="107"/>
                    </a:lnTo>
                    <a:lnTo>
                      <a:pt x="26" y="80"/>
                    </a:lnTo>
                    <a:lnTo>
                      <a:pt x="19" y="57"/>
                    </a:lnTo>
                    <a:lnTo>
                      <a:pt x="11" y="33"/>
                    </a:lnTo>
                    <a:lnTo>
                      <a:pt x="4" y="15"/>
                    </a:lnTo>
                    <a:lnTo>
                      <a:pt x="0" y="3"/>
                    </a:lnTo>
                    <a:lnTo>
                      <a:pt x="4" y="0"/>
                    </a:lnTo>
                    <a:lnTo>
                      <a:pt x="7" y="6"/>
                    </a:lnTo>
                    <a:lnTo>
                      <a:pt x="11" y="18"/>
                    </a:lnTo>
                    <a:lnTo>
                      <a:pt x="19" y="30"/>
                    </a:lnTo>
                    <a:lnTo>
                      <a:pt x="26" y="48"/>
                    </a:lnTo>
                    <a:lnTo>
                      <a:pt x="34" y="71"/>
                    </a:lnTo>
                    <a:lnTo>
                      <a:pt x="45" y="95"/>
                    </a:lnTo>
                    <a:lnTo>
                      <a:pt x="49" y="116"/>
                    </a:lnTo>
                    <a:lnTo>
                      <a:pt x="52" y="131"/>
                    </a:lnTo>
                    <a:lnTo>
                      <a:pt x="52" y="140"/>
                    </a:lnTo>
                    <a:lnTo>
                      <a:pt x="49" y="155"/>
                    </a:lnTo>
                  </a:path>
                </a:pathLst>
              </a:custGeom>
              <a:solidFill>
                <a:schemeClr val="accent1"/>
              </a:solidFill>
              <a:ln w="12700" cap="rnd">
                <a:solidFill>
                  <a:srgbClr val="008000"/>
                </a:solidFill>
                <a:round/>
                <a:headEnd/>
                <a:tailEnd/>
              </a:ln>
            </p:spPr>
            <p:txBody>
              <a:bodyPr/>
              <a:lstStyle/>
              <a:p>
                <a:endParaRPr lang="en-US"/>
              </a:p>
            </p:txBody>
          </p:sp>
          <p:sp>
            <p:nvSpPr>
              <p:cNvPr id="18236" name="Freeform 227"/>
              <p:cNvSpPr>
                <a:spLocks/>
              </p:cNvSpPr>
              <p:nvPr/>
            </p:nvSpPr>
            <p:spPr bwMode="auto">
              <a:xfrm>
                <a:off x="2317" y="1711"/>
                <a:ext cx="93" cy="64"/>
              </a:xfrm>
              <a:custGeom>
                <a:avLst/>
                <a:gdLst>
                  <a:gd name="T0" fmla="*/ 92 w 93"/>
                  <a:gd name="T1" fmla="*/ 63 h 64"/>
                  <a:gd name="T2" fmla="*/ 92 w 93"/>
                  <a:gd name="T3" fmla="*/ 60 h 64"/>
                  <a:gd name="T4" fmla="*/ 85 w 93"/>
                  <a:gd name="T5" fmla="*/ 48 h 64"/>
                  <a:gd name="T6" fmla="*/ 77 w 93"/>
                  <a:gd name="T7" fmla="*/ 33 h 64"/>
                  <a:gd name="T8" fmla="*/ 66 w 93"/>
                  <a:gd name="T9" fmla="*/ 21 h 64"/>
                  <a:gd name="T10" fmla="*/ 52 w 93"/>
                  <a:gd name="T11" fmla="*/ 9 h 64"/>
                  <a:gd name="T12" fmla="*/ 37 w 93"/>
                  <a:gd name="T13" fmla="*/ 3 h 64"/>
                  <a:gd name="T14" fmla="*/ 26 w 93"/>
                  <a:gd name="T15" fmla="*/ 0 h 64"/>
                  <a:gd name="T16" fmla="*/ 14 w 93"/>
                  <a:gd name="T17" fmla="*/ 0 h 64"/>
                  <a:gd name="T18" fmla="*/ 3 w 93"/>
                  <a:gd name="T19" fmla="*/ 0 h 64"/>
                  <a:gd name="T20" fmla="*/ 0 w 93"/>
                  <a:gd name="T21" fmla="*/ 3 h 64"/>
                  <a:gd name="T22" fmla="*/ 7 w 93"/>
                  <a:gd name="T23" fmla="*/ 6 h 64"/>
                  <a:gd name="T24" fmla="*/ 22 w 93"/>
                  <a:gd name="T25" fmla="*/ 9 h 64"/>
                  <a:gd name="T26" fmla="*/ 40 w 93"/>
                  <a:gd name="T27" fmla="*/ 12 h 64"/>
                  <a:gd name="T28" fmla="*/ 52 w 93"/>
                  <a:gd name="T29" fmla="*/ 18 h 64"/>
                  <a:gd name="T30" fmla="*/ 63 w 93"/>
                  <a:gd name="T31" fmla="*/ 30 h 64"/>
                  <a:gd name="T32" fmla="*/ 77 w 93"/>
                  <a:gd name="T33" fmla="*/ 45 h 64"/>
                  <a:gd name="T34" fmla="*/ 85 w 93"/>
                  <a:gd name="T35" fmla="*/ 57 h 64"/>
                  <a:gd name="T36" fmla="*/ 89 w 93"/>
                  <a:gd name="T37" fmla="*/ 63 h 64"/>
                  <a:gd name="T38" fmla="*/ 92 w 93"/>
                  <a:gd name="T39" fmla="*/ 63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3"/>
                  <a:gd name="T61" fmla="*/ 0 h 64"/>
                  <a:gd name="T62" fmla="*/ 93 w 93"/>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3" h="64">
                    <a:moveTo>
                      <a:pt x="92" y="63"/>
                    </a:moveTo>
                    <a:lnTo>
                      <a:pt x="92" y="60"/>
                    </a:lnTo>
                    <a:lnTo>
                      <a:pt x="85" y="48"/>
                    </a:lnTo>
                    <a:lnTo>
                      <a:pt x="77" y="33"/>
                    </a:lnTo>
                    <a:lnTo>
                      <a:pt x="66" y="21"/>
                    </a:lnTo>
                    <a:lnTo>
                      <a:pt x="52" y="9"/>
                    </a:lnTo>
                    <a:lnTo>
                      <a:pt x="37" y="3"/>
                    </a:lnTo>
                    <a:lnTo>
                      <a:pt x="26" y="0"/>
                    </a:lnTo>
                    <a:lnTo>
                      <a:pt x="14" y="0"/>
                    </a:lnTo>
                    <a:lnTo>
                      <a:pt x="3" y="0"/>
                    </a:lnTo>
                    <a:lnTo>
                      <a:pt x="0" y="3"/>
                    </a:lnTo>
                    <a:lnTo>
                      <a:pt x="7" y="6"/>
                    </a:lnTo>
                    <a:lnTo>
                      <a:pt x="22" y="9"/>
                    </a:lnTo>
                    <a:lnTo>
                      <a:pt x="40" y="12"/>
                    </a:lnTo>
                    <a:lnTo>
                      <a:pt x="52" y="18"/>
                    </a:lnTo>
                    <a:lnTo>
                      <a:pt x="63" y="30"/>
                    </a:lnTo>
                    <a:lnTo>
                      <a:pt x="77" y="45"/>
                    </a:lnTo>
                    <a:lnTo>
                      <a:pt x="85" y="57"/>
                    </a:lnTo>
                    <a:lnTo>
                      <a:pt x="89" y="63"/>
                    </a:lnTo>
                    <a:lnTo>
                      <a:pt x="92" y="63"/>
                    </a:lnTo>
                  </a:path>
                </a:pathLst>
              </a:custGeom>
              <a:solidFill>
                <a:schemeClr val="accent1"/>
              </a:solidFill>
              <a:ln w="12700" cap="rnd">
                <a:solidFill>
                  <a:srgbClr val="008000"/>
                </a:solidFill>
                <a:round/>
                <a:headEnd/>
                <a:tailEnd/>
              </a:ln>
            </p:spPr>
            <p:txBody>
              <a:bodyPr/>
              <a:lstStyle/>
              <a:p>
                <a:endParaRPr lang="en-US"/>
              </a:p>
            </p:txBody>
          </p:sp>
          <p:sp>
            <p:nvSpPr>
              <p:cNvPr id="18237" name="Freeform 228"/>
              <p:cNvSpPr>
                <a:spLocks/>
              </p:cNvSpPr>
              <p:nvPr/>
            </p:nvSpPr>
            <p:spPr bwMode="auto">
              <a:xfrm>
                <a:off x="2415" y="1555"/>
                <a:ext cx="35" cy="226"/>
              </a:xfrm>
              <a:custGeom>
                <a:avLst/>
                <a:gdLst>
                  <a:gd name="T0" fmla="*/ 0 w 35"/>
                  <a:gd name="T1" fmla="*/ 204 h 226"/>
                  <a:gd name="T2" fmla="*/ 8 w 35"/>
                  <a:gd name="T3" fmla="*/ 144 h 226"/>
                  <a:gd name="T4" fmla="*/ 11 w 35"/>
                  <a:gd name="T5" fmla="*/ 87 h 226"/>
                  <a:gd name="T6" fmla="*/ 15 w 35"/>
                  <a:gd name="T7" fmla="*/ 60 h 226"/>
                  <a:gd name="T8" fmla="*/ 23 w 35"/>
                  <a:gd name="T9" fmla="*/ 36 h 226"/>
                  <a:gd name="T10" fmla="*/ 26 w 35"/>
                  <a:gd name="T11" fmla="*/ 12 h 226"/>
                  <a:gd name="T12" fmla="*/ 30 w 35"/>
                  <a:gd name="T13" fmla="*/ 6 h 226"/>
                  <a:gd name="T14" fmla="*/ 30 w 35"/>
                  <a:gd name="T15" fmla="*/ 0 h 226"/>
                  <a:gd name="T16" fmla="*/ 34 w 35"/>
                  <a:gd name="T17" fmla="*/ 0 h 226"/>
                  <a:gd name="T18" fmla="*/ 34 w 35"/>
                  <a:gd name="T19" fmla="*/ 12 h 226"/>
                  <a:gd name="T20" fmla="*/ 34 w 35"/>
                  <a:gd name="T21" fmla="*/ 27 h 226"/>
                  <a:gd name="T22" fmla="*/ 30 w 35"/>
                  <a:gd name="T23" fmla="*/ 42 h 226"/>
                  <a:gd name="T24" fmla="*/ 26 w 35"/>
                  <a:gd name="T25" fmla="*/ 60 h 226"/>
                  <a:gd name="T26" fmla="*/ 23 w 35"/>
                  <a:gd name="T27" fmla="*/ 81 h 226"/>
                  <a:gd name="T28" fmla="*/ 11 w 35"/>
                  <a:gd name="T29" fmla="*/ 129 h 226"/>
                  <a:gd name="T30" fmla="*/ 11 w 35"/>
                  <a:gd name="T31" fmla="*/ 177 h 226"/>
                  <a:gd name="T32" fmla="*/ 11 w 35"/>
                  <a:gd name="T33" fmla="*/ 225 h 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226"/>
                  <a:gd name="T53" fmla="*/ 35 w 35"/>
                  <a:gd name="T54" fmla="*/ 226 h 2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226">
                    <a:moveTo>
                      <a:pt x="0" y="204"/>
                    </a:moveTo>
                    <a:lnTo>
                      <a:pt x="8" y="144"/>
                    </a:lnTo>
                    <a:lnTo>
                      <a:pt x="11" y="87"/>
                    </a:lnTo>
                    <a:lnTo>
                      <a:pt x="15" y="60"/>
                    </a:lnTo>
                    <a:lnTo>
                      <a:pt x="23" y="36"/>
                    </a:lnTo>
                    <a:lnTo>
                      <a:pt x="26" y="12"/>
                    </a:lnTo>
                    <a:lnTo>
                      <a:pt x="30" y="6"/>
                    </a:lnTo>
                    <a:lnTo>
                      <a:pt x="30" y="0"/>
                    </a:lnTo>
                    <a:lnTo>
                      <a:pt x="34" y="0"/>
                    </a:lnTo>
                    <a:lnTo>
                      <a:pt x="34" y="12"/>
                    </a:lnTo>
                    <a:lnTo>
                      <a:pt x="34" y="27"/>
                    </a:lnTo>
                    <a:lnTo>
                      <a:pt x="30" y="42"/>
                    </a:lnTo>
                    <a:lnTo>
                      <a:pt x="26" y="60"/>
                    </a:lnTo>
                    <a:lnTo>
                      <a:pt x="23" y="81"/>
                    </a:lnTo>
                    <a:lnTo>
                      <a:pt x="11" y="129"/>
                    </a:lnTo>
                    <a:lnTo>
                      <a:pt x="11" y="177"/>
                    </a:lnTo>
                    <a:lnTo>
                      <a:pt x="11" y="225"/>
                    </a:lnTo>
                  </a:path>
                </a:pathLst>
              </a:custGeom>
              <a:solidFill>
                <a:schemeClr val="accent1"/>
              </a:solidFill>
              <a:ln w="12700" cap="rnd">
                <a:solidFill>
                  <a:srgbClr val="008000"/>
                </a:solidFill>
                <a:round/>
                <a:headEnd/>
                <a:tailEnd/>
              </a:ln>
            </p:spPr>
            <p:txBody>
              <a:bodyPr/>
              <a:lstStyle/>
              <a:p>
                <a:endParaRPr lang="en-US"/>
              </a:p>
            </p:txBody>
          </p:sp>
          <p:sp>
            <p:nvSpPr>
              <p:cNvPr id="18238" name="Freeform 229"/>
              <p:cNvSpPr>
                <a:spLocks/>
              </p:cNvSpPr>
              <p:nvPr/>
            </p:nvSpPr>
            <p:spPr bwMode="auto">
              <a:xfrm>
                <a:off x="2432" y="1708"/>
                <a:ext cx="70" cy="61"/>
              </a:xfrm>
              <a:custGeom>
                <a:avLst/>
                <a:gdLst>
                  <a:gd name="T0" fmla="*/ 0 w 70"/>
                  <a:gd name="T1" fmla="*/ 60 h 61"/>
                  <a:gd name="T2" fmla="*/ 7 w 70"/>
                  <a:gd name="T3" fmla="*/ 36 h 61"/>
                  <a:gd name="T4" fmla="*/ 11 w 70"/>
                  <a:gd name="T5" fmla="*/ 18 h 61"/>
                  <a:gd name="T6" fmla="*/ 27 w 70"/>
                  <a:gd name="T7" fmla="*/ 9 h 61"/>
                  <a:gd name="T8" fmla="*/ 38 w 70"/>
                  <a:gd name="T9" fmla="*/ 3 h 61"/>
                  <a:gd name="T10" fmla="*/ 58 w 70"/>
                  <a:gd name="T11" fmla="*/ 0 h 61"/>
                  <a:gd name="T12" fmla="*/ 65 w 70"/>
                  <a:gd name="T13" fmla="*/ 0 h 61"/>
                  <a:gd name="T14" fmla="*/ 69 w 70"/>
                  <a:gd name="T15" fmla="*/ 3 h 61"/>
                  <a:gd name="T16" fmla="*/ 69 w 70"/>
                  <a:gd name="T17" fmla="*/ 6 h 61"/>
                  <a:gd name="T18" fmla="*/ 65 w 70"/>
                  <a:gd name="T19" fmla="*/ 9 h 61"/>
                  <a:gd name="T20" fmla="*/ 50 w 70"/>
                  <a:gd name="T21" fmla="*/ 18 h 61"/>
                  <a:gd name="T22" fmla="*/ 38 w 70"/>
                  <a:gd name="T23" fmla="*/ 24 h 61"/>
                  <a:gd name="T24" fmla="*/ 27 w 70"/>
                  <a:gd name="T25" fmla="*/ 27 h 61"/>
                  <a:gd name="T26" fmla="*/ 15 w 70"/>
                  <a:gd name="T27" fmla="*/ 33 h 61"/>
                  <a:gd name="T28" fmla="*/ 7 w 70"/>
                  <a:gd name="T29" fmla="*/ 36 h 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0"/>
                  <a:gd name="T46" fmla="*/ 0 h 61"/>
                  <a:gd name="T47" fmla="*/ 70 w 70"/>
                  <a:gd name="T48" fmla="*/ 61 h 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0" h="61">
                    <a:moveTo>
                      <a:pt x="0" y="60"/>
                    </a:moveTo>
                    <a:lnTo>
                      <a:pt x="7" y="36"/>
                    </a:lnTo>
                    <a:lnTo>
                      <a:pt x="11" y="18"/>
                    </a:lnTo>
                    <a:lnTo>
                      <a:pt x="27" y="9"/>
                    </a:lnTo>
                    <a:lnTo>
                      <a:pt x="38" y="3"/>
                    </a:lnTo>
                    <a:lnTo>
                      <a:pt x="58" y="0"/>
                    </a:lnTo>
                    <a:lnTo>
                      <a:pt x="65" y="0"/>
                    </a:lnTo>
                    <a:lnTo>
                      <a:pt x="69" y="3"/>
                    </a:lnTo>
                    <a:lnTo>
                      <a:pt x="69" y="6"/>
                    </a:lnTo>
                    <a:lnTo>
                      <a:pt x="65" y="9"/>
                    </a:lnTo>
                    <a:lnTo>
                      <a:pt x="50" y="18"/>
                    </a:lnTo>
                    <a:lnTo>
                      <a:pt x="38" y="24"/>
                    </a:lnTo>
                    <a:lnTo>
                      <a:pt x="27" y="27"/>
                    </a:lnTo>
                    <a:lnTo>
                      <a:pt x="15" y="33"/>
                    </a:lnTo>
                    <a:lnTo>
                      <a:pt x="7" y="36"/>
                    </a:lnTo>
                  </a:path>
                </a:pathLst>
              </a:custGeom>
              <a:solidFill>
                <a:schemeClr val="accent1"/>
              </a:solidFill>
              <a:ln w="12700" cap="rnd">
                <a:solidFill>
                  <a:srgbClr val="008000"/>
                </a:solidFill>
                <a:round/>
                <a:headEnd/>
                <a:tailEnd/>
              </a:ln>
            </p:spPr>
            <p:txBody>
              <a:bodyPr/>
              <a:lstStyle/>
              <a:p>
                <a:endParaRPr lang="en-US"/>
              </a:p>
            </p:txBody>
          </p:sp>
          <p:sp>
            <p:nvSpPr>
              <p:cNvPr id="18239" name="Freeform 230"/>
              <p:cNvSpPr>
                <a:spLocks/>
              </p:cNvSpPr>
              <p:nvPr/>
            </p:nvSpPr>
            <p:spPr bwMode="auto">
              <a:xfrm>
                <a:off x="2397" y="1511"/>
                <a:ext cx="23" cy="247"/>
              </a:xfrm>
              <a:custGeom>
                <a:avLst/>
                <a:gdLst>
                  <a:gd name="T0" fmla="*/ 22 w 23"/>
                  <a:gd name="T1" fmla="*/ 246 h 247"/>
                  <a:gd name="T2" fmla="*/ 18 w 23"/>
                  <a:gd name="T3" fmla="*/ 184 h 247"/>
                  <a:gd name="T4" fmla="*/ 11 w 23"/>
                  <a:gd name="T5" fmla="*/ 127 h 247"/>
                  <a:gd name="T6" fmla="*/ 7 w 23"/>
                  <a:gd name="T7" fmla="*/ 80 h 247"/>
                  <a:gd name="T8" fmla="*/ 3 w 23"/>
                  <a:gd name="T9" fmla="*/ 59 h 247"/>
                  <a:gd name="T10" fmla="*/ 3 w 23"/>
                  <a:gd name="T11" fmla="*/ 41 h 247"/>
                  <a:gd name="T12" fmla="*/ 3 w 23"/>
                  <a:gd name="T13" fmla="*/ 27 h 247"/>
                  <a:gd name="T14" fmla="*/ 0 w 23"/>
                  <a:gd name="T15" fmla="*/ 18 h 247"/>
                  <a:gd name="T16" fmla="*/ 0 w 23"/>
                  <a:gd name="T17" fmla="*/ 3 h 247"/>
                  <a:gd name="T18" fmla="*/ 0 w 23"/>
                  <a:gd name="T19" fmla="*/ 0 h 247"/>
                  <a:gd name="T20" fmla="*/ 3 w 23"/>
                  <a:gd name="T21" fmla="*/ 0 h 247"/>
                  <a:gd name="T22" fmla="*/ 3 w 23"/>
                  <a:gd name="T23" fmla="*/ 3 h 247"/>
                  <a:gd name="T24" fmla="*/ 7 w 23"/>
                  <a:gd name="T25" fmla="*/ 9 h 247"/>
                  <a:gd name="T26" fmla="*/ 11 w 23"/>
                  <a:gd name="T27" fmla="*/ 24 h 247"/>
                  <a:gd name="T28" fmla="*/ 15 w 23"/>
                  <a:gd name="T29" fmla="*/ 41 h 247"/>
                  <a:gd name="T30" fmla="*/ 18 w 23"/>
                  <a:gd name="T31" fmla="*/ 59 h 247"/>
                  <a:gd name="T32" fmla="*/ 18 w 23"/>
                  <a:gd name="T33" fmla="*/ 92 h 247"/>
                  <a:gd name="T34" fmla="*/ 18 w 23"/>
                  <a:gd name="T35" fmla="*/ 124 h 247"/>
                  <a:gd name="T36" fmla="*/ 18 w 23"/>
                  <a:gd name="T37" fmla="*/ 163 h 247"/>
                  <a:gd name="T38" fmla="*/ 22 w 23"/>
                  <a:gd name="T39" fmla="*/ 207 h 2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247"/>
                  <a:gd name="T62" fmla="*/ 23 w 23"/>
                  <a:gd name="T63" fmla="*/ 247 h 2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247">
                    <a:moveTo>
                      <a:pt x="22" y="246"/>
                    </a:moveTo>
                    <a:lnTo>
                      <a:pt x="18" y="184"/>
                    </a:lnTo>
                    <a:lnTo>
                      <a:pt x="11" y="127"/>
                    </a:lnTo>
                    <a:lnTo>
                      <a:pt x="7" y="80"/>
                    </a:lnTo>
                    <a:lnTo>
                      <a:pt x="3" y="59"/>
                    </a:lnTo>
                    <a:lnTo>
                      <a:pt x="3" y="41"/>
                    </a:lnTo>
                    <a:lnTo>
                      <a:pt x="3" y="27"/>
                    </a:lnTo>
                    <a:lnTo>
                      <a:pt x="0" y="18"/>
                    </a:lnTo>
                    <a:lnTo>
                      <a:pt x="0" y="3"/>
                    </a:lnTo>
                    <a:lnTo>
                      <a:pt x="0" y="0"/>
                    </a:lnTo>
                    <a:lnTo>
                      <a:pt x="3" y="0"/>
                    </a:lnTo>
                    <a:lnTo>
                      <a:pt x="3" y="3"/>
                    </a:lnTo>
                    <a:lnTo>
                      <a:pt x="7" y="9"/>
                    </a:lnTo>
                    <a:lnTo>
                      <a:pt x="11" y="24"/>
                    </a:lnTo>
                    <a:lnTo>
                      <a:pt x="15" y="41"/>
                    </a:lnTo>
                    <a:lnTo>
                      <a:pt x="18" y="59"/>
                    </a:lnTo>
                    <a:lnTo>
                      <a:pt x="18" y="92"/>
                    </a:lnTo>
                    <a:lnTo>
                      <a:pt x="18" y="124"/>
                    </a:lnTo>
                    <a:lnTo>
                      <a:pt x="18" y="163"/>
                    </a:lnTo>
                    <a:lnTo>
                      <a:pt x="22" y="207"/>
                    </a:lnTo>
                  </a:path>
                </a:pathLst>
              </a:custGeom>
              <a:solidFill>
                <a:schemeClr val="accent1"/>
              </a:solidFill>
              <a:ln w="12700" cap="rnd">
                <a:solidFill>
                  <a:srgbClr val="008000"/>
                </a:solidFill>
                <a:round/>
                <a:headEnd/>
                <a:tailEnd/>
              </a:ln>
            </p:spPr>
            <p:txBody>
              <a:bodyPr/>
              <a:lstStyle/>
              <a:p>
                <a:endParaRPr lang="en-US"/>
              </a:p>
            </p:txBody>
          </p:sp>
        </p:grpSp>
        <p:grpSp>
          <p:nvGrpSpPr>
            <p:cNvPr id="27" name="Group 231"/>
            <p:cNvGrpSpPr>
              <a:grpSpLocks/>
            </p:cNvGrpSpPr>
            <p:nvPr/>
          </p:nvGrpSpPr>
          <p:grpSpPr bwMode="auto">
            <a:xfrm>
              <a:off x="2503" y="1510"/>
              <a:ext cx="189" cy="278"/>
              <a:chOff x="2503" y="1510"/>
              <a:chExt cx="189" cy="278"/>
            </a:xfrm>
          </p:grpSpPr>
          <p:sp>
            <p:nvSpPr>
              <p:cNvPr id="18224" name="Freeform 232"/>
              <p:cNvSpPr>
                <a:spLocks/>
              </p:cNvSpPr>
              <p:nvPr/>
            </p:nvSpPr>
            <p:spPr bwMode="auto">
              <a:xfrm>
                <a:off x="2601" y="1685"/>
                <a:ext cx="9" cy="103"/>
              </a:xfrm>
              <a:custGeom>
                <a:avLst/>
                <a:gdLst>
                  <a:gd name="T0" fmla="*/ 0 w 9"/>
                  <a:gd name="T1" fmla="*/ 102 h 103"/>
                  <a:gd name="T2" fmla="*/ 0 w 9"/>
                  <a:gd name="T3" fmla="*/ 72 h 103"/>
                  <a:gd name="T4" fmla="*/ 4 w 9"/>
                  <a:gd name="T5" fmla="*/ 45 h 103"/>
                  <a:gd name="T6" fmla="*/ 4 w 9"/>
                  <a:gd name="T7" fmla="*/ 27 h 103"/>
                  <a:gd name="T8" fmla="*/ 4 w 9"/>
                  <a:gd name="T9" fmla="*/ 12 h 103"/>
                  <a:gd name="T10" fmla="*/ 8 w 9"/>
                  <a:gd name="T11" fmla="*/ 3 h 103"/>
                  <a:gd name="T12" fmla="*/ 8 w 9"/>
                  <a:gd name="T13" fmla="*/ 0 h 103"/>
                  <a:gd name="T14" fmla="*/ 8 w 9"/>
                  <a:gd name="T15" fmla="*/ 3 h 103"/>
                  <a:gd name="T16" fmla="*/ 8 w 9"/>
                  <a:gd name="T17" fmla="*/ 9 h 103"/>
                  <a:gd name="T18" fmla="*/ 8 w 9"/>
                  <a:gd name="T19" fmla="*/ 18 h 103"/>
                  <a:gd name="T20" fmla="*/ 8 w 9"/>
                  <a:gd name="T21" fmla="*/ 42 h 103"/>
                  <a:gd name="T22" fmla="*/ 4 w 9"/>
                  <a:gd name="T23" fmla="*/ 69 h 103"/>
                  <a:gd name="T24" fmla="*/ 0 w 9"/>
                  <a:gd name="T25" fmla="*/ 102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103"/>
                  <a:gd name="T41" fmla="*/ 9 w 9"/>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103">
                    <a:moveTo>
                      <a:pt x="0" y="102"/>
                    </a:moveTo>
                    <a:lnTo>
                      <a:pt x="0" y="72"/>
                    </a:lnTo>
                    <a:lnTo>
                      <a:pt x="4" y="45"/>
                    </a:lnTo>
                    <a:lnTo>
                      <a:pt x="4" y="27"/>
                    </a:lnTo>
                    <a:lnTo>
                      <a:pt x="4" y="12"/>
                    </a:lnTo>
                    <a:lnTo>
                      <a:pt x="8" y="3"/>
                    </a:lnTo>
                    <a:lnTo>
                      <a:pt x="8" y="0"/>
                    </a:lnTo>
                    <a:lnTo>
                      <a:pt x="8" y="3"/>
                    </a:lnTo>
                    <a:lnTo>
                      <a:pt x="8" y="9"/>
                    </a:lnTo>
                    <a:lnTo>
                      <a:pt x="8" y="18"/>
                    </a:lnTo>
                    <a:lnTo>
                      <a:pt x="8" y="42"/>
                    </a:lnTo>
                    <a:lnTo>
                      <a:pt x="4" y="69"/>
                    </a:lnTo>
                    <a:lnTo>
                      <a:pt x="0" y="102"/>
                    </a:lnTo>
                  </a:path>
                </a:pathLst>
              </a:custGeom>
              <a:solidFill>
                <a:schemeClr val="accent1"/>
              </a:solidFill>
              <a:ln w="12700" cap="rnd">
                <a:solidFill>
                  <a:srgbClr val="008000"/>
                </a:solidFill>
                <a:round/>
                <a:headEnd/>
                <a:tailEnd/>
              </a:ln>
            </p:spPr>
            <p:txBody>
              <a:bodyPr/>
              <a:lstStyle/>
              <a:p>
                <a:endParaRPr lang="en-US"/>
              </a:p>
            </p:txBody>
          </p:sp>
          <p:sp>
            <p:nvSpPr>
              <p:cNvPr id="18225" name="Freeform 233"/>
              <p:cNvSpPr>
                <a:spLocks/>
              </p:cNvSpPr>
              <p:nvPr/>
            </p:nvSpPr>
            <p:spPr bwMode="auto">
              <a:xfrm>
                <a:off x="2525" y="1610"/>
                <a:ext cx="81" cy="167"/>
              </a:xfrm>
              <a:custGeom>
                <a:avLst/>
                <a:gdLst>
                  <a:gd name="T0" fmla="*/ 80 w 81"/>
                  <a:gd name="T1" fmla="*/ 163 h 167"/>
                  <a:gd name="T2" fmla="*/ 80 w 81"/>
                  <a:gd name="T3" fmla="*/ 166 h 167"/>
                  <a:gd name="T4" fmla="*/ 76 w 81"/>
                  <a:gd name="T5" fmla="*/ 160 h 167"/>
                  <a:gd name="T6" fmla="*/ 68 w 81"/>
                  <a:gd name="T7" fmla="*/ 154 h 167"/>
                  <a:gd name="T8" fmla="*/ 64 w 81"/>
                  <a:gd name="T9" fmla="*/ 145 h 167"/>
                  <a:gd name="T10" fmla="*/ 48 w 81"/>
                  <a:gd name="T11" fmla="*/ 124 h 167"/>
                  <a:gd name="T12" fmla="*/ 44 w 81"/>
                  <a:gd name="T13" fmla="*/ 112 h 167"/>
                  <a:gd name="T14" fmla="*/ 40 w 81"/>
                  <a:gd name="T15" fmla="*/ 106 h 167"/>
                  <a:gd name="T16" fmla="*/ 40 w 81"/>
                  <a:gd name="T17" fmla="*/ 94 h 167"/>
                  <a:gd name="T18" fmla="*/ 40 w 81"/>
                  <a:gd name="T19" fmla="*/ 85 h 167"/>
                  <a:gd name="T20" fmla="*/ 44 w 81"/>
                  <a:gd name="T21" fmla="*/ 73 h 167"/>
                  <a:gd name="T22" fmla="*/ 40 w 81"/>
                  <a:gd name="T23" fmla="*/ 64 h 167"/>
                  <a:gd name="T24" fmla="*/ 32 w 81"/>
                  <a:gd name="T25" fmla="*/ 46 h 167"/>
                  <a:gd name="T26" fmla="*/ 16 w 81"/>
                  <a:gd name="T27" fmla="*/ 28 h 167"/>
                  <a:gd name="T28" fmla="*/ 4 w 81"/>
                  <a:gd name="T29" fmla="*/ 9 h 167"/>
                  <a:gd name="T30" fmla="*/ 0 w 81"/>
                  <a:gd name="T31" fmla="*/ 3 h 167"/>
                  <a:gd name="T32" fmla="*/ 0 w 81"/>
                  <a:gd name="T33" fmla="*/ 0 h 167"/>
                  <a:gd name="T34" fmla="*/ 4 w 81"/>
                  <a:gd name="T35" fmla="*/ 3 h 167"/>
                  <a:gd name="T36" fmla="*/ 16 w 81"/>
                  <a:gd name="T37" fmla="*/ 12 h 167"/>
                  <a:gd name="T38" fmla="*/ 32 w 81"/>
                  <a:gd name="T39" fmla="*/ 28 h 167"/>
                  <a:gd name="T40" fmla="*/ 40 w 81"/>
                  <a:gd name="T41" fmla="*/ 46 h 167"/>
                  <a:gd name="T42" fmla="*/ 44 w 81"/>
                  <a:gd name="T43" fmla="*/ 58 h 167"/>
                  <a:gd name="T44" fmla="*/ 52 w 81"/>
                  <a:gd name="T45" fmla="*/ 73 h 167"/>
                  <a:gd name="T46" fmla="*/ 64 w 81"/>
                  <a:gd name="T47" fmla="*/ 109 h 167"/>
                  <a:gd name="T48" fmla="*/ 72 w 81"/>
                  <a:gd name="T49" fmla="*/ 127 h 167"/>
                  <a:gd name="T50" fmla="*/ 76 w 81"/>
                  <a:gd name="T51" fmla="*/ 145 h 167"/>
                  <a:gd name="T52" fmla="*/ 80 w 81"/>
                  <a:gd name="T53" fmla="*/ 157 h 167"/>
                  <a:gd name="T54" fmla="*/ 80 w 81"/>
                  <a:gd name="T55" fmla="*/ 163 h 1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1"/>
                  <a:gd name="T85" fmla="*/ 0 h 167"/>
                  <a:gd name="T86" fmla="*/ 81 w 81"/>
                  <a:gd name="T87" fmla="*/ 167 h 1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1" h="167">
                    <a:moveTo>
                      <a:pt x="80" y="163"/>
                    </a:moveTo>
                    <a:lnTo>
                      <a:pt x="80" y="166"/>
                    </a:lnTo>
                    <a:lnTo>
                      <a:pt x="76" y="160"/>
                    </a:lnTo>
                    <a:lnTo>
                      <a:pt x="68" y="154"/>
                    </a:lnTo>
                    <a:lnTo>
                      <a:pt x="64" y="145"/>
                    </a:lnTo>
                    <a:lnTo>
                      <a:pt x="48" y="124"/>
                    </a:lnTo>
                    <a:lnTo>
                      <a:pt x="44" y="112"/>
                    </a:lnTo>
                    <a:lnTo>
                      <a:pt x="40" y="106"/>
                    </a:lnTo>
                    <a:lnTo>
                      <a:pt x="40" y="94"/>
                    </a:lnTo>
                    <a:lnTo>
                      <a:pt x="40" y="85"/>
                    </a:lnTo>
                    <a:lnTo>
                      <a:pt x="44" y="73"/>
                    </a:lnTo>
                    <a:lnTo>
                      <a:pt x="40" y="64"/>
                    </a:lnTo>
                    <a:lnTo>
                      <a:pt x="32" y="46"/>
                    </a:lnTo>
                    <a:lnTo>
                      <a:pt x="16" y="28"/>
                    </a:lnTo>
                    <a:lnTo>
                      <a:pt x="4" y="9"/>
                    </a:lnTo>
                    <a:lnTo>
                      <a:pt x="0" y="3"/>
                    </a:lnTo>
                    <a:lnTo>
                      <a:pt x="0" y="0"/>
                    </a:lnTo>
                    <a:lnTo>
                      <a:pt x="4" y="3"/>
                    </a:lnTo>
                    <a:lnTo>
                      <a:pt x="16" y="12"/>
                    </a:lnTo>
                    <a:lnTo>
                      <a:pt x="32" y="28"/>
                    </a:lnTo>
                    <a:lnTo>
                      <a:pt x="40" y="46"/>
                    </a:lnTo>
                    <a:lnTo>
                      <a:pt x="44" y="58"/>
                    </a:lnTo>
                    <a:lnTo>
                      <a:pt x="52" y="73"/>
                    </a:lnTo>
                    <a:lnTo>
                      <a:pt x="64" y="109"/>
                    </a:lnTo>
                    <a:lnTo>
                      <a:pt x="72" y="127"/>
                    </a:lnTo>
                    <a:lnTo>
                      <a:pt x="76" y="145"/>
                    </a:lnTo>
                    <a:lnTo>
                      <a:pt x="80" y="157"/>
                    </a:lnTo>
                    <a:lnTo>
                      <a:pt x="80" y="163"/>
                    </a:lnTo>
                  </a:path>
                </a:pathLst>
              </a:custGeom>
              <a:solidFill>
                <a:schemeClr val="accent1"/>
              </a:solidFill>
              <a:ln w="12700" cap="rnd">
                <a:solidFill>
                  <a:srgbClr val="008000"/>
                </a:solidFill>
                <a:round/>
                <a:headEnd/>
                <a:tailEnd/>
              </a:ln>
            </p:spPr>
            <p:txBody>
              <a:bodyPr/>
              <a:lstStyle/>
              <a:p>
                <a:endParaRPr lang="en-US"/>
              </a:p>
            </p:txBody>
          </p:sp>
          <p:sp>
            <p:nvSpPr>
              <p:cNvPr id="18226" name="Freeform 234"/>
              <p:cNvSpPr>
                <a:spLocks/>
              </p:cNvSpPr>
              <p:nvPr/>
            </p:nvSpPr>
            <p:spPr bwMode="auto">
              <a:xfrm>
                <a:off x="2606" y="1627"/>
                <a:ext cx="50" cy="161"/>
              </a:xfrm>
              <a:custGeom>
                <a:avLst/>
                <a:gdLst>
                  <a:gd name="T0" fmla="*/ 0 w 50"/>
                  <a:gd name="T1" fmla="*/ 127 h 161"/>
                  <a:gd name="T2" fmla="*/ 12 w 50"/>
                  <a:gd name="T3" fmla="*/ 91 h 161"/>
                  <a:gd name="T4" fmla="*/ 20 w 50"/>
                  <a:gd name="T5" fmla="*/ 73 h 161"/>
                  <a:gd name="T6" fmla="*/ 24 w 50"/>
                  <a:gd name="T7" fmla="*/ 61 h 161"/>
                  <a:gd name="T8" fmla="*/ 24 w 50"/>
                  <a:gd name="T9" fmla="*/ 49 h 161"/>
                  <a:gd name="T10" fmla="*/ 24 w 50"/>
                  <a:gd name="T11" fmla="*/ 36 h 161"/>
                  <a:gd name="T12" fmla="*/ 24 w 50"/>
                  <a:gd name="T13" fmla="*/ 27 h 161"/>
                  <a:gd name="T14" fmla="*/ 24 w 50"/>
                  <a:gd name="T15" fmla="*/ 21 h 161"/>
                  <a:gd name="T16" fmla="*/ 29 w 50"/>
                  <a:gd name="T17" fmla="*/ 12 h 161"/>
                  <a:gd name="T18" fmla="*/ 37 w 50"/>
                  <a:gd name="T19" fmla="*/ 3 h 161"/>
                  <a:gd name="T20" fmla="*/ 45 w 50"/>
                  <a:gd name="T21" fmla="*/ 0 h 161"/>
                  <a:gd name="T22" fmla="*/ 49 w 50"/>
                  <a:gd name="T23" fmla="*/ 0 h 161"/>
                  <a:gd name="T24" fmla="*/ 49 w 50"/>
                  <a:gd name="T25" fmla="*/ 3 h 161"/>
                  <a:gd name="T26" fmla="*/ 45 w 50"/>
                  <a:gd name="T27" fmla="*/ 9 h 161"/>
                  <a:gd name="T28" fmla="*/ 45 w 50"/>
                  <a:gd name="T29" fmla="*/ 18 h 161"/>
                  <a:gd name="T30" fmla="*/ 33 w 50"/>
                  <a:gd name="T31" fmla="*/ 43 h 161"/>
                  <a:gd name="T32" fmla="*/ 24 w 50"/>
                  <a:gd name="T33" fmla="*/ 67 h 161"/>
                  <a:gd name="T34" fmla="*/ 16 w 50"/>
                  <a:gd name="T35" fmla="*/ 91 h 161"/>
                  <a:gd name="T36" fmla="*/ 12 w 50"/>
                  <a:gd name="T37" fmla="*/ 127 h 161"/>
                  <a:gd name="T38" fmla="*/ 8 w 50"/>
                  <a:gd name="T39" fmla="*/ 160 h 1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
                  <a:gd name="T61" fmla="*/ 0 h 161"/>
                  <a:gd name="T62" fmla="*/ 50 w 50"/>
                  <a:gd name="T63" fmla="*/ 161 h 1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 h="161">
                    <a:moveTo>
                      <a:pt x="0" y="127"/>
                    </a:moveTo>
                    <a:lnTo>
                      <a:pt x="12" y="91"/>
                    </a:lnTo>
                    <a:lnTo>
                      <a:pt x="20" y="73"/>
                    </a:lnTo>
                    <a:lnTo>
                      <a:pt x="24" y="61"/>
                    </a:lnTo>
                    <a:lnTo>
                      <a:pt x="24" y="49"/>
                    </a:lnTo>
                    <a:lnTo>
                      <a:pt x="24" y="36"/>
                    </a:lnTo>
                    <a:lnTo>
                      <a:pt x="24" y="27"/>
                    </a:lnTo>
                    <a:lnTo>
                      <a:pt x="24" y="21"/>
                    </a:lnTo>
                    <a:lnTo>
                      <a:pt x="29" y="12"/>
                    </a:lnTo>
                    <a:lnTo>
                      <a:pt x="37" y="3"/>
                    </a:lnTo>
                    <a:lnTo>
                      <a:pt x="45" y="0"/>
                    </a:lnTo>
                    <a:lnTo>
                      <a:pt x="49" y="0"/>
                    </a:lnTo>
                    <a:lnTo>
                      <a:pt x="49" y="3"/>
                    </a:lnTo>
                    <a:lnTo>
                      <a:pt x="45" y="9"/>
                    </a:lnTo>
                    <a:lnTo>
                      <a:pt x="45" y="18"/>
                    </a:lnTo>
                    <a:lnTo>
                      <a:pt x="33" y="43"/>
                    </a:lnTo>
                    <a:lnTo>
                      <a:pt x="24" y="67"/>
                    </a:lnTo>
                    <a:lnTo>
                      <a:pt x="16" y="91"/>
                    </a:lnTo>
                    <a:lnTo>
                      <a:pt x="12" y="127"/>
                    </a:lnTo>
                    <a:lnTo>
                      <a:pt x="8" y="160"/>
                    </a:lnTo>
                  </a:path>
                </a:pathLst>
              </a:custGeom>
              <a:solidFill>
                <a:schemeClr val="accent1"/>
              </a:solidFill>
              <a:ln w="12700" cap="rnd">
                <a:solidFill>
                  <a:srgbClr val="008000"/>
                </a:solidFill>
                <a:round/>
                <a:headEnd/>
                <a:tailEnd/>
              </a:ln>
            </p:spPr>
            <p:txBody>
              <a:bodyPr/>
              <a:lstStyle/>
              <a:p>
                <a:endParaRPr lang="en-US"/>
              </a:p>
            </p:txBody>
          </p:sp>
          <p:sp>
            <p:nvSpPr>
              <p:cNvPr id="18227" name="Freeform 235"/>
              <p:cNvSpPr>
                <a:spLocks/>
              </p:cNvSpPr>
              <p:nvPr/>
            </p:nvSpPr>
            <p:spPr bwMode="auto">
              <a:xfrm>
                <a:off x="2558" y="1556"/>
                <a:ext cx="53" cy="203"/>
              </a:xfrm>
              <a:custGeom>
                <a:avLst/>
                <a:gdLst>
                  <a:gd name="T0" fmla="*/ 44 w 53"/>
                  <a:gd name="T1" fmla="*/ 202 h 203"/>
                  <a:gd name="T2" fmla="*/ 36 w 53"/>
                  <a:gd name="T3" fmla="*/ 137 h 203"/>
                  <a:gd name="T4" fmla="*/ 32 w 53"/>
                  <a:gd name="T5" fmla="*/ 107 h 203"/>
                  <a:gd name="T6" fmla="*/ 24 w 53"/>
                  <a:gd name="T7" fmla="*/ 80 h 203"/>
                  <a:gd name="T8" fmla="*/ 20 w 53"/>
                  <a:gd name="T9" fmla="*/ 57 h 203"/>
                  <a:gd name="T10" fmla="*/ 12 w 53"/>
                  <a:gd name="T11" fmla="*/ 33 h 203"/>
                  <a:gd name="T12" fmla="*/ 4 w 53"/>
                  <a:gd name="T13" fmla="*/ 15 h 203"/>
                  <a:gd name="T14" fmla="*/ 0 w 53"/>
                  <a:gd name="T15" fmla="*/ 3 h 203"/>
                  <a:gd name="T16" fmla="*/ 4 w 53"/>
                  <a:gd name="T17" fmla="*/ 0 h 203"/>
                  <a:gd name="T18" fmla="*/ 8 w 53"/>
                  <a:gd name="T19" fmla="*/ 6 h 203"/>
                  <a:gd name="T20" fmla="*/ 12 w 53"/>
                  <a:gd name="T21" fmla="*/ 18 h 203"/>
                  <a:gd name="T22" fmla="*/ 20 w 53"/>
                  <a:gd name="T23" fmla="*/ 30 h 203"/>
                  <a:gd name="T24" fmla="*/ 28 w 53"/>
                  <a:gd name="T25" fmla="*/ 48 h 203"/>
                  <a:gd name="T26" fmla="*/ 36 w 53"/>
                  <a:gd name="T27" fmla="*/ 71 h 203"/>
                  <a:gd name="T28" fmla="*/ 44 w 53"/>
                  <a:gd name="T29" fmla="*/ 95 h 203"/>
                  <a:gd name="T30" fmla="*/ 52 w 53"/>
                  <a:gd name="T31" fmla="*/ 116 h 203"/>
                  <a:gd name="T32" fmla="*/ 52 w 53"/>
                  <a:gd name="T33" fmla="*/ 131 h 203"/>
                  <a:gd name="T34" fmla="*/ 52 w 53"/>
                  <a:gd name="T35" fmla="*/ 140 h 203"/>
                  <a:gd name="T36" fmla="*/ 52 w 53"/>
                  <a:gd name="T37" fmla="*/ 155 h 2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203"/>
                  <a:gd name="T59" fmla="*/ 53 w 53"/>
                  <a:gd name="T60" fmla="*/ 203 h 2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203">
                    <a:moveTo>
                      <a:pt x="44" y="202"/>
                    </a:moveTo>
                    <a:lnTo>
                      <a:pt x="36" y="137"/>
                    </a:lnTo>
                    <a:lnTo>
                      <a:pt x="32" y="107"/>
                    </a:lnTo>
                    <a:lnTo>
                      <a:pt x="24" y="80"/>
                    </a:lnTo>
                    <a:lnTo>
                      <a:pt x="20" y="57"/>
                    </a:lnTo>
                    <a:lnTo>
                      <a:pt x="12" y="33"/>
                    </a:lnTo>
                    <a:lnTo>
                      <a:pt x="4" y="15"/>
                    </a:lnTo>
                    <a:lnTo>
                      <a:pt x="0" y="3"/>
                    </a:lnTo>
                    <a:lnTo>
                      <a:pt x="4" y="0"/>
                    </a:lnTo>
                    <a:lnTo>
                      <a:pt x="8" y="6"/>
                    </a:lnTo>
                    <a:lnTo>
                      <a:pt x="12" y="18"/>
                    </a:lnTo>
                    <a:lnTo>
                      <a:pt x="20" y="30"/>
                    </a:lnTo>
                    <a:lnTo>
                      <a:pt x="28" y="48"/>
                    </a:lnTo>
                    <a:lnTo>
                      <a:pt x="36" y="71"/>
                    </a:lnTo>
                    <a:lnTo>
                      <a:pt x="44" y="95"/>
                    </a:lnTo>
                    <a:lnTo>
                      <a:pt x="52" y="116"/>
                    </a:lnTo>
                    <a:lnTo>
                      <a:pt x="52" y="131"/>
                    </a:lnTo>
                    <a:lnTo>
                      <a:pt x="52" y="140"/>
                    </a:lnTo>
                    <a:lnTo>
                      <a:pt x="52" y="155"/>
                    </a:lnTo>
                  </a:path>
                </a:pathLst>
              </a:custGeom>
              <a:solidFill>
                <a:schemeClr val="accent1"/>
              </a:solidFill>
              <a:ln w="12700" cap="rnd">
                <a:solidFill>
                  <a:srgbClr val="008000"/>
                </a:solidFill>
                <a:round/>
                <a:headEnd/>
                <a:tailEnd/>
              </a:ln>
            </p:spPr>
            <p:txBody>
              <a:bodyPr/>
              <a:lstStyle/>
              <a:p>
                <a:endParaRPr lang="en-US"/>
              </a:p>
            </p:txBody>
          </p:sp>
          <p:sp>
            <p:nvSpPr>
              <p:cNvPr id="18228" name="Freeform 236"/>
              <p:cNvSpPr>
                <a:spLocks/>
              </p:cNvSpPr>
              <p:nvPr/>
            </p:nvSpPr>
            <p:spPr bwMode="auto">
              <a:xfrm>
                <a:off x="2503" y="1710"/>
                <a:ext cx="93" cy="64"/>
              </a:xfrm>
              <a:custGeom>
                <a:avLst/>
                <a:gdLst>
                  <a:gd name="T0" fmla="*/ 92 w 93"/>
                  <a:gd name="T1" fmla="*/ 63 h 64"/>
                  <a:gd name="T2" fmla="*/ 92 w 93"/>
                  <a:gd name="T3" fmla="*/ 60 h 64"/>
                  <a:gd name="T4" fmla="*/ 84 w 93"/>
                  <a:gd name="T5" fmla="*/ 48 h 64"/>
                  <a:gd name="T6" fmla="*/ 76 w 93"/>
                  <a:gd name="T7" fmla="*/ 33 h 64"/>
                  <a:gd name="T8" fmla="*/ 68 w 93"/>
                  <a:gd name="T9" fmla="*/ 21 h 64"/>
                  <a:gd name="T10" fmla="*/ 52 w 93"/>
                  <a:gd name="T11" fmla="*/ 9 h 64"/>
                  <a:gd name="T12" fmla="*/ 36 w 93"/>
                  <a:gd name="T13" fmla="*/ 3 h 64"/>
                  <a:gd name="T14" fmla="*/ 24 w 93"/>
                  <a:gd name="T15" fmla="*/ 0 h 64"/>
                  <a:gd name="T16" fmla="*/ 12 w 93"/>
                  <a:gd name="T17" fmla="*/ 0 h 64"/>
                  <a:gd name="T18" fmla="*/ 4 w 93"/>
                  <a:gd name="T19" fmla="*/ 0 h 64"/>
                  <a:gd name="T20" fmla="*/ 0 w 93"/>
                  <a:gd name="T21" fmla="*/ 3 h 64"/>
                  <a:gd name="T22" fmla="*/ 8 w 93"/>
                  <a:gd name="T23" fmla="*/ 6 h 64"/>
                  <a:gd name="T24" fmla="*/ 24 w 93"/>
                  <a:gd name="T25" fmla="*/ 9 h 64"/>
                  <a:gd name="T26" fmla="*/ 40 w 93"/>
                  <a:gd name="T27" fmla="*/ 12 h 64"/>
                  <a:gd name="T28" fmla="*/ 52 w 93"/>
                  <a:gd name="T29" fmla="*/ 18 h 64"/>
                  <a:gd name="T30" fmla="*/ 64 w 93"/>
                  <a:gd name="T31" fmla="*/ 30 h 64"/>
                  <a:gd name="T32" fmla="*/ 76 w 93"/>
                  <a:gd name="T33" fmla="*/ 45 h 64"/>
                  <a:gd name="T34" fmla="*/ 88 w 93"/>
                  <a:gd name="T35" fmla="*/ 57 h 64"/>
                  <a:gd name="T36" fmla="*/ 92 w 93"/>
                  <a:gd name="T37" fmla="*/ 63 h 64"/>
                  <a:gd name="T38" fmla="*/ 92 w 93"/>
                  <a:gd name="T39" fmla="*/ 63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3"/>
                  <a:gd name="T61" fmla="*/ 0 h 64"/>
                  <a:gd name="T62" fmla="*/ 93 w 93"/>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3" h="64">
                    <a:moveTo>
                      <a:pt x="92" y="63"/>
                    </a:moveTo>
                    <a:lnTo>
                      <a:pt x="92" y="60"/>
                    </a:lnTo>
                    <a:lnTo>
                      <a:pt x="84" y="48"/>
                    </a:lnTo>
                    <a:lnTo>
                      <a:pt x="76" y="33"/>
                    </a:lnTo>
                    <a:lnTo>
                      <a:pt x="68" y="21"/>
                    </a:lnTo>
                    <a:lnTo>
                      <a:pt x="52" y="9"/>
                    </a:lnTo>
                    <a:lnTo>
                      <a:pt x="36" y="3"/>
                    </a:lnTo>
                    <a:lnTo>
                      <a:pt x="24" y="0"/>
                    </a:lnTo>
                    <a:lnTo>
                      <a:pt x="12" y="0"/>
                    </a:lnTo>
                    <a:lnTo>
                      <a:pt x="4" y="0"/>
                    </a:lnTo>
                    <a:lnTo>
                      <a:pt x="0" y="3"/>
                    </a:lnTo>
                    <a:lnTo>
                      <a:pt x="8" y="6"/>
                    </a:lnTo>
                    <a:lnTo>
                      <a:pt x="24" y="9"/>
                    </a:lnTo>
                    <a:lnTo>
                      <a:pt x="40" y="12"/>
                    </a:lnTo>
                    <a:lnTo>
                      <a:pt x="52" y="18"/>
                    </a:lnTo>
                    <a:lnTo>
                      <a:pt x="64" y="30"/>
                    </a:lnTo>
                    <a:lnTo>
                      <a:pt x="76" y="45"/>
                    </a:lnTo>
                    <a:lnTo>
                      <a:pt x="88" y="57"/>
                    </a:lnTo>
                    <a:lnTo>
                      <a:pt x="92" y="63"/>
                    </a:lnTo>
                  </a:path>
                </a:pathLst>
              </a:custGeom>
              <a:solidFill>
                <a:schemeClr val="accent1"/>
              </a:solidFill>
              <a:ln w="12700" cap="rnd">
                <a:solidFill>
                  <a:srgbClr val="008000"/>
                </a:solidFill>
                <a:round/>
                <a:headEnd/>
                <a:tailEnd/>
              </a:ln>
            </p:spPr>
            <p:txBody>
              <a:bodyPr/>
              <a:lstStyle/>
              <a:p>
                <a:endParaRPr lang="en-US"/>
              </a:p>
            </p:txBody>
          </p:sp>
          <p:sp>
            <p:nvSpPr>
              <p:cNvPr id="18229" name="Freeform 237"/>
              <p:cNvSpPr>
                <a:spLocks/>
              </p:cNvSpPr>
              <p:nvPr/>
            </p:nvSpPr>
            <p:spPr bwMode="auto">
              <a:xfrm>
                <a:off x="2598" y="1554"/>
                <a:ext cx="38" cy="226"/>
              </a:xfrm>
              <a:custGeom>
                <a:avLst/>
                <a:gdLst>
                  <a:gd name="T0" fmla="*/ 0 w 38"/>
                  <a:gd name="T1" fmla="*/ 204 h 226"/>
                  <a:gd name="T2" fmla="*/ 9 w 38"/>
                  <a:gd name="T3" fmla="*/ 144 h 226"/>
                  <a:gd name="T4" fmla="*/ 17 w 38"/>
                  <a:gd name="T5" fmla="*/ 87 h 226"/>
                  <a:gd name="T6" fmla="*/ 21 w 38"/>
                  <a:gd name="T7" fmla="*/ 60 h 226"/>
                  <a:gd name="T8" fmla="*/ 25 w 38"/>
                  <a:gd name="T9" fmla="*/ 36 h 226"/>
                  <a:gd name="T10" fmla="*/ 29 w 38"/>
                  <a:gd name="T11" fmla="*/ 12 h 226"/>
                  <a:gd name="T12" fmla="*/ 33 w 38"/>
                  <a:gd name="T13" fmla="*/ 6 h 226"/>
                  <a:gd name="T14" fmla="*/ 33 w 38"/>
                  <a:gd name="T15" fmla="*/ 0 h 226"/>
                  <a:gd name="T16" fmla="*/ 37 w 38"/>
                  <a:gd name="T17" fmla="*/ 0 h 226"/>
                  <a:gd name="T18" fmla="*/ 37 w 38"/>
                  <a:gd name="T19" fmla="*/ 12 h 226"/>
                  <a:gd name="T20" fmla="*/ 37 w 38"/>
                  <a:gd name="T21" fmla="*/ 27 h 226"/>
                  <a:gd name="T22" fmla="*/ 33 w 38"/>
                  <a:gd name="T23" fmla="*/ 42 h 226"/>
                  <a:gd name="T24" fmla="*/ 29 w 38"/>
                  <a:gd name="T25" fmla="*/ 60 h 226"/>
                  <a:gd name="T26" fmla="*/ 25 w 38"/>
                  <a:gd name="T27" fmla="*/ 81 h 226"/>
                  <a:gd name="T28" fmla="*/ 21 w 38"/>
                  <a:gd name="T29" fmla="*/ 105 h 226"/>
                  <a:gd name="T30" fmla="*/ 17 w 38"/>
                  <a:gd name="T31" fmla="*/ 129 h 226"/>
                  <a:gd name="T32" fmla="*/ 13 w 38"/>
                  <a:gd name="T33" fmla="*/ 177 h 226"/>
                  <a:gd name="T34" fmla="*/ 17 w 38"/>
                  <a:gd name="T35" fmla="*/ 225 h 2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226"/>
                  <a:gd name="T56" fmla="*/ 38 w 38"/>
                  <a:gd name="T57" fmla="*/ 226 h 2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226">
                    <a:moveTo>
                      <a:pt x="0" y="204"/>
                    </a:moveTo>
                    <a:lnTo>
                      <a:pt x="9" y="144"/>
                    </a:lnTo>
                    <a:lnTo>
                      <a:pt x="17" y="87"/>
                    </a:lnTo>
                    <a:lnTo>
                      <a:pt x="21" y="60"/>
                    </a:lnTo>
                    <a:lnTo>
                      <a:pt x="25" y="36"/>
                    </a:lnTo>
                    <a:lnTo>
                      <a:pt x="29" y="12"/>
                    </a:lnTo>
                    <a:lnTo>
                      <a:pt x="33" y="6"/>
                    </a:lnTo>
                    <a:lnTo>
                      <a:pt x="33" y="0"/>
                    </a:lnTo>
                    <a:lnTo>
                      <a:pt x="37" y="0"/>
                    </a:lnTo>
                    <a:lnTo>
                      <a:pt x="37" y="12"/>
                    </a:lnTo>
                    <a:lnTo>
                      <a:pt x="37" y="27"/>
                    </a:lnTo>
                    <a:lnTo>
                      <a:pt x="33" y="42"/>
                    </a:lnTo>
                    <a:lnTo>
                      <a:pt x="29" y="60"/>
                    </a:lnTo>
                    <a:lnTo>
                      <a:pt x="25" y="81"/>
                    </a:lnTo>
                    <a:lnTo>
                      <a:pt x="21" y="105"/>
                    </a:lnTo>
                    <a:lnTo>
                      <a:pt x="17" y="129"/>
                    </a:lnTo>
                    <a:lnTo>
                      <a:pt x="13" y="177"/>
                    </a:lnTo>
                    <a:lnTo>
                      <a:pt x="17" y="225"/>
                    </a:lnTo>
                  </a:path>
                </a:pathLst>
              </a:custGeom>
              <a:solidFill>
                <a:schemeClr val="accent1"/>
              </a:solidFill>
              <a:ln w="12700" cap="rnd">
                <a:solidFill>
                  <a:srgbClr val="008000"/>
                </a:solidFill>
                <a:round/>
                <a:headEnd/>
                <a:tailEnd/>
              </a:ln>
            </p:spPr>
            <p:txBody>
              <a:bodyPr/>
              <a:lstStyle/>
              <a:p>
                <a:endParaRPr lang="en-US"/>
              </a:p>
            </p:txBody>
          </p:sp>
          <p:sp>
            <p:nvSpPr>
              <p:cNvPr id="18230" name="Freeform 238"/>
              <p:cNvSpPr>
                <a:spLocks/>
              </p:cNvSpPr>
              <p:nvPr/>
            </p:nvSpPr>
            <p:spPr bwMode="auto">
              <a:xfrm>
                <a:off x="2616" y="1707"/>
                <a:ext cx="76" cy="61"/>
              </a:xfrm>
              <a:custGeom>
                <a:avLst/>
                <a:gdLst>
                  <a:gd name="T0" fmla="*/ 0 w 76"/>
                  <a:gd name="T1" fmla="*/ 60 h 61"/>
                  <a:gd name="T2" fmla="*/ 9 w 76"/>
                  <a:gd name="T3" fmla="*/ 36 h 61"/>
                  <a:gd name="T4" fmla="*/ 17 w 76"/>
                  <a:gd name="T5" fmla="*/ 18 h 61"/>
                  <a:gd name="T6" fmla="*/ 29 w 76"/>
                  <a:gd name="T7" fmla="*/ 9 h 61"/>
                  <a:gd name="T8" fmla="*/ 42 w 76"/>
                  <a:gd name="T9" fmla="*/ 3 h 61"/>
                  <a:gd name="T10" fmla="*/ 50 w 76"/>
                  <a:gd name="T11" fmla="*/ 0 h 61"/>
                  <a:gd name="T12" fmla="*/ 58 w 76"/>
                  <a:gd name="T13" fmla="*/ 0 h 61"/>
                  <a:gd name="T14" fmla="*/ 71 w 76"/>
                  <a:gd name="T15" fmla="*/ 0 h 61"/>
                  <a:gd name="T16" fmla="*/ 75 w 76"/>
                  <a:gd name="T17" fmla="*/ 3 h 61"/>
                  <a:gd name="T18" fmla="*/ 75 w 76"/>
                  <a:gd name="T19" fmla="*/ 6 h 61"/>
                  <a:gd name="T20" fmla="*/ 67 w 76"/>
                  <a:gd name="T21" fmla="*/ 9 h 61"/>
                  <a:gd name="T22" fmla="*/ 50 w 76"/>
                  <a:gd name="T23" fmla="*/ 18 h 61"/>
                  <a:gd name="T24" fmla="*/ 42 w 76"/>
                  <a:gd name="T25" fmla="*/ 24 h 61"/>
                  <a:gd name="T26" fmla="*/ 29 w 76"/>
                  <a:gd name="T27" fmla="*/ 27 h 61"/>
                  <a:gd name="T28" fmla="*/ 21 w 76"/>
                  <a:gd name="T29" fmla="*/ 33 h 61"/>
                  <a:gd name="T30" fmla="*/ 13 w 76"/>
                  <a:gd name="T31" fmla="*/ 36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6"/>
                  <a:gd name="T49" fmla="*/ 0 h 61"/>
                  <a:gd name="T50" fmla="*/ 76 w 76"/>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6" h="61">
                    <a:moveTo>
                      <a:pt x="0" y="60"/>
                    </a:moveTo>
                    <a:lnTo>
                      <a:pt x="9" y="36"/>
                    </a:lnTo>
                    <a:lnTo>
                      <a:pt x="17" y="18"/>
                    </a:lnTo>
                    <a:lnTo>
                      <a:pt x="29" y="9"/>
                    </a:lnTo>
                    <a:lnTo>
                      <a:pt x="42" y="3"/>
                    </a:lnTo>
                    <a:lnTo>
                      <a:pt x="50" y="0"/>
                    </a:lnTo>
                    <a:lnTo>
                      <a:pt x="58" y="0"/>
                    </a:lnTo>
                    <a:lnTo>
                      <a:pt x="71" y="0"/>
                    </a:lnTo>
                    <a:lnTo>
                      <a:pt x="75" y="3"/>
                    </a:lnTo>
                    <a:lnTo>
                      <a:pt x="75" y="6"/>
                    </a:lnTo>
                    <a:lnTo>
                      <a:pt x="67" y="9"/>
                    </a:lnTo>
                    <a:lnTo>
                      <a:pt x="50" y="18"/>
                    </a:lnTo>
                    <a:lnTo>
                      <a:pt x="42" y="24"/>
                    </a:lnTo>
                    <a:lnTo>
                      <a:pt x="29" y="27"/>
                    </a:lnTo>
                    <a:lnTo>
                      <a:pt x="21" y="33"/>
                    </a:lnTo>
                    <a:lnTo>
                      <a:pt x="13" y="36"/>
                    </a:lnTo>
                  </a:path>
                </a:pathLst>
              </a:custGeom>
              <a:solidFill>
                <a:schemeClr val="accent1"/>
              </a:solidFill>
              <a:ln w="12700" cap="rnd">
                <a:solidFill>
                  <a:srgbClr val="008000"/>
                </a:solidFill>
                <a:round/>
                <a:headEnd/>
                <a:tailEnd/>
              </a:ln>
            </p:spPr>
            <p:txBody>
              <a:bodyPr/>
              <a:lstStyle/>
              <a:p>
                <a:endParaRPr lang="en-US"/>
              </a:p>
            </p:txBody>
          </p:sp>
          <p:sp>
            <p:nvSpPr>
              <p:cNvPr id="18231" name="Freeform 239"/>
              <p:cNvSpPr>
                <a:spLocks/>
              </p:cNvSpPr>
              <p:nvPr/>
            </p:nvSpPr>
            <p:spPr bwMode="auto">
              <a:xfrm>
                <a:off x="2585" y="1510"/>
                <a:ext cx="21" cy="247"/>
              </a:xfrm>
              <a:custGeom>
                <a:avLst/>
                <a:gdLst>
                  <a:gd name="T0" fmla="*/ 20 w 21"/>
                  <a:gd name="T1" fmla="*/ 246 h 247"/>
                  <a:gd name="T2" fmla="*/ 16 w 21"/>
                  <a:gd name="T3" fmla="*/ 184 h 247"/>
                  <a:gd name="T4" fmla="*/ 8 w 21"/>
                  <a:gd name="T5" fmla="*/ 127 h 247"/>
                  <a:gd name="T6" fmla="*/ 4 w 21"/>
                  <a:gd name="T7" fmla="*/ 80 h 247"/>
                  <a:gd name="T8" fmla="*/ 4 w 21"/>
                  <a:gd name="T9" fmla="*/ 59 h 247"/>
                  <a:gd name="T10" fmla="*/ 4 w 21"/>
                  <a:gd name="T11" fmla="*/ 42 h 247"/>
                  <a:gd name="T12" fmla="*/ 4 w 21"/>
                  <a:gd name="T13" fmla="*/ 27 h 247"/>
                  <a:gd name="T14" fmla="*/ 0 w 21"/>
                  <a:gd name="T15" fmla="*/ 18 h 247"/>
                  <a:gd name="T16" fmla="*/ 0 w 21"/>
                  <a:gd name="T17" fmla="*/ 3 h 247"/>
                  <a:gd name="T18" fmla="*/ 0 w 21"/>
                  <a:gd name="T19" fmla="*/ 0 h 247"/>
                  <a:gd name="T20" fmla="*/ 4 w 21"/>
                  <a:gd name="T21" fmla="*/ 0 h 247"/>
                  <a:gd name="T22" fmla="*/ 4 w 21"/>
                  <a:gd name="T23" fmla="*/ 3 h 247"/>
                  <a:gd name="T24" fmla="*/ 4 w 21"/>
                  <a:gd name="T25" fmla="*/ 9 h 247"/>
                  <a:gd name="T26" fmla="*/ 8 w 21"/>
                  <a:gd name="T27" fmla="*/ 24 h 247"/>
                  <a:gd name="T28" fmla="*/ 12 w 21"/>
                  <a:gd name="T29" fmla="*/ 42 h 247"/>
                  <a:gd name="T30" fmla="*/ 16 w 21"/>
                  <a:gd name="T31" fmla="*/ 59 h 247"/>
                  <a:gd name="T32" fmla="*/ 16 w 21"/>
                  <a:gd name="T33" fmla="*/ 92 h 247"/>
                  <a:gd name="T34" fmla="*/ 16 w 21"/>
                  <a:gd name="T35" fmla="*/ 125 h 247"/>
                  <a:gd name="T36" fmla="*/ 16 w 21"/>
                  <a:gd name="T37" fmla="*/ 163 h 247"/>
                  <a:gd name="T38" fmla="*/ 20 w 21"/>
                  <a:gd name="T39" fmla="*/ 207 h 2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
                  <a:gd name="T61" fmla="*/ 0 h 247"/>
                  <a:gd name="T62" fmla="*/ 21 w 21"/>
                  <a:gd name="T63" fmla="*/ 247 h 2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 h="247">
                    <a:moveTo>
                      <a:pt x="20" y="246"/>
                    </a:moveTo>
                    <a:lnTo>
                      <a:pt x="16" y="184"/>
                    </a:lnTo>
                    <a:lnTo>
                      <a:pt x="8" y="127"/>
                    </a:lnTo>
                    <a:lnTo>
                      <a:pt x="4" y="80"/>
                    </a:lnTo>
                    <a:lnTo>
                      <a:pt x="4" y="59"/>
                    </a:lnTo>
                    <a:lnTo>
                      <a:pt x="4" y="42"/>
                    </a:lnTo>
                    <a:lnTo>
                      <a:pt x="4" y="27"/>
                    </a:lnTo>
                    <a:lnTo>
                      <a:pt x="0" y="18"/>
                    </a:lnTo>
                    <a:lnTo>
                      <a:pt x="0" y="3"/>
                    </a:lnTo>
                    <a:lnTo>
                      <a:pt x="0" y="0"/>
                    </a:lnTo>
                    <a:lnTo>
                      <a:pt x="4" y="0"/>
                    </a:lnTo>
                    <a:lnTo>
                      <a:pt x="4" y="3"/>
                    </a:lnTo>
                    <a:lnTo>
                      <a:pt x="4" y="9"/>
                    </a:lnTo>
                    <a:lnTo>
                      <a:pt x="8" y="24"/>
                    </a:lnTo>
                    <a:lnTo>
                      <a:pt x="12" y="42"/>
                    </a:lnTo>
                    <a:lnTo>
                      <a:pt x="16" y="59"/>
                    </a:lnTo>
                    <a:lnTo>
                      <a:pt x="16" y="92"/>
                    </a:lnTo>
                    <a:lnTo>
                      <a:pt x="16" y="125"/>
                    </a:lnTo>
                    <a:lnTo>
                      <a:pt x="16" y="163"/>
                    </a:lnTo>
                    <a:lnTo>
                      <a:pt x="20" y="207"/>
                    </a:lnTo>
                  </a:path>
                </a:pathLst>
              </a:custGeom>
              <a:solidFill>
                <a:schemeClr val="accent1"/>
              </a:solidFill>
              <a:ln w="12700" cap="rnd">
                <a:solidFill>
                  <a:srgbClr val="008000"/>
                </a:solidFill>
                <a:round/>
                <a:headEnd/>
                <a:tailEnd/>
              </a:ln>
            </p:spPr>
            <p:txBody>
              <a:bodyPr/>
              <a:lstStyle/>
              <a:p>
                <a:endParaRPr lang="en-US"/>
              </a:p>
            </p:txBody>
          </p:sp>
        </p:grpSp>
        <p:grpSp>
          <p:nvGrpSpPr>
            <p:cNvPr id="28" name="Group 240"/>
            <p:cNvGrpSpPr>
              <a:grpSpLocks/>
            </p:cNvGrpSpPr>
            <p:nvPr/>
          </p:nvGrpSpPr>
          <p:grpSpPr bwMode="auto">
            <a:xfrm>
              <a:off x="2690" y="1504"/>
              <a:ext cx="188" cy="280"/>
              <a:chOff x="2690" y="1504"/>
              <a:chExt cx="188" cy="280"/>
            </a:xfrm>
          </p:grpSpPr>
          <p:sp>
            <p:nvSpPr>
              <p:cNvPr id="18216" name="Freeform 241"/>
              <p:cNvSpPr>
                <a:spLocks/>
              </p:cNvSpPr>
              <p:nvPr/>
            </p:nvSpPr>
            <p:spPr bwMode="auto">
              <a:xfrm>
                <a:off x="2786" y="1678"/>
                <a:ext cx="10" cy="106"/>
              </a:xfrm>
              <a:custGeom>
                <a:avLst/>
                <a:gdLst>
                  <a:gd name="T0" fmla="*/ 0 w 10"/>
                  <a:gd name="T1" fmla="*/ 105 h 106"/>
                  <a:gd name="T2" fmla="*/ 0 w 10"/>
                  <a:gd name="T3" fmla="*/ 75 h 106"/>
                  <a:gd name="T4" fmla="*/ 4 w 10"/>
                  <a:gd name="T5" fmla="*/ 48 h 106"/>
                  <a:gd name="T6" fmla="*/ 4 w 10"/>
                  <a:gd name="T7" fmla="*/ 30 h 106"/>
                  <a:gd name="T8" fmla="*/ 4 w 10"/>
                  <a:gd name="T9" fmla="*/ 15 h 106"/>
                  <a:gd name="T10" fmla="*/ 9 w 10"/>
                  <a:gd name="T11" fmla="*/ 6 h 106"/>
                  <a:gd name="T12" fmla="*/ 9 w 10"/>
                  <a:gd name="T13" fmla="*/ 0 h 106"/>
                  <a:gd name="T14" fmla="*/ 9 w 10"/>
                  <a:gd name="T15" fmla="*/ 3 h 106"/>
                  <a:gd name="T16" fmla="*/ 9 w 10"/>
                  <a:gd name="T17" fmla="*/ 9 h 106"/>
                  <a:gd name="T18" fmla="*/ 9 w 10"/>
                  <a:gd name="T19" fmla="*/ 18 h 106"/>
                  <a:gd name="T20" fmla="*/ 9 w 10"/>
                  <a:gd name="T21" fmla="*/ 45 h 106"/>
                  <a:gd name="T22" fmla="*/ 4 w 10"/>
                  <a:gd name="T23" fmla="*/ 72 h 106"/>
                  <a:gd name="T24" fmla="*/ 0 w 10"/>
                  <a:gd name="T25" fmla="*/ 105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06"/>
                  <a:gd name="T41" fmla="*/ 10 w 10"/>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06">
                    <a:moveTo>
                      <a:pt x="0" y="105"/>
                    </a:moveTo>
                    <a:lnTo>
                      <a:pt x="0" y="75"/>
                    </a:lnTo>
                    <a:lnTo>
                      <a:pt x="4" y="48"/>
                    </a:lnTo>
                    <a:lnTo>
                      <a:pt x="4" y="30"/>
                    </a:lnTo>
                    <a:lnTo>
                      <a:pt x="4" y="15"/>
                    </a:lnTo>
                    <a:lnTo>
                      <a:pt x="9" y="6"/>
                    </a:lnTo>
                    <a:lnTo>
                      <a:pt x="9" y="0"/>
                    </a:lnTo>
                    <a:lnTo>
                      <a:pt x="9" y="3"/>
                    </a:lnTo>
                    <a:lnTo>
                      <a:pt x="9" y="9"/>
                    </a:lnTo>
                    <a:lnTo>
                      <a:pt x="9" y="18"/>
                    </a:lnTo>
                    <a:lnTo>
                      <a:pt x="9" y="45"/>
                    </a:lnTo>
                    <a:lnTo>
                      <a:pt x="4" y="72"/>
                    </a:lnTo>
                    <a:lnTo>
                      <a:pt x="0" y="105"/>
                    </a:lnTo>
                  </a:path>
                </a:pathLst>
              </a:custGeom>
              <a:solidFill>
                <a:schemeClr val="accent1"/>
              </a:solidFill>
              <a:ln w="12700" cap="rnd">
                <a:solidFill>
                  <a:srgbClr val="008000"/>
                </a:solidFill>
                <a:round/>
                <a:headEnd/>
                <a:tailEnd/>
              </a:ln>
            </p:spPr>
            <p:txBody>
              <a:bodyPr/>
              <a:lstStyle/>
              <a:p>
                <a:endParaRPr lang="en-US"/>
              </a:p>
            </p:txBody>
          </p:sp>
          <p:sp>
            <p:nvSpPr>
              <p:cNvPr id="18217" name="Freeform 242"/>
              <p:cNvSpPr>
                <a:spLocks/>
              </p:cNvSpPr>
              <p:nvPr/>
            </p:nvSpPr>
            <p:spPr bwMode="auto">
              <a:xfrm>
                <a:off x="2709" y="1607"/>
                <a:ext cx="83" cy="166"/>
              </a:xfrm>
              <a:custGeom>
                <a:avLst/>
                <a:gdLst>
                  <a:gd name="T0" fmla="*/ 82 w 83"/>
                  <a:gd name="T1" fmla="*/ 162 h 166"/>
                  <a:gd name="T2" fmla="*/ 82 w 83"/>
                  <a:gd name="T3" fmla="*/ 165 h 166"/>
                  <a:gd name="T4" fmla="*/ 78 w 83"/>
                  <a:gd name="T5" fmla="*/ 159 h 166"/>
                  <a:gd name="T6" fmla="*/ 69 w 83"/>
                  <a:gd name="T7" fmla="*/ 153 h 166"/>
                  <a:gd name="T8" fmla="*/ 65 w 83"/>
                  <a:gd name="T9" fmla="*/ 144 h 166"/>
                  <a:gd name="T10" fmla="*/ 52 w 83"/>
                  <a:gd name="T11" fmla="*/ 123 h 166"/>
                  <a:gd name="T12" fmla="*/ 48 w 83"/>
                  <a:gd name="T13" fmla="*/ 111 h 166"/>
                  <a:gd name="T14" fmla="*/ 43 w 83"/>
                  <a:gd name="T15" fmla="*/ 105 h 166"/>
                  <a:gd name="T16" fmla="*/ 39 w 83"/>
                  <a:gd name="T17" fmla="*/ 93 h 166"/>
                  <a:gd name="T18" fmla="*/ 43 w 83"/>
                  <a:gd name="T19" fmla="*/ 84 h 166"/>
                  <a:gd name="T20" fmla="*/ 43 w 83"/>
                  <a:gd name="T21" fmla="*/ 72 h 166"/>
                  <a:gd name="T22" fmla="*/ 43 w 83"/>
                  <a:gd name="T23" fmla="*/ 63 h 166"/>
                  <a:gd name="T24" fmla="*/ 35 w 83"/>
                  <a:gd name="T25" fmla="*/ 45 h 166"/>
                  <a:gd name="T26" fmla="*/ 17 w 83"/>
                  <a:gd name="T27" fmla="*/ 27 h 166"/>
                  <a:gd name="T28" fmla="*/ 4 w 83"/>
                  <a:gd name="T29" fmla="*/ 9 h 166"/>
                  <a:gd name="T30" fmla="*/ 0 w 83"/>
                  <a:gd name="T31" fmla="*/ 3 h 166"/>
                  <a:gd name="T32" fmla="*/ 0 w 83"/>
                  <a:gd name="T33" fmla="*/ 0 h 166"/>
                  <a:gd name="T34" fmla="*/ 4 w 83"/>
                  <a:gd name="T35" fmla="*/ 3 h 166"/>
                  <a:gd name="T36" fmla="*/ 17 w 83"/>
                  <a:gd name="T37" fmla="*/ 12 h 166"/>
                  <a:gd name="T38" fmla="*/ 30 w 83"/>
                  <a:gd name="T39" fmla="*/ 27 h 166"/>
                  <a:gd name="T40" fmla="*/ 43 w 83"/>
                  <a:gd name="T41" fmla="*/ 45 h 166"/>
                  <a:gd name="T42" fmla="*/ 48 w 83"/>
                  <a:gd name="T43" fmla="*/ 57 h 166"/>
                  <a:gd name="T44" fmla="*/ 52 w 83"/>
                  <a:gd name="T45" fmla="*/ 72 h 166"/>
                  <a:gd name="T46" fmla="*/ 65 w 83"/>
                  <a:gd name="T47" fmla="*/ 108 h 166"/>
                  <a:gd name="T48" fmla="*/ 73 w 83"/>
                  <a:gd name="T49" fmla="*/ 126 h 166"/>
                  <a:gd name="T50" fmla="*/ 78 w 83"/>
                  <a:gd name="T51" fmla="*/ 144 h 166"/>
                  <a:gd name="T52" fmla="*/ 82 w 83"/>
                  <a:gd name="T53" fmla="*/ 156 h 166"/>
                  <a:gd name="T54" fmla="*/ 82 w 83"/>
                  <a:gd name="T55" fmla="*/ 162 h 1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3"/>
                  <a:gd name="T85" fmla="*/ 0 h 166"/>
                  <a:gd name="T86" fmla="*/ 83 w 83"/>
                  <a:gd name="T87" fmla="*/ 166 h 16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3" h="166">
                    <a:moveTo>
                      <a:pt x="82" y="162"/>
                    </a:moveTo>
                    <a:lnTo>
                      <a:pt x="82" y="165"/>
                    </a:lnTo>
                    <a:lnTo>
                      <a:pt x="78" y="159"/>
                    </a:lnTo>
                    <a:lnTo>
                      <a:pt x="69" y="153"/>
                    </a:lnTo>
                    <a:lnTo>
                      <a:pt x="65" y="144"/>
                    </a:lnTo>
                    <a:lnTo>
                      <a:pt x="52" y="123"/>
                    </a:lnTo>
                    <a:lnTo>
                      <a:pt x="48" y="111"/>
                    </a:lnTo>
                    <a:lnTo>
                      <a:pt x="43" y="105"/>
                    </a:lnTo>
                    <a:lnTo>
                      <a:pt x="39" y="93"/>
                    </a:lnTo>
                    <a:lnTo>
                      <a:pt x="43" y="84"/>
                    </a:lnTo>
                    <a:lnTo>
                      <a:pt x="43" y="72"/>
                    </a:lnTo>
                    <a:lnTo>
                      <a:pt x="43" y="63"/>
                    </a:lnTo>
                    <a:lnTo>
                      <a:pt x="35" y="45"/>
                    </a:lnTo>
                    <a:lnTo>
                      <a:pt x="17" y="27"/>
                    </a:lnTo>
                    <a:lnTo>
                      <a:pt x="4" y="9"/>
                    </a:lnTo>
                    <a:lnTo>
                      <a:pt x="0" y="3"/>
                    </a:lnTo>
                    <a:lnTo>
                      <a:pt x="0" y="0"/>
                    </a:lnTo>
                    <a:lnTo>
                      <a:pt x="4" y="3"/>
                    </a:lnTo>
                    <a:lnTo>
                      <a:pt x="17" y="12"/>
                    </a:lnTo>
                    <a:lnTo>
                      <a:pt x="30" y="27"/>
                    </a:lnTo>
                    <a:lnTo>
                      <a:pt x="43" y="45"/>
                    </a:lnTo>
                    <a:lnTo>
                      <a:pt x="48" y="57"/>
                    </a:lnTo>
                    <a:lnTo>
                      <a:pt x="52" y="72"/>
                    </a:lnTo>
                    <a:lnTo>
                      <a:pt x="65" y="108"/>
                    </a:lnTo>
                    <a:lnTo>
                      <a:pt x="73" y="126"/>
                    </a:lnTo>
                    <a:lnTo>
                      <a:pt x="78" y="144"/>
                    </a:lnTo>
                    <a:lnTo>
                      <a:pt x="82" y="156"/>
                    </a:lnTo>
                    <a:lnTo>
                      <a:pt x="82" y="162"/>
                    </a:lnTo>
                  </a:path>
                </a:pathLst>
              </a:custGeom>
              <a:solidFill>
                <a:schemeClr val="accent1"/>
              </a:solidFill>
              <a:ln w="12700" cap="rnd">
                <a:solidFill>
                  <a:srgbClr val="008000"/>
                </a:solidFill>
                <a:round/>
                <a:headEnd/>
                <a:tailEnd/>
              </a:ln>
            </p:spPr>
            <p:txBody>
              <a:bodyPr/>
              <a:lstStyle/>
              <a:p>
                <a:endParaRPr lang="en-US"/>
              </a:p>
            </p:txBody>
          </p:sp>
          <p:sp>
            <p:nvSpPr>
              <p:cNvPr id="18218" name="Freeform 243"/>
              <p:cNvSpPr>
                <a:spLocks/>
              </p:cNvSpPr>
              <p:nvPr/>
            </p:nvSpPr>
            <p:spPr bwMode="auto">
              <a:xfrm>
                <a:off x="2788" y="1624"/>
                <a:ext cx="54" cy="160"/>
              </a:xfrm>
              <a:custGeom>
                <a:avLst/>
                <a:gdLst>
                  <a:gd name="T0" fmla="*/ 0 w 54"/>
                  <a:gd name="T1" fmla="*/ 126 h 160"/>
                  <a:gd name="T2" fmla="*/ 18 w 54"/>
                  <a:gd name="T3" fmla="*/ 90 h 160"/>
                  <a:gd name="T4" fmla="*/ 22 w 54"/>
                  <a:gd name="T5" fmla="*/ 72 h 160"/>
                  <a:gd name="T6" fmla="*/ 27 w 54"/>
                  <a:gd name="T7" fmla="*/ 60 h 160"/>
                  <a:gd name="T8" fmla="*/ 27 w 54"/>
                  <a:gd name="T9" fmla="*/ 48 h 160"/>
                  <a:gd name="T10" fmla="*/ 27 w 54"/>
                  <a:gd name="T11" fmla="*/ 36 h 160"/>
                  <a:gd name="T12" fmla="*/ 27 w 54"/>
                  <a:gd name="T13" fmla="*/ 27 h 160"/>
                  <a:gd name="T14" fmla="*/ 27 w 54"/>
                  <a:gd name="T15" fmla="*/ 18 h 160"/>
                  <a:gd name="T16" fmla="*/ 31 w 54"/>
                  <a:gd name="T17" fmla="*/ 9 h 160"/>
                  <a:gd name="T18" fmla="*/ 40 w 54"/>
                  <a:gd name="T19" fmla="*/ 3 h 160"/>
                  <a:gd name="T20" fmla="*/ 49 w 54"/>
                  <a:gd name="T21" fmla="*/ 0 h 160"/>
                  <a:gd name="T22" fmla="*/ 53 w 54"/>
                  <a:gd name="T23" fmla="*/ 3 h 160"/>
                  <a:gd name="T24" fmla="*/ 49 w 54"/>
                  <a:gd name="T25" fmla="*/ 9 h 160"/>
                  <a:gd name="T26" fmla="*/ 49 w 54"/>
                  <a:gd name="T27" fmla="*/ 18 h 160"/>
                  <a:gd name="T28" fmla="*/ 40 w 54"/>
                  <a:gd name="T29" fmla="*/ 42 h 160"/>
                  <a:gd name="T30" fmla="*/ 27 w 54"/>
                  <a:gd name="T31" fmla="*/ 66 h 160"/>
                  <a:gd name="T32" fmla="*/ 22 w 54"/>
                  <a:gd name="T33" fmla="*/ 90 h 160"/>
                  <a:gd name="T34" fmla="*/ 13 w 54"/>
                  <a:gd name="T35" fmla="*/ 126 h 160"/>
                  <a:gd name="T36" fmla="*/ 13 w 54"/>
                  <a:gd name="T37" fmla="*/ 159 h 1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160"/>
                  <a:gd name="T59" fmla="*/ 54 w 54"/>
                  <a:gd name="T60" fmla="*/ 160 h 1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160">
                    <a:moveTo>
                      <a:pt x="0" y="126"/>
                    </a:moveTo>
                    <a:lnTo>
                      <a:pt x="18" y="90"/>
                    </a:lnTo>
                    <a:lnTo>
                      <a:pt x="22" y="72"/>
                    </a:lnTo>
                    <a:lnTo>
                      <a:pt x="27" y="60"/>
                    </a:lnTo>
                    <a:lnTo>
                      <a:pt x="27" y="48"/>
                    </a:lnTo>
                    <a:lnTo>
                      <a:pt x="27" y="36"/>
                    </a:lnTo>
                    <a:lnTo>
                      <a:pt x="27" y="27"/>
                    </a:lnTo>
                    <a:lnTo>
                      <a:pt x="27" y="18"/>
                    </a:lnTo>
                    <a:lnTo>
                      <a:pt x="31" y="9"/>
                    </a:lnTo>
                    <a:lnTo>
                      <a:pt x="40" y="3"/>
                    </a:lnTo>
                    <a:lnTo>
                      <a:pt x="49" y="0"/>
                    </a:lnTo>
                    <a:lnTo>
                      <a:pt x="53" y="3"/>
                    </a:lnTo>
                    <a:lnTo>
                      <a:pt x="49" y="9"/>
                    </a:lnTo>
                    <a:lnTo>
                      <a:pt x="49" y="18"/>
                    </a:lnTo>
                    <a:lnTo>
                      <a:pt x="40" y="42"/>
                    </a:lnTo>
                    <a:lnTo>
                      <a:pt x="27" y="66"/>
                    </a:lnTo>
                    <a:lnTo>
                      <a:pt x="22" y="90"/>
                    </a:lnTo>
                    <a:lnTo>
                      <a:pt x="13" y="126"/>
                    </a:lnTo>
                    <a:lnTo>
                      <a:pt x="13" y="159"/>
                    </a:lnTo>
                  </a:path>
                </a:pathLst>
              </a:custGeom>
              <a:solidFill>
                <a:schemeClr val="accent1"/>
              </a:solidFill>
              <a:ln w="12700" cap="rnd">
                <a:solidFill>
                  <a:srgbClr val="008000"/>
                </a:solidFill>
                <a:round/>
                <a:headEnd/>
                <a:tailEnd/>
              </a:ln>
            </p:spPr>
            <p:txBody>
              <a:bodyPr/>
              <a:lstStyle/>
              <a:p>
                <a:endParaRPr lang="en-US"/>
              </a:p>
            </p:txBody>
          </p:sp>
          <p:sp>
            <p:nvSpPr>
              <p:cNvPr id="18219" name="Freeform 244"/>
              <p:cNvSpPr>
                <a:spLocks/>
              </p:cNvSpPr>
              <p:nvPr/>
            </p:nvSpPr>
            <p:spPr bwMode="auto">
              <a:xfrm>
                <a:off x="2744" y="1553"/>
                <a:ext cx="53" cy="202"/>
              </a:xfrm>
              <a:custGeom>
                <a:avLst/>
                <a:gdLst>
                  <a:gd name="T0" fmla="*/ 43 w 53"/>
                  <a:gd name="T1" fmla="*/ 201 h 202"/>
                  <a:gd name="T2" fmla="*/ 34 w 53"/>
                  <a:gd name="T3" fmla="*/ 136 h 202"/>
                  <a:gd name="T4" fmla="*/ 30 w 53"/>
                  <a:gd name="T5" fmla="*/ 106 h 202"/>
                  <a:gd name="T6" fmla="*/ 26 w 53"/>
                  <a:gd name="T7" fmla="*/ 80 h 202"/>
                  <a:gd name="T8" fmla="*/ 17 w 53"/>
                  <a:gd name="T9" fmla="*/ 56 h 202"/>
                  <a:gd name="T10" fmla="*/ 8 w 53"/>
                  <a:gd name="T11" fmla="*/ 32 h 202"/>
                  <a:gd name="T12" fmla="*/ 4 w 53"/>
                  <a:gd name="T13" fmla="*/ 12 h 202"/>
                  <a:gd name="T14" fmla="*/ 0 w 53"/>
                  <a:gd name="T15" fmla="*/ 6 h 202"/>
                  <a:gd name="T16" fmla="*/ 0 w 53"/>
                  <a:gd name="T17" fmla="*/ 3 h 202"/>
                  <a:gd name="T18" fmla="*/ 4 w 53"/>
                  <a:gd name="T19" fmla="*/ 0 h 202"/>
                  <a:gd name="T20" fmla="*/ 8 w 53"/>
                  <a:gd name="T21" fmla="*/ 6 h 202"/>
                  <a:gd name="T22" fmla="*/ 13 w 53"/>
                  <a:gd name="T23" fmla="*/ 15 h 202"/>
                  <a:gd name="T24" fmla="*/ 17 w 53"/>
                  <a:gd name="T25" fmla="*/ 29 h 202"/>
                  <a:gd name="T26" fmla="*/ 26 w 53"/>
                  <a:gd name="T27" fmla="*/ 47 h 202"/>
                  <a:gd name="T28" fmla="*/ 34 w 53"/>
                  <a:gd name="T29" fmla="*/ 71 h 202"/>
                  <a:gd name="T30" fmla="*/ 43 w 53"/>
                  <a:gd name="T31" fmla="*/ 94 h 202"/>
                  <a:gd name="T32" fmla="*/ 52 w 53"/>
                  <a:gd name="T33" fmla="*/ 115 h 202"/>
                  <a:gd name="T34" fmla="*/ 52 w 53"/>
                  <a:gd name="T35" fmla="*/ 130 h 202"/>
                  <a:gd name="T36" fmla="*/ 52 w 53"/>
                  <a:gd name="T37" fmla="*/ 139 h 202"/>
                  <a:gd name="T38" fmla="*/ 52 w 53"/>
                  <a:gd name="T39" fmla="*/ 154 h 2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3"/>
                  <a:gd name="T61" fmla="*/ 0 h 202"/>
                  <a:gd name="T62" fmla="*/ 53 w 53"/>
                  <a:gd name="T63" fmla="*/ 202 h 2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3" h="202">
                    <a:moveTo>
                      <a:pt x="43" y="201"/>
                    </a:moveTo>
                    <a:lnTo>
                      <a:pt x="34" y="136"/>
                    </a:lnTo>
                    <a:lnTo>
                      <a:pt x="30" y="106"/>
                    </a:lnTo>
                    <a:lnTo>
                      <a:pt x="26" y="80"/>
                    </a:lnTo>
                    <a:lnTo>
                      <a:pt x="17" y="56"/>
                    </a:lnTo>
                    <a:lnTo>
                      <a:pt x="8" y="32"/>
                    </a:lnTo>
                    <a:lnTo>
                      <a:pt x="4" y="12"/>
                    </a:lnTo>
                    <a:lnTo>
                      <a:pt x="0" y="6"/>
                    </a:lnTo>
                    <a:lnTo>
                      <a:pt x="0" y="3"/>
                    </a:lnTo>
                    <a:lnTo>
                      <a:pt x="4" y="0"/>
                    </a:lnTo>
                    <a:lnTo>
                      <a:pt x="8" y="6"/>
                    </a:lnTo>
                    <a:lnTo>
                      <a:pt x="13" y="15"/>
                    </a:lnTo>
                    <a:lnTo>
                      <a:pt x="17" y="29"/>
                    </a:lnTo>
                    <a:lnTo>
                      <a:pt x="26" y="47"/>
                    </a:lnTo>
                    <a:lnTo>
                      <a:pt x="34" y="71"/>
                    </a:lnTo>
                    <a:lnTo>
                      <a:pt x="43" y="94"/>
                    </a:lnTo>
                    <a:lnTo>
                      <a:pt x="52" y="115"/>
                    </a:lnTo>
                    <a:lnTo>
                      <a:pt x="52" y="130"/>
                    </a:lnTo>
                    <a:lnTo>
                      <a:pt x="52" y="139"/>
                    </a:lnTo>
                    <a:lnTo>
                      <a:pt x="52" y="154"/>
                    </a:lnTo>
                  </a:path>
                </a:pathLst>
              </a:custGeom>
              <a:solidFill>
                <a:schemeClr val="accent1"/>
              </a:solidFill>
              <a:ln w="12700" cap="rnd">
                <a:solidFill>
                  <a:srgbClr val="008000"/>
                </a:solidFill>
                <a:round/>
                <a:headEnd/>
                <a:tailEnd/>
              </a:ln>
            </p:spPr>
            <p:txBody>
              <a:bodyPr/>
              <a:lstStyle/>
              <a:p>
                <a:endParaRPr lang="en-US"/>
              </a:p>
            </p:txBody>
          </p:sp>
          <p:sp>
            <p:nvSpPr>
              <p:cNvPr id="18220" name="Freeform 245"/>
              <p:cNvSpPr>
                <a:spLocks/>
              </p:cNvSpPr>
              <p:nvPr/>
            </p:nvSpPr>
            <p:spPr bwMode="auto">
              <a:xfrm>
                <a:off x="2690" y="1706"/>
                <a:ext cx="92" cy="64"/>
              </a:xfrm>
              <a:custGeom>
                <a:avLst/>
                <a:gdLst>
                  <a:gd name="T0" fmla="*/ 91 w 92"/>
                  <a:gd name="T1" fmla="*/ 63 h 64"/>
                  <a:gd name="T2" fmla="*/ 91 w 92"/>
                  <a:gd name="T3" fmla="*/ 60 h 64"/>
                  <a:gd name="T4" fmla="*/ 82 w 92"/>
                  <a:gd name="T5" fmla="*/ 48 h 64"/>
                  <a:gd name="T6" fmla="*/ 73 w 92"/>
                  <a:gd name="T7" fmla="*/ 33 h 64"/>
                  <a:gd name="T8" fmla="*/ 65 w 92"/>
                  <a:gd name="T9" fmla="*/ 21 h 64"/>
                  <a:gd name="T10" fmla="*/ 52 w 92"/>
                  <a:gd name="T11" fmla="*/ 9 h 64"/>
                  <a:gd name="T12" fmla="*/ 35 w 92"/>
                  <a:gd name="T13" fmla="*/ 3 h 64"/>
                  <a:gd name="T14" fmla="*/ 22 w 92"/>
                  <a:gd name="T15" fmla="*/ 0 h 64"/>
                  <a:gd name="T16" fmla="*/ 13 w 92"/>
                  <a:gd name="T17" fmla="*/ 0 h 64"/>
                  <a:gd name="T18" fmla="*/ 0 w 92"/>
                  <a:gd name="T19" fmla="*/ 0 h 64"/>
                  <a:gd name="T20" fmla="*/ 0 w 92"/>
                  <a:gd name="T21" fmla="*/ 3 h 64"/>
                  <a:gd name="T22" fmla="*/ 5 w 92"/>
                  <a:gd name="T23" fmla="*/ 6 h 64"/>
                  <a:gd name="T24" fmla="*/ 22 w 92"/>
                  <a:gd name="T25" fmla="*/ 9 h 64"/>
                  <a:gd name="T26" fmla="*/ 39 w 92"/>
                  <a:gd name="T27" fmla="*/ 12 h 64"/>
                  <a:gd name="T28" fmla="*/ 52 w 92"/>
                  <a:gd name="T29" fmla="*/ 18 h 64"/>
                  <a:gd name="T30" fmla="*/ 65 w 92"/>
                  <a:gd name="T31" fmla="*/ 30 h 64"/>
                  <a:gd name="T32" fmla="*/ 78 w 92"/>
                  <a:gd name="T33" fmla="*/ 45 h 64"/>
                  <a:gd name="T34" fmla="*/ 86 w 92"/>
                  <a:gd name="T35" fmla="*/ 57 h 64"/>
                  <a:gd name="T36" fmla="*/ 91 w 92"/>
                  <a:gd name="T37" fmla="*/ 63 h 64"/>
                  <a:gd name="T38" fmla="*/ 91 w 92"/>
                  <a:gd name="T39" fmla="*/ 63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2"/>
                  <a:gd name="T61" fmla="*/ 0 h 64"/>
                  <a:gd name="T62" fmla="*/ 92 w 92"/>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2" h="64">
                    <a:moveTo>
                      <a:pt x="91" y="63"/>
                    </a:moveTo>
                    <a:lnTo>
                      <a:pt x="91" y="60"/>
                    </a:lnTo>
                    <a:lnTo>
                      <a:pt x="82" y="48"/>
                    </a:lnTo>
                    <a:lnTo>
                      <a:pt x="73" y="33"/>
                    </a:lnTo>
                    <a:lnTo>
                      <a:pt x="65" y="21"/>
                    </a:lnTo>
                    <a:lnTo>
                      <a:pt x="52" y="9"/>
                    </a:lnTo>
                    <a:lnTo>
                      <a:pt x="35" y="3"/>
                    </a:lnTo>
                    <a:lnTo>
                      <a:pt x="22" y="0"/>
                    </a:lnTo>
                    <a:lnTo>
                      <a:pt x="13" y="0"/>
                    </a:lnTo>
                    <a:lnTo>
                      <a:pt x="0" y="0"/>
                    </a:lnTo>
                    <a:lnTo>
                      <a:pt x="0" y="3"/>
                    </a:lnTo>
                    <a:lnTo>
                      <a:pt x="5" y="6"/>
                    </a:lnTo>
                    <a:lnTo>
                      <a:pt x="22" y="9"/>
                    </a:lnTo>
                    <a:lnTo>
                      <a:pt x="39" y="12"/>
                    </a:lnTo>
                    <a:lnTo>
                      <a:pt x="52" y="18"/>
                    </a:lnTo>
                    <a:lnTo>
                      <a:pt x="65" y="30"/>
                    </a:lnTo>
                    <a:lnTo>
                      <a:pt x="78" y="45"/>
                    </a:lnTo>
                    <a:lnTo>
                      <a:pt x="86" y="57"/>
                    </a:lnTo>
                    <a:lnTo>
                      <a:pt x="91" y="63"/>
                    </a:lnTo>
                  </a:path>
                </a:pathLst>
              </a:custGeom>
              <a:solidFill>
                <a:schemeClr val="accent1"/>
              </a:solidFill>
              <a:ln w="12700" cap="rnd">
                <a:solidFill>
                  <a:srgbClr val="008000"/>
                </a:solidFill>
                <a:round/>
                <a:headEnd/>
                <a:tailEnd/>
              </a:ln>
            </p:spPr>
            <p:txBody>
              <a:bodyPr/>
              <a:lstStyle/>
              <a:p>
                <a:endParaRPr lang="en-US"/>
              </a:p>
            </p:txBody>
          </p:sp>
          <p:sp>
            <p:nvSpPr>
              <p:cNvPr id="18221" name="Freeform 246"/>
              <p:cNvSpPr>
                <a:spLocks/>
              </p:cNvSpPr>
              <p:nvPr/>
            </p:nvSpPr>
            <p:spPr bwMode="auto">
              <a:xfrm>
                <a:off x="2786" y="1550"/>
                <a:ext cx="36" cy="226"/>
              </a:xfrm>
              <a:custGeom>
                <a:avLst/>
                <a:gdLst>
                  <a:gd name="T0" fmla="*/ 0 w 36"/>
                  <a:gd name="T1" fmla="*/ 204 h 226"/>
                  <a:gd name="T2" fmla="*/ 9 w 36"/>
                  <a:gd name="T3" fmla="*/ 144 h 226"/>
                  <a:gd name="T4" fmla="*/ 13 w 36"/>
                  <a:gd name="T5" fmla="*/ 87 h 226"/>
                  <a:gd name="T6" fmla="*/ 18 w 36"/>
                  <a:gd name="T7" fmla="*/ 60 h 226"/>
                  <a:gd name="T8" fmla="*/ 22 w 36"/>
                  <a:gd name="T9" fmla="*/ 36 h 226"/>
                  <a:gd name="T10" fmla="*/ 26 w 36"/>
                  <a:gd name="T11" fmla="*/ 12 h 226"/>
                  <a:gd name="T12" fmla="*/ 31 w 36"/>
                  <a:gd name="T13" fmla="*/ 6 h 226"/>
                  <a:gd name="T14" fmla="*/ 31 w 36"/>
                  <a:gd name="T15" fmla="*/ 0 h 226"/>
                  <a:gd name="T16" fmla="*/ 35 w 36"/>
                  <a:gd name="T17" fmla="*/ 0 h 226"/>
                  <a:gd name="T18" fmla="*/ 35 w 36"/>
                  <a:gd name="T19" fmla="*/ 12 h 226"/>
                  <a:gd name="T20" fmla="*/ 35 w 36"/>
                  <a:gd name="T21" fmla="*/ 27 h 226"/>
                  <a:gd name="T22" fmla="*/ 31 w 36"/>
                  <a:gd name="T23" fmla="*/ 42 h 226"/>
                  <a:gd name="T24" fmla="*/ 26 w 36"/>
                  <a:gd name="T25" fmla="*/ 60 h 226"/>
                  <a:gd name="T26" fmla="*/ 22 w 36"/>
                  <a:gd name="T27" fmla="*/ 81 h 226"/>
                  <a:gd name="T28" fmla="*/ 13 w 36"/>
                  <a:gd name="T29" fmla="*/ 129 h 226"/>
                  <a:gd name="T30" fmla="*/ 13 w 36"/>
                  <a:gd name="T31" fmla="*/ 177 h 226"/>
                  <a:gd name="T32" fmla="*/ 13 w 36"/>
                  <a:gd name="T33" fmla="*/ 225 h 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26"/>
                  <a:gd name="T53" fmla="*/ 36 w 36"/>
                  <a:gd name="T54" fmla="*/ 226 h 2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26">
                    <a:moveTo>
                      <a:pt x="0" y="204"/>
                    </a:moveTo>
                    <a:lnTo>
                      <a:pt x="9" y="144"/>
                    </a:lnTo>
                    <a:lnTo>
                      <a:pt x="13" y="87"/>
                    </a:lnTo>
                    <a:lnTo>
                      <a:pt x="18" y="60"/>
                    </a:lnTo>
                    <a:lnTo>
                      <a:pt x="22" y="36"/>
                    </a:lnTo>
                    <a:lnTo>
                      <a:pt x="26" y="12"/>
                    </a:lnTo>
                    <a:lnTo>
                      <a:pt x="31" y="6"/>
                    </a:lnTo>
                    <a:lnTo>
                      <a:pt x="31" y="0"/>
                    </a:lnTo>
                    <a:lnTo>
                      <a:pt x="35" y="0"/>
                    </a:lnTo>
                    <a:lnTo>
                      <a:pt x="35" y="12"/>
                    </a:lnTo>
                    <a:lnTo>
                      <a:pt x="35" y="27"/>
                    </a:lnTo>
                    <a:lnTo>
                      <a:pt x="31" y="42"/>
                    </a:lnTo>
                    <a:lnTo>
                      <a:pt x="26" y="60"/>
                    </a:lnTo>
                    <a:lnTo>
                      <a:pt x="22" y="81"/>
                    </a:lnTo>
                    <a:lnTo>
                      <a:pt x="13" y="129"/>
                    </a:lnTo>
                    <a:lnTo>
                      <a:pt x="13" y="177"/>
                    </a:lnTo>
                    <a:lnTo>
                      <a:pt x="13" y="225"/>
                    </a:lnTo>
                  </a:path>
                </a:pathLst>
              </a:custGeom>
              <a:solidFill>
                <a:schemeClr val="accent1"/>
              </a:solidFill>
              <a:ln w="12700" cap="rnd">
                <a:solidFill>
                  <a:srgbClr val="008000"/>
                </a:solidFill>
                <a:round/>
                <a:headEnd/>
                <a:tailEnd/>
              </a:ln>
            </p:spPr>
            <p:txBody>
              <a:bodyPr/>
              <a:lstStyle/>
              <a:p>
                <a:endParaRPr lang="en-US"/>
              </a:p>
            </p:txBody>
          </p:sp>
          <p:sp>
            <p:nvSpPr>
              <p:cNvPr id="18222" name="Freeform 247"/>
              <p:cNvSpPr>
                <a:spLocks/>
              </p:cNvSpPr>
              <p:nvPr/>
            </p:nvSpPr>
            <p:spPr bwMode="auto">
              <a:xfrm>
                <a:off x="2806" y="1704"/>
                <a:ext cx="72" cy="60"/>
              </a:xfrm>
              <a:custGeom>
                <a:avLst/>
                <a:gdLst>
                  <a:gd name="T0" fmla="*/ 0 w 72"/>
                  <a:gd name="T1" fmla="*/ 59 h 60"/>
                  <a:gd name="T2" fmla="*/ 4 w 72"/>
                  <a:gd name="T3" fmla="*/ 35 h 60"/>
                  <a:gd name="T4" fmla="*/ 13 w 72"/>
                  <a:gd name="T5" fmla="*/ 17 h 60"/>
                  <a:gd name="T6" fmla="*/ 22 w 72"/>
                  <a:gd name="T7" fmla="*/ 8 h 60"/>
                  <a:gd name="T8" fmla="*/ 35 w 72"/>
                  <a:gd name="T9" fmla="*/ 2 h 60"/>
                  <a:gd name="T10" fmla="*/ 58 w 72"/>
                  <a:gd name="T11" fmla="*/ 0 h 60"/>
                  <a:gd name="T12" fmla="*/ 67 w 72"/>
                  <a:gd name="T13" fmla="*/ 0 h 60"/>
                  <a:gd name="T14" fmla="*/ 71 w 72"/>
                  <a:gd name="T15" fmla="*/ 2 h 60"/>
                  <a:gd name="T16" fmla="*/ 71 w 72"/>
                  <a:gd name="T17" fmla="*/ 5 h 60"/>
                  <a:gd name="T18" fmla="*/ 62 w 72"/>
                  <a:gd name="T19" fmla="*/ 8 h 60"/>
                  <a:gd name="T20" fmla="*/ 49 w 72"/>
                  <a:gd name="T21" fmla="*/ 17 h 60"/>
                  <a:gd name="T22" fmla="*/ 27 w 72"/>
                  <a:gd name="T23" fmla="*/ 26 h 60"/>
                  <a:gd name="T24" fmla="*/ 13 w 72"/>
                  <a:gd name="T25" fmla="*/ 32 h 60"/>
                  <a:gd name="T26" fmla="*/ 9 w 72"/>
                  <a:gd name="T27" fmla="*/ 35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60"/>
                  <a:gd name="T44" fmla="*/ 72 w 72"/>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60">
                    <a:moveTo>
                      <a:pt x="0" y="59"/>
                    </a:moveTo>
                    <a:lnTo>
                      <a:pt x="4" y="35"/>
                    </a:lnTo>
                    <a:lnTo>
                      <a:pt x="13" y="17"/>
                    </a:lnTo>
                    <a:lnTo>
                      <a:pt x="22" y="8"/>
                    </a:lnTo>
                    <a:lnTo>
                      <a:pt x="35" y="2"/>
                    </a:lnTo>
                    <a:lnTo>
                      <a:pt x="58" y="0"/>
                    </a:lnTo>
                    <a:lnTo>
                      <a:pt x="67" y="0"/>
                    </a:lnTo>
                    <a:lnTo>
                      <a:pt x="71" y="2"/>
                    </a:lnTo>
                    <a:lnTo>
                      <a:pt x="71" y="5"/>
                    </a:lnTo>
                    <a:lnTo>
                      <a:pt x="62" y="8"/>
                    </a:lnTo>
                    <a:lnTo>
                      <a:pt x="49" y="17"/>
                    </a:lnTo>
                    <a:lnTo>
                      <a:pt x="27" y="26"/>
                    </a:lnTo>
                    <a:lnTo>
                      <a:pt x="13" y="32"/>
                    </a:lnTo>
                    <a:lnTo>
                      <a:pt x="9" y="35"/>
                    </a:lnTo>
                  </a:path>
                </a:pathLst>
              </a:custGeom>
              <a:solidFill>
                <a:schemeClr val="accent1"/>
              </a:solidFill>
              <a:ln w="12700" cap="rnd">
                <a:solidFill>
                  <a:srgbClr val="008000"/>
                </a:solidFill>
                <a:round/>
                <a:headEnd/>
                <a:tailEnd/>
              </a:ln>
            </p:spPr>
            <p:txBody>
              <a:bodyPr/>
              <a:lstStyle/>
              <a:p>
                <a:endParaRPr lang="en-US"/>
              </a:p>
            </p:txBody>
          </p:sp>
          <p:sp>
            <p:nvSpPr>
              <p:cNvPr id="18223" name="Freeform 248"/>
              <p:cNvSpPr>
                <a:spLocks/>
              </p:cNvSpPr>
              <p:nvPr/>
            </p:nvSpPr>
            <p:spPr bwMode="auto">
              <a:xfrm>
                <a:off x="2769" y="1504"/>
                <a:ext cx="23" cy="249"/>
              </a:xfrm>
              <a:custGeom>
                <a:avLst/>
                <a:gdLst>
                  <a:gd name="T0" fmla="*/ 22 w 23"/>
                  <a:gd name="T1" fmla="*/ 248 h 249"/>
                  <a:gd name="T2" fmla="*/ 18 w 23"/>
                  <a:gd name="T3" fmla="*/ 186 h 249"/>
                  <a:gd name="T4" fmla="*/ 13 w 23"/>
                  <a:gd name="T5" fmla="*/ 130 h 249"/>
                  <a:gd name="T6" fmla="*/ 9 w 23"/>
                  <a:gd name="T7" fmla="*/ 82 h 249"/>
                  <a:gd name="T8" fmla="*/ 5 w 23"/>
                  <a:gd name="T9" fmla="*/ 62 h 249"/>
                  <a:gd name="T10" fmla="*/ 5 w 23"/>
                  <a:gd name="T11" fmla="*/ 44 h 249"/>
                  <a:gd name="T12" fmla="*/ 5 w 23"/>
                  <a:gd name="T13" fmla="*/ 29 h 249"/>
                  <a:gd name="T14" fmla="*/ 0 w 23"/>
                  <a:gd name="T15" fmla="*/ 20 h 249"/>
                  <a:gd name="T16" fmla="*/ 0 w 23"/>
                  <a:gd name="T17" fmla="*/ 6 h 249"/>
                  <a:gd name="T18" fmla="*/ 0 w 23"/>
                  <a:gd name="T19" fmla="*/ 0 h 249"/>
                  <a:gd name="T20" fmla="*/ 5 w 23"/>
                  <a:gd name="T21" fmla="*/ 0 h 249"/>
                  <a:gd name="T22" fmla="*/ 5 w 23"/>
                  <a:gd name="T23" fmla="*/ 8 h 249"/>
                  <a:gd name="T24" fmla="*/ 9 w 23"/>
                  <a:gd name="T25" fmla="*/ 26 h 249"/>
                  <a:gd name="T26" fmla="*/ 13 w 23"/>
                  <a:gd name="T27" fmla="*/ 44 h 249"/>
                  <a:gd name="T28" fmla="*/ 18 w 23"/>
                  <a:gd name="T29" fmla="*/ 62 h 249"/>
                  <a:gd name="T30" fmla="*/ 18 w 23"/>
                  <a:gd name="T31" fmla="*/ 94 h 249"/>
                  <a:gd name="T32" fmla="*/ 18 w 23"/>
                  <a:gd name="T33" fmla="*/ 127 h 249"/>
                  <a:gd name="T34" fmla="*/ 18 w 23"/>
                  <a:gd name="T35" fmla="*/ 165 h 249"/>
                  <a:gd name="T36" fmla="*/ 22 w 23"/>
                  <a:gd name="T37" fmla="*/ 210 h 2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249"/>
                  <a:gd name="T59" fmla="*/ 23 w 23"/>
                  <a:gd name="T60" fmla="*/ 249 h 2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249">
                    <a:moveTo>
                      <a:pt x="22" y="248"/>
                    </a:moveTo>
                    <a:lnTo>
                      <a:pt x="18" y="186"/>
                    </a:lnTo>
                    <a:lnTo>
                      <a:pt x="13" y="130"/>
                    </a:lnTo>
                    <a:lnTo>
                      <a:pt x="9" y="82"/>
                    </a:lnTo>
                    <a:lnTo>
                      <a:pt x="5" y="62"/>
                    </a:lnTo>
                    <a:lnTo>
                      <a:pt x="5" y="44"/>
                    </a:lnTo>
                    <a:lnTo>
                      <a:pt x="5" y="29"/>
                    </a:lnTo>
                    <a:lnTo>
                      <a:pt x="0" y="20"/>
                    </a:lnTo>
                    <a:lnTo>
                      <a:pt x="0" y="6"/>
                    </a:lnTo>
                    <a:lnTo>
                      <a:pt x="0" y="0"/>
                    </a:lnTo>
                    <a:lnTo>
                      <a:pt x="5" y="0"/>
                    </a:lnTo>
                    <a:lnTo>
                      <a:pt x="5" y="8"/>
                    </a:lnTo>
                    <a:lnTo>
                      <a:pt x="9" y="26"/>
                    </a:lnTo>
                    <a:lnTo>
                      <a:pt x="13" y="44"/>
                    </a:lnTo>
                    <a:lnTo>
                      <a:pt x="18" y="62"/>
                    </a:lnTo>
                    <a:lnTo>
                      <a:pt x="18" y="94"/>
                    </a:lnTo>
                    <a:lnTo>
                      <a:pt x="18" y="127"/>
                    </a:lnTo>
                    <a:lnTo>
                      <a:pt x="18" y="165"/>
                    </a:lnTo>
                    <a:lnTo>
                      <a:pt x="22" y="210"/>
                    </a:lnTo>
                  </a:path>
                </a:pathLst>
              </a:custGeom>
              <a:solidFill>
                <a:schemeClr val="accent1"/>
              </a:solidFill>
              <a:ln w="12700" cap="rnd">
                <a:solidFill>
                  <a:srgbClr val="008000"/>
                </a:solidFill>
                <a:round/>
                <a:headEnd/>
                <a:tailEnd/>
              </a:ln>
            </p:spPr>
            <p:txBody>
              <a:bodyPr/>
              <a:lstStyle/>
              <a:p>
                <a:endParaRPr lang="en-US"/>
              </a:p>
            </p:txBody>
          </p:sp>
        </p:grpSp>
        <p:grpSp>
          <p:nvGrpSpPr>
            <p:cNvPr id="29" name="Group 249"/>
            <p:cNvGrpSpPr>
              <a:grpSpLocks/>
            </p:cNvGrpSpPr>
            <p:nvPr/>
          </p:nvGrpSpPr>
          <p:grpSpPr bwMode="auto">
            <a:xfrm>
              <a:off x="2874" y="1508"/>
              <a:ext cx="190" cy="278"/>
              <a:chOff x="2874" y="1508"/>
              <a:chExt cx="190" cy="278"/>
            </a:xfrm>
          </p:grpSpPr>
          <p:sp>
            <p:nvSpPr>
              <p:cNvPr id="18208" name="Freeform 250"/>
              <p:cNvSpPr>
                <a:spLocks/>
              </p:cNvSpPr>
              <p:nvPr/>
            </p:nvSpPr>
            <p:spPr bwMode="auto">
              <a:xfrm>
                <a:off x="2971" y="1683"/>
                <a:ext cx="10" cy="103"/>
              </a:xfrm>
              <a:custGeom>
                <a:avLst/>
                <a:gdLst>
                  <a:gd name="T0" fmla="*/ 0 w 10"/>
                  <a:gd name="T1" fmla="*/ 102 h 103"/>
                  <a:gd name="T2" fmla="*/ 0 w 10"/>
                  <a:gd name="T3" fmla="*/ 72 h 103"/>
                  <a:gd name="T4" fmla="*/ 5 w 10"/>
                  <a:gd name="T5" fmla="*/ 45 h 103"/>
                  <a:gd name="T6" fmla="*/ 5 w 10"/>
                  <a:gd name="T7" fmla="*/ 27 h 103"/>
                  <a:gd name="T8" fmla="*/ 5 w 10"/>
                  <a:gd name="T9" fmla="*/ 12 h 103"/>
                  <a:gd name="T10" fmla="*/ 9 w 10"/>
                  <a:gd name="T11" fmla="*/ 3 h 103"/>
                  <a:gd name="T12" fmla="*/ 9 w 10"/>
                  <a:gd name="T13" fmla="*/ 0 h 103"/>
                  <a:gd name="T14" fmla="*/ 9 w 10"/>
                  <a:gd name="T15" fmla="*/ 3 h 103"/>
                  <a:gd name="T16" fmla="*/ 9 w 10"/>
                  <a:gd name="T17" fmla="*/ 9 h 103"/>
                  <a:gd name="T18" fmla="*/ 9 w 10"/>
                  <a:gd name="T19" fmla="*/ 18 h 103"/>
                  <a:gd name="T20" fmla="*/ 9 w 10"/>
                  <a:gd name="T21" fmla="*/ 42 h 103"/>
                  <a:gd name="T22" fmla="*/ 5 w 10"/>
                  <a:gd name="T23" fmla="*/ 69 h 103"/>
                  <a:gd name="T24" fmla="*/ 0 w 10"/>
                  <a:gd name="T25" fmla="*/ 102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03"/>
                  <a:gd name="T41" fmla="*/ 10 w 10"/>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03">
                    <a:moveTo>
                      <a:pt x="0" y="102"/>
                    </a:moveTo>
                    <a:lnTo>
                      <a:pt x="0" y="72"/>
                    </a:lnTo>
                    <a:lnTo>
                      <a:pt x="5" y="45"/>
                    </a:lnTo>
                    <a:lnTo>
                      <a:pt x="5" y="27"/>
                    </a:lnTo>
                    <a:lnTo>
                      <a:pt x="5" y="12"/>
                    </a:lnTo>
                    <a:lnTo>
                      <a:pt x="9" y="3"/>
                    </a:lnTo>
                    <a:lnTo>
                      <a:pt x="9" y="0"/>
                    </a:lnTo>
                    <a:lnTo>
                      <a:pt x="9" y="3"/>
                    </a:lnTo>
                    <a:lnTo>
                      <a:pt x="9" y="9"/>
                    </a:lnTo>
                    <a:lnTo>
                      <a:pt x="9" y="18"/>
                    </a:lnTo>
                    <a:lnTo>
                      <a:pt x="9" y="42"/>
                    </a:lnTo>
                    <a:lnTo>
                      <a:pt x="5" y="69"/>
                    </a:lnTo>
                    <a:lnTo>
                      <a:pt x="0" y="102"/>
                    </a:lnTo>
                  </a:path>
                </a:pathLst>
              </a:custGeom>
              <a:solidFill>
                <a:schemeClr val="accent1"/>
              </a:solidFill>
              <a:ln w="12700" cap="rnd">
                <a:solidFill>
                  <a:srgbClr val="008000"/>
                </a:solidFill>
                <a:round/>
                <a:headEnd/>
                <a:tailEnd/>
              </a:ln>
            </p:spPr>
            <p:txBody>
              <a:bodyPr/>
              <a:lstStyle/>
              <a:p>
                <a:endParaRPr lang="en-US"/>
              </a:p>
            </p:txBody>
          </p:sp>
          <p:sp>
            <p:nvSpPr>
              <p:cNvPr id="18209" name="Freeform 251"/>
              <p:cNvSpPr>
                <a:spLocks/>
              </p:cNvSpPr>
              <p:nvPr/>
            </p:nvSpPr>
            <p:spPr bwMode="auto">
              <a:xfrm>
                <a:off x="2899" y="1609"/>
                <a:ext cx="79" cy="166"/>
              </a:xfrm>
              <a:custGeom>
                <a:avLst/>
                <a:gdLst>
                  <a:gd name="T0" fmla="*/ 78 w 79"/>
                  <a:gd name="T1" fmla="*/ 162 h 166"/>
                  <a:gd name="T2" fmla="*/ 78 w 79"/>
                  <a:gd name="T3" fmla="*/ 165 h 166"/>
                  <a:gd name="T4" fmla="*/ 73 w 79"/>
                  <a:gd name="T5" fmla="*/ 159 h 166"/>
                  <a:gd name="T6" fmla="*/ 69 w 79"/>
                  <a:gd name="T7" fmla="*/ 153 h 166"/>
                  <a:gd name="T8" fmla="*/ 60 w 79"/>
                  <a:gd name="T9" fmla="*/ 144 h 166"/>
                  <a:gd name="T10" fmla="*/ 46 w 79"/>
                  <a:gd name="T11" fmla="*/ 123 h 166"/>
                  <a:gd name="T12" fmla="*/ 41 w 79"/>
                  <a:gd name="T13" fmla="*/ 111 h 166"/>
                  <a:gd name="T14" fmla="*/ 37 w 79"/>
                  <a:gd name="T15" fmla="*/ 105 h 166"/>
                  <a:gd name="T16" fmla="*/ 37 w 79"/>
                  <a:gd name="T17" fmla="*/ 93 h 166"/>
                  <a:gd name="T18" fmla="*/ 37 w 79"/>
                  <a:gd name="T19" fmla="*/ 84 h 166"/>
                  <a:gd name="T20" fmla="*/ 41 w 79"/>
                  <a:gd name="T21" fmla="*/ 72 h 166"/>
                  <a:gd name="T22" fmla="*/ 37 w 79"/>
                  <a:gd name="T23" fmla="*/ 63 h 166"/>
                  <a:gd name="T24" fmla="*/ 27 w 79"/>
                  <a:gd name="T25" fmla="*/ 45 h 166"/>
                  <a:gd name="T26" fmla="*/ 18 w 79"/>
                  <a:gd name="T27" fmla="*/ 27 h 166"/>
                  <a:gd name="T28" fmla="*/ 4 w 79"/>
                  <a:gd name="T29" fmla="*/ 9 h 166"/>
                  <a:gd name="T30" fmla="*/ 0 w 79"/>
                  <a:gd name="T31" fmla="*/ 3 h 166"/>
                  <a:gd name="T32" fmla="*/ 0 w 79"/>
                  <a:gd name="T33" fmla="*/ 0 h 166"/>
                  <a:gd name="T34" fmla="*/ 4 w 79"/>
                  <a:gd name="T35" fmla="*/ 3 h 166"/>
                  <a:gd name="T36" fmla="*/ 13 w 79"/>
                  <a:gd name="T37" fmla="*/ 12 h 166"/>
                  <a:gd name="T38" fmla="*/ 27 w 79"/>
                  <a:gd name="T39" fmla="*/ 27 h 166"/>
                  <a:gd name="T40" fmla="*/ 37 w 79"/>
                  <a:gd name="T41" fmla="*/ 45 h 166"/>
                  <a:gd name="T42" fmla="*/ 41 w 79"/>
                  <a:gd name="T43" fmla="*/ 57 h 166"/>
                  <a:gd name="T44" fmla="*/ 46 w 79"/>
                  <a:gd name="T45" fmla="*/ 72 h 166"/>
                  <a:gd name="T46" fmla="*/ 60 w 79"/>
                  <a:gd name="T47" fmla="*/ 108 h 166"/>
                  <a:gd name="T48" fmla="*/ 69 w 79"/>
                  <a:gd name="T49" fmla="*/ 126 h 166"/>
                  <a:gd name="T50" fmla="*/ 73 w 79"/>
                  <a:gd name="T51" fmla="*/ 144 h 166"/>
                  <a:gd name="T52" fmla="*/ 78 w 79"/>
                  <a:gd name="T53" fmla="*/ 156 h 166"/>
                  <a:gd name="T54" fmla="*/ 78 w 79"/>
                  <a:gd name="T55" fmla="*/ 162 h 1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166"/>
                  <a:gd name="T86" fmla="*/ 79 w 79"/>
                  <a:gd name="T87" fmla="*/ 166 h 16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166">
                    <a:moveTo>
                      <a:pt x="78" y="162"/>
                    </a:moveTo>
                    <a:lnTo>
                      <a:pt x="78" y="165"/>
                    </a:lnTo>
                    <a:lnTo>
                      <a:pt x="73" y="159"/>
                    </a:lnTo>
                    <a:lnTo>
                      <a:pt x="69" y="153"/>
                    </a:lnTo>
                    <a:lnTo>
                      <a:pt x="60" y="144"/>
                    </a:lnTo>
                    <a:lnTo>
                      <a:pt x="46" y="123"/>
                    </a:lnTo>
                    <a:lnTo>
                      <a:pt x="41" y="111"/>
                    </a:lnTo>
                    <a:lnTo>
                      <a:pt x="37" y="105"/>
                    </a:lnTo>
                    <a:lnTo>
                      <a:pt x="37" y="93"/>
                    </a:lnTo>
                    <a:lnTo>
                      <a:pt x="37" y="84"/>
                    </a:lnTo>
                    <a:lnTo>
                      <a:pt x="41" y="72"/>
                    </a:lnTo>
                    <a:lnTo>
                      <a:pt x="37" y="63"/>
                    </a:lnTo>
                    <a:lnTo>
                      <a:pt x="27" y="45"/>
                    </a:lnTo>
                    <a:lnTo>
                      <a:pt x="18" y="27"/>
                    </a:lnTo>
                    <a:lnTo>
                      <a:pt x="4" y="9"/>
                    </a:lnTo>
                    <a:lnTo>
                      <a:pt x="0" y="3"/>
                    </a:lnTo>
                    <a:lnTo>
                      <a:pt x="0" y="0"/>
                    </a:lnTo>
                    <a:lnTo>
                      <a:pt x="4" y="3"/>
                    </a:lnTo>
                    <a:lnTo>
                      <a:pt x="13" y="12"/>
                    </a:lnTo>
                    <a:lnTo>
                      <a:pt x="27" y="27"/>
                    </a:lnTo>
                    <a:lnTo>
                      <a:pt x="37" y="45"/>
                    </a:lnTo>
                    <a:lnTo>
                      <a:pt x="41" y="57"/>
                    </a:lnTo>
                    <a:lnTo>
                      <a:pt x="46" y="72"/>
                    </a:lnTo>
                    <a:lnTo>
                      <a:pt x="60" y="108"/>
                    </a:lnTo>
                    <a:lnTo>
                      <a:pt x="69" y="126"/>
                    </a:lnTo>
                    <a:lnTo>
                      <a:pt x="73" y="144"/>
                    </a:lnTo>
                    <a:lnTo>
                      <a:pt x="78" y="156"/>
                    </a:lnTo>
                    <a:lnTo>
                      <a:pt x="78" y="162"/>
                    </a:lnTo>
                  </a:path>
                </a:pathLst>
              </a:custGeom>
              <a:solidFill>
                <a:schemeClr val="accent1"/>
              </a:solidFill>
              <a:ln w="12700" cap="rnd">
                <a:solidFill>
                  <a:srgbClr val="008000"/>
                </a:solidFill>
                <a:round/>
                <a:headEnd/>
                <a:tailEnd/>
              </a:ln>
            </p:spPr>
            <p:txBody>
              <a:bodyPr/>
              <a:lstStyle/>
              <a:p>
                <a:endParaRPr lang="en-US"/>
              </a:p>
            </p:txBody>
          </p:sp>
          <p:sp>
            <p:nvSpPr>
              <p:cNvPr id="18210" name="Freeform 252"/>
              <p:cNvSpPr>
                <a:spLocks/>
              </p:cNvSpPr>
              <p:nvPr/>
            </p:nvSpPr>
            <p:spPr bwMode="auto">
              <a:xfrm>
                <a:off x="2975" y="1625"/>
                <a:ext cx="53" cy="161"/>
              </a:xfrm>
              <a:custGeom>
                <a:avLst/>
                <a:gdLst>
                  <a:gd name="T0" fmla="*/ 0 w 53"/>
                  <a:gd name="T1" fmla="*/ 127 h 161"/>
                  <a:gd name="T2" fmla="*/ 14 w 53"/>
                  <a:gd name="T3" fmla="*/ 91 h 161"/>
                  <a:gd name="T4" fmla="*/ 19 w 53"/>
                  <a:gd name="T5" fmla="*/ 73 h 161"/>
                  <a:gd name="T6" fmla="*/ 24 w 53"/>
                  <a:gd name="T7" fmla="*/ 61 h 161"/>
                  <a:gd name="T8" fmla="*/ 24 w 53"/>
                  <a:gd name="T9" fmla="*/ 37 h 161"/>
                  <a:gd name="T10" fmla="*/ 24 w 53"/>
                  <a:gd name="T11" fmla="*/ 19 h 161"/>
                  <a:gd name="T12" fmla="*/ 29 w 53"/>
                  <a:gd name="T13" fmla="*/ 10 h 161"/>
                  <a:gd name="T14" fmla="*/ 38 w 53"/>
                  <a:gd name="T15" fmla="*/ 4 h 161"/>
                  <a:gd name="T16" fmla="*/ 47 w 53"/>
                  <a:gd name="T17" fmla="*/ 0 h 161"/>
                  <a:gd name="T18" fmla="*/ 52 w 53"/>
                  <a:gd name="T19" fmla="*/ 4 h 161"/>
                  <a:gd name="T20" fmla="*/ 52 w 53"/>
                  <a:gd name="T21" fmla="*/ 10 h 161"/>
                  <a:gd name="T22" fmla="*/ 47 w 53"/>
                  <a:gd name="T23" fmla="*/ 19 h 161"/>
                  <a:gd name="T24" fmla="*/ 38 w 53"/>
                  <a:gd name="T25" fmla="*/ 43 h 161"/>
                  <a:gd name="T26" fmla="*/ 29 w 53"/>
                  <a:gd name="T27" fmla="*/ 67 h 161"/>
                  <a:gd name="T28" fmla="*/ 19 w 53"/>
                  <a:gd name="T29" fmla="*/ 91 h 161"/>
                  <a:gd name="T30" fmla="*/ 14 w 53"/>
                  <a:gd name="T31" fmla="*/ 127 h 161"/>
                  <a:gd name="T32" fmla="*/ 10 w 53"/>
                  <a:gd name="T33" fmla="*/ 16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61"/>
                  <a:gd name="T53" fmla="*/ 53 w 53"/>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61">
                    <a:moveTo>
                      <a:pt x="0" y="127"/>
                    </a:moveTo>
                    <a:lnTo>
                      <a:pt x="14" y="91"/>
                    </a:lnTo>
                    <a:lnTo>
                      <a:pt x="19" y="73"/>
                    </a:lnTo>
                    <a:lnTo>
                      <a:pt x="24" y="61"/>
                    </a:lnTo>
                    <a:lnTo>
                      <a:pt x="24" y="37"/>
                    </a:lnTo>
                    <a:lnTo>
                      <a:pt x="24" y="19"/>
                    </a:lnTo>
                    <a:lnTo>
                      <a:pt x="29" y="10"/>
                    </a:lnTo>
                    <a:lnTo>
                      <a:pt x="38" y="4"/>
                    </a:lnTo>
                    <a:lnTo>
                      <a:pt x="47" y="0"/>
                    </a:lnTo>
                    <a:lnTo>
                      <a:pt x="52" y="4"/>
                    </a:lnTo>
                    <a:lnTo>
                      <a:pt x="52" y="10"/>
                    </a:lnTo>
                    <a:lnTo>
                      <a:pt x="47" y="19"/>
                    </a:lnTo>
                    <a:lnTo>
                      <a:pt x="38" y="43"/>
                    </a:lnTo>
                    <a:lnTo>
                      <a:pt x="29" y="67"/>
                    </a:lnTo>
                    <a:lnTo>
                      <a:pt x="19" y="91"/>
                    </a:lnTo>
                    <a:lnTo>
                      <a:pt x="14" y="127"/>
                    </a:lnTo>
                    <a:lnTo>
                      <a:pt x="10" y="160"/>
                    </a:lnTo>
                  </a:path>
                </a:pathLst>
              </a:custGeom>
              <a:solidFill>
                <a:schemeClr val="accent1"/>
              </a:solidFill>
              <a:ln w="12700" cap="rnd">
                <a:solidFill>
                  <a:srgbClr val="008000"/>
                </a:solidFill>
                <a:round/>
                <a:headEnd/>
                <a:tailEnd/>
              </a:ln>
            </p:spPr>
            <p:txBody>
              <a:bodyPr/>
              <a:lstStyle/>
              <a:p>
                <a:endParaRPr lang="en-US"/>
              </a:p>
            </p:txBody>
          </p:sp>
          <p:sp>
            <p:nvSpPr>
              <p:cNvPr id="18211" name="Freeform 253"/>
              <p:cNvSpPr>
                <a:spLocks/>
              </p:cNvSpPr>
              <p:nvPr/>
            </p:nvSpPr>
            <p:spPr bwMode="auto">
              <a:xfrm>
                <a:off x="2931" y="1555"/>
                <a:ext cx="51" cy="202"/>
              </a:xfrm>
              <a:custGeom>
                <a:avLst/>
                <a:gdLst>
                  <a:gd name="T0" fmla="*/ 41 w 51"/>
                  <a:gd name="T1" fmla="*/ 201 h 202"/>
                  <a:gd name="T2" fmla="*/ 32 w 51"/>
                  <a:gd name="T3" fmla="*/ 136 h 202"/>
                  <a:gd name="T4" fmla="*/ 27 w 51"/>
                  <a:gd name="T5" fmla="*/ 106 h 202"/>
                  <a:gd name="T6" fmla="*/ 23 w 51"/>
                  <a:gd name="T7" fmla="*/ 80 h 202"/>
                  <a:gd name="T8" fmla="*/ 18 w 51"/>
                  <a:gd name="T9" fmla="*/ 56 h 202"/>
                  <a:gd name="T10" fmla="*/ 9 w 51"/>
                  <a:gd name="T11" fmla="*/ 32 h 202"/>
                  <a:gd name="T12" fmla="*/ 4 w 51"/>
                  <a:gd name="T13" fmla="*/ 14 h 202"/>
                  <a:gd name="T14" fmla="*/ 0 w 51"/>
                  <a:gd name="T15" fmla="*/ 2 h 202"/>
                  <a:gd name="T16" fmla="*/ 0 w 51"/>
                  <a:gd name="T17" fmla="*/ 0 h 202"/>
                  <a:gd name="T18" fmla="*/ 4 w 51"/>
                  <a:gd name="T19" fmla="*/ 5 h 202"/>
                  <a:gd name="T20" fmla="*/ 13 w 51"/>
                  <a:gd name="T21" fmla="*/ 17 h 202"/>
                  <a:gd name="T22" fmla="*/ 18 w 51"/>
                  <a:gd name="T23" fmla="*/ 29 h 202"/>
                  <a:gd name="T24" fmla="*/ 27 w 51"/>
                  <a:gd name="T25" fmla="*/ 47 h 202"/>
                  <a:gd name="T26" fmla="*/ 37 w 51"/>
                  <a:gd name="T27" fmla="*/ 71 h 202"/>
                  <a:gd name="T28" fmla="*/ 46 w 51"/>
                  <a:gd name="T29" fmla="*/ 94 h 202"/>
                  <a:gd name="T30" fmla="*/ 50 w 51"/>
                  <a:gd name="T31" fmla="*/ 115 h 202"/>
                  <a:gd name="T32" fmla="*/ 50 w 51"/>
                  <a:gd name="T33" fmla="*/ 130 h 202"/>
                  <a:gd name="T34" fmla="*/ 50 w 51"/>
                  <a:gd name="T35" fmla="*/ 139 h 202"/>
                  <a:gd name="T36" fmla="*/ 50 w 51"/>
                  <a:gd name="T37" fmla="*/ 154 h 2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
                  <a:gd name="T58" fmla="*/ 0 h 202"/>
                  <a:gd name="T59" fmla="*/ 51 w 51"/>
                  <a:gd name="T60" fmla="*/ 202 h 2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 h="202">
                    <a:moveTo>
                      <a:pt x="41" y="201"/>
                    </a:moveTo>
                    <a:lnTo>
                      <a:pt x="32" y="136"/>
                    </a:lnTo>
                    <a:lnTo>
                      <a:pt x="27" y="106"/>
                    </a:lnTo>
                    <a:lnTo>
                      <a:pt x="23" y="80"/>
                    </a:lnTo>
                    <a:lnTo>
                      <a:pt x="18" y="56"/>
                    </a:lnTo>
                    <a:lnTo>
                      <a:pt x="9" y="32"/>
                    </a:lnTo>
                    <a:lnTo>
                      <a:pt x="4" y="14"/>
                    </a:lnTo>
                    <a:lnTo>
                      <a:pt x="0" y="2"/>
                    </a:lnTo>
                    <a:lnTo>
                      <a:pt x="0" y="0"/>
                    </a:lnTo>
                    <a:lnTo>
                      <a:pt x="4" y="5"/>
                    </a:lnTo>
                    <a:lnTo>
                      <a:pt x="13" y="17"/>
                    </a:lnTo>
                    <a:lnTo>
                      <a:pt x="18" y="29"/>
                    </a:lnTo>
                    <a:lnTo>
                      <a:pt x="27" y="47"/>
                    </a:lnTo>
                    <a:lnTo>
                      <a:pt x="37" y="71"/>
                    </a:lnTo>
                    <a:lnTo>
                      <a:pt x="46" y="94"/>
                    </a:lnTo>
                    <a:lnTo>
                      <a:pt x="50" y="115"/>
                    </a:lnTo>
                    <a:lnTo>
                      <a:pt x="50" y="130"/>
                    </a:lnTo>
                    <a:lnTo>
                      <a:pt x="50" y="139"/>
                    </a:lnTo>
                    <a:lnTo>
                      <a:pt x="50" y="154"/>
                    </a:lnTo>
                  </a:path>
                </a:pathLst>
              </a:custGeom>
              <a:solidFill>
                <a:schemeClr val="accent1"/>
              </a:solidFill>
              <a:ln w="12700" cap="rnd">
                <a:solidFill>
                  <a:srgbClr val="008000"/>
                </a:solidFill>
                <a:round/>
                <a:headEnd/>
                <a:tailEnd/>
              </a:ln>
            </p:spPr>
            <p:txBody>
              <a:bodyPr/>
              <a:lstStyle/>
              <a:p>
                <a:endParaRPr lang="en-US"/>
              </a:p>
            </p:txBody>
          </p:sp>
          <p:sp>
            <p:nvSpPr>
              <p:cNvPr id="18212" name="Freeform 254"/>
              <p:cNvSpPr>
                <a:spLocks/>
              </p:cNvSpPr>
              <p:nvPr/>
            </p:nvSpPr>
            <p:spPr bwMode="auto">
              <a:xfrm>
                <a:off x="2874" y="1708"/>
                <a:ext cx="93" cy="64"/>
              </a:xfrm>
              <a:custGeom>
                <a:avLst/>
                <a:gdLst>
                  <a:gd name="T0" fmla="*/ 92 w 93"/>
                  <a:gd name="T1" fmla="*/ 63 h 64"/>
                  <a:gd name="T2" fmla="*/ 92 w 93"/>
                  <a:gd name="T3" fmla="*/ 60 h 64"/>
                  <a:gd name="T4" fmla="*/ 88 w 93"/>
                  <a:gd name="T5" fmla="*/ 48 h 64"/>
                  <a:gd name="T6" fmla="*/ 74 w 93"/>
                  <a:gd name="T7" fmla="*/ 33 h 64"/>
                  <a:gd name="T8" fmla="*/ 65 w 93"/>
                  <a:gd name="T9" fmla="*/ 21 h 64"/>
                  <a:gd name="T10" fmla="*/ 51 w 93"/>
                  <a:gd name="T11" fmla="*/ 9 h 64"/>
                  <a:gd name="T12" fmla="*/ 37 w 93"/>
                  <a:gd name="T13" fmla="*/ 3 h 64"/>
                  <a:gd name="T14" fmla="*/ 23 w 93"/>
                  <a:gd name="T15" fmla="*/ 0 h 64"/>
                  <a:gd name="T16" fmla="*/ 14 w 93"/>
                  <a:gd name="T17" fmla="*/ 0 h 64"/>
                  <a:gd name="T18" fmla="*/ 0 w 93"/>
                  <a:gd name="T19" fmla="*/ 0 h 64"/>
                  <a:gd name="T20" fmla="*/ 0 w 93"/>
                  <a:gd name="T21" fmla="*/ 3 h 64"/>
                  <a:gd name="T22" fmla="*/ 10 w 93"/>
                  <a:gd name="T23" fmla="*/ 6 h 64"/>
                  <a:gd name="T24" fmla="*/ 23 w 93"/>
                  <a:gd name="T25" fmla="*/ 9 h 64"/>
                  <a:gd name="T26" fmla="*/ 42 w 93"/>
                  <a:gd name="T27" fmla="*/ 12 h 64"/>
                  <a:gd name="T28" fmla="*/ 56 w 93"/>
                  <a:gd name="T29" fmla="*/ 18 h 64"/>
                  <a:gd name="T30" fmla="*/ 65 w 93"/>
                  <a:gd name="T31" fmla="*/ 30 h 64"/>
                  <a:gd name="T32" fmla="*/ 79 w 93"/>
                  <a:gd name="T33" fmla="*/ 45 h 64"/>
                  <a:gd name="T34" fmla="*/ 88 w 93"/>
                  <a:gd name="T35" fmla="*/ 57 h 64"/>
                  <a:gd name="T36" fmla="*/ 92 w 93"/>
                  <a:gd name="T37" fmla="*/ 63 h 64"/>
                  <a:gd name="T38" fmla="*/ 92 w 93"/>
                  <a:gd name="T39" fmla="*/ 63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3"/>
                  <a:gd name="T61" fmla="*/ 0 h 64"/>
                  <a:gd name="T62" fmla="*/ 93 w 93"/>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3" h="64">
                    <a:moveTo>
                      <a:pt x="92" y="63"/>
                    </a:moveTo>
                    <a:lnTo>
                      <a:pt x="92" y="60"/>
                    </a:lnTo>
                    <a:lnTo>
                      <a:pt x="88" y="48"/>
                    </a:lnTo>
                    <a:lnTo>
                      <a:pt x="74" y="33"/>
                    </a:lnTo>
                    <a:lnTo>
                      <a:pt x="65" y="21"/>
                    </a:lnTo>
                    <a:lnTo>
                      <a:pt x="51" y="9"/>
                    </a:lnTo>
                    <a:lnTo>
                      <a:pt x="37" y="3"/>
                    </a:lnTo>
                    <a:lnTo>
                      <a:pt x="23" y="0"/>
                    </a:lnTo>
                    <a:lnTo>
                      <a:pt x="14" y="0"/>
                    </a:lnTo>
                    <a:lnTo>
                      <a:pt x="0" y="0"/>
                    </a:lnTo>
                    <a:lnTo>
                      <a:pt x="0" y="3"/>
                    </a:lnTo>
                    <a:lnTo>
                      <a:pt x="10" y="6"/>
                    </a:lnTo>
                    <a:lnTo>
                      <a:pt x="23" y="9"/>
                    </a:lnTo>
                    <a:lnTo>
                      <a:pt x="42" y="12"/>
                    </a:lnTo>
                    <a:lnTo>
                      <a:pt x="56" y="18"/>
                    </a:lnTo>
                    <a:lnTo>
                      <a:pt x="65" y="30"/>
                    </a:lnTo>
                    <a:lnTo>
                      <a:pt x="79" y="45"/>
                    </a:lnTo>
                    <a:lnTo>
                      <a:pt x="88" y="57"/>
                    </a:lnTo>
                    <a:lnTo>
                      <a:pt x="92" y="63"/>
                    </a:lnTo>
                  </a:path>
                </a:pathLst>
              </a:custGeom>
              <a:solidFill>
                <a:schemeClr val="accent1"/>
              </a:solidFill>
              <a:ln w="12700" cap="rnd">
                <a:solidFill>
                  <a:srgbClr val="008000"/>
                </a:solidFill>
                <a:round/>
                <a:headEnd/>
                <a:tailEnd/>
              </a:ln>
            </p:spPr>
            <p:txBody>
              <a:bodyPr/>
              <a:lstStyle/>
              <a:p>
                <a:endParaRPr lang="en-US"/>
              </a:p>
            </p:txBody>
          </p:sp>
          <p:sp>
            <p:nvSpPr>
              <p:cNvPr id="18213" name="Freeform 255"/>
              <p:cNvSpPr>
                <a:spLocks/>
              </p:cNvSpPr>
              <p:nvPr/>
            </p:nvSpPr>
            <p:spPr bwMode="auto">
              <a:xfrm>
                <a:off x="2970" y="1552"/>
                <a:ext cx="38" cy="226"/>
              </a:xfrm>
              <a:custGeom>
                <a:avLst/>
                <a:gdLst>
                  <a:gd name="T0" fmla="*/ 0 w 38"/>
                  <a:gd name="T1" fmla="*/ 204 h 226"/>
                  <a:gd name="T2" fmla="*/ 9 w 38"/>
                  <a:gd name="T3" fmla="*/ 144 h 226"/>
                  <a:gd name="T4" fmla="*/ 14 w 38"/>
                  <a:gd name="T5" fmla="*/ 87 h 226"/>
                  <a:gd name="T6" fmla="*/ 18 w 38"/>
                  <a:gd name="T7" fmla="*/ 60 h 226"/>
                  <a:gd name="T8" fmla="*/ 23 w 38"/>
                  <a:gd name="T9" fmla="*/ 36 h 226"/>
                  <a:gd name="T10" fmla="*/ 28 w 38"/>
                  <a:gd name="T11" fmla="*/ 12 h 226"/>
                  <a:gd name="T12" fmla="*/ 32 w 38"/>
                  <a:gd name="T13" fmla="*/ 6 h 226"/>
                  <a:gd name="T14" fmla="*/ 32 w 38"/>
                  <a:gd name="T15" fmla="*/ 0 h 226"/>
                  <a:gd name="T16" fmla="*/ 37 w 38"/>
                  <a:gd name="T17" fmla="*/ 0 h 226"/>
                  <a:gd name="T18" fmla="*/ 37 w 38"/>
                  <a:gd name="T19" fmla="*/ 12 h 226"/>
                  <a:gd name="T20" fmla="*/ 37 w 38"/>
                  <a:gd name="T21" fmla="*/ 27 h 226"/>
                  <a:gd name="T22" fmla="*/ 32 w 38"/>
                  <a:gd name="T23" fmla="*/ 42 h 226"/>
                  <a:gd name="T24" fmla="*/ 28 w 38"/>
                  <a:gd name="T25" fmla="*/ 60 h 226"/>
                  <a:gd name="T26" fmla="*/ 23 w 38"/>
                  <a:gd name="T27" fmla="*/ 81 h 226"/>
                  <a:gd name="T28" fmla="*/ 14 w 38"/>
                  <a:gd name="T29" fmla="*/ 129 h 226"/>
                  <a:gd name="T30" fmla="*/ 14 w 38"/>
                  <a:gd name="T31" fmla="*/ 177 h 226"/>
                  <a:gd name="T32" fmla="*/ 14 w 38"/>
                  <a:gd name="T33" fmla="*/ 225 h 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26"/>
                  <a:gd name="T53" fmla="*/ 38 w 38"/>
                  <a:gd name="T54" fmla="*/ 226 h 2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26">
                    <a:moveTo>
                      <a:pt x="0" y="204"/>
                    </a:moveTo>
                    <a:lnTo>
                      <a:pt x="9" y="144"/>
                    </a:lnTo>
                    <a:lnTo>
                      <a:pt x="14" y="87"/>
                    </a:lnTo>
                    <a:lnTo>
                      <a:pt x="18" y="60"/>
                    </a:lnTo>
                    <a:lnTo>
                      <a:pt x="23" y="36"/>
                    </a:lnTo>
                    <a:lnTo>
                      <a:pt x="28" y="12"/>
                    </a:lnTo>
                    <a:lnTo>
                      <a:pt x="32" y="6"/>
                    </a:lnTo>
                    <a:lnTo>
                      <a:pt x="32" y="0"/>
                    </a:lnTo>
                    <a:lnTo>
                      <a:pt x="37" y="0"/>
                    </a:lnTo>
                    <a:lnTo>
                      <a:pt x="37" y="12"/>
                    </a:lnTo>
                    <a:lnTo>
                      <a:pt x="37" y="27"/>
                    </a:lnTo>
                    <a:lnTo>
                      <a:pt x="32" y="42"/>
                    </a:lnTo>
                    <a:lnTo>
                      <a:pt x="28" y="60"/>
                    </a:lnTo>
                    <a:lnTo>
                      <a:pt x="23" y="81"/>
                    </a:lnTo>
                    <a:lnTo>
                      <a:pt x="14" y="129"/>
                    </a:lnTo>
                    <a:lnTo>
                      <a:pt x="14" y="177"/>
                    </a:lnTo>
                    <a:lnTo>
                      <a:pt x="14" y="225"/>
                    </a:lnTo>
                  </a:path>
                </a:pathLst>
              </a:custGeom>
              <a:solidFill>
                <a:schemeClr val="accent1"/>
              </a:solidFill>
              <a:ln w="12700" cap="rnd">
                <a:solidFill>
                  <a:srgbClr val="008000"/>
                </a:solidFill>
                <a:round/>
                <a:headEnd/>
                <a:tailEnd/>
              </a:ln>
            </p:spPr>
            <p:txBody>
              <a:bodyPr/>
              <a:lstStyle/>
              <a:p>
                <a:endParaRPr lang="en-US"/>
              </a:p>
            </p:txBody>
          </p:sp>
          <p:sp>
            <p:nvSpPr>
              <p:cNvPr id="18214" name="Freeform 256"/>
              <p:cNvSpPr>
                <a:spLocks/>
              </p:cNvSpPr>
              <p:nvPr/>
            </p:nvSpPr>
            <p:spPr bwMode="auto">
              <a:xfrm>
                <a:off x="2992" y="1705"/>
                <a:ext cx="72" cy="61"/>
              </a:xfrm>
              <a:custGeom>
                <a:avLst/>
                <a:gdLst>
                  <a:gd name="T0" fmla="*/ 0 w 72"/>
                  <a:gd name="T1" fmla="*/ 60 h 61"/>
                  <a:gd name="T2" fmla="*/ 5 w 72"/>
                  <a:gd name="T3" fmla="*/ 36 h 61"/>
                  <a:gd name="T4" fmla="*/ 9 w 72"/>
                  <a:gd name="T5" fmla="*/ 18 h 61"/>
                  <a:gd name="T6" fmla="*/ 24 w 72"/>
                  <a:gd name="T7" fmla="*/ 9 h 61"/>
                  <a:gd name="T8" fmla="*/ 38 w 72"/>
                  <a:gd name="T9" fmla="*/ 3 h 61"/>
                  <a:gd name="T10" fmla="*/ 57 w 72"/>
                  <a:gd name="T11" fmla="*/ 0 h 61"/>
                  <a:gd name="T12" fmla="*/ 66 w 72"/>
                  <a:gd name="T13" fmla="*/ 0 h 61"/>
                  <a:gd name="T14" fmla="*/ 71 w 72"/>
                  <a:gd name="T15" fmla="*/ 3 h 61"/>
                  <a:gd name="T16" fmla="*/ 71 w 72"/>
                  <a:gd name="T17" fmla="*/ 6 h 61"/>
                  <a:gd name="T18" fmla="*/ 62 w 72"/>
                  <a:gd name="T19" fmla="*/ 9 h 61"/>
                  <a:gd name="T20" fmla="*/ 47 w 72"/>
                  <a:gd name="T21" fmla="*/ 18 h 61"/>
                  <a:gd name="T22" fmla="*/ 38 w 72"/>
                  <a:gd name="T23" fmla="*/ 24 h 61"/>
                  <a:gd name="T24" fmla="*/ 28 w 72"/>
                  <a:gd name="T25" fmla="*/ 27 h 61"/>
                  <a:gd name="T26" fmla="*/ 14 w 72"/>
                  <a:gd name="T27" fmla="*/ 33 h 61"/>
                  <a:gd name="T28" fmla="*/ 9 w 72"/>
                  <a:gd name="T29" fmla="*/ 36 h 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61"/>
                  <a:gd name="T47" fmla="*/ 72 w 72"/>
                  <a:gd name="T48" fmla="*/ 61 h 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61">
                    <a:moveTo>
                      <a:pt x="0" y="60"/>
                    </a:moveTo>
                    <a:lnTo>
                      <a:pt x="5" y="36"/>
                    </a:lnTo>
                    <a:lnTo>
                      <a:pt x="9" y="18"/>
                    </a:lnTo>
                    <a:lnTo>
                      <a:pt x="24" y="9"/>
                    </a:lnTo>
                    <a:lnTo>
                      <a:pt x="38" y="3"/>
                    </a:lnTo>
                    <a:lnTo>
                      <a:pt x="57" y="0"/>
                    </a:lnTo>
                    <a:lnTo>
                      <a:pt x="66" y="0"/>
                    </a:lnTo>
                    <a:lnTo>
                      <a:pt x="71" y="3"/>
                    </a:lnTo>
                    <a:lnTo>
                      <a:pt x="71" y="6"/>
                    </a:lnTo>
                    <a:lnTo>
                      <a:pt x="62" y="9"/>
                    </a:lnTo>
                    <a:lnTo>
                      <a:pt x="47" y="18"/>
                    </a:lnTo>
                    <a:lnTo>
                      <a:pt x="38" y="24"/>
                    </a:lnTo>
                    <a:lnTo>
                      <a:pt x="28" y="27"/>
                    </a:lnTo>
                    <a:lnTo>
                      <a:pt x="14" y="33"/>
                    </a:lnTo>
                    <a:lnTo>
                      <a:pt x="9" y="36"/>
                    </a:lnTo>
                  </a:path>
                </a:pathLst>
              </a:custGeom>
              <a:solidFill>
                <a:schemeClr val="accent1"/>
              </a:solidFill>
              <a:ln w="12700" cap="rnd">
                <a:solidFill>
                  <a:srgbClr val="008000"/>
                </a:solidFill>
                <a:round/>
                <a:headEnd/>
                <a:tailEnd/>
              </a:ln>
            </p:spPr>
            <p:txBody>
              <a:bodyPr/>
              <a:lstStyle/>
              <a:p>
                <a:endParaRPr lang="en-US"/>
              </a:p>
            </p:txBody>
          </p:sp>
          <p:sp>
            <p:nvSpPr>
              <p:cNvPr id="18215" name="Freeform 257"/>
              <p:cNvSpPr>
                <a:spLocks/>
              </p:cNvSpPr>
              <p:nvPr/>
            </p:nvSpPr>
            <p:spPr bwMode="auto">
              <a:xfrm>
                <a:off x="2954" y="1508"/>
                <a:ext cx="24" cy="247"/>
              </a:xfrm>
              <a:custGeom>
                <a:avLst/>
                <a:gdLst>
                  <a:gd name="T0" fmla="*/ 23 w 24"/>
                  <a:gd name="T1" fmla="*/ 246 h 247"/>
                  <a:gd name="T2" fmla="*/ 18 w 24"/>
                  <a:gd name="T3" fmla="*/ 184 h 247"/>
                  <a:gd name="T4" fmla="*/ 14 w 24"/>
                  <a:gd name="T5" fmla="*/ 128 h 247"/>
                  <a:gd name="T6" fmla="*/ 9 w 24"/>
                  <a:gd name="T7" fmla="*/ 80 h 247"/>
                  <a:gd name="T8" fmla="*/ 5 w 24"/>
                  <a:gd name="T9" fmla="*/ 60 h 247"/>
                  <a:gd name="T10" fmla="*/ 5 w 24"/>
                  <a:gd name="T11" fmla="*/ 42 h 247"/>
                  <a:gd name="T12" fmla="*/ 5 w 24"/>
                  <a:gd name="T13" fmla="*/ 27 h 247"/>
                  <a:gd name="T14" fmla="*/ 0 w 24"/>
                  <a:gd name="T15" fmla="*/ 18 h 247"/>
                  <a:gd name="T16" fmla="*/ 0 w 24"/>
                  <a:gd name="T17" fmla="*/ 3 h 247"/>
                  <a:gd name="T18" fmla="*/ 0 w 24"/>
                  <a:gd name="T19" fmla="*/ 0 h 247"/>
                  <a:gd name="T20" fmla="*/ 5 w 24"/>
                  <a:gd name="T21" fmla="*/ 0 h 247"/>
                  <a:gd name="T22" fmla="*/ 5 w 24"/>
                  <a:gd name="T23" fmla="*/ 3 h 247"/>
                  <a:gd name="T24" fmla="*/ 9 w 24"/>
                  <a:gd name="T25" fmla="*/ 9 h 247"/>
                  <a:gd name="T26" fmla="*/ 14 w 24"/>
                  <a:gd name="T27" fmla="*/ 24 h 247"/>
                  <a:gd name="T28" fmla="*/ 14 w 24"/>
                  <a:gd name="T29" fmla="*/ 42 h 247"/>
                  <a:gd name="T30" fmla="*/ 18 w 24"/>
                  <a:gd name="T31" fmla="*/ 60 h 247"/>
                  <a:gd name="T32" fmla="*/ 18 w 24"/>
                  <a:gd name="T33" fmla="*/ 92 h 247"/>
                  <a:gd name="T34" fmla="*/ 18 w 24"/>
                  <a:gd name="T35" fmla="*/ 125 h 247"/>
                  <a:gd name="T36" fmla="*/ 18 w 24"/>
                  <a:gd name="T37" fmla="*/ 163 h 247"/>
                  <a:gd name="T38" fmla="*/ 23 w 24"/>
                  <a:gd name="T39" fmla="*/ 208 h 2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247"/>
                  <a:gd name="T62" fmla="*/ 24 w 24"/>
                  <a:gd name="T63" fmla="*/ 247 h 2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247">
                    <a:moveTo>
                      <a:pt x="23" y="246"/>
                    </a:moveTo>
                    <a:lnTo>
                      <a:pt x="18" y="184"/>
                    </a:lnTo>
                    <a:lnTo>
                      <a:pt x="14" y="128"/>
                    </a:lnTo>
                    <a:lnTo>
                      <a:pt x="9" y="80"/>
                    </a:lnTo>
                    <a:lnTo>
                      <a:pt x="5" y="60"/>
                    </a:lnTo>
                    <a:lnTo>
                      <a:pt x="5" y="42"/>
                    </a:lnTo>
                    <a:lnTo>
                      <a:pt x="5" y="27"/>
                    </a:lnTo>
                    <a:lnTo>
                      <a:pt x="0" y="18"/>
                    </a:lnTo>
                    <a:lnTo>
                      <a:pt x="0" y="3"/>
                    </a:lnTo>
                    <a:lnTo>
                      <a:pt x="0" y="0"/>
                    </a:lnTo>
                    <a:lnTo>
                      <a:pt x="5" y="0"/>
                    </a:lnTo>
                    <a:lnTo>
                      <a:pt x="5" y="3"/>
                    </a:lnTo>
                    <a:lnTo>
                      <a:pt x="9" y="9"/>
                    </a:lnTo>
                    <a:lnTo>
                      <a:pt x="14" y="24"/>
                    </a:lnTo>
                    <a:lnTo>
                      <a:pt x="14" y="42"/>
                    </a:lnTo>
                    <a:lnTo>
                      <a:pt x="18" y="60"/>
                    </a:lnTo>
                    <a:lnTo>
                      <a:pt x="18" y="92"/>
                    </a:lnTo>
                    <a:lnTo>
                      <a:pt x="18" y="125"/>
                    </a:lnTo>
                    <a:lnTo>
                      <a:pt x="18" y="163"/>
                    </a:lnTo>
                    <a:lnTo>
                      <a:pt x="23" y="208"/>
                    </a:lnTo>
                  </a:path>
                </a:pathLst>
              </a:custGeom>
              <a:solidFill>
                <a:schemeClr val="accent1"/>
              </a:solidFill>
              <a:ln w="12700" cap="rnd">
                <a:solidFill>
                  <a:srgbClr val="008000"/>
                </a:solidFill>
                <a:round/>
                <a:headEnd/>
                <a:tailEnd/>
              </a:ln>
            </p:spPr>
            <p:txBody>
              <a:bodyPr/>
              <a:lstStyle/>
              <a:p>
                <a:endParaRPr lang="en-US"/>
              </a:p>
            </p:txBody>
          </p:sp>
        </p:grpSp>
      </p:grpSp>
      <p:grpSp>
        <p:nvGrpSpPr>
          <p:cNvPr id="30" name="Group 258"/>
          <p:cNvGrpSpPr>
            <a:grpSpLocks/>
          </p:cNvGrpSpPr>
          <p:nvPr/>
        </p:nvGrpSpPr>
        <p:grpSpPr bwMode="auto">
          <a:xfrm>
            <a:off x="6958013" y="2905125"/>
            <a:ext cx="1073150" cy="463550"/>
            <a:chOff x="4821" y="1788"/>
            <a:chExt cx="744" cy="286"/>
          </a:xfrm>
        </p:grpSpPr>
        <p:grpSp>
          <p:nvGrpSpPr>
            <p:cNvPr id="31" name="Group 259"/>
            <p:cNvGrpSpPr>
              <a:grpSpLocks/>
            </p:cNvGrpSpPr>
            <p:nvPr/>
          </p:nvGrpSpPr>
          <p:grpSpPr bwMode="auto">
            <a:xfrm>
              <a:off x="4821" y="1796"/>
              <a:ext cx="186" cy="278"/>
              <a:chOff x="4821" y="1796"/>
              <a:chExt cx="186" cy="278"/>
            </a:xfrm>
          </p:grpSpPr>
          <p:sp>
            <p:nvSpPr>
              <p:cNvPr id="18196" name="Freeform 260"/>
              <p:cNvSpPr>
                <a:spLocks/>
              </p:cNvSpPr>
              <p:nvPr/>
            </p:nvSpPr>
            <p:spPr bwMode="auto">
              <a:xfrm>
                <a:off x="4913" y="1969"/>
                <a:ext cx="8" cy="105"/>
              </a:xfrm>
              <a:custGeom>
                <a:avLst/>
                <a:gdLst>
                  <a:gd name="T0" fmla="*/ 0 w 8"/>
                  <a:gd name="T1" fmla="*/ 104 h 105"/>
                  <a:gd name="T2" fmla="*/ 0 w 8"/>
                  <a:gd name="T3" fmla="*/ 73 h 105"/>
                  <a:gd name="T4" fmla="*/ 0 w 8"/>
                  <a:gd name="T5" fmla="*/ 48 h 105"/>
                  <a:gd name="T6" fmla="*/ 7 w 8"/>
                  <a:gd name="T7" fmla="*/ 28 h 105"/>
                  <a:gd name="T8" fmla="*/ 7 w 8"/>
                  <a:gd name="T9" fmla="*/ 14 h 105"/>
                  <a:gd name="T10" fmla="*/ 7 w 8"/>
                  <a:gd name="T11" fmla="*/ 3 h 105"/>
                  <a:gd name="T12" fmla="*/ 7 w 8"/>
                  <a:gd name="T13" fmla="*/ 0 h 105"/>
                  <a:gd name="T14" fmla="*/ 7 w 8"/>
                  <a:gd name="T15" fmla="*/ 3 h 105"/>
                  <a:gd name="T16" fmla="*/ 7 w 8"/>
                  <a:gd name="T17" fmla="*/ 17 h 105"/>
                  <a:gd name="T18" fmla="*/ 7 w 8"/>
                  <a:gd name="T19" fmla="*/ 42 h 105"/>
                  <a:gd name="T20" fmla="*/ 7 w 8"/>
                  <a:gd name="T21" fmla="*/ 73 h 105"/>
                  <a:gd name="T22" fmla="*/ 0 w 8"/>
                  <a:gd name="T23" fmla="*/ 104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05"/>
                  <a:gd name="T38" fmla="*/ 8 w 8"/>
                  <a:gd name="T39" fmla="*/ 105 h 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05">
                    <a:moveTo>
                      <a:pt x="0" y="104"/>
                    </a:moveTo>
                    <a:lnTo>
                      <a:pt x="0" y="73"/>
                    </a:lnTo>
                    <a:lnTo>
                      <a:pt x="0" y="48"/>
                    </a:lnTo>
                    <a:lnTo>
                      <a:pt x="7" y="28"/>
                    </a:lnTo>
                    <a:lnTo>
                      <a:pt x="7" y="14"/>
                    </a:lnTo>
                    <a:lnTo>
                      <a:pt x="7" y="3"/>
                    </a:lnTo>
                    <a:lnTo>
                      <a:pt x="7" y="0"/>
                    </a:lnTo>
                    <a:lnTo>
                      <a:pt x="7" y="3"/>
                    </a:lnTo>
                    <a:lnTo>
                      <a:pt x="7" y="17"/>
                    </a:lnTo>
                    <a:lnTo>
                      <a:pt x="7" y="42"/>
                    </a:lnTo>
                    <a:lnTo>
                      <a:pt x="7" y="73"/>
                    </a:lnTo>
                    <a:lnTo>
                      <a:pt x="0" y="104"/>
                    </a:lnTo>
                  </a:path>
                </a:pathLst>
              </a:custGeom>
              <a:solidFill>
                <a:schemeClr val="accent1"/>
              </a:solidFill>
              <a:ln w="12700" cap="rnd">
                <a:solidFill>
                  <a:srgbClr val="008000"/>
                </a:solidFill>
                <a:round/>
                <a:headEnd/>
                <a:tailEnd/>
              </a:ln>
            </p:spPr>
            <p:txBody>
              <a:bodyPr/>
              <a:lstStyle/>
              <a:p>
                <a:endParaRPr lang="en-US"/>
              </a:p>
            </p:txBody>
          </p:sp>
          <p:sp>
            <p:nvSpPr>
              <p:cNvPr id="18197" name="Freeform 261"/>
              <p:cNvSpPr>
                <a:spLocks/>
              </p:cNvSpPr>
              <p:nvPr/>
            </p:nvSpPr>
            <p:spPr bwMode="auto">
              <a:xfrm>
                <a:off x="4843" y="1898"/>
                <a:ext cx="78" cy="164"/>
              </a:xfrm>
              <a:custGeom>
                <a:avLst/>
                <a:gdLst>
                  <a:gd name="T0" fmla="*/ 77 w 78"/>
                  <a:gd name="T1" fmla="*/ 163 h 164"/>
                  <a:gd name="T2" fmla="*/ 69 w 78"/>
                  <a:gd name="T3" fmla="*/ 159 h 164"/>
                  <a:gd name="T4" fmla="*/ 69 w 78"/>
                  <a:gd name="T5" fmla="*/ 152 h 164"/>
                  <a:gd name="T6" fmla="*/ 62 w 78"/>
                  <a:gd name="T7" fmla="*/ 145 h 164"/>
                  <a:gd name="T8" fmla="*/ 46 w 78"/>
                  <a:gd name="T9" fmla="*/ 121 h 164"/>
                  <a:gd name="T10" fmla="*/ 38 w 78"/>
                  <a:gd name="T11" fmla="*/ 104 h 164"/>
                  <a:gd name="T12" fmla="*/ 38 w 78"/>
                  <a:gd name="T13" fmla="*/ 93 h 164"/>
                  <a:gd name="T14" fmla="*/ 38 w 78"/>
                  <a:gd name="T15" fmla="*/ 83 h 164"/>
                  <a:gd name="T16" fmla="*/ 38 w 78"/>
                  <a:gd name="T17" fmla="*/ 72 h 164"/>
                  <a:gd name="T18" fmla="*/ 38 w 78"/>
                  <a:gd name="T19" fmla="*/ 62 h 164"/>
                  <a:gd name="T20" fmla="*/ 31 w 78"/>
                  <a:gd name="T21" fmla="*/ 45 h 164"/>
                  <a:gd name="T22" fmla="*/ 15 w 78"/>
                  <a:gd name="T23" fmla="*/ 24 h 164"/>
                  <a:gd name="T24" fmla="*/ 8 w 78"/>
                  <a:gd name="T25" fmla="*/ 7 h 164"/>
                  <a:gd name="T26" fmla="*/ 0 w 78"/>
                  <a:gd name="T27" fmla="*/ 3 h 164"/>
                  <a:gd name="T28" fmla="*/ 0 w 78"/>
                  <a:gd name="T29" fmla="*/ 0 h 164"/>
                  <a:gd name="T30" fmla="*/ 8 w 78"/>
                  <a:gd name="T31" fmla="*/ 3 h 164"/>
                  <a:gd name="T32" fmla="*/ 15 w 78"/>
                  <a:gd name="T33" fmla="*/ 14 h 164"/>
                  <a:gd name="T34" fmla="*/ 31 w 78"/>
                  <a:gd name="T35" fmla="*/ 27 h 164"/>
                  <a:gd name="T36" fmla="*/ 38 w 78"/>
                  <a:gd name="T37" fmla="*/ 45 h 164"/>
                  <a:gd name="T38" fmla="*/ 46 w 78"/>
                  <a:gd name="T39" fmla="*/ 55 h 164"/>
                  <a:gd name="T40" fmla="*/ 46 w 78"/>
                  <a:gd name="T41" fmla="*/ 72 h 164"/>
                  <a:gd name="T42" fmla="*/ 62 w 78"/>
                  <a:gd name="T43" fmla="*/ 111 h 164"/>
                  <a:gd name="T44" fmla="*/ 69 w 78"/>
                  <a:gd name="T45" fmla="*/ 128 h 164"/>
                  <a:gd name="T46" fmla="*/ 69 w 78"/>
                  <a:gd name="T47" fmla="*/ 142 h 164"/>
                  <a:gd name="T48" fmla="*/ 77 w 78"/>
                  <a:gd name="T49" fmla="*/ 156 h 164"/>
                  <a:gd name="T50" fmla="*/ 77 w 78"/>
                  <a:gd name="T51" fmla="*/ 163 h 1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8"/>
                  <a:gd name="T79" fmla="*/ 0 h 164"/>
                  <a:gd name="T80" fmla="*/ 78 w 78"/>
                  <a:gd name="T81" fmla="*/ 164 h 1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8" h="164">
                    <a:moveTo>
                      <a:pt x="77" y="163"/>
                    </a:moveTo>
                    <a:lnTo>
                      <a:pt x="69" y="159"/>
                    </a:lnTo>
                    <a:lnTo>
                      <a:pt x="69" y="152"/>
                    </a:lnTo>
                    <a:lnTo>
                      <a:pt x="62" y="145"/>
                    </a:lnTo>
                    <a:lnTo>
                      <a:pt x="46" y="121"/>
                    </a:lnTo>
                    <a:lnTo>
                      <a:pt x="38" y="104"/>
                    </a:lnTo>
                    <a:lnTo>
                      <a:pt x="38" y="93"/>
                    </a:lnTo>
                    <a:lnTo>
                      <a:pt x="38" y="83"/>
                    </a:lnTo>
                    <a:lnTo>
                      <a:pt x="38" y="72"/>
                    </a:lnTo>
                    <a:lnTo>
                      <a:pt x="38" y="62"/>
                    </a:lnTo>
                    <a:lnTo>
                      <a:pt x="31" y="45"/>
                    </a:lnTo>
                    <a:lnTo>
                      <a:pt x="15" y="24"/>
                    </a:lnTo>
                    <a:lnTo>
                      <a:pt x="8" y="7"/>
                    </a:lnTo>
                    <a:lnTo>
                      <a:pt x="0" y="3"/>
                    </a:lnTo>
                    <a:lnTo>
                      <a:pt x="0" y="0"/>
                    </a:lnTo>
                    <a:lnTo>
                      <a:pt x="8" y="3"/>
                    </a:lnTo>
                    <a:lnTo>
                      <a:pt x="15" y="14"/>
                    </a:lnTo>
                    <a:lnTo>
                      <a:pt x="31" y="27"/>
                    </a:lnTo>
                    <a:lnTo>
                      <a:pt x="38" y="45"/>
                    </a:lnTo>
                    <a:lnTo>
                      <a:pt x="46" y="55"/>
                    </a:lnTo>
                    <a:lnTo>
                      <a:pt x="46" y="72"/>
                    </a:lnTo>
                    <a:lnTo>
                      <a:pt x="62" y="111"/>
                    </a:lnTo>
                    <a:lnTo>
                      <a:pt x="69" y="128"/>
                    </a:lnTo>
                    <a:lnTo>
                      <a:pt x="69" y="142"/>
                    </a:lnTo>
                    <a:lnTo>
                      <a:pt x="77" y="156"/>
                    </a:lnTo>
                    <a:lnTo>
                      <a:pt x="77" y="163"/>
                    </a:lnTo>
                  </a:path>
                </a:pathLst>
              </a:custGeom>
              <a:solidFill>
                <a:schemeClr val="accent1"/>
              </a:solidFill>
              <a:ln w="12700" cap="rnd">
                <a:solidFill>
                  <a:srgbClr val="008000"/>
                </a:solidFill>
                <a:round/>
                <a:headEnd/>
                <a:tailEnd/>
              </a:ln>
            </p:spPr>
            <p:txBody>
              <a:bodyPr/>
              <a:lstStyle/>
              <a:p>
                <a:endParaRPr lang="en-US"/>
              </a:p>
            </p:txBody>
          </p:sp>
          <p:sp>
            <p:nvSpPr>
              <p:cNvPr id="18198" name="Freeform 262"/>
              <p:cNvSpPr>
                <a:spLocks/>
              </p:cNvSpPr>
              <p:nvPr/>
            </p:nvSpPr>
            <p:spPr bwMode="auto">
              <a:xfrm>
                <a:off x="4915" y="1913"/>
                <a:ext cx="56" cy="161"/>
              </a:xfrm>
              <a:custGeom>
                <a:avLst/>
                <a:gdLst>
                  <a:gd name="T0" fmla="*/ 0 w 56"/>
                  <a:gd name="T1" fmla="*/ 125 h 161"/>
                  <a:gd name="T2" fmla="*/ 16 w 56"/>
                  <a:gd name="T3" fmla="*/ 91 h 161"/>
                  <a:gd name="T4" fmla="*/ 32 w 56"/>
                  <a:gd name="T5" fmla="*/ 59 h 161"/>
                  <a:gd name="T6" fmla="*/ 32 w 56"/>
                  <a:gd name="T7" fmla="*/ 35 h 161"/>
                  <a:gd name="T8" fmla="*/ 32 w 56"/>
                  <a:gd name="T9" fmla="*/ 21 h 161"/>
                  <a:gd name="T10" fmla="*/ 39 w 56"/>
                  <a:gd name="T11" fmla="*/ 14 h 161"/>
                  <a:gd name="T12" fmla="*/ 47 w 56"/>
                  <a:gd name="T13" fmla="*/ 4 h 161"/>
                  <a:gd name="T14" fmla="*/ 55 w 56"/>
                  <a:gd name="T15" fmla="*/ 0 h 161"/>
                  <a:gd name="T16" fmla="*/ 55 w 56"/>
                  <a:gd name="T17" fmla="*/ 4 h 161"/>
                  <a:gd name="T18" fmla="*/ 55 w 56"/>
                  <a:gd name="T19" fmla="*/ 11 h 161"/>
                  <a:gd name="T20" fmla="*/ 55 w 56"/>
                  <a:gd name="T21" fmla="*/ 18 h 161"/>
                  <a:gd name="T22" fmla="*/ 39 w 56"/>
                  <a:gd name="T23" fmla="*/ 42 h 161"/>
                  <a:gd name="T24" fmla="*/ 32 w 56"/>
                  <a:gd name="T25" fmla="*/ 66 h 161"/>
                  <a:gd name="T26" fmla="*/ 24 w 56"/>
                  <a:gd name="T27" fmla="*/ 91 h 161"/>
                  <a:gd name="T28" fmla="*/ 16 w 56"/>
                  <a:gd name="T29" fmla="*/ 125 h 161"/>
                  <a:gd name="T30" fmla="*/ 16 w 56"/>
                  <a:gd name="T31" fmla="*/ 16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161"/>
                  <a:gd name="T50" fmla="*/ 56 w 56"/>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161">
                    <a:moveTo>
                      <a:pt x="0" y="125"/>
                    </a:moveTo>
                    <a:lnTo>
                      <a:pt x="16" y="91"/>
                    </a:lnTo>
                    <a:lnTo>
                      <a:pt x="32" y="59"/>
                    </a:lnTo>
                    <a:lnTo>
                      <a:pt x="32" y="35"/>
                    </a:lnTo>
                    <a:lnTo>
                      <a:pt x="32" y="21"/>
                    </a:lnTo>
                    <a:lnTo>
                      <a:pt x="39" y="14"/>
                    </a:lnTo>
                    <a:lnTo>
                      <a:pt x="47" y="4"/>
                    </a:lnTo>
                    <a:lnTo>
                      <a:pt x="55" y="0"/>
                    </a:lnTo>
                    <a:lnTo>
                      <a:pt x="55" y="4"/>
                    </a:lnTo>
                    <a:lnTo>
                      <a:pt x="55" y="11"/>
                    </a:lnTo>
                    <a:lnTo>
                      <a:pt x="55" y="18"/>
                    </a:lnTo>
                    <a:lnTo>
                      <a:pt x="39" y="42"/>
                    </a:lnTo>
                    <a:lnTo>
                      <a:pt x="32" y="66"/>
                    </a:lnTo>
                    <a:lnTo>
                      <a:pt x="24" y="91"/>
                    </a:lnTo>
                    <a:lnTo>
                      <a:pt x="16" y="125"/>
                    </a:lnTo>
                    <a:lnTo>
                      <a:pt x="16" y="160"/>
                    </a:lnTo>
                  </a:path>
                </a:pathLst>
              </a:custGeom>
              <a:solidFill>
                <a:schemeClr val="accent1"/>
              </a:solidFill>
              <a:ln w="12700" cap="rnd">
                <a:solidFill>
                  <a:srgbClr val="008000"/>
                </a:solidFill>
                <a:round/>
                <a:headEnd/>
                <a:tailEnd/>
              </a:ln>
            </p:spPr>
            <p:txBody>
              <a:bodyPr/>
              <a:lstStyle/>
              <a:p>
                <a:endParaRPr lang="en-US"/>
              </a:p>
            </p:txBody>
          </p:sp>
          <p:sp>
            <p:nvSpPr>
              <p:cNvPr id="18199" name="Freeform 263"/>
              <p:cNvSpPr>
                <a:spLocks/>
              </p:cNvSpPr>
              <p:nvPr/>
            </p:nvSpPr>
            <p:spPr bwMode="auto">
              <a:xfrm>
                <a:off x="4875" y="1841"/>
                <a:ext cx="47" cy="203"/>
              </a:xfrm>
              <a:custGeom>
                <a:avLst/>
                <a:gdLst>
                  <a:gd name="T0" fmla="*/ 39 w 47"/>
                  <a:gd name="T1" fmla="*/ 202 h 203"/>
                  <a:gd name="T2" fmla="*/ 31 w 47"/>
                  <a:gd name="T3" fmla="*/ 137 h 203"/>
                  <a:gd name="T4" fmla="*/ 31 w 47"/>
                  <a:gd name="T5" fmla="*/ 106 h 203"/>
                  <a:gd name="T6" fmla="*/ 23 w 47"/>
                  <a:gd name="T7" fmla="*/ 79 h 203"/>
                  <a:gd name="T8" fmla="*/ 15 w 47"/>
                  <a:gd name="T9" fmla="*/ 55 h 203"/>
                  <a:gd name="T10" fmla="*/ 8 w 47"/>
                  <a:gd name="T11" fmla="*/ 31 h 203"/>
                  <a:gd name="T12" fmla="*/ 0 w 47"/>
                  <a:gd name="T13" fmla="*/ 14 h 203"/>
                  <a:gd name="T14" fmla="*/ 0 w 47"/>
                  <a:gd name="T15" fmla="*/ 4 h 203"/>
                  <a:gd name="T16" fmla="*/ 0 w 47"/>
                  <a:gd name="T17" fmla="*/ 0 h 203"/>
                  <a:gd name="T18" fmla="*/ 8 w 47"/>
                  <a:gd name="T19" fmla="*/ 7 h 203"/>
                  <a:gd name="T20" fmla="*/ 8 w 47"/>
                  <a:gd name="T21" fmla="*/ 17 h 203"/>
                  <a:gd name="T22" fmla="*/ 15 w 47"/>
                  <a:gd name="T23" fmla="*/ 31 h 203"/>
                  <a:gd name="T24" fmla="*/ 23 w 47"/>
                  <a:gd name="T25" fmla="*/ 48 h 203"/>
                  <a:gd name="T26" fmla="*/ 31 w 47"/>
                  <a:gd name="T27" fmla="*/ 72 h 203"/>
                  <a:gd name="T28" fmla="*/ 46 w 47"/>
                  <a:gd name="T29" fmla="*/ 96 h 203"/>
                  <a:gd name="T30" fmla="*/ 46 w 47"/>
                  <a:gd name="T31" fmla="*/ 116 h 203"/>
                  <a:gd name="T32" fmla="*/ 46 w 47"/>
                  <a:gd name="T33" fmla="*/ 130 h 203"/>
                  <a:gd name="T34" fmla="*/ 46 w 47"/>
                  <a:gd name="T35" fmla="*/ 140 h 203"/>
                  <a:gd name="T36" fmla="*/ 46 w 47"/>
                  <a:gd name="T37" fmla="*/ 154 h 2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7"/>
                  <a:gd name="T58" fmla="*/ 0 h 203"/>
                  <a:gd name="T59" fmla="*/ 47 w 47"/>
                  <a:gd name="T60" fmla="*/ 203 h 2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7" h="203">
                    <a:moveTo>
                      <a:pt x="39" y="202"/>
                    </a:moveTo>
                    <a:lnTo>
                      <a:pt x="31" y="137"/>
                    </a:lnTo>
                    <a:lnTo>
                      <a:pt x="31" y="106"/>
                    </a:lnTo>
                    <a:lnTo>
                      <a:pt x="23" y="79"/>
                    </a:lnTo>
                    <a:lnTo>
                      <a:pt x="15" y="55"/>
                    </a:lnTo>
                    <a:lnTo>
                      <a:pt x="8" y="31"/>
                    </a:lnTo>
                    <a:lnTo>
                      <a:pt x="0" y="14"/>
                    </a:lnTo>
                    <a:lnTo>
                      <a:pt x="0" y="4"/>
                    </a:lnTo>
                    <a:lnTo>
                      <a:pt x="0" y="0"/>
                    </a:lnTo>
                    <a:lnTo>
                      <a:pt x="8" y="7"/>
                    </a:lnTo>
                    <a:lnTo>
                      <a:pt x="8" y="17"/>
                    </a:lnTo>
                    <a:lnTo>
                      <a:pt x="15" y="31"/>
                    </a:lnTo>
                    <a:lnTo>
                      <a:pt x="23" y="48"/>
                    </a:lnTo>
                    <a:lnTo>
                      <a:pt x="31" y="72"/>
                    </a:lnTo>
                    <a:lnTo>
                      <a:pt x="46" y="96"/>
                    </a:lnTo>
                    <a:lnTo>
                      <a:pt x="46" y="116"/>
                    </a:lnTo>
                    <a:lnTo>
                      <a:pt x="46" y="130"/>
                    </a:lnTo>
                    <a:lnTo>
                      <a:pt x="46" y="140"/>
                    </a:lnTo>
                    <a:lnTo>
                      <a:pt x="46" y="154"/>
                    </a:lnTo>
                  </a:path>
                </a:pathLst>
              </a:custGeom>
              <a:solidFill>
                <a:schemeClr val="accent1"/>
              </a:solidFill>
              <a:ln w="12700" cap="rnd">
                <a:solidFill>
                  <a:srgbClr val="008000"/>
                </a:solidFill>
                <a:round/>
                <a:headEnd/>
                <a:tailEnd/>
              </a:ln>
            </p:spPr>
            <p:txBody>
              <a:bodyPr/>
              <a:lstStyle/>
              <a:p>
                <a:endParaRPr lang="en-US"/>
              </a:p>
            </p:txBody>
          </p:sp>
          <p:sp>
            <p:nvSpPr>
              <p:cNvPr id="18200" name="Freeform 264"/>
              <p:cNvSpPr>
                <a:spLocks/>
              </p:cNvSpPr>
              <p:nvPr/>
            </p:nvSpPr>
            <p:spPr bwMode="auto">
              <a:xfrm>
                <a:off x="4821" y="1996"/>
                <a:ext cx="94" cy="64"/>
              </a:xfrm>
              <a:custGeom>
                <a:avLst/>
                <a:gdLst>
                  <a:gd name="T0" fmla="*/ 93 w 94"/>
                  <a:gd name="T1" fmla="*/ 63 h 64"/>
                  <a:gd name="T2" fmla="*/ 93 w 94"/>
                  <a:gd name="T3" fmla="*/ 59 h 64"/>
                  <a:gd name="T4" fmla="*/ 78 w 94"/>
                  <a:gd name="T5" fmla="*/ 49 h 64"/>
                  <a:gd name="T6" fmla="*/ 70 w 94"/>
                  <a:gd name="T7" fmla="*/ 31 h 64"/>
                  <a:gd name="T8" fmla="*/ 62 w 94"/>
                  <a:gd name="T9" fmla="*/ 21 h 64"/>
                  <a:gd name="T10" fmla="*/ 47 w 94"/>
                  <a:gd name="T11" fmla="*/ 11 h 64"/>
                  <a:gd name="T12" fmla="*/ 31 w 94"/>
                  <a:gd name="T13" fmla="*/ 4 h 64"/>
                  <a:gd name="T14" fmla="*/ 24 w 94"/>
                  <a:gd name="T15" fmla="*/ 0 h 64"/>
                  <a:gd name="T16" fmla="*/ 8 w 94"/>
                  <a:gd name="T17" fmla="*/ 0 h 64"/>
                  <a:gd name="T18" fmla="*/ 0 w 94"/>
                  <a:gd name="T19" fmla="*/ 0 h 64"/>
                  <a:gd name="T20" fmla="*/ 0 w 94"/>
                  <a:gd name="T21" fmla="*/ 4 h 64"/>
                  <a:gd name="T22" fmla="*/ 8 w 94"/>
                  <a:gd name="T23" fmla="*/ 7 h 64"/>
                  <a:gd name="T24" fmla="*/ 24 w 94"/>
                  <a:gd name="T25" fmla="*/ 11 h 64"/>
                  <a:gd name="T26" fmla="*/ 39 w 94"/>
                  <a:gd name="T27" fmla="*/ 14 h 64"/>
                  <a:gd name="T28" fmla="*/ 47 w 94"/>
                  <a:gd name="T29" fmla="*/ 18 h 64"/>
                  <a:gd name="T30" fmla="*/ 62 w 94"/>
                  <a:gd name="T31" fmla="*/ 28 h 64"/>
                  <a:gd name="T32" fmla="*/ 70 w 94"/>
                  <a:gd name="T33" fmla="*/ 45 h 64"/>
                  <a:gd name="T34" fmla="*/ 85 w 94"/>
                  <a:gd name="T35" fmla="*/ 56 h 64"/>
                  <a:gd name="T36" fmla="*/ 93 w 94"/>
                  <a:gd name="T37" fmla="*/ 63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4"/>
                  <a:gd name="T58" fmla="*/ 0 h 64"/>
                  <a:gd name="T59" fmla="*/ 94 w 94"/>
                  <a:gd name="T60" fmla="*/ 64 h 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4" h="64">
                    <a:moveTo>
                      <a:pt x="93" y="63"/>
                    </a:moveTo>
                    <a:lnTo>
                      <a:pt x="93" y="59"/>
                    </a:lnTo>
                    <a:lnTo>
                      <a:pt x="78" y="49"/>
                    </a:lnTo>
                    <a:lnTo>
                      <a:pt x="70" y="31"/>
                    </a:lnTo>
                    <a:lnTo>
                      <a:pt x="62" y="21"/>
                    </a:lnTo>
                    <a:lnTo>
                      <a:pt x="47" y="11"/>
                    </a:lnTo>
                    <a:lnTo>
                      <a:pt x="31" y="4"/>
                    </a:lnTo>
                    <a:lnTo>
                      <a:pt x="24" y="0"/>
                    </a:lnTo>
                    <a:lnTo>
                      <a:pt x="8" y="0"/>
                    </a:lnTo>
                    <a:lnTo>
                      <a:pt x="0" y="0"/>
                    </a:lnTo>
                    <a:lnTo>
                      <a:pt x="0" y="4"/>
                    </a:lnTo>
                    <a:lnTo>
                      <a:pt x="8" y="7"/>
                    </a:lnTo>
                    <a:lnTo>
                      <a:pt x="24" y="11"/>
                    </a:lnTo>
                    <a:lnTo>
                      <a:pt x="39" y="14"/>
                    </a:lnTo>
                    <a:lnTo>
                      <a:pt x="47" y="18"/>
                    </a:lnTo>
                    <a:lnTo>
                      <a:pt x="62" y="28"/>
                    </a:lnTo>
                    <a:lnTo>
                      <a:pt x="70" y="45"/>
                    </a:lnTo>
                    <a:lnTo>
                      <a:pt x="85" y="56"/>
                    </a:lnTo>
                    <a:lnTo>
                      <a:pt x="93" y="63"/>
                    </a:lnTo>
                  </a:path>
                </a:pathLst>
              </a:custGeom>
              <a:solidFill>
                <a:schemeClr val="accent1"/>
              </a:solidFill>
              <a:ln w="12700" cap="rnd">
                <a:solidFill>
                  <a:srgbClr val="008000"/>
                </a:solidFill>
                <a:round/>
                <a:headEnd/>
                <a:tailEnd/>
              </a:ln>
            </p:spPr>
            <p:txBody>
              <a:bodyPr/>
              <a:lstStyle/>
              <a:p>
                <a:endParaRPr lang="en-US"/>
              </a:p>
            </p:txBody>
          </p:sp>
          <p:sp>
            <p:nvSpPr>
              <p:cNvPr id="18201" name="Freeform 265"/>
              <p:cNvSpPr>
                <a:spLocks/>
              </p:cNvSpPr>
              <p:nvPr/>
            </p:nvSpPr>
            <p:spPr bwMode="auto">
              <a:xfrm>
                <a:off x="4911" y="1840"/>
                <a:ext cx="40" cy="226"/>
              </a:xfrm>
              <a:custGeom>
                <a:avLst/>
                <a:gdLst>
                  <a:gd name="T0" fmla="*/ 0 w 40"/>
                  <a:gd name="T1" fmla="*/ 204 h 226"/>
                  <a:gd name="T2" fmla="*/ 8 w 40"/>
                  <a:gd name="T3" fmla="*/ 142 h 226"/>
                  <a:gd name="T4" fmla="*/ 16 w 40"/>
                  <a:gd name="T5" fmla="*/ 87 h 226"/>
                  <a:gd name="T6" fmla="*/ 23 w 40"/>
                  <a:gd name="T7" fmla="*/ 59 h 226"/>
                  <a:gd name="T8" fmla="*/ 23 w 40"/>
                  <a:gd name="T9" fmla="*/ 35 h 226"/>
                  <a:gd name="T10" fmla="*/ 31 w 40"/>
                  <a:gd name="T11" fmla="*/ 11 h 226"/>
                  <a:gd name="T12" fmla="*/ 31 w 40"/>
                  <a:gd name="T13" fmla="*/ 4 h 226"/>
                  <a:gd name="T14" fmla="*/ 31 w 40"/>
                  <a:gd name="T15" fmla="*/ 0 h 226"/>
                  <a:gd name="T16" fmla="*/ 39 w 40"/>
                  <a:gd name="T17" fmla="*/ 0 h 226"/>
                  <a:gd name="T18" fmla="*/ 39 w 40"/>
                  <a:gd name="T19" fmla="*/ 11 h 226"/>
                  <a:gd name="T20" fmla="*/ 39 w 40"/>
                  <a:gd name="T21" fmla="*/ 24 h 226"/>
                  <a:gd name="T22" fmla="*/ 31 w 40"/>
                  <a:gd name="T23" fmla="*/ 42 h 226"/>
                  <a:gd name="T24" fmla="*/ 31 w 40"/>
                  <a:gd name="T25" fmla="*/ 59 h 226"/>
                  <a:gd name="T26" fmla="*/ 23 w 40"/>
                  <a:gd name="T27" fmla="*/ 80 h 226"/>
                  <a:gd name="T28" fmla="*/ 16 w 40"/>
                  <a:gd name="T29" fmla="*/ 128 h 226"/>
                  <a:gd name="T30" fmla="*/ 16 w 40"/>
                  <a:gd name="T31" fmla="*/ 177 h 226"/>
                  <a:gd name="T32" fmla="*/ 16 w 40"/>
                  <a:gd name="T33" fmla="*/ 225 h 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226"/>
                  <a:gd name="T53" fmla="*/ 40 w 40"/>
                  <a:gd name="T54" fmla="*/ 226 h 2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226">
                    <a:moveTo>
                      <a:pt x="0" y="204"/>
                    </a:moveTo>
                    <a:lnTo>
                      <a:pt x="8" y="142"/>
                    </a:lnTo>
                    <a:lnTo>
                      <a:pt x="16" y="87"/>
                    </a:lnTo>
                    <a:lnTo>
                      <a:pt x="23" y="59"/>
                    </a:lnTo>
                    <a:lnTo>
                      <a:pt x="23" y="35"/>
                    </a:lnTo>
                    <a:lnTo>
                      <a:pt x="31" y="11"/>
                    </a:lnTo>
                    <a:lnTo>
                      <a:pt x="31" y="4"/>
                    </a:lnTo>
                    <a:lnTo>
                      <a:pt x="31" y="0"/>
                    </a:lnTo>
                    <a:lnTo>
                      <a:pt x="39" y="0"/>
                    </a:lnTo>
                    <a:lnTo>
                      <a:pt x="39" y="11"/>
                    </a:lnTo>
                    <a:lnTo>
                      <a:pt x="39" y="24"/>
                    </a:lnTo>
                    <a:lnTo>
                      <a:pt x="31" y="42"/>
                    </a:lnTo>
                    <a:lnTo>
                      <a:pt x="31" y="59"/>
                    </a:lnTo>
                    <a:lnTo>
                      <a:pt x="23" y="80"/>
                    </a:lnTo>
                    <a:lnTo>
                      <a:pt x="16" y="128"/>
                    </a:lnTo>
                    <a:lnTo>
                      <a:pt x="16" y="177"/>
                    </a:lnTo>
                    <a:lnTo>
                      <a:pt x="16" y="225"/>
                    </a:lnTo>
                  </a:path>
                </a:pathLst>
              </a:custGeom>
              <a:solidFill>
                <a:schemeClr val="accent1"/>
              </a:solidFill>
              <a:ln w="12700" cap="rnd">
                <a:solidFill>
                  <a:srgbClr val="008000"/>
                </a:solidFill>
                <a:round/>
                <a:headEnd/>
                <a:tailEnd/>
              </a:ln>
            </p:spPr>
            <p:txBody>
              <a:bodyPr/>
              <a:lstStyle/>
              <a:p>
                <a:endParaRPr lang="en-US"/>
              </a:p>
            </p:txBody>
          </p:sp>
          <p:sp>
            <p:nvSpPr>
              <p:cNvPr id="18202" name="Freeform 266"/>
              <p:cNvSpPr>
                <a:spLocks/>
              </p:cNvSpPr>
              <p:nvPr/>
            </p:nvSpPr>
            <p:spPr bwMode="auto">
              <a:xfrm>
                <a:off x="4935" y="1995"/>
                <a:ext cx="72" cy="59"/>
              </a:xfrm>
              <a:custGeom>
                <a:avLst/>
                <a:gdLst>
                  <a:gd name="T0" fmla="*/ 0 w 72"/>
                  <a:gd name="T1" fmla="*/ 58 h 59"/>
                  <a:gd name="T2" fmla="*/ 0 w 72"/>
                  <a:gd name="T3" fmla="*/ 34 h 59"/>
                  <a:gd name="T4" fmla="*/ 8 w 72"/>
                  <a:gd name="T5" fmla="*/ 13 h 59"/>
                  <a:gd name="T6" fmla="*/ 24 w 72"/>
                  <a:gd name="T7" fmla="*/ 6 h 59"/>
                  <a:gd name="T8" fmla="*/ 40 w 72"/>
                  <a:gd name="T9" fmla="*/ 0 h 59"/>
                  <a:gd name="T10" fmla="*/ 55 w 72"/>
                  <a:gd name="T11" fmla="*/ 0 h 59"/>
                  <a:gd name="T12" fmla="*/ 71 w 72"/>
                  <a:gd name="T13" fmla="*/ 0 h 59"/>
                  <a:gd name="T14" fmla="*/ 63 w 72"/>
                  <a:gd name="T15" fmla="*/ 6 h 59"/>
                  <a:gd name="T16" fmla="*/ 47 w 72"/>
                  <a:gd name="T17" fmla="*/ 13 h 59"/>
                  <a:gd name="T18" fmla="*/ 32 w 72"/>
                  <a:gd name="T19" fmla="*/ 24 h 59"/>
                  <a:gd name="T20" fmla="*/ 8 w 72"/>
                  <a:gd name="T21" fmla="*/ 34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59"/>
                  <a:gd name="T35" fmla="*/ 72 w 72"/>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59">
                    <a:moveTo>
                      <a:pt x="0" y="58"/>
                    </a:moveTo>
                    <a:lnTo>
                      <a:pt x="0" y="34"/>
                    </a:lnTo>
                    <a:lnTo>
                      <a:pt x="8" y="13"/>
                    </a:lnTo>
                    <a:lnTo>
                      <a:pt x="24" y="6"/>
                    </a:lnTo>
                    <a:lnTo>
                      <a:pt x="40" y="0"/>
                    </a:lnTo>
                    <a:lnTo>
                      <a:pt x="55" y="0"/>
                    </a:lnTo>
                    <a:lnTo>
                      <a:pt x="71" y="0"/>
                    </a:lnTo>
                    <a:lnTo>
                      <a:pt x="63" y="6"/>
                    </a:lnTo>
                    <a:lnTo>
                      <a:pt x="47" y="13"/>
                    </a:lnTo>
                    <a:lnTo>
                      <a:pt x="32" y="24"/>
                    </a:lnTo>
                    <a:lnTo>
                      <a:pt x="8" y="34"/>
                    </a:lnTo>
                  </a:path>
                </a:pathLst>
              </a:custGeom>
              <a:solidFill>
                <a:schemeClr val="accent1"/>
              </a:solidFill>
              <a:ln w="12700" cap="rnd">
                <a:solidFill>
                  <a:srgbClr val="008000"/>
                </a:solidFill>
                <a:round/>
                <a:headEnd/>
                <a:tailEnd/>
              </a:ln>
            </p:spPr>
            <p:txBody>
              <a:bodyPr/>
              <a:lstStyle/>
              <a:p>
                <a:endParaRPr lang="en-US"/>
              </a:p>
            </p:txBody>
          </p:sp>
          <p:sp>
            <p:nvSpPr>
              <p:cNvPr id="18203" name="Freeform 267"/>
              <p:cNvSpPr>
                <a:spLocks/>
              </p:cNvSpPr>
              <p:nvPr/>
            </p:nvSpPr>
            <p:spPr bwMode="auto">
              <a:xfrm>
                <a:off x="4897" y="1796"/>
                <a:ext cx="24" cy="247"/>
              </a:xfrm>
              <a:custGeom>
                <a:avLst/>
                <a:gdLst>
                  <a:gd name="T0" fmla="*/ 23 w 24"/>
                  <a:gd name="T1" fmla="*/ 246 h 247"/>
                  <a:gd name="T2" fmla="*/ 15 w 24"/>
                  <a:gd name="T3" fmla="*/ 184 h 247"/>
                  <a:gd name="T4" fmla="*/ 15 w 24"/>
                  <a:gd name="T5" fmla="*/ 130 h 247"/>
                  <a:gd name="T6" fmla="*/ 8 w 24"/>
                  <a:gd name="T7" fmla="*/ 78 h 247"/>
                  <a:gd name="T8" fmla="*/ 8 w 24"/>
                  <a:gd name="T9" fmla="*/ 58 h 247"/>
                  <a:gd name="T10" fmla="*/ 8 w 24"/>
                  <a:gd name="T11" fmla="*/ 41 h 247"/>
                  <a:gd name="T12" fmla="*/ 8 w 24"/>
                  <a:gd name="T13" fmla="*/ 27 h 247"/>
                  <a:gd name="T14" fmla="*/ 0 w 24"/>
                  <a:gd name="T15" fmla="*/ 17 h 247"/>
                  <a:gd name="T16" fmla="*/ 0 w 24"/>
                  <a:gd name="T17" fmla="*/ 3 h 247"/>
                  <a:gd name="T18" fmla="*/ 0 w 24"/>
                  <a:gd name="T19" fmla="*/ 0 h 247"/>
                  <a:gd name="T20" fmla="*/ 8 w 24"/>
                  <a:gd name="T21" fmla="*/ 0 h 247"/>
                  <a:gd name="T22" fmla="*/ 8 w 24"/>
                  <a:gd name="T23" fmla="*/ 7 h 247"/>
                  <a:gd name="T24" fmla="*/ 15 w 24"/>
                  <a:gd name="T25" fmla="*/ 24 h 247"/>
                  <a:gd name="T26" fmla="*/ 15 w 24"/>
                  <a:gd name="T27" fmla="*/ 41 h 247"/>
                  <a:gd name="T28" fmla="*/ 15 w 24"/>
                  <a:gd name="T29" fmla="*/ 58 h 247"/>
                  <a:gd name="T30" fmla="*/ 15 w 24"/>
                  <a:gd name="T31" fmla="*/ 89 h 247"/>
                  <a:gd name="T32" fmla="*/ 15 w 24"/>
                  <a:gd name="T33" fmla="*/ 123 h 247"/>
                  <a:gd name="T34" fmla="*/ 23 w 24"/>
                  <a:gd name="T35" fmla="*/ 164 h 247"/>
                  <a:gd name="T36" fmla="*/ 23 w 24"/>
                  <a:gd name="T37" fmla="*/ 208 h 2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47"/>
                  <a:gd name="T59" fmla="*/ 24 w 24"/>
                  <a:gd name="T60" fmla="*/ 247 h 2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47">
                    <a:moveTo>
                      <a:pt x="23" y="246"/>
                    </a:moveTo>
                    <a:lnTo>
                      <a:pt x="15" y="184"/>
                    </a:lnTo>
                    <a:lnTo>
                      <a:pt x="15" y="130"/>
                    </a:lnTo>
                    <a:lnTo>
                      <a:pt x="8" y="78"/>
                    </a:lnTo>
                    <a:lnTo>
                      <a:pt x="8" y="58"/>
                    </a:lnTo>
                    <a:lnTo>
                      <a:pt x="8" y="41"/>
                    </a:lnTo>
                    <a:lnTo>
                      <a:pt x="8" y="27"/>
                    </a:lnTo>
                    <a:lnTo>
                      <a:pt x="0" y="17"/>
                    </a:lnTo>
                    <a:lnTo>
                      <a:pt x="0" y="3"/>
                    </a:lnTo>
                    <a:lnTo>
                      <a:pt x="0" y="0"/>
                    </a:lnTo>
                    <a:lnTo>
                      <a:pt x="8" y="0"/>
                    </a:lnTo>
                    <a:lnTo>
                      <a:pt x="8" y="7"/>
                    </a:lnTo>
                    <a:lnTo>
                      <a:pt x="15" y="24"/>
                    </a:lnTo>
                    <a:lnTo>
                      <a:pt x="15" y="41"/>
                    </a:lnTo>
                    <a:lnTo>
                      <a:pt x="15" y="58"/>
                    </a:lnTo>
                    <a:lnTo>
                      <a:pt x="15" y="89"/>
                    </a:lnTo>
                    <a:lnTo>
                      <a:pt x="15" y="123"/>
                    </a:lnTo>
                    <a:lnTo>
                      <a:pt x="23" y="164"/>
                    </a:lnTo>
                    <a:lnTo>
                      <a:pt x="23" y="208"/>
                    </a:lnTo>
                  </a:path>
                </a:pathLst>
              </a:custGeom>
              <a:solidFill>
                <a:schemeClr val="accent1"/>
              </a:solidFill>
              <a:ln w="12700" cap="rnd">
                <a:solidFill>
                  <a:srgbClr val="008000"/>
                </a:solidFill>
                <a:round/>
                <a:headEnd/>
                <a:tailEnd/>
              </a:ln>
            </p:spPr>
            <p:txBody>
              <a:bodyPr/>
              <a:lstStyle/>
              <a:p>
                <a:endParaRPr lang="en-US"/>
              </a:p>
            </p:txBody>
          </p:sp>
        </p:grpSp>
        <p:grpSp>
          <p:nvGrpSpPr>
            <p:cNvPr id="17408" name="Group 268"/>
            <p:cNvGrpSpPr>
              <a:grpSpLocks/>
            </p:cNvGrpSpPr>
            <p:nvPr/>
          </p:nvGrpSpPr>
          <p:grpSpPr bwMode="auto">
            <a:xfrm>
              <a:off x="5004" y="1791"/>
              <a:ext cx="189" cy="282"/>
              <a:chOff x="5004" y="1791"/>
              <a:chExt cx="189" cy="282"/>
            </a:xfrm>
          </p:grpSpPr>
          <p:sp>
            <p:nvSpPr>
              <p:cNvPr id="18188" name="Freeform 269"/>
              <p:cNvSpPr>
                <a:spLocks/>
              </p:cNvSpPr>
              <p:nvPr/>
            </p:nvSpPr>
            <p:spPr bwMode="auto">
              <a:xfrm>
                <a:off x="5098" y="1968"/>
                <a:ext cx="9" cy="105"/>
              </a:xfrm>
              <a:custGeom>
                <a:avLst/>
                <a:gdLst>
                  <a:gd name="T0" fmla="*/ 0 w 9"/>
                  <a:gd name="T1" fmla="*/ 104 h 105"/>
                  <a:gd name="T2" fmla="*/ 0 w 9"/>
                  <a:gd name="T3" fmla="*/ 73 h 105"/>
                  <a:gd name="T4" fmla="*/ 0 w 9"/>
                  <a:gd name="T5" fmla="*/ 48 h 105"/>
                  <a:gd name="T6" fmla="*/ 8 w 9"/>
                  <a:gd name="T7" fmla="*/ 28 h 105"/>
                  <a:gd name="T8" fmla="*/ 8 w 9"/>
                  <a:gd name="T9" fmla="*/ 14 h 105"/>
                  <a:gd name="T10" fmla="*/ 8 w 9"/>
                  <a:gd name="T11" fmla="*/ 3 h 105"/>
                  <a:gd name="T12" fmla="*/ 8 w 9"/>
                  <a:gd name="T13" fmla="*/ 0 h 105"/>
                  <a:gd name="T14" fmla="*/ 8 w 9"/>
                  <a:gd name="T15" fmla="*/ 3 h 105"/>
                  <a:gd name="T16" fmla="*/ 8 w 9"/>
                  <a:gd name="T17" fmla="*/ 17 h 105"/>
                  <a:gd name="T18" fmla="*/ 8 w 9"/>
                  <a:gd name="T19" fmla="*/ 42 h 105"/>
                  <a:gd name="T20" fmla="*/ 8 w 9"/>
                  <a:gd name="T21" fmla="*/ 73 h 105"/>
                  <a:gd name="T22" fmla="*/ 0 w 9"/>
                  <a:gd name="T23" fmla="*/ 104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05"/>
                  <a:gd name="T38" fmla="*/ 9 w 9"/>
                  <a:gd name="T39" fmla="*/ 105 h 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05">
                    <a:moveTo>
                      <a:pt x="0" y="104"/>
                    </a:moveTo>
                    <a:lnTo>
                      <a:pt x="0" y="73"/>
                    </a:lnTo>
                    <a:lnTo>
                      <a:pt x="0" y="48"/>
                    </a:lnTo>
                    <a:lnTo>
                      <a:pt x="8" y="28"/>
                    </a:lnTo>
                    <a:lnTo>
                      <a:pt x="8" y="14"/>
                    </a:lnTo>
                    <a:lnTo>
                      <a:pt x="8" y="3"/>
                    </a:lnTo>
                    <a:lnTo>
                      <a:pt x="8" y="0"/>
                    </a:lnTo>
                    <a:lnTo>
                      <a:pt x="8" y="3"/>
                    </a:lnTo>
                    <a:lnTo>
                      <a:pt x="8" y="17"/>
                    </a:lnTo>
                    <a:lnTo>
                      <a:pt x="8" y="42"/>
                    </a:lnTo>
                    <a:lnTo>
                      <a:pt x="8" y="73"/>
                    </a:lnTo>
                    <a:lnTo>
                      <a:pt x="0" y="104"/>
                    </a:lnTo>
                  </a:path>
                </a:pathLst>
              </a:custGeom>
              <a:solidFill>
                <a:schemeClr val="accent1"/>
              </a:solidFill>
              <a:ln w="12700" cap="rnd">
                <a:solidFill>
                  <a:srgbClr val="008000"/>
                </a:solidFill>
                <a:round/>
                <a:headEnd/>
                <a:tailEnd/>
              </a:ln>
            </p:spPr>
            <p:txBody>
              <a:bodyPr/>
              <a:lstStyle/>
              <a:p>
                <a:endParaRPr lang="en-US"/>
              </a:p>
            </p:txBody>
          </p:sp>
          <p:sp>
            <p:nvSpPr>
              <p:cNvPr id="18189" name="Freeform 270"/>
              <p:cNvSpPr>
                <a:spLocks/>
              </p:cNvSpPr>
              <p:nvPr/>
            </p:nvSpPr>
            <p:spPr bwMode="auto">
              <a:xfrm>
                <a:off x="5026" y="1897"/>
                <a:ext cx="81" cy="164"/>
              </a:xfrm>
              <a:custGeom>
                <a:avLst/>
                <a:gdLst>
                  <a:gd name="T0" fmla="*/ 80 w 81"/>
                  <a:gd name="T1" fmla="*/ 163 h 164"/>
                  <a:gd name="T2" fmla="*/ 72 w 81"/>
                  <a:gd name="T3" fmla="*/ 159 h 164"/>
                  <a:gd name="T4" fmla="*/ 72 w 81"/>
                  <a:gd name="T5" fmla="*/ 152 h 164"/>
                  <a:gd name="T6" fmla="*/ 64 w 81"/>
                  <a:gd name="T7" fmla="*/ 145 h 164"/>
                  <a:gd name="T8" fmla="*/ 48 w 81"/>
                  <a:gd name="T9" fmla="*/ 121 h 164"/>
                  <a:gd name="T10" fmla="*/ 40 w 81"/>
                  <a:gd name="T11" fmla="*/ 104 h 164"/>
                  <a:gd name="T12" fmla="*/ 40 w 81"/>
                  <a:gd name="T13" fmla="*/ 93 h 164"/>
                  <a:gd name="T14" fmla="*/ 40 w 81"/>
                  <a:gd name="T15" fmla="*/ 83 h 164"/>
                  <a:gd name="T16" fmla="*/ 40 w 81"/>
                  <a:gd name="T17" fmla="*/ 72 h 164"/>
                  <a:gd name="T18" fmla="*/ 40 w 81"/>
                  <a:gd name="T19" fmla="*/ 62 h 164"/>
                  <a:gd name="T20" fmla="*/ 32 w 81"/>
                  <a:gd name="T21" fmla="*/ 45 h 164"/>
                  <a:gd name="T22" fmla="*/ 16 w 81"/>
                  <a:gd name="T23" fmla="*/ 24 h 164"/>
                  <a:gd name="T24" fmla="*/ 8 w 81"/>
                  <a:gd name="T25" fmla="*/ 7 h 164"/>
                  <a:gd name="T26" fmla="*/ 0 w 81"/>
                  <a:gd name="T27" fmla="*/ 3 h 164"/>
                  <a:gd name="T28" fmla="*/ 0 w 81"/>
                  <a:gd name="T29" fmla="*/ 0 h 164"/>
                  <a:gd name="T30" fmla="*/ 8 w 81"/>
                  <a:gd name="T31" fmla="*/ 3 h 164"/>
                  <a:gd name="T32" fmla="*/ 16 w 81"/>
                  <a:gd name="T33" fmla="*/ 14 h 164"/>
                  <a:gd name="T34" fmla="*/ 32 w 81"/>
                  <a:gd name="T35" fmla="*/ 27 h 164"/>
                  <a:gd name="T36" fmla="*/ 40 w 81"/>
                  <a:gd name="T37" fmla="*/ 45 h 164"/>
                  <a:gd name="T38" fmla="*/ 48 w 81"/>
                  <a:gd name="T39" fmla="*/ 55 h 164"/>
                  <a:gd name="T40" fmla="*/ 48 w 81"/>
                  <a:gd name="T41" fmla="*/ 72 h 164"/>
                  <a:gd name="T42" fmla="*/ 64 w 81"/>
                  <a:gd name="T43" fmla="*/ 111 h 164"/>
                  <a:gd name="T44" fmla="*/ 72 w 81"/>
                  <a:gd name="T45" fmla="*/ 128 h 164"/>
                  <a:gd name="T46" fmla="*/ 72 w 81"/>
                  <a:gd name="T47" fmla="*/ 142 h 164"/>
                  <a:gd name="T48" fmla="*/ 80 w 81"/>
                  <a:gd name="T49" fmla="*/ 156 h 164"/>
                  <a:gd name="T50" fmla="*/ 80 w 81"/>
                  <a:gd name="T51" fmla="*/ 163 h 1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1"/>
                  <a:gd name="T79" fmla="*/ 0 h 164"/>
                  <a:gd name="T80" fmla="*/ 81 w 81"/>
                  <a:gd name="T81" fmla="*/ 164 h 1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1" h="164">
                    <a:moveTo>
                      <a:pt x="80" y="163"/>
                    </a:moveTo>
                    <a:lnTo>
                      <a:pt x="72" y="159"/>
                    </a:lnTo>
                    <a:lnTo>
                      <a:pt x="72" y="152"/>
                    </a:lnTo>
                    <a:lnTo>
                      <a:pt x="64" y="145"/>
                    </a:lnTo>
                    <a:lnTo>
                      <a:pt x="48" y="121"/>
                    </a:lnTo>
                    <a:lnTo>
                      <a:pt x="40" y="104"/>
                    </a:lnTo>
                    <a:lnTo>
                      <a:pt x="40" y="93"/>
                    </a:lnTo>
                    <a:lnTo>
                      <a:pt x="40" y="83"/>
                    </a:lnTo>
                    <a:lnTo>
                      <a:pt x="40" y="72"/>
                    </a:lnTo>
                    <a:lnTo>
                      <a:pt x="40" y="62"/>
                    </a:lnTo>
                    <a:lnTo>
                      <a:pt x="32" y="45"/>
                    </a:lnTo>
                    <a:lnTo>
                      <a:pt x="16" y="24"/>
                    </a:lnTo>
                    <a:lnTo>
                      <a:pt x="8" y="7"/>
                    </a:lnTo>
                    <a:lnTo>
                      <a:pt x="0" y="3"/>
                    </a:lnTo>
                    <a:lnTo>
                      <a:pt x="0" y="0"/>
                    </a:lnTo>
                    <a:lnTo>
                      <a:pt x="8" y="3"/>
                    </a:lnTo>
                    <a:lnTo>
                      <a:pt x="16" y="14"/>
                    </a:lnTo>
                    <a:lnTo>
                      <a:pt x="32" y="27"/>
                    </a:lnTo>
                    <a:lnTo>
                      <a:pt x="40" y="45"/>
                    </a:lnTo>
                    <a:lnTo>
                      <a:pt x="48" y="55"/>
                    </a:lnTo>
                    <a:lnTo>
                      <a:pt x="48" y="72"/>
                    </a:lnTo>
                    <a:lnTo>
                      <a:pt x="64" y="111"/>
                    </a:lnTo>
                    <a:lnTo>
                      <a:pt x="72" y="128"/>
                    </a:lnTo>
                    <a:lnTo>
                      <a:pt x="72" y="142"/>
                    </a:lnTo>
                    <a:lnTo>
                      <a:pt x="80" y="156"/>
                    </a:lnTo>
                    <a:lnTo>
                      <a:pt x="80" y="163"/>
                    </a:lnTo>
                  </a:path>
                </a:pathLst>
              </a:custGeom>
              <a:solidFill>
                <a:schemeClr val="accent1"/>
              </a:solidFill>
              <a:ln w="12700" cap="rnd">
                <a:solidFill>
                  <a:srgbClr val="008000"/>
                </a:solidFill>
                <a:round/>
                <a:headEnd/>
                <a:tailEnd/>
              </a:ln>
            </p:spPr>
            <p:txBody>
              <a:bodyPr/>
              <a:lstStyle/>
              <a:p>
                <a:endParaRPr lang="en-US"/>
              </a:p>
            </p:txBody>
          </p:sp>
          <p:sp>
            <p:nvSpPr>
              <p:cNvPr id="18190" name="Freeform 271"/>
              <p:cNvSpPr>
                <a:spLocks/>
              </p:cNvSpPr>
              <p:nvPr/>
            </p:nvSpPr>
            <p:spPr bwMode="auto">
              <a:xfrm>
                <a:off x="5107" y="1912"/>
                <a:ext cx="50" cy="161"/>
              </a:xfrm>
              <a:custGeom>
                <a:avLst/>
                <a:gdLst>
                  <a:gd name="T0" fmla="*/ 0 w 50"/>
                  <a:gd name="T1" fmla="*/ 125 h 161"/>
                  <a:gd name="T2" fmla="*/ 17 w 50"/>
                  <a:gd name="T3" fmla="*/ 91 h 161"/>
                  <a:gd name="T4" fmla="*/ 25 w 50"/>
                  <a:gd name="T5" fmla="*/ 59 h 161"/>
                  <a:gd name="T6" fmla="*/ 25 w 50"/>
                  <a:gd name="T7" fmla="*/ 35 h 161"/>
                  <a:gd name="T8" fmla="*/ 25 w 50"/>
                  <a:gd name="T9" fmla="*/ 21 h 161"/>
                  <a:gd name="T10" fmla="*/ 33 w 50"/>
                  <a:gd name="T11" fmla="*/ 14 h 161"/>
                  <a:gd name="T12" fmla="*/ 41 w 50"/>
                  <a:gd name="T13" fmla="*/ 4 h 161"/>
                  <a:gd name="T14" fmla="*/ 49 w 50"/>
                  <a:gd name="T15" fmla="*/ 0 h 161"/>
                  <a:gd name="T16" fmla="*/ 49 w 50"/>
                  <a:gd name="T17" fmla="*/ 4 h 161"/>
                  <a:gd name="T18" fmla="*/ 49 w 50"/>
                  <a:gd name="T19" fmla="*/ 11 h 161"/>
                  <a:gd name="T20" fmla="*/ 49 w 50"/>
                  <a:gd name="T21" fmla="*/ 18 h 161"/>
                  <a:gd name="T22" fmla="*/ 33 w 50"/>
                  <a:gd name="T23" fmla="*/ 42 h 161"/>
                  <a:gd name="T24" fmla="*/ 25 w 50"/>
                  <a:gd name="T25" fmla="*/ 66 h 161"/>
                  <a:gd name="T26" fmla="*/ 17 w 50"/>
                  <a:gd name="T27" fmla="*/ 91 h 161"/>
                  <a:gd name="T28" fmla="*/ 9 w 50"/>
                  <a:gd name="T29" fmla="*/ 125 h 161"/>
                  <a:gd name="T30" fmla="*/ 9 w 50"/>
                  <a:gd name="T31" fmla="*/ 16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161"/>
                  <a:gd name="T50" fmla="*/ 50 w 50"/>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161">
                    <a:moveTo>
                      <a:pt x="0" y="125"/>
                    </a:moveTo>
                    <a:lnTo>
                      <a:pt x="17" y="91"/>
                    </a:lnTo>
                    <a:lnTo>
                      <a:pt x="25" y="59"/>
                    </a:lnTo>
                    <a:lnTo>
                      <a:pt x="25" y="35"/>
                    </a:lnTo>
                    <a:lnTo>
                      <a:pt x="25" y="21"/>
                    </a:lnTo>
                    <a:lnTo>
                      <a:pt x="33" y="14"/>
                    </a:lnTo>
                    <a:lnTo>
                      <a:pt x="41" y="4"/>
                    </a:lnTo>
                    <a:lnTo>
                      <a:pt x="49" y="0"/>
                    </a:lnTo>
                    <a:lnTo>
                      <a:pt x="49" y="4"/>
                    </a:lnTo>
                    <a:lnTo>
                      <a:pt x="49" y="11"/>
                    </a:lnTo>
                    <a:lnTo>
                      <a:pt x="49" y="18"/>
                    </a:lnTo>
                    <a:lnTo>
                      <a:pt x="33" y="42"/>
                    </a:lnTo>
                    <a:lnTo>
                      <a:pt x="25" y="66"/>
                    </a:lnTo>
                    <a:lnTo>
                      <a:pt x="17" y="91"/>
                    </a:lnTo>
                    <a:lnTo>
                      <a:pt x="9" y="125"/>
                    </a:lnTo>
                    <a:lnTo>
                      <a:pt x="9" y="160"/>
                    </a:lnTo>
                  </a:path>
                </a:pathLst>
              </a:custGeom>
              <a:solidFill>
                <a:schemeClr val="accent1"/>
              </a:solidFill>
              <a:ln w="12700" cap="rnd">
                <a:solidFill>
                  <a:srgbClr val="008000"/>
                </a:solidFill>
                <a:round/>
                <a:headEnd/>
                <a:tailEnd/>
              </a:ln>
            </p:spPr>
            <p:txBody>
              <a:bodyPr/>
              <a:lstStyle/>
              <a:p>
                <a:endParaRPr lang="en-US"/>
              </a:p>
            </p:txBody>
          </p:sp>
          <p:sp>
            <p:nvSpPr>
              <p:cNvPr id="18191" name="Freeform 272"/>
              <p:cNvSpPr>
                <a:spLocks/>
              </p:cNvSpPr>
              <p:nvPr/>
            </p:nvSpPr>
            <p:spPr bwMode="auto">
              <a:xfrm>
                <a:off x="5059" y="1840"/>
                <a:ext cx="57" cy="203"/>
              </a:xfrm>
              <a:custGeom>
                <a:avLst/>
                <a:gdLst>
                  <a:gd name="T0" fmla="*/ 48 w 57"/>
                  <a:gd name="T1" fmla="*/ 202 h 203"/>
                  <a:gd name="T2" fmla="*/ 40 w 57"/>
                  <a:gd name="T3" fmla="*/ 137 h 203"/>
                  <a:gd name="T4" fmla="*/ 32 w 57"/>
                  <a:gd name="T5" fmla="*/ 106 h 203"/>
                  <a:gd name="T6" fmla="*/ 24 w 57"/>
                  <a:gd name="T7" fmla="*/ 79 h 203"/>
                  <a:gd name="T8" fmla="*/ 16 w 57"/>
                  <a:gd name="T9" fmla="*/ 55 h 203"/>
                  <a:gd name="T10" fmla="*/ 8 w 57"/>
                  <a:gd name="T11" fmla="*/ 31 h 203"/>
                  <a:gd name="T12" fmla="*/ 0 w 57"/>
                  <a:gd name="T13" fmla="*/ 14 h 203"/>
                  <a:gd name="T14" fmla="*/ 0 w 57"/>
                  <a:gd name="T15" fmla="*/ 4 h 203"/>
                  <a:gd name="T16" fmla="*/ 0 w 57"/>
                  <a:gd name="T17" fmla="*/ 0 h 203"/>
                  <a:gd name="T18" fmla="*/ 8 w 57"/>
                  <a:gd name="T19" fmla="*/ 7 h 203"/>
                  <a:gd name="T20" fmla="*/ 8 w 57"/>
                  <a:gd name="T21" fmla="*/ 17 h 203"/>
                  <a:gd name="T22" fmla="*/ 16 w 57"/>
                  <a:gd name="T23" fmla="*/ 31 h 203"/>
                  <a:gd name="T24" fmla="*/ 24 w 57"/>
                  <a:gd name="T25" fmla="*/ 48 h 203"/>
                  <a:gd name="T26" fmla="*/ 32 w 57"/>
                  <a:gd name="T27" fmla="*/ 72 h 203"/>
                  <a:gd name="T28" fmla="*/ 48 w 57"/>
                  <a:gd name="T29" fmla="*/ 96 h 203"/>
                  <a:gd name="T30" fmla="*/ 48 w 57"/>
                  <a:gd name="T31" fmla="*/ 116 h 203"/>
                  <a:gd name="T32" fmla="*/ 56 w 57"/>
                  <a:gd name="T33" fmla="*/ 130 h 203"/>
                  <a:gd name="T34" fmla="*/ 56 w 57"/>
                  <a:gd name="T35" fmla="*/ 140 h 203"/>
                  <a:gd name="T36" fmla="*/ 48 w 57"/>
                  <a:gd name="T37" fmla="*/ 154 h 2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
                  <a:gd name="T58" fmla="*/ 0 h 203"/>
                  <a:gd name="T59" fmla="*/ 57 w 57"/>
                  <a:gd name="T60" fmla="*/ 203 h 2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 h="203">
                    <a:moveTo>
                      <a:pt x="48" y="202"/>
                    </a:moveTo>
                    <a:lnTo>
                      <a:pt x="40" y="137"/>
                    </a:lnTo>
                    <a:lnTo>
                      <a:pt x="32" y="106"/>
                    </a:lnTo>
                    <a:lnTo>
                      <a:pt x="24" y="79"/>
                    </a:lnTo>
                    <a:lnTo>
                      <a:pt x="16" y="55"/>
                    </a:lnTo>
                    <a:lnTo>
                      <a:pt x="8" y="31"/>
                    </a:lnTo>
                    <a:lnTo>
                      <a:pt x="0" y="14"/>
                    </a:lnTo>
                    <a:lnTo>
                      <a:pt x="0" y="4"/>
                    </a:lnTo>
                    <a:lnTo>
                      <a:pt x="0" y="0"/>
                    </a:lnTo>
                    <a:lnTo>
                      <a:pt x="8" y="7"/>
                    </a:lnTo>
                    <a:lnTo>
                      <a:pt x="8" y="17"/>
                    </a:lnTo>
                    <a:lnTo>
                      <a:pt x="16" y="31"/>
                    </a:lnTo>
                    <a:lnTo>
                      <a:pt x="24" y="48"/>
                    </a:lnTo>
                    <a:lnTo>
                      <a:pt x="32" y="72"/>
                    </a:lnTo>
                    <a:lnTo>
                      <a:pt x="48" y="96"/>
                    </a:lnTo>
                    <a:lnTo>
                      <a:pt x="48" y="116"/>
                    </a:lnTo>
                    <a:lnTo>
                      <a:pt x="56" y="130"/>
                    </a:lnTo>
                    <a:lnTo>
                      <a:pt x="56" y="140"/>
                    </a:lnTo>
                    <a:lnTo>
                      <a:pt x="48" y="154"/>
                    </a:lnTo>
                  </a:path>
                </a:pathLst>
              </a:custGeom>
              <a:solidFill>
                <a:schemeClr val="accent1"/>
              </a:solidFill>
              <a:ln w="12700" cap="rnd">
                <a:solidFill>
                  <a:srgbClr val="008000"/>
                </a:solidFill>
                <a:round/>
                <a:headEnd/>
                <a:tailEnd/>
              </a:ln>
            </p:spPr>
            <p:txBody>
              <a:bodyPr/>
              <a:lstStyle/>
              <a:p>
                <a:endParaRPr lang="en-US"/>
              </a:p>
            </p:txBody>
          </p:sp>
          <p:sp>
            <p:nvSpPr>
              <p:cNvPr id="18192" name="Freeform 273"/>
              <p:cNvSpPr>
                <a:spLocks/>
              </p:cNvSpPr>
              <p:nvPr/>
            </p:nvSpPr>
            <p:spPr bwMode="auto">
              <a:xfrm>
                <a:off x="5004" y="1995"/>
                <a:ext cx="97" cy="64"/>
              </a:xfrm>
              <a:custGeom>
                <a:avLst/>
                <a:gdLst>
                  <a:gd name="T0" fmla="*/ 96 w 97"/>
                  <a:gd name="T1" fmla="*/ 63 h 64"/>
                  <a:gd name="T2" fmla="*/ 96 w 97"/>
                  <a:gd name="T3" fmla="*/ 59 h 64"/>
                  <a:gd name="T4" fmla="*/ 88 w 97"/>
                  <a:gd name="T5" fmla="*/ 49 h 64"/>
                  <a:gd name="T6" fmla="*/ 80 w 97"/>
                  <a:gd name="T7" fmla="*/ 31 h 64"/>
                  <a:gd name="T8" fmla="*/ 64 w 97"/>
                  <a:gd name="T9" fmla="*/ 21 h 64"/>
                  <a:gd name="T10" fmla="*/ 48 w 97"/>
                  <a:gd name="T11" fmla="*/ 11 h 64"/>
                  <a:gd name="T12" fmla="*/ 32 w 97"/>
                  <a:gd name="T13" fmla="*/ 4 h 64"/>
                  <a:gd name="T14" fmla="*/ 16 w 97"/>
                  <a:gd name="T15" fmla="*/ 0 h 64"/>
                  <a:gd name="T16" fmla="*/ 8 w 97"/>
                  <a:gd name="T17" fmla="*/ 0 h 64"/>
                  <a:gd name="T18" fmla="*/ 0 w 97"/>
                  <a:gd name="T19" fmla="*/ 4 h 64"/>
                  <a:gd name="T20" fmla="*/ 8 w 97"/>
                  <a:gd name="T21" fmla="*/ 7 h 64"/>
                  <a:gd name="T22" fmla="*/ 24 w 97"/>
                  <a:gd name="T23" fmla="*/ 11 h 64"/>
                  <a:gd name="T24" fmla="*/ 40 w 97"/>
                  <a:gd name="T25" fmla="*/ 14 h 64"/>
                  <a:gd name="T26" fmla="*/ 56 w 97"/>
                  <a:gd name="T27" fmla="*/ 18 h 64"/>
                  <a:gd name="T28" fmla="*/ 64 w 97"/>
                  <a:gd name="T29" fmla="*/ 28 h 64"/>
                  <a:gd name="T30" fmla="*/ 80 w 97"/>
                  <a:gd name="T31" fmla="*/ 45 h 64"/>
                  <a:gd name="T32" fmla="*/ 88 w 97"/>
                  <a:gd name="T33" fmla="*/ 56 h 64"/>
                  <a:gd name="T34" fmla="*/ 96 w 97"/>
                  <a:gd name="T35" fmla="*/ 63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7"/>
                  <a:gd name="T55" fmla="*/ 0 h 64"/>
                  <a:gd name="T56" fmla="*/ 97 w 97"/>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7" h="64">
                    <a:moveTo>
                      <a:pt x="96" y="63"/>
                    </a:moveTo>
                    <a:lnTo>
                      <a:pt x="96" y="59"/>
                    </a:lnTo>
                    <a:lnTo>
                      <a:pt x="88" y="49"/>
                    </a:lnTo>
                    <a:lnTo>
                      <a:pt x="80" y="31"/>
                    </a:lnTo>
                    <a:lnTo>
                      <a:pt x="64" y="21"/>
                    </a:lnTo>
                    <a:lnTo>
                      <a:pt x="48" y="11"/>
                    </a:lnTo>
                    <a:lnTo>
                      <a:pt x="32" y="4"/>
                    </a:lnTo>
                    <a:lnTo>
                      <a:pt x="16" y="0"/>
                    </a:lnTo>
                    <a:lnTo>
                      <a:pt x="8" y="0"/>
                    </a:lnTo>
                    <a:lnTo>
                      <a:pt x="0" y="4"/>
                    </a:lnTo>
                    <a:lnTo>
                      <a:pt x="8" y="7"/>
                    </a:lnTo>
                    <a:lnTo>
                      <a:pt x="24" y="11"/>
                    </a:lnTo>
                    <a:lnTo>
                      <a:pt x="40" y="14"/>
                    </a:lnTo>
                    <a:lnTo>
                      <a:pt x="56" y="18"/>
                    </a:lnTo>
                    <a:lnTo>
                      <a:pt x="64" y="28"/>
                    </a:lnTo>
                    <a:lnTo>
                      <a:pt x="80" y="45"/>
                    </a:lnTo>
                    <a:lnTo>
                      <a:pt x="88" y="56"/>
                    </a:lnTo>
                    <a:lnTo>
                      <a:pt x="96" y="63"/>
                    </a:lnTo>
                  </a:path>
                </a:pathLst>
              </a:custGeom>
              <a:solidFill>
                <a:schemeClr val="accent1"/>
              </a:solidFill>
              <a:ln w="12700" cap="rnd">
                <a:solidFill>
                  <a:srgbClr val="008000"/>
                </a:solidFill>
                <a:round/>
                <a:headEnd/>
                <a:tailEnd/>
              </a:ln>
            </p:spPr>
            <p:txBody>
              <a:bodyPr/>
              <a:lstStyle/>
              <a:p>
                <a:endParaRPr lang="en-US"/>
              </a:p>
            </p:txBody>
          </p:sp>
          <p:sp>
            <p:nvSpPr>
              <p:cNvPr id="18193" name="Freeform 274"/>
              <p:cNvSpPr>
                <a:spLocks/>
              </p:cNvSpPr>
              <p:nvPr/>
            </p:nvSpPr>
            <p:spPr bwMode="auto">
              <a:xfrm>
                <a:off x="5104" y="1839"/>
                <a:ext cx="33" cy="226"/>
              </a:xfrm>
              <a:custGeom>
                <a:avLst/>
                <a:gdLst>
                  <a:gd name="T0" fmla="*/ 0 w 33"/>
                  <a:gd name="T1" fmla="*/ 204 h 226"/>
                  <a:gd name="T2" fmla="*/ 8 w 33"/>
                  <a:gd name="T3" fmla="*/ 142 h 226"/>
                  <a:gd name="T4" fmla="*/ 8 w 33"/>
                  <a:gd name="T5" fmla="*/ 87 h 226"/>
                  <a:gd name="T6" fmla="*/ 16 w 33"/>
                  <a:gd name="T7" fmla="*/ 59 h 226"/>
                  <a:gd name="T8" fmla="*/ 24 w 33"/>
                  <a:gd name="T9" fmla="*/ 35 h 226"/>
                  <a:gd name="T10" fmla="*/ 24 w 33"/>
                  <a:gd name="T11" fmla="*/ 11 h 226"/>
                  <a:gd name="T12" fmla="*/ 32 w 33"/>
                  <a:gd name="T13" fmla="*/ 4 h 226"/>
                  <a:gd name="T14" fmla="*/ 32 w 33"/>
                  <a:gd name="T15" fmla="*/ 0 h 226"/>
                  <a:gd name="T16" fmla="*/ 32 w 33"/>
                  <a:gd name="T17" fmla="*/ 11 h 226"/>
                  <a:gd name="T18" fmla="*/ 32 w 33"/>
                  <a:gd name="T19" fmla="*/ 25 h 226"/>
                  <a:gd name="T20" fmla="*/ 32 w 33"/>
                  <a:gd name="T21" fmla="*/ 42 h 226"/>
                  <a:gd name="T22" fmla="*/ 24 w 33"/>
                  <a:gd name="T23" fmla="*/ 59 h 226"/>
                  <a:gd name="T24" fmla="*/ 24 w 33"/>
                  <a:gd name="T25" fmla="*/ 80 h 226"/>
                  <a:gd name="T26" fmla="*/ 8 w 33"/>
                  <a:gd name="T27" fmla="*/ 128 h 226"/>
                  <a:gd name="T28" fmla="*/ 8 w 33"/>
                  <a:gd name="T29" fmla="*/ 177 h 226"/>
                  <a:gd name="T30" fmla="*/ 8 w 33"/>
                  <a:gd name="T31" fmla="*/ 225 h 2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226"/>
                  <a:gd name="T50" fmla="*/ 33 w 33"/>
                  <a:gd name="T51" fmla="*/ 226 h 2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226">
                    <a:moveTo>
                      <a:pt x="0" y="204"/>
                    </a:moveTo>
                    <a:lnTo>
                      <a:pt x="8" y="142"/>
                    </a:lnTo>
                    <a:lnTo>
                      <a:pt x="8" y="87"/>
                    </a:lnTo>
                    <a:lnTo>
                      <a:pt x="16" y="59"/>
                    </a:lnTo>
                    <a:lnTo>
                      <a:pt x="24" y="35"/>
                    </a:lnTo>
                    <a:lnTo>
                      <a:pt x="24" y="11"/>
                    </a:lnTo>
                    <a:lnTo>
                      <a:pt x="32" y="4"/>
                    </a:lnTo>
                    <a:lnTo>
                      <a:pt x="32" y="0"/>
                    </a:lnTo>
                    <a:lnTo>
                      <a:pt x="32" y="11"/>
                    </a:lnTo>
                    <a:lnTo>
                      <a:pt x="32" y="25"/>
                    </a:lnTo>
                    <a:lnTo>
                      <a:pt x="32" y="42"/>
                    </a:lnTo>
                    <a:lnTo>
                      <a:pt x="24" y="59"/>
                    </a:lnTo>
                    <a:lnTo>
                      <a:pt x="24" y="80"/>
                    </a:lnTo>
                    <a:lnTo>
                      <a:pt x="8" y="128"/>
                    </a:lnTo>
                    <a:lnTo>
                      <a:pt x="8" y="177"/>
                    </a:lnTo>
                    <a:lnTo>
                      <a:pt x="8" y="225"/>
                    </a:lnTo>
                  </a:path>
                </a:pathLst>
              </a:custGeom>
              <a:solidFill>
                <a:schemeClr val="accent1"/>
              </a:solidFill>
              <a:ln w="12700" cap="rnd">
                <a:solidFill>
                  <a:srgbClr val="008000"/>
                </a:solidFill>
                <a:round/>
                <a:headEnd/>
                <a:tailEnd/>
              </a:ln>
            </p:spPr>
            <p:txBody>
              <a:bodyPr/>
              <a:lstStyle/>
              <a:p>
                <a:endParaRPr lang="en-US"/>
              </a:p>
            </p:txBody>
          </p:sp>
          <p:sp>
            <p:nvSpPr>
              <p:cNvPr id="18194" name="Freeform 275"/>
              <p:cNvSpPr>
                <a:spLocks/>
              </p:cNvSpPr>
              <p:nvPr/>
            </p:nvSpPr>
            <p:spPr bwMode="auto">
              <a:xfrm>
                <a:off x="5119" y="1994"/>
                <a:ext cx="74" cy="59"/>
              </a:xfrm>
              <a:custGeom>
                <a:avLst/>
                <a:gdLst>
                  <a:gd name="T0" fmla="*/ 0 w 74"/>
                  <a:gd name="T1" fmla="*/ 58 h 59"/>
                  <a:gd name="T2" fmla="*/ 8 w 74"/>
                  <a:gd name="T3" fmla="*/ 34 h 59"/>
                  <a:gd name="T4" fmla="*/ 16 w 74"/>
                  <a:gd name="T5" fmla="*/ 13 h 59"/>
                  <a:gd name="T6" fmla="*/ 24 w 74"/>
                  <a:gd name="T7" fmla="*/ 6 h 59"/>
                  <a:gd name="T8" fmla="*/ 40 w 74"/>
                  <a:gd name="T9" fmla="*/ 0 h 59"/>
                  <a:gd name="T10" fmla="*/ 57 w 74"/>
                  <a:gd name="T11" fmla="*/ 0 h 59"/>
                  <a:gd name="T12" fmla="*/ 73 w 74"/>
                  <a:gd name="T13" fmla="*/ 0 h 59"/>
                  <a:gd name="T14" fmla="*/ 65 w 74"/>
                  <a:gd name="T15" fmla="*/ 6 h 59"/>
                  <a:gd name="T16" fmla="*/ 49 w 74"/>
                  <a:gd name="T17" fmla="*/ 13 h 59"/>
                  <a:gd name="T18" fmla="*/ 32 w 74"/>
                  <a:gd name="T19" fmla="*/ 24 h 59"/>
                  <a:gd name="T20" fmla="*/ 8 w 74"/>
                  <a:gd name="T21" fmla="*/ 34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
                  <a:gd name="T34" fmla="*/ 0 h 59"/>
                  <a:gd name="T35" fmla="*/ 74 w 74"/>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 h="59">
                    <a:moveTo>
                      <a:pt x="0" y="58"/>
                    </a:moveTo>
                    <a:lnTo>
                      <a:pt x="8" y="34"/>
                    </a:lnTo>
                    <a:lnTo>
                      <a:pt x="16" y="13"/>
                    </a:lnTo>
                    <a:lnTo>
                      <a:pt x="24" y="6"/>
                    </a:lnTo>
                    <a:lnTo>
                      <a:pt x="40" y="0"/>
                    </a:lnTo>
                    <a:lnTo>
                      <a:pt x="57" y="0"/>
                    </a:lnTo>
                    <a:lnTo>
                      <a:pt x="73" y="0"/>
                    </a:lnTo>
                    <a:lnTo>
                      <a:pt x="65" y="6"/>
                    </a:lnTo>
                    <a:lnTo>
                      <a:pt x="49" y="13"/>
                    </a:lnTo>
                    <a:lnTo>
                      <a:pt x="32" y="24"/>
                    </a:lnTo>
                    <a:lnTo>
                      <a:pt x="8" y="34"/>
                    </a:lnTo>
                  </a:path>
                </a:pathLst>
              </a:custGeom>
              <a:solidFill>
                <a:schemeClr val="accent1"/>
              </a:solidFill>
              <a:ln w="12700" cap="rnd">
                <a:solidFill>
                  <a:srgbClr val="008000"/>
                </a:solidFill>
                <a:round/>
                <a:headEnd/>
                <a:tailEnd/>
              </a:ln>
            </p:spPr>
            <p:txBody>
              <a:bodyPr/>
              <a:lstStyle/>
              <a:p>
                <a:endParaRPr lang="en-US"/>
              </a:p>
            </p:txBody>
          </p:sp>
          <p:sp>
            <p:nvSpPr>
              <p:cNvPr id="18195" name="Freeform 276"/>
              <p:cNvSpPr>
                <a:spLocks/>
              </p:cNvSpPr>
              <p:nvPr/>
            </p:nvSpPr>
            <p:spPr bwMode="auto">
              <a:xfrm>
                <a:off x="5082" y="1791"/>
                <a:ext cx="25" cy="251"/>
              </a:xfrm>
              <a:custGeom>
                <a:avLst/>
                <a:gdLst>
                  <a:gd name="T0" fmla="*/ 24 w 25"/>
                  <a:gd name="T1" fmla="*/ 250 h 251"/>
                  <a:gd name="T2" fmla="*/ 16 w 25"/>
                  <a:gd name="T3" fmla="*/ 188 h 251"/>
                  <a:gd name="T4" fmla="*/ 16 w 25"/>
                  <a:gd name="T5" fmla="*/ 134 h 251"/>
                  <a:gd name="T6" fmla="*/ 8 w 25"/>
                  <a:gd name="T7" fmla="*/ 82 h 251"/>
                  <a:gd name="T8" fmla="*/ 8 w 25"/>
                  <a:gd name="T9" fmla="*/ 62 h 251"/>
                  <a:gd name="T10" fmla="*/ 8 w 25"/>
                  <a:gd name="T11" fmla="*/ 45 h 251"/>
                  <a:gd name="T12" fmla="*/ 8 w 25"/>
                  <a:gd name="T13" fmla="*/ 31 h 251"/>
                  <a:gd name="T14" fmla="*/ 0 w 25"/>
                  <a:gd name="T15" fmla="*/ 21 h 251"/>
                  <a:gd name="T16" fmla="*/ 0 w 25"/>
                  <a:gd name="T17" fmla="*/ 7 h 251"/>
                  <a:gd name="T18" fmla="*/ 0 w 25"/>
                  <a:gd name="T19" fmla="*/ 0 h 251"/>
                  <a:gd name="T20" fmla="*/ 8 w 25"/>
                  <a:gd name="T21" fmla="*/ 0 h 251"/>
                  <a:gd name="T22" fmla="*/ 8 w 25"/>
                  <a:gd name="T23" fmla="*/ 11 h 251"/>
                  <a:gd name="T24" fmla="*/ 16 w 25"/>
                  <a:gd name="T25" fmla="*/ 28 h 251"/>
                  <a:gd name="T26" fmla="*/ 16 w 25"/>
                  <a:gd name="T27" fmla="*/ 45 h 251"/>
                  <a:gd name="T28" fmla="*/ 16 w 25"/>
                  <a:gd name="T29" fmla="*/ 62 h 251"/>
                  <a:gd name="T30" fmla="*/ 16 w 25"/>
                  <a:gd name="T31" fmla="*/ 93 h 251"/>
                  <a:gd name="T32" fmla="*/ 16 w 25"/>
                  <a:gd name="T33" fmla="*/ 127 h 251"/>
                  <a:gd name="T34" fmla="*/ 24 w 25"/>
                  <a:gd name="T35" fmla="*/ 168 h 251"/>
                  <a:gd name="T36" fmla="*/ 24 w 25"/>
                  <a:gd name="T37" fmla="*/ 212 h 2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251"/>
                  <a:gd name="T59" fmla="*/ 25 w 25"/>
                  <a:gd name="T60" fmla="*/ 251 h 2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251">
                    <a:moveTo>
                      <a:pt x="24" y="250"/>
                    </a:moveTo>
                    <a:lnTo>
                      <a:pt x="16" y="188"/>
                    </a:lnTo>
                    <a:lnTo>
                      <a:pt x="16" y="134"/>
                    </a:lnTo>
                    <a:lnTo>
                      <a:pt x="8" y="82"/>
                    </a:lnTo>
                    <a:lnTo>
                      <a:pt x="8" y="62"/>
                    </a:lnTo>
                    <a:lnTo>
                      <a:pt x="8" y="45"/>
                    </a:lnTo>
                    <a:lnTo>
                      <a:pt x="8" y="31"/>
                    </a:lnTo>
                    <a:lnTo>
                      <a:pt x="0" y="21"/>
                    </a:lnTo>
                    <a:lnTo>
                      <a:pt x="0" y="7"/>
                    </a:lnTo>
                    <a:lnTo>
                      <a:pt x="0" y="0"/>
                    </a:lnTo>
                    <a:lnTo>
                      <a:pt x="8" y="0"/>
                    </a:lnTo>
                    <a:lnTo>
                      <a:pt x="8" y="11"/>
                    </a:lnTo>
                    <a:lnTo>
                      <a:pt x="16" y="28"/>
                    </a:lnTo>
                    <a:lnTo>
                      <a:pt x="16" y="45"/>
                    </a:lnTo>
                    <a:lnTo>
                      <a:pt x="16" y="62"/>
                    </a:lnTo>
                    <a:lnTo>
                      <a:pt x="16" y="93"/>
                    </a:lnTo>
                    <a:lnTo>
                      <a:pt x="16" y="127"/>
                    </a:lnTo>
                    <a:lnTo>
                      <a:pt x="24" y="168"/>
                    </a:lnTo>
                    <a:lnTo>
                      <a:pt x="24" y="212"/>
                    </a:lnTo>
                  </a:path>
                </a:pathLst>
              </a:custGeom>
              <a:solidFill>
                <a:schemeClr val="accent1"/>
              </a:solidFill>
              <a:ln w="12700" cap="rnd">
                <a:solidFill>
                  <a:srgbClr val="008000"/>
                </a:solidFill>
                <a:round/>
                <a:headEnd/>
                <a:tailEnd/>
              </a:ln>
            </p:spPr>
            <p:txBody>
              <a:bodyPr/>
              <a:lstStyle/>
              <a:p>
                <a:endParaRPr lang="en-US"/>
              </a:p>
            </p:txBody>
          </p:sp>
        </p:grpSp>
        <p:grpSp>
          <p:nvGrpSpPr>
            <p:cNvPr id="17409" name="Group 277"/>
            <p:cNvGrpSpPr>
              <a:grpSpLocks/>
            </p:cNvGrpSpPr>
            <p:nvPr/>
          </p:nvGrpSpPr>
          <p:grpSpPr bwMode="auto">
            <a:xfrm>
              <a:off x="5186" y="1788"/>
              <a:ext cx="193" cy="281"/>
              <a:chOff x="5186" y="1788"/>
              <a:chExt cx="193" cy="281"/>
            </a:xfrm>
          </p:grpSpPr>
          <p:sp>
            <p:nvSpPr>
              <p:cNvPr id="18180" name="Freeform 278"/>
              <p:cNvSpPr>
                <a:spLocks/>
              </p:cNvSpPr>
              <p:nvPr/>
            </p:nvSpPr>
            <p:spPr bwMode="auto">
              <a:xfrm>
                <a:off x="5283" y="1964"/>
                <a:ext cx="10" cy="105"/>
              </a:xfrm>
              <a:custGeom>
                <a:avLst/>
                <a:gdLst>
                  <a:gd name="T0" fmla="*/ 0 w 10"/>
                  <a:gd name="T1" fmla="*/ 104 h 105"/>
                  <a:gd name="T2" fmla="*/ 0 w 10"/>
                  <a:gd name="T3" fmla="*/ 73 h 105"/>
                  <a:gd name="T4" fmla="*/ 0 w 10"/>
                  <a:gd name="T5" fmla="*/ 49 h 105"/>
                  <a:gd name="T6" fmla="*/ 9 w 10"/>
                  <a:gd name="T7" fmla="*/ 28 h 105"/>
                  <a:gd name="T8" fmla="*/ 9 w 10"/>
                  <a:gd name="T9" fmla="*/ 14 h 105"/>
                  <a:gd name="T10" fmla="*/ 9 w 10"/>
                  <a:gd name="T11" fmla="*/ 4 h 105"/>
                  <a:gd name="T12" fmla="*/ 9 w 10"/>
                  <a:gd name="T13" fmla="*/ 0 h 105"/>
                  <a:gd name="T14" fmla="*/ 9 w 10"/>
                  <a:gd name="T15" fmla="*/ 4 h 105"/>
                  <a:gd name="T16" fmla="*/ 9 w 10"/>
                  <a:gd name="T17" fmla="*/ 17 h 105"/>
                  <a:gd name="T18" fmla="*/ 9 w 10"/>
                  <a:gd name="T19" fmla="*/ 42 h 105"/>
                  <a:gd name="T20" fmla="*/ 9 w 10"/>
                  <a:gd name="T21" fmla="*/ 73 h 105"/>
                  <a:gd name="T22" fmla="*/ 0 w 10"/>
                  <a:gd name="T23" fmla="*/ 104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05"/>
                  <a:gd name="T38" fmla="*/ 10 w 10"/>
                  <a:gd name="T39" fmla="*/ 105 h 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05">
                    <a:moveTo>
                      <a:pt x="0" y="104"/>
                    </a:moveTo>
                    <a:lnTo>
                      <a:pt x="0" y="73"/>
                    </a:lnTo>
                    <a:lnTo>
                      <a:pt x="0" y="49"/>
                    </a:lnTo>
                    <a:lnTo>
                      <a:pt x="9" y="28"/>
                    </a:lnTo>
                    <a:lnTo>
                      <a:pt x="9" y="14"/>
                    </a:lnTo>
                    <a:lnTo>
                      <a:pt x="9" y="4"/>
                    </a:lnTo>
                    <a:lnTo>
                      <a:pt x="9" y="0"/>
                    </a:lnTo>
                    <a:lnTo>
                      <a:pt x="9" y="4"/>
                    </a:lnTo>
                    <a:lnTo>
                      <a:pt x="9" y="17"/>
                    </a:lnTo>
                    <a:lnTo>
                      <a:pt x="9" y="42"/>
                    </a:lnTo>
                    <a:lnTo>
                      <a:pt x="9" y="73"/>
                    </a:lnTo>
                    <a:lnTo>
                      <a:pt x="0" y="104"/>
                    </a:lnTo>
                  </a:path>
                </a:pathLst>
              </a:custGeom>
              <a:solidFill>
                <a:schemeClr val="accent1"/>
              </a:solidFill>
              <a:ln w="12700" cap="rnd">
                <a:solidFill>
                  <a:srgbClr val="008000"/>
                </a:solidFill>
                <a:round/>
                <a:headEnd/>
                <a:tailEnd/>
              </a:ln>
            </p:spPr>
            <p:txBody>
              <a:bodyPr/>
              <a:lstStyle/>
              <a:p>
                <a:endParaRPr lang="en-US"/>
              </a:p>
            </p:txBody>
          </p:sp>
          <p:sp>
            <p:nvSpPr>
              <p:cNvPr id="18181" name="Freeform 279"/>
              <p:cNvSpPr>
                <a:spLocks/>
              </p:cNvSpPr>
              <p:nvPr/>
            </p:nvSpPr>
            <p:spPr bwMode="auto">
              <a:xfrm>
                <a:off x="5209" y="1890"/>
                <a:ext cx="84" cy="167"/>
              </a:xfrm>
              <a:custGeom>
                <a:avLst/>
                <a:gdLst>
                  <a:gd name="T0" fmla="*/ 83 w 84"/>
                  <a:gd name="T1" fmla="*/ 166 h 167"/>
                  <a:gd name="T2" fmla="*/ 75 w 84"/>
                  <a:gd name="T3" fmla="*/ 162 h 167"/>
                  <a:gd name="T4" fmla="*/ 75 w 84"/>
                  <a:gd name="T5" fmla="*/ 155 h 167"/>
                  <a:gd name="T6" fmla="*/ 66 w 84"/>
                  <a:gd name="T7" fmla="*/ 148 h 167"/>
                  <a:gd name="T8" fmla="*/ 50 w 84"/>
                  <a:gd name="T9" fmla="*/ 124 h 167"/>
                  <a:gd name="T10" fmla="*/ 41 w 84"/>
                  <a:gd name="T11" fmla="*/ 107 h 167"/>
                  <a:gd name="T12" fmla="*/ 41 w 84"/>
                  <a:gd name="T13" fmla="*/ 96 h 167"/>
                  <a:gd name="T14" fmla="*/ 41 w 84"/>
                  <a:gd name="T15" fmla="*/ 86 h 167"/>
                  <a:gd name="T16" fmla="*/ 41 w 84"/>
                  <a:gd name="T17" fmla="*/ 76 h 167"/>
                  <a:gd name="T18" fmla="*/ 41 w 84"/>
                  <a:gd name="T19" fmla="*/ 65 h 167"/>
                  <a:gd name="T20" fmla="*/ 33 w 84"/>
                  <a:gd name="T21" fmla="*/ 48 h 167"/>
                  <a:gd name="T22" fmla="*/ 16 w 84"/>
                  <a:gd name="T23" fmla="*/ 27 h 167"/>
                  <a:gd name="T24" fmla="*/ 8 w 84"/>
                  <a:gd name="T25" fmla="*/ 10 h 167"/>
                  <a:gd name="T26" fmla="*/ 0 w 84"/>
                  <a:gd name="T27" fmla="*/ 3 h 167"/>
                  <a:gd name="T28" fmla="*/ 0 w 84"/>
                  <a:gd name="T29" fmla="*/ 0 h 167"/>
                  <a:gd name="T30" fmla="*/ 8 w 84"/>
                  <a:gd name="T31" fmla="*/ 3 h 167"/>
                  <a:gd name="T32" fmla="*/ 16 w 84"/>
                  <a:gd name="T33" fmla="*/ 13 h 167"/>
                  <a:gd name="T34" fmla="*/ 33 w 84"/>
                  <a:gd name="T35" fmla="*/ 27 h 167"/>
                  <a:gd name="T36" fmla="*/ 41 w 84"/>
                  <a:gd name="T37" fmla="*/ 48 h 167"/>
                  <a:gd name="T38" fmla="*/ 50 w 84"/>
                  <a:gd name="T39" fmla="*/ 58 h 167"/>
                  <a:gd name="T40" fmla="*/ 50 w 84"/>
                  <a:gd name="T41" fmla="*/ 76 h 167"/>
                  <a:gd name="T42" fmla="*/ 66 w 84"/>
                  <a:gd name="T43" fmla="*/ 114 h 167"/>
                  <a:gd name="T44" fmla="*/ 75 w 84"/>
                  <a:gd name="T45" fmla="*/ 131 h 167"/>
                  <a:gd name="T46" fmla="*/ 75 w 84"/>
                  <a:gd name="T47" fmla="*/ 145 h 167"/>
                  <a:gd name="T48" fmla="*/ 83 w 84"/>
                  <a:gd name="T49" fmla="*/ 159 h 167"/>
                  <a:gd name="T50" fmla="*/ 83 w 84"/>
                  <a:gd name="T51" fmla="*/ 166 h 1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4"/>
                  <a:gd name="T79" fmla="*/ 0 h 167"/>
                  <a:gd name="T80" fmla="*/ 84 w 84"/>
                  <a:gd name="T81" fmla="*/ 167 h 1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4" h="167">
                    <a:moveTo>
                      <a:pt x="83" y="166"/>
                    </a:moveTo>
                    <a:lnTo>
                      <a:pt x="75" y="162"/>
                    </a:lnTo>
                    <a:lnTo>
                      <a:pt x="75" y="155"/>
                    </a:lnTo>
                    <a:lnTo>
                      <a:pt x="66" y="148"/>
                    </a:lnTo>
                    <a:lnTo>
                      <a:pt x="50" y="124"/>
                    </a:lnTo>
                    <a:lnTo>
                      <a:pt x="41" y="107"/>
                    </a:lnTo>
                    <a:lnTo>
                      <a:pt x="41" y="96"/>
                    </a:lnTo>
                    <a:lnTo>
                      <a:pt x="41" y="86"/>
                    </a:lnTo>
                    <a:lnTo>
                      <a:pt x="41" y="76"/>
                    </a:lnTo>
                    <a:lnTo>
                      <a:pt x="41" y="65"/>
                    </a:lnTo>
                    <a:lnTo>
                      <a:pt x="33" y="48"/>
                    </a:lnTo>
                    <a:lnTo>
                      <a:pt x="16" y="27"/>
                    </a:lnTo>
                    <a:lnTo>
                      <a:pt x="8" y="10"/>
                    </a:lnTo>
                    <a:lnTo>
                      <a:pt x="0" y="3"/>
                    </a:lnTo>
                    <a:lnTo>
                      <a:pt x="0" y="0"/>
                    </a:lnTo>
                    <a:lnTo>
                      <a:pt x="8" y="3"/>
                    </a:lnTo>
                    <a:lnTo>
                      <a:pt x="16" y="13"/>
                    </a:lnTo>
                    <a:lnTo>
                      <a:pt x="33" y="27"/>
                    </a:lnTo>
                    <a:lnTo>
                      <a:pt x="41" y="48"/>
                    </a:lnTo>
                    <a:lnTo>
                      <a:pt x="50" y="58"/>
                    </a:lnTo>
                    <a:lnTo>
                      <a:pt x="50" y="76"/>
                    </a:lnTo>
                    <a:lnTo>
                      <a:pt x="66" y="114"/>
                    </a:lnTo>
                    <a:lnTo>
                      <a:pt x="75" y="131"/>
                    </a:lnTo>
                    <a:lnTo>
                      <a:pt x="75" y="145"/>
                    </a:lnTo>
                    <a:lnTo>
                      <a:pt x="83" y="159"/>
                    </a:lnTo>
                    <a:lnTo>
                      <a:pt x="83" y="166"/>
                    </a:lnTo>
                  </a:path>
                </a:pathLst>
              </a:custGeom>
              <a:solidFill>
                <a:schemeClr val="accent1"/>
              </a:solidFill>
              <a:ln w="12700" cap="rnd">
                <a:solidFill>
                  <a:srgbClr val="008000"/>
                </a:solidFill>
                <a:round/>
                <a:headEnd/>
                <a:tailEnd/>
              </a:ln>
            </p:spPr>
            <p:txBody>
              <a:bodyPr/>
              <a:lstStyle/>
              <a:p>
                <a:endParaRPr lang="en-US"/>
              </a:p>
            </p:txBody>
          </p:sp>
          <p:sp>
            <p:nvSpPr>
              <p:cNvPr id="18182" name="Freeform 280"/>
              <p:cNvSpPr>
                <a:spLocks/>
              </p:cNvSpPr>
              <p:nvPr/>
            </p:nvSpPr>
            <p:spPr bwMode="auto">
              <a:xfrm>
                <a:off x="5292" y="1909"/>
                <a:ext cx="51" cy="160"/>
              </a:xfrm>
              <a:custGeom>
                <a:avLst/>
                <a:gdLst>
                  <a:gd name="T0" fmla="*/ 0 w 51"/>
                  <a:gd name="T1" fmla="*/ 124 h 160"/>
                  <a:gd name="T2" fmla="*/ 16 w 51"/>
                  <a:gd name="T3" fmla="*/ 90 h 160"/>
                  <a:gd name="T4" fmla="*/ 25 w 51"/>
                  <a:gd name="T5" fmla="*/ 59 h 160"/>
                  <a:gd name="T6" fmla="*/ 25 w 51"/>
                  <a:gd name="T7" fmla="*/ 34 h 160"/>
                  <a:gd name="T8" fmla="*/ 25 w 51"/>
                  <a:gd name="T9" fmla="*/ 21 h 160"/>
                  <a:gd name="T10" fmla="*/ 33 w 51"/>
                  <a:gd name="T11" fmla="*/ 10 h 160"/>
                  <a:gd name="T12" fmla="*/ 42 w 51"/>
                  <a:gd name="T13" fmla="*/ 3 h 160"/>
                  <a:gd name="T14" fmla="*/ 50 w 51"/>
                  <a:gd name="T15" fmla="*/ 0 h 160"/>
                  <a:gd name="T16" fmla="*/ 50 w 51"/>
                  <a:gd name="T17" fmla="*/ 3 h 160"/>
                  <a:gd name="T18" fmla="*/ 50 w 51"/>
                  <a:gd name="T19" fmla="*/ 10 h 160"/>
                  <a:gd name="T20" fmla="*/ 50 w 51"/>
                  <a:gd name="T21" fmla="*/ 17 h 160"/>
                  <a:gd name="T22" fmla="*/ 33 w 51"/>
                  <a:gd name="T23" fmla="*/ 41 h 160"/>
                  <a:gd name="T24" fmla="*/ 25 w 51"/>
                  <a:gd name="T25" fmla="*/ 66 h 160"/>
                  <a:gd name="T26" fmla="*/ 16 w 51"/>
                  <a:gd name="T27" fmla="*/ 90 h 160"/>
                  <a:gd name="T28" fmla="*/ 8 w 51"/>
                  <a:gd name="T29" fmla="*/ 124 h 160"/>
                  <a:gd name="T30" fmla="*/ 8 w 51"/>
                  <a:gd name="T31" fmla="*/ 159 h 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160"/>
                  <a:gd name="T50" fmla="*/ 51 w 51"/>
                  <a:gd name="T51" fmla="*/ 160 h 1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160">
                    <a:moveTo>
                      <a:pt x="0" y="124"/>
                    </a:moveTo>
                    <a:lnTo>
                      <a:pt x="16" y="90"/>
                    </a:lnTo>
                    <a:lnTo>
                      <a:pt x="25" y="59"/>
                    </a:lnTo>
                    <a:lnTo>
                      <a:pt x="25" y="34"/>
                    </a:lnTo>
                    <a:lnTo>
                      <a:pt x="25" y="21"/>
                    </a:lnTo>
                    <a:lnTo>
                      <a:pt x="33" y="10"/>
                    </a:lnTo>
                    <a:lnTo>
                      <a:pt x="42" y="3"/>
                    </a:lnTo>
                    <a:lnTo>
                      <a:pt x="50" y="0"/>
                    </a:lnTo>
                    <a:lnTo>
                      <a:pt x="50" y="3"/>
                    </a:lnTo>
                    <a:lnTo>
                      <a:pt x="50" y="10"/>
                    </a:lnTo>
                    <a:lnTo>
                      <a:pt x="50" y="17"/>
                    </a:lnTo>
                    <a:lnTo>
                      <a:pt x="33" y="41"/>
                    </a:lnTo>
                    <a:lnTo>
                      <a:pt x="25" y="66"/>
                    </a:lnTo>
                    <a:lnTo>
                      <a:pt x="16" y="90"/>
                    </a:lnTo>
                    <a:lnTo>
                      <a:pt x="8" y="124"/>
                    </a:lnTo>
                    <a:lnTo>
                      <a:pt x="8" y="159"/>
                    </a:lnTo>
                  </a:path>
                </a:pathLst>
              </a:custGeom>
              <a:solidFill>
                <a:schemeClr val="accent1"/>
              </a:solidFill>
              <a:ln w="12700" cap="rnd">
                <a:solidFill>
                  <a:srgbClr val="008000"/>
                </a:solidFill>
                <a:round/>
                <a:headEnd/>
                <a:tailEnd/>
              </a:ln>
            </p:spPr>
            <p:txBody>
              <a:bodyPr/>
              <a:lstStyle/>
              <a:p>
                <a:endParaRPr lang="en-US"/>
              </a:p>
            </p:txBody>
          </p:sp>
          <p:sp>
            <p:nvSpPr>
              <p:cNvPr id="18183" name="Freeform 281"/>
              <p:cNvSpPr>
                <a:spLocks/>
              </p:cNvSpPr>
              <p:nvPr/>
            </p:nvSpPr>
            <p:spPr bwMode="auto">
              <a:xfrm>
                <a:off x="5243" y="1837"/>
                <a:ext cx="59" cy="202"/>
              </a:xfrm>
              <a:custGeom>
                <a:avLst/>
                <a:gdLst>
                  <a:gd name="T0" fmla="*/ 50 w 59"/>
                  <a:gd name="T1" fmla="*/ 201 h 202"/>
                  <a:gd name="T2" fmla="*/ 41 w 59"/>
                  <a:gd name="T3" fmla="*/ 136 h 202"/>
                  <a:gd name="T4" fmla="*/ 33 w 59"/>
                  <a:gd name="T5" fmla="*/ 105 h 202"/>
                  <a:gd name="T6" fmla="*/ 25 w 59"/>
                  <a:gd name="T7" fmla="*/ 78 h 202"/>
                  <a:gd name="T8" fmla="*/ 16 w 59"/>
                  <a:gd name="T9" fmla="*/ 54 h 202"/>
                  <a:gd name="T10" fmla="*/ 8 w 59"/>
                  <a:gd name="T11" fmla="*/ 30 h 202"/>
                  <a:gd name="T12" fmla="*/ 0 w 59"/>
                  <a:gd name="T13" fmla="*/ 13 h 202"/>
                  <a:gd name="T14" fmla="*/ 0 w 59"/>
                  <a:gd name="T15" fmla="*/ 3 h 202"/>
                  <a:gd name="T16" fmla="*/ 0 w 59"/>
                  <a:gd name="T17" fmla="*/ 0 h 202"/>
                  <a:gd name="T18" fmla="*/ 8 w 59"/>
                  <a:gd name="T19" fmla="*/ 6 h 202"/>
                  <a:gd name="T20" fmla="*/ 16 w 59"/>
                  <a:gd name="T21" fmla="*/ 17 h 202"/>
                  <a:gd name="T22" fmla="*/ 25 w 59"/>
                  <a:gd name="T23" fmla="*/ 30 h 202"/>
                  <a:gd name="T24" fmla="*/ 33 w 59"/>
                  <a:gd name="T25" fmla="*/ 47 h 202"/>
                  <a:gd name="T26" fmla="*/ 41 w 59"/>
                  <a:gd name="T27" fmla="*/ 71 h 202"/>
                  <a:gd name="T28" fmla="*/ 50 w 59"/>
                  <a:gd name="T29" fmla="*/ 95 h 202"/>
                  <a:gd name="T30" fmla="*/ 50 w 59"/>
                  <a:gd name="T31" fmla="*/ 116 h 202"/>
                  <a:gd name="T32" fmla="*/ 58 w 59"/>
                  <a:gd name="T33" fmla="*/ 129 h 202"/>
                  <a:gd name="T34" fmla="*/ 58 w 59"/>
                  <a:gd name="T35" fmla="*/ 140 h 202"/>
                  <a:gd name="T36" fmla="*/ 50 w 59"/>
                  <a:gd name="T37" fmla="*/ 153 h 2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
                  <a:gd name="T58" fmla="*/ 0 h 202"/>
                  <a:gd name="T59" fmla="*/ 59 w 59"/>
                  <a:gd name="T60" fmla="*/ 202 h 2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 h="202">
                    <a:moveTo>
                      <a:pt x="50" y="201"/>
                    </a:moveTo>
                    <a:lnTo>
                      <a:pt x="41" y="136"/>
                    </a:lnTo>
                    <a:lnTo>
                      <a:pt x="33" y="105"/>
                    </a:lnTo>
                    <a:lnTo>
                      <a:pt x="25" y="78"/>
                    </a:lnTo>
                    <a:lnTo>
                      <a:pt x="16" y="54"/>
                    </a:lnTo>
                    <a:lnTo>
                      <a:pt x="8" y="30"/>
                    </a:lnTo>
                    <a:lnTo>
                      <a:pt x="0" y="13"/>
                    </a:lnTo>
                    <a:lnTo>
                      <a:pt x="0" y="3"/>
                    </a:lnTo>
                    <a:lnTo>
                      <a:pt x="0" y="0"/>
                    </a:lnTo>
                    <a:lnTo>
                      <a:pt x="8" y="6"/>
                    </a:lnTo>
                    <a:lnTo>
                      <a:pt x="16" y="17"/>
                    </a:lnTo>
                    <a:lnTo>
                      <a:pt x="25" y="30"/>
                    </a:lnTo>
                    <a:lnTo>
                      <a:pt x="33" y="47"/>
                    </a:lnTo>
                    <a:lnTo>
                      <a:pt x="41" y="71"/>
                    </a:lnTo>
                    <a:lnTo>
                      <a:pt x="50" y="95"/>
                    </a:lnTo>
                    <a:lnTo>
                      <a:pt x="50" y="116"/>
                    </a:lnTo>
                    <a:lnTo>
                      <a:pt x="58" y="129"/>
                    </a:lnTo>
                    <a:lnTo>
                      <a:pt x="58" y="140"/>
                    </a:lnTo>
                    <a:lnTo>
                      <a:pt x="50" y="153"/>
                    </a:lnTo>
                  </a:path>
                </a:pathLst>
              </a:custGeom>
              <a:solidFill>
                <a:schemeClr val="accent1"/>
              </a:solidFill>
              <a:ln w="12700" cap="rnd">
                <a:solidFill>
                  <a:srgbClr val="008000"/>
                </a:solidFill>
                <a:round/>
                <a:headEnd/>
                <a:tailEnd/>
              </a:ln>
            </p:spPr>
            <p:txBody>
              <a:bodyPr/>
              <a:lstStyle/>
              <a:p>
                <a:endParaRPr lang="en-US"/>
              </a:p>
            </p:txBody>
          </p:sp>
          <p:sp>
            <p:nvSpPr>
              <p:cNvPr id="18184" name="Freeform 282"/>
              <p:cNvSpPr>
                <a:spLocks/>
              </p:cNvSpPr>
              <p:nvPr/>
            </p:nvSpPr>
            <p:spPr bwMode="auto">
              <a:xfrm>
                <a:off x="5186" y="1992"/>
                <a:ext cx="101" cy="63"/>
              </a:xfrm>
              <a:custGeom>
                <a:avLst/>
                <a:gdLst>
                  <a:gd name="T0" fmla="*/ 100 w 101"/>
                  <a:gd name="T1" fmla="*/ 62 h 63"/>
                  <a:gd name="T2" fmla="*/ 100 w 101"/>
                  <a:gd name="T3" fmla="*/ 58 h 63"/>
                  <a:gd name="T4" fmla="*/ 92 w 101"/>
                  <a:gd name="T5" fmla="*/ 48 h 63"/>
                  <a:gd name="T6" fmla="*/ 83 w 101"/>
                  <a:gd name="T7" fmla="*/ 31 h 63"/>
                  <a:gd name="T8" fmla="*/ 67 w 101"/>
                  <a:gd name="T9" fmla="*/ 20 h 63"/>
                  <a:gd name="T10" fmla="*/ 58 w 101"/>
                  <a:gd name="T11" fmla="*/ 10 h 63"/>
                  <a:gd name="T12" fmla="*/ 42 w 101"/>
                  <a:gd name="T13" fmla="*/ 3 h 63"/>
                  <a:gd name="T14" fmla="*/ 17 w 101"/>
                  <a:gd name="T15" fmla="*/ 0 h 63"/>
                  <a:gd name="T16" fmla="*/ 9 w 101"/>
                  <a:gd name="T17" fmla="*/ 0 h 63"/>
                  <a:gd name="T18" fmla="*/ 0 w 101"/>
                  <a:gd name="T19" fmla="*/ 3 h 63"/>
                  <a:gd name="T20" fmla="*/ 9 w 101"/>
                  <a:gd name="T21" fmla="*/ 6 h 63"/>
                  <a:gd name="T22" fmla="*/ 25 w 101"/>
                  <a:gd name="T23" fmla="*/ 10 h 63"/>
                  <a:gd name="T24" fmla="*/ 58 w 101"/>
                  <a:gd name="T25" fmla="*/ 17 h 63"/>
                  <a:gd name="T26" fmla="*/ 67 w 101"/>
                  <a:gd name="T27" fmla="*/ 27 h 63"/>
                  <a:gd name="T28" fmla="*/ 83 w 101"/>
                  <a:gd name="T29" fmla="*/ 44 h 63"/>
                  <a:gd name="T30" fmla="*/ 92 w 101"/>
                  <a:gd name="T31" fmla="*/ 55 h 63"/>
                  <a:gd name="T32" fmla="*/ 100 w 101"/>
                  <a:gd name="T33" fmla="*/ 62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63"/>
                  <a:gd name="T53" fmla="*/ 101 w 101"/>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63">
                    <a:moveTo>
                      <a:pt x="100" y="62"/>
                    </a:moveTo>
                    <a:lnTo>
                      <a:pt x="100" y="58"/>
                    </a:lnTo>
                    <a:lnTo>
                      <a:pt x="92" y="48"/>
                    </a:lnTo>
                    <a:lnTo>
                      <a:pt x="83" y="31"/>
                    </a:lnTo>
                    <a:lnTo>
                      <a:pt x="67" y="20"/>
                    </a:lnTo>
                    <a:lnTo>
                      <a:pt x="58" y="10"/>
                    </a:lnTo>
                    <a:lnTo>
                      <a:pt x="42" y="3"/>
                    </a:lnTo>
                    <a:lnTo>
                      <a:pt x="17" y="0"/>
                    </a:lnTo>
                    <a:lnTo>
                      <a:pt x="9" y="0"/>
                    </a:lnTo>
                    <a:lnTo>
                      <a:pt x="0" y="3"/>
                    </a:lnTo>
                    <a:lnTo>
                      <a:pt x="9" y="6"/>
                    </a:lnTo>
                    <a:lnTo>
                      <a:pt x="25" y="10"/>
                    </a:lnTo>
                    <a:lnTo>
                      <a:pt x="58" y="17"/>
                    </a:lnTo>
                    <a:lnTo>
                      <a:pt x="67" y="27"/>
                    </a:lnTo>
                    <a:lnTo>
                      <a:pt x="83" y="44"/>
                    </a:lnTo>
                    <a:lnTo>
                      <a:pt x="92" y="55"/>
                    </a:lnTo>
                    <a:lnTo>
                      <a:pt x="100" y="62"/>
                    </a:lnTo>
                  </a:path>
                </a:pathLst>
              </a:custGeom>
              <a:solidFill>
                <a:schemeClr val="accent1"/>
              </a:solidFill>
              <a:ln w="12700" cap="rnd">
                <a:solidFill>
                  <a:srgbClr val="008000"/>
                </a:solidFill>
                <a:round/>
                <a:headEnd/>
                <a:tailEnd/>
              </a:ln>
            </p:spPr>
            <p:txBody>
              <a:bodyPr/>
              <a:lstStyle/>
              <a:p>
                <a:endParaRPr lang="en-US"/>
              </a:p>
            </p:txBody>
          </p:sp>
          <p:sp>
            <p:nvSpPr>
              <p:cNvPr id="18185" name="Freeform 283"/>
              <p:cNvSpPr>
                <a:spLocks/>
              </p:cNvSpPr>
              <p:nvPr/>
            </p:nvSpPr>
            <p:spPr bwMode="auto">
              <a:xfrm>
                <a:off x="5289" y="1832"/>
                <a:ext cx="34" cy="229"/>
              </a:xfrm>
              <a:custGeom>
                <a:avLst/>
                <a:gdLst>
                  <a:gd name="T0" fmla="*/ 0 w 34"/>
                  <a:gd name="T1" fmla="*/ 207 h 229"/>
                  <a:gd name="T2" fmla="*/ 8 w 34"/>
                  <a:gd name="T3" fmla="*/ 145 h 229"/>
                  <a:gd name="T4" fmla="*/ 8 w 34"/>
                  <a:gd name="T5" fmla="*/ 90 h 229"/>
                  <a:gd name="T6" fmla="*/ 16 w 34"/>
                  <a:gd name="T7" fmla="*/ 62 h 229"/>
                  <a:gd name="T8" fmla="*/ 25 w 34"/>
                  <a:gd name="T9" fmla="*/ 38 h 229"/>
                  <a:gd name="T10" fmla="*/ 25 w 34"/>
                  <a:gd name="T11" fmla="*/ 14 h 229"/>
                  <a:gd name="T12" fmla="*/ 33 w 34"/>
                  <a:gd name="T13" fmla="*/ 7 h 229"/>
                  <a:gd name="T14" fmla="*/ 33 w 34"/>
                  <a:gd name="T15" fmla="*/ 4 h 229"/>
                  <a:gd name="T16" fmla="*/ 33 w 34"/>
                  <a:gd name="T17" fmla="*/ 0 h 229"/>
                  <a:gd name="T18" fmla="*/ 33 w 34"/>
                  <a:gd name="T19" fmla="*/ 4 h 229"/>
                  <a:gd name="T20" fmla="*/ 33 w 34"/>
                  <a:gd name="T21" fmla="*/ 14 h 229"/>
                  <a:gd name="T22" fmla="*/ 33 w 34"/>
                  <a:gd name="T23" fmla="*/ 28 h 229"/>
                  <a:gd name="T24" fmla="*/ 33 w 34"/>
                  <a:gd name="T25" fmla="*/ 45 h 229"/>
                  <a:gd name="T26" fmla="*/ 25 w 34"/>
                  <a:gd name="T27" fmla="*/ 62 h 229"/>
                  <a:gd name="T28" fmla="*/ 25 w 34"/>
                  <a:gd name="T29" fmla="*/ 83 h 229"/>
                  <a:gd name="T30" fmla="*/ 8 w 34"/>
                  <a:gd name="T31" fmla="*/ 131 h 229"/>
                  <a:gd name="T32" fmla="*/ 8 w 34"/>
                  <a:gd name="T33" fmla="*/ 180 h 229"/>
                  <a:gd name="T34" fmla="*/ 8 w 34"/>
                  <a:gd name="T35" fmla="*/ 228 h 2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229"/>
                  <a:gd name="T56" fmla="*/ 34 w 34"/>
                  <a:gd name="T57" fmla="*/ 229 h 2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229">
                    <a:moveTo>
                      <a:pt x="0" y="207"/>
                    </a:moveTo>
                    <a:lnTo>
                      <a:pt x="8" y="145"/>
                    </a:lnTo>
                    <a:lnTo>
                      <a:pt x="8" y="90"/>
                    </a:lnTo>
                    <a:lnTo>
                      <a:pt x="16" y="62"/>
                    </a:lnTo>
                    <a:lnTo>
                      <a:pt x="25" y="38"/>
                    </a:lnTo>
                    <a:lnTo>
                      <a:pt x="25" y="14"/>
                    </a:lnTo>
                    <a:lnTo>
                      <a:pt x="33" y="7"/>
                    </a:lnTo>
                    <a:lnTo>
                      <a:pt x="33" y="4"/>
                    </a:lnTo>
                    <a:lnTo>
                      <a:pt x="33" y="0"/>
                    </a:lnTo>
                    <a:lnTo>
                      <a:pt x="33" y="4"/>
                    </a:lnTo>
                    <a:lnTo>
                      <a:pt x="33" y="14"/>
                    </a:lnTo>
                    <a:lnTo>
                      <a:pt x="33" y="28"/>
                    </a:lnTo>
                    <a:lnTo>
                      <a:pt x="33" y="45"/>
                    </a:lnTo>
                    <a:lnTo>
                      <a:pt x="25" y="62"/>
                    </a:lnTo>
                    <a:lnTo>
                      <a:pt x="25" y="83"/>
                    </a:lnTo>
                    <a:lnTo>
                      <a:pt x="8" y="131"/>
                    </a:lnTo>
                    <a:lnTo>
                      <a:pt x="8" y="180"/>
                    </a:lnTo>
                    <a:lnTo>
                      <a:pt x="8" y="228"/>
                    </a:lnTo>
                  </a:path>
                </a:pathLst>
              </a:custGeom>
              <a:solidFill>
                <a:schemeClr val="accent1"/>
              </a:solidFill>
              <a:ln w="12700" cap="rnd">
                <a:solidFill>
                  <a:srgbClr val="008000"/>
                </a:solidFill>
                <a:round/>
                <a:headEnd/>
                <a:tailEnd/>
              </a:ln>
            </p:spPr>
            <p:txBody>
              <a:bodyPr/>
              <a:lstStyle/>
              <a:p>
                <a:endParaRPr lang="en-US"/>
              </a:p>
            </p:txBody>
          </p:sp>
          <p:sp>
            <p:nvSpPr>
              <p:cNvPr id="18186" name="Freeform 284"/>
              <p:cNvSpPr>
                <a:spLocks/>
              </p:cNvSpPr>
              <p:nvPr/>
            </p:nvSpPr>
            <p:spPr bwMode="auto">
              <a:xfrm>
                <a:off x="5302" y="1990"/>
                <a:ext cx="77" cy="59"/>
              </a:xfrm>
              <a:custGeom>
                <a:avLst/>
                <a:gdLst>
                  <a:gd name="T0" fmla="*/ 0 w 77"/>
                  <a:gd name="T1" fmla="*/ 58 h 59"/>
                  <a:gd name="T2" fmla="*/ 8 w 77"/>
                  <a:gd name="T3" fmla="*/ 34 h 59"/>
                  <a:gd name="T4" fmla="*/ 17 w 77"/>
                  <a:gd name="T5" fmla="*/ 13 h 59"/>
                  <a:gd name="T6" fmla="*/ 34 w 77"/>
                  <a:gd name="T7" fmla="*/ 7 h 59"/>
                  <a:gd name="T8" fmla="*/ 42 w 77"/>
                  <a:gd name="T9" fmla="*/ 0 h 59"/>
                  <a:gd name="T10" fmla="*/ 59 w 77"/>
                  <a:gd name="T11" fmla="*/ 0 h 59"/>
                  <a:gd name="T12" fmla="*/ 76 w 77"/>
                  <a:gd name="T13" fmla="*/ 0 h 59"/>
                  <a:gd name="T14" fmla="*/ 68 w 77"/>
                  <a:gd name="T15" fmla="*/ 7 h 59"/>
                  <a:gd name="T16" fmla="*/ 51 w 77"/>
                  <a:gd name="T17" fmla="*/ 13 h 59"/>
                  <a:gd name="T18" fmla="*/ 34 w 77"/>
                  <a:gd name="T19" fmla="*/ 24 h 59"/>
                  <a:gd name="T20" fmla="*/ 8 w 77"/>
                  <a:gd name="T21" fmla="*/ 34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59"/>
                  <a:gd name="T35" fmla="*/ 77 w 77"/>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59">
                    <a:moveTo>
                      <a:pt x="0" y="58"/>
                    </a:moveTo>
                    <a:lnTo>
                      <a:pt x="8" y="34"/>
                    </a:lnTo>
                    <a:lnTo>
                      <a:pt x="17" y="13"/>
                    </a:lnTo>
                    <a:lnTo>
                      <a:pt x="34" y="7"/>
                    </a:lnTo>
                    <a:lnTo>
                      <a:pt x="42" y="0"/>
                    </a:lnTo>
                    <a:lnTo>
                      <a:pt x="59" y="0"/>
                    </a:lnTo>
                    <a:lnTo>
                      <a:pt x="76" y="0"/>
                    </a:lnTo>
                    <a:lnTo>
                      <a:pt x="68" y="7"/>
                    </a:lnTo>
                    <a:lnTo>
                      <a:pt x="51" y="13"/>
                    </a:lnTo>
                    <a:lnTo>
                      <a:pt x="34" y="24"/>
                    </a:lnTo>
                    <a:lnTo>
                      <a:pt x="8" y="34"/>
                    </a:lnTo>
                  </a:path>
                </a:pathLst>
              </a:custGeom>
              <a:solidFill>
                <a:schemeClr val="accent1"/>
              </a:solidFill>
              <a:ln w="12700" cap="rnd">
                <a:solidFill>
                  <a:srgbClr val="008000"/>
                </a:solidFill>
                <a:round/>
                <a:headEnd/>
                <a:tailEnd/>
              </a:ln>
            </p:spPr>
            <p:txBody>
              <a:bodyPr/>
              <a:lstStyle/>
              <a:p>
                <a:endParaRPr lang="en-US"/>
              </a:p>
            </p:txBody>
          </p:sp>
          <p:sp>
            <p:nvSpPr>
              <p:cNvPr id="18187" name="Freeform 285"/>
              <p:cNvSpPr>
                <a:spLocks/>
              </p:cNvSpPr>
              <p:nvPr/>
            </p:nvSpPr>
            <p:spPr bwMode="auto">
              <a:xfrm>
                <a:off x="5267" y="1788"/>
                <a:ext cx="26" cy="250"/>
              </a:xfrm>
              <a:custGeom>
                <a:avLst/>
                <a:gdLst>
                  <a:gd name="T0" fmla="*/ 25 w 26"/>
                  <a:gd name="T1" fmla="*/ 249 h 250"/>
                  <a:gd name="T2" fmla="*/ 17 w 26"/>
                  <a:gd name="T3" fmla="*/ 188 h 250"/>
                  <a:gd name="T4" fmla="*/ 17 w 26"/>
                  <a:gd name="T5" fmla="*/ 133 h 250"/>
                  <a:gd name="T6" fmla="*/ 8 w 26"/>
                  <a:gd name="T7" fmla="*/ 82 h 250"/>
                  <a:gd name="T8" fmla="*/ 8 w 26"/>
                  <a:gd name="T9" fmla="*/ 61 h 250"/>
                  <a:gd name="T10" fmla="*/ 8 w 26"/>
                  <a:gd name="T11" fmla="*/ 44 h 250"/>
                  <a:gd name="T12" fmla="*/ 0 w 26"/>
                  <a:gd name="T13" fmla="*/ 20 h 250"/>
                  <a:gd name="T14" fmla="*/ 0 w 26"/>
                  <a:gd name="T15" fmla="*/ 7 h 250"/>
                  <a:gd name="T16" fmla="*/ 0 w 26"/>
                  <a:gd name="T17" fmla="*/ 0 h 250"/>
                  <a:gd name="T18" fmla="*/ 8 w 26"/>
                  <a:gd name="T19" fmla="*/ 0 h 250"/>
                  <a:gd name="T20" fmla="*/ 8 w 26"/>
                  <a:gd name="T21" fmla="*/ 10 h 250"/>
                  <a:gd name="T22" fmla="*/ 17 w 26"/>
                  <a:gd name="T23" fmla="*/ 27 h 250"/>
                  <a:gd name="T24" fmla="*/ 17 w 26"/>
                  <a:gd name="T25" fmla="*/ 44 h 250"/>
                  <a:gd name="T26" fmla="*/ 17 w 26"/>
                  <a:gd name="T27" fmla="*/ 61 h 250"/>
                  <a:gd name="T28" fmla="*/ 17 w 26"/>
                  <a:gd name="T29" fmla="*/ 92 h 250"/>
                  <a:gd name="T30" fmla="*/ 17 w 26"/>
                  <a:gd name="T31" fmla="*/ 126 h 250"/>
                  <a:gd name="T32" fmla="*/ 25 w 26"/>
                  <a:gd name="T33" fmla="*/ 167 h 250"/>
                  <a:gd name="T34" fmla="*/ 25 w 26"/>
                  <a:gd name="T35" fmla="*/ 211 h 2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250"/>
                  <a:gd name="T56" fmla="*/ 26 w 26"/>
                  <a:gd name="T57" fmla="*/ 250 h 2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250">
                    <a:moveTo>
                      <a:pt x="25" y="249"/>
                    </a:moveTo>
                    <a:lnTo>
                      <a:pt x="17" y="188"/>
                    </a:lnTo>
                    <a:lnTo>
                      <a:pt x="17" y="133"/>
                    </a:lnTo>
                    <a:lnTo>
                      <a:pt x="8" y="82"/>
                    </a:lnTo>
                    <a:lnTo>
                      <a:pt x="8" y="61"/>
                    </a:lnTo>
                    <a:lnTo>
                      <a:pt x="8" y="44"/>
                    </a:lnTo>
                    <a:lnTo>
                      <a:pt x="0" y="20"/>
                    </a:lnTo>
                    <a:lnTo>
                      <a:pt x="0" y="7"/>
                    </a:lnTo>
                    <a:lnTo>
                      <a:pt x="0" y="0"/>
                    </a:lnTo>
                    <a:lnTo>
                      <a:pt x="8" y="0"/>
                    </a:lnTo>
                    <a:lnTo>
                      <a:pt x="8" y="10"/>
                    </a:lnTo>
                    <a:lnTo>
                      <a:pt x="17" y="27"/>
                    </a:lnTo>
                    <a:lnTo>
                      <a:pt x="17" y="44"/>
                    </a:lnTo>
                    <a:lnTo>
                      <a:pt x="17" y="61"/>
                    </a:lnTo>
                    <a:lnTo>
                      <a:pt x="17" y="92"/>
                    </a:lnTo>
                    <a:lnTo>
                      <a:pt x="17" y="126"/>
                    </a:lnTo>
                    <a:lnTo>
                      <a:pt x="25" y="167"/>
                    </a:lnTo>
                    <a:lnTo>
                      <a:pt x="25" y="211"/>
                    </a:lnTo>
                  </a:path>
                </a:pathLst>
              </a:custGeom>
              <a:solidFill>
                <a:schemeClr val="accent1"/>
              </a:solidFill>
              <a:ln w="12700" cap="rnd">
                <a:solidFill>
                  <a:srgbClr val="008000"/>
                </a:solidFill>
                <a:round/>
                <a:headEnd/>
                <a:tailEnd/>
              </a:ln>
            </p:spPr>
            <p:txBody>
              <a:bodyPr/>
              <a:lstStyle/>
              <a:p>
                <a:endParaRPr lang="en-US"/>
              </a:p>
            </p:txBody>
          </p:sp>
        </p:grpSp>
        <p:grpSp>
          <p:nvGrpSpPr>
            <p:cNvPr id="17416" name="Group 286"/>
            <p:cNvGrpSpPr>
              <a:grpSpLocks/>
            </p:cNvGrpSpPr>
            <p:nvPr/>
          </p:nvGrpSpPr>
          <p:grpSpPr bwMode="auto">
            <a:xfrm>
              <a:off x="5377" y="1790"/>
              <a:ext cx="188" cy="281"/>
              <a:chOff x="5377" y="1790"/>
              <a:chExt cx="188" cy="281"/>
            </a:xfrm>
          </p:grpSpPr>
          <p:sp>
            <p:nvSpPr>
              <p:cNvPr id="18172" name="Freeform 287"/>
              <p:cNvSpPr>
                <a:spLocks/>
              </p:cNvSpPr>
              <p:nvPr/>
            </p:nvSpPr>
            <p:spPr bwMode="auto">
              <a:xfrm>
                <a:off x="5469" y="1966"/>
                <a:ext cx="9" cy="105"/>
              </a:xfrm>
              <a:custGeom>
                <a:avLst/>
                <a:gdLst>
                  <a:gd name="T0" fmla="*/ 0 w 9"/>
                  <a:gd name="T1" fmla="*/ 104 h 105"/>
                  <a:gd name="T2" fmla="*/ 0 w 9"/>
                  <a:gd name="T3" fmla="*/ 73 h 105"/>
                  <a:gd name="T4" fmla="*/ 0 w 9"/>
                  <a:gd name="T5" fmla="*/ 49 h 105"/>
                  <a:gd name="T6" fmla="*/ 8 w 9"/>
                  <a:gd name="T7" fmla="*/ 28 h 105"/>
                  <a:gd name="T8" fmla="*/ 8 w 9"/>
                  <a:gd name="T9" fmla="*/ 14 h 105"/>
                  <a:gd name="T10" fmla="*/ 8 w 9"/>
                  <a:gd name="T11" fmla="*/ 3 h 105"/>
                  <a:gd name="T12" fmla="*/ 8 w 9"/>
                  <a:gd name="T13" fmla="*/ 0 h 105"/>
                  <a:gd name="T14" fmla="*/ 8 w 9"/>
                  <a:gd name="T15" fmla="*/ 3 h 105"/>
                  <a:gd name="T16" fmla="*/ 8 w 9"/>
                  <a:gd name="T17" fmla="*/ 17 h 105"/>
                  <a:gd name="T18" fmla="*/ 8 w 9"/>
                  <a:gd name="T19" fmla="*/ 42 h 105"/>
                  <a:gd name="T20" fmla="*/ 8 w 9"/>
                  <a:gd name="T21" fmla="*/ 73 h 105"/>
                  <a:gd name="T22" fmla="*/ 0 w 9"/>
                  <a:gd name="T23" fmla="*/ 104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05"/>
                  <a:gd name="T38" fmla="*/ 9 w 9"/>
                  <a:gd name="T39" fmla="*/ 105 h 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05">
                    <a:moveTo>
                      <a:pt x="0" y="104"/>
                    </a:moveTo>
                    <a:lnTo>
                      <a:pt x="0" y="73"/>
                    </a:lnTo>
                    <a:lnTo>
                      <a:pt x="0" y="49"/>
                    </a:lnTo>
                    <a:lnTo>
                      <a:pt x="8" y="28"/>
                    </a:lnTo>
                    <a:lnTo>
                      <a:pt x="8" y="14"/>
                    </a:lnTo>
                    <a:lnTo>
                      <a:pt x="8" y="3"/>
                    </a:lnTo>
                    <a:lnTo>
                      <a:pt x="8" y="0"/>
                    </a:lnTo>
                    <a:lnTo>
                      <a:pt x="8" y="3"/>
                    </a:lnTo>
                    <a:lnTo>
                      <a:pt x="8" y="17"/>
                    </a:lnTo>
                    <a:lnTo>
                      <a:pt x="8" y="42"/>
                    </a:lnTo>
                    <a:lnTo>
                      <a:pt x="8" y="73"/>
                    </a:lnTo>
                    <a:lnTo>
                      <a:pt x="0" y="104"/>
                    </a:lnTo>
                  </a:path>
                </a:pathLst>
              </a:custGeom>
              <a:solidFill>
                <a:schemeClr val="accent1"/>
              </a:solidFill>
              <a:ln w="12700" cap="rnd">
                <a:solidFill>
                  <a:srgbClr val="008000"/>
                </a:solidFill>
                <a:round/>
                <a:headEnd/>
                <a:tailEnd/>
              </a:ln>
            </p:spPr>
            <p:txBody>
              <a:bodyPr/>
              <a:lstStyle/>
              <a:p>
                <a:endParaRPr lang="en-US"/>
              </a:p>
            </p:txBody>
          </p:sp>
          <p:sp>
            <p:nvSpPr>
              <p:cNvPr id="18173" name="Freeform 288"/>
              <p:cNvSpPr>
                <a:spLocks/>
              </p:cNvSpPr>
              <p:nvPr/>
            </p:nvSpPr>
            <p:spPr bwMode="auto">
              <a:xfrm>
                <a:off x="5400" y="1891"/>
                <a:ext cx="79" cy="168"/>
              </a:xfrm>
              <a:custGeom>
                <a:avLst/>
                <a:gdLst>
                  <a:gd name="T0" fmla="*/ 78 w 79"/>
                  <a:gd name="T1" fmla="*/ 167 h 168"/>
                  <a:gd name="T2" fmla="*/ 69 w 79"/>
                  <a:gd name="T3" fmla="*/ 163 h 168"/>
                  <a:gd name="T4" fmla="*/ 69 w 79"/>
                  <a:gd name="T5" fmla="*/ 156 h 168"/>
                  <a:gd name="T6" fmla="*/ 61 w 79"/>
                  <a:gd name="T7" fmla="*/ 149 h 168"/>
                  <a:gd name="T8" fmla="*/ 44 w 79"/>
                  <a:gd name="T9" fmla="*/ 125 h 168"/>
                  <a:gd name="T10" fmla="*/ 35 w 79"/>
                  <a:gd name="T11" fmla="*/ 108 h 168"/>
                  <a:gd name="T12" fmla="*/ 35 w 79"/>
                  <a:gd name="T13" fmla="*/ 97 h 168"/>
                  <a:gd name="T14" fmla="*/ 35 w 79"/>
                  <a:gd name="T15" fmla="*/ 87 h 168"/>
                  <a:gd name="T16" fmla="*/ 35 w 79"/>
                  <a:gd name="T17" fmla="*/ 77 h 168"/>
                  <a:gd name="T18" fmla="*/ 35 w 79"/>
                  <a:gd name="T19" fmla="*/ 66 h 168"/>
                  <a:gd name="T20" fmla="*/ 26 w 79"/>
                  <a:gd name="T21" fmla="*/ 49 h 168"/>
                  <a:gd name="T22" fmla="*/ 18 w 79"/>
                  <a:gd name="T23" fmla="*/ 28 h 168"/>
                  <a:gd name="T24" fmla="*/ 9 w 79"/>
                  <a:gd name="T25" fmla="*/ 11 h 168"/>
                  <a:gd name="T26" fmla="*/ 0 w 79"/>
                  <a:gd name="T27" fmla="*/ 4 h 168"/>
                  <a:gd name="T28" fmla="*/ 0 w 79"/>
                  <a:gd name="T29" fmla="*/ 0 h 168"/>
                  <a:gd name="T30" fmla="*/ 9 w 79"/>
                  <a:gd name="T31" fmla="*/ 4 h 168"/>
                  <a:gd name="T32" fmla="*/ 18 w 79"/>
                  <a:gd name="T33" fmla="*/ 14 h 168"/>
                  <a:gd name="T34" fmla="*/ 26 w 79"/>
                  <a:gd name="T35" fmla="*/ 32 h 168"/>
                  <a:gd name="T36" fmla="*/ 35 w 79"/>
                  <a:gd name="T37" fmla="*/ 49 h 168"/>
                  <a:gd name="T38" fmla="*/ 44 w 79"/>
                  <a:gd name="T39" fmla="*/ 59 h 168"/>
                  <a:gd name="T40" fmla="*/ 52 w 79"/>
                  <a:gd name="T41" fmla="*/ 77 h 168"/>
                  <a:gd name="T42" fmla="*/ 61 w 79"/>
                  <a:gd name="T43" fmla="*/ 115 h 168"/>
                  <a:gd name="T44" fmla="*/ 69 w 79"/>
                  <a:gd name="T45" fmla="*/ 132 h 168"/>
                  <a:gd name="T46" fmla="*/ 78 w 79"/>
                  <a:gd name="T47" fmla="*/ 146 h 168"/>
                  <a:gd name="T48" fmla="*/ 78 w 79"/>
                  <a:gd name="T49" fmla="*/ 160 h 168"/>
                  <a:gd name="T50" fmla="*/ 78 w 79"/>
                  <a:gd name="T51" fmla="*/ 167 h 1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9"/>
                  <a:gd name="T79" fmla="*/ 0 h 168"/>
                  <a:gd name="T80" fmla="*/ 79 w 79"/>
                  <a:gd name="T81" fmla="*/ 168 h 1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9" h="168">
                    <a:moveTo>
                      <a:pt x="78" y="167"/>
                    </a:moveTo>
                    <a:lnTo>
                      <a:pt x="69" y="163"/>
                    </a:lnTo>
                    <a:lnTo>
                      <a:pt x="69" y="156"/>
                    </a:lnTo>
                    <a:lnTo>
                      <a:pt x="61" y="149"/>
                    </a:lnTo>
                    <a:lnTo>
                      <a:pt x="44" y="125"/>
                    </a:lnTo>
                    <a:lnTo>
                      <a:pt x="35" y="108"/>
                    </a:lnTo>
                    <a:lnTo>
                      <a:pt x="35" y="97"/>
                    </a:lnTo>
                    <a:lnTo>
                      <a:pt x="35" y="87"/>
                    </a:lnTo>
                    <a:lnTo>
                      <a:pt x="35" y="77"/>
                    </a:lnTo>
                    <a:lnTo>
                      <a:pt x="35" y="66"/>
                    </a:lnTo>
                    <a:lnTo>
                      <a:pt x="26" y="49"/>
                    </a:lnTo>
                    <a:lnTo>
                      <a:pt x="18" y="28"/>
                    </a:lnTo>
                    <a:lnTo>
                      <a:pt x="9" y="11"/>
                    </a:lnTo>
                    <a:lnTo>
                      <a:pt x="0" y="4"/>
                    </a:lnTo>
                    <a:lnTo>
                      <a:pt x="0" y="0"/>
                    </a:lnTo>
                    <a:lnTo>
                      <a:pt x="9" y="4"/>
                    </a:lnTo>
                    <a:lnTo>
                      <a:pt x="18" y="14"/>
                    </a:lnTo>
                    <a:lnTo>
                      <a:pt x="26" y="32"/>
                    </a:lnTo>
                    <a:lnTo>
                      <a:pt x="35" y="49"/>
                    </a:lnTo>
                    <a:lnTo>
                      <a:pt x="44" y="59"/>
                    </a:lnTo>
                    <a:lnTo>
                      <a:pt x="52" y="77"/>
                    </a:lnTo>
                    <a:lnTo>
                      <a:pt x="61" y="115"/>
                    </a:lnTo>
                    <a:lnTo>
                      <a:pt x="69" y="132"/>
                    </a:lnTo>
                    <a:lnTo>
                      <a:pt x="78" y="146"/>
                    </a:lnTo>
                    <a:lnTo>
                      <a:pt x="78" y="160"/>
                    </a:lnTo>
                    <a:lnTo>
                      <a:pt x="78" y="167"/>
                    </a:lnTo>
                  </a:path>
                </a:pathLst>
              </a:custGeom>
              <a:solidFill>
                <a:schemeClr val="accent1"/>
              </a:solidFill>
              <a:ln w="12700" cap="rnd">
                <a:solidFill>
                  <a:srgbClr val="008000"/>
                </a:solidFill>
                <a:round/>
                <a:headEnd/>
                <a:tailEnd/>
              </a:ln>
            </p:spPr>
            <p:txBody>
              <a:bodyPr/>
              <a:lstStyle/>
              <a:p>
                <a:endParaRPr lang="en-US"/>
              </a:p>
            </p:txBody>
          </p:sp>
          <p:sp>
            <p:nvSpPr>
              <p:cNvPr id="18174" name="Freeform 289"/>
              <p:cNvSpPr>
                <a:spLocks/>
              </p:cNvSpPr>
              <p:nvPr/>
            </p:nvSpPr>
            <p:spPr bwMode="auto">
              <a:xfrm>
                <a:off x="5476" y="1911"/>
                <a:ext cx="53" cy="160"/>
              </a:xfrm>
              <a:custGeom>
                <a:avLst/>
                <a:gdLst>
                  <a:gd name="T0" fmla="*/ 0 w 53"/>
                  <a:gd name="T1" fmla="*/ 124 h 160"/>
                  <a:gd name="T2" fmla="*/ 17 w 53"/>
                  <a:gd name="T3" fmla="*/ 90 h 160"/>
                  <a:gd name="T4" fmla="*/ 26 w 53"/>
                  <a:gd name="T5" fmla="*/ 58 h 160"/>
                  <a:gd name="T6" fmla="*/ 26 w 53"/>
                  <a:gd name="T7" fmla="*/ 34 h 160"/>
                  <a:gd name="T8" fmla="*/ 26 w 53"/>
                  <a:gd name="T9" fmla="*/ 20 h 160"/>
                  <a:gd name="T10" fmla="*/ 35 w 53"/>
                  <a:gd name="T11" fmla="*/ 13 h 160"/>
                  <a:gd name="T12" fmla="*/ 43 w 53"/>
                  <a:gd name="T13" fmla="*/ 3 h 160"/>
                  <a:gd name="T14" fmla="*/ 52 w 53"/>
                  <a:gd name="T15" fmla="*/ 0 h 160"/>
                  <a:gd name="T16" fmla="*/ 52 w 53"/>
                  <a:gd name="T17" fmla="*/ 3 h 160"/>
                  <a:gd name="T18" fmla="*/ 52 w 53"/>
                  <a:gd name="T19" fmla="*/ 10 h 160"/>
                  <a:gd name="T20" fmla="*/ 52 w 53"/>
                  <a:gd name="T21" fmla="*/ 17 h 160"/>
                  <a:gd name="T22" fmla="*/ 35 w 53"/>
                  <a:gd name="T23" fmla="*/ 41 h 160"/>
                  <a:gd name="T24" fmla="*/ 26 w 53"/>
                  <a:gd name="T25" fmla="*/ 65 h 160"/>
                  <a:gd name="T26" fmla="*/ 17 w 53"/>
                  <a:gd name="T27" fmla="*/ 90 h 160"/>
                  <a:gd name="T28" fmla="*/ 17 w 53"/>
                  <a:gd name="T29" fmla="*/ 124 h 160"/>
                  <a:gd name="T30" fmla="*/ 9 w 53"/>
                  <a:gd name="T31" fmla="*/ 159 h 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160"/>
                  <a:gd name="T50" fmla="*/ 53 w 53"/>
                  <a:gd name="T51" fmla="*/ 160 h 1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160">
                    <a:moveTo>
                      <a:pt x="0" y="124"/>
                    </a:moveTo>
                    <a:lnTo>
                      <a:pt x="17" y="90"/>
                    </a:lnTo>
                    <a:lnTo>
                      <a:pt x="26" y="58"/>
                    </a:lnTo>
                    <a:lnTo>
                      <a:pt x="26" y="34"/>
                    </a:lnTo>
                    <a:lnTo>
                      <a:pt x="26" y="20"/>
                    </a:lnTo>
                    <a:lnTo>
                      <a:pt x="35" y="13"/>
                    </a:lnTo>
                    <a:lnTo>
                      <a:pt x="43" y="3"/>
                    </a:lnTo>
                    <a:lnTo>
                      <a:pt x="52" y="0"/>
                    </a:lnTo>
                    <a:lnTo>
                      <a:pt x="52" y="3"/>
                    </a:lnTo>
                    <a:lnTo>
                      <a:pt x="52" y="10"/>
                    </a:lnTo>
                    <a:lnTo>
                      <a:pt x="52" y="17"/>
                    </a:lnTo>
                    <a:lnTo>
                      <a:pt x="35" y="41"/>
                    </a:lnTo>
                    <a:lnTo>
                      <a:pt x="26" y="65"/>
                    </a:lnTo>
                    <a:lnTo>
                      <a:pt x="17" y="90"/>
                    </a:lnTo>
                    <a:lnTo>
                      <a:pt x="17" y="124"/>
                    </a:lnTo>
                    <a:lnTo>
                      <a:pt x="9" y="159"/>
                    </a:lnTo>
                  </a:path>
                </a:pathLst>
              </a:custGeom>
              <a:solidFill>
                <a:schemeClr val="accent1"/>
              </a:solidFill>
              <a:ln w="12700" cap="rnd">
                <a:solidFill>
                  <a:srgbClr val="008000"/>
                </a:solidFill>
                <a:round/>
                <a:headEnd/>
                <a:tailEnd/>
              </a:ln>
            </p:spPr>
            <p:txBody>
              <a:bodyPr/>
              <a:lstStyle/>
              <a:p>
                <a:endParaRPr lang="en-US"/>
              </a:p>
            </p:txBody>
          </p:sp>
          <p:sp>
            <p:nvSpPr>
              <p:cNvPr id="18175" name="Freeform 290"/>
              <p:cNvSpPr>
                <a:spLocks/>
              </p:cNvSpPr>
              <p:nvPr/>
            </p:nvSpPr>
            <p:spPr bwMode="auto">
              <a:xfrm>
                <a:off x="5435" y="1838"/>
                <a:ext cx="53" cy="203"/>
              </a:xfrm>
              <a:custGeom>
                <a:avLst/>
                <a:gdLst>
                  <a:gd name="T0" fmla="*/ 43 w 53"/>
                  <a:gd name="T1" fmla="*/ 202 h 203"/>
                  <a:gd name="T2" fmla="*/ 35 w 53"/>
                  <a:gd name="T3" fmla="*/ 137 h 203"/>
                  <a:gd name="T4" fmla="*/ 26 w 53"/>
                  <a:gd name="T5" fmla="*/ 106 h 203"/>
                  <a:gd name="T6" fmla="*/ 17 w 53"/>
                  <a:gd name="T7" fmla="*/ 79 h 203"/>
                  <a:gd name="T8" fmla="*/ 17 w 53"/>
                  <a:gd name="T9" fmla="*/ 55 h 203"/>
                  <a:gd name="T10" fmla="*/ 9 w 53"/>
                  <a:gd name="T11" fmla="*/ 31 h 203"/>
                  <a:gd name="T12" fmla="*/ 0 w 53"/>
                  <a:gd name="T13" fmla="*/ 14 h 203"/>
                  <a:gd name="T14" fmla="*/ 0 w 53"/>
                  <a:gd name="T15" fmla="*/ 4 h 203"/>
                  <a:gd name="T16" fmla="*/ 0 w 53"/>
                  <a:gd name="T17" fmla="*/ 0 h 203"/>
                  <a:gd name="T18" fmla="*/ 0 w 53"/>
                  <a:gd name="T19" fmla="*/ 7 h 203"/>
                  <a:gd name="T20" fmla="*/ 9 w 53"/>
                  <a:gd name="T21" fmla="*/ 17 h 203"/>
                  <a:gd name="T22" fmla="*/ 17 w 53"/>
                  <a:gd name="T23" fmla="*/ 31 h 203"/>
                  <a:gd name="T24" fmla="*/ 26 w 53"/>
                  <a:gd name="T25" fmla="*/ 48 h 203"/>
                  <a:gd name="T26" fmla="*/ 35 w 53"/>
                  <a:gd name="T27" fmla="*/ 72 h 203"/>
                  <a:gd name="T28" fmla="*/ 43 w 53"/>
                  <a:gd name="T29" fmla="*/ 96 h 203"/>
                  <a:gd name="T30" fmla="*/ 43 w 53"/>
                  <a:gd name="T31" fmla="*/ 117 h 203"/>
                  <a:gd name="T32" fmla="*/ 52 w 53"/>
                  <a:gd name="T33" fmla="*/ 130 h 203"/>
                  <a:gd name="T34" fmla="*/ 52 w 53"/>
                  <a:gd name="T35" fmla="*/ 140 h 203"/>
                  <a:gd name="T36" fmla="*/ 43 w 53"/>
                  <a:gd name="T37" fmla="*/ 154 h 2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203"/>
                  <a:gd name="T59" fmla="*/ 53 w 53"/>
                  <a:gd name="T60" fmla="*/ 203 h 2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203">
                    <a:moveTo>
                      <a:pt x="43" y="202"/>
                    </a:moveTo>
                    <a:lnTo>
                      <a:pt x="35" y="137"/>
                    </a:lnTo>
                    <a:lnTo>
                      <a:pt x="26" y="106"/>
                    </a:lnTo>
                    <a:lnTo>
                      <a:pt x="17" y="79"/>
                    </a:lnTo>
                    <a:lnTo>
                      <a:pt x="17" y="55"/>
                    </a:lnTo>
                    <a:lnTo>
                      <a:pt x="9" y="31"/>
                    </a:lnTo>
                    <a:lnTo>
                      <a:pt x="0" y="14"/>
                    </a:lnTo>
                    <a:lnTo>
                      <a:pt x="0" y="4"/>
                    </a:lnTo>
                    <a:lnTo>
                      <a:pt x="0" y="0"/>
                    </a:lnTo>
                    <a:lnTo>
                      <a:pt x="0" y="7"/>
                    </a:lnTo>
                    <a:lnTo>
                      <a:pt x="9" y="17"/>
                    </a:lnTo>
                    <a:lnTo>
                      <a:pt x="17" y="31"/>
                    </a:lnTo>
                    <a:lnTo>
                      <a:pt x="26" y="48"/>
                    </a:lnTo>
                    <a:lnTo>
                      <a:pt x="35" y="72"/>
                    </a:lnTo>
                    <a:lnTo>
                      <a:pt x="43" y="96"/>
                    </a:lnTo>
                    <a:lnTo>
                      <a:pt x="43" y="117"/>
                    </a:lnTo>
                    <a:lnTo>
                      <a:pt x="52" y="130"/>
                    </a:lnTo>
                    <a:lnTo>
                      <a:pt x="52" y="140"/>
                    </a:lnTo>
                    <a:lnTo>
                      <a:pt x="43" y="154"/>
                    </a:lnTo>
                  </a:path>
                </a:pathLst>
              </a:custGeom>
              <a:solidFill>
                <a:schemeClr val="accent1"/>
              </a:solidFill>
              <a:ln w="12700" cap="rnd">
                <a:solidFill>
                  <a:srgbClr val="008000"/>
                </a:solidFill>
                <a:round/>
                <a:headEnd/>
                <a:tailEnd/>
              </a:ln>
            </p:spPr>
            <p:txBody>
              <a:bodyPr/>
              <a:lstStyle/>
              <a:p>
                <a:endParaRPr lang="en-US"/>
              </a:p>
            </p:txBody>
          </p:sp>
          <p:sp>
            <p:nvSpPr>
              <p:cNvPr id="18176" name="Freeform 291"/>
              <p:cNvSpPr>
                <a:spLocks/>
              </p:cNvSpPr>
              <p:nvPr/>
            </p:nvSpPr>
            <p:spPr bwMode="auto">
              <a:xfrm>
                <a:off x="5377" y="1993"/>
                <a:ext cx="96" cy="64"/>
              </a:xfrm>
              <a:custGeom>
                <a:avLst/>
                <a:gdLst>
                  <a:gd name="T0" fmla="*/ 95 w 96"/>
                  <a:gd name="T1" fmla="*/ 63 h 64"/>
                  <a:gd name="T2" fmla="*/ 95 w 96"/>
                  <a:gd name="T3" fmla="*/ 59 h 64"/>
                  <a:gd name="T4" fmla="*/ 86 w 96"/>
                  <a:gd name="T5" fmla="*/ 49 h 64"/>
                  <a:gd name="T6" fmla="*/ 78 w 96"/>
                  <a:gd name="T7" fmla="*/ 32 h 64"/>
                  <a:gd name="T8" fmla="*/ 69 w 96"/>
                  <a:gd name="T9" fmla="*/ 21 h 64"/>
                  <a:gd name="T10" fmla="*/ 52 w 96"/>
                  <a:gd name="T11" fmla="*/ 11 h 64"/>
                  <a:gd name="T12" fmla="*/ 35 w 96"/>
                  <a:gd name="T13" fmla="*/ 4 h 64"/>
                  <a:gd name="T14" fmla="*/ 26 w 96"/>
                  <a:gd name="T15" fmla="*/ 0 h 64"/>
                  <a:gd name="T16" fmla="*/ 9 w 96"/>
                  <a:gd name="T17" fmla="*/ 0 h 64"/>
                  <a:gd name="T18" fmla="*/ 0 w 96"/>
                  <a:gd name="T19" fmla="*/ 0 h 64"/>
                  <a:gd name="T20" fmla="*/ 0 w 96"/>
                  <a:gd name="T21" fmla="*/ 4 h 64"/>
                  <a:gd name="T22" fmla="*/ 9 w 96"/>
                  <a:gd name="T23" fmla="*/ 7 h 64"/>
                  <a:gd name="T24" fmla="*/ 18 w 96"/>
                  <a:gd name="T25" fmla="*/ 11 h 64"/>
                  <a:gd name="T26" fmla="*/ 52 w 96"/>
                  <a:gd name="T27" fmla="*/ 18 h 64"/>
                  <a:gd name="T28" fmla="*/ 61 w 96"/>
                  <a:gd name="T29" fmla="*/ 28 h 64"/>
                  <a:gd name="T30" fmla="*/ 78 w 96"/>
                  <a:gd name="T31" fmla="*/ 45 h 64"/>
                  <a:gd name="T32" fmla="*/ 86 w 96"/>
                  <a:gd name="T33" fmla="*/ 56 h 64"/>
                  <a:gd name="T34" fmla="*/ 95 w 96"/>
                  <a:gd name="T35" fmla="*/ 63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64"/>
                  <a:gd name="T56" fmla="*/ 96 w 96"/>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64">
                    <a:moveTo>
                      <a:pt x="95" y="63"/>
                    </a:moveTo>
                    <a:lnTo>
                      <a:pt x="95" y="59"/>
                    </a:lnTo>
                    <a:lnTo>
                      <a:pt x="86" y="49"/>
                    </a:lnTo>
                    <a:lnTo>
                      <a:pt x="78" y="32"/>
                    </a:lnTo>
                    <a:lnTo>
                      <a:pt x="69" y="21"/>
                    </a:lnTo>
                    <a:lnTo>
                      <a:pt x="52" y="11"/>
                    </a:lnTo>
                    <a:lnTo>
                      <a:pt x="35" y="4"/>
                    </a:lnTo>
                    <a:lnTo>
                      <a:pt x="26" y="0"/>
                    </a:lnTo>
                    <a:lnTo>
                      <a:pt x="9" y="0"/>
                    </a:lnTo>
                    <a:lnTo>
                      <a:pt x="0" y="0"/>
                    </a:lnTo>
                    <a:lnTo>
                      <a:pt x="0" y="4"/>
                    </a:lnTo>
                    <a:lnTo>
                      <a:pt x="9" y="7"/>
                    </a:lnTo>
                    <a:lnTo>
                      <a:pt x="18" y="11"/>
                    </a:lnTo>
                    <a:lnTo>
                      <a:pt x="52" y="18"/>
                    </a:lnTo>
                    <a:lnTo>
                      <a:pt x="61" y="28"/>
                    </a:lnTo>
                    <a:lnTo>
                      <a:pt x="78" y="45"/>
                    </a:lnTo>
                    <a:lnTo>
                      <a:pt x="86" y="56"/>
                    </a:lnTo>
                    <a:lnTo>
                      <a:pt x="95" y="63"/>
                    </a:lnTo>
                  </a:path>
                </a:pathLst>
              </a:custGeom>
              <a:solidFill>
                <a:schemeClr val="accent1"/>
              </a:solidFill>
              <a:ln w="12700" cap="rnd">
                <a:solidFill>
                  <a:srgbClr val="008000"/>
                </a:solidFill>
                <a:round/>
                <a:headEnd/>
                <a:tailEnd/>
              </a:ln>
            </p:spPr>
            <p:txBody>
              <a:bodyPr/>
              <a:lstStyle/>
              <a:p>
                <a:endParaRPr lang="en-US"/>
              </a:p>
            </p:txBody>
          </p:sp>
          <p:sp>
            <p:nvSpPr>
              <p:cNvPr id="18177" name="Freeform 292"/>
              <p:cNvSpPr>
                <a:spLocks/>
              </p:cNvSpPr>
              <p:nvPr/>
            </p:nvSpPr>
            <p:spPr bwMode="auto">
              <a:xfrm>
                <a:off x="5473" y="1838"/>
                <a:ext cx="36" cy="225"/>
              </a:xfrm>
              <a:custGeom>
                <a:avLst/>
                <a:gdLst>
                  <a:gd name="T0" fmla="*/ 0 w 36"/>
                  <a:gd name="T1" fmla="*/ 203 h 225"/>
                  <a:gd name="T2" fmla="*/ 9 w 36"/>
                  <a:gd name="T3" fmla="*/ 141 h 225"/>
                  <a:gd name="T4" fmla="*/ 9 w 36"/>
                  <a:gd name="T5" fmla="*/ 86 h 225"/>
                  <a:gd name="T6" fmla="*/ 18 w 36"/>
                  <a:gd name="T7" fmla="*/ 58 h 225"/>
                  <a:gd name="T8" fmla="*/ 26 w 36"/>
                  <a:gd name="T9" fmla="*/ 34 h 225"/>
                  <a:gd name="T10" fmla="*/ 26 w 36"/>
                  <a:gd name="T11" fmla="*/ 10 h 225"/>
                  <a:gd name="T12" fmla="*/ 35 w 36"/>
                  <a:gd name="T13" fmla="*/ 3 h 225"/>
                  <a:gd name="T14" fmla="*/ 35 w 36"/>
                  <a:gd name="T15" fmla="*/ 0 h 225"/>
                  <a:gd name="T16" fmla="*/ 35 w 36"/>
                  <a:gd name="T17" fmla="*/ 10 h 225"/>
                  <a:gd name="T18" fmla="*/ 35 w 36"/>
                  <a:gd name="T19" fmla="*/ 24 h 225"/>
                  <a:gd name="T20" fmla="*/ 35 w 36"/>
                  <a:gd name="T21" fmla="*/ 41 h 225"/>
                  <a:gd name="T22" fmla="*/ 26 w 36"/>
                  <a:gd name="T23" fmla="*/ 58 h 225"/>
                  <a:gd name="T24" fmla="*/ 26 w 36"/>
                  <a:gd name="T25" fmla="*/ 79 h 225"/>
                  <a:gd name="T26" fmla="*/ 9 w 36"/>
                  <a:gd name="T27" fmla="*/ 127 h 225"/>
                  <a:gd name="T28" fmla="*/ 9 w 36"/>
                  <a:gd name="T29" fmla="*/ 176 h 225"/>
                  <a:gd name="T30" fmla="*/ 9 w 36"/>
                  <a:gd name="T31" fmla="*/ 224 h 2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25"/>
                  <a:gd name="T50" fmla="*/ 36 w 36"/>
                  <a:gd name="T51" fmla="*/ 225 h 2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25">
                    <a:moveTo>
                      <a:pt x="0" y="203"/>
                    </a:moveTo>
                    <a:lnTo>
                      <a:pt x="9" y="141"/>
                    </a:lnTo>
                    <a:lnTo>
                      <a:pt x="9" y="86"/>
                    </a:lnTo>
                    <a:lnTo>
                      <a:pt x="18" y="58"/>
                    </a:lnTo>
                    <a:lnTo>
                      <a:pt x="26" y="34"/>
                    </a:lnTo>
                    <a:lnTo>
                      <a:pt x="26" y="10"/>
                    </a:lnTo>
                    <a:lnTo>
                      <a:pt x="35" y="3"/>
                    </a:lnTo>
                    <a:lnTo>
                      <a:pt x="35" y="0"/>
                    </a:lnTo>
                    <a:lnTo>
                      <a:pt x="35" y="10"/>
                    </a:lnTo>
                    <a:lnTo>
                      <a:pt x="35" y="24"/>
                    </a:lnTo>
                    <a:lnTo>
                      <a:pt x="35" y="41"/>
                    </a:lnTo>
                    <a:lnTo>
                      <a:pt x="26" y="58"/>
                    </a:lnTo>
                    <a:lnTo>
                      <a:pt x="26" y="79"/>
                    </a:lnTo>
                    <a:lnTo>
                      <a:pt x="9" y="127"/>
                    </a:lnTo>
                    <a:lnTo>
                      <a:pt x="9" y="176"/>
                    </a:lnTo>
                    <a:lnTo>
                      <a:pt x="9" y="224"/>
                    </a:lnTo>
                  </a:path>
                </a:pathLst>
              </a:custGeom>
              <a:solidFill>
                <a:schemeClr val="accent1"/>
              </a:solidFill>
              <a:ln w="12700" cap="rnd">
                <a:solidFill>
                  <a:srgbClr val="008000"/>
                </a:solidFill>
                <a:round/>
                <a:headEnd/>
                <a:tailEnd/>
              </a:ln>
            </p:spPr>
            <p:txBody>
              <a:bodyPr/>
              <a:lstStyle/>
              <a:p>
                <a:endParaRPr lang="en-US"/>
              </a:p>
            </p:txBody>
          </p:sp>
          <p:sp>
            <p:nvSpPr>
              <p:cNvPr id="18178" name="Freeform 293"/>
              <p:cNvSpPr>
                <a:spLocks/>
              </p:cNvSpPr>
              <p:nvPr/>
            </p:nvSpPr>
            <p:spPr bwMode="auto">
              <a:xfrm>
                <a:off x="5494" y="1992"/>
                <a:ext cx="71" cy="59"/>
              </a:xfrm>
              <a:custGeom>
                <a:avLst/>
                <a:gdLst>
                  <a:gd name="T0" fmla="*/ 0 w 71"/>
                  <a:gd name="T1" fmla="*/ 58 h 59"/>
                  <a:gd name="T2" fmla="*/ 0 w 71"/>
                  <a:gd name="T3" fmla="*/ 34 h 59"/>
                  <a:gd name="T4" fmla="*/ 9 w 71"/>
                  <a:gd name="T5" fmla="*/ 13 h 59"/>
                  <a:gd name="T6" fmla="*/ 26 w 71"/>
                  <a:gd name="T7" fmla="*/ 6 h 59"/>
                  <a:gd name="T8" fmla="*/ 35 w 71"/>
                  <a:gd name="T9" fmla="*/ 0 h 59"/>
                  <a:gd name="T10" fmla="*/ 53 w 71"/>
                  <a:gd name="T11" fmla="*/ 0 h 59"/>
                  <a:gd name="T12" fmla="*/ 70 w 71"/>
                  <a:gd name="T13" fmla="*/ 0 h 59"/>
                  <a:gd name="T14" fmla="*/ 61 w 71"/>
                  <a:gd name="T15" fmla="*/ 6 h 59"/>
                  <a:gd name="T16" fmla="*/ 44 w 71"/>
                  <a:gd name="T17" fmla="*/ 13 h 59"/>
                  <a:gd name="T18" fmla="*/ 26 w 71"/>
                  <a:gd name="T19" fmla="*/ 24 h 59"/>
                  <a:gd name="T20" fmla="*/ 18 w 71"/>
                  <a:gd name="T21" fmla="*/ 31 h 59"/>
                  <a:gd name="T22" fmla="*/ 9 w 71"/>
                  <a:gd name="T23" fmla="*/ 34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59"/>
                  <a:gd name="T38" fmla="*/ 71 w 71"/>
                  <a:gd name="T39" fmla="*/ 59 h 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59">
                    <a:moveTo>
                      <a:pt x="0" y="58"/>
                    </a:moveTo>
                    <a:lnTo>
                      <a:pt x="0" y="34"/>
                    </a:lnTo>
                    <a:lnTo>
                      <a:pt x="9" y="13"/>
                    </a:lnTo>
                    <a:lnTo>
                      <a:pt x="26" y="6"/>
                    </a:lnTo>
                    <a:lnTo>
                      <a:pt x="35" y="0"/>
                    </a:lnTo>
                    <a:lnTo>
                      <a:pt x="53" y="0"/>
                    </a:lnTo>
                    <a:lnTo>
                      <a:pt x="70" y="0"/>
                    </a:lnTo>
                    <a:lnTo>
                      <a:pt x="61" y="6"/>
                    </a:lnTo>
                    <a:lnTo>
                      <a:pt x="44" y="13"/>
                    </a:lnTo>
                    <a:lnTo>
                      <a:pt x="26" y="24"/>
                    </a:lnTo>
                    <a:lnTo>
                      <a:pt x="18" y="31"/>
                    </a:lnTo>
                    <a:lnTo>
                      <a:pt x="9" y="34"/>
                    </a:lnTo>
                  </a:path>
                </a:pathLst>
              </a:custGeom>
              <a:solidFill>
                <a:schemeClr val="accent1"/>
              </a:solidFill>
              <a:ln w="12700" cap="rnd">
                <a:solidFill>
                  <a:srgbClr val="008000"/>
                </a:solidFill>
                <a:round/>
                <a:headEnd/>
                <a:tailEnd/>
              </a:ln>
            </p:spPr>
            <p:txBody>
              <a:bodyPr/>
              <a:lstStyle/>
              <a:p>
                <a:endParaRPr lang="en-US"/>
              </a:p>
            </p:txBody>
          </p:sp>
          <p:sp>
            <p:nvSpPr>
              <p:cNvPr id="18179" name="Freeform 294"/>
              <p:cNvSpPr>
                <a:spLocks/>
              </p:cNvSpPr>
              <p:nvPr/>
            </p:nvSpPr>
            <p:spPr bwMode="auto">
              <a:xfrm>
                <a:off x="5461" y="1790"/>
                <a:ext cx="18" cy="250"/>
              </a:xfrm>
              <a:custGeom>
                <a:avLst/>
                <a:gdLst>
                  <a:gd name="T0" fmla="*/ 17 w 18"/>
                  <a:gd name="T1" fmla="*/ 249 h 250"/>
                  <a:gd name="T2" fmla="*/ 8 w 18"/>
                  <a:gd name="T3" fmla="*/ 188 h 250"/>
                  <a:gd name="T4" fmla="*/ 8 w 18"/>
                  <a:gd name="T5" fmla="*/ 133 h 250"/>
                  <a:gd name="T6" fmla="*/ 0 w 18"/>
                  <a:gd name="T7" fmla="*/ 82 h 250"/>
                  <a:gd name="T8" fmla="*/ 0 w 18"/>
                  <a:gd name="T9" fmla="*/ 61 h 250"/>
                  <a:gd name="T10" fmla="*/ 0 w 18"/>
                  <a:gd name="T11" fmla="*/ 44 h 250"/>
                  <a:gd name="T12" fmla="*/ 0 w 18"/>
                  <a:gd name="T13" fmla="*/ 30 h 250"/>
                  <a:gd name="T14" fmla="*/ 0 w 18"/>
                  <a:gd name="T15" fmla="*/ 20 h 250"/>
                  <a:gd name="T16" fmla="*/ 0 w 18"/>
                  <a:gd name="T17" fmla="*/ 6 h 250"/>
                  <a:gd name="T18" fmla="*/ 0 w 18"/>
                  <a:gd name="T19" fmla="*/ 0 h 250"/>
                  <a:gd name="T20" fmla="*/ 0 w 18"/>
                  <a:gd name="T21" fmla="*/ 10 h 250"/>
                  <a:gd name="T22" fmla="*/ 8 w 18"/>
                  <a:gd name="T23" fmla="*/ 27 h 250"/>
                  <a:gd name="T24" fmla="*/ 8 w 18"/>
                  <a:gd name="T25" fmla="*/ 44 h 250"/>
                  <a:gd name="T26" fmla="*/ 8 w 18"/>
                  <a:gd name="T27" fmla="*/ 61 h 250"/>
                  <a:gd name="T28" fmla="*/ 8 w 18"/>
                  <a:gd name="T29" fmla="*/ 92 h 250"/>
                  <a:gd name="T30" fmla="*/ 8 w 18"/>
                  <a:gd name="T31" fmla="*/ 126 h 250"/>
                  <a:gd name="T32" fmla="*/ 17 w 18"/>
                  <a:gd name="T33" fmla="*/ 167 h 250"/>
                  <a:gd name="T34" fmla="*/ 17 w 18"/>
                  <a:gd name="T35" fmla="*/ 211 h 2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50"/>
                  <a:gd name="T56" fmla="*/ 18 w 18"/>
                  <a:gd name="T57" fmla="*/ 250 h 2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50">
                    <a:moveTo>
                      <a:pt x="17" y="249"/>
                    </a:moveTo>
                    <a:lnTo>
                      <a:pt x="8" y="188"/>
                    </a:lnTo>
                    <a:lnTo>
                      <a:pt x="8" y="133"/>
                    </a:lnTo>
                    <a:lnTo>
                      <a:pt x="0" y="82"/>
                    </a:lnTo>
                    <a:lnTo>
                      <a:pt x="0" y="61"/>
                    </a:lnTo>
                    <a:lnTo>
                      <a:pt x="0" y="44"/>
                    </a:lnTo>
                    <a:lnTo>
                      <a:pt x="0" y="30"/>
                    </a:lnTo>
                    <a:lnTo>
                      <a:pt x="0" y="20"/>
                    </a:lnTo>
                    <a:lnTo>
                      <a:pt x="0" y="6"/>
                    </a:lnTo>
                    <a:lnTo>
                      <a:pt x="0" y="0"/>
                    </a:lnTo>
                    <a:lnTo>
                      <a:pt x="0" y="10"/>
                    </a:lnTo>
                    <a:lnTo>
                      <a:pt x="8" y="27"/>
                    </a:lnTo>
                    <a:lnTo>
                      <a:pt x="8" y="44"/>
                    </a:lnTo>
                    <a:lnTo>
                      <a:pt x="8" y="61"/>
                    </a:lnTo>
                    <a:lnTo>
                      <a:pt x="8" y="92"/>
                    </a:lnTo>
                    <a:lnTo>
                      <a:pt x="8" y="126"/>
                    </a:lnTo>
                    <a:lnTo>
                      <a:pt x="17" y="167"/>
                    </a:lnTo>
                    <a:lnTo>
                      <a:pt x="17" y="211"/>
                    </a:lnTo>
                  </a:path>
                </a:pathLst>
              </a:custGeom>
              <a:solidFill>
                <a:schemeClr val="accent1"/>
              </a:solidFill>
              <a:ln w="12700" cap="rnd">
                <a:solidFill>
                  <a:srgbClr val="008000"/>
                </a:solidFill>
                <a:round/>
                <a:headEnd/>
                <a:tailEnd/>
              </a:ln>
            </p:spPr>
            <p:txBody>
              <a:bodyPr/>
              <a:lstStyle/>
              <a:p>
                <a:endParaRPr lang="en-US"/>
              </a:p>
            </p:txBody>
          </p:sp>
        </p:grpSp>
      </p:grpSp>
      <p:grpSp>
        <p:nvGrpSpPr>
          <p:cNvPr id="17417" name="Group 295"/>
          <p:cNvGrpSpPr>
            <a:grpSpLocks/>
          </p:cNvGrpSpPr>
          <p:nvPr/>
        </p:nvGrpSpPr>
        <p:grpSpPr bwMode="auto">
          <a:xfrm>
            <a:off x="1601788" y="2508250"/>
            <a:ext cx="1073150" cy="461963"/>
            <a:chOff x="1110" y="1544"/>
            <a:chExt cx="744" cy="285"/>
          </a:xfrm>
        </p:grpSpPr>
        <p:grpSp>
          <p:nvGrpSpPr>
            <p:cNvPr id="17460" name="Group 296"/>
            <p:cNvGrpSpPr>
              <a:grpSpLocks/>
            </p:cNvGrpSpPr>
            <p:nvPr/>
          </p:nvGrpSpPr>
          <p:grpSpPr bwMode="auto">
            <a:xfrm>
              <a:off x="1110" y="1549"/>
              <a:ext cx="187" cy="280"/>
              <a:chOff x="1110" y="1549"/>
              <a:chExt cx="187" cy="280"/>
            </a:xfrm>
          </p:grpSpPr>
          <p:sp>
            <p:nvSpPr>
              <p:cNvPr id="18160" name="Freeform 297"/>
              <p:cNvSpPr>
                <a:spLocks/>
              </p:cNvSpPr>
              <p:nvPr/>
            </p:nvSpPr>
            <p:spPr bwMode="auto">
              <a:xfrm>
                <a:off x="1207" y="1723"/>
                <a:ext cx="9" cy="106"/>
              </a:xfrm>
              <a:custGeom>
                <a:avLst/>
                <a:gdLst>
                  <a:gd name="T0" fmla="*/ 0 w 9"/>
                  <a:gd name="T1" fmla="*/ 105 h 106"/>
                  <a:gd name="T2" fmla="*/ 2 w 9"/>
                  <a:gd name="T3" fmla="*/ 74 h 106"/>
                  <a:gd name="T4" fmla="*/ 2 w 9"/>
                  <a:gd name="T5" fmla="*/ 50 h 106"/>
                  <a:gd name="T6" fmla="*/ 4 w 9"/>
                  <a:gd name="T7" fmla="*/ 28 h 106"/>
                  <a:gd name="T8" fmla="*/ 6 w 9"/>
                  <a:gd name="T9" fmla="*/ 16 h 106"/>
                  <a:gd name="T10" fmla="*/ 6 w 9"/>
                  <a:gd name="T11" fmla="*/ 6 h 106"/>
                  <a:gd name="T12" fmla="*/ 6 w 9"/>
                  <a:gd name="T13" fmla="*/ 3 h 106"/>
                  <a:gd name="T14" fmla="*/ 8 w 9"/>
                  <a:gd name="T15" fmla="*/ 0 h 106"/>
                  <a:gd name="T16" fmla="*/ 8 w 9"/>
                  <a:gd name="T17" fmla="*/ 3 h 106"/>
                  <a:gd name="T18" fmla="*/ 8 w 9"/>
                  <a:gd name="T19" fmla="*/ 10 h 106"/>
                  <a:gd name="T20" fmla="*/ 8 w 9"/>
                  <a:gd name="T21" fmla="*/ 19 h 106"/>
                  <a:gd name="T22" fmla="*/ 6 w 9"/>
                  <a:gd name="T23" fmla="*/ 43 h 106"/>
                  <a:gd name="T24" fmla="*/ 4 w 9"/>
                  <a:gd name="T25" fmla="*/ 74 h 106"/>
                  <a:gd name="T26" fmla="*/ 0 w 9"/>
                  <a:gd name="T27" fmla="*/ 105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
                  <a:gd name="T43" fmla="*/ 0 h 106"/>
                  <a:gd name="T44" fmla="*/ 9 w 9"/>
                  <a:gd name="T45" fmla="*/ 106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 h="106">
                    <a:moveTo>
                      <a:pt x="0" y="105"/>
                    </a:moveTo>
                    <a:lnTo>
                      <a:pt x="2" y="74"/>
                    </a:lnTo>
                    <a:lnTo>
                      <a:pt x="2" y="50"/>
                    </a:lnTo>
                    <a:lnTo>
                      <a:pt x="4" y="28"/>
                    </a:lnTo>
                    <a:lnTo>
                      <a:pt x="6" y="16"/>
                    </a:lnTo>
                    <a:lnTo>
                      <a:pt x="6" y="6"/>
                    </a:lnTo>
                    <a:lnTo>
                      <a:pt x="6" y="3"/>
                    </a:lnTo>
                    <a:lnTo>
                      <a:pt x="8" y="0"/>
                    </a:lnTo>
                    <a:lnTo>
                      <a:pt x="8" y="3"/>
                    </a:lnTo>
                    <a:lnTo>
                      <a:pt x="8" y="10"/>
                    </a:lnTo>
                    <a:lnTo>
                      <a:pt x="8" y="19"/>
                    </a:lnTo>
                    <a:lnTo>
                      <a:pt x="6" y="43"/>
                    </a:lnTo>
                    <a:lnTo>
                      <a:pt x="4" y="74"/>
                    </a:lnTo>
                    <a:lnTo>
                      <a:pt x="0" y="105"/>
                    </a:lnTo>
                  </a:path>
                </a:pathLst>
              </a:custGeom>
              <a:solidFill>
                <a:schemeClr val="accent1"/>
              </a:solidFill>
              <a:ln w="12700" cap="rnd">
                <a:solidFill>
                  <a:srgbClr val="008000"/>
                </a:solidFill>
                <a:round/>
                <a:headEnd/>
                <a:tailEnd/>
              </a:ln>
            </p:spPr>
            <p:txBody>
              <a:bodyPr/>
              <a:lstStyle/>
              <a:p>
                <a:endParaRPr lang="en-US"/>
              </a:p>
            </p:txBody>
          </p:sp>
          <p:sp>
            <p:nvSpPr>
              <p:cNvPr id="18161" name="Freeform 298"/>
              <p:cNvSpPr>
                <a:spLocks/>
              </p:cNvSpPr>
              <p:nvPr/>
            </p:nvSpPr>
            <p:spPr bwMode="auto">
              <a:xfrm>
                <a:off x="1132" y="1651"/>
                <a:ext cx="79" cy="167"/>
              </a:xfrm>
              <a:custGeom>
                <a:avLst/>
                <a:gdLst>
                  <a:gd name="T0" fmla="*/ 78 w 79"/>
                  <a:gd name="T1" fmla="*/ 163 h 167"/>
                  <a:gd name="T2" fmla="*/ 76 w 79"/>
                  <a:gd name="T3" fmla="*/ 166 h 167"/>
                  <a:gd name="T4" fmla="*/ 73 w 79"/>
                  <a:gd name="T5" fmla="*/ 163 h 167"/>
                  <a:gd name="T6" fmla="*/ 68 w 79"/>
                  <a:gd name="T7" fmla="*/ 153 h 167"/>
                  <a:gd name="T8" fmla="*/ 62 w 79"/>
                  <a:gd name="T9" fmla="*/ 144 h 167"/>
                  <a:gd name="T10" fmla="*/ 50 w 79"/>
                  <a:gd name="T11" fmla="*/ 123 h 167"/>
                  <a:gd name="T12" fmla="*/ 44 w 79"/>
                  <a:gd name="T13" fmla="*/ 113 h 167"/>
                  <a:gd name="T14" fmla="*/ 41 w 79"/>
                  <a:gd name="T15" fmla="*/ 104 h 167"/>
                  <a:gd name="T16" fmla="*/ 39 w 79"/>
                  <a:gd name="T17" fmla="*/ 98 h 167"/>
                  <a:gd name="T18" fmla="*/ 39 w 79"/>
                  <a:gd name="T19" fmla="*/ 95 h 167"/>
                  <a:gd name="T20" fmla="*/ 41 w 79"/>
                  <a:gd name="T21" fmla="*/ 86 h 167"/>
                  <a:gd name="T22" fmla="*/ 43 w 79"/>
                  <a:gd name="T23" fmla="*/ 74 h 167"/>
                  <a:gd name="T24" fmla="*/ 43 w 79"/>
                  <a:gd name="T25" fmla="*/ 70 h 167"/>
                  <a:gd name="T26" fmla="*/ 41 w 79"/>
                  <a:gd name="T27" fmla="*/ 64 h 167"/>
                  <a:gd name="T28" fmla="*/ 37 w 79"/>
                  <a:gd name="T29" fmla="*/ 55 h 167"/>
                  <a:gd name="T30" fmla="*/ 32 w 79"/>
                  <a:gd name="T31" fmla="*/ 46 h 167"/>
                  <a:gd name="T32" fmla="*/ 18 w 79"/>
                  <a:gd name="T33" fmla="*/ 27 h 167"/>
                  <a:gd name="T34" fmla="*/ 5 w 79"/>
                  <a:gd name="T35" fmla="*/ 9 h 167"/>
                  <a:gd name="T36" fmla="*/ 1 w 79"/>
                  <a:gd name="T37" fmla="*/ 3 h 167"/>
                  <a:gd name="T38" fmla="*/ 0 w 79"/>
                  <a:gd name="T39" fmla="*/ 0 h 167"/>
                  <a:gd name="T40" fmla="*/ 1 w 79"/>
                  <a:gd name="T41" fmla="*/ 0 h 167"/>
                  <a:gd name="T42" fmla="*/ 5 w 79"/>
                  <a:gd name="T43" fmla="*/ 3 h 167"/>
                  <a:gd name="T44" fmla="*/ 16 w 79"/>
                  <a:gd name="T45" fmla="*/ 12 h 167"/>
                  <a:gd name="T46" fmla="*/ 30 w 79"/>
                  <a:gd name="T47" fmla="*/ 27 h 167"/>
                  <a:gd name="T48" fmla="*/ 35 w 79"/>
                  <a:gd name="T49" fmla="*/ 37 h 167"/>
                  <a:gd name="T50" fmla="*/ 41 w 79"/>
                  <a:gd name="T51" fmla="*/ 46 h 167"/>
                  <a:gd name="T52" fmla="*/ 44 w 79"/>
                  <a:gd name="T53" fmla="*/ 58 h 167"/>
                  <a:gd name="T54" fmla="*/ 50 w 79"/>
                  <a:gd name="T55" fmla="*/ 74 h 167"/>
                  <a:gd name="T56" fmla="*/ 62 w 79"/>
                  <a:gd name="T57" fmla="*/ 110 h 167"/>
                  <a:gd name="T58" fmla="*/ 69 w 79"/>
                  <a:gd name="T59" fmla="*/ 129 h 167"/>
                  <a:gd name="T60" fmla="*/ 73 w 79"/>
                  <a:gd name="T61" fmla="*/ 144 h 167"/>
                  <a:gd name="T62" fmla="*/ 76 w 79"/>
                  <a:gd name="T63" fmla="*/ 157 h 167"/>
                  <a:gd name="T64" fmla="*/ 78 w 79"/>
                  <a:gd name="T65" fmla="*/ 163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167"/>
                  <a:gd name="T101" fmla="*/ 79 w 79"/>
                  <a:gd name="T102" fmla="*/ 167 h 1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167">
                    <a:moveTo>
                      <a:pt x="78" y="163"/>
                    </a:moveTo>
                    <a:lnTo>
                      <a:pt x="76" y="166"/>
                    </a:lnTo>
                    <a:lnTo>
                      <a:pt x="73" y="163"/>
                    </a:lnTo>
                    <a:lnTo>
                      <a:pt x="68" y="153"/>
                    </a:lnTo>
                    <a:lnTo>
                      <a:pt x="62" y="144"/>
                    </a:lnTo>
                    <a:lnTo>
                      <a:pt x="50" y="123"/>
                    </a:lnTo>
                    <a:lnTo>
                      <a:pt x="44" y="113"/>
                    </a:lnTo>
                    <a:lnTo>
                      <a:pt x="41" y="104"/>
                    </a:lnTo>
                    <a:lnTo>
                      <a:pt x="39" y="98"/>
                    </a:lnTo>
                    <a:lnTo>
                      <a:pt x="39" y="95"/>
                    </a:lnTo>
                    <a:lnTo>
                      <a:pt x="41" y="86"/>
                    </a:lnTo>
                    <a:lnTo>
                      <a:pt x="43" y="74"/>
                    </a:lnTo>
                    <a:lnTo>
                      <a:pt x="43" y="70"/>
                    </a:lnTo>
                    <a:lnTo>
                      <a:pt x="41" y="64"/>
                    </a:lnTo>
                    <a:lnTo>
                      <a:pt x="37" y="55"/>
                    </a:lnTo>
                    <a:lnTo>
                      <a:pt x="32" y="46"/>
                    </a:lnTo>
                    <a:lnTo>
                      <a:pt x="18" y="27"/>
                    </a:lnTo>
                    <a:lnTo>
                      <a:pt x="5" y="9"/>
                    </a:lnTo>
                    <a:lnTo>
                      <a:pt x="1" y="3"/>
                    </a:lnTo>
                    <a:lnTo>
                      <a:pt x="0" y="0"/>
                    </a:lnTo>
                    <a:lnTo>
                      <a:pt x="1" y="0"/>
                    </a:lnTo>
                    <a:lnTo>
                      <a:pt x="5" y="3"/>
                    </a:lnTo>
                    <a:lnTo>
                      <a:pt x="16" y="12"/>
                    </a:lnTo>
                    <a:lnTo>
                      <a:pt x="30" y="27"/>
                    </a:lnTo>
                    <a:lnTo>
                      <a:pt x="35" y="37"/>
                    </a:lnTo>
                    <a:lnTo>
                      <a:pt x="41" y="46"/>
                    </a:lnTo>
                    <a:lnTo>
                      <a:pt x="44" y="58"/>
                    </a:lnTo>
                    <a:lnTo>
                      <a:pt x="50" y="74"/>
                    </a:lnTo>
                    <a:lnTo>
                      <a:pt x="62" y="110"/>
                    </a:lnTo>
                    <a:lnTo>
                      <a:pt x="69" y="129"/>
                    </a:lnTo>
                    <a:lnTo>
                      <a:pt x="73" y="144"/>
                    </a:lnTo>
                    <a:lnTo>
                      <a:pt x="76" y="157"/>
                    </a:lnTo>
                    <a:lnTo>
                      <a:pt x="78" y="163"/>
                    </a:lnTo>
                  </a:path>
                </a:pathLst>
              </a:custGeom>
              <a:solidFill>
                <a:schemeClr val="accent1"/>
              </a:solidFill>
              <a:ln w="12700" cap="rnd">
                <a:solidFill>
                  <a:srgbClr val="008000"/>
                </a:solidFill>
                <a:round/>
                <a:headEnd/>
                <a:tailEnd/>
              </a:ln>
            </p:spPr>
            <p:txBody>
              <a:bodyPr/>
              <a:lstStyle/>
              <a:p>
                <a:endParaRPr lang="en-US"/>
              </a:p>
            </p:txBody>
          </p:sp>
          <p:sp>
            <p:nvSpPr>
              <p:cNvPr id="18162" name="Freeform 299"/>
              <p:cNvSpPr>
                <a:spLocks/>
              </p:cNvSpPr>
              <p:nvPr/>
            </p:nvSpPr>
            <p:spPr bwMode="auto">
              <a:xfrm>
                <a:off x="1212" y="1668"/>
                <a:ext cx="49" cy="161"/>
              </a:xfrm>
              <a:custGeom>
                <a:avLst/>
                <a:gdLst>
                  <a:gd name="T0" fmla="*/ 0 w 49"/>
                  <a:gd name="T1" fmla="*/ 126 h 161"/>
                  <a:gd name="T2" fmla="*/ 13 w 49"/>
                  <a:gd name="T3" fmla="*/ 89 h 161"/>
                  <a:gd name="T4" fmla="*/ 18 w 49"/>
                  <a:gd name="T5" fmla="*/ 74 h 161"/>
                  <a:gd name="T6" fmla="*/ 24 w 49"/>
                  <a:gd name="T7" fmla="*/ 61 h 161"/>
                  <a:gd name="T8" fmla="*/ 26 w 49"/>
                  <a:gd name="T9" fmla="*/ 49 h 161"/>
                  <a:gd name="T10" fmla="*/ 24 w 49"/>
                  <a:gd name="T11" fmla="*/ 37 h 161"/>
                  <a:gd name="T12" fmla="*/ 22 w 49"/>
                  <a:gd name="T13" fmla="*/ 28 h 161"/>
                  <a:gd name="T14" fmla="*/ 24 w 49"/>
                  <a:gd name="T15" fmla="*/ 21 h 161"/>
                  <a:gd name="T16" fmla="*/ 29 w 49"/>
                  <a:gd name="T17" fmla="*/ 12 h 161"/>
                  <a:gd name="T18" fmla="*/ 37 w 49"/>
                  <a:gd name="T19" fmla="*/ 3 h 161"/>
                  <a:gd name="T20" fmla="*/ 44 w 49"/>
                  <a:gd name="T21" fmla="*/ 0 h 161"/>
                  <a:gd name="T22" fmla="*/ 48 w 49"/>
                  <a:gd name="T23" fmla="*/ 0 h 161"/>
                  <a:gd name="T24" fmla="*/ 48 w 49"/>
                  <a:gd name="T25" fmla="*/ 3 h 161"/>
                  <a:gd name="T26" fmla="*/ 46 w 49"/>
                  <a:gd name="T27" fmla="*/ 9 h 161"/>
                  <a:gd name="T28" fmla="*/ 44 w 49"/>
                  <a:gd name="T29" fmla="*/ 18 h 161"/>
                  <a:gd name="T30" fmla="*/ 35 w 49"/>
                  <a:gd name="T31" fmla="*/ 43 h 161"/>
                  <a:gd name="T32" fmla="*/ 26 w 49"/>
                  <a:gd name="T33" fmla="*/ 68 h 161"/>
                  <a:gd name="T34" fmla="*/ 18 w 49"/>
                  <a:gd name="T35" fmla="*/ 89 h 161"/>
                  <a:gd name="T36" fmla="*/ 13 w 49"/>
                  <a:gd name="T37" fmla="*/ 126 h 161"/>
                  <a:gd name="T38" fmla="*/ 9 w 49"/>
                  <a:gd name="T39" fmla="*/ 160 h 1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161"/>
                  <a:gd name="T62" fmla="*/ 49 w 49"/>
                  <a:gd name="T63" fmla="*/ 161 h 1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161">
                    <a:moveTo>
                      <a:pt x="0" y="126"/>
                    </a:moveTo>
                    <a:lnTo>
                      <a:pt x="13" y="89"/>
                    </a:lnTo>
                    <a:lnTo>
                      <a:pt x="18" y="74"/>
                    </a:lnTo>
                    <a:lnTo>
                      <a:pt x="24" y="61"/>
                    </a:lnTo>
                    <a:lnTo>
                      <a:pt x="26" y="49"/>
                    </a:lnTo>
                    <a:lnTo>
                      <a:pt x="24" y="37"/>
                    </a:lnTo>
                    <a:lnTo>
                      <a:pt x="22" y="28"/>
                    </a:lnTo>
                    <a:lnTo>
                      <a:pt x="24" y="21"/>
                    </a:lnTo>
                    <a:lnTo>
                      <a:pt x="29" y="12"/>
                    </a:lnTo>
                    <a:lnTo>
                      <a:pt x="37" y="3"/>
                    </a:lnTo>
                    <a:lnTo>
                      <a:pt x="44" y="0"/>
                    </a:lnTo>
                    <a:lnTo>
                      <a:pt x="48" y="0"/>
                    </a:lnTo>
                    <a:lnTo>
                      <a:pt x="48" y="3"/>
                    </a:lnTo>
                    <a:lnTo>
                      <a:pt x="46" y="9"/>
                    </a:lnTo>
                    <a:lnTo>
                      <a:pt x="44" y="18"/>
                    </a:lnTo>
                    <a:lnTo>
                      <a:pt x="35" y="43"/>
                    </a:lnTo>
                    <a:lnTo>
                      <a:pt x="26" y="68"/>
                    </a:lnTo>
                    <a:lnTo>
                      <a:pt x="18" y="89"/>
                    </a:lnTo>
                    <a:lnTo>
                      <a:pt x="13" y="126"/>
                    </a:lnTo>
                    <a:lnTo>
                      <a:pt x="9" y="160"/>
                    </a:lnTo>
                  </a:path>
                </a:pathLst>
              </a:custGeom>
              <a:solidFill>
                <a:schemeClr val="accent1"/>
              </a:solidFill>
              <a:ln w="12700" cap="rnd">
                <a:solidFill>
                  <a:srgbClr val="008000"/>
                </a:solidFill>
                <a:round/>
                <a:headEnd/>
                <a:tailEnd/>
              </a:ln>
            </p:spPr>
            <p:txBody>
              <a:bodyPr/>
              <a:lstStyle/>
              <a:p>
                <a:endParaRPr lang="en-US"/>
              </a:p>
            </p:txBody>
          </p:sp>
          <p:sp>
            <p:nvSpPr>
              <p:cNvPr id="18163" name="Freeform 300"/>
              <p:cNvSpPr>
                <a:spLocks/>
              </p:cNvSpPr>
              <p:nvPr/>
            </p:nvSpPr>
            <p:spPr bwMode="auto">
              <a:xfrm>
                <a:off x="1165" y="1596"/>
                <a:ext cx="53" cy="204"/>
              </a:xfrm>
              <a:custGeom>
                <a:avLst/>
                <a:gdLst>
                  <a:gd name="T0" fmla="*/ 43 w 53"/>
                  <a:gd name="T1" fmla="*/ 203 h 204"/>
                  <a:gd name="T2" fmla="*/ 34 w 53"/>
                  <a:gd name="T3" fmla="*/ 139 h 204"/>
                  <a:gd name="T4" fmla="*/ 31 w 53"/>
                  <a:gd name="T5" fmla="*/ 109 h 204"/>
                  <a:gd name="T6" fmla="*/ 25 w 53"/>
                  <a:gd name="T7" fmla="*/ 82 h 204"/>
                  <a:gd name="T8" fmla="*/ 18 w 53"/>
                  <a:gd name="T9" fmla="*/ 57 h 204"/>
                  <a:gd name="T10" fmla="*/ 11 w 53"/>
                  <a:gd name="T11" fmla="*/ 33 h 204"/>
                  <a:gd name="T12" fmla="*/ 4 w 53"/>
                  <a:gd name="T13" fmla="*/ 15 h 204"/>
                  <a:gd name="T14" fmla="*/ 0 w 53"/>
                  <a:gd name="T15" fmla="*/ 3 h 204"/>
                  <a:gd name="T16" fmla="*/ 2 w 53"/>
                  <a:gd name="T17" fmla="*/ 0 h 204"/>
                  <a:gd name="T18" fmla="*/ 6 w 53"/>
                  <a:gd name="T19" fmla="*/ 6 h 204"/>
                  <a:gd name="T20" fmla="*/ 13 w 53"/>
                  <a:gd name="T21" fmla="*/ 18 h 204"/>
                  <a:gd name="T22" fmla="*/ 18 w 53"/>
                  <a:gd name="T23" fmla="*/ 30 h 204"/>
                  <a:gd name="T24" fmla="*/ 27 w 53"/>
                  <a:gd name="T25" fmla="*/ 51 h 204"/>
                  <a:gd name="T26" fmla="*/ 36 w 53"/>
                  <a:gd name="T27" fmla="*/ 73 h 204"/>
                  <a:gd name="T28" fmla="*/ 45 w 53"/>
                  <a:gd name="T29" fmla="*/ 97 h 204"/>
                  <a:gd name="T30" fmla="*/ 51 w 53"/>
                  <a:gd name="T31" fmla="*/ 115 h 204"/>
                  <a:gd name="T32" fmla="*/ 52 w 53"/>
                  <a:gd name="T33" fmla="*/ 130 h 204"/>
                  <a:gd name="T34" fmla="*/ 52 w 53"/>
                  <a:gd name="T35" fmla="*/ 139 h 204"/>
                  <a:gd name="T36" fmla="*/ 51 w 53"/>
                  <a:gd name="T37" fmla="*/ 154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204"/>
                  <a:gd name="T59" fmla="*/ 53 w 5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204">
                    <a:moveTo>
                      <a:pt x="43" y="203"/>
                    </a:moveTo>
                    <a:lnTo>
                      <a:pt x="34" y="139"/>
                    </a:lnTo>
                    <a:lnTo>
                      <a:pt x="31" y="109"/>
                    </a:lnTo>
                    <a:lnTo>
                      <a:pt x="25" y="82"/>
                    </a:lnTo>
                    <a:lnTo>
                      <a:pt x="18" y="57"/>
                    </a:lnTo>
                    <a:lnTo>
                      <a:pt x="11" y="33"/>
                    </a:lnTo>
                    <a:lnTo>
                      <a:pt x="4" y="15"/>
                    </a:lnTo>
                    <a:lnTo>
                      <a:pt x="0" y="3"/>
                    </a:lnTo>
                    <a:lnTo>
                      <a:pt x="2" y="0"/>
                    </a:lnTo>
                    <a:lnTo>
                      <a:pt x="6" y="6"/>
                    </a:lnTo>
                    <a:lnTo>
                      <a:pt x="13" y="18"/>
                    </a:lnTo>
                    <a:lnTo>
                      <a:pt x="18" y="30"/>
                    </a:lnTo>
                    <a:lnTo>
                      <a:pt x="27" y="51"/>
                    </a:lnTo>
                    <a:lnTo>
                      <a:pt x="36" y="73"/>
                    </a:lnTo>
                    <a:lnTo>
                      <a:pt x="45" y="97"/>
                    </a:lnTo>
                    <a:lnTo>
                      <a:pt x="51" y="115"/>
                    </a:lnTo>
                    <a:lnTo>
                      <a:pt x="52" y="130"/>
                    </a:lnTo>
                    <a:lnTo>
                      <a:pt x="52" y="139"/>
                    </a:lnTo>
                    <a:lnTo>
                      <a:pt x="51" y="154"/>
                    </a:lnTo>
                  </a:path>
                </a:pathLst>
              </a:custGeom>
              <a:solidFill>
                <a:schemeClr val="accent1"/>
              </a:solidFill>
              <a:ln w="12700" cap="rnd">
                <a:solidFill>
                  <a:srgbClr val="008000"/>
                </a:solidFill>
                <a:round/>
                <a:headEnd/>
                <a:tailEnd/>
              </a:ln>
            </p:spPr>
            <p:txBody>
              <a:bodyPr/>
              <a:lstStyle/>
              <a:p>
                <a:endParaRPr lang="en-US"/>
              </a:p>
            </p:txBody>
          </p:sp>
          <p:sp>
            <p:nvSpPr>
              <p:cNvPr id="18164" name="Freeform 301"/>
              <p:cNvSpPr>
                <a:spLocks/>
              </p:cNvSpPr>
              <p:nvPr/>
            </p:nvSpPr>
            <p:spPr bwMode="auto">
              <a:xfrm>
                <a:off x="1110" y="1753"/>
                <a:ext cx="93" cy="62"/>
              </a:xfrm>
              <a:custGeom>
                <a:avLst/>
                <a:gdLst>
                  <a:gd name="T0" fmla="*/ 92 w 93"/>
                  <a:gd name="T1" fmla="*/ 61 h 62"/>
                  <a:gd name="T2" fmla="*/ 91 w 93"/>
                  <a:gd name="T3" fmla="*/ 58 h 62"/>
                  <a:gd name="T4" fmla="*/ 84 w 93"/>
                  <a:gd name="T5" fmla="*/ 46 h 62"/>
                  <a:gd name="T6" fmla="*/ 75 w 93"/>
                  <a:gd name="T7" fmla="*/ 30 h 62"/>
                  <a:gd name="T8" fmla="*/ 66 w 93"/>
                  <a:gd name="T9" fmla="*/ 21 h 62"/>
                  <a:gd name="T10" fmla="*/ 59 w 93"/>
                  <a:gd name="T11" fmla="*/ 15 h 62"/>
                  <a:gd name="T12" fmla="*/ 52 w 93"/>
                  <a:gd name="T13" fmla="*/ 9 h 62"/>
                  <a:gd name="T14" fmla="*/ 36 w 93"/>
                  <a:gd name="T15" fmla="*/ 0 h 62"/>
                  <a:gd name="T16" fmla="*/ 25 w 93"/>
                  <a:gd name="T17" fmla="*/ 0 h 62"/>
                  <a:gd name="T18" fmla="*/ 13 w 93"/>
                  <a:gd name="T19" fmla="*/ 0 h 62"/>
                  <a:gd name="T20" fmla="*/ 7 w 93"/>
                  <a:gd name="T21" fmla="*/ 0 h 62"/>
                  <a:gd name="T22" fmla="*/ 2 w 93"/>
                  <a:gd name="T23" fmla="*/ 0 h 62"/>
                  <a:gd name="T24" fmla="*/ 0 w 93"/>
                  <a:gd name="T25" fmla="*/ 0 h 62"/>
                  <a:gd name="T26" fmla="*/ 4 w 93"/>
                  <a:gd name="T27" fmla="*/ 0 h 62"/>
                  <a:gd name="T28" fmla="*/ 7 w 93"/>
                  <a:gd name="T29" fmla="*/ 3 h 62"/>
                  <a:gd name="T30" fmla="*/ 23 w 93"/>
                  <a:gd name="T31" fmla="*/ 6 h 62"/>
                  <a:gd name="T32" fmla="*/ 39 w 93"/>
                  <a:gd name="T33" fmla="*/ 12 h 62"/>
                  <a:gd name="T34" fmla="*/ 48 w 93"/>
                  <a:gd name="T35" fmla="*/ 12 h 62"/>
                  <a:gd name="T36" fmla="*/ 53 w 93"/>
                  <a:gd name="T37" fmla="*/ 15 h 62"/>
                  <a:gd name="T38" fmla="*/ 64 w 93"/>
                  <a:gd name="T39" fmla="*/ 27 h 62"/>
                  <a:gd name="T40" fmla="*/ 76 w 93"/>
                  <a:gd name="T41" fmla="*/ 43 h 62"/>
                  <a:gd name="T42" fmla="*/ 87 w 93"/>
                  <a:gd name="T43" fmla="*/ 55 h 62"/>
                  <a:gd name="T44" fmla="*/ 91 w 93"/>
                  <a:gd name="T45" fmla="*/ 61 h 62"/>
                  <a:gd name="T46" fmla="*/ 92 w 93"/>
                  <a:gd name="T47" fmla="*/ 61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92" y="61"/>
                    </a:moveTo>
                    <a:lnTo>
                      <a:pt x="91" y="58"/>
                    </a:lnTo>
                    <a:lnTo>
                      <a:pt x="84" y="46"/>
                    </a:lnTo>
                    <a:lnTo>
                      <a:pt x="75" y="30"/>
                    </a:lnTo>
                    <a:lnTo>
                      <a:pt x="66" y="21"/>
                    </a:lnTo>
                    <a:lnTo>
                      <a:pt x="59" y="15"/>
                    </a:lnTo>
                    <a:lnTo>
                      <a:pt x="52" y="9"/>
                    </a:lnTo>
                    <a:lnTo>
                      <a:pt x="36" y="0"/>
                    </a:lnTo>
                    <a:lnTo>
                      <a:pt x="25" y="0"/>
                    </a:lnTo>
                    <a:lnTo>
                      <a:pt x="13" y="0"/>
                    </a:lnTo>
                    <a:lnTo>
                      <a:pt x="7" y="0"/>
                    </a:lnTo>
                    <a:lnTo>
                      <a:pt x="2" y="0"/>
                    </a:lnTo>
                    <a:lnTo>
                      <a:pt x="0" y="0"/>
                    </a:lnTo>
                    <a:lnTo>
                      <a:pt x="4" y="0"/>
                    </a:lnTo>
                    <a:lnTo>
                      <a:pt x="7" y="3"/>
                    </a:lnTo>
                    <a:lnTo>
                      <a:pt x="23" y="6"/>
                    </a:lnTo>
                    <a:lnTo>
                      <a:pt x="39" y="12"/>
                    </a:lnTo>
                    <a:lnTo>
                      <a:pt x="48" y="12"/>
                    </a:lnTo>
                    <a:lnTo>
                      <a:pt x="53" y="15"/>
                    </a:lnTo>
                    <a:lnTo>
                      <a:pt x="64" y="27"/>
                    </a:lnTo>
                    <a:lnTo>
                      <a:pt x="76" y="43"/>
                    </a:lnTo>
                    <a:lnTo>
                      <a:pt x="87" y="55"/>
                    </a:lnTo>
                    <a:lnTo>
                      <a:pt x="91" y="61"/>
                    </a:lnTo>
                    <a:lnTo>
                      <a:pt x="92" y="61"/>
                    </a:lnTo>
                  </a:path>
                </a:pathLst>
              </a:custGeom>
              <a:solidFill>
                <a:schemeClr val="accent1"/>
              </a:solidFill>
              <a:ln w="12700" cap="rnd">
                <a:solidFill>
                  <a:srgbClr val="008000"/>
                </a:solidFill>
                <a:round/>
                <a:headEnd/>
                <a:tailEnd/>
              </a:ln>
            </p:spPr>
            <p:txBody>
              <a:bodyPr/>
              <a:lstStyle/>
              <a:p>
                <a:endParaRPr lang="en-US"/>
              </a:p>
            </p:txBody>
          </p:sp>
          <p:sp>
            <p:nvSpPr>
              <p:cNvPr id="18165" name="Freeform 302"/>
              <p:cNvSpPr>
                <a:spLocks/>
              </p:cNvSpPr>
              <p:nvPr/>
            </p:nvSpPr>
            <p:spPr bwMode="auto">
              <a:xfrm>
                <a:off x="1207" y="1593"/>
                <a:ext cx="34" cy="228"/>
              </a:xfrm>
              <a:custGeom>
                <a:avLst/>
                <a:gdLst>
                  <a:gd name="T0" fmla="*/ 0 w 34"/>
                  <a:gd name="T1" fmla="*/ 206 h 228"/>
                  <a:gd name="T2" fmla="*/ 6 w 34"/>
                  <a:gd name="T3" fmla="*/ 144 h 228"/>
                  <a:gd name="T4" fmla="*/ 9 w 34"/>
                  <a:gd name="T5" fmla="*/ 117 h 228"/>
                  <a:gd name="T6" fmla="*/ 13 w 34"/>
                  <a:gd name="T7" fmla="*/ 89 h 228"/>
                  <a:gd name="T8" fmla="*/ 18 w 34"/>
                  <a:gd name="T9" fmla="*/ 61 h 228"/>
                  <a:gd name="T10" fmla="*/ 22 w 34"/>
                  <a:gd name="T11" fmla="*/ 37 h 228"/>
                  <a:gd name="T12" fmla="*/ 28 w 34"/>
                  <a:gd name="T13" fmla="*/ 15 h 228"/>
                  <a:gd name="T14" fmla="*/ 29 w 34"/>
                  <a:gd name="T15" fmla="*/ 6 h 228"/>
                  <a:gd name="T16" fmla="*/ 31 w 34"/>
                  <a:gd name="T17" fmla="*/ 3 h 228"/>
                  <a:gd name="T18" fmla="*/ 31 w 34"/>
                  <a:gd name="T19" fmla="*/ 0 h 228"/>
                  <a:gd name="T20" fmla="*/ 33 w 34"/>
                  <a:gd name="T21" fmla="*/ 3 h 228"/>
                  <a:gd name="T22" fmla="*/ 33 w 34"/>
                  <a:gd name="T23" fmla="*/ 12 h 228"/>
                  <a:gd name="T24" fmla="*/ 33 w 34"/>
                  <a:gd name="T25" fmla="*/ 28 h 228"/>
                  <a:gd name="T26" fmla="*/ 31 w 34"/>
                  <a:gd name="T27" fmla="*/ 43 h 228"/>
                  <a:gd name="T28" fmla="*/ 28 w 34"/>
                  <a:gd name="T29" fmla="*/ 61 h 228"/>
                  <a:gd name="T30" fmla="*/ 22 w 34"/>
                  <a:gd name="T31" fmla="*/ 83 h 228"/>
                  <a:gd name="T32" fmla="*/ 17 w 34"/>
                  <a:gd name="T33" fmla="*/ 107 h 228"/>
                  <a:gd name="T34" fmla="*/ 13 w 34"/>
                  <a:gd name="T35" fmla="*/ 132 h 228"/>
                  <a:gd name="T36" fmla="*/ 11 w 34"/>
                  <a:gd name="T37" fmla="*/ 153 h 228"/>
                  <a:gd name="T38" fmla="*/ 11 w 34"/>
                  <a:gd name="T39" fmla="*/ 178 h 228"/>
                  <a:gd name="T40" fmla="*/ 13 w 34"/>
                  <a:gd name="T41" fmla="*/ 227 h 2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8"/>
                  <a:gd name="T65" fmla="*/ 34 w 34"/>
                  <a:gd name="T66" fmla="*/ 228 h 2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8">
                    <a:moveTo>
                      <a:pt x="0" y="206"/>
                    </a:moveTo>
                    <a:lnTo>
                      <a:pt x="6" y="144"/>
                    </a:lnTo>
                    <a:lnTo>
                      <a:pt x="9" y="117"/>
                    </a:lnTo>
                    <a:lnTo>
                      <a:pt x="13" y="89"/>
                    </a:lnTo>
                    <a:lnTo>
                      <a:pt x="18" y="61"/>
                    </a:lnTo>
                    <a:lnTo>
                      <a:pt x="22" y="37"/>
                    </a:lnTo>
                    <a:lnTo>
                      <a:pt x="28" y="15"/>
                    </a:lnTo>
                    <a:lnTo>
                      <a:pt x="29" y="6"/>
                    </a:lnTo>
                    <a:lnTo>
                      <a:pt x="31" y="3"/>
                    </a:lnTo>
                    <a:lnTo>
                      <a:pt x="31" y="0"/>
                    </a:lnTo>
                    <a:lnTo>
                      <a:pt x="33" y="3"/>
                    </a:lnTo>
                    <a:lnTo>
                      <a:pt x="33" y="12"/>
                    </a:lnTo>
                    <a:lnTo>
                      <a:pt x="33" y="28"/>
                    </a:lnTo>
                    <a:lnTo>
                      <a:pt x="31" y="43"/>
                    </a:lnTo>
                    <a:lnTo>
                      <a:pt x="28" y="61"/>
                    </a:lnTo>
                    <a:lnTo>
                      <a:pt x="22" y="83"/>
                    </a:lnTo>
                    <a:lnTo>
                      <a:pt x="17" y="107"/>
                    </a:lnTo>
                    <a:lnTo>
                      <a:pt x="13" y="132"/>
                    </a:lnTo>
                    <a:lnTo>
                      <a:pt x="11" y="153"/>
                    </a:lnTo>
                    <a:lnTo>
                      <a:pt x="11" y="178"/>
                    </a:lnTo>
                    <a:lnTo>
                      <a:pt x="13" y="227"/>
                    </a:lnTo>
                  </a:path>
                </a:pathLst>
              </a:custGeom>
              <a:solidFill>
                <a:schemeClr val="accent1"/>
              </a:solidFill>
              <a:ln w="12700" cap="rnd">
                <a:solidFill>
                  <a:srgbClr val="008000"/>
                </a:solidFill>
                <a:round/>
                <a:headEnd/>
                <a:tailEnd/>
              </a:ln>
            </p:spPr>
            <p:txBody>
              <a:bodyPr/>
              <a:lstStyle/>
              <a:p>
                <a:endParaRPr lang="en-US"/>
              </a:p>
            </p:txBody>
          </p:sp>
          <p:sp>
            <p:nvSpPr>
              <p:cNvPr id="18166" name="Freeform 303"/>
              <p:cNvSpPr>
                <a:spLocks/>
              </p:cNvSpPr>
              <p:nvPr/>
            </p:nvSpPr>
            <p:spPr bwMode="auto">
              <a:xfrm>
                <a:off x="1225" y="1747"/>
                <a:ext cx="72" cy="62"/>
              </a:xfrm>
              <a:custGeom>
                <a:avLst/>
                <a:gdLst>
                  <a:gd name="T0" fmla="*/ 0 w 72"/>
                  <a:gd name="T1" fmla="*/ 61 h 62"/>
                  <a:gd name="T2" fmla="*/ 6 w 72"/>
                  <a:gd name="T3" fmla="*/ 37 h 62"/>
                  <a:gd name="T4" fmla="*/ 10 w 72"/>
                  <a:gd name="T5" fmla="*/ 27 h 62"/>
                  <a:gd name="T6" fmla="*/ 13 w 72"/>
                  <a:gd name="T7" fmla="*/ 18 h 62"/>
                  <a:gd name="T8" fmla="*/ 19 w 72"/>
                  <a:gd name="T9" fmla="*/ 12 h 62"/>
                  <a:gd name="T10" fmla="*/ 25 w 72"/>
                  <a:gd name="T11" fmla="*/ 9 h 62"/>
                  <a:gd name="T12" fmla="*/ 38 w 72"/>
                  <a:gd name="T13" fmla="*/ 3 h 62"/>
                  <a:gd name="T14" fmla="*/ 48 w 72"/>
                  <a:gd name="T15" fmla="*/ 0 h 62"/>
                  <a:gd name="T16" fmla="*/ 58 w 72"/>
                  <a:gd name="T17" fmla="*/ 0 h 62"/>
                  <a:gd name="T18" fmla="*/ 67 w 72"/>
                  <a:gd name="T19" fmla="*/ 0 h 62"/>
                  <a:gd name="T20" fmla="*/ 71 w 72"/>
                  <a:gd name="T21" fmla="*/ 3 h 62"/>
                  <a:gd name="T22" fmla="*/ 69 w 72"/>
                  <a:gd name="T23" fmla="*/ 6 h 62"/>
                  <a:gd name="T24" fmla="*/ 63 w 72"/>
                  <a:gd name="T25" fmla="*/ 9 h 62"/>
                  <a:gd name="T26" fmla="*/ 50 w 72"/>
                  <a:gd name="T27" fmla="*/ 18 h 62"/>
                  <a:gd name="T28" fmla="*/ 40 w 72"/>
                  <a:gd name="T29" fmla="*/ 24 h 62"/>
                  <a:gd name="T30" fmla="*/ 27 w 72"/>
                  <a:gd name="T31" fmla="*/ 27 h 62"/>
                  <a:gd name="T32" fmla="*/ 17 w 72"/>
                  <a:gd name="T33" fmla="*/ 34 h 62"/>
                  <a:gd name="T34" fmla="*/ 10 w 72"/>
                  <a:gd name="T35" fmla="*/ 37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62"/>
                  <a:gd name="T56" fmla="*/ 72 w 72"/>
                  <a:gd name="T57" fmla="*/ 62 h 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62">
                    <a:moveTo>
                      <a:pt x="0" y="61"/>
                    </a:moveTo>
                    <a:lnTo>
                      <a:pt x="6" y="37"/>
                    </a:lnTo>
                    <a:lnTo>
                      <a:pt x="10" y="27"/>
                    </a:lnTo>
                    <a:lnTo>
                      <a:pt x="13" y="18"/>
                    </a:lnTo>
                    <a:lnTo>
                      <a:pt x="19" y="12"/>
                    </a:lnTo>
                    <a:lnTo>
                      <a:pt x="25" y="9"/>
                    </a:lnTo>
                    <a:lnTo>
                      <a:pt x="38" y="3"/>
                    </a:lnTo>
                    <a:lnTo>
                      <a:pt x="48" y="0"/>
                    </a:lnTo>
                    <a:lnTo>
                      <a:pt x="58" y="0"/>
                    </a:lnTo>
                    <a:lnTo>
                      <a:pt x="67" y="0"/>
                    </a:lnTo>
                    <a:lnTo>
                      <a:pt x="71" y="3"/>
                    </a:lnTo>
                    <a:lnTo>
                      <a:pt x="69" y="6"/>
                    </a:lnTo>
                    <a:lnTo>
                      <a:pt x="63" y="9"/>
                    </a:lnTo>
                    <a:lnTo>
                      <a:pt x="50" y="18"/>
                    </a:lnTo>
                    <a:lnTo>
                      <a:pt x="40" y="24"/>
                    </a:lnTo>
                    <a:lnTo>
                      <a:pt x="27" y="27"/>
                    </a:lnTo>
                    <a:lnTo>
                      <a:pt x="17" y="34"/>
                    </a:lnTo>
                    <a:lnTo>
                      <a:pt x="10" y="37"/>
                    </a:lnTo>
                  </a:path>
                </a:pathLst>
              </a:custGeom>
              <a:solidFill>
                <a:schemeClr val="accent1"/>
              </a:solidFill>
              <a:ln w="12700" cap="rnd">
                <a:solidFill>
                  <a:srgbClr val="008000"/>
                </a:solidFill>
                <a:round/>
                <a:headEnd/>
                <a:tailEnd/>
              </a:ln>
            </p:spPr>
            <p:txBody>
              <a:bodyPr/>
              <a:lstStyle/>
              <a:p>
                <a:endParaRPr lang="en-US"/>
              </a:p>
            </p:txBody>
          </p:sp>
          <p:sp>
            <p:nvSpPr>
              <p:cNvPr id="18167" name="Freeform 304"/>
              <p:cNvSpPr>
                <a:spLocks/>
              </p:cNvSpPr>
              <p:nvPr/>
            </p:nvSpPr>
            <p:spPr bwMode="auto">
              <a:xfrm>
                <a:off x="1192" y="1549"/>
                <a:ext cx="19" cy="249"/>
              </a:xfrm>
              <a:custGeom>
                <a:avLst/>
                <a:gdLst>
                  <a:gd name="T0" fmla="*/ 18 w 19"/>
                  <a:gd name="T1" fmla="*/ 248 h 249"/>
                  <a:gd name="T2" fmla="*/ 15 w 19"/>
                  <a:gd name="T3" fmla="*/ 187 h 249"/>
                  <a:gd name="T4" fmla="*/ 9 w 19"/>
                  <a:gd name="T5" fmla="*/ 130 h 249"/>
                  <a:gd name="T6" fmla="*/ 6 w 19"/>
                  <a:gd name="T7" fmla="*/ 81 h 249"/>
                  <a:gd name="T8" fmla="*/ 4 w 19"/>
                  <a:gd name="T9" fmla="*/ 60 h 249"/>
                  <a:gd name="T10" fmla="*/ 2 w 19"/>
                  <a:gd name="T11" fmla="*/ 42 h 249"/>
                  <a:gd name="T12" fmla="*/ 0 w 19"/>
                  <a:gd name="T13" fmla="*/ 30 h 249"/>
                  <a:gd name="T14" fmla="*/ 0 w 19"/>
                  <a:gd name="T15" fmla="*/ 18 h 249"/>
                  <a:gd name="T16" fmla="*/ 0 w 19"/>
                  <a:gd name="T17" fmla="*/ 6 h 249"/>
                  <a:gd name="T18" fmla="*/ 0 w 19"/>
                  <a:gd name="T19" fmla="*/ 0 h 249"/>
                  <a:gd name="T20" fmla="*/ 2 w 19"/>
                  <a:gd name="T21" fmla="*/ 0 h 249"/>
                  <a:gd name="T22" fmla="*/ 4 w 19"/>
                  <a:gd name="T23" fmla="*/ 9 h 249"/>
                  <a:gd name="T24" fmla="*/ 9 w 19"/>
                  <a:gd name="T25" fmla="*/ 27 h 249"/>
                  <a:gd name="T26" fmla="*/ 13 w 19"/>
                  <a:gd name="T27" fmla="*/ 45 h 249"/>
                  <a:gd name="T28" fmla="*/ 15 w 19"/>
                  <a:gd name="T29" fmla="*/ 63 h 249"/>
                  <a:gd name="T30" fmla="*/ 15 w 19"/>
                  <a:gd name="T31" fmla="*/ 94 h 249"/>
                  <a:gd name="T32" fmla="*/ 15 w 19"/>
                  <a:gd name="T33" fmla="*/ 127 h 249"/>
                  <a:gd name="T34" fmla="*/ 16 w 19"/>
                  <a:gd name="T35" fmla="*/ 166 h 249"/>
                  <a:gd name="T36" fmla="*/ 18 w 19"/>
                  <a:gd name="T37" fmla="*/ 209 h 2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249"/>
                  <a:gd name="T59" fmla="*/ 19 w 19"/>
                  <a:gd name="T60" fmla="*/ 249 h 2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249">
                    <a:moveTo>
                      <a:pt x="18" y="248"/>
                    </a:moveTo>
                    <a:lnTo>
                      <a:pt x="15" y="187"/>
                    </a:lnTo>
                    <a:lnTo>
                      <a:pt x="9" y="130"/>
                    </a:lnTo>
                    <a:lnTo>
                      <a:pt x="6" y="81"/>
                    </a:lnTo>
                    <a:lnTo>
                      <a:pt x="4" y="60"/>
                    </a:lnTo>
                    <a:lnTo>
                      <a:pt x="2" y="42"/>
                    </a:lnTo>
                    <a:lnTo>
                      <a:pt x="0" y="30"/>
                    </a:lnTo>
                    <a:lnTo>
                      <a:pt x="0" y="18"/>
                    </a:lnTo>
                    <a:lnTo>
                      <a:pt x="0" y="6"/>
                    </a:lnTo>
                    <a:lnTo>
                      <a:pt x="0" y="0"/>
                    </a:lnTo>
                    <a:lnTo>
                      <a:pt x="2" y="0"/>
                    </a:lnTo>
                    <a:lnTo>
                      <a:pt x="4" y="9"/>
                    </a:lnTo>
                    <a:lnTo>
                      <a:pt x="9" y="27"/>
                    </a:lnTo>
                    <a:lnTo>
                      <a:pt x="13" y="45"/>
                    </a:lnTo>
                    <a:lnTo>
                      <a:pt x="15" y="63"/>
                    </a:lnTo>
                    <a:lnTo>
                      <a:pt x="15" y="94"/>
                    </a:lnTo>
                    <a:lnTo>
                      <a:pt x="15" y="127"/>
                    </a:lnTo>
                    <a:lnTo>
                      <a:pt x="16" y="166"/>
                    </a:lnTo>
                    <a:lnTo>
                      <a:pt x="18" y="209"/>
                    </a:lnTo>
                  </a:path>
                </a:pathLst>
              </a:custGeom>
              <a:solidFill>
                <a:schemeClr val="accent1"/>
              </a:solidFill>
              <a:ln w="12700" cap="rnd">
                <a:solidFill>
                  <a:srgbClr val="008000"/>
                </a:solidFill>
                <a:round/>
                <a:headEnd/>
                <a:tailEnd/>
              </a:ln>
            </p:spPr>
            <p:txBody>
              <a:bodyPr/>
              <a:lstStyle/>
              <a:p>
                <a:endParaRPr lang="en-US"/>
              </a:p>
            </p:txBody>
          </p:sp>
        </p:grpSp>
        <p:grpSp>
          <p:nvGrpSpPr>
            <p:cNvPr id="17461" name="Group 305"/>
            <p:cNvGrpSpPr>
              <a:grpSpLocks/>
            </p:cNvGrpSpPr>
            <p:nvPr/>
          </p:nvGrpSpPr>
          <p:grpSpPr bwMode="auto">
            <a:xfrm>
              <a:off x="1297" y="1548"/>
              <a:ext cx="186" cy="280"/>
              <a:chOff x="1297" y="1548"/>
              <a:chExt cx="186" cy="280"/>
            </a:xfrm>
          </p:grpSpPr>
          <p:sp>
            <p:nvSpPr>
              <p:cNvPr id="18152" name="Freeform 306"/>
              <p:cNvSpPr>
                <a:spLocks/>
              </p:cNvSpPr>
              <p:nvPr/>
            </p:nvSpPr>
            <p:spPr bwMode="auto">
              <a:xfrm>
                <a:off x="1393" y="1722"/>
                <a:ext cx="10" cy="106"/>
              </a:xfrm>
              <a:custGeom>
                <a:avLst/>
                <a:gdLst>
                  <a:gd name="T0" fmla="*/ 0 w 10"/>
                  <a:gd name="T1" fmla="*/ 105 h 106"/>
                  <a:gd name="T2" fmla="*/ 3 w 10"/>
                  <a:gd name="T3" fmla="*/ 74 h 106"/>
                  <a:gd name="T4" fmla="*/ 3 w 10"/>
                  <a:gd name="T5" fmla="*/ 50 h 106"/>
                  <a:gd name="T6" fmla="*/ 5 w 10"/>
                  <a:gd name="T7" fmla="*/ 28 h 106"/>
                  <a:gd name="T8" fmla="*/ 7 w 10"/>
                  <a:gd name="T9" fmla="*/ 16 h 106"/>
                  <a:gd name="T10" fmla="*/ 7 w 10"/>
                  <a:gd name="T11" fmla="*/ 7 h 106"/>
                  <a:gd name="T12" fmla="*/ 7 w 10"/>
                  <a:gd name="T13" fmla="*/ 3 h 106"/>
                  <a:gd name="T14" fmla="*/ 9 w 10"/>
                  <a:gd name="T15" fmla="*/ 0 h 106"/>
                  <a:gd name="T16" fmla="*/ 9 w 10"/>
                  <a:gd name="T17" fmla="*/ 3 h 106"/>
                  <a:gd name="T18" fmla="*/ 9 w 10"/>
                  <a:gd name="T19" fmla="*/ 10 h 106"/>
                  <a:gd name="T20" fmla="*/ 9 w 10"/>
                  <a:gd name="T21" fmla="*/ 19 h 106"/>
                  <a:gd name="T22" fmla="*/ 7 w 10"/>
                  <a:gd name="T23" fmla="*/ 43 h 106"/>
                  <a:gd name="T24" fmla="*/ 5 w 10"/>
                  <a:gd name="T25" fmla="*/ 74 h 106"/>
                  <a:gd name="T26" fmla="*/ 0 w 10"/>
                  <a:gd name="T27" fmla="*/ 105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06"/>
                  <a:gd name="T44" fmla="*/ 10 w 10"/>
                  <a:gd name="T45" fmla="*/ 106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06">
                    <a:moveTo>
                      <a:pt x="0" y="105"/>
                    </a:moveTo>
                    <a:lnTo>
                      <a:pt x="3" y="74"/>
                    </a:lnTo>
                    <a:lnTo>
                      <a:pt x="3" y="50"/>
                    </a:lnTo>
                    <a:lnTo>
                      <a:pt x="5" y="28"/>
                    </a:lnTo>
                    <a:lnTo>
                      <a:pt x="7" y="16"/>
                    </a:lnTo>
                    <a:lnTo>
                      <a:pt x="7" y="7"/>
                    </a:lnTo>
                    <a:lnTo>
                      <a:pt x="7" y="3"/>
                    </a:lnTo>
                    <a:lnTo>
                      <a:pt x="9" y="0"/>
                    </a:lnTo>
                    <a:lnTo>
                      <a:pt x="9" y="3"/>
                    </a:lnTo>
                    <a:lnTo>
                      <a:pt x="9" y="10"/>
                    </a:lnTo>
                    <a:lnTo>
                      <a:pt x="9" y="19"/>
                    </a:lnTo>
                    <a:lnTo>
                      <a:pt x="7" y="43"/>
                    </a:lnTo>
                    <a:lnTo>
                      <a:pt x="5" y="74"/>
                    </a:lnTo>
                    <a:lnTo>
                      <a:pt x="0" y="105"/>
                    </a:lnTo>
                  </a:path>
                </a:pathLst>
              </a:custGeom>
              <a:solidFill>
                <a:schemeClr val="accent1"/>
              </a:solidFill>
              <a:ln w="12700" cap="rnd">
                <a:solidFill>
                  <a:srgbClr val="008000"/>
                </a:solidFill>
                <a:round/>
                <a:headEnd/>
                <a:tailEnd/>
              </a:ln>
            </p:spPr>
            <p:txBody>
              <a:bodyPr/>
              <a:lstStyle/>
              <a:p>
                <a:endParaRPr lang="en-US"/>
              </a:p>
            </p:txBody>
          </p:sp>
          <p:sp>
            <p:nvSpPr>
              <p:cNvPr id="18153" name="Freeform 307"/>
              <p:cNvSpPr>
                <a:spLocks/>
              </p:cNvSpPr>
              <p:nvPr/>
            </p:nvSpPr>
            <p:spPr bwMode="auto">
              <a:xfrm>
                <a:off x="1319" y="1650"/>
                <a:ext cx="80" cy="167"/>
              </a:xfrm>
              <a:custGeom>
                <a:avLst/>
                <a:gdLst>
                  <a:gd name="T0" fmla="*/ 79 w 80"/>
                  <a:gd name="T1" fmla="*/ 163 h 167"/>
                  <a:gd name="T2" fmla="*/ 77 w 80"/>
                  <a:gd name="T3" fmla="*/ 166 h 167"/>
                  <a:gd name="T4" fmla="*/ 73 w 80"/>
                  <a:gd name="T5" fmla="*/ 163 h 167"/>
                  <a:gd name="T6" fmla="*/ 69 w 80"/>
                  <a:gd name="T7" fmla="*/ 153 h 167"/>
                  <a:gd name="T8" fmla="*/ 62 w 80"/>
                  <a:gd name="T9" fmla="*/ 144 h 167"/>
                  <a:gd name="T10" fmla="*/ 48 w 80"/>
                  <a:gd name="T11" fmla="*/ 123 h 167"/>
                  <a:gd name="T12" fmla="*/ 44 w 80"/>
                  <a:gd name="T13" fmla="*/ 114 h 167"/>
                  <a:gd name="T14" fmla="*/ 39 w 80"/>
                  <a:gd name="T15" fmla="*/ 104 h 167"/>
                  <a:gd name="T16" fmla="*/ 37 w 80"/>
                  <a:gd name="T17" fmla="*/ 95 h 167"/>
                  <a:gd name="T18" fmla="*/ 39 w 80"/>
                  <a:gd name="T19" fmla="*/ 86 h 167"/>
                  <a:gd name="T20" fmla="*/ 42 w 80"/>
                  <a:gd name="T21" fmla="*/ 74 h 167"/>
                  <a:gd name="T22" fmla="*/ 39 w 80"/>
                  <a:gd name="T23" fmla="*/ 64 h 167"/>
                  <a:gd name="T24" fmla="*/ 35 w 80"/>
                  <a:gd name="T25" fmla="*/ 55 h 167"/>
                  <a:gd name="T26" fmla="*/ 29 w 80"/>
                  <a:gd name="T27" fmla="*/ 46 h 167"/>
                  <a:gd name="T28" fmla="*/ 17 w 80"/>
                  <a:gd name="T29" fmla="*/ 27 h 167"/>
                  <a:gd name="T30" fmla="*/ 4 w 80"/>
                  <a:gd name="T31" fmla="*/ 9 h 167"/>
                  <a:gd name="T32" fmla="*/ 2 w 80"/>
                  <a:gd name="T33" fmla="*/ 3 h 167"/>
                  <a:gd name="T34" fmla="*/ 0 w 80"/>
                  <a:gd name="T35" fmla="*/ 0 h 167"/>
                  <a:gd name="T36" fmla="*/ 2 w 80"/>
                  <a:gd name="T37" fmla="*/ 0 h 167"/>
                  <a:gd name="T38" fmla="*/ 4 w 80"/>
                  <a:gd name="T39" fmla="*/ 3 h 167"/>
                  <a:gd name="T40" fmla="*/ 17 w 80"/>
                  <a:gd name="T41" fmla="*/ 12 h 167"/>
                  <a:gd name="T42" fmla="*/ 29 w 80"/>
                  <a:gd name="T43" fmla="*/ 27 h 167"/>
                  <a:gd name="T44" fmla="*/ 39 w 80"/>
                  <a:gd name="T45" fmla="*/ 46 h 167"/>
                  <a:gd name="T46" fmla="*/ 44 w 80"/>
                  <a:gd name="T47" fmla="*/ 58 h 167"/>
                  <a:gd name="T48" fmla="*/ 50 w 80"/>
                  <a:gd name="T49" fmla="*/ 74 h 167"/>
                  <a:gd name="T50" fmla="*/ 62 w 80"/>
                  <a:gd name="T51" fmla="*/ 110 h 167"/>
                  <a:gd name="T52" fmla="*/ 69 w 80"/>
                  <a:gd name="T53" fmla="*/ 129 h 167"/>
                  <a:gd name="T54" fmla="*/ 75 w 80"/>
                  <a:gd name="T55" fmla="*/ 144 h 167"/>
                  <a:gd name="T56" fmla="*/ 77 w 80"/>
                  <a:gd name="T57" fmla="*/ 157 h 167"/>
                  <a:gd name="T58" fmla="*/ 79 w 80"/>
                  <a:gd name="T59" fmla="*/ 163 h 1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
                  <a:gd name="T91" fmla="*/ 0 h 167"/>
                  <a:gd name="T92" fmla="*/ 80 w 80"/>
                  <a:gd name="T93" fmla="*/ 167 h 16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 h="167">
                    <a:moveTo>
                      <a:pt x="79" y="163"/>
                    </a:moveTo>
                    <a:lnTo>
                      <a:pt x="77" y="166"/>
                    </a:lnTo>
                    <a:lnTo>
                      <a:pt x="73" y="163"/>
                    </a:lnTo>
                    <a:lnTo>
                      <a:pt x="69" y="153"/>
                    </a:lnTo>
                    <a:lnTo>
                      <a:pt x="62" y="144"/>
                    </a:lnTo>
                    <a:lnTo>
                      <a:pt x="48" y="123"/>
                    </a:lnTo>
                    <a:lnTo>
                      <a:pt x="44" y="114"/>
                    </a:lnTo>
                    <a:lnTo>
                      <a:pt x="39" y="104"/>
                    </a:lnTo>
                    <a:lnTo>
                      <a:pt x="37" y="95"/>
                    </a:lnTo>
                    <a:lnTo>
                      <a:pt x="39" y="86"/>
                    </a:lnTo>
                    <a:lnTo>
                      <a:pt x="42" y="74"/>
                    </a:lnTo>
                    <a:lnTo>
                      <a:pt x="39" y="64"/>
                    </a:lnTo>
                    <a:lnTo>
                      <a:pt x="35" y="55"/>
                    </a:lnTo>
                    <a:lnTo>
                      <a:pt x="29" y="46"/>
                    </a:lnTo>
                    <a:lnTo>
                      <a:pt x="17" y="27"/>
                    </a:lnTo>
                    <a:lnTo>
                      <a:pt x="4" y="9"/>
                    </a:lnTo>
                    <a:lnTo>
                      <a:pt x="2" y="3"/>
                    </a:lnTo>
                    <a:lnTo>
                      <a:pt x="0" y="0"/>
                    </a:lnTo>
                    <a:lnTo>
                      <a:pt x="2" y="0"/>
                    </a:lnTo>
                    <a:lnTo>
                      <a:pt x="4" y="3"/>
                    </a:lnTo>
                    <a:lnTo>
                      <a:pt x="17" y="12"/>
                    </a:lnTo>
                    <a:lnTo>
                      <a:pt x="29" y="27"/>
                    </a:lnTo>
                    <a:lnTo>
                      <a:pt x="39" y="46"/>
                    </a:lnTo>
                    <a:lnTo>
                      <a:pt x="44" y="58"/>
                    </a:lnTo>
                    <a:lnTo>
                      <a:pt x="50" y="74"/>
                    </a:lnTo>
                    <a:lnTo>
                      <a:pt x="62" y="110"/>
                    </a:lnTo>
                    <a:lnTo>
                      <a:pt x="69" y="129"/>
                    </a:lnTo>
                    <a:lnTo>
                      <a:pt x="75" y="144"/>
                    </a:lnTo>
                    <a:lnTo>
                      <a:pt x="77" y="157"/>
                    </a:lnTo>
                    <a:lnTo>
                      <a:pt x="79" y="163"/>
                    </a:lnTo>
                  </a:path>
                </a:pathLst>
              </a:custGeom>
              <a:solidFill>
                <a:schemeClr val="accent1"/>
              </a:solidFill>
              <a:ln w="12700" cap="rnd">
                <a:solidFill>
                  <a:srgbClr val="008000"/>
                </a:solidFill>
                <a:round/>
                <a:headEnd/>
                <a:tailEnd/>
              </a:ln>
            </p:spPr>
            <p:txBody>
              <a:bodyPr/>
              <a:lstStyle/>
              <a:p>
                <a:endParaRPr lang="en-US"/>
              </a:p>
            </p:txBody>
          </p:sp>
          <p:sp>
            <p:nvSpPr>
              <p:cNvPr id="18154" name="Freeform 308"/>
              <p:cNvSpPr>
                <a:spLocks/>
              </p:cNvSpPr>
              <p:nvPr/>
            </p:nvSpPr>
            <p:spPr bwMode="auto">
              <a:xfrm>
                <a:off x="1396" y="1667"/>
                <a:ext cx="51" cy="161"/>
              </a:xfrm>
              <a:custGeom>
                <a:avLst/>
                <a:gdLst>
                  <a:gd name="T0" fmla="*/ 0 w 51"/>
                  <a:gd name="T1" fmla="*/ 126 h 161"/>
                  <a:gd name="T2" fmla="*/ 15 w 51"/>
                  <a:gd name="T3" fmla="*/ 89 h 161"/>
                  <a:gd name="T4" fmla="*/ 22 w 51"/>
                  <a:gd name="T5" fmla="*/ 74 h 161"/>
                  <a:gd name="T6" fmla="*/ 26 w 51"/>
                  <a:gd name="T7" fmla="*/ 58 h 161"/>
                  <a:gd name="T8" fmla="*/ 28 w 51"/>
                  <a:gd name="T9" fmla="*/ 46 h 161"/>
                  <a:gd name="T10" fmla="*/ 26 w 51"/>
                  <a:gd name="T11" fmla="*/ 37 h 161"/>
                  <a:gd name="T12" fmla="*/ 24 w 51"/>
                  <a:gd name="T13" fmla="*/ 28 h 161"/>
                  <a:gd name="T14" fmla="*/ 26 w 51"/>
                  <a:gd name="T15" fmla="*/ 18 h 161"/>
                  <a:gd name="T16" fmla="*/ 30 w 51"/>
                  <a:gd name="T17" fmla="*/ 12 h 161"/>
                  <a:gd name="T18" fmla="*/ 39 w 51"/>
                  <a:gd name="T19" fmla="*/ 3 h 161"/>
                  <a:gd name="T20" fmla="*/ 48 w 51"/>
                  <a:gd name="T21" fmla="*/ 0 h 161"/>
                  <a:gd name="T22" fmla="*/ 50 w 51"/>
                  <a:gd name="T23" fmla="*/ 0 h 161"/>
                  <a:gd name="T24" fmla="*/ 50 w 51"/>
                  <a:gd name="T25" fmla="*/ 3 h 161"/>
                  <a:gd name="T26" fmla="*/ 50 w 51"/>
                  <a:gd name="T27" fmla="*/ 9 h 161"/>
                  <a:gd name="T28" fmla="*/ 46 w 51"/>
                  <a:gd name="T29" fmla="*/ 18 h 161"/>
                  <a:gd name="T30" fmla="*/ 37 w 51"/>
                  <a:gd name="T31" fmla="*/ 43 h 161"/>
                  <a:gd name="T32" fmla="*/ 26 w 51"/>
                  <a:gd name="T33" fmla="*/ 68 h 161"/>
                  <a:gd name="T34" fmla="*/ 20 w 51"/>
                  <a:gd name="T35" fmla="*/ 89 h 161"/>
                  <a:gd name="T36" fmla="*/ 15 w 51"/>
                  <a:gd name="T37" fmla="*/ 108 h 161"/>
                  <a:gd name="T38" fmla="*/ 13 w 51"/>
                  <a:gd name="T39" fmla="*/ 126 h 161"/>
                  <a:gd name="T40" fmla="*/ 11 w 51"/>
                  <a:gd name="T41" fmla="*/ 160 h 1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161"/>
                  <a:gd name="T65" fmla="*/ 51 w 51"/>
                  <a:gd name="T66" fmla="*/ 161 h 1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161">
                    <a:moveTo>
                      <a:pt x="0" y="126"/>
                    </a:moveTo>
                    <a:lnTo>
                      <a:pt x="15" y="89"/>
                    </a:lnTo>
                    <a:lnTo>
                      <a:pt x="22" y="74"/>
                    </a:lnTo>
                    <a:lnTo>
                      <a:pt x="26" y="58"/>
                    </a:lnTo>
                    <a:lnTo>
                      <a:pt x="28" y="46"/>
                    </a:lnTo>
                    <a:lnTo>
                      <a:pt x="26" y="37"/>
                    </a:lnTo>
                    <a:lnTo>
                      <a:pt x="24" y="28"/>
                    </a:lnTo>
                    <a:lnTo>
                      <a:pt x="26" y="18"/>
                    </a:lnTo>
                    <a:lnTo>
                      <a:pt x="30" y="12"/>
                    </a:lnTo>
                    <a:lnTo>
                      <a:pt x="39" y="3"/>
                    </a:lnTo>
                    <a:lnTo>
                      <a:pt x="48" y="0"/>
                    </a:lnTo>
                    <a:lnTo>
                      <a:pt x="50" y="0"/>
                    </a:lnTo>
                    <a:lnTo>
                      <a:pt x="50" y="3"/>
                    </a:lnTo>
                    <a:lnTo>
                      <a:pt x="50" y="9"/>
                    </a:lnTo>
                    <a:lnTo>
                      <a:pt x="46" y="18"/>
                    </a:lnTo>
                    <a:lnTo>
                      <a:pt x="37" y="43"/>
                    </a:lnTo>
                    <a:lnTo>
                      <a:pt x="26" y="68"/>
                    </a:lnTo>
                    <a:lnTo>
                      <a:pt x="20" y="89"/>
                    </a:lnTo>
                    <a:lnTo>
                      <a:pt x="15" y="108"/>
                    </a:lnTo>
                    <a:lnTo>
                      <a:pt x="13" y="126"/>
                    </a:lnTo>
                    <a:lnTo>
                      <a:pt x="11" y="160"/>
                    </a:lnTo>
                  </a:path>
                </a:pathLst>
              </a:custGeom>
              <a:solidFill>
                <a:schemeClr val="accent1"/>
              </a:solidFill>
              <a:ln w="12700" cap="rnd">
                <a:solidFill>
                  <a:srgbClr val="008000"/>
                </a:solidFill>
                <a:round/>
                <a:headEnd/>
                <a:tailEnd/>
              </a:ln>
            </p:spPr>
            <p:txBody>
              <a:bodyPr/>
              <a:lstStyle/>
              <a:p>
                <a:endParaRPr lang="en-US"/>
              </a:p>
            </p:txBody>
          </p:sp>
          <p:sp>
            <p:nvSpPr>
              <p:cNvPr id="18155" name="Freeform 309"/>
              <p:cNvSpPr>
                <a:spLocks/>
              </p:cNvSpPr>
              <p:nvPr/>
            </p:nvSpPr>
            <p:spPr bwMode="auto">
              <a:xfrm>
                <a:off x="1350" y="1595"/>
                <a:ext cx="56" cy="204"/>
              </a:xfrm>
              <a:custGeom>
                <a:avLst/>
                <a:gdLst>
                  <a:gd name="T0" fmla="*/ 44 w 56"/>
                  <a:gd name="T1" fmla="*/ 203 h 204"/>
                  <a:gd name="T2" fmla="*/ 36 w 56"/>
                  <a:gd name="T3" fmla="*/ 139 h 204"/>
                  <a:gd name="T4" fmla="*/ 32 w 56"/>
                  <a:gd name="T5" fmla="*/ 109 h 204"/>
                  <a:gd name="T6" fmla="*/ 26 w 56"/>
                  <a:gd name="T7" fmla="*/ 82 h 204"/>
                  <a:gd name="T8" fmla="*/ 19 w 56"/>
                  <a:gd name="T9" fmla="*/ 58 h 204"/>
                  <a:gd name="T10" fmla="*/ 11 w 56"/>
                  <a:gd name="T11" fmla="*/ 33 h 204"/>
                  <a:gd name="T12" fmla="*/ 2 w 56"/>
                  <a:gd name="T13" fmla="*/ 15 h 204"/>
                  <a:gd name="T14" fmla="*/ 0 w 56"/>
                  <a:gd name="T15" fmla="*/ 3 h 204"/>
                  <a:gd name="T16" fmla="*/ 2 w 56"/>
                  <a:gd name="T17" fmla="*/ 0 h 204"/>
                  <a:gd name="T18" fmla="*/ 7 w 56"/>
                  <a:gd name="T19" fmla="*/ 6 h 204"/>
                  <a:gd name="T20" fmla="*/ 13 w 56"/>
                  <a:gd name="T21" fmla="*/ 18 h 204"/>
                  <a:gd name="T22" fmla="*/ 19 w 56"/>
                  <a:gd name="T23" fmla="*/ 30 h 204"/>
                  <a:gd name="T24" fmla="*/ 28 w 56"/>
                  <a:gd name="T25" fmla="*/ 51 h 204"/>
                  <a:gd name="T26" fmla="*/ 36 w 56"/>
                  <a:gd name="T27" fmla="*/ 73 h 204"/>
                  <a:gd name="T28" fmla="*/ 44 w 56"/>
                  <a:gd name="T29" fmla="*/ 97 h 204"/>
                  <a:gd name="T30" fmla="*/ 51 w 56"/>
                  <a:gd name="T31" fmla="*/ 115 h 204"/>
                  <a:gd name="T32" fmla="*/ 53 w 56"/>
                  <a:gd name="T33" fmla="*/ 130 h 204"/>
                  <a:gd name="T34" fmla="*/ 55 w 56"/>
                  <a:gd name="T35" fmla="*/ 139 h 204"/>
                  <a:gd name="T36" fmla="*/ 51 w 56"/>
                  <a:gd name="T37" fmla="*/ 155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204"/>
                  <a:gd name="T59" fmla="*/ 56 w 56"/>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204">
                    <a:moveTo>
                      <a:pt x="44" y="203"/>
                    </a:moveTo>
                    <a:lnTo>
                      <a:pt x="36" y="139"/>
                    </a:lnTo>
                    <a:lnTo>
                      <a:pt x="32" y="109"/>
                    </a:lnTo>
                    <a:lnTo>
                      <a:pt x="26" y="82"/>
                    </a:lnTo>
                    <a:lnTo>
                      <a:pt x="19" y="58"/>
                    </a:lnTo>
                    <a:lnTo>
                      <a:pt x="11" y="33"/>
                    </a:lnTo>
                    <a:lnTo>
                      <a:pt x="2" y="15"/>
                    </a:lnTo>
                    <a:lnTo>
                      <a:pt x="0" y="3"/>
                    </a:lnTo>
                    <a:lnTo>
                      <a:pt x="2" y="0"/>
                    </a:lnTo>
                    <a:lnTo>
                      <a:pt x="7" y="6"/>
                    </a:lnTo>
                    <a:lnTo>
                      <a:pt x="13" y="18"/>
                    </a:lnTo>
                    <a:lnTo>
                      <a:pt x="19" y="30"/>
                    </a:lnTo>
                    <a:lnTo>
                      <a:pt x="28" y="51"/>
                    </a:lnTo>
                    <a:lnTo>
                      <a:pt x="36" y="73"/>
                    </a:lnTo>
                    <a:lnTo>
                      <a:pt x="44" y="97"/>
                    </a:lnTo>
                    <a:lnTo>
                      <a:pt x="51" y="115"/>
                    </a:lnTo>
                    <a:lnTo>
                      <a:pt x="53" y="130"/>
                    </a:lnTo>
                    <a:lnTo>
                      <a:pt x="55" y="139"/>
                    </a:lnTo>
                    <a:lnTo>
                      <a:pt x="51" y="155"/>
                    </a:lnTo>
                  </a:path>
                </a:pathLst>
              </a:custGeom>
              <a:solidFill>
                <a:schemeClr val="accent1"/>
              </a:solidFill>
              <a:ln w="12700" cap="rnd">
                <a:solidFill>
                  <a:srgbClr val="008000"/>
                </a:solidFill>
                <a:round/>
                <a:headEnd/>
                <a:tailEnd/>
              </a:ln>
            </p:spPr>
            <p:txBody>
              <a:bodyPr/>
              <a:lstStyle/>
              <a:p>
                <a:endParaRPr lang="en-US"/>
              </a:p>
            </p:txBody>
          </p:sp>
          <p:sp>
            <p:nvSpPr>
              <p:cNvPr id="18156" name="Freeform 310"/>
              <p:cNvSpPr>
                <a:spLocks/>
              </p:cNvSpPr>
              <p:nvPr/>
            </p:nvSpPr>
            <p:spPr bwMode="auto">
              <a:xfrm>
                <a:off x="1297" y="1752"/>
                <a:ext cx="94" cy="62"/>
              </a:xfrm>
              <a:custGeom>
                <a:avLst/>
                <a:gdLst>
                  <a:gd name="T0" fmla="*/ 93 w 94"/>
                  <a:gd name="T1" fmla="*/ 61 h 62"/>
                  <a:gd name="T2" fmla="*/ 91 w 94"/>
                  <a:gd name="T3" fmla="*/ 58 h 62"/>
                  <a:gd name="T4" fmla="*/ 83 w 94"/>
                  <a:gd name="T5" fmla="*/ 46 h 62"/>
                  <a:gd name="T6" fmla="*/ 74 w 94"/>
                  <a:gd name="T7" fmla="*/ 30 h 62"/>
                  <a:gd name="T8" fmla="*/ 66 w 94"/>
                  <a:gd name="T9" fmla="*/ 21 h 62"/>
                  <a:gd name="T10" fmla="*/ 58 w 94"/>
                  <a:gd name="T11" fmla="*/ 15 h 62"/>
                  <a:gd name="T12" fmla="*/ 51 w 94"/>
                  <a:gd name="T13" fmla="*/ 9 h 62"/>
                  <a:gd name="T14" fmla="*/ 35 w 94"/>
                  <a:gd name="T15" fmla="*/ 0 h 62"/>
                  <a:gd name="T16" fmla="*/ 24 w 94"/>
                  <a:gd name="T17" fmla="*/ 0 h 62"/>
                  <a:gd name="T18" fmla="*/ 12 w 94"/>
                  <a:gd name="T19" fmla="*/ 0 h 62"/>
                  <a:gd name="T20" fmla="*/ 2 w 94"/>
                  <a:gd name="T21" fmla="*/ 0 h 62"/>
                  <a:gd name="T22" fmla="*/ 0 w 94"/>
                  <a:gd name="T23" fmla="*/ 0 h 62"/>
                  <a:gd name="T24" fmla="*/ 2 w 94"/>
                  <a:gd name="T25" fmla="*/ 0 h 62"/>
                  <a:gd name="T26" fmla="*/ 8 w 94"/>
                  <a:gd name="T27" fmla="*/ 3 h 62"/>
                  <a:gd name="T28" fmla="*/ 22 w 94"/>
                  <a:gd name="T29" fmla="*/ 6 h 62"/>
                  <a:gd name="T30" fmla="*/ 39 w 94"/>
                  <a:gd name="T31" fmla="*/ 12 h 62"/>
                  <a:gd name="T32" fmla="*/ 45 w 94"/>
                  <a:gd name="T33" fmla="*/ 12 h 62"/>
                  <a:gd name="T34" fmla="*/ 51 w 94"/>
                  <a:gd name="T35" fmla="*/ 15 h 62"/>
                  <a:gd name="T36" fmla="*/ 62 w 94"/>
                  <a:gd name="T37" fmla="*/ 27 h 62"/>
                  <a:gd name="T38" fmla="*/ 76 w 94"/>
                  <a:gd name="T39" fmla="*/ 43 h 62"/>
                  <a:gd name="T40" fmla="*/ 87 w 94"/>
                  <a:gd name="T41" fmla="*/ 55 h 62"/>
                  <a:gd name="T42" fmla="*/ 91 w 94"/>
                  <a:gd name="T43" fmla="*/ 61 h 62"/>
                  <a:gd name="T44" fmla="*/ 93 w 94"/>
                  <a:gd name="T45" fmla="*/ 61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4"/>
                  <a:gd name="T70" fmla="*/ 0 h 62"/>
                  <a:gd name="T71" fmla="*/ 94 w 94"/>
                  <a:gd name="T72" fmla="*/ 62 h 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4" h="62">
                    <a:moveTo>
                      <a:pt x="93" y="61"/>
                    </a:moveTo>
                    <a:lnTo>
                      <a:pt x="91" y="58"/>
                    </a:lnTo>
                    <a:lnTo>
                      <a:pt x="83" y="46"/>
                    </a:lnTo>
                    <a:lnTo>
                      <a:pt x="74" y="30"/>
                    </a:lnTo>
                    <a:lnTo>
                      <a:pt x="66" y="21"/>
                    </a:lnTo>
                    <a:lnTo>
                      <a:pt x="58" y="15"/>
                    </a:lnTo>
                    <a:lnTo>
                      <a:pt x="51" y="9"/>
                    </a:lnTo>
                    <a:lnTo>
                      <a:pt x="35" y="0"/>
                    </a:lnTo>
                    <a:lnTo>
                      <a:pt x="24" y="0"/>
                    </a:lnTo>
                    <a:lnTo>
                      <a:pt x="12" y="0"/>
                    </a:lnTo>
                    <a:lnTo>
                      <a:pt x="2" y="0"/>
                    </a:lnTo>
                    <a:lnTo>
                      <a:pt x="0" y="0"/>
                    </a:lnTo>
                    <a:lnTo>
                      <a:pt x="2" y="0"/>
                    </a:lnTo>
                    <a:lnTo>
                      <a:pt x="8" y="3"/>
                    </a:lnTo>
                    <a:lnTo>
                      <a:pt x="22" y="6"/>
                    </a:lnTo>
                    <a:lnTo>
                      <a:pt x="39" y="12"/>
                    </a:lnTo>
                    <a:lnTo>
                      <a:pt x="45" y="12"/>
                    </a:lnTo>
                    <a:lnTo>
                      <a:pt x="51" y="15"/>
                    </a:lnTo>
                    <a:lnTo>
                      <a:pt x="62" y="27"/>
                    </a:lnTo>
                    <a:lnTo>
                      <a:pt x="76" y="43"/>
                    </a:lnTo>
                    <a:lnTo>
                      <a:pt x="87" y="55"/>
                    </a:lnTo>
                    <a:lnTo>
                      <a:pt x="91" y="61"/>
                    </a:lnTo>
                    <a:lnTo>
                      <a:pt x="93" y="61"/>
                    </a:lnTo>
                  </a:path>
                </a:pathLst>
              </a:custGeom>
              <a:solidFill>
                <a:schemeClr val="accent1"/>
              </a:solidFill>
              <a:ln w="12700" cap="rnd">
                <a:solidFill>
                  <a:srgbClr val="008000"/>
                </a:solidFill>
                <a:round/>
                <a:headEnd/>
                <a:tailEnd/>
              </a:ln>
            </p:spPr>
            <p:txBody>
              <a:bodyPr/>
              <a:lstStyle/>
              <a:p>
                <a:endParaRPr lang="en-US"/>
              </a:p>
            </p:txBody>
          </p:sp>
          <p:sp>
            <p:nvSpPr>
              <p:cNvPr id="18157" name="Freeform 311"/>
              <p:cNvSpPr>
                <a:spLocks/>
              </p:cNvSpPr>
              <p:nvPr/>
            </p:nvSpPr>
            <p:spPr bwMode="auto">
              <a:xfrm>
                <a:off x="1394" y="1592"/>
                <a:ext cx="35" cy="228"/>
              </a:xfrm>
              <a:custGeom>
                <a:avLst/>
                <a:gdLst>
                  <a:gd name="T0" fmla="*/ 0 w 35"/>
                  <a:gd name="T1" fmla="*/ 206 h 228"/>
                  <a:gd name="T2" fmla="*/ 4 w 35"/>
                  <a:gd name="T3" fmla="*/ 144 h 228"/>
                  <a:gd name="T4" fmla="*/ 8 w 35"/>
                  <a:gd name="T5" fmla="*/ 117 h 228"/>
                  <a:gd name="T6" fmla="*/ 13 w 35"/>
                  <a:gd name="T7" fmla="*/ 89 h 228"/>
                  <a:gd name="T8" fmla="*/ 17 w 35"/>
                  <a:gd name="T9" fmla="*/ 62 h 228"/>
                  <a:gd name="T10" fmla="*/ 21 w 35"/>
                  <a:gd name="T11" fmla="*/ 37 h 228"/>
                  <a:gd name="T12" fmla="*/ 28 w 35"/>
                  <a:gd name="T13" fmla="*/ 16 h 228"/>
                  <a:gd name="T14" fmla="*/ 28 w 35"/>
                  <a:gd name="T15" fmla="*/ 6 h 228"/>
                  <a:gd name="T16" fmla="*/ 30 w 35"/>
                  <a:gd name="T17" fmla="*/ 3 h 228"/>
                  <a:gd name="T18" fmla="*/ 32 w 35"/>
                  <a:gd name="T19" fmla="*/ 0 h 228"/>
                  <a:gd name="T20" fmla="*/ 32 w 35"/>
                  <a:gd name="T21" fmla="*/ 3 h 228"/>
                  <a:gd name="T22" fmla="*/ 34 w 35"/>
                  <a:gd name="T23" fmla="*/ 13 h 228"/>
                  <a:gd name="T24" fmla="*/ 32 w 35"/>
                  <a:gd name="T25" fmla="*/ 28 h 228"/>
                  <a:gd name="T26" fmla="*/ 30 w 35"/>
                  <a:gd name="T27" fmla="*/ 43 h 228"/>
                  <a:gd name="T28" fmla="*/ 28 w 35"/>
                  <a:gd name="T29" fmla="*/ 62 h 228"/>
                  <a:gd name="T30" fmla="*/ 21 w 35"/>
                  <a:gd name="T31" fmla="*/ 83 h 228"/>
                  <a:gd name="T32" fmla="*/ 17 w 35"/>
                  <a:gd name="T33" fmla="*/ 108 h 228"/>
                  <a:gd name="T34" fmla="*/ 13 w 35"/>
                  <a:gd name="T35" fmla="*/ 132 h 228"/>
                  <a:gd name="T36" fmla="*/ 11 w 35"/>
                  <a:gd name="T37" fmla="*/ 153 h 228"/>
                  <a:gd name="T38" fmla="*/ 11 w 35"/>
                  <a:gd name="T39" fmla="*/ 178 h 228"/>
                  <a:gd name="T40" fmla="*/ 13 w 35"/>
                  <a:gd name="T41" fmla="*/ 227 h 2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228"/>
                  <a:gd name="T65" fmla="*/ 35 w 35"/>
                  <a:gd name="T66" fmla="*/ 228 h 2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228">
                    <a:moveTo>
                      <a:pt x="0" y="206"/>
                    </a:moveTo>
                    <a:lnTo>
                      <a:pt x="4" y="144"/>
                    </a:lnTo>
                    <a:lnTo>
                      <a:pt x="8" y="117"/>
                    </a:lnTo>
                    <a:lnTo>
                      <a:pt x="13" y="89"/>
                    </a:lnTo>
                    <a:lnTo>
                      <a:pt x="17" y="62"/>
                    </a:lnTo>
                    <a:lnTo>
                      <a:pt x="21" y="37"/>
                    </a:lnTo>
                    <a:lnTo>
                      <a:pt x="28" y="16"/>
                    </a:lnTo>
                    <a:lnTo>
                      <a:pt x="28" y="6"/>
                    </a:lnTo>
                    <a:lnTo>
                      <a:pt x="30" y="3"/>
                    </a:lnTo>
                    <a:lnTo>
                      <a:pt x="32" y="0"/>
                    </a:lnTo>
                    <a:lnTo>
                      <a:pt x="32" y="3"/>
                    </a:lnTo>
                    <a:lnTo>
                      <a:pt x="34" y="13"/>
                    </a:lnTo>
                    <a:lnTo>
                      <a:pt x="32" y="28"/>
                    </a:lnTo>
                    <a:lnTo>
                      <a:pt x="30" y="43"/>
                    </a:lnTo>
                    <a:lnTo>
                      <a:pt x="28" y="62"/>
                    </a:lnTo>
                    <a:lnTo>
                      <a:pt x="21" y="83"/>
                    </a:lnTo>
                    <a:lnTo>
                      <a:pt x="17" y="108"/>
                    </a:lnTo>
                    <a:lnTo>
                      <a:pt x="13" y="132"/>
                    </a:lnTo>
                    <a:lnTo>
                      <a:pt x="11" y="153"/>
                    </a:lnTo>
                    <a:lnTo>
                      <a:pt x="11" y="178"/>
                    </a:lnTo>
                    <a:lnTo>
                      <a:pt x="13" y="227"/>
                    </a:lnTo>
                  </a:path>
                </a:pathLst>
              </a:custGeom>
              <a:solidFill>
                <a:schemeClr val="accent1"/>
              </a:solidFill>
              <a:ln w="12700" cap="rnd">
                <a:solidFill>
                  <a:srgbClr val="008000"/>
                </a:solidFill>
                <a:round/>
                <a:headEnd/>
                <a:tailEnd/>
              </a:ln>
            </p:spPr>
            <p:txBody>
              <a:bodyPr/>
              <a:lstStyle/>
              <a:p>
                <a:endParaRPr lang="en-US"/>
              </a:p>
            </p:txBody>
          </p:sp>
          <p:sp>
            <p:nvSpPr>
              <p:cNvPr id="18158" name="Freeform 312"/>
              <p:cNvSpPr>
                <a:spLocks/>
              </p:cNvSpPr>
              <p:nvPr/>
            </p:nvSpPr>
            <p:spPr bwMode="auto">
              <a:xfrm>
                <a:off x="1411" y="1746"/>
                <a:ext cx="72" cy="62"/>
              </a:xfrm>
              <a:custGeom>
                <a:avLst/>
                <a:gdLst>
                  <a:gd name="T0" fmla="*/ 0 w 72"/>
                  <a:gd name="T1" fmla="*/ 61 h 62"/>
                  <a:gd name="T2" fmla="*/ 4 w 72"/>
                  <a:gd name="T3" fmla="*/ 37 h 62"/>
                  <a:gd name="T4" fmla="*/ 13 w 72"/>
                  <a:gd name="T5" fmla="*/ 18 h 62"/>
                  <a:gd name="T6" fmla="*/ 26 w 72"/>
                  <a:gd name="T7" fmla="*/ 9 h 62"/>
                  <a:gd name="T8" fmla="*/ 40 w 72"/>
                  <a:gd name="T9" fmla="*/ 3 h 62"/>
                  <a:gd name="T10" fmla="*/ 49 w 72"/>
                  <a:gd name="T11" fmla="*/ 0 h 62"/>
                  <a:gd name="T12" fmla="*/ 57 w 72"/>
                  <a:gd name="T13" fmla="*/ 0 h 62"/>
                  <a:gd name="T14" fmla="*/ 66 w 72"/>
                  <a:gd name="T15" fmla="*/ 0 h 62"/>
                  <a:gd name="T16" fmla="*/ 71 w 72"/>
                  <a:gd name="T17" fmla="*/ 3 h 62"/>
                  <a:gd name="T18" fmla="*/ 71 w 72"/>
                  <a:gd name="T19" fmla="*/ 6 h 62"/>
                  <a:gd name="T20" fmla="*/ 64 w 72"/>
                  <a:gd name="T21" fmla="*/ 9 h 62"/>
                  <a:gd name="T22" fmla="*/ 57 w 72"/>
                  <a:gd name="T23" fmla="*/ 15 h 62"/>
                  <a:gd name="T24" fmla="*/ 49 w 72"/>
                  <a:gd name="T25" fmla="*/ 18 h 62"/>
                  <a:gd name="T26" fmla="*/ 40 w 72"/>
                  <a:gd name="T27" fmla="*/ 24 h 62"/>
                  <a:gd name="T28" fmla="*/ 26 w 72"/>
                  <a:gd name="T29" fmla="*/ 28 h 62"/>
                  <a:gd name="T30" fmla="*/ 15 w 72"/>
                  <a:gd name="T31" fmla="*/ 34 h 62"/>
                  <a:gd name="T32" fmla="*/ 9 w 72"/>
                  <a:gd name="T33" fmla="*/ 37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62"/>
                  <a:gd name="T53" fmla="*/ 72 w 72"/>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62">
                    <a:moveTo>
                      <a:pt x="0" y="61"/>
                    </a:moveTo>
                    <a:lnTo>
                      <a:pt x="4" y="37"/>
                    </a:lnTo>
                    <a:lnTo>
                      <a:pt x="13" y="18"/>
                    </a:lnTo>
                    <a:lnTo>
                      <a:pt x="26" y="9"/>
                    </a:lnTo>
                    <a:lnTo>
                      <a:pt x="40" y="3"/>
                    </a:lnTo>
                    <a:lnTo>
                      <a:pt x="49" y="0"/>
                    </a:lnTo>
                    <a:lnTo>
                      <a:pt x="57" y="0"/>
                    </a:lnTo>
                    <a:lnTo>
                      <a:pt x="66" y="0"/>
                    </a:lnTo>
                    <a:lnTo>
                      <a:pt x="71" y="3"/>
                    </a:lnTo>
                    <a:lnTo>
                      <a:pt x="71" y="6"/>
                    </a:lnTo>
                    <a:lnTo>
                      <a:pt x="64" y="9"/>
                    </a:lnTo>
                    <a:lnTo>
                      <a:pt x="57" y="15"/>
                    </a:lnTo>
                    <a:lnTo>
                      <a:pt x="49" y="18"/>
                    </a:lnTo>
                    <a:lnTo>
                      <a:pt x="40" y="24"/>
                    </a:lnTo>
                    <a:lnTo>
                      <a:pt x="26" y="28"/>
                    </a:lnTo>
                    <a:lnTo>
                      <a:pt x="15" y="34"/>
                    </a:lnTo>
                    <a:lnTo>
                      <a:pt x="9" y="37"/>
                    </a:lnTo>
                  </a:path>
                </a:pathLst>
              </a:custGeom>
              <a:solidFill>
                <a:schemeClr val="accent1"/>
              </a:solidFill>
              <a:ln w="12700" cap="rnd">
                <a:solidFill>
                  <a:srgbClr val="008000"/>
                </a:solidFill>
                <a:round/>
                <a:headEnd/>
                <a:tailEnd/>
              </a:ln>
            </p:spPr>
            <p:txBody>
              <a:bodyPr/>
              <a:lstStyle/>
              <a:p>
                <a:endParaRPr lang="en-US"/>
              </a:p>
            </p:txBody>
          </p:sp>
          <p:sp>
            <p:nvSpPr>
              <p:cNvPr id="18159" name="Freeform 313"/>
              <p:cNvSpPr>
                <a:spLocks/>
              </p:cNvSpPr>
              <p:nvPr/>
            </p:nvSpPr>
            <p:spPr bwMode="auto">
              <a:xfrm>
                <a:off x="1377" y="1548"/>
                <a:ext cx="22" cy="249"/>
              </a:xfrm>
              <a:custGeom>
                <a:avLst/>
                <a:gdLst>
                  <a:gd name="T0" fmla="*/ 21 w 22"/>
                  <a:gd name="T1" fmla="*/ 248 h 249"/>
                  <a:gd name="T2" fmla="*/ 15 w 22"/>
                  <a:gd name="T3" fmla="*/ 187 h 249"/>
                  <a:gd name="T4" fmla="*/ 11 w 22"/>
                  <a:gd name="T5" fmla="*/ 130 h 249"/>
                  <a:gd name="T6" fmla="*/ 6 w 22"/>
                  <a:gd name="T7" fmla="*/ 82 h 249"/>
                  <a:gd name="T8" fmla="*/ 4 w 22"/>
                  <a:gd name="T9" fmla="*/ 60 h 249"/>
                  <a:gd name="T10" fmla="*/ 2 w 22"/>
                  <a:gd name="T11" fmla="*/ 42 h 249"/>
                  <a:gd name="T12" fmla="*/ 2 w 22"/>
                  <a:gd name="T13" fmla="*/ 30 h 249"/>
                  <a:gd name="T14" fmla="*/ 0 w 22"/>
                  <a:gd name="T15" fmla="*/ 18 h 249"/>
                  <a:gd name="T16" fmla="*/ 0 w 22"/>
                  <a:gd name="T17" fmla="*/ 6 h 249"/>
                  <a:gd name="T18" fmla="*/ 0 w 22"/>
                  <a:gd name="T19" fmla="*/ 0 h 249"/>
                  <a:gd name="T20" fmla="*/ 2 w 22"/>
                  <a:gd name="T21" fmla="*/ 0 h 249"/>
                  <a:gd name="T22" fmla="*/ 4 w 22"/>
                  <a:gd name="T23" fmla="*/ 9 h 249"/>
                  <a:gd name="T24" fmla="*/ 11 w 22"/>
                  <a:gd name="T25" fmla="*/ 27 h 249"/>
                  <a:gd name="T26" fmla="*/ 15 w 22"/>
                  <a:gd name="T27" fmla="*/ 45 h 249"/>
                  <a:gd name="T28" fmla="*/ 17 w 22"/>
                  <a:gd name="T29" fmla="*/ 63 h 249"/>
                  <a:gd name="T30" fmla="*/ 17 w 22"/>
                  <a:gd name="T31" fmla="*/ 78 h 249"/>
                  <a:gd name="T32" fmla="*/ 17 w 22"/>
                  <a:gd name="T33" fmla="*/ 94 h 249"/>
                  <a:gd name="T34" fmla="*/ 17 w 22"/>
                  <a:gd name="T35" fmla="*/ 109 h 249"/>
                  <a:gd name="T36" fmla="*/ 17 w 22"/>
                  <a:gd name="T37" fmla="*/ 127 h 249"/>
                  <a:gd name="T38" fmla="*/ 19 w 22"/>
                  <a:gd name="T39" fmla="*/ 166 h 249"/>
                  <a:gd name="T40" fmla="*/ 21 w 22"/>
                  <a:gd name="T41" fmla="*/ 209 h 2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249"/>
                  <a:gd name="T65" fmla="*/ 22 w 22"/>
                  <a:gd name="T66" fmla="*/ 249 h 2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249">
                    <a:moveTo>
                      <a:pt x="21" y="248"/>
                    </a:moveTo>
                    <a:lnTo>
                      <a:pt x="15" y="187"/>
                    </a:lnTo>
                    <a:lnTo>
                      <a:pt x="11" y="130"/>
                    </a:lnTo>
                    <a:lnTo>
                      <a:pt x="6" y="82"/>
                    </a:lnTo>
                    <a:lnTo>
                      <a:pt x="4" y="60"/>
                    </a:lnTo>
                    <a:lnTo>
                      <a:pt x="2" y="42"/>
                    </a:lnTo>
                    <a:lnTo>
                      <a:pt x="2" y="30"/>
                    </a:lnTo>
                    <a:lnTo>
                      <a:pt x="0" y="18"/>
                    </a:lnTo>
                    <a:lnTo>
                      <a:pt x="0" y="6"/>
                    </a:lnTo>
                    <a:lnTo>
                      <a:pt x="0" y="0"/>
                    </a:lnTo>
                    <a:lnTo>
                      <a:pt x="2" y="0"/>
                    </a:lnTo>
                    <a:lnTo>
                      <a:pt x="4" y="9"/>
                    </a:lnTo>
                    <a:lnTo>
                      <a:pt x="11" y="27"/>
                    </a:lnTo>
                    <a:lnTo>
                      <a:pt x="15" y="45"/>
                    </a:lnTo>
                    <a:lnTo>
                      <a:pt x="17" y="63"/>
                    </a:lnTo>
                    <a:lnTo>
                      <a:pt x="17" y="78"/>
                    </a:lnTo>
                    <a:lnTo>
                      <a:pt x="17" y="94"/>
                    </a:lnTo>
                    <a:lnTo>
                      <a:pt x="17" y="109"/>
                    </a:lnTo>
                    <a:lnTo>
                      <a:pt x="17" y="127"/>
                    </a:lnTo>
                    <a:lnTo>
                      <a:pt x="19" y="166"/>
                    </a:lnTo>
                    <a:lnTo>
                      <a:pt x="21" y="209"/>
                    </a:lnTo>
                  </a:path>
                </a:pathLst>
              </a:custGeom>
              <a:solidFill>
                <a:schemeClr val="accent1"/>
              </a:solidFill>
              <a:ln w="12700" cap="rnd">
                <a:solidFill>
                  <a:srgbClr val="008000"/>
                </a:solidFill>
                <a:round/>
                <a:headEnd/>
                <a:tailEnd/>
              </a:ln>
            </p:spPr>
            <p:txBody>
              <a:bodyPr/>
              <a:lstStyle/>
              <a:p>
                <a:endParaRPr lang="en-US"/>
              </a:p>
            </p:txBody>
          </p:sp>
        </p:grpSp>
        <p:grpSp>
          <p:nvGrpSpPr>
            <p:cNvPr id="17462" name="Group 314"/>
            <p:cNvGrpSpPr>
              <a:grpSpLocks/>
            </p:cNvGrpSpPr>
            <p:nvPr/>
          </p:nvGrpSpPr>
          <p:grpSpPr bwMode="auto">
            <a:xfrm>
              <a:off x="1483" y="1544"/>
              <a:ext cx="185" cy="280"/>
              <a:chOff x="1483" y="1544"/>
              <a:chExt cx="185" cy="280"/>
            </a:xfrm>
          </p:grpSpPr>
          <p:sp>
            <p:nvSpPr>
              <p:cNvPr id="18144" name="Freeform 315"/>
              <p:cNvSpPr>
                <a:spLocks/>
              </p:cNvSpPr>
              <p:nvPr/>
            </p:nvSpPr>
            <p:spPr bwMode="auto">
              <a:xfrm>
                <a:off x="1580" y="1719"/>
                <a:ext cx="8" cy="105"/>
              </a:xfrm>
              <a:custGeom>
                <a:avLst/>
                <a:gdLst>
                  <a:gd name="T0" fmla="*/ 0 w 8"/>
                  <a:gd name="T1" fmla="*/ 104 h 105"/>
                  <a:gd name="T2" fmla="*/ 2 w 8"/>
                  <a:gd name="T3" fmla="*/ 73 h 105"/>
                  <a:gd name="T4" fmla="*/ 2 w 8"/>
                  <a:gd name="T5" fmla="*/ 49 h 105"/>
                  <a:gd name="T6" fmla="*/ 5 w 8"/>
                  <a:gd name="T7" fmla="*/ 27 h 105"/>
                  <a:gd name="T8" fmla="*/ 5 w 8"/>
                  <a:gd name="T9" fmla="*/ 15 h 105"/>
                  <a:gd name="T10" fmla="*/ 5 w 8"/>
                  <a:gd name="T11" fmla="*/ 6 h 105"/>
                  <a:gd name="T12" fmla="*/ 7 w 8"/>
                  <a:gd name="T13" fmla="*/ 3 h 105"/>
                  <a:gd name="T14" fmla="*/ 7 w 8"/>
                  <a:gd name="T15" fmla="*/ 0 h 105"/>
                  <a:gd name="T16" fmla="*/ 7 w 8"/>
                  <a:gd name="T17" fmla="*/ 3 h 105"/>
                  <a:gd name="T18" fmla="*/ 7 w 8"/>
                  <a:gd name="T19" fmla="*/ 9 h 105"/>
                  <a:gd name="T20" fmla="*/ 7 w 8"/>
                  <a:gd name="T21" fmla="*/ 18 h 105"/>
                  <a:gd name="T22" fmla="*/ 7 w 8"/>
                  <a:gd name="T23" fmla="*/ 43 h 105"/>
                  <a:gd name="T24" fmla="*/ 5 w 8"/>
                  <a:gd name="T25" fmla="*/ 73 h 105"/>
                  <a:gd name="T26" fmla="*/ 0 w 8"/>
                  <a:gd name="T27" fmla="*/ 104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5"/>
                  <a:gd name="T44" fmla="*/ 8 w 8"/>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5">
                    <a:moveTo>
                      <a:pt x="0" y="104"/>
                    </a:moveTo>
                    <a:lnTo>
                      <a:pt x="2" y="73"/>
                    </a:lnTo>
                    <a:lnTo>
                      <a:pt x="2" y="49"/>
                    </a:lnTo>
                    <a:lnTo>
                      <a:pt x="5" y="27"/>
                    </a:lnTo>
                    <a:lnTo>
                      <a:pt x="5" y="15"/>
                    </a:lnTo>
                    <a:lnTo>
                      <a:pt x="5" y="6"/>
                    </a:lnTo>
                    <a:lnTo>
                      <a:pt x="7" y="3"/>
                    </a:lnTo>
                    <a:lnTo>
                      <a:pt x="7" y="0"/>
                    </a:lnTo>
                    <a:lnTo>
                      <a:pt x="7" y="3"/>
                    </a:lnTo>
                    <a:lnTo>
                      <a:pt x="7" y="9"/>
                    </a:lnTo>
                    <a:lnTo>
                      <a:pt x="7" y="18"/>
                    </a:lnTo>
                    <a:lnTo>
                      <a:pt x="7" y="43"/>
                    </a:lnTo>
                    <a:lnTo>
                      <a:pt x="5" y="73"/>
                    </a:lnTo>
                    <a:lnTo>
                      <a:pt x="0" y="104"/>
                    </a:lnTo>
                  </a:path>
                </a:pathLst>
              </a:custGeom>
              <a:solidFill>
                <a:schemeClr val="accent1"/>
              </a:solidFill>
              <a:ln w="12700" cap="rnd">
                <a:solidFill>
                  <a:srgbClr val="008000"/>
                </a:solidFill>
                <a:round/>
                <a:headEnd/>
                <a:tailEnd/>
              </a:ln>
            </p:spPr>
            <p:txBody>
              <a:bodyPr/>
              <a:lstStyle/>
              <a:p>
                <a:endParaRPr lang="en-US"/>
              </a:p>
            </p:txBody>
          </p:sp>
          <p:sp>
            <p:nvSpPr>
              <p:cNvPr id="18145" name="Freeform 316"/>
              <p:cNvSpPr>
                <a:spLocks/>
              </p:cNvSpPr>
              <p:nvPr/>
            </p:nvSpPr>
            <p:spPr bwMode="auto">
              <a:xfrm>
                <a:off x="1503" y="1646"/>
                <a:ext cx="82" cy="167"/>
              </a:xfrm>
              <a:custGeom>
                <a:avLst/>
                <a:gdLst>
                  <a:gd name="T0" fmla="*/ 81 w 82"/>
                  <a:gd name="T1" fmla="*/ 163 h 167"/>
                  <a:gd name="T2" fmla="*/ 79 w 82"/>
                  <a:gd name="T3" fmla="*/ 166 h 167"/>
                  <a:gd name="T4" fmla="*/ 76 w 82"/>
                  <a:gd name="T5" fmla="*/ 163 h 167"/>
                  <a:gd name="T6" fmla="*/ 69 w 82"/>
                  <a:gd name="T7" fmla="*/ 154 h 167"/>
                  <a:gd name="T8" fmla="*/ 64 w 82"/>
                  <a:gd name="T9" fmla="*/ 144 h 167"/>
                  <a:gd name="T10" fmla="*/ 50 w 82"/>
                  <a:gd name="T11" fmla="*/ 123 h 167"/>
                  <a:gd name="T12" fmla="*/ 45 w 82"/>
                  <a:gd name="T13" fmla="*/ 114 h 167"/>
                  <a:gd name="T14" fmla="*/ 41 w 82"/>
                  <a:gd name="T15" fmla="*/ 104 h 167"/>
                  <a:gd name="T16" fmla="*/ 41 w 82"/>
                  <a:gd name="T17" fmla="*/ 95 h 167"/>
                  <a:gd name="T18" fmla="*/ 41 w 82"/>
                  <a:gd name="T19" fmla="*/ 83 h 167"/>
                  <a:gd name="T20" fmla="*/ 43 w 82"/>
                  <a:gd name="T21" fmla="*/ 74 h 167"/>
                  <a:gd name="T22" fmla="*/ 41 w 82"/>
                  <a:gd name="T23" fmla="*/ 62 h 167"/>
                  <a:gd name="T24" fmla="*/ 36 w 82"/>
                  <a:gd name="T25" fmla="*/ 55 h 167"/>
                  <a:gd name="T26" fmla="*/ 31 w 82"/>
                  <a:gd name="T27" fmla="*/ 46 h 167"/>
                  <a:gd name="T28" fmla="*/ 17 w 82"/>
                  <a:gd name="T29" fmla="*/ 28 h 167"/>
                  <a:gd name="T30" fmla="*/ 5 w 82"/>
                  <a:gd name="T31" fmla="*/ 9 h 167"/>
                  <a:gd name="T32" fmla="*/ 2 w 82"/>
                  <a:gd name="T33" fmla="*/ 3 h 167"/>
                  <a:gd name="T34" fmla="*/ 0 w 82"/>
                  <a:gd name="T35" fmla="*/ 0 h 167"/>
                  <a:gd name="T36" fmla="*/ 2 w 82"/>
                  <a:gd name="T37" fmla="*/ 0 h 167"/>
                  <a:gd name="T38" fmla="*/ 5 w 82"/>
                  <a:gd name="T39" fmla="*/ 3 h 167"/>
                  <a:gd name="T40" fmla="*/ 17 w 82"/>
                  <a:gd name="T41" fmla="*/ 12 h 167"/>
                  <a:gd name="T42" fmla="*/ 31 w 82"/>
                  <a:gd name="T43" fmla="*/ 28 h 167"/>
                  <a:gd name="T44" fmla="*/ 41 w 82"/>
                  <a:gd name="T45" fmla="*/ 46 h 167"/>
                  <a:gd name="T46" fmla="*/ 45 w 82"/>
                  <a:gd name="T47" fmla="*/ 58 h 167"/>
                  <a:gd name="T48" fmla="*/ 50 w 82"/>
                  <a:gd name="T49" fmla="*/ 74 h 167"/>
                  <a:gd name="T50" fmla="*/ 64 w 82"/>
                  <a:gd name="T51" fmla="*/ 111 h 167"/>
                  <a:gd name="T52" fmla="*/ 71 w 82"/>
                  <a:gd name="T53" fmla="*/ 129 h 167"/>
                  <a:gd name="T54" fmla="*/ 76 w 82"/>
                  <a:gd name="T55" fmla="*/ 144 h 167"/>
                  <a:gd name="T56" fmla="*/ 79 w 82"/>
                  <a:gd name="T57" fmla="*/ 157 h 167"/>
                  <a:gd name="T58" fmla="*/ 81 w 82"/>
                  <a:gd name="T59" fmla="*/ 163 h 1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2"/>
                  <a:gd name="T91" fmla="*/ 0 h 167"/>
                  <a:gd name="T92" fmla="*/ 82 w 82"/>
                  <a:gd name="T93" fmla="*/ 167 h 16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2" h="167">
                    <a:moveTo>
                      <a:pt x="81" y="163"/>
                    </a:moveTo>
                    <a:lnTo>
                      <a:pt x="79" y="166"/>
                    </a:lnTo>
                    <a:lnTo>
                      <a:pt x="76" y="163"/>
                    </a:lnTo>
                    <a:lnTo>
                      <a:pt x="69" y="154"/>
                    </a:lnTo>
                    <a:lnTo>
                      <a:pt x="64" y="144"/>
                    </a:lnTo>
                    <a:lnTo>
                      <a:pt x="50" y="123"/>
                    </a:lnTo>
                    <a:lnTo>
                      <a:pt x="45" y="114"/>
                    </a:lnTo>
                    <a:lnTo>
                      <a:pt x="41" y="104"/>
                    </a:lnTo>
                    <a:lnTo>
                      <a:pt x="41" y="95"/>
                    </a:lnTo>
                    <a:lnTo>
                      <a:pt x="41" y="83"/>
                    </a:lnTo>
                    <a:lnTo>
                      <a:pt x="43" y="74"/>
                    </a:lnTo>
                    <a:lnTo>
                      <a:pt x="41" y="62"/>
                    </a:lnTo>
                    <a:lnTo>
                      <a:pt x="36" y="55"/>
                    </a:lnTo>
                    <a:lnTo>
                      <a:pt x="31" y="46"/>
                    </a:lnTo>
                    <a:lnTo>
                      <a:pt x="17" y="28"/>
                    </a:lnTo>
                    <a:lnTo>
                      <a:pt x="5" y="9"/>
                    </a:lnTo>
                    <a:lnTo>
                      <a:pt x="2" y="3"/>
                    </a:lnTo>
                    <a:lnTo>
                      <a:pt x="0" y="0"/>
                    </a:lnTo>
                    <a:lnTo>
                      <a:pt x="2" y="0"/>
                    </a:lnTo>
                    <a:lnTo>
                      <a:pt x="5" y="3"/>
                    </a:lnTo>
                    <a:lnTo>
                      <a:pt x="17" y="12"/>
                    </a:lnTo>
                    <a:lnTo>
                      <a:pt x="31" y="28"/>
                    </a:lnTo>
                    <a:lnTo>
                      <a:pt x="41" y="46"/>
                    </a:lnTo>
                    <a:lnTo>
                      <a:pt x="45" y="58"/>
                    </a:lnTo>
                    <a:lnTo>
                      <a:pt x="50" y="74"/>
                    </a:lnTo>
                    <a:lnTo>
                      <a:pt x="64" y="111"/>
                    </a:lnTo>
                    <a:lnTo>
                      <a:pt x="71" y="129"/>
                    </a:lnTo>
                    <a:lnTo>
                      <a:pt x="76" y="144"/>
                    </a:lnTo>
                    <a:lnTo>
                      <a:pt x="79" y="157"/>
                    </a:lnTo>
                    <a:lnTo>
                      <a:pt x="81" y="163"/>
                    </a:lnTo>
                  </a:path>
                </a:pathLst>
              </a:custGeom>
              <a:solidFill>
                <a:schemeClr val="accent1"/>
              </a:solidFill>
              <a:ln w="12700" cap="rnd">
                <a:solidFill>
                  <a:srgbClr val="008000"/>
                </a:solidFill>
                <a:round/>
                <a:headEnd/>
                <a:tailEnd/>
              </a:ln>
            </p:spPr>
            <p:txBody>
              <a:bodyPr/>
              <a:lstStyle/>
              <a:p>
                <a:endParaRPr lang="en-US"/>
              </a:p>
            </p:txBody>
          </p:sp>
          <p:sp>
            <p:nvSpPr>
              <p:cNvPr id="18146" name="Freeform 317"/>
              <p:cNvSpPr>
                <a:spLocks/>
              </p:cNvSpPr>
              <p:nvPr/>
            </p:nvSpPr>
            <p:spPr bwMode="auto">
              <a:xfrm>
                <a:off x="1582" y="1663"/>
                <a:ext cx="51" cy="161"/>
              </a:xfrm>
              <a:custGeom>
                <a:avLst/>
                <a:gdLst>
                  <a:gd name="T0" fmla="*/ 0 w 51"/>
                  <a:gd name="T1" fmla="*/ 126 h 161"/>
                  <a:gd name="T2" fmla="*/ 15 w 51"/>
                  <a:gd name="T3" fmla="*/ 89 h 161"/>
                  <a:gd name="T4" fmla="*/ 25 w 51"/>
                  <a:gd name="T5" fmla="*/ 59 h 161"/>
                  <a:gd name="T6" fmla="*/ 27 w 51"/>
                  <a:gd name="T7" fmla="*/ 46 h 161"/>
                  <a:gd name="T8" fmla="*/ 25 w 51"/>
                  <a:gd name="T9" fmla="*/ 37 h 161"/>
                  <a:gd name="T10" fmla="*/ 25 w 51"/>
                  <a:gd name="T11" fmla="*/ 28 h 161"/>
                  <a:gd name="T12" fmla="*/ 25 w 51"/>
                  <a:gd name="T13" fmla="*/ 19 h 161"/>
                  <a:gd name="T14" fmla="*/ 32 w 51"/>
                  <a:gd name="T15" fmla="*/ 10 h 161"/>
                  <a:gd name="T16" fmla="*/ 40 w 51"/>
                  <a:gd name="T17" fmla="*/ 3 h 161"/>
                  <a:gd name="T18" fmla="*/ 47 w 51"/>
                  <a:gd name="T19" fmla="*/ 0 h 161"/>
                  <a:gd name="T20" fmla="*/ 50 w 51"/>
                  <a:gd name="T21" fmla="*/ 3 h 161"/>
                  <a:gd name="T22" fmla="*/ 50 w 51"/>
                  <a:gd name="T23" fmla="*/ 10 h 161"/>
                  <a:gd name="T24" fmla="*/ 47 w 51"/>
                  <a:gd name="T25" fmla="*/ 19 h 161"/>
                  <a:gd name="T26" fmla="*/ 37 w 51"/>
                  <a:gd name="T27" fmla="*/ 43 h 161"/>
                  <a:gd name="T28" fmla="*/ 27 w 51"/>
                  <a:gd name="T29" fmla="*/ 68 h 161"/>
                  <a:gd name="T30" fmla="*/ 20 w 51"/>
                  <a:gd name="T31" fmla="*/ 89 h 161"/>
                  <a:gd name="T32" fmla="*/ 15 w 51"/>
                  <a:gd name="T33" fmla="*/ 126 h 161"/>
                  <a:gd name="T34" fmla="*/ 10 w 51"/>
                  <a:gd name="T35" fmla="*/ 160 h 1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
                  <a:gd name="T55" fmla="*/ 0 h 161"/>
                  <a:gd name="T56" fmla="*/ 51 w 51"/>
                  <a:gd name="T57" fmla="*/ 161 h 1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 h="161">
                    <a:moveTo>
                      <a:pt x="0" y="126"/>
                    </a:moveTo>
                    <a:lnTo>
                      <a:pt x="15" y="89"/>
                    </a:lnTo>
                    <a:lnTo>
                      <a:pt x="25" y="59"/>
                    </a:lnTo>
                    <a:lnTo>
                      <a:pt x="27" y="46"/>
                    </a:lnTo>
                    <a:lnTo>
                      <a:pt x="25" y="37"/>
                    </a:lnTo>
                    <a:lnTo>
                      <a:pt x="25" y="28"/>
                    </a:lnTo>
                    <a:lnTo>
                      <a:pt x="25" y="19"/>
                    </a:lnTo>
                    <a:lnTo>
                      <a:pt x="32" y="10"/>
                    </a:lnTo>
                    <a:lnTo>
                      <a:pt x="40" y="3"/>
                    </a:lnTo>
                    <a:lnTo>
                      <a:pt x="47" y="0"/>
                    </a:lnTo>
                    <a:lnTo>
                      <a:pt x="50" y="3"/>
                    </a:lnTo>
                    <a:lnTo>
                      <a:pt x="50" y="10"/>
                    </a:lnTo>
                    <a:lnTo>
                      <a:pt x="47" y="19"/>
                    </a:lnTo>
                    <a:lnTo>
                      <a:pt x="37" y="43"/>
                    </a:lnTo>
                    <a:lnTo>
                      <a:pt x="27" y="68"/>
                    </a:lnTo>
                    <a:lnTo>
                      <a:pt x="20" y="89"/>
                    </a:lnTo>
                    <a:lnTo>
                      <a:pt x="15" y="126"/>
                    </a:lnTo>
                    <a:lnTo>
                      <a:pt x="10" y="160"/>
                    </a:lnTo>
                  </a:path>
                </a:pathLst>
              </a:custGeom>
              <a:solidFill>
                <a:schemeClr val="accent1"/>
              </a:solidFill>
              <a:ln w="12700" cap="rnd">
                <a:solidFill>
                  <a:srgbClr val="008000"/>
                </a:solidFill>
                <a:round/>
                <a:headEnd/>
                <a:tailEnd/>
              </a:ln>
            </p:spPr>
            <p:txBody>
              <a:bodyPr/>
              <a:lstStyle/>
              <a:p>
                <a:endParaRPr lang="en-US"/>
              </a:p>
            </p:txBody>
          </p:sp>
          <p:sp>
            <p:nvSpPr>
              <p:cNvPr id="18147" name="Freeform 318"/>
              <p:cNvSpPr>
                <a:spLocks/>
              </p:cNvSpPr>
              <p:nvPr/>
            </p:nvSpPr>
            <p:spPr bwMode="auto">
              <a:xfrm>
                <a:off x="1538" y="1591"/>
                <a:ext cx="54" cy="204"/>
              </a:xfrm>
              <a:custGeom>
                <a:avLst/>
                <a:gdLst>
                  <a:gd name="T0" fmla="*/ 43 w 54"/>
                  <a:gd name="T1" fmla="*/ 203 h 204"/>
                  <a:gd name="T2" fmla="*/ 33 w 54"/>
                  <a:gd name="T3" fmla="*/ 139 h 204"/>
                  <a:gd name="T4" fmla="*/ 29 w 54"/>
                  <a:gd name="T5" fmla="*/ 109 h 204"/>
                  <a:gd name="T6" fmla="*/ 24 w 54"/>
                  <a:gd name="T7" fmla="*/ 82 h 204"/>
                  <a:gd name="T8" fmla="*/ 17 w 54"/>
                  <a:gd name="T9" fmla="*/ 58 h 204"/>
                  <a:gd name="T10" fmla="*/ 9 w 54"/>
                  <a:gd name="T11" fmla="*/ 34 h 204"/>
                  <a:gd name="T12" fmla="*/ 2 w 54"/>
                  <a:gd name="T13" fmla="*/ 16 h 204"/>
                  <a:gd name="T14" fmla="*/ 0 w 54"/>
                  <a:gd name="T15" fmla="*/ 3 h 204"/>
                  <a:gd name="T16" fmla="*/ 0 w 54"/>
                  <a:gd name="T17" fmla="*/ 0 h 204"/>
                  <a:gd name="T18" fmla="*/ 5 w 54"/>
                  <a:gd name="T19" fmla="*/ 6 h 204"/>
                  <a:gd name="T20" fmla="*/ 12 w 54"/>
                  <a:gd name="T21" fmla="*/ 19 h 204"/>
                  <a:gd name="T22" fmla="*/ 19 w 54"/>
                  <a:gd name="T23" fmla="*/ 31 h 204"/>
                  <a:gd name="T24" fmla="*/ 26 w 54"/>
                  <a:gd name="T25" fmla="*/ 49 h 204"/>
                  <a:gd name="T26" fmla="*/ 33 w 54"/>
                  <a:gd name="T27" fmla="*/ 73 h 204"/>
                  <a:gd name="T28" fmla="*/ 43 w 54"/>
                  <a:gd name="T29" fmla="*/ 97 h 204"/>
                  <a:gd name="T30" fmla="*/ 48 w 54"/>
                  <a:gd name="T31" fmla="*/ 115 h 204"/>
                  <a:gd name="T32" fmla="*/ 50 w 54"/>
                  <a:gd name="T33" fmla="*/ 130 h 204"/>
                  <a:gd name="T34" fmla="*/ 53 w 54"/>
                  <a:gd name="T35" fmla="*/ 139 h 204"/>
                  <a:gd name="T36" fmla="*/ 48 w 54"/>
                  <a:gd name="T37" fmla="*/ 155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204"/>
                  <a:gd name="T59" fmla="*/ 54 w 54"/>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204">
                    <a:moveTo>
                      <a:pt x="43" y="203"/>
                    </a:moveTo>
                    <a:lnTo>
                      <a:pt x="33" y="139"/>
                    </a:lnTo>
                    <a:lnTo>
                      <a:pt x="29" y="109"/>
                    </a:lnTo>
                    <a:lnTo>
                      <a:pt x="24" y="82"/>
                    </a:lnTo>
                    <a:lnTo>
                      <a:pt x="17" y="58"/>
                    </a:lnTo>
                    <a:lnTo>
                      <a:pt x="9" y="34"/>
                    </a:lnTo>
                    <a:lnTo>
                      <a:pt x="2" y="16"/>
                    </a:lnTo>
                    <a:lnTo>
                      <a:pt x="0" y="3"/>
                    </a:lnTo>
                    <a:lnTo>
                      <a:pt x="0" y="0"/>
                    </a:lnTo>
                    <a:lnTo>
                      <a:pt x="5" y="6"/>
                    </a:lnTo>
                    <a:lnTo>
                      <a:pt x="12" y="19"/>
                    </a:lnTo>
                    <a:lnTo>
                      <a:pt x="19" y="31"/>
                    </a:lnTo>
                    <a:lnTo>
                      <a:pt x="26" y="49"/>
                    </a:lnTo>
                    <a:lnTo>
                      <a:pt x="33" y="73"/>
                    </a:lnTo>
                    <a:lnTo>
                      <a:pt x="43" y="97"/>
                    </a:lnTo>
                    <a:lnTo>
                      <a:pt x="48" y="115"/>
                    </a:lnTo>
                    <a:lnTo>
                      <a:pt x="50" y="130"/>
                    </a:lnTo>
                    <a:lnTo>
                      <a:pt x="53" y="139"/>
                    </a:lnTo>
                    <a:lnTo>
                      <a:pt x="48" y="155"/>
                    </a:lnTo>
                  </a:path>
                </a:pathLst>
              </a:custGeom>
              <a:solidFill>
                <a:schemeClr val="accent1"/>
              </a:solidFill>
              <a:ln w="12700" cap="rnd">
                <a:solidFill>
                  <a:srgbClr val="008000"/>
                </a:solidFill>
                <a:round/>
                <a:headEnd/>
                <a:tailEnd/>
              </a:ln>
            </p:spPr>
            <p:txBody>
              <a:bodyPr/>
              <a:lstStyle/>
              <a:p>
                <a:endParaRPr lang="en-US"/>
              </a:p>
            </p:txBody>
          </p:sp>
          <p:sp>
            <p:nvSpPr>
              <p:cNvPr id="18148" name="Freeform 319"/>
              <p:cNvSpPr>
                <a:spLocks/>
              </p:cNvSpPr>
              <p:nvPr/>
            </p:nvSpPr>
            <p:spPr bwMode="auto">
              <a:xfrm>
                <a:off x="1483" y="1748"/>
                <a:ext cx="94" cy="62"/>
              </a:xfrm>
              <a:custGeom>
                <a:avLst/>
                <a:gdLst>
                  <a:gd name="T0" fmla="*/ 93 w 94"/>
                  <a:gd name="T1" fmla="*/ 61 h 62"/>
                  <a:gd name="T2" fmla="*/ 90 w 94"/>
                  <a:gd name="T3" fmla="*/ 58 h 62"/>
                  <a:gd name="T4" fmla="*/ 83 w 94"/>
                  <a:gd name="T5" fmla="*/ 46 h 62"/>
                  <a:gd name="T6" fmla="*/ 74 w 94"/>
                  <a:gd name="T7" fmla="*/ 30 h 62"/>
                  <a:gd name="T8" fmla="*/ 64 w 94"/>
                  <a:gd name="T9" fmla="*/ 21 h 62"/>
                  <a:gd name="T10" fmla="*/ 57 w 94"/>
                  <a:gd name="T11" fmla="*/ 15 h 62"/>
                  <a:gd name="T12" fmla="*/ 50 w 94"/>
                  <a:gd name="T13" fmla="*/ 9 h 62"/>
                  <a:gd name="T14" fmla="*/ 33 w 94"/>
                  <a:gd name="T15" fmla="*/ 0 h 62"/>
                  <a:gd name="T16" fmla="*/ 24 w 94"/>
                  <a:gd name="T17" fmla="*/ 0 h 62"/>
                  <a:gd name="T18" fmla="*/ 12 w 94"/>
                  <a:gd name="T19" fmla="*/ 0 h 62"/>
                  <a:gd name="T20" fmla="*/ 3 w 94"/>
                  <a:gd name="T21" fmla="*/ 0 h 62"/>
                  <a:gd name="T22" fmla="*/ 0 w 94"/>
                  <a:gd name="T23" fmla="*/ 0 h 62"/>
                  <a:gd name="T24" fmla="*/ 3 w 94"/>
                  <a:gd name="T25" fmla="*/ 0 h 62"/>
                  <a:gd name="T26" fmla="*/ 7 w 94"/>
                  <a:gd name="T27" fmla="*/ 3 h 62"/>
                  <a:gd name="T28" fmla="*/ 21 w 94"/>
                  <a:gd name="T29" fmla="*/ 6 h 62"/>
                  <a:gd name="T30" fmla="*/ 38 w 94"/>
                  <a:gd name="T31" fmla="*/ 12 h 62"/>
                  <a:gd name="T32" fmla="*/ 52 w 94"/>
                  <a:gd name="T33" fmla="*/ 15 h 62"/>
                  <a:gd name="T34" fmla="*/ 64 w 94"/>
                  <a:gd name="T35" fmla="*/ 27 h 62"/>
                  <a:gd name="T36" fmla="*/ 76 w 94"/>
                  <a:gd name="T37" fmla="*/ 43 h 62"/>
                  <a:gd name="T38" fmla="*/ 86 w 94"/>
                  <a:gd name="T39" fmla="*/ 55 h 62"/>
                  <a:gd name="T40" fmla="*/ 90 w 94"/>
                  <a:gd name="T41" fmla="*/ 61 h 62"/>
                  <a:gd name="T42" fmla="*/ 93 w 94"/>
                  <a:gd name="T43" fmla="*/ 61 h 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
                  <a:gd name="T67" fmla="*/ 0 h 62"/>
                  <a:gd name="T68" fmla="*/ 94 w 94"/>
                  <a:gd name="T69" fmla="*/ 62 h 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 h="62">
                    <a:moveTo>
                      <a:pt x="93" y="61"/>
                    </a:moveTo>
                    <a:lnTo>
                      <a:pt x="90" y="58"/>
                    </a:lnTo>
                    <a:lnTo>
                      <a:pt x="83" y="46"/>
                    </a:lnTo>
                    <a:lnTo>
                      <a:pt x="74" y="30"/>
                    </a:lnTo>
                    <a:lnTo>
                      <a:pt x="64" y="21"/>
                    </a:lnTo>
                    <a:lnTo>
                      <a:pt x="57" y="15"/>
                    </a:lnTo>
                    <a:lnTo>
                      <a:pt x="50" y="9"/>
                    </a:lnTo>
                    <a:lnTo>
                      <a:pt x="33" y="0"/>
                    </a:lnTo>
                    <a:lnTo>
                      <a:pt x="24" y="0"/>
                    </a:lnTo>
                    <a:lnTo>
                      <a:pt x="12" y="0"/>
                    </a:lnTo>
                    <a:lnTo>
                      <a:pt x="3" y="0"/>
                    </a:lnTo>
                    <a:lnTo>
                      <a:pt x="0" y="0"/>
                    </a:lnTo>
                    <a:lnTo>
                      <a:pt x="3" y="0"/>
                    </a:lnTo>
                    <a:lnTo>
                      <a:pt x="7" y="3"/>
                    </a:lnTo>
                    <a:lnTo>
                      <a:pt x="21" y="6"/>
                    </a:lnTo>
                    <a:lnTo>
                      <a:pt x="38" y="12"/>
                    </a:lnTo>
                    <a:lnTo>
                      <a:pt x="52" y="15"/>
                    </a:lnTo>
                    <a:lnTo>
                      <a:pt x="64" y="27"/>
                    </a:lnTo>
                    <a:lnTo>
                      <a:pt x="76" y="43"/>
                    </a:lnTo>
                    <a:lnTo>
                      <a:pt x="86" y="55"/>
                    </a:lnTo>
                    <a:lnTo>
                      <a:pt x="90" y="61"/>
                    </a:lnTo>
                    <a:lnTo>
                      <a:pt x="93" y="61"/>
                    </a:lnTo>
                  </a:path>
                </a:pathLst>
              </a:custGeom>
              <a:solidFill>
                <a:schemeClr val="accent1"/>
              </a:solidFill>
              <a:ln w="12700" cap="rnd">
                <a:solidFill>
                  <a:srgbClr val="008000"/>
                </a:solidFill>
                <a:round/>
                <a:headEnd/>
                <a:tailEnd/>
              </a:ln>
            </p:spPr>
            <p:txBody>
              <a:bodyPr/>
              <a:lstStyle/>
              <a:p>
                <a:endParaRPr lang="en-US"/>
              </a:p>
            </p:txBody>
          </p:sp>
          <p:sp>
            <p:nvSpPr>
              <p:cNvPr id="18149" name="Freeform 320"/>
              <p:cNvSpPr>
                <a:spLocks/>
              </p:cNvSpPr>
              <p:nvPr/>
            </p:nvSpPr>
            <p:spPr bwMode="auto">
              <a:xfrm>
                <a:off x="1580" y="1589"/>
                <a:ext cx="35" cy="227"/>
              </a:xfrm>
              <a:custGeom>
                <a:avLst/>
                <a:gdLst>
                  <a:gd name="T0" fmla="*/ 0 w 35"/>
                  <a:gd name="T1" fmla="*/ 205 h 227"/>
                  <a:gd name="T2" fmla="*/ 5 w 35"/>
                  <a:gd name="T3" fmla="*/ 143 h 227"/>
                  <a:gd name="T4" fmla="*/ 10 w 35"/>
                  <a:gd name="T5" fmla="*/ 116 h 227"/>
                  <a:gd name="T6" fmla="*/ 12 w 35"/>
                  <a:gd name="T7" fmla="*/ 88 h 227"/>
                  <a:gd name="T8" fmla="*/ 17 w 35"/>
                  <a:gd name="T9" fmla="*/ 61 h 227"/>
                  <a:gd name="T10" fmla="*/ 22 w 35"/>
                  <a:gd name="T11" fmla="*/ 36 h 227"/>
                  <a:gd name="T12" fmla="*/ 27 w 35"/>
                  <a:gd name="T13" fmla="*/ 12 h 227"/>
                  <a:gd name="T14" fmla="*/ 29 w 35"/>
                  <a:gd name="T15" fmla="*/ 6 h 227"/>
                  <a:gd name="T16" fmla="*/ 29 w 35"/>
                  <a:gd name="T17" fmla="*/ 0 h 227"/>
                  <a:gd name="T18" fmla="*/ 32 w 35"/>
                  <a:gd name="T19" fmla="*/ 0 h 227"/>
                  <a:gd name="T20" fmla="*/ 34 w 35"/>
                  <a:gd name="T21" fmla="*/ 12 h 227"/>
                  <a:gd name="T22" fmla="*/ 32 w 35"/>
                  <a:gd name="T23" fmla="*/ 27 h 227"/>
                  <a:gd name="T24" fmla="*/ 29 w 35"/>
                  <a:gd name="T25" fmla="*/ 43 h 227"/>
                  <a:gd name="T26" fmla="*/ 27 w 35"/>
                  <a:gd name="T27" fmla="*/ 61 h 227"/>
                  <a:gd name="T28" fmla="*/ 22 w 35"/>
                  <a:gd name="T29" fmla="*/ 82 h 227"/>
                  <a:gd name="T30" fmla="*/ 15 w 35"/>
                  <a:gd name="T31" fmla="*/ 107 h 227"/>
                  <a:gd name="T32" fmla="*/ 12 w 35"/>
                  <a:gd name="T33" fmla="*/ 131 h 227"/>
                  <a:gd name="T34" fmla="*/ 12 w 35"/>
                  <a:gd name="T35" fmla="*/ 177 h 227"/>
                  <a:gd name="T36" fmla="*/ 12 w 35"/>
                  <a:gd name="T37" fmla="*/ 226 h 2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
                  <a:gd name="T58" fmla="*/ 0 h 227"/>
                  <a:gd name="T59" fmla="*/ 35 w 35"/>
                  <a:gd name="T60" fmla="*/ 227 h 2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 h="227">
                    <a:moveTo>
                      <a:pt x="0" y="205"/>
                    </a:moveTo>
                    <a:lnTo>
                      <a:pt x="5" y="143"/>
                    </a:lnTo>
                    <a:lnTo>
                      <a:pt x="10" y="116"/>
                    </a:lnTo>
                    <a:lnTo>
                      <a:pt x="12" y="88"/>
                    </a:lnTo>
                    <a:lnTo>
                      <a:pt x="17" y="61"/>
                    </a:lnTo>
                    <a:lnTo>
                      <a:pt x="22" y="36"/>
                    </a:lnTo>
                    <a:lnTo>
                      <a:pt x="27" y="12"/>
                    </a:lnTo>
                    <a:lnTo>
                      <a:pt x="29" y="6"/>
                    </a:lnTo>
                    <a:lnTo>
                      <a:pt x="29" y="0"/>
                    </a:lnTo>
                    <a:lnTo>
                      <a:pt x="32" y="0"/>
                    </a:lnTo>
                    <a:lnTo>
                      <a:pt x="34" y="12"/>
                    </a:lnTo>
                    <a:lnTo>
                      <a:pt x="32" y="27"/>
                    </a:lnTo>
                    <a:lnTo>
                      <a:pt x="29" y="43"/>
                    </a:lnTo>
                    <a:lnTo>
                      <a:pt x="27" y="61"/>
                    </a:lnTo>
                    <a:lnTo>
                      <a:pt x="22" y="82"/>
                    </a:lnTo>
                    <a:lnTo>
                      <a:pt x="15" y="107"/>
                    </a:lnTo>
                    <a:lnTo>
                      <a:pt x="12" y="131"/>
                    </a:lnTo>
                    <a:lnTo>
                      <a:pt x="12" y="177"/>
                    </a:lnTo>
                    <a:lnTo>
                      <a:pt x="12" y="226"/>
                    </a:lnTo>
                  </a:path>
                </a:pathLst>
              </a:custGeom>
              <a:solidFill>
                <a:schemeClr val="accent1"/>
              </a:solidFill>
              <a:ln w="12700" cap="rnd">
                <a:solidFill>
                  <a:srgbClr val="008000"/>
                </a:solidFill>
                <a:round/>
                <a:headEnd/>
                <a:tailEnd/>
              </a:ln>
            </p:spPr>
            <p:txBody>
              <a:bodyPr/>
              <a:lstStyle/>
              <a:p>
                <a:endParaRPr lang="en-US"/>
              </a:p>
            </p:txBody>
          </p:sp>
          <p:sp>
            <p:nvSpPr>
              <p:cNvPr id="18150" name="Freeform 321"/>
              <p:cNvSpPr>
                <a:spLocks/>
              </p:cNvSpPr>
              <p:nvPr/>
            </p:nvSpPr>
            <p:spPr bwMode="auto">
              <a:xfrm>
                <a:off x="1597" y="1742"/>
                <a:ext cx="71" cy="62"/>
              </a:xfrm>
              <a:custGeom>
                <a:avLst/>
                <a:gdLst>
                  <a:gd name="T0" fmla="*/ 0 w 71"/>
                  <a:gd name="T1" fmla="*/ 61 h 62"/>
                  <a:gd name="T2" fmla="*/ 5 w 71"/>
                  <a:gd name="T3" fmla="*/ 37 h 62"/>
                  <a:gd name="T4" fmla="*/ 13 w 71"/>
                  <a:gd name="T5" fmla="*/ 18 h 62"/>
                  <a:gd name="T6" fmla="*/ 25 w 71"/>
                  <a:gd name="T7" fmla="*/ 9 h 62"/>
                  <a:gd name="T8" fmla="*/ 38 w 71"/>
                  <a:gd name="T9" fmla="*/ 3 h 62"/>
                  <a:gd name="T10" fmla="*/ 48 w 71"/>
                  <a:gd name="T11" fmla="*/ 0 h 62"/>
                  <a:gd name="T12" fmla="*/ 58 w 71"/>
                  <a:gd name="T13" fmla="*/ 0 h 62"/>
                  <a:gd name="T14" fmla="*/ 65 w 71"/>
                  <a:gd name="T15" fmla="*/ 0 h 62"/>
                  <a:gd name="T16" fmla="*/ 70 w 71"/>
                  <a:gd name="T17" fmla="*/ 3 h 62"/>
                  <a:gd name="T18" fmla="*/ 70 w 71"/>
                  <a:gd name="T19" fmla="*/ 6 h 62"/>
                  <a:gd name="T20" fmla="*/ 63 w 71"/>
                  <a:gd name="T21" fmla="*/ 9 h 62"/>
                  <a:gd name="T22" fmla="*/ 48 w 71"/>
                  <a:gd name="T23" fmla="*/ 18 h 62"/>
                  <a:gd name="T24" fmla="*/ 38 w 71"/>
                  <a:gd name="T25" fmla="*/ 25 h 62"/>
                  <a:gd name="T26" fmla="*/ 28 w 71"/>
                  <a:gd name="T27" fmla="*/ 28 h 62"/>
                  <a:gd name="T28" fmla="*/ 18 w 71"/>
                  <a:gd name="T29" fmla="*/ 34 h 62"/>
                  <a:gd name="T30" fmla="*/ 10 w 71"/>
                  <a:gd name="T31" fmla="*/ 37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
                  <a:gd name="T49" fmla="*/ 0 h 62"/>
                  <a:gd name="T50" fmla="*/ 71 w 71"/>
                  <a:gd name="T51" fmla="*/ 62 h 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 h="62">
                    <a:moveTo>
                      <a:pt x="0" y="61"/>
                    </a:moveTo>
                    <a:lnTo>
                      <a:pt x="5" y="37"/>
                    </a:lnTo>
                    <a:lnTo>
                      <a:pt x="13" y="18"/>
                    </a:lnTo>
                    <a:lnTo>
                      <a:pt x="25" y="9"/>
                    </a:lnTo>
                    <a:lnTo>
                      <a:pt x="38" y="3"/>
                    </a:lnTo>
                    <a:lnTo>
                      <a:pt x="48" y="0"/>
                    </a:lnTo>
                    <a:lnTo>
                      <a:pt x="58" y="0"/>
                    </a:lnTo>
                    <a:lnTo>
                      <a:pt x="65" y="0"/>
                    </a:lnTo>
                    <a:lnTo>
                      <a:pt x="70" y="3"/>
                    </a:lnTo>
                    <a:lnTo>
                      <a:pt x="70" y="6"/>
                    </a:lnTo>
                    <a:lnTo>
                      <a:pt x="63" y="9"/>
                    </a:lnTo>
                    <a:lnTo>
                      <a:pt x="48" y="18"/>
                    </a:lnTo>
                    <a:lnTo>
                      <a:pt x="38" y="25"/>
                    </a:lnTo>
                    <a:lnTo>
                      <a:pt x="28" y="28"/>
                    </a:lnTo>
                    <a:lnTo>
                      <a:pt x="18" y="34"/>
                    </a:lnTo>
                    <a:lnTo>
                      <a:pt x="10" y="37"/>
                    </a:lnTo>
                  </a:path>
                </a:pathLst>
              </a:custGeom>
              <a:solidFill>
                <a:schemeClr val="accent1"/>
              </a:solidFill>
              <a:ln w="12700" cap="rnd">
                <a:solidFill>
                  <a:srgbClr val="008000"/>
                </a:solidFill>
                <a:round/>
                <a:headEnd/>
                <a:tailEnd/>
              </a:ln>
            </p:spPr>
            <p:txBody>
              <a:bodyPr/>
              <a:lstStyle/>
              <a:p>
                <a:endParaRPr lang="en-US"/>
              </a:p>
            </p:txBody>
          </p:sp>
          <p:sp>
            <p:nvSpPr>
              <p:cNvPr id="18151" name="Freeform 322"/>
              <p:cNvSpPr>
                <a:spLocks/>
              </p:cNvSpPr>
              <p:nvPr/>
            </p:nvSpPr>
            <p:spPr bwMode="auto">
              <a:xfrm>
                <a:off x="1563" y="1544"/>
                <a:ext cx="22" cy="249"/>
              </a:xfrm>
              <a:custGeom>
                <a:avLst/>
                <a:gdLst>
                  <a:gd name="T0" fmla="*/ 21 w 22"/>
                  <a:gd name="T1" fmla="*/ 248 h 249"/>
                  <a:gd name="T2" fmla="*/ 16 w 22"/>
                  <a:gd name="T3" fmla="*/ 188 h 249"/>
                  <a:gd name="T4" fmla="*/ 11 w 22"/>
                  <a:gd name="T5" fmla="*/ 130 h 249"/>
                  <a:gd name="T6" fmla="*/ 7 w 22"/>
                  <a:gd name="T7" fmla="*/ 82 h 249"/>
                  <a:gd name="T8" fmla="*/ 4 w 22"/>
                  <a:gd name="T9" fmla="*/ 61 h 249"/>
                  <a:gd name="T10" fmla="*/ 2 w 22"/>
                  <a:gd name="T11" fmla="*/ 43 h 249"/>
                  <a:gd name="T12" fmla="*/ 2 w 22"/>
                  <a:gd name="T13" fmla="*/ 31 h 249"/>
                  <a:gd name="T14" fmla="*/ 0 w 22"/>
                  <a:gd name="T15" fmla="*/ 18 h 249"/>
                  <a:gd name="T16" fmla="*/ 0 w 22"/>
                  <a:gd name="T17" fmla="*/ 6 h 249"/>
                  <a:gd name="T18" fmla="*/ 0 w 22"/>
                  <a:gd name="T19" fmla="*/ 0 h 249"/>
                  <a:gd name="T20" fmla="*/ 2 w 22"/>
                  <a:gd name="T21" fmla="*/ 0 h 249"/>
                  <a:gd name="T22" fmla="*/ 4 w 22"/>
                  <a:gd name="T23" fmla="*/ 9 h 249"/>
                  <a:gd name="T24" fmla="*/ 9 w 22"/>
                  <a:gd name="T25" fmla="*/ 24 h 249"/>
                  <a:gd name="T26" fmla="*/ 14 w 22"/>
                  <a:gd name="T27" fmla="*/ 43 h 249"/>
                  <a:gd name="T28" fmla="*/ 16 w 22"/>
                  <a:gd name="T29" fmla="*/ 61 h 249"/>
                  <a:gd name="T30" fmla="*/ 16 w 22"/>
                  <a:gd name="T31" fmla="*/ 76 h 249"/>
                  <a:gd name="T32" fmla="*/ 16 w 22"/>
                  <a:gd name="T33" fmla="*/ 94 h 249"/>
                  <a:gd name="T34" fmla="*/ 16 w 22"/>
                  <a:gd name="T35" fmla="*/ 109 h 249"/>
                  <a:gd name="T36" fmla="*/ 16 w 22"/>
                  <a:gd name="T37" fmla="*/ 127 h 249"/>
                  <a:gd name="T38" fmla="*/ 19 w 22"/>
                  <a:gd name="T39" fmla="*/ 166 h 249"/>
                  <a:gd name="T40" fmla="*/ 21 w 22"/>
                  <a:gd name="T41" fmla="*/ 209 h 2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249"/>
                  <a:gd name="T65" fmla="*/ 22 w 22"/>
                  <a:gd name="T66" fmla="*/ 249 h 2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249">
                    <a:moveTo>
                      <a:pt x="21" y="248"/>
                    </a:moveTo>
                    <a:lnTo>
                      <a:pt x="16" y="188"/>
                    </a:lnTo>
                    <a:lnTo>
                      <a:pt x="11" y="130"/>
                    </a:lnTo>
                    <a:lnTo>
                      <a:pt x="7" y="82"/>
                    </a:lnTo>
                    <a:lnTo>
                      <a:pt x="4" y="61"/>
                    </a:lnTo>
                    <a:lnTo>
                      <a:pt x="2" y="43"/>
                    </a:lnTo>
                    <a:lnTo>
                      <a:pt x="2" y="31"/>
                    </a:lnTo>
                    <a:lnTo>
                      <a:pt x="0" y="18"/>
                    </a:lnTo>
                    <a:lnTo>
                      <a:pt x="0" y="6"/>
                    </a:lnTo>
                    <a:lnTo>
                      <a:pt x="0" y="0"/>
                    </a:lnTo>
                    <a:lnTo>
                      <a:pt x="2" y="0"/>
                    </a:lnTo>
                    <a:lnTo>
                      <a:pt x="4" y="9"/>
                    </a:lnTo>
                    <a:lnTo>
                      <a:pt x="9" y="24"/>
                    </a:lnTo>
                    <a:lnTo>
                      <a:pt x="14" y="43"/>
                    </a:lnTo>
                    <a:lnTo>
                      <a:pt x="16" y="61"/>
                    </a:lnTo>
                    <a:lnTo>
                      <a:pt x="16" y="76"/>
                    </a:lnTo>
                    <a:lnTo>
                      <a:pt x="16" y="94"/>
                    </a:lnTo>
                    <a:lnTo>
                      <a:pt x="16" y="109"/>
                    </a:lnTo>
                    <a:lnTo>
                      <a:pt x="16" y="127"/>
                    </a:lnTo>
                    <a:lnTo>
                      <a:pt x="19" y="166"/>
                    </a:lnTo>
                    <a:lnTo>
                      <a:pt x="21" y="209"/>
                    </a:lnTo>
                  </a:path>
                </a:pathLst>
              </a:custGeom>
              <a:solidFill>
                <a:schemeClr val="accent1"/>
              </a:solidFill>
              <a:ln w="12700" cap="rnd">
                <a:solidFill>
                  <a:srgbClr val="008000"/>
                </a:solidFill>
                <a:round/>
                <a:headEnd/>
                <a:tailEnd/>
              </a:ln>
            </p:spPr>
            <p:txBody>
              <a:bodyPr/>
              <a:lstStyle/>
              <a:p>
                <a:endParaRPr lang="en-US"/>
              </a:p>
            </p:txBody>
          </p:sp>
        </p:grpSp>
        <p:grpSp>
          <p:nvGrpSpPr>
            <p:cNvPr id="17463" name="Group 323"/>
            <p:cNvGrpSpPr>
              <a:grpSpLocks/>
            </p:cNvGrpSpPr>
            <p:nvPr/>
          </p:nvGrpSpPr>
          <p:grpSpPr bwMode="auto">
            <a:xfrm>
              <a:off x="1668" y="1546"/>
              <a:ext cx="186" cy="280"/>
              <a:chOff x="1668" y="1546"/>
              <a:chExt cx="186" cy="280"/>
            </a:xfrm>
          </p:grpSpPr>
          <p:sp>
            <p:nvSpPr>
              <p:cNvPr id="18136" name="Freeform 324"/>
              <p:cNvSpPr>
                <a:spLocks/>
              </p:cNvSpPr>
              <p:nvPr/>
            </p:nvSpPr>
            <p:spPr bwMode="auto">
              <a:xfrm>
                <a:off x="1765" y="1720"/>
                <a:ext cx="9" cy="106"/>
              </a:xfrm>
              <a:custGeom>
                <a:avLst/>
                <a:gdLst>
                  <a:gd name="T0" fmla="*/ 0 w 9"/>
                  <a:gd name="T1" fmla="*/ 105 h 106"/>
                  <a:gd name="T2" fmla="*/ 2 w 9"/>
                  <a:gd name="T3" fmla="*/ 74 h 106"/>
                  <a:gd name="T4" fmla="*/ 2 w 9"/>
                  <a:gd name="T5" fmla="*/ 50 h 106"/>
                  <a:gd name="T6" fmla="*/ 5 w 9"/>
                  <a:gd name="T7" fmla="*/ 28 h 106"/>
                  <a:gd name="T8" fmla="*/ 5 w 9"/>
                  <a:gd name="T9" fmla="*/ 16 h 106"/>
                  <a:gd name="T10" fmla="*/ 5 w 9"/>
                  <a:gd name="T11" fmla="*/ 7 h 106"/>
                  <a:gd name="T12" fmla="*/ 8 w 9"/>
                  <a:gd name="T13" fmla="*/ 4 h 106"/>
                  <a:gd name="T14" fmla="*/ 8 w 9"/>
                  <a:gd name="T15" fmla="*/ 0 h 106"/>
                  <a:gd name="T16" fmla="*/ 8 w 9"/>
                  <a:gd name="T17" fmla="*/ 4 h 106"/>
                  <a:gd name="T18" fmla="*/ 8 w 9"/>
                  <a:gd name="T19" fmla="*/ 10 h 106"/>
                  <a:gd name="T20" fmla="*/ 8 w 9"/>
                  <a:gd name="T21" fmla="*/ 19 h 106"/>
                  <a:gd name="T22" fmla="*/ 8 w 9"/>
                  <a:gd name="T23" fmla="*/ 44 h 106"/>
                  <a:gd name="T24" fmla="*/ 5 w 9"/>
                  <a:gd name="T25" fmla="*/ 74 h 106"/>
                  <a:gd name="T26" fmla="*/ 0 w 9"/>
                  <a:gd name="T27" fmla="*/ 105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
                  <a:gd name="T43" fmla="*/ 0 h 106"/>
                  <a:gd name="T44" fmla="*/ 9 w 9"/>
                  <a:gd name="T45" fmla="*/ 106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 h="106">
                    <a:moveTo>
                      <a:pt x="0" y="105"/>
                    </a:moveTo>
                    <a:lnTo>
                      <a:pt x="2" y="74"/>
                    </a:lnTo>
                    <a:lnTo>
                      <a:pt x="2" y="50"/>
                    </a:lnTo>
                    <a:lnTo>
                      <a:pt x="5" y="28"/>
                    </a:lnTo>
                    <a:lnTo>
                      <a:pt x="5" y="16"/>
                    </a:lnTo>
                    <a:lnTo>
                      <a:pt x="5" y="7"/>
                    </a:lnTo>
                    <a:lnTo>
                      <a:pt x="8" y="4"/>
                    </a:lnTo>
                    <a:lnTo>
                      <a:pt x="8" y="0"/>
                    </a:lnTo>
                    <a:lnTo>
                      <a:pt x="8" y="4"/>
                    </a:lnTo>
                    <a:lnTo>
                      <a:pt x="8" y="10"/>
                    </a:lnTo>
                    <a:lnTo>
                      <a:pt x="8" y="19"/>
                    </a:lnTo>
                    <a:lnTo>
                      <a:pt x="8" y="44"/>
                    </a:lnTo>
                    <a:lnTo>
                      <a:pt x="5" y="74"/>
                    </a:lnTo>
                    <a:lnTo>
                      <a:pt x="0" y="105"/>
                    </a:lnTo>
                  </a:path>
                </a:pathLst>
              </a:custGeom>
              <a:solidFill>
                <a:schemeClr val="accent1"/>
              </a:solidFill>
              <a:ln w="12700" cap="rnd">
                <a:solidFill>
                  <a:srgbClr val="008000"/>
                </a:solidFill>
                <a:round/>
                <a:headEnd/>
                <a:tailEnd/>
              </a:ln>
            </p:spPr>
            <p:txBody>
              <a:bodyPr/>
              <a:lstStyle/>
              <a:p>
                <a:endParaRPr lang="en-US"/>
              </a:p>
            </p:txBody>
          </p:sp>
          <p:sp>
            <p:nvSpPr>
              <p:cNvPr id="18137" name="Freeform 325"/>
              <p:cNvSpPr>
                <a:spLocks/>
              </p:cNvSpPr>
              <p:nvPr/>
            </p:nvSpPr>
            <p:spPr bwMode="auto">
              <a:xfrm>
                <a:off x="1690" y="1648"/>
                <a:ext cx="81" cy="167"/>
              </a:xfrm>
              <a:custGeom>
                <a:avLst/>
                <a:gdLst>
                  <a:gd name="T0" fmla="*/ 80 w 81"/>
                  <a:gd name="T1" fmla="*/ 163 h 167"/>
                  <a:gd name="T2" fmla="*/ 77 w 81"/>
                  <a:gd name="T3" fmla="*/ 166 h 167"/>
                  <a:gd name="T4" fmla="*/ 75 w 81"/>
                  <a:gd name="T5" fmla="*/ 163 h 167"/>
                  <a:gd name="T6" fmla="*/ 69 w 81"/>
                  <a:gd name="T7" fmla="*/ 154 h 167"/>
                  <a:gd name="T8" fmla="*/ 61 w 81"/>
                  <a:gd name="T9" fmla="*/ 144 h 167"/>
                  <a:gd name="T10" fmla="*/ 48 w 81"/>
                  <a:gd name="T11" fmla="*/ 123 h 167"/>
                  <a:gd name="T12" fmla="*/ 43 w 81"/>
                  <a:gd name="T13" fmla="*/ 114 h 167"/>
                  <a:gd name="T14" fmla="*/ 40 w 81"/>
                  <a:gd name="T15" fmla="*/ 104 h 167"/>
                  <a:gd name="T16" fmla="*/ 40 w 81"/>
                  <a:gd name="T17" fmla="*/ 95 h 167"/>
                  <a:gd name="T18" fmla="*/ 40 w 81"/>
                  <a:gd name="T19" fmla="*/ 86 h 167"/>
                  <a:gd name="T20" fmla="*/ 43 w 81"/>
                  <a:gd name="T21" fmla="*/ 74 h 167"/>
                  <a:gd name="T22" fmla="*/ 40 w 81"/>
                  <a:gd name="T23" fmla="*/ 64 h 167"/>
                  <a:gd name="T24" fmla="*/ 29 w 81"/>
                  <a:gd name="T25" fmla="*/ 46 h 167"/>
                  <a:gd name="T26" fmla="*/ 16 w 81"/>
                  <a:gd name="T27" fmla="*/ 28 h 167"/>
                  <a:gd name="T28" fmla="*/ 5 w 81"/>
                  <a:gd name="T29" fmla="*/ 9 h 167"/>
                  <a:gd name="T30" fmla="*/ 2 w 81"/>
                  <a:gd name="T31" fmla="*/ 3 h 167"/>
                  <a:gd name="T32" fmla="*/ 0 w 81"/>
                  <a:gd name="T33" fmla="*/ 0 h 167"/>
                  <a:gd name="T34" fmla="*/ 2 w 81"/>
                  <a:gd name="T35" fmla="*/ 0 h 167"/>
                  <a:gd name="T36" fmla="*/ 5 w 81"/>
                  <a:gd name="T37" fmla="*/ 3 h 167"/>
                  <a:gd name="T38" fmla="*/ 16 w 81"/>
                  <a:gd name="T39" fmla="*/ 12 h 167"/>
                  <a:gd name="T40" fmla="*/ 29 w 81"/>
                  <a:gd name="T41" fmla="*/ 28 h 167"/>
                  <a:gd name="T42" fmla="*/ 40 w 81"/>
                  <a:gd name="T43" fmla="*/ 46 h 167"/>
                  <a:gd name="T44" fmla="*/ 45 w 81"/>
                  <a:gd name="T45" fmla="*/ 58 h 167"/>
                  <a:gd name="T46" fmla="*/ 51 w 81"/>
                  <a:gd name="T47" fmla="*/ 74 h 167"/>
                  <a:gd name="T48" fmla="*/ 64 w 81"/>
                  <a:gd name="T49" fmla="*/ 111 h 167"/>
                  <a:gd name="T50" fmla="*/ 69 w 81"/>
                  <a:gd name="T51" fmla="*/ 129 h 167"/>
                  <a:gd name="T52" fmla="*/ 75 w 81"/>
                  <a:gd name="T53" fmla="*/ 144 h 167"/>
                  <a:gd name="T54" fmla="*/ 80 w 81"/>
                  <a:gd name="T55" fmla="*/ 157 h 167"/>
                  <a:gd name="T56" fmla="*/ 80 w 81"/>
                  <a:gd name="T57" fmla="*/ 163 h 1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1"/>
                  <a:gd name="T88" fmla="*/ 0 h 167"/>
                  <a:gd name="T89" fmla="*/ 81 w 81"/>
                  <a:gd name="T90" fmla="*/ 167 h 16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1" h="167">
                    <a:moveTo>
                      <a:pt x="80" y="163"/>
                    </a:moveTo>
                    <a:lnTo>
                      <a:pt x="77" y="166"/>
                    </a:lnTo>
                    <a:lnTo>
                      <a:pt x="75" y="163"/>
                    </a:lnTo>
                    <a:lnTo>
                      <a:pt x="69" y="154"/>
                    </a:lnTo>
                    <a:lnTo>
                      <a:pt x="61" y="144"/>
                    </a:lnTo>
                    <a:lnTo>
                      <a:pt x="48" y="123"/>
                    </a:lnTo>
                    <a:lnTo>
                      <a:pt x="43" y="114"/>
                    </a:lnTo>
                    <a:lnTo>
                      <a:pt x="40" y="104"/>
                    </a:lnTo>
                    <a:lnTo>
                      <a:pt x="40" y="95"/>
                    </a:lnTo>
                    <a:lnTo>
                      <a:pt x="40" y="86"/>
                    </a:lnTo>
                    <a:lnTo>
                      <a:pt x="43" y="74"/>
                    </a:lnTo>
                    <a:lnTo>
                      <a:pt x="40" y="64"/>
                    </a:lnTo>
                    <a:lnTo>
                      <a:pt x="29" y="46"/>
                    </a:lnTo>
                    <a:lnTo>
                      <a:pt x="16" y="28"/>
                    </a:lnTo>
                    <a:lnTo>
                      <a:pt x="5" y="9"/>
                    </a:lnTo>
                    <a:lnTo>
                      <a:pt x="2" y="3"/>
                    </a:lnTo>
                    <a:lnTo>
                      <a:pt x="0" y="0"/>
                    </a:lnTo>
                    <a:lnTo>
                      <a:pt x="2" y="0"/>
                    </a:lnTo>
                    <a:lnTo>
                      <a:pt x="5" y="3"/>
                    </a:lnTo>
                    <a:lnTo>
                      <a:pt x="16" y="12"/>
                    </a:lnTo>
                    <a:lnTo>
                      <a:pt x="29" y="28"/>
                    </a:lnTo>
                    <a:lnTo>
                      <a:pt x="40" y="46"/>
                    </a:lnTo>
                    <a:lnTo>
                      <a:pt x="45" y="58"/>
                    </a:lnTo>
                    <a:lnTo>
                      <a:pt x="51" y="74"/>
                    </a:lnTo>
                    <a:lnTo>
                      <a:pt x="64" y="111"/>
                    </a:lnTo>
                    <a:lnTo>
                      <a:pt x="69" y="129"/>
                    </a:lnTo>
                    <a:lnTo>
                      <a:pt x="75" y="144"/>
                    </a:lnTo>
                    <a:lnTo>
                      <a:pt x="80" y="157"/>
                    </a:lnTo>
                    <a:lnTo>
                      <a:pt x="80" y="163"/>
                    </a:lnTo>
                  </a:path>
                </a:pathLst>
              </a:custGeom>
              <a:solidFill>
                <a:schemeClr val="accent1"/>
              </a:solidFill>
              <a:ln w="12700" cap="rnd">
                <a:solidFill>
                  <a:srgbClr val="008000"/>
                </a:solidFill>
                <a:round/>
                <a:headEnd/>
                <a:tailEnd/>
              </a:ln>
            </p:spPr>
            <p:txBody>
              <a:bodyPr/>
              <a:lstStyle/>
              <a:p>
                <a:endParaRPr lang="en-US"/>
              </a:p>
            </p:txBody>
          </p:sp>
          <p:sp>
            <p:nvSpPr>
              <p:cNvPr id="18138" name="Freeform 326"/>
              <p:cNvSpPr>
                <a:spLocks/>
              </p:cNvSpPr>
              <p:nvPr/>
            </p:nvSpPr>
            <p:spPr bwMode="auto">
              <a:xfrm>
                <a:off x="1770" y="1665"/>
                <a:ext cx="48" cy="161"/>
              </a:xfrm>
              <a:custGeom>
                <a:avLst/>
                <a:gdLst>
                  <a:gd name="T0" fmla="*/ 0 w 48"/>
                  <a:gd name="T1" fmla="*/ 126 h 161"/>
                  <a:gd name="T2" fmla="*/ 14 w 48"/>
                  <a:gd name="T3" fmla="*/ 89 h 161"/>
                  <a:gd name="T4" fmla="*/ 25 w 48"/>
                  <a:gd name="T5" fmla="*/ 59 h 161"/>
                  <a:gd name="T6" fmla="*/ 25 w 48"/>
                  <a:gd name="T7" fmla="*/ 46 h 161"/>
                  <a:gd name="T8" fmla="*/ 25 w 48"/>
                  <a:gd name="T9" fmla="*/ 37 h 161"/>
                  <a:gd name="T10" fmla="*/ 22 w 48"/>
                  <a:gd name="T11" fmla="*/ 28 h 161"/>
                  <a:gd name="T12" fmla="*/ 25 w 48"/>
                  <a:gd name="T13" fmla="*/ 19 h 161"/>
                  <a:gd name="T14" fmla="*/ 31 w 48"/>
                  <a:gd name="T15" fmla="*/ 12 h 161"/>
                  <a:gd name="T16" fmla="*/ 39 w 48"/>
                  <a:gd name="T17" fmla="*/ 3 h 161"/>
                  <a:gd name="T18" fmla="*/ 44 w 48"/>
                  <a:gd name="T19" fmla="*/ 0 h 161"/>
                  <a:gd name="T20" fmla="*/ 47 w 48"/>
                  <a:gd name="T21" fmla="*/ 0 h 161"/>
                  <a:gd name="T22" fmla="*/ 47 w 48"/>
                  <a:gd name="T23" fmla="*/ 3 h 161"/>
                  <a:gd name="T24" fmla="*/ 47 w 48"/>
                  <a:gd name="T25" fmla="*/ 9 h 161"/>
                  <a:gd name="T26" fmla="*/ 44 w 48"/>
                  <a:gd name="T27" fmla="*/ 19 h 161"/>
                  <a:gd name="T28" fmla="*/ 36 w 48"/>
                  <a:gd name="T29" fmla="*/ 43 h 161"/>
                  <a:gd name="T30" fmla="*/ 25 w 48"/>
                  <a:gd name="T31" fmla="*/ 68 h 161"/>
                  <a:gd name="T32" fmla="*/ 17 w 48"/>
                  <a:gd name="T33" fmla="*/ 89 h 161"/>
                  <a:gd name="T34" fmla="*/ 11 w 48"/>
                  <a:gd name="T35" fmla="*/ 126 h 161"/>
                  <a:gd name="T36" fmla="*/ 9 w 48"/>
                  <a:gd name="T37" fmla="*/ 160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161"/>
                  <a:gd name="T59" fmla="*/ 48 w 48"/>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161">
                    <a:moveTo>
                      <a:pt x="0" y="126"/>
                    </a:moveTo>
                    <a:lnTo>
                      <a:pt x="14" y="89"/>
                    </a:lnTo>
                    <a:lnTo>
                      <a:pt x="25" y="59"/>
                    </a:lnTo>
                    <a:lnTo>
                      <a:pt x="25" y="46"/>
                    </a:lnTo>
                    <a:lnTo>
                      <a:pt x="25" y="37"/>
                    </a:lnTo>
                    <a:lnTo>
                      <a:pt x="22" y="28"/>
                    </a:lnTo>
                    <a:lnTo>
                      <a:pt x="25" y="19"/>
                    </a:lnTo>
                    <a:lnTo>
                      <a:pt x="31" y="12"/>
                    </a:lnTo>
                    <a:lnTo>
                      <a:pt x="39" y="3"/>
                    </a:lnTo>
                    <a:lnTo>
                      <a:pt x="44" y="0"/>
                    </a:lnTo>
                    <a:lnTo>
                      <a:pt x="47" y="0"/>
                    </a:lnTo>
                    <a:lnTo>
                      <a:pt x="47" y="3"/>
                    </a:lnTo>
                    <a:lnTo>
                      <a:pt x="47" y="9"/>
                    </a:lnTo>
                    <a:lnTo>
                      <a:pt x="44" y="19"/>
                    </a:lnTo>
                    <a:lnTo>
                      <a:pt x="36" y="43"/>
                    </a:lnTo>
                    <a:lnTo>
                      <a:pt x="25" y="68"/>
                    </a:lnTo>
                    <a:lnTo>
                      <a:pt x="17" y="89"/>
                    </a:lnTo>
                    <a:lnTo>
                      <a:pt x="11" y="126"/>
                    </a:lnTo>
                    <a:lnTo>
                      <a:pt x="9" y="160"/>
                    </a:lnTo>
                  </a:path>
                </a:pathLst>
              </a:custGeom>
              <a:solidFill>
                <a:schemeClr val="accent1"/>
              </a:solidFill>
              <a:ln w="12700" cap="rnd">
                <a:solidFill>
                  <a:srgbClr val="008000"/>
                </a:solidFill>
                <a:round/>
                <a:headEnd/>
                <a:tailEnd/>
              </a:ln>
            </p:spPr>
            <p:txBody>
              <a:bodyPr/>
              <a:lstStyle/>
              <a:p>
                <a:endParaRPr lang="en-US"/>
              </a:p>
            </p:txBody>
          </p:sp>
          <p:sp>
            <p:nvSpPr>
              <p:cNvPr id="18139" name="Freeform 327"/>
              <p:cNvSpPr>
                <a:spLocks/>
              </p:cNvSpPr>
              <p:nvPr/>
            </p:nvSpPr>
            <p:spPr bwMode="auto">
              <a:xfrm>
                <a:off x="1722" y="1593"/>
                <a:ext cx="55" cy="204"/>
              </a:xfrm>
              <a:custGeom>
                <a:avLst/>
                <a:gdLst>
                  <a:gd name="T0" fmla="*/ 46 w 55"/>
                  <a:gd name="T1" fmla="*/ 203 h 204"/>
                  <a:gd name="T2" fmla="*/ 35 w 55"/>
                  <a:gd name="T3" fmla="*/ 139 h 204"/>
                  <a:gd name="T4" fmla="*/ 30 w 55"/>
                  <a:gd name="T5" fmla="*/ 109 h 204"/>
                  <a:gd name="T6" fmla="*/ 25 w 55"/>
                  <a:gd name="T7" fmla="*/ 82 h 204"/>
                  <a:gd name="T8" fmla="*/ 19 w 55"/>
                  <a:gd name="T9" fmla="*/ 58 h 204"/>
                  <a:gd name="T10" fmla="*/ 11 w 55"/>
                  <a:gd name="T11" fmla="*/ 33 h 204"/>
                  <a:gd name="T12" fmla="*/ 3 w 55"/>
                  <a:gd name="T13" fmla="*/ 15 h 204"/>
                  <a:gd name="T14" fmla="*/ 0 w 55"/>
                  <a:gd name="T15" fmla="*/ 3 h 204"/>
                  <a:gd name="T16" fmla="*/ 3 w 55"/>
                  <a:gd name="T17" fmla="*/ 0 h 204"/>
                  <a:gd name="T18" fmla="*/ 6 w 55"/>
                  <a:gd name="T19" fmla="*/ 6 h 204"/>
                  <a:gd name="T20" fmla="*/ 14 w 55"/>
                  <a:gd name="T21" fmla="*/ 18 h 204"/>
                  <a:gd name="T22" fmla="*/ 19 w 55"/>
                  <a:gd name="T23" fmla="*/ 30 h 204"/>
                  <a:gd name="T24" fmla="*/ 27 w 55"/>
                  <a:gd name="T25" fmla="*/ 49 h 204"/>
                  <a:gd name="T26" fmla="*/ 35 w 55"/>
                  <a:gd name="T27" fmla="*/ 73 h 204"/>
                  <a:gd name="T28" fmla="*/ 46 w 55"/>
                  <a:gd name="T29" fmla="*/ 97 h 204"/>
                  <a:gd name="T30" fmla="*/ 52 w 55"/>
                  <a:gd name="T31" fmla="*/ 115 h 204"/>
                  <a:gd name="T32" fmla="*/ 54 w 55"/>
                  <a:gd name="T33" fmla="*/ 130 h 204"/>
                  <a:gd name="T34" fmla="*/ 54 w 55"/>
                  <a:gd name="T35" fmla="*/ 139 h 204"/>
                  <a:gd name="T36" fmla="*/ 52 w 55"/>
                  <a:gd name="T37" fmla="*/ 155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204"/>
                  <a:gd name="T59" fmla="*/ 55 w 55"/>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204">
                    <a:moveTo>
                      <a:pt x="46" y="203"/>
                    </a:moveTo>
                    <a:lnTo>
                      <a:pt x="35" y="139"/>
                    </a:lnTo>
                    <a:lnTo>
                      <a:pt x="30" y="109"/>
                    </a:lnTo>
                    <a:lnTo>
                      <a:pt x="25" y="82"/>
                    </a:lnTo>
                    <a:lnTo>
                      <a:pt x="19" y="58"/>
                    </a:lnTo>
                    <a:lnTo>
                      <a:pt x="11" y="33"/>
                    </a:lnTo>
                    <a:lnTo>
                      <a:pt x="3" y="15"/>
                    </a:lnTo>
                    <a:lnTo>
                      <a:pt x="0" y="3"/>
                    </a:lnTo>
                    <a:lnTo>
                      <a:pt x="3" y="0"/>
                    </a:lnTo>
                    <a:lnTo>
                      <a:pt x="6" y="6"/>
                    </a:lnTo>
                    <a:lnTo>
                      <a:pt x="14" y="18"/>
                    </a:lnTo>
                    <a:lnTo>
                      <a:pt x="19" y="30"/>
                    </a:lnTo>
                    <a:lnTo>
                      <a:pt x="27" y="49"/>
                    </a:lnTo>
                    <a:lnTo>
                      <a:pt x="35" y="73"/>
                    </a:lnTo>
                    <a:lnTo>
                      <a:pt x="46" y="97"/>
                    </a:lnTo>
                    <a:lnTo>
                      <a:pt x="52" y="115"/>
                    </a:lnTo>
                    <a:lnTo>
                      <a:pt x="54" y="130"/>
                    </a:lnTo>
                    <a:lnTo>
                      <a:pt x="54" y="139"/>
                    </a:lnTo>
                    <a:lnTo>
                      <a:pt x="52" y="155"/>
                    </a:lnTo>
                  </a:path>
                </a:pathLst>
              </a:custGeom>
              <a:solidFill>
                <a:schemeClr val="accent1"/>
              </a:solidFill>
              <a:ln w="12700" cap="rnd">
                <a:solidFill>
                  <a:srgbClr val="008000"/>
                </a:solidFill>
                <a:round/>
                <a:headEnd/>
                <a:tailEnd/>
              </a:ln>
            </p:spPr>
            <p:txBody>
              <a:bodyPr/>
              <a:lstStyle/>
              <a:p>
                <a:endParaRPr lang="en-US"/>
              </a:p>
            </p:txBody>
          </p:sp>
          <p:sp>
            <p:nvSpPr>
              <p:cNvPr id="18140" name="Freeform 328"/>
              <p:cNvSpPr>
                <a:spLocks/>
              </p:cNvSpPr>
              <p:nvPr/>
            </p:nvSpPr>
            <p:spPr bwMode="auto">
              <a:xfrm>
                <a:off x="1668" y="1750"/>
                <a:ext cx="94" cy="62"/>
              </a:xfrm>
              <a:custGeom>
                <a:avLst/>
                <a:gdLst>
                  <a:gd name="T0" fmla="*/ 93 w 94"/>
                  <a:gd name="T1" fmla="*/ 61 h 62"/>
                  <a:gd name="T2" fmla="*/ 91 w 94"/>
                  <a:gd name="T3" fmla="*/ 58 h 62"/>
                  <a:gd name="T4" fmla="*/ 85 w 94"/>
                  <a:gd name="T5" fmla="*/ 46 h 62"/>
                  <a:gd name="T6" fmla="*/ 75 w 94"/>
                  <a:gd name="T7" fmla="*/ 30 h 62"/>
                  <a:gd name="T8" fmla="*/ 67 w 94"/>
                  <a:gd name="T9" fmla="*/ 21 h 62"/>
                  <a:gd name="T10" fmla="*/ 59 w 94"/>
                  <a:gd name="T11" fmla="*/ 15 h 62"/>
                  <a:gd name="T12" fmla="*/ 51 w 94"/>
                  <a:gd name="T13" fmla="*/ 9 h 62"/>
                  <a:gd name="T14" fmla="*/ 35 w 94"/>
                  <a:gd name="T15" fmla="*/ 0 h 62"/>
                  <a:gd name="T16" fmla="*/ 24 w 94"/>
                  <a:gd name="T17" fmla="*/ 0 h 62"/>
                  <a:gd name="T18" fmla="*/ 13 w 94"/>
                  <a:gd name="T19" fmla="*/ 0 h 62"/>
                  <a:gd name="T20" fmla="*/ 3 w 94"/>
                  <a:gd name="T21" fmla="*/ 0 h 62"/>
                  <a:gd name="T22" fmla="*/ 0 w 94"/>
                  <a:gd name="T23" fmla="*/ 0 h 62"/>
                  <a:gd name="T24" fmla="*/ 3 w 94"/>
                  <a:gd name="T25" fmla="*/ 0 h 62"/>
                  <a:gd name="T26" fmla="*/ 8 w 94"/>
                  <a:gd name="T27" fmla="*/ 3 h 62"/>
                  <a:gd name="T28" fmla="*/ 24 w 94"/>
                  <a:gd name="T29" fmla="*/ 6 h 62"/>
                  <a:gd name="T30" fmla="*/ 40 w 94"/>
                  <a:gd name="T31" fmla="*/ 12 h 62"/>
                  <a:gd name="T32" fmla="*/ 53 w 94"/>
                  <a:gd name="T33" fmla="*/ 15 h 62"/>
                  <a:gd name="T34" fmla="*/ 64 w 94"/>
                  <a:gd name="T35" fmla="*/ 27 h 62"/>
                  <a:gd name="T36" fmla="*/ 77 w 94"/>
                  <a:gd name="T37" fmla="*/ 43 h 62"/>
                  <a:gd name="T38" fmla="*/ 88 w 94"/>
                  <a:gd name="T39" fmla="*/ 55 h 62"/>
                  <a:gd name="T40" fmla="*/ 91 w 94"/>
                  <a:gd name="T41" fmla="*/ 61 h 62"/>
                  <a:gd name="T42" fmla="*/ 93 w 94"/>
                  <a:gd name="T43" fmla="*/ 61 h 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
                  <a:gd name="T67" fmla="*/ 0 h 62"/>
                  <a:gd name="T68" fmla="*/ 94 w 94"/>
                  <a:gd name="T69" fmla="*/ 62 h 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 h="62">
                    <a:moveTo>
                      <a:pt x="93" y="61"/>
                    </a:moveTo>
                    <a:lnTo>
                      <a:pt x="91" y="58"/>
                    </a:lnTo>
                    <a:lnTo>
                      <a:pt x="85" y="46"/>
                    </a:lnTo>
                    <a:lnTo>
                      <a:pt x="75" y="30"/>
                    </a:lnTo>
                    <a:lnTo>
                      <a:pt x="67" y="21"/>
                    </a:lnTo>
                    <a:lnTo>
                      <a:pt x="59" y="15"/>
                    </a:lnTo>
                    <a:lnTo>
                      <a:pt x="51" y="9"/>
                    </a:lnTo>
                    <a:lnTo>
                      <a:pt x="35" y="0"/>
                    </a:lnTo>
                    <a:lnTo>
                      <a:pt x="24" y="0"/>
                    </a:lnTo>
                    <a:lnTo>
                      <a:pt x="13" y="0"/>
                    </a:lnTo>
                    <a:lnTo>
                      <a:pt x="3" y="0"/>
                    </a:lnTo>
                    <a:lnTo>
                      <a:pt x="0" y="0"/>
                    </a:lnTo>
                    <a:lnTo>
                      <a:pt x="3" y="0"/>
                    </a:lnTo>
                    <a:lnTo>
                      <a:pt x="8" y="3"/>
                    </a:lnTo>
                    <a:lnTo>
                      <a:pt x="24" y="6"/>
                    </a:lnTo>
                    <a:lnTo>
                      <a:pt x="40" y="12"/>
                    </a:lnTo>
                    <a:lnTo>
                      <a:pt x="53" y="15"/>
                    </a:lnTo>
                    <a:lnTo>
                      <a:pt x="64" y="27"/>
                    </a:lnTo>
                    <a:lnTo>
                      <a:pt x="77" y="43"/>
                    </a:lnTo>
                    <a:lnTo>
                      <a:pt x="88" y="55"/>
                    </a:lnTo>
                    <a:lnTo>
                      <a:pt x="91" y="61"/>
                    </a:lnTo>
                    <a:lnTo>
                      <a:pt x="93" y="61"/>
                    </a:lnTo>
                  </a:path>
                </a:pathLst>
              </a:custGeom>
              <a:solidFill>
                <a:schemeClr val="accent1"/>
              </a:solidFill>
              <a:ln w="12700" cap="rnd">
                <a:solidFill>
                  <a:srgbClr val="008000"/>
                </a:solidFill>
                <a:round/>
                <a:headEnd/>
                <a:tailEnd/>
              </a:ln>
            </p:spPr>
            <p:txBody>
              <a:bodyPr/>
              <a:lstStyle/>
              <a:p>
                <a:endParaRPr lang="en-US"/>
              </a:p>
            </p:txBody>
          </p:sp>
          <p:sp>
            <p:nvSpPr>
              <p:cNvPr id="18141" name="Freeform 329"/>
              <p:cNvSpPr>
                <a:spLocks/>
              </p:cNvSpPr>
              <p:nvPr/>
            </p:nvSpPr>
            <p:spPr bwMode="auto">
              <a:xfrm>
                <a:off x="1765" y="1591"/>
                <a:ext cx="36" cy="227"/>
              </a:xfrm>
              <a:custGeom>
                <a:avLst/>
                <a:gdLst>
                  <a:gd name="T0" fmla="*/ 0 w 36"/>
                  <a:gd name="T1" fmla="*/ 205 h 227"/>
                  <a:gd name="T2" fmla="*/ 8 w 36"/>
                  <a:gd name="T3" fmla="*/ 143 h 227"/>
                  <a:gd name="T4" fmla="*/ 10 w 36"/>
                  <a:gd name="T5" fmla="*/ 116 h 227"/>
                  <a:gd name="T6" fmla="*/ 13 w 36"/>
                  <a:gd name="T7" fmla="*/ 88 h 227"/>
                  <a:gd name="T8" fmla="*/ 19 w 36"/>
                  <a:gd name="T9" fmla="*/ 61 h 227"/>
                  <a:gd name="T10" fmla="*/ 24 w 36"/>
                  <a:gd name="T11" fmla="*/ 36 h 227"/>
                  <a:gd name="T12" fmla="*/ 27 w 36"/>
                  <a:gd name="T13" fmla="*/ 12 h 227"/>
                  <a:gd name="T14" fmla="*/ 30 w 36"/>
                  <a:gd name="T15" fmla="*/ 6 h 227"/>
                  <a:gd name="T16" fmla="*/ 32 w 36"/>
                  <a:gd name="T17" fmla="*/ 0 h 227"/>
                  <a:gd name="T18" fmla="*/ 35 w 36"/>
                  <a:gd name="T19" fmla="*/ 0 h 227"/>
                  <a:gd name="T20" fmla="*/ 35 w 36"/>
                  <a:gd name="T21" fmla="*/ 12 h 227"/>
                  <a:gd name="T22" fmla="*/ 35 w 36"/>
                  <a:gd name="T23" fmla="*/ 27 h 227"/>
                  <a:gd name="T24" fmla="*/ 32 w 36"/>
                  <a:gd name="T25" fmla="*/ 42 h 227"/>
                  <a:gd name="T26" fmla="*/ 27 w 36"/>
                  <a:gd name="T27" fmla="*/ 61 h 227"/>
                  <a:gd name="T28" fmla="*/ 21 w 36"/>
                  <a:gd name="T29" fmla="*/ 82 h 227"/>
                  <a:gd name="T30" fmla="*/ 16 w 36"/>
                  <a:gd name="T31" fmla="*/ 107 h 227"/>
                  <a:gd name="T32" fmla="*/ 13 w 36"/>
                  <a:gd name="T33" fmla="*/ 131 h 227"/>
                  <a:gd name="T34" fmla="*/ 13 w 36"/>
                  <a:gd name="T35" fmla="*/ 177 h 227"/>
                  <a:gd name="T36" fmla="*/ 13 w 36"/>
                  <a:gd name="T37" fmla="*/ 226 h 2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227"/>
                  <a:gd name="T59" fmla="*/ 36 w 36"/>
                  <a:gd name="T60" fmla="*/ 227 h 2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227">
                    <a:moveTo>
                      <a:pt x="0" y="205"/>
                    </a:moveTo>
                    <a:lnTo>
                      <a:pt x="8" y="143"/>
                    </a:lnTo>
                    <a:lnTo>
                      <a:pt x="10" y="116"/>
                    </a:lnTo>
                    <a:lnTo>
                      <a:pt x="13" y="88"/>
                    </a:lnTo>
                    <a:lnTo>
                      <a:pt x="19" y="61"/>
                    </a:lnTo>
                    <a:lnTo>
                      <a:pt x="24" y="36"/>
                    </a:lnTo>
                    <a:lnTo>
                      <a:pt x="27" y="12"/>
                    </a:lnTo>
                    <a:lnTo>
                      <a:pt x="30" y="6"/>
                    </a:lnTo>
                    <a:lnTo>
                      <a:pt x="32" y="0"/>
                    </a:lnTo>
                    <a:lnTo>
                      <a:pt x="35" y="0"/>
                    </a:lnTo>
                    <a:lnTo>
                      <a:pt x="35" y="12"/>
                    </a:lnTo>
                    <a:lnTo>
                      <a:pt x="35" y="27"/>
                    </a:lnTo>
                    <a:lnTo>
                      <a:pt x="32" y="42"/>
                    </a:lnTo>
                    <a:lnTo>
                      <a:pt x="27" y="61"/>
                    </a:lnTo>
                    <a:lnTo>
                      <a:pt x="21" y="82"/>
                    </a:lnTo>
                    <a:lnTo>
                      <a:pt x="16" y="107"/>
                    </a:lnTo>
                    <a:lnTo>
                      <a:pt x="13" y="131"/>
                    </a:lnTo>
                    <a:lnTo>
                      <a:pt x="13" y="177"/>
                    </a:lnTo>
                    <a:lnTo>
                      <a:pt x="13" y="226"/>
                    </a:lnTo>
                  </a:path>
                </a:pathLst>
              </a:custGeom>
              <a:solidFill>
                <a:schemeClr val="accent1"/>
              </a:solidFill>
              <a:ln w="12700" cap="rnd">
                <a:solidFill>
                  <a:srgbClr val="008000"/>
                </a:solidFill>
                <a:round/>
                <a:headEnd/>
                <a:tailEnd/>
              </a:ln>
            </p:spPr>
            <p:txBody>
              <a:bodyPr/>
              <a:lstStyle/>
              <a:p>
                <a:endParaRPr lang="en-US"/>
              </a:p>
            </p:txBody>
          </p:sp>
          <p:sp>
            <p:nvSpPr>
              <p:cNvPr id="18142" name="Freeform 330"/>
              <p:cNvSpPr>
                <a:spLocks/>
              </p:cNvSpPr>
              <p:nvPr/>
            </p:nvSpPr>
            <p:spPr bwMode="auto">
              <a:xfrm>
                <a:off x="1783" y="1744"/>
                <a:ext cx="71" cy="62"/>
              </a:xfrm>
              <a:custGeom>
                <a:avLst/>
                <a:gdLst>
                  <a:gd name="T0" fmla="*/ 0 w 71"/>
                  <a:gd name="T1" fmla="*/ 61 h 62"/>
                  <a:gd name="T2" fmla="*/ 5 w 71"/>
                  <a:gd name="T3" fmla="*/ 37 h 62"/>
                  <a:gd name="T4" fmla="*/ 14 w 71"/>
                  <a:gd name="T5" fmla="*/ 18 h 62"/>
                  <a:gd name="T6" fmla="*/ 25 w 71"/>
                  <a:gd name="T7" fmla="*/ 9 h 62"/>
                  <a:gd name="T8" fmla="*/ 39 w 71"/>
                  <a:gd name="T9" fmla="*/ 3 h 62"/>
                  <a:gd name="T10" fmla="*/ 48 w 71"/>
                  <a:gd name="T11" fmla="*/ 0 h 62"/>
                  <a:gd name="T12" fmla="*/ 59 w 71"/>
                  <a:gd name="T13" fmla="*/ 0 h 62"/>
                  <a:gd name="T14" fmla="*/ 67 w 71"/>
                  <a:gd name="T15" fmla="*/ 0 h 62"/>
                  <a:gd name="T16" fmla="*/ 70 w 71"/>
                  <a:gd name="T17" fmla="*/ 3 h 62"/>
                  <a:gd name="T18" fmla="*/ 70 w 71"/>
                  <a:gd name="T19" fmla="*/ 6 h 62"/>
                  <a:gd name="T20" fmla="*/ 65 w 71"/>
                  <a:gd name="T21" fmla="*/ 9 h 62"/>
                  <a:gd name="T22" fmla="*/ 48 w 71"/>
                  <a:gd name="T23" fmla="*/ 18 h 62"/>
                  <a:gd name="T24" fmla="*/ 39 w 71"/>
                  <a:gd name="T25" fmla="*/ 25 h 62"/>
                  <a:gd name="T26" fmla="*/ 28 w 71"/>
                  <a:gd name="T27" fmla="*/ 28 h 62"/>
                  <a:gd name="T28" fmla="*/ 17 w 71"/>
                  <a:gd name="T29" fmla="*/ 34 h 62"/>
                  <a:gd name="T30" fmla="*/ 8 w 71"/>
                  <a:gd name="T31" fmla="*/ 37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
                  <a:gd name="T49" fmla="*/ 0 h 62"/>
                  <a:gd name="T50" fmla="*/ 71 w 71"/>
                  <a:gd name="T51" fmla="*/ 62 h 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 h="62">
                    <a:moveTo>
                      <a:pt x="0" y="61"/>
                    </a:moveTo>
                    <a:lnTo>
                      <a:pt x="5" y="37"/>
                    </a:lnTo>
                    <a:lnTo>
                      <a:pt x="14" y="18"/>
                    </a:lnTo>
                    <a:lnTo>
                      <a:pt x="25" y="9"/>
                    </a:lnTo>
                    <a:lnTo>
                      <a:pt x="39" y="3"/>
                    </a:lnTo>
                    <a:lnTo>
                      <a:pt x="48" y="0"/>
                    </a:lnTo>
                    <a:lnTo>
                      <a:pt x="59" y="0"/>
                    </a:lnTo>
                    <a:lnTo>
                      <a:pt x="67" y="0"/>
                    </a:lnTo>
                    <a:lnTo>
                      <a:pt x="70" y="3"/>
                    </a:lnTo>
                    <a:lnTo>
                      <a:pt x="70" y="6"/>
                    </a:lnTo>
                    <a:lnTo>
                      <a:pt x="65" y="9"/>
                    </a:lnTo>
                    <a:lnTo>
                      <a:pt x="48" y="18"/>
                    </a:lnTo>
                    <a:lnTo>
                      <a:pt x="39" y="25"/>
                    </a:lnTo>
                    <a:lnTo>
                      <a:pt x="28" y="28"/>
                    </a:lnTo>
                    <a:lnTo>
                      <a:pt x="17" y="34"/>
                    </a:lnTo>
                    <a:lnTo>
                      <a:pt x="8" y="37"/>
                    </a:lnTo>
                  </a:path>
                </a:pathLst>
              </a:custGeom>
              <a:solidFill>
                <a:schemeClr val="accent1"/>
              </a:solidFill>
              <a:ln w="12700" cap="rnd">
                <a:solidFill>
                  <a:srgbClr val="008000"/>
                </a:solidFill>
                <a:round/>
                <a:headEnd/>
                <a:tailEnd/>
              </a:ln>
            </p:spPr>
            <p:txBody>
              <a:bodyPr/>
              <a:lstStyle/>
              <a:p>
                <a:endParaRPr lang="en-US"/>
              </a:p>
            </p:txBody>
          </p:sp>
          <p:sp>
            <p:nvSpPr>
              <p:cNvPr id="18143" name="Freeform 331"/>
              <p:cNvSpPr>
                <a:spLocks/>
              </p:cNvSpPr>
              <p:nvPr/>
            </p:nvSpPr>
            <p:spPr bwMode="auto">
              <a:xfrm>
                <a:off x="1749" y="1546"/>
                <a:ext cx="22" cy="249"/>
              </a:xfrm>
              <a:custGeom>
                <a:avLst/>
                <a:gdLst>
                  <a:gd name="T0" fmla="*/ 21 w 22"/>
                  <a:gd name="T1" fmla="*/ 248 h 249"/>
                  <a:gd name="T2" fmla="*/ 16 w 22"/>
                  <a:gd name="T3" fmla="*/ 188 h 249"/>
                  <a:gd name="T4" fmla="*/ 10 w 22"/>
                  <a:gd name="T5" fmla="*/ 130 h 249"/>
                  <a:gd name="T6" fmla="*/ 5 w 22"/>
                  <a:gd name="T7" fmla="*/ 82 h 249"/>
                  <a:gd name="T8" fmla="*/ 2 w 22"/>
                  <a:gd name="T9" fmla="*/ 61 h 249"/>
                  <a:gd name="T10" fmla="*/ 2 w 22"/>
                  <a:gd name="T11" fmla="*/ 42 h 249"/>
                  <a:gd name="T12" fmla="*/ 2 w 22"/>
                  <a:gd name="T13" fmla="*/ 30 h 249"/>
                  <a:gd name="T14" fmla="*/ 0 w 22"/>
                  <a:gd name="T15" fmla="*/ 18 h 249"/>
                  <a:gd name="T16" fmla="*/ 0 w 22"/>
                  <a:gd name="T17" fmla="*/ 6 h 249"/>
                  <a:gd name="T18" fmla="*/ 0 w 22"/>
                  <a:gd name="T19" fmla="*/ 0 h 249"/>
                  <a:gd name="T20" fmla="*/ 2 w 22"/>
                  <a:gd name="T21" fmla="*/ 0 h 249"/>
                  <a:gd name="T22" fmla="*/ 5 w 22"/>
                  <a:gd name="T23" fmla="*/ 9 h 249"/>
                  <a:gd name="T24" fmla="*/ 10 w 22"/>
                  <a:gd name="T25" fmla="*/ 27 h 249"/>
                  <a:gd name="T26" fmla="*/ 13 w 22"/>
                  <a:gd name="T27" fmla="*/ 45 h 249"/>
                  <a:gd name="T28" fmla="*/ 16 w 22"/>
                  <a:gd name="T29" fmla="*/ 61 h 249"/>
                  <a:gd name="T30" fmla="*/ 16 w 22"/>
                  <a:gd name="T31" fmla="*/ 94 h 249"/>
                  <a:gd name="T32" fmla="*/ 16 w 22"/>
                  <a:gd name="T33" fmla="*/ 127 h 249"/>
                  <a:gd name="T34" fmla="*/ 18 w 22"/>
                  <a:gd name="T35" fmla="*/ 166 h 249"/>
                  <a:gd name="T36" fmla="*/ 21 w 22"/>
                  <a:gd name="T37" fmla="*/ 209 h 2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249"/>
                  <a:gd name="T59" fmla="*/ 22 w 22"/>
                  <a:gd name="T60" fmla="*/ 249 h 2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249">
                    <a:moveTo>
                      <a:pt x="21" y="248"/>
                    </a:moveTo>
                    <a:lnTo>
                      <a:pt x="16" y="188"/>
                    </a:lnTo>
                    <a:lnTo>
                      <a:pt x="10" y="130"/>
                    </a:lnTo>
                    <a:lnTo>
                      <a:pt x="5" y="82"/>
                    </a:lnTo>
                    <a:lnTo>
                      <a:pt x="2" y="61"/>
                    </a:lnTo>
                    <a:lnTo>
                      <a:pt x="2" y="42"/>
                    </a:lnTo>
                    <a:lnTo>
                      <a:pt x="2" y="30"/>
                    </a:lnTo>
                    <a:lnTo>
                      <a:pt x="0" y="18"/>
                    </a:lnTo>
                    <a:lnTo>
                      <a:pt x="0" y="6"/>
                    </a:lnTo>
                    <a:lnTo>
                      <a:pt x="0" y="0"/>
                    </a:lnTo>
                    <a:lnTo>
                      <a:pt x="2" y="0"/>
                    </a:lnTo>
                    <a:lnTo>
                      <a:pt x="5" y="9"/>
                    </a:lnTo>
                    <a:lnTo>
                      <a:pt x="10" y="27"/>
                    </a:lnTo>
                    <a:lnTo>
                      <a:pt x="13" y="45"/>
                    </a:lnTo>
                    <a:lnTo>
                      <a:pt x="16" y="61"/>
                    </a:lnTo>
                    <a:lnTo>
                      <a:pt x="16" y="94"/>
                    </a:lnTo>
                    <a:lnTo>
                      <a:pt x="16" y="127"/>
                    </a:lnTo>
                    <a:lnTo>
                      <a:pt x="18" y="166"/>
                    </a:lnTo>
                    <a:lnTo>
                      <a:pt x="21" y="209"/>
                    </a:lnTo>
                  </a:path>
                </a:pathLst>
              </a:custGeom>
              <a:solidFill>
                <a:schemeClr val="accent1"/>
              </a:solidFill>
              <a:ln w="12700" cap="rnd">
                <a:solidFill>
                  <a:srgbClr val="008000"/>
                </a:solidFill>
                <a:round/>
                <a:headEnd/>
                <a:tailEnd/>
              </a:ln>
            </p:spPr>
            <p:txBody>
              <a:bodyPr/>
              <a:lstStyle/>
              <a:p>
                <a:endParaRPr lang="en-US"/>
              </a:p>
            </p:txBody>
          </p:sp>
        </p:grpSp>
      </p:grpSp>
      <p:grpSp>
        <p:nvGrpSpPr>
          <p:cNvPr id="17464" name="Group 332"/>
          <p:cNvGrpSpPr>
            <a:grpSpLocks/>
          </p:cNvGrpSpPr>
          <p:nvPr/>
        </p:nvGrpSpPr>
        <p:grpSpPr bwMode="auto">
          <a:xfrm>
            <a:off x="4652963" y="3035300"/>
            <a:ext cx="1081087" cy="463550"/>
            <a:chOff x="3224" y="1869"/>
            <a:chExt cx="749" cy="285"/>
          </a:xfrm>
        </p:grpSpPr>
        <p:grpSp>
          <p:nvGrpSpPr>
            <p:cNvPr id="17465" name="Group 333"/>
            <p:cNvGrpSpPr>
              <a:grpSpLocks/>
            </p:cNvGrpSpPr>
            <p:nvPr/>
          </p:nvGrpSpPr>
          <p:grpSpPr bwMode="auto">
            <a:xfrm>
              <a:off x="3224" y="1874"/>
              <a:ext cx="191" cy="280"/>
              <a:chOff x="3224" y="1874"/>
              <a:chExt cx="191" cy="280"/>
            </a:xfrm>
          </p:grpSpPr>
          <p:sp>
            <p:nvSpPr>
              <p:cNvPr id="18124" name="Freeform 334"/>
              <p:cNvSpPr>
                <a:spLocks/>
              </p:cNvSpPr>
              <p:nvPr/>
            </p:nvSpPr>
            <p:spPr bwMode="auto">
              <a:xfrm>
                <a:off x="3320" y="2049"/>
                <a:ext cx="12" cy="105"/>
              </a:xfrm>
              <a:custGeom>
                <a:avLst/>
                <a:gdLst>
                  <a:gd name="T0" fmla="*/ 0 w 12"/>
                  <a:gd name="T1" fmla="*/ 104 h 105"/>
                  <a:gd name="T2" fmla="*/ 0 w 12"/>
                  <a:gd name="T3" fmla="*/ 72 h 105"/>
                  <a:gd name="T4" fmla="*/ 6 w 12"/>
                  <a:gd name="T5" fmla="*/ 46 h 105"/>
                  <a:gd name="T6" fmla="*/ 6 w 12"/>
                  <a:gd name="T7" fmla="*/ 28 h 105"/>
                  <a:gd name="T8" fmla="*/ 6 w 12"/>
                  <a:gd name="T9" fmla="*/ 14 h 105"/>
                  <a:gd name="T10" fmla="*/ 11 w 12"/>
                  <a:gd name="T11" fmla="*/ 3 h 105"/>
                  <a:gd name="T12" fmla="*/ 11 w 12"/>
                  <a:gd name="T13" fmla="*/ 0 h 105"/>
                  <a:gd name="T14" fmla="*/ 11 w 12"/>
                  <a:gd name="T15" fmla="*/ 3 h 105"/>
                  <a:gd name="T16" fmla="*/ 11 w 12"/>
                  <a:gd name="T17" fmla="*/ 18 h 105"/>
                  <a:gd name="T18" fmla="*/ 11 w 12"/>
                  <a:gd name="T19" fmla="*/ 43 h 105"/>
                  <a:gd name="T20" fmla="*/ 6 w 12"/>
                  <a:gd name="T21" fmla="*/ 72 h 105"/>
                  <a:gd name="T22" fmla="*/ 0 w 12"/>
                  <a:gd name="T23" fmla="*/ 104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05"/>
                  <a:gd name="T38" fmla="*/ 12 w 12"/>
                  <a:gd name="T39" fmla="*/ 105 h 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05">
                    <a:moveTo>
                      <a:pt x="0" y="104"/>
                    </a:moveTo>
                    <a:lnTo>
                      <a:pt x="0" y="72"/>
                    </a:lnTo>
                    <a:lnTo>
                      <a:pt x="6" y="46"/>
                    </a:lnTo>
                    <a:lnTo>
                      <a:pt x="6" y="28"/>
                    </a:lnTo>
                    <a:lnTo>
                      <a:pt x="6" y="14"/>
                    </a:lnTo>
                    <a:lnTo>
                      <a:pt x="11" y="3"/>
                    </a:lnTo>
                    <a:lnTo>
                      <a:pt x="11" y="0"/>
                    </a:lnTo>
                    <a:lnTo>
                      <a:pt x="11" y="3"/>
                    </a:lnTo>
                    <a:lnTo>
                      <a:pt x="11" y="18"/>
                    </a:lnTo>
                    <a:lnTo>
                      <a:pt x="11" y="43"/>
                    </a:lnTo>
                    <a:lnTo>
                      <a:pt x="6" y="72"/>
                    </a:lnTo>
                    <a:lnTo>
                      <a:pt x="0" y="104"/>
                    </a:lnTo>
                  </a:path>
                </a:pathLst>
              </a:custGeom>
              <a:solidFill>
                <a:schemeClr val="accent1"/>
              </a:solidFill>
              <a:ln w="12700" cap="rnd">
                <a:solidFill>
                  <a:srgbClr val="008000"/>
                </a:solidFill>
                <a:round/>
                <a:headEnd/>
                <a:tailEnd/>
              </a:ln>
            </p:spPr>
            <p:txBody>
              <a:bodyPr/>
              <a:lstStyle/>
              <a:p>
                <a:endParaRPr lang="en-US"/>
              </a:p>
            </p:txBody>
          </p:sp>
          <p:sp>
            <p:nvSpPr>
              <p:cNvPr id="18125" name="Freeform 335"/>
              <p:cNvSpPr>
                <a:spLocks/>
              </p:cNvSpPr>
              <p:nvPr/>
            </p:nvSpPr>
            <p:spPr bwMode="auto">
              <a:xfrm>
                <a:off x="3250" y="1975"/>
                <a:ext cx="79" cy="166"/>
              </a:xfrm>
              <a:custGeom>
                <a:avLst/>
                <a:gdLst>
                  <a:gd name="T0" fmla="*/ 78 w 79"/>
                  <a:gd name="T1" fmla="*/ 165 h 166"/>
                  <a:gd name="T2" fmla="*/ 73 w 79"/>
                  <a:gd name="T3" fmla="*/ 162 h 166"/>
                  <a:gd name="T4" fmla="*/ 68 w 79"/>
                  <a:gd name="T5" fmla="*/ 154 h 166"/>
                  <a:gd name="T6" fmla="*/ 57 w 79"/>
                  <a:gd name="T7" fmla="*/ 147 h 166"/>
                  <a:gd name="T8" fmla="*/ 47 w 79"/>
                  <a:gd name="T9" fmla="*/ 126 h 166"/>
                  <a:gd name="T10" fmla="*/ 42 w 79"/>
                  <a:gd name="T11" fmla="*/ 115 h 166"/>
                  <a:gd name="T12" fmla="*/ 37 w 79"/>
                  <a:gd name="T13" fmla="*/ 108 h 166"/>
                  <a:gd name="T14" fmla="*/ 37 w 79"/>
                  <a:gd name="T15" fmla="*/ 97 h 166"/>
                  <a:gd name="T16" fmla="*/ 37 w 79"/>
                  <a:gd name="T17" fmla="*/ 86 h 166"/>
                  <a:gd name="T18" fmla="*/ 42 w 79"/>
                  <a:gd name="T19" fmla="*/ 75 h 166"/>
                  <a:gd name="T20" fmla="*/ 37 w 79"/>
                  <a:gd name="T21" fmla="*/ 65 h 166"/>
                  <a:gd name="T22" fmla="*/ 31 w 79"/>
                  <a:gd name="T23" fmla="*/ 47 h 166"/>
                  <a:gd name="T24" fmla="*/ 16 w 79"/>
                  <a:gd name="T25" fmla="*/ 29 h 166"/>
                  <a:gd name="T26" fmla="*/ 6 w 79"/>
                  <a:gd name="T27" fmla="*/ 11 h 166"/>
                  <a:gd name="T28" fmla="*/ 0 w 79"/>
                  <a:gd name="T29" fmla="*/ 3 h 166"/>
                  <a:gd name="T30" fmla="*/ 0 w 79"/>
                  <a:gd name="T31" fmla="*/ 0 h 166"/>
                  <a:gd name="T32" fmla="*/ 6 w 79"/>
                  <a:gd name="T33" fmla="*/ 3 h 166"/>
                  <a:gd name="T34" fmla="*/ 16 w 79"/>
                  <a:gd name="T35" fmla="*/ 14 h 166"/>
                  <a:gd name="T36" fmla="*/ 26 w 79"/>
                  <a:gd name="T37" fmla="*/ 29 h 166"/>
                  <a:gd name="T38" fmla="*/ 37 w 79"/>
                  <a:gd name="T39" fmla="*/ 47 h 166"/>
                  <a:gd name="T40" fmla="*/ 42 w 79"/>
                  <a:gd name="T41" fmla="*/ 57 h 166"/>
                  <a:gd name="T42" fmla="*/ 47 w 79"/>
                  <a:gd name="T43" fmla="*/ 75 h 166"/>
                  <a:gd name="T44" fmla="*/ 62 w 79"/>
                  <a:gd name="T45" fmla="*/ 111 h 166"/>
                  <a:gd name="T46" fmla="*/ 68 w 79"/>
                  <a:gd name="T47" fmla="*/ 129 h 166"/>
                  <a:gd name="T48" fmla="*/ 73 w 79"/>
                  <a:gd name="T49" fmla="*/ 147 h 166"/>
                  <a:gd name="T50" fmla="*/ 78 w 79"/>
                  <a:gd name="T51" fmla="*/ 158 h 166"/>
                  <a:gd name="T52" fmla="*/ 78 w 79"/>
                  <a:gd name="T53" fmla="*/ 165 h 1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9"/>
                  <a:gd name="T82" fmla="*/ 0 h 166"/>
                  <a:gd name="T83" fmla="*/ 79 w 79"/>
                  <a:gd name="T84" fmla="*/ 166 h 16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9" h="166">
                    <a:moveTo>
                      <a:pt x="78" y="165"/>
                    </a:moveTo>
                    <a:lnTo>
                      <a:pt x="73" y="162"/>
                    </a:lnTo>
                    <a:lnTo>
                      <a:pt x="68" y="154"/>
                    </a:lnTo>
                    <a:lnTo>
                      <a:pt x="57" y="147"/>
                    </a:lnTo>
                    <a:lnTo>
                      <a:pt x="47" y="126"/>
                    </a:lnTo>
                    <a:lnTo>
                      <a:pt x="42" y="115"/>
                    </a:lnTo>
                    <a:lnTo>
                      <a:pt x="37" y="108"/>
                    </a:lnTo>
                    <a:lnTo>
                      <a:pt x="37" y="97"/>
                    </a:lnTo>
                    <a:lnTo>
                      <a:pt x="37" y="86"/>
                    </a:lnTo>
                    <a:lnTo>
                      <a:pt x="42" y="75"/>
                    </a:lnTo>
                    <a:lnTo>
                      <a:pt x="37" y="65"/>
                    </a:lnTo>
                    <a:lnTo>
                      <a:pt x="31" y="47"/>
                    </a:lnTo>
                    <a:lnTo>
                      <a:pt x="16" y="29"/>
                    </a:lnTo>
                    <a:lnTo>
                      <a:pt x="6" y="11"/>
                    </a:lnTo>
                    <a:lnTo>
                      <a:pt x="0" y="3"/>
                    </a:lnTo>
                    <a:lnTo>
                      <a:pt x="0" y="0"/>
                    </a:lnTo>
                    <a:lnTo>
                      <a:pt x="6" y="3"/>
                    </a:lnTo>
                    <a:lnTo>
                      <a:pt x="16" y="14"/>
                    </a:lnTo>
                    <a:lnTo>
                      <a:pt x="26" y="29"/>
                    </a:lnTo>
                    <a:lnTo>
                      <a:pt x="37" y="47"/>
                    </a:lnTo>
                    <a:lnTo>
                      <a:pt x="42" y="57"/>
                    </a:lnTo>
                    <a:lnTo>
                      <a:pt x="47" y="75"/>
                    </a:lnTo>
                    <a:lnTo>
                      <a:pt x="62" y="111"/>
                    </a:lnTo>
                    <a:lnTo>
                      <a:pt x="68" y="129"/>
                    </a:lnTo>
                    <a:lnTo>
                      <a:pt x="73" y="147"/>
                    </a:lnTo>
                    <a:lnTo>
                      <a:pt x="78" y="158"/>
                    </a:lnTo>
                    <a:lnTo>
                      <a:pt x="78" y="165"/>
                    </a:lnTo>
                  </a:path>
                </a:pathLst>
              </a:custGeom>
              <a:solidFill>
                <a:schemeClr val="accent1"/>
              </a:solidFill>
              <a:ln w="12700" cap="rnd">
                <a:solidFill>
                  <a:srgbClr val="008000"/>
                </a:solidFill>
                <a:round/>
                <a:headEnd/>
                <a:tailEnd/>
              </a:ln>
            </p:spPr>
            <p:txBody>
              <a:bodyPr/>
              <a:lstStyle/>
              <a:p>
                <a:endParaRPr lang="en-US"/>
              </a:p>
            </p:txBody>
          </p:sp>
          <p:sp>
            <p:nvSpPr>
              <p:cNvPr id="18126" name="Freeform 336"/>
              <p:cNvSpPr>
                <a:spLocks/>
              </p:cNvSpPr>
              <p:nvPr/>
            </p:nvSpPr>
            <p:spPr bwMode="auto">
              <a:xfrm>
                <a:off x="3325" y="1995"/>
                <a:ext cx="54" cy="159"/>
              </a:xfrm>
              <a:custGeom>
                <a:avLst/>
                <a:gdLst>
                  <a:gd name="T0" fmla="*/ 0 w 54"/>
                  <a:gd name="T1" fmla="*/ 126 h 159"/>
                  <a:gd name="T2" fmla="*/ 16 w 54"/>
                  <a:gd name="T3" fmla="*/ 90 h 159"/>
                  <a:gd name="T4" fmla="*/ 27 w 54"/>
                  <a:gd name="T5" fmla="*/ 57 h 159"/>
                  <a:gd name="T6" fmla="*/ 27 w 54"/>
                  <a:gd name="T7" fmla="*/ 46 h 159"/>
                  <a:gd name="T8" fmla="*/ 27 w 54"/>
                  <a:gd name="T9" fmla="*/ 36 h 159"/>
                  <a:gd name="T10" fmla="*/ 27 w 54"/>
                  <a:gd name="T11" fmla="*/ 25 h 159"/>
                  <a:gd name="T12" fmla="*/ 27 w 54"/>
                  <a:gd name="T13" fmla="*/ 18 h 159"/>
                  <a:gd name="T14" fmla="*/ 32 w 54"/>
                  <a:gd name="T15" fmla="*/ 10 h 159"/>
                  <a:gd name="T16" fmla="*/ 42 w 54"/>
                  <a:gd name="T17" fmla="*/ 3 h 159"/>
                  <a:gd name="T18" fmla="*/ 48 w 54"/>
                  <a:gd name="T19" fmla="*/ 0 h 159"/>
                  <a:gd name="T20" fmla="*/ 53 w 54"/>
                  <a:gd name="T21" fmla="*/ 3 h 159"/>
                  <a:gd name="T22" fmla="*/ 48 w 54"/>
                  <a:gd name="T23" fmla="*/ 18 h 159"/>
                  <a:gd name="T24" fmla="*/ 37 w 54"/>
                  <a:gd name="T25" fmla="*/ 39 h 159"/>
                  <a:gd name="T26" fmla="*/ 27 w 54"/>
                  <a:gd name="T27" fmla="*/ 64 h 159"/>
                  <a:gd name="T28" fmla="*/ 21 w 54"/>
                  <a:gd name="T29" fmla="*/ 90 h 159"/>
                  <a:gd name="T30" fmla="*/ 16 w 54"/>
                  <a:gd name="T31" fmla="*/ 126 h 159"/>
                  <a:gd name="T32" fmla="*/ 11 w 54"/>
                  <a:gd name="T33" fmla="*/ 158 h 1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159"/>
                  <a:gd name="T53" fmla="*/ 54 w 54"/>
                  <a:gd name="T54" fmla="*/ 159 h 1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159">
                    <a:moveTo>
                      <a:pt x="0" y="126"/>
                    </a:moveTo>
                    <a:lnTo>
                      <a:pt x="16" y="90"/>
                    </a:lnTo>
                    <a:lnTo>
                      <a:pt x="27" y="57"/>
                    </a:lnTo>
                    <a:lnTo>
                      <a:pt x="27" y="46"/>
                    </a:lnTo>
                    <a:lnTo>
                      <a:pt x="27" y="36"/>
                    </a:lnTo>
                    <a:lnTo>
                      <a:pt x="27" y="25"/>
                    </a:lnTo>
                    <a:lnTo>
                      <a:pt x="27" y="18"/>
                    </a:lnTo>
                    <a:lnTo>
                      <a:pt x="32" y="10"/>
                    </a:lnTo>
                    <a:lnTo>
                      <a:pt x="42" y="3"/>
                    </a:lnTo>
                    <a:lnTo>
                      <a:pt x="48" y="0"/>
                    </a:lnTo>
                    <a:lnTo>
                      <a:pt x="53" y="3"/>
                    </a:lnTo>
                    <a:lnTo>
                      <a:pt x="48" y="18"/>
                    </a:lnTo>
                    <a:lnTo>
                      <a:pt x="37" y="39"/>
                    </a:lnTo>
                    <a:lnTo>
                      <a:pt x="27" y="64"/>
                    </a:lnTo>
                    <a:lnTo>
                      <a:pt x="21" y="90"/>
                    </a:lnTo>
                    <a:lnTo>
                      <a:pt x="16" y="126"/>
                    </a:lnTo>
                    <a:lnTo>
                      <a:pt x="11" y="158"/>
                    </a:lnTo>
                  </a:path>
                </a:pathLst>
              </a:custGeom>
              <a:solidFill>
                <a:schemeClr val="accent1"/>
              </a:solidFill>
              <a:ln w="12700" cap="rnd">
                <a:solidFill>
                  <a:srgbClr val="008000"/>
                </a:solidFill>
                <a:round/>
                <a:headEnd/>
                <a:tailEnd/>
              </a:ln>
            </p:spPr>
            <p:txBody>
              <a:bodyPr/>
              <a:lstStyle/>
              <a:p>
                <a:endParaRPr lang="en-US"/>
              </a:p>
            </p:txBody>
          </p:sp>
          <p:sp>
            <p:nvSpPr>
              <p:cNvPr id="18127" name="Freeform 337"/>
              <p:cNvSpPr>
                <a:spLocks/>
              </p:cNvSpPr>
              <p:nvPr/>
            </p:nvSpPr>
            <p:spPr bwMode="auto">
              <a:xfrm>
                <a:off x="3280" y="1921"/>
                <a:ext cx="53" cy="203"/>
              </a:xfrm>
              <a:custGeom>
                <a:avLst/>
                <a:gdLst>
                  <a:gd name="T0" fmla="*/ 47 w 53"/>
                  <a:gd name="T1" fmla="*/ 202 h 203"/>
                  <a:gd name="T2" fmla="*/ 36 w 53"/>
                  <a:gd name="T3" fmla="*/ 138 h 203"/>
                  <a:gd name="T4" fmla="*/ 31 w 53"/>
                  <a:gd name="T5" fmla="*/ 106 h 203"/>
                  <a:gd name="T6" fmla="*/ 26 w 53"/>
                  <a:gd name="T7" fmla="*/ 81 h 203"/>
                  <a:gd name="T8" fmla="*/ 21 w 53"/>
                  <a:gd name="T9" fmla="*/ 56 h 203"/>
                  <a:gd name="T10" fmla="*/ 10 w 53"/>
                  <a:gd name="T11" fmla="*/ 32 h 203"/>
                  <a:gd name="T12" fmla="*/ 5 w 53"/>
                  <a:gd name="T13" fmla="*/ 14 h 203"/>
                  <a:gd name="T14" fmla="*/ 0 w 53"/>
                  <a:gd name="T15" fmla="*/ 3 h 203"/>
                  <a:gd name="T16" fmla="*/ 0 w 53"/>
                  <a:gd name="T17" fmla="*/ 0 h 203"/>
                  <a:gd name="T18" fmla="*/ 5 w 53"/>
                  <a:gd name="T19" fmla="*/ 7 h 203"/>
                  <a:gd name="T20" fmla="*/ 16 w 53"/>
                  <a:gd name="T21" fmla="*/ 17 h 203"/>
                  <a:gd name="T22" fmla="*/ 21 w 53"/>
                  <a:gd name="T23" fmla="*/ 32 h 203"/>
                  <a:gd name="T24" fmla="*/ 26 w 53"/>
                  <a:gd name="T25" fmla="*/ 49 h 203"/>
                  <a:gd name="T26" fmla="*/ 36 w 53"/>
                  <a:gd name="T27" fmla="*/ 74 h 203"/>
                  <a:gd name="T28" fmla="*/ 47 w 53"/>
                  <a:gd name="T29" fmla="*/ 95 h 203"/>
                  <a:gd name="T30" fmla="*/ 52 w 53"/>
                  <a:gd name="T31" fmla="*/ 113 h 203"/>
                  <a:gd name="T32" fmla="*/ 52 w 53"/>
                  <a:gd name="T33" fmla="*/ 127 h 203"/>
                  <a:gd name="T34" fmla="*/ 52 w 53"/>
                  <a:gd name="T35" fmla="*/ 138 h 203"/>
                  <a:gd name="T36" fmla="*/ 52 w 53"/>
                  <a:gd name="T37" fmla="*/ 152 h 2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203"/>
                  <a:gd name="T59" fmla="*/ 53 w 53"/>
                  <a:gd name="T60" fmla="*/ 203 h 2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203">
                    <a:moveTo>
                      <a:pt x="47" y="202"/>
                    </a:moveTo>
                    <a:lnTo>
                      <a:pt x="36" y="138"/>
                    </a:lnTo>
                    <a:lnTo>
                      <a:pt x="31" y="106"/>
                    </a:lnTo>
                    <a:lnTo>
                      <a:pt x="26" y="81"/>
                    </a:lnTo>
                    <a:lnTo>
                      <a:pt x="21" y="56"/>
                    </a:lnTo>
                    <a:lnTo>
                      <a:pt x="10" y="32"/>
                    </a:lnTo>
                    <a:lnTo>
                      <a:pt x="5" y="14"/>
                    </a:lnTo>
                    <a:lnTo>
                      <a:pt x="0" y="3"/>
                    </a:lnTo>
                    <a:lnTo>
                      <a:pt x="0" y="0"/>
                    </a:lnTo>
                    <a:lnTo>
                      <a:pt x="5" y="7"/>
                    </a:lnTo>
                    <a:lnTo>
                      <a:pt x="16" y="17"/>
                    </a:lnTo>
                    <a:lnTo>
                      <a:pt x="21" y="32"/>
                    </a:lnTo>
                    <a:lnTo>
                      <a:pt x="26" y="49"/>
                    </a:lnTo>
                    <a:lnTo>
                      <a:pt x="36" y="74"/>
                    </a:lnTo>
                    <a:lnTo>
                      <a:pt x="47" y="95"/>
                    </a:lnTo>
                    <a:lnTo>
                      <a:pt x="52" y="113"/>
                    </a:lnTo>
                    <a:lnTo>
                      <a:pt x="52" y="127"/>
                    </a:lnTo>
                    <a:lnTo>
                      <a:pt x="52" y="138"/>
                    </a:lnTo>
                    <a:lnTo>
                      <a:pt x="52" y="152"/>
                    </a:lnTo>
                  </a:path>
                </a:pathLst>
              </a:custGeom>
              <a:solidFill>
                <a:schemeClr val="accent1"/>
              </a:solidFill>
              <a:ln w="12700" cap="rnd">
                <a:solidFill>
                  <a:srgbClr val="008000"/>
                </a:solidFill>
                <a:round/>
                <a:headEnd/>
                <a:tailEnd/>
              </a:ln>
            </p:spPr>
            <p:txBody>
              <a:bodyPr/>
              <a:lstStyle/>
              <a:p>
                <a:endParaRPr lang="en-US"/>
              </a:p>
            </p:txBody>
          </p:sp>
          <p:sp>
            <p:nvSpPr>
              <p:cNvPr id="18128" name="Freeform 338"/>
              <p:cNvSpPr>
                <a:spLocks/>
              </p:cNvSpPr>
              <p:nvPr/>
            </p:nvSpPr>
            <p:spPr bwMode="auto">
              <a:xfrm>
                <a:off x="3224" y="2078"/>
                <a:ext cx="94" cy="61"/>
              </a:xfrm>
              <a:custGeom>
                <a:avLst/>
                <a:gdLst>
                  <a:gd name="T0" fmla="*/ 93 w 94"/>
                  <a:gd name="T1" fmla="*/ 60 h 61"/>
                  <a:gd name="T2" fmla="*/ 93 w 94"/>
                  <a:gd name="T3" fmla="*/ 57 h 61"/>
                  <a:gd name="T4" fmla="*/ 88 w 94"/>
                  <a:gd name="T5" fmla="*/ 46 h 61"/>
                  <a:gd name="T6" fmla="*/ 77 w 94"/>
                  <a:gd name="T7" fmla="*/ 32 h 61"/>
                  <a:gd name="T8" fmla="*/ 67 w 94"/>
                  <a:gd name="T9" fmla="*/ 21 h 61"/>
                  <a:gd name="T10" fmla="*/ 52 w 94"/>
                  <a:gd name="T11" fmla="*/ 10 h 61"/>
                  <a:gd name="T12" fmla="*/ 36 w 94"/>
                  <a:gd name="T13" fmla="*/ 0 h 61"/>
                  <a:gd name="T14" fmla="*/ 26 w 94"/>
                  <a:gd name="T15" fmla="*/ 0 h 61"/>
                  <a:gd name="T16" fmla="*/ 15 w 94"/>
                  <a:gd name="T17" fmla="*/ 0 h 61"/>
                  <a:gd name="T18" fmla="*/ 5 w 94"/>
                  <a:gd name="T19" fmla="*/ 0 h 61"/>
                  <a:gd name="T20" fmla="*/ 0 w 94"/>
                  <a:gd name="T21" fmla="*/ 0 h 61"/>
                  <a:gd name="T22" fmla="*/ 10 w 94"/>
                  <a:gd name="T23" fmla="*/ 3 h 61"/>
                  <a:gd name="T24" fmla="*/ 26 w 94"/>
                  <a:gd name="T25" fmla="*/ 7 h 61"/>
                  <a:gd name="T26" fmla="*/ 41 w 94"/>
                  <a:gd name="T27" fmla="*/ 10 h 61"/>
                  <a:gd name="T28" fmla="*/ 57 w 94"/>
                  <a:gd name="T29" fmla="*/ 17 h 61"/>
                  <a:gd name="T30" fmla="*/ 67 w 94"/>
                  <a:gd name="T31" fmla="*/ 28 h 61"/>
                  <a:gd name="T32" fmla="*/ 77 w 94"/>
                  <a:gd name="T33" fmla="*/ 43 h 61"/>
                  <a:gd name="T34" fmla="*/ 88 w 94"/>
                  <a:gd name="T35" fmla="*/ 53 h 61"/>
                  <a:gd name="T36" fmla="*/ 93 w 94"/>
                  <a:gd name="T37" fmla="*/ 60 h 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4"/>
                  <a:gd name="T58" fmla="*/ 0 h 61"/>
                  <a:gd name="T59" fmla="*/ 94 w 94"/>
                  <a:gd name="T60" fmla="*/ 61 h 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4" h="61">
                    <a:moveTo>
                      <a:pt x="93" y="60"/>
                    </a:moveTo>
                    <a:lnTo>
                      <a:pt x="93" y="57"/>
                    </a:lnTo>
                    <a:lnTo>
                      <a:pt x="88" y="46"/>
                    </a:lnTo>
                    <a:lnTo>
                      <a:pt x="77" y="32"/>
                    </a:lnTo>
                    <a:lnTo>
                      <a:pt x="67" y="21"/>
                    </a:lnTo>
                    <a:lnTo>
                      <a:pt x="52" y="10"/>
                    </a:lnTo>
                    <a:lnTo>
                      <a:pt x="36" y="0"/>
                    </a:lnTo>
                    <a:lnTo>
                      <a:pt x="26" y="0"/>
                    </a:lnTo>
                    <a:lnTo>
                      <a:pt x="15" y="0"/>
                    </a:lnTo>
                    <a:lnTo>
                      <a:pt x="5" y="0"/>
                    </a:lnTo>
                    <a:lnTo>
                      <a:pt x="0" y="0"/>
                    </a:lnTo>
                    <a:lnTo>
                      <a:pt x="10" y="3"/>
                    </a:lnTo>
                    <a:lnTo>
                      <a:pt x="26" y="7"/>
                    </a:lnTo>
                    <a:lnTo>
                      <a:pt x="41" y="10"/>
                    </a:lnTo>
                    <a:lnTo>
                      <a:pt x="57" y="17"/>
                    </a:lnTo>
                    <a:lnTo>
                      <a:pt x="67" y="28"/>
                    </a:lnTo>
                    <a:lnTo>
                      <a:pt x="77" y="43"/>
                    </a:lnTo>
                    <a:lnTo>
                      <a:pt x="88" y="53"/>
                    </a:lnTo>
                    <a:lnTo>
                      <a:pt x="93" y="60"/>
                    </a:lnTo>
                  </a:path>
                </a:pathLst>
              </a:custGeom>
              <a:solidFill>
                <a:schemeClr val="accent1"/>
              </a:solidFill>
              <a:ln w="12700" cap="rnd">
                <a:solidFill>
                  <a:srgbClr val="008000"/>
                </a:solidFill>
                <a:round/>
                <a:headEnd/>
                <a:tailEnd/>
              </a:ln>
            </p:spPr>
            <p:txBody>
              <a:bodyPr/>
              <a:lstStyle/>
              <a:p>
                <a:endParaRPr lang="en-US"/>
              </a:p>
            </p:txBody>
          </p:sp>
          <p:sp>
            <p:nvSpPr>
              <p:cNvPr id="18129" name="Freeform 339"/>
              <p:cNvSpPr>
                <a:spLocks/>
              </p:cNvSpPr>
              <p:nvPr/>
            </p:nvSpPr>
            <p:spPr bwMode="auto">
              <a:xfrm>
                <a:off x="3321" y="1919"/>
                <a:ext cx="38" cy="227"/>
              </a:xfrm>
              <a:custGeom>
                <a:avLst/>
                <a:gdLst>
                  <a:gd name="T0" fmla="*/ 0 w 38"/>
                  <a:gd name="T1" fmla="*/ 204 h 227"/>
                  <a:gd name="T2" fmla="*/ 11 w 38"/>
                  <a:gd name="T3" fmla="*/ 144 h 227"/>
                  <a:gd name="T4" fmla="*/ 11 w 38"/>
                  <a:gd name="T5" fmla="*/ 115 h 227"/>
                  <a:gd name="T6" fmla="*/ 16 w 38"/>
                  <a:gd name="T7" fmla="*/ 90 h 227"/>
                  <a:gd name="T8" fmla="*/ 21 w 38"/>
                  <a:gd name="T9" fmla="*/ 61 h 227"/>
                  <a:gd name="T10" fmla="*/ 27 w 38"/>
                  <a:gd name="T11" fmla="*/ 36 h 227"/>
                  <a:gd name="T12" fmla="*/ 32 w 38"/>
                  <a:gd name="T13" fmla="*/ 11 h 227"/>
                  <a:gd name="T14" fmla="*/ 32 w 38"/>
                  <a:gd name="T15" fmla="*/ 4 h 227"/>
                  <a:gd name="T16" fmla="*/ 32 w 38"/>
                  <a:gd name="T17" fmla="*/ 0 h 227"/>
                  <a:gd name="T18" fmla="*/ 37 w 38"/>
                  <a:gd name="T19" fmla="*/ 0 h 227"/>
                  <a:gd name="T20" fmla="*/ 37 w 38"/>
                  <a:gd name="T21" fmla="*/ 11 h 227"/>
                  <a:gd name="T22" fmla="*/ 37 w 38"/>
                  <a:gd name="T23" fmla="*/ 25 h 227"/>
                  <a:gd name="T24" fmla="*/ 32 w 38"/>
                  <a:gd name="T25" fmla="*/ 43 h 227"/>
                  <a:gd name="T26" fmla="*/ 32 w 38"/>
                  <a:gd name="T27" fmla="*/ 61 h 227"/>
                  <a:gd name="T28" fmla="*/ 27 w 38"/>
                  <a:gd name="T29" fmla="*/ 83 h 227"/>
                  <a:gd name="T30" fmla="*/ 21 w 38"/>
                  <a:gd name="T31" fmla="*/ 108 h 227"/>
                  <a:gd name="T32" fmla="*/ 16 w 38"/>
                  <a:gd name="T33" fmla="*/ 129 h 227"/>
                  <a:gd name="T34" fmla="*/ 16 w 38"/>
                  <a:gd name="T35" fmla="*/ 179 h 227"/>
                  <a:gd name="T36" fmla="*/ 16 w 38"/>
                  <a:gd name="T37" fmla="*/ 226 h 2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227"/>
                  <a:gd name="T59" fmla="*/ 38 w 38"/>
                  <a:gd name="T60" fmla="*/ 227 h 2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227">
                    <a:moveTo>
                      <a:pt x="0" y="204"/>
                    </a:moveTo>
                    <a:lnTo>
                      <a:pt x="11" y="144"/>
                    </a:lnTo>
                    <a:lnTo>
                      <a:pt x="11" y="115"/>
                    </a:lnTo>
                    <a:lnTo>
                      <a:pt x="16" y="90"/>
                    </a:lnTo>
                    <a:lnTo>
                      <a:pt x="21" y="61"/>
                    </a:lnTo>
                    <a:lnTo>
                      <a:pt x="27" y="36"/>
                    </a:lnTo>
                    <a:lnTo>
                      <a:pt x="32" y="11"/>
                    </a:lnTo>
                    <a:lnTo>
                      <a:pt x="32" y="4"/>
                    </a:lnTo>
                    <a:lnTo>
                      <a:pt x="32" y="0"/>
                    </a:lnTo>
                    <a:lnTo>
                      <a:pt x="37" y="0"/>
                    </a:lnTo>
                    <a:lnTo>
                      <a:pt x="37" y="11"/>
                    </a:lnTo>
                    <a:lnTo>
                      <a:pt x="37" y="25"/>
                    </a:lnTo>
                    <a:lnTo>
                      <a:pt x="32" y="43"/>
                    </a:lnTo>
                    <a:lnTo>
                      <a:pt x="32" y="61"/>
                    </a:lnTo>
                    <a:lnTo>
                      <a:pt x="27" y="83"/>
                    </a:lnTo>
                    <a:lnTo>
                      <a:pt x="21" y="108"/>
                    </a:lnTo>
                    <a:lnTo>
                      <a:pt x="16" y="129"/>
                    </a:lnTo>
                    <a:lnTo>
                      <a:pt x="16" y="179"/>
                    </a:lnTo>
                    <a:lnTo>
                      <a:pt x="16" y="226"/>
                    </a:lnTo>
                  </a:path>
                </a:pathLst>
              </a:custGeom>
              <a:solidFill>
                <a:schemeClr val="accent1"/>
              </a:solidFill>
              <a:ln w="12700" cap="rnd">
                <a:solidFill>
                  <a:srgbClr val="008000"/>
                </a:solidFill>
                <a:round/>
                <a:headEnd/>
                <a:tailEnd/>
              </a:ln>
            </p:spPr>
            <p:txBody>
              <a:bodyPr/>
              <a:lstStyle/>
              <a:p>
                <a:endParaRPr lang="en-US"/>
              </a:p>
            </p:txBody>
          </p:sp>
          <p:sp>
            <p:nvSpPr>
              <p:cNvPr id="18130" name="Freeform 340"/>
              <p:cNvSpPr>
                <a:spLocks/>
              </p:cNvSpPr>
              <p:nvPr/>
            </p:nvSpPr>
            <p:spPr bwMode="auto">
              <a:xfrm>
                <a:off x="3340" y="2072"/>
                <a:ext cx="75" cy="62"/>
              </a:xfrm>
              <a:custGeom>
                <a:avLst/>
                <a:gdLst>
                  <a:gd name="T0" fmla="*/ 0 w 75"/>
                  <a:gd name="T1" fmla="*/ 61 h 62"/>
                  <a:gd name="T2" fmla="*/ 5 w 75"/>
                  <a:gd name="T3" fmla="*/ 36 h 62"/>
                  <a:gd name="T4" fmla="*/ 16 w 75"/>
                  <a:gd name="T5" fmla="*/ 18 h 62"/>
                  <a:gd name="T6" fmla="*/ 21 w 75"/>
                  <a:gd name="T7" fmla="*/ 11 h 62"/>
                  <a:gd name="T8" fmla="*/ 26 w 75"/>
                  <a:gd name="T9" fmla="*/ 8 h 62"/>
                  <a:gd name="T10" fmla="*/ 42 w 75"/>
                  <a:gd name="T11" fmla="*/ 4 h 62"/>
                  <a:gd name="T12" fmla="*/ 47 w 75"/>
                  <a:gd name="T13" fmla="*/ 0 h 62"/>
                  <a:gd name="T14" fmla="*/ 58 w 75"/>
                  <a:gd name="T15" fmla="*/ 0 h 62"/>
                  <a:gd name="T16" fmla="*/ 69 w 75"/>
                  <a:gd name="T17" fmla="*/ 0 h 62"/>
                  <a:gd name="T18" fmla="*/ 74 w 75"/>
                  <a:gd name="T19" fmla="*/ 4 h 62"/>
                  <a:gd name="T20" fmla="*/ 74 w 75"/>
                  <a:gd name="T21" fmla="*/ 8 h 62"/>
                  <a:gd name="T22" fmla="*/ 63 w 75"/>
                  <a:gd name="T23" fmla="*/ 11 h 62"/>
                  <a:gd name="T24" fmla="*/ 47 w 75"/>
                  <a:gd name="T25" fmla="*/ 18 h 62"/>
                  <a:gd name="T26" fmla="*/ 26 w 75"/>
                  <a:gd name="T27" fmla="*/ 29 h 62"/>
                  <a:gd name="T28" fmla="*/ 16 w 75"/>
                  <a:gd name="T29" fmla="*/ 36 h 62"/>
                  <a:gd name="T30" fmla="*/ 10 w 75"/>
                  <a:gd name="T31" fmla="*/ 40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62"/>
                  <a:gd name="T50" fmla="*/ 75 w 75"/>
                  <a:gd name="T51" fmla="*/ 62 h 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62">
                    <a:moveTo>
                      <a:pt x="0" y="61"/>
                    </a:moveTo>
                    <a:lnTo>
                      <a:pt x="5" y="36"/>
                    </a:lnTo>
                    <a:lnTo>
                      <a:pt x="16" y="18"/>
                    </a:lnTo>
                    <a:lnTo>
                      <a:pt x="21" y="11"/>
                    </a:lnTo>
                    <a:lnTo>
                      <a:pt x="26" y="8"/>
                    </a:lnTo>
                    <a:lnTo>
                      <a:pt x="42" y="4"/>
                    </a:lnTo>
                    <a:lnTo>
                      <a:pt x="47" y="0"/>
                    </a:lnTo>
                    <a:lnTo>
                      <a:pt x="58" y="0"/>
                    </a:lnTo>
                    <a:lnTo>
                      <a:pt x="69" y="0"/>
                    </a:lnTo>
                    <a:lnTo>
                      <a:pt x="74" y="4"/>
                    </a:lnTo>
                    <a:lnTo>
                      <a:pt x="74" y="8"/>
                    </a:lnTo>
                    <a:lnTo>
                      <a:pt x="63" y="11"/>
                    </a:lnTo>
                    <a:lnTo>
                      <a:pt x="47" y="18"/>
                    </a:lnTo>
                    <a:lnTo>
                      <a:pt x="26" y="29"/>
                    </a:lnTo>
                    <a:lnTo>
                      <a:pt x="16" y="36"/>
                    </a:lnTo>
                    <a:lnTo>
                      <a:pt x="10" y="40"/>
                    </a:lnTo>
                  </a:path>
                </a:pathLst>
              </a:custGeom>
              <a:solidFill>
                <a:schemeClr val="accent1"/>
              </a:solidFill>
              <a:ln w="12700" cap="rnd">
                <a:solidFill>
                  <a:srgbClr val="008000"/>
                </a:solidFill>
                <a:round/>
                <a:headEnd/>
                <a:tailEnd/>
              </a:ln>
            </p:spPr>
            <p:txBody>
              <a:bodyPr/>
              <a:lstStyle/>
              <a:p>
                <a:endParaRPr lang="en-US"/>
              </a:p>
            </p:txBody>
          </p:sp>
          <p:sp>
            <p:nvSpPr>
              <p:cNvPr id="18131" name="Freeform 341"/>
              <p:cNvSpPr>
                <a:spLocks/>
              </p:cNvSpPr>
              <p:nvPr/>
            </p:nvSpPr>
            <p:spPr bwMode="auto">
              <a:xfrm>
                <a:off x="3307" y="1874"/>
                <a:ext cx="22" cy="249"/>
              </a:xfrm>
              <a:custGeom>
                <a:avLst/>
                <a:gdLst>
                  <a:gd name="T0" fmla="*/ 21 w 22"/>
                  <a:gd name="T1" fmla="*/ 248 h 249"/>
                  <a:gd name="T2" fmla="*/ 16 w 22"/>
                  <a:gd name="T3" fmla="*/ 188 h 249"/>
                  <a:gd name="T4" fmla="*/ 11 w 22"/>
                  <a:gd name="T5" fmla="*/ 131 h 249"/>
                  <a:gd name="T6" fmla="*/ 5 w 22"/>
                  <a:gd name="T7" fmla="*/ 81 h 249"/>
                  <a:gd name="T8" fmla="*/ 5 w 22"/>
                  <a:gd name="T9" fmla="*/ 60 h 249"/>
                  <a:gd name="T10" fmla="*/ 5 w 22"/>
                  <a:gd name="T11" fmla="*/ 42 h 249"/>
                  <a:gd name="T12" fmla="*/ 5 w 22"/>
                  <a:gd name="T13" fmla="*/ 28 h 249"/>
                  <a:gd name="T14" fmla="*/ 0 w 22"/>
                  <a:gd name="T15" fmla="*/ 17 h 249"/>
                  <a:gd name="T16" fmla="*/ 0 w 22"/>
                  <a:gd name="T17" fmla="*/ 3 h 249"/>
                  <a:gd name="T18" fmla="*/ 0 w 22"/>
                  <a:gd name="T19" fmla="*/ 0 h 249"/>
                  <a:gd name="T20" fmla="*/ 5 w 22"/>
                  <a:gd name="T21" fmla="*/ 0 h 249"/>
                  <a:gd name="T22" fmla="*/ 5 w 22"/>
                  <a:gd name="T23" fmla="*/ 7 h 249"/>
                  <a:gd name="T24" fmla="*/ 11 w 22"/>
                  <a:gd name="T25" fmla="*/ 24 h 249"/>
                  <a:gd name="T26" fmla="*/ 16 w 22"/>
                  <a:gd name="T27" fmla="*/ 42 h 249"/>
                  <a:gd name="T28" fmla="*/ 16 w 22"/>
                  <a:gd name="T29" fmla="*/ 60 h 249"/>
                  <a:gd name="T30" fmla="*/ 16 w 22"/>
                  <a:gd name="T31" fmla="*/ 92 h 249"/>
                  <a:gd name="T32" fmla="*/ 16 w 22"/>
                  <a:gd name="T33" fmla="*/ 127 h 249"/>
                  <a:gd name="T34" fmla="*/ 16 w 22"/>
                  <a:gd name="T35" fmla="*/ 145 h 249"/>
                  <a:gd name="T36" fmla="*/ 16 w 22"/>
                  <a:gd name="T37" fmla="*/ 166 h 249"/>
                  <a:gd name="T38" fmla="*/ 21 w 22"/>
                  <a:gd name="T39" fmla="*/ 209 h 2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249"/>
                  <a:gd name="T62" fmla="*/ 22 w 22"/>
                  <a:gd name="T63" fmla="*/ 249 h 2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249">
                    <a:moveTo>
                      <a:pt x="21" y="248"/>
                    </a:moveTo>
                    <a:lnTo>
                      <a:pt x="16" y="188"/>
                    </a:lnTo>
                    <a:lnTo>
                      <a:pt x="11" y="131"/>
                    </a:lnTo>
                    <a:lnTo>
                      <a:pt x="5" y="81"/>
                    </a:lnTo>
                    <a:lnTo>
                      <a:pt x="5" y="60"/>
                    </a:lnTo>
                    <a:lnTo>
                      <a:pt x="5" y="42"/>
                    </a:lnTo>
                    <a:lnTo>
                      <a:pt x="5" y="28"/>
                    </a:lnTo>
                    <a:lnTo>
                      <a:pt x="0" y="17"/>
                    </a:lnTo>
                    <a:lnTo>
                      <a:pt x="0" y="3"/>
                    </a:lnTo>
                    <a:lnTo>
                      <a:pt x="0" y="0"/>
                    </a:lnTo>
                    <a:lnTo>
                      <a:pt x="5" y="0"/>
                    </a:lnTo>
                    <a:lnTo>
                      <a:pt x="5" y="7"/>
                    </a:lnTo>
                    <a:lnTo>
                      <a:pt x="11" y="24"/>
                    </a:lnTo>
                    <a:lnTo>
                      <a:pt x="16" y="42"/>
                    </a:lnTo>
                    <a:lnTo>
                      <a:pt x="16" y="60"/>
                    </a:lnTo>
                    <a:lnTo>
                      <a:pt x="16" y="92"/>
                    </a:lnTo>
                    <a:lnTo>
                      <a:pt x="16" y="127"/>
                    </a:lnTo>
                    <a:lnTo>
                      <a:pt x="16" y="145"/>
                    </a:lnTo>
                    <a:lnTo>
                      <a:pt x="16" y="166"/>
                    </a:lnTo>
                    <a:lnTo>
                      <a:pt x="21" y="209"/>
                    </a:lnTo>
                  </a:path>
                </a:pathLst>
              </a:custGeom>
              <a:solidFill>
                <a:schemeClr val="accent1"/>
              </a:solidFill>
              <a:ln w="12700" cap="rnd">
                <a:solidFill>
                  <a:srgbClr val="008000"/>
                </a:solidFill>
                <a:round/>
                <a:headEnd/>
                <a:tailEnd/>
              </a:ln>
            </p:spPr>
            <p:txBody>
              <a:bodyPr/>
              <a:lstStyle/>
              <a:p>
                <a:endParaRPr lang="en-US"/>
              </a:p>
            </p:txBody>
          </p:sp>
        </p:grpSp>
        <p:grpSp>
          <p:nvGrpSpPr>
            <p:cNvPr id="17466" name="Group 342"/>
            <p:cNvGrpSpPr>
              <a:grpSpLocks/>
            </p:cNvGrpSpPr>
            <p:nvPr/>
          </p:nvGrpSpPr>
          <p:grpSpPr bwMode="auto">
            <a:xfrm>
              <a:off x="3410" y="1873"/>
              <a:ext cx="191" cy="280"/>
              <a:chOff x="3410" y="1873"/>
              <a:chExt cx="191" cy="280"/>
            </a:xfrm>
          </p:grpSpPr>
          <p:sp>
            <p:nvSpPr>
              <p:cNvPr id="18116" name="Freeform 343"/>
              <p:cNvSpPr>
                <a:spLocks/>
              </p:cNvSpPr>
              <p:nvPr/>
            </p:nvSpPr>
            <p:spPr bwMode="auto">
              <a:xfrm>
                <a:off x="3511" y="2048"/>
                <a:ext cx="7" cy="105"/>
              </a:xfrm>
              <a:custGeom>
                <a:avLst/>
                <a:gdLst>
                  <a:gd name="T0" fmla="*/ 0 w 7"/>
                  <a:gd name="T1" fmla="*/ 104 h 105"/>
                  <a:gd name="T2" fmla="*/ 0 w 7"/>
                  <a:gd name="T3" fmla="*/ 72 h 105"/>
                  <a:gd name="T4" fmla="*/ 0 w 7"/>
                  <a:gd name="T5" fmla="*/ 46 h 105"/>
                  <a:gd name="T6" fmla="*/ 6 w 7"/>
                  <a:gd name="T7" fmla="*/ 28 h 105"/>
                  <a:gd name="T8" fmla="*/ 6 w 7"/>
                  <a:gd name="T9" fmla="*/ 14 h 105"/>
                  <a:gd name="T10" fmla="*/ 6 w 7"/>
                  <a:gd name="T11" fmla="*/ 3 h 105"/>
                  <a:gd name="T12" fmla="*/ 6 w 7"/>
                  <a:gd name="T13" fmla="*/ 0 h 105"/>
                  <a:gd name="T14" fmla="*/ 6 w 7"/>
                  <a:gd name="T15" fmla="*/ 3 h 105"/>
                  <a:gd name="T16" fmla="*/ 6 w 7"/>
                  <a:gd name="T17" fmla="*/ 18 h 105"/>
                  <a:gd name="T18" fmla="*/ 6 w 7"/>
                  <a:gd name="T19" fmla="*/ 43 h 105"/>
                  <a:gd name="T20" fmla="*/ 6 w 7"/>
                  <a:gd name="T21" fmla="*/ 72 h 105"/>
                  <a:gd name="T22" fmla="*/ 0 w 7"/>
                  <a:gd name="T23" fmla="*/ 104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
                  <a:gd name="T37" fmla="*/ 0 h 105"/>
                  <a:gd name="T38" fmla="*/ 7 w 7"/>
                  <a:gd name="T39" fmla="*/ 105 h 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 h="105">
                    <a:moveTo>
                      <a:pt x="0" y="104"/>
                    </a:moveTo>
                    <a:lnTo>
                      <a:pt x="0" y="72"/>
                    </a:lnTo>
                    <a:lnTo>
                      <a:pt x="0" y="46"/>
                    </a:lnTo>
                    <a:lnTo>
                      <a:pt x="6" y="28"/>
                    </a:lnTo>
                    <a:lnTo>
                      <a:pt x="6" y="14"/>
                    </a:lnTo>
                    <a:lnTo>
                      <a:pt x="6" y="3"/>
                    </a:lnTo>
                    <a:lnTo>
                      <a:pt x="6" y="0"/>
                    </a:lnTo>
                    <a:lnTo>
                      <a:pt x="6" y="3"/>
                    </a:lnTo>
                    <a:lnTo>
                      <a:pt x="6" y="18"/>
                    </a:lnTo>
                    <a:lnTo>
                      <a:pt x="6" y="43"/>
                    </a:lnTo>
                    <a:lnTo>
                      <a:pt x="6" y="72"/>
                    </a:lnTo>
                    <a:lnTo>
                      <a:pt x="0" y="104"/>
                    </a:lnTo>
                  </a:path>
                </a:pathLst>
              </a:custGeom>
              <a:solidFill>
                <a:schemeClr val="accent1"/>
              </a:solidFill>
              <a:ln w="12700" cap="rnd">
                <a:solidFill>
                  <a:srgbClr val="008000"/>
                </a:solidFill>
                <a:round/>
                <a:headEnd/>
                <a:tailEnd/>
              </a:ln>
            </p:spPr>
            <p:txBody>
              <a:bodyPr/>
              <a:lstStyle/>
              <a:p>
                <a:endParaRPr lang="en-US"/>
              </a:p>
            </p:txBody>
          </p:sp>
          <p:sp>
            <p:nvSpPr>
              <p:cNvPr id="18117" name="Freeform 344"/>
              <p:cNvSpPr>
                <a:spLocks/>
              </p:cNvSpPr>
              <p:nvPr/>
            </p:nvSpPr>
            <p:spPr bwMode="auto">
              <a:xfrm>
                <a:off x="3432" y="1974"/>
                <a:ext cx="83" cy="166"/>
              </a:xfrm>
              <a:custGeom>
                <a:avLst/>
                <a:gdLst>
                  <a:gd name="T0" fmla="*/ 82 w 83"/>
                  <a:gd name="T1" fmla="*/ 165 h 166"/>
                  <a:gd name="T2" fmla="*/ 77 w 83"/>
                  <a:gd name="T3" fmla="*/ 162 h 166"/>
                  <a:gd name="T4" fmla="*/ 71 w 83"/>
                  <a:gd name="T5" fmla="*/ 154 h 166"/>
                  <a:gd name="T6" fmla="*/ 66 w 83"/>
                  <a:gd name="T7" fmla="*/ 147 h 166"/>
                  <a:gd name="T8" fmla="*/ 55 w 83"/>
                  <a:gd name="T9" fmla="*/ 126 h 166"/>
                  <a:gd name="T10" fmla="*/ 49 w 83"/>
                  <a:gd name="T11" fmla="*/ 115 h 166"/>
                  <a:gd name="T12" fmla="*/ 44 w 83"/>
                  <a:gd name="T13" fmla="*/ 108 h 166"/>
                  <a:gd name="T14" fmla="*/ 44 w 83"/>
                  <a:gd name="T15" fmla="*/ 97 h 166"/>
                  <a:gd name="T16" fmla="*/ 44 w 83"/>
                  <a:gd name="T17" fmla="*/ 86 h 166"/>
                  <a:gd name="T18" fmla="*/ 44 w 83"/>
                  <a:gd name="T19" fmla="*/ 75 h 166"/>
                  <a:gd name="T20" fmla="*/ 44 w 83"/>
                  <a:gd name="T21" fmla="*/ 65 h 166"/>
                  <a:gd name="T22" fmla="*/ 33 w 83"/>
                  <a:gd name="T23" fmla="*/ 47 h 166"/>
                  <a:gd name="T24" fmla="*/ 16 w 83"/>
                  <a:gd name="T25" fmla="*/ 29 h 166"/>
                  <a:gd name="T26" fmla="*/ 5 w 83"/>
                  <a:gd name="T27" fmla="*/ 11 h 166"/>
                  <a:gd name="T28" fmla="*/ 0 w 83"/>
                  <a:gd name="T29" fmla="*/ 4 h 166"/>
                  <a:gd name="T30" fmla="*/ 0 w 83"/>
                  <a:gd name="T31" fmla="*/ 0 h 166"/>
                  <a:gd name="T32" fmla="*/ 5 w 83"/>
                  <a:gd name="T33" fmla="*/ 4 h 166"/>
                  <a:gd name="T34" fmla="*/ 16 w 83"/>
                  <a:gd name="T35" fmla="*/ 14 h 166"/>
                  <a:gd name="T36" fmla="*/ 33 w 83"/>
                  <a:gd name="T37" fmla="*/ 29 h 166"/>
                  <a:gd name="T38" fmla="*/ 44 w 83"/>
                  <a:gd name="T39" fmla="*/ 47 h 166"/>
                  <a:gd name="T40" fmla="*/ 49 w 83"/>
                  <a:gd name="T41" fmla="*/ 57 h 166"/>
                  <a:gd name="T42" fmla="*/ 55 w 83"/>
                  <a:gd name="T43" fmla="*/ 75 h 166"/>
                  <a:gd name="T44" fmla="*/ 66 w 83"/>
                  <a:gd name="T45" fmla="*/ 111 h 166"/>
                  <a:gd name="T46" fmla="*/ 71 w 83"/>
                  <a:gd name="T47" fmla="*/ 129 h 166"/>
                  <a:gd name="T48" fmla="*/ 77 w 83"/>
                  <a:gd name="T49" fmla="*/ 147 h 166"/>
                  <a:gd name="T50" fmla="*/ 82 w 83"/>
                  <a:gd name="T51" fmla="*/ 158 h 166"/>
                  <a:gd name="T52" fmla="*/ 82 w 83"/>
                  <a:gd name="T53" fmla="*/ 165 h 1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
                  <a:gd name="T82" fmla="*/ 0 h 166"/>
                  <a:gd name="T83" fmla="*/ 83 w 83"/>
                  <a:gd name="T84" fmla="*/ 166 h 16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 h="166">
                    <a:moveTo>
                      <a:pt x="82" y="165"/>
                    </a:moveTo>
                    <a:lnTo>
                      <a:pt x="77" y="162"/>
                    </a:lnTo>
                    <a:lnTo>
                      <a:pt x="71" y="154"/>
                    </a:lnTo>
                    <a:lnTo>
                      <a:pt x="66" y="147"/>
                    </a:lnTo>
                    <a:lnTo>
                      <a:pt x="55" y="126"/>
                    </a:lnTo>
                    <a:lnTo>
                      <a:pt x="49" y="115"/>
                    </a:lnTo>
                    <a:lnTo>
                      <a:pt x="44" y="108"/>
                    </a:lnTo>
                    <a:lnTo>
                      <a:pt x="44" y="97"/>
                    </a:lnTo>
                    <a:lnTo>
                      <a:pt x="44" y="86"/>
                    </a:lnTo>
                    <a:lnTo>
                      <a:pt x="44" y="75"/>
                    </a:lnTo>
                    <a:lnTo>
                      <a:pt x="44" y="65"/>
                    </a:lnTo>
                    <a:lnTo>
                      <a:pt x="33" y="47"/>
                    </a:lnTo>
                    <a:lnTo>
                      <a:pt x="16" y="29"/>
                    </a:lnTo>
                    <a:lnTo>
                      <a:pt x="5" y="11"/>
                    </a:lnTo>
                    <a:lnTo>
                      <a:pt x="0" y="4"/>
                    </a:lnTo>
                    <a:lnTo>
                      <a:pt x="0" y="0"/>
                    </a:lnTo>
                    <a:lnTo>
                      <a:pt x="5" y="4"/>
                    </a:lnTo>
                    <a:lnTo>
                      <a:pt x="16" y="14"/>
                    </a:lnTo>
                    <a:lnTo>
                      <a:pt x="33" y="29"/>
                    </a:lnTo>
                    <a:lnTo>
                      <a:pt x="44" y="47"/>
                    </a:lnTo>
                    <a:lnTo>
                      <a:pt x="49" y="57"/>
                    </a:lnTo>
                    <a:lnTo>
                      <a:pt x="55" y="75"/>
                    </a:lnTo>
                    <a:lnTo>
                      <a:pt x="66" y="111"/>
                    </a:lnTo>
                    <a:lnTo>
                      <a:pt x="71" y="129"/>
                    </a:lnTo>
                    <a:lnTo>
                      <a:pt x="77" y="147"/>
                    </a:lnTo>
                    <a:lnTo>
                      <a:pt x="82" y="158"/>
                    </a:lnTo>
                    <a:lnTo>
                      <a:pt x="82" y="165"/>
                    </a:lnTo>
                  </a:path>
                </a:pathLst>
              </a:custGeom>
              <a:solidFill>
                <a:schemeClr val="accent1"/>
              </a:solidFill>
              <a:ln w="12700" cap="rnd">
                <a:solidFill>
                  <a:srgbClr val="008000"/>
                </a:solidFill>
                <a:round/>
                <a:headEnd/>
                <a:tailEnd/>
              </a:ln>
            </p:spPr>
            <p:txBody>
              <a:bodyPr/>
              <a:lstStyle/>
              <a:p>
                <a:endParaRPr lang="en-US"/>
              </a:p>
            </p:txBody>
          </p:sp>
          <p:sp>
            <p:nvSpPr>
              <p:cNvPr id="18118" name="Freeform 345"/>
              <p:cNvSpPr>
                <a:spLocks/>
              </p:cNvSpPr>
              <p:nvPr/>
            </p:nvSpPr>
            <p:spPr bwMode="auto">
              <a:xfrm>
                <a:off x="3514" y="1994"/>
                <a:ext cx="51" cy="159"/>
              </a:xfrm>
              <a:custGeom>
                <a:avLst/>
                <a:gdLst>
                  <a:gd name="T0" fmla="*/ 0 w 51"/>
                  <a:gd name="T1" fmla="*/ 126 h 159"/>
                  <a:gd name="T2" fmla="*/ 11 w 51"/>
                  <a:gd name="T3" fmla="*/ 90 h 159"/>
                  <a:gd name="T4" fmla="*/ 22 w 51"/>
                  <a:gd name="T5" fmla="*/ 57 h 159"/>
                  <a:gd name="T6" fmla="*/ 22 w 51"/>
                  <a:gd name="T7" fmla="*/ 36 h 159"/>
                  <a:gd name="T8" fmla="*/ 22 w 51"/>
                  <a:gd name="T9" fmla="*/ 18 h 159"/>
                  <a:gd name="T10" fmla="*/ 28 w 51"/>
                  <a:gd name="T11" fmla="*/ 11 h 159"/>
                  <a:gd name="T12" fmla="*/ 39 w 51"/>
                  <a:gd name="T13" fmla="*/ 3 h 159"/>
                  <a:gd name="T14" fmla="*/ 44 w 51"/>
                  <a:gd name="T15" fmla="*/ 0 h 159"/>
                  <a:gd name="T16" fmla="*/ 50 w 51"/>
                  <a:gd name="T17" fmla="*/ 3 h 159"/>
                  <a:gd name="T18" fmla="*/ 44 w 51"/>
                  <a:gd name="T19" fmla="*/ 18 h 159"/>
                  <a:gd name="T20" fmla="*/ 33 w 51"/>
                  <a:gd name="T21" fmla="*/ 39 h 159"/>
                  <a:gd name="T22" fmla="*/ 22 w 51"/>
                  <a:gd name="T23" fmla="*/ 64 h 159"/>
                  <a:gd name="T24" fmla="*/ 17 w 51"/>
                  <a:gd name="T25" fmla="*/ 90 h 159"/>
                  <a:gd name="T26" fmla="*/ 11 w 51"/>
                  <a:gd name="T27" fmla="*/ 126 h 159"/>
                  <a:gd name="T28" fmla="*/ 11 w 51"/>
                  <a:gd name="T29" fmla="*/ 158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
                  <a:gd name="T46" fmla="*/ 0 h 159"/>
                  <a:gd name="T47" fmla="*/ 51 w 51"/>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 h="159">
                    <a:moveTo>
                      <a:pt x="0" y="126"/>
                    </a:moveTo>
                    <a:lnTo>
                      <a:pt x="11" y="90"/>
                    </a:lnTo>
                    <a:lnTo>
                      <a:pt x="22" y="57"/>
                    </a:lnTo>
                    <a:lnTo>
                      <a:pt x="22" y="36"/>
                    </a:lnTo>
                    <a:lnTo>
                      <a:pt x="22" y="18"/>
                    </a:lnTo>
                    <a:lnTo>
                      <a:pt x="28" y="11"/>
                    </a:lnTo>
                    <a:lnTo>
                      <a:pt x="39" y="3"/>
                    </a:lnTo>
                    <a:lnTo>
                      <a:pt x="44" y="0"/>
                    </a:lnTo>
                    <a:lnTo>
                      <a:pt x="50" y="3"/>
                    </a:lnTo>
                    <a:lnTo>
                      <a:pt x="44" y="18"/>
                    </a:lnTo>
                    <a:lnTo>
                      <a:pt x="33" y="39"/>
                    </a:lnTo>
                    <a:lnTo>
                      <a:pt x="22" y="64"/>
                    </a:lnTo>
                    <a:lnTo>
                      <a:pt x="17" y="90"/>
                    </a:lnTo>
                    <a:lnTo>
                      <a:pt x="11" y="126"/>
                    </a:lnTo>
                    <a:lnTo>
                      <a:pt x="11" y="158"/>
                    </a:lnTo>
                  </a:path>
                </a:pathLst>
              </a:custGeom>
              <a:solidFill>
                <a:schemeClr val="accent1"/>
              </a:solidFill>
              <a:ln w="12700" cap="rnd">
                <a:solidFill>
                  <a:srgbClr val="008000"/>
                </a:solidFill>
                <a:round/>
                <a:headEnd/>
                <a:tailEnd/>
              </a:ln>
            </p:spPr>
            <p:txBody>
              <a:bodyPr/>
              <a:lstStyle/>
              <a:p>
                <a:endParaRPr lang="en-US"/>
              </a:p>
            </p:txBody>
          </p:sp>
          <p:sp>
            <p:nvSpPr>
              <p:cNvPr id="18119" name="Freeform 346"/>
              <p:cNvSpPr>
                <a:spLocks/>
              </p:cNvSpPr>
              <p:nvPr/>
            </p:nvSpPr>
            <p:spPr bwMode="auto">
              <a:xfrm>
                <a:off x="3468" y="1920"/>
                <a:ext cx="51" cy="203"/>
              </a:xfrm>
              <a:custGeom>
                <a:avLst/>
                <a:gdLst>
                  <a:gd name="T0" fmla="*/ 44 w 51"/>
                  <a:gd name="T1" fmla="*/ 202 h 203"/>
                  <a:gd name="T2" fmla="*/ 33 w 51"/>
                  <a:gd name="T3" fmla="*/ 138 h 203"/>
                  <a:gd name="T4" fmla="*/ 28 w 51"/>
                  <a:gd name="T5" fmla="*/ 106 h 203"/>
                  <a:gd name="T6" fmla="*/ 22 w 51"/>
                  <a:gd name="T7" fmla="*/ 81 h 203"/>
                  <a:gd name="T8" fmla="*/ 17 w 51"/>
                  <a:gd name="T9" fmla="*/ 56 h 203"/>
                  <a:gd name="T10" fmla="*/ 11 w 51"/>
                  <a:gd name="T11" fmla="*/ 32 h 203"/>
                  <a:gd name="T12" fmla="*/ 6 w 51"/>
                  <a:gd name="T13" fmla="*/ 14 h 203"/>
                  <a:gd name="T14" fmla="*/ 0 w 51"/>
                  <a:gd name="T15" fmla="*/ 3 h 203"/>
                  <a:gd name="T16" fmla="*/ 0 w 51"/>
                  <a:gd name="T17" fmla="*/ 0 h 203"/>
                  <a:gd name="T18" fmla="*/ 6 w 51"/>
                  <a:gd name="T19" fmla="*/ 7 h 203"/>
                  <a:gd name="T20" fmla="*/ 11 w 51"/>
                  <a:gd name="T21" fmla="*/ 17 h 203"/>
                  <a:gd name="T22" fmla="*/ 17 w 51"/>
                  <a:gd name="T23" fmla="*/ 32 h 203"/>
                  <a:gd name="T24" fmla="*/ 28 w 51"/>
                  <a:gd name="T25" fmla="*/ 49 h 203"/>
                  <a:gd name="T26" fmla="*/ 33 w 51"/>
                  <a:gd name="T27" fmla="*/ 74 h 203"/>
                  <a:gd name="T28" fmla="*/ 44 w 51"/>
                  <a:gd name="T29" fmla="*/ 96 h 203"/>
                  <a:gd name="T30" fmla="*/ 50 w 51"/>
                  <a:gd name="T31" fmla="*/ 113 h 203"/>
                  <a:gd name="T32" fmla="*/ 50 w 51"/>
                  <a:gd name="T33" fmla="*/ 127 h 203"/>
                  <a:gd name="T34" fmla="*/ 50 w 51"/>
                  <a:gd name="T35" fmla="*/ 138 h 203"/>
                  <a:gd name="T36" fmla="*/ 50 w 51"/>
                  <a:gd name="T37" fmla="*/ 152 h 2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
                  <a:gd name="T58" fmla="*/ 0 h 203"/>
                  <a:gd name="T59" fmla="*/ 51 w 51"/>
                  <a:gd name="T60" fmla="*/ 203 h 2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 h="203">
                    <a:moveTo>
                      <a:pt x="44" y="202"/>
                    </a:moveTo>
                    <a:lnTo>
                      <a:pt x="33" y="138"/>
                    </a:lnTo>
                    <a:lnTo>
                      <a:pt x="28" y="106"/>
                    </a:lnTo>
                    <a:lnTo>
                      <a:pt x="22" y="81"/>
                    </a:lnTo>
                    <a:lnTo>
                      <a:pt x="17" y="56"/>
                    </a:lnTo>
                    <a:lnTo>
                      <a:pt x="11" y="32"/>
                    </a:lnTo>
                    <a:lnTo>
                      <a:pt x="6" y="14"/>
                    </a:lnTo>
                    <a:lnTo>
                      <a:pt x="0" y="3"/>
                    </a:lnTo>
                    <a:lnTo>
                      <a:pt x="0" y="0"/>
                    </a:lnTo>
                    <a:lnTo>
                      <a:pt x="6" y="7"/>
                    </a:lnTo>
                    <a:lnTo>
                      <a:pt x="11" y="17"/>
                    </a:lnTo>
                    <a:lnTo>
                      <a:pt x="17" y="32"/>
                    </a:lnTo>
                    <a:lnTo>
                      <a:pt x="28" y="49"/>
                    </a:lnTo>
                    <a:lnTo>
                      <a:pt x="33" y="74"/>
                    </a:lnTo>
                    <a:lnTo>
                      <a:pt x="44" y="96"/>
                    </a:lnTo>
                    <a:lnTo>
                      <a:pt x="50" y="113"/>
                    </a:lnTo>
                    <a:lnTo>
                      <a:pt x="50" y="127"/>
                    </a:lnTo>
                    <a:lnTo>
                      <a:pt x="50" y="138"/>
                    </a:lnTo>
                    <a:lnTo>
                      <a:pt x="50" y="152"/>
                    </a:lnTo>
                  </a:path>
                </a:pathLst>
              </a:custGeom>
              <a:solidFill>
                <a:schemeClr val="accent1"/>
              </a:solidFill>
              <a:ln w="12700" cap="rnd">
                <a:solidFill>
                  <a:srgbClr val="008000"/>
                </a:solidFill>
                <a:round/>
                <a:headEnd/>
                <a:tailEnd/>
              </a:ln>
            </p:spPr>
            <p:txBody>
              <a:bodyPr/>
              <a:lstStyle/>
              <a:p>
                <a:endParaRPr lang="en-US"/>
              </a:p>
            </p:txBody>
          </p:sp>
          <p:sp>
            <p:nvSpPr>
              <p:cNvPr id="18120" name="Freeform 347"/>
              <p:cNvSpPr>
                <a:spLocks/>
              </p:cNvSpPr>
              <p:nvPr/>
            </p:nvSpPr>
            <p:spPr bwMode="auto">
              <a:xfrm>
                <a:off x="3410" y="2077"/>
                <a:ext cx="94" cy="61"/>
              </a:xfrm>
              <a:custGeom>
                <a:avLst/>
                <a:gdLst>
                  <a:gd name="T0" fmla="*/ 93 w 94"/>
                  <a:gd name="T1" fmla="*/ 60 h 61"/>
                  <a:gd name="T2" fmla="*/ 93 w 94"/>
                  <a:gd name="T3" fmla="*/ 57 h 61"/>
                  <a:gd name="T4" fmla="*/ 87 w 94"/>
                  <a:gd name="T5" fmla="*/ 46 h 61"/>
                  <a:gd name="T6" fmla="*/ 76 w 94"/>
                  <a:gd name="T7" fmla="*/ 32 h 61"/>
                  <a:gd name="T8" fmla="*/ 71 w 94"/>
                  <a:gd name="T9" fmla="*/ 21 h 61"/>
                  <a:gd name="T10" fmla="*/ 54 w 94"/>
                  <a:gd name="T11" fmla="*/ 10 h 61"/>
                  <a:gd name="T12" fmla="*/ 38 w 94"/>
                  <a:gd name="T13" fmla="*/ 0 h 61"/>
                  <a:gd name="T14" fmla="*/ 27 w 94"/>
                  <a:gd name="T15" fmla="*/ 0 h 61"/>
                  <a:gd name="T16" fmla="*/ 16 w 94"/>
                  <a:gd name="T17" fmla="*/ 0 h 61"/>
                  <a:gd name="T18" fmla="*/ 5 w 94"/>
                  <a:gd name="T19" fmla="*/ 0 h 61"/>
                  <a:gd name="T20" fmla="*/ 0 w 94"/>
                  <a:gd name="T21" fmla="*/ 0 h 61"/>
                  <a:gd name="T22" fmla="*/ 11 w 94"/>
                  <a:gd name="T23" fmla="*/ 3 h 61"/>
                  <a:gd name="T24" fmla="*/ 27 w 94"/>
                  <a:gd name="T25" fmla="*/ 7 h 61"/>
                  <a:gd name="T26" fmla="*/ 43 w 94"/>
                  <a:gd name="T27" fmla="*/ 10 h 61"/>
                  <a:gd name="T28" fmla="*/ 54 w 94"/>
                  <a:gd name="T29" fmla="*/ 17 h 61"/>
                  <a:gd name="T30" fmla="*/ 65 w 94"/>
                  <a:gd name="T31" fmla="*/ 28 h 61"/>
                  <a:gd name="T32" fmla="*/ 76 w 94"/>
                  <a:gd name="T33" fmla="*/ 43 h 61"/>
                  <a:gd name="T34" fmla="*/ 87 w 94"/>
                  <a:gd name="T35" fmla="*/ 53 h 61"/>
                  <a:gd name="T36" fmla="*/ 93 w 94"/>
                  <a:gd name="T37" fmla="*/ 60 h 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4"/>
                  <a:gd name="T58" fmla="*/ 0 h 61"/>
                  <a:gd name="T59" fmla="*/ 94 w 94"/>
                  <a:gd name="T60" fmla="*/ 61 h 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4" h="61">
                    <a:moveTo>
                      <a:pt x="93" y="60"/>
                    </a:moveTo>
                    <a:lnTo>
                      <a:pt x="93" y="57"/>
                    </a:lnTo>
                    <a:lnTo>
                      <a:pt x="87" y="46"/>
                    </a:lnTo>
                    <a:lnTo>
                      <a:pt x="76" y="32"/>
                    </a:lnTo>
                    <a:lnTo>
                      <a:pt x="71" y="21"/>
                    </a:lnTo>
                    <a:lnTo>
                      <a:pt x="54" y="10"/>
                    </a:lnTo>
                    <a:lnTo>
                      <a:pt x="38" y="0"/>
                    </a:lnTo>
                    <a:lnTo>
                      <a:pt x="27" y="0"/>
                    </a:lnTo>
                    <a:lnTo>
                      <a:pt x="16" y="0"/>
                    </a:lnTo>
                    <a:lnTo>
                      <a:pt x="5" y="0"/>
                    </a:lnTo>
                    <a:lnTo>
                      <a:pt x="0" y="0"/>
                    </a:lnTo>
                    <a:lnTo>
                      <a:pt x="11" y="3"/>
                    </a:lnTo>
                    <a:lnTo>
                      <a:pt x="27" y="7"/>
                    </a:lnTo>
                    <a:lnTo>
                      <a:pt x="43" y="10"/>
                    </a:lnTo>
                    <a:lnTo>
                      <a:pt x="54" y="17"/>
                    </a:lnTo>
                    <a:lnTo>
                      <a:pt x="65" y="28"/>
                    </a:lnTo>
                    <a:lnTo>
                      <a:pt x="76" y="43"/>
                    </a:lnTo>
                    <a:lnTo>
                      <a:pt x="87" y="53"/>
                    </a:lnTo>
                    <a:lnTo>
                      <a:pt x="93" y="60"/>
                    </a:lnTo>
                  </a:path>
                </a:pathLst>
              </a:custGeom>
              <a:solidFill>
                <a:schemeClr val="accent1"/>
              </a:solidFill>
              <a:ln w="12700" cap="rnd">
                <a:solidFill>
                  <a:srgbClr val="008000"/>
                </a:solidFill>
                <a:round/>
                <a:headEnd/>
                <a:tailEnd/>
              </a:ln>
            </p:spPr>
            <p:txBody>
              <a:bodyPr/>
              <a:lstStyle/>
              <a:p>
                <a:endParaRPr lang="en-US"/>
              </a:p>
            </p:txBody>
          </p:sp>
          <p:sp>
            <p:nvSpPr>
              <p:cNvPr id="18121" name="Freeform 348"/>
              <p:cNvSpPr>
                <a:spLocks/>
              </p:cNvSpPr>
              <p:nvPr/>
            </p:nvSpPr>
            <p:spPr bwMode="auto">
              <a:xfrm>
                <a:off x="3511" y="1918"/>
                <a:ext cx="34" cy="227"/>
              </a:xfrm>
              <a:custGeom>
                <a:avLst/>
                <a:gdLst>
                  <a:gd name="T0" fmla="*/ 0 w 34"/>
                  <a:gd name="T1" fmla="*/ 204 h 227"/>
                  <a:gd name="T2" fmla="*/ 5 w 34"/>
                  <a:gd name="T3" fmla="*/ 144 h 227"/>
                  <a:gd name="T4" fmla="*/ 11 w 34"/>
                  <a:gd name="T5" fmla="*/ 86 h 227"/>
                  <a:gd name="T6" fmla="*/ 16 w 34"/>
                  <a:gd name="T7" fmla="*/ 61 h 227"/>
                  <a:gd name="T8" fmla="*/ 22 w 34"/>
                  <a:gd name="T9" fmla="*/ 32 h 227"/>
                  <a:gd name="T10" fmla="*/ 27 w 34"/>
                  <a:gd name="T11" fmla="*/ 11 h 227"/>
                  <a:gd name="T12" fmla="*/ 27 w 34"/>
                  <a:gd name="T13" fmla="*/ 4 h 227"/>
                  <a:gd name="T14" fmla="*/ 27 w 34"/>
                  <a:gd name="T15" fmla="*/ 0 h 227"/>
                  <a:gd name="T16" fmla="*/ 33 w 34"/>
                  <a:gd name="T17" fmla="*/ 0 h 227"/>
                  <a:gd name="T18" fmla="*/ 33 w 34"/>
                  <a:gd name="T19" fmla="*/ 11 h 227"/>
                  <a:gd name="T20" fmla="*/ 33 w 34"/>
                  <a:gd name="T21" fmla="*/ 25 h 227"/>
                  <a:gd name="T22" fmla="*/ 27 w 34"/>
                  <a:gd name="T23" fmla="*/ 43 h 227"/>
                  <a:gd name="T24" fmla="*/ 27 w 34"/>
                  <a:gd name="T25" fmla="*/ 61 h 227"/>
                  <a:gd name="T26" fmla="*/ 22 w 34"/>
                  <a:gd name="T27" fmla="*/ 83 h 227"/>
                  <a:gd name="T28" fmla="*/ 11 w 34"/>
                  <a:gd name="T29" fmla="*/ 129 h 227"/>
                  <a:gd name="T30" fmla="*/ 11 w 34"/>
                  <a:gd name="T31" fmla="*/ 179 h 227"/>
                  <a:gd name="T32" fmla="*/ 11 w 34"/>
                  <a:gd name="T33" fmla="*/ 226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227"/>
                  <a:gd name="T53" fmla="*/ 34 w 34"/>
                  <a:gd name="T54" fmla="*/ 227 h 2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227">
                    <a:moveTo>
                      <a:pt x="0" y="204"/>
                    </a:moveTo>
                    <a:lnTo>
                      <a:pt x="5" y="144"/>
                    </a:lnTo>
                    <a:lnTo>
                      <a:pt x="11" y="86"/>
                    </a:lnTo>
                    <a:lnTo>
                      <a:pt x="16" y="61"/>
                    </a:lnTo>
                    <a:lnTo>
                      <a:pt x="22" y="32"/>
                    </a:lnTo>
                    <a:lnTo>
                      <a:pt x="27" y="11"/>
                    </a:lnTo>
                    <a:lnTo>
                      <a:pt x="27" y="4"/>
                    </a:lnTo>
                    <a:lnTo>
                      <a:pt x="27" y="0"/>
                    </a:lnTo>
                    <a:lnTo>
                      <a:pt x="33" y="0"/>
                    </a:lnTo>
                    <a:lnTo>
                      <a:pt x="33" y="11"/>
                    </a:lnTo>
                    <a:lnTo>
                      <a:pt x="33" y="25"/>
                    </a:lnTo>
                    <a:lnTo>
                      <a:pt x="27" y="43"/>
                    </a:lnTo>
                    <a:lnTo>
                      <a:pt x="27" y="61"/>
                    </a:lnTo>
                    <a:lnTo>
                      <a:pt x="22" y="83"/>
                    </a:lnTo>
                    <a:lnTo>
                      <a:pt x="11" y="129"/>
                    </a:lnTo>
                    <a:lnTo>
                      <a:pt x="11" y="179"/>
                    </a:lnTo>
                    <a:lnTo>
                      <a:pt x="11" y="226"/>
                    </a:lnTo>
                  </a:path>
                </a:pathLst>
              </a:custGeom>
              <a:solidFill>
                <a:schemeClr val="accent1"/>
              </a:solidFill>
              <a:ln w="12700" cap="rnd">
                <a:solidFill>
                  <a:srgbClr val="008000"/>
                </a:solidFill>
                <a:round/>
                <a:headEnd/>
                <a:tailEnd/>
              </a:ln>
            </p:spPr>
            <p:txBody>
              <a:bodyPr/>
              <a:lstStyle/>
              <a:p>
                <a:endParaRPr lang="en-US"/>
              </a:p>
            </p:txBody>
          </p:sp>
          <p:sp>
            <p:nvSpPr>
              <p:cNvPr id="18122" name="Freeform 349"/>
              <p:cNvSpPr>
                <a:spLocks/>
              </p:cNvSpPr>
              <p:nvPr/>
            </p:nvSpPr>
            <p:spPr bwMode="auto">
              <a:xfrm>
                <a:off x="3527" y="2071"/>
                <a:ext cx="74" cy="62"/>
              </a:xfrm>
              <a:custGeom>
                <a:avLst/>
                <a:gdLst>
                  <a:gd name="T0" fmla="*/ 0 w 74"/>
                  <a:gd name="T1" fmla="*/ 61 h 62"/>
                  <a:gd name="T2" fmla="*/ 6 w 74"/>
                  <a:gd name="T3" fmla="*/ 36 h 62"/>
                  <a:gd name="T4" fmla="*/ 11 w 74"/>
                  <a:gd name="T5" fmla="*/ 18 h 62"/>
                  <a:gd name="T6" fmla="*/ 17 w 74"/>
                  <a:gd name="T7" fmla="*/ 11 h 62"/>
                  <a:gd name="T8" fmla="*/ 28 w 74"/>
                  <a:gd name="T9" fmla="*/ 8 h 62"/>
                  <a:gd name="T10" fmla="*/ 39 w 74"/>
                  <a:gd name="T11" fmla="*/ 4 h 62"/>
                  <a:gd name="T12" fmla="*/ 56 w 74"/>
                  <a:gd name="T13" fmla="*/ 0 h 62"/>
                  <a:gd name="T14" fmla="*/ 73 w 74"/>
                  <a:gd name="T15" fmla="*/ 4 h 62"/>
                  <a:gd name="T16" fmla="*/ 67 w 74"/>
                  <a:gd name="T17" fmla="*/ 11 h 62"/>
                  <a:gd name="T18" fmla="*/ 51 w 74"/>
                  <a:gd name="T19" fmla="*/ 18 h 62"/>
                  <a:gd name="T20" fmla="*/ 28 w 74"/>
                  <a:gd name="T21" fmla="*/ 29 h 62"/>
                  <a:gd name="T22" fmla="*/ 17 w 74"/>
                  <a:gd name="T23" fmla="*/ 36 h 62"/>
                  <a:gd name="T24" fmla="*/ 11 w 74"/>
                  <a:gd name="T25" fmla="*/ 4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62"/>
                  <a:gd name="T41" fmla="*/ 74 w 74"/>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62">
                    <a:moveTo>
                      <a:pt x="0" y="61"/>
                    </a:moveTo>
                    <a:lnTo>
                      <a:pt x="6" y="36"/>
                    </a:lnTo>
                    <a:lnTo>
                      <a:pt x="11" y="18"/>
                    </a:lnTo>
                    <a:lnTo>
                      <a:pt x="17" y="11"/>
                    </a:lnTo>
                    <a:lnTo>
                      <a:pt x="28" y="8"/>
                    </a:lnTo>
                    <a:lnTo>
                      <a:pt x="39" y="4"/>
                    </a:lnTo>
                    <a:lnTo>
                      <a:pt x="56" y="0"/>
                    </a:lnTo>
                    <a:lnTo>
                      <a:pt x="73" y="4"/>
                    </a:lnTo>
                    <a:lnTo>
                      <a:pt x="67" y="11"/>
                    </a:lnTo>
                    <a:lnTo>
                      <a:pt x="51" y="18"/>
                    </a:lnTo>
                    <a:lnTo>
                      <a:pt x="28" y="29"/>
                    </a:lnTo>
                    <a:lnTo>
                      <a:pt x="17" y="36"/>
                    </a:lnTo>
                    <a:lnTo>
                      <a:pt x="11" y="40"/>
                    </a:lnTo>
                  </a:path>
                </a:pathLst>
              </a:custGeom>
              <a:solidFill>
                <a:schemeClr val="accent1"/>
              </a:solidFill>
              <a:ln w="12700" cap="rnd">
                <a:solidFill>
                  <a:srgbClr val="008000"/>
                </a:solidFill>
                <a:round/>
                <a:headEnd/>
                <a:tailEnd/>
              </a:ln>
            </p:spPr>
            <p:txBody>
              <a:bodyPr/>
              <a:lstStyle/>
              <a:p>
                <a:endParaRPr lang="en-US"/>
              </a:p>
            </p:txBody>
          </p:sp>
          <p:sp>
            <p:nvSpPr>
              <p:cNvPr id="18123" name="Freeform 350"/>
              <p:cNvSpPr>
                <a:spLocks/>
              </p:cNvSpPr>
              <p:nvPr/>
            </p:nvSpPr>
            <p:spPr bwMode="auto">
              <a:xfrm>
                <a:off x="3492" y="1873"/>
                <a:ext cx="23" cy="249"/>
              </a:xfrm>
              <a:custGeom>
                <a:avLst/>
                <a:gdLst>
                  <a:gd name="T0" fmla="*/ 22 w 23"/>
                  <a:gd name="T1" fmla="*/ 248 h 249"/>
                  <a:gd name="T2" fmla="*/ 17 w 23"/>
                  <a:gd name="T3" fmla="*/ 188 h 249"/>
                  <a:gd name="T4" fmla="*/ 11 w 23"/>
                  <a:gd name="T5" fmla="*/ 131 h 249"/>
                  <a:gd name="T6" fmla="*/ 6 w 23"/>
                  <a:gd name="T7" fmla="*/ 81 h 249"/>
                  <a:gd name="T8" fmla="*/ 6 w 23"/>
                  <a:gd name="T9" fmla="*/ 60 h 249"/>
                  <a:gd name="T10" fmla="*/ 6 w 23"/>
                  <a:gd name="T11" fmla="*/ 42 h 249"/>
                  <a:gd name="T12" fmla="*/ 6 w 23"/>
                  <a:gd name="T13" fmla="*/ 28 h 249"/>
                  <a:gd name="T14" fmla="*/ 0 w 23"/>
                  <a:gd name="T15" fmla="*/ 17 h 249"/>
                  <a:gd name="T16" fmla="*/ 0 w 23"/>
                  <a:gd name="T17" fmla="*/ 3 h 249"/>
                  <a:gd name="T18" fmla="*/ 0 w 23"/>
                  <a:gd name="T19" fmla="*/ 0 h 249"/>
                  <a:gd name="T20" fmla="*/ 6 w 23"/>
                  <a:gd name="T21" fmla="*/ 0 h 249"/>
                  <a:gd name="T22" fmla="*/ 6 w 23"/>
                  <a:gd name="T23" fmla="*/ 7 h 249"/>
                  <a:gd name="T24" fmla="*/ 11 w 23"/>
                  <a:gd name="T25" fmla="*/ 25 h 249"/>
                  <a:gd name="T26" fmla="*/ 17 w 23"/>
                  <a:gd name="T27" fmla="*/ 42 h 249"/>
                  <a:gd name="T28" fmla="*/ 17 w 23"/>
                  <a:gd name="T29" fmla="*/ 60 h 249"/>
                  <a:gd name="T30" fmla="*/ 17 w 23"/>
                  <a:gd name="T31" fmla="*/ 92 h 249"/>
                  <a:gd name="T32" fmla="*/ 17 w 23"/>
                  <a:gd name="T33" fmla="*/ 127 h 249"/>
                  <a:gd name="T34" fmla="*/ 17 w 23"/>
                  <a:gd name="T35" fmla="*/ 145 h 249"/>
                  <a:gd name="T36" fmla="*/ 17 w 23"/>
                  <a:gd name="T37" fmla="*/ 166 h 249"/>
                  <a:gd name="T38" fmla="*/ 22 w 23"/>
                  <a:gd name="T39" fmla="*/ 209 h 2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249"/>
                  <a:gd name="T62" fmla="*/ 23 w 23"/>
                  <a:gd name="T63" fmla="*/ 249 h 2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249">
                    <a:moveTo>
                      <a:pt x="22" y="248"/>
                    </a:moveTo>
                    <a:lnTo>
                      <a:pt x="17" y="188"/>
                    </a:lnTo>
                    <a:lnTo>
                      <a:pt x="11" y="131"/>
                    </a:lnTo>
                    <a:lnTo>
                      <a:pt x="6" y="81"/>
                    </a:lnTo>
                    <a:lnTo>
                      <a:pt x="6" y="60"/>
                    </a:lnTo>
                    <a:lnTo>
                      <a:pt x="6" y="42"/>
                    </a:lnTo>
                    <a:lnTo>
                      <a:pt x="6" y="28"/>
                    </a:lnTo>
                    <a:lnTo>
                      <a:pt x="0" y="17"/>
                    </a:lnTo>
                    <a:lnTo>
                      <a:pt x="0" y="3"/>
                    </a:lnTo>
                    <a:lnTo>
                      <a:pt x="0" y="0"/>
                    </a:lnTo>
                    <a:lnTo>
                      <a:pt x="6" y="0"/>
                    </a:lnTo>
                    <a:lnTo>
                      <a:pt x="6" y="7"/>
                    </a:lnTo>
                    <a:lnTo>
                      <a:pt x="11" y="25"/>
                    </a:lnTo>
                    <a:lnTo>
                      <a:pt x="17" y="42"/>
                    </a:lnTo>
                    <a:lnTo>
                      <a:pt x="17" y="60"/>
                    </a:lnTo>
                    <a:lnTo>
                      <a:pt x="17" y="92"/>
                    </a:lnTo>
                    <a:lnTo>
                      <a:pt x="17" y="127"/>
                    </a:lnTo>
                    <a:lnTo>
                      <a:pt x="17" y="145"/>
                    </a:lnTo>
                    <a:lnTo>
                      <a:pt x="17" y="166"/>
                    </a:lnTo>
                    <a:lnTo>
                      <a:pt x="22" y="209"/>
                    </a:lnTo>
                  </a:path>
                </a:pathLst>
              </a:custGeom>
              <a:solidFill>
                <a:schemeClr val="accent1"/>
              </a:solidFill>
              <a:ln w="12700" cap="rnd">
                <a:solidFill>
                  <a:srgbClr val="008000"/>
                </a:solidFill>
                <a:round/>
                <a:headEnd/>
                <a:tailEnd/>
              </a:ln>
            </p:spPr>
            <p:txBody>
              <a:bodyPr/>
              <a:lstStyle/>
              <a:p>
                <a:endParaRPr lang="en-US"/>
              </a:p>
            </p:txBody>
          </p:sp>
        </p:grpSp>
        <p:grpSp>
          <p:nvGrpSpPr>
            <p:cNvPr id="17467" name="Group 351"/>
            <p:cNvGrpSpPr>
              <a:grpSpLocks/>
            </p:cNvGrpSpPr>
            <p:nvPr/>
          </p:nvGrpSpPr>
          <p:grpSpPr bwMode="auto">
            <a:xfrm>
              <a:off x="3596" y="1869"/>
              <a:ext cx="191" cy="280"/>
              <a:chOff x="3596" y="1869"/>
              <a:chExt cx="191" cy="280"/>
            </a:xfrm>
          </p:grpSpPr>
          <p:sp>
            <p:nvSpPr>
              <p:cNvPr id="18108" name="Freeform 352"/>
              <p:cNvSpPr>
                <a:spLocks/>
              </p:cNvSpPr>
              <p:nvPr/>
            </p:nvSpPr>
            <p:spPr bwMode="auto">
              <a:xfrm>
                <a:off x="3696" y="2044"/>
                <a:ext cx="7" cy="105"/>
              </a:xfrm>
              <a:custGeom>
                <a:avLst/>
                <a:gdLst>
                  <a:gd name="T0" fmla="*/ 0 w 7"/>
                  <a:gd name="T1" fmla="*/ 104 h 105"/>
                  <a:gd name="T2" fmla="*/ 0 w 7"/>
                  <a:gd name="T3" fmla="*/ 72 h 105"/>
                  <a:gd name="T4" fmla="*/ 0 w 7"/>
                  <a:gd name="T5" fmla="*/ 47 h 105"/>
                  <a:gd name="T6" fmla="*/ 6 w 7"/>
                  <a:gd name="T7" fmla="*/ 29 h 105"/>
                  <a:gd name="T8" fmla="*/ 6 w 7"/>
                  <a:gd name="T9" fmla="*/ 14 h 105"/>
                  <a:gd name="T10" fmla="*/ 6 w 7"/>
                  <a:gd name="T11" fmla="*/ 3 h 105"/>
                  <a:gd name="T12" fmla="*/ 6 w 7"/>
                  <a:gd name="T13" fmla="*/ 0 h 105"/>
                  <a:gd name="T14" fmla="*/ 6 w 7"/>
                  <a:gd name="T15" fmla="*/ 3 h 105"/>
                  <a:gd name="T16" fmla="*/ 6 w 7"/>
                  <a:gd name="T17" fmla="*/ 18 h 105"/>
                  <a:gd name="T18" fmla="*/ 6 w 7"/>
                  <a:gd name="T19" fmla="*/ 43 h 105"/>
                  <a:gd name="T20" fmla="*/ 6 w 7"/>
                  <a:gd name="T21" fmla="*/ 72 h 105"/>
                  <a:gd name="T22" fmla="*/ 0 w 7"/>
                  <a:gd name="T23" fmla="*/ 104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
                  <a:gd name="T37" fmla="*/ 0 h 105"/>
                  <a:gd name="T38" fmla="*/ 7 w 7"/>
                  <a:gd name="T39" fmla="*/ 105 h 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 h="105">
                    <a:moveTo>
                      <a:pt x="0" y="104"/>
                    </a:moveTo>
                    <a:lnTo>
                      <a:pt x="0" y="72"/>
                    </a:lnTo>
                    <a:lnTo>
                      <a:pt x="0" y="47"/>
                    </a:lnTo>
                    <a:lnTo>
                      <a:pt x="6" y="29"/>
                    </a:lnTo>
                    <a:lnTo>
                      <a:pt x="6" y="14"/>
                    </a:lnTo>
                    <a:lnTo>
                      <a:pt x="6" y="3"/>
                    </a:lnTo>
                    <a:lnTo>
                      <a:pt x="6" y="0"/>
                    </a:lnTo>
                    <a:lnTo>
                      <a:pt x="6" y="3"/>
                    </a:lnTo>
                    <a:lnTo>
                      <a:pt x="6" y="18"/>
                    </a:lnTo>
                    <a:lnTo>
                      <a:pt x="6" y="43"/>
                    </a:lnTo>
                    <a:lnTo>
                      <a:pt x="6" y="72"/>
                    </a:lnTo>
                    <a:lnTo>
                      <a:pt x="0" y="104"/>
                    </a:lnTo>
                  </a:path>
                </a:pathLst>
              </a:custGeom>
              <a:solidFill>
                <a:schemeClr val="accent1"/>
              </a:solidFill>
              <a:ln w="12700" cap="rnd">
                <a:solidFill>
                  <a:srgbClr val="008000"/>
                </a:solidFill>
                <a:round/>
                <a:headEnd/>
                <a:tailEnd/>
              </a:ln>
            </p:spPr>
            <p:txBody>
              <a:bodyPr/>
              <a:lstStyle/>
              <a:p>
                <a:endParaRPr lang="en-US"/>
              </a:p>
            </p:txBody>
          </p:sp>
          <p:sp>
            <p:nvSpPr>
              <p:cNvPr id="18109" name="Freeform 353"/>
              <p:cNvSpPr>
                <a:spLocks/>
              </p:cNvSpPr>
              <p:nvPr/>
            </p:nvSpPr>
            <p:spPr bwMode="auto">
              <a:xfrm>
                <a:off x="3619" y="1970"/>
                <a:ext cx="82" cy="166"/>
              </a:xfrm>
              <a:custGeom>
                <a:avLst/>
                <a:gdLst>
                  <a:gd name="T0" fmla="*/ 81 w 82"/>
                  <a:gd name="T1" fmla="*/ 165 h 166"/>
                  <a:gd name="T2" fmla="*/ 75 w 82"/>
                  <a:gd name="T3" fmla="*/ 162 h 166"/>
                  <a:gd name="T4" fmla="*/ 69 w 82"/>
                  <a:gd name="T5" fmla="*/ 154 h 166"/>
                  <a:gd name="T6" fmla="*/ 64 w 82"/>
                  <a:gd name="T7" fmla="*/ 147 h 166"/>
                  <a:gd name="T8" fmla="*/ 52 w 82"/>
                  <a:gd name="T9" fmla="*/ 122 h 166"/>
                  <a:gd name="T10" fmla="*/ 41 w 82"/>
                  <a:gd name="T11" fmla="*/ 104 h 166"/>
                  <a:gd name="T12" fmla="*/ 41 w 82"/>
                  <a:gd name="T13" fmla="*/ 93 h 166"/>
                  <a:gd name="T14" fmla="*/ 41 w 82"/>
                  <a:gd name="T15" fmla="*/ 86 h 166"/>
                  <a:gd name="T16" fmla="*/ 41 w 82"/>
                  <a:gd name="T17" fmla="*/ 76 h 166"/>
                  <a:gd name="T18" fmla="*/ 41 w 82"/>
                  <a:gd name="T19" fmla="*/ 65 h 166"/>
                  <a:gd name="T20" fmla="*/ 35 w 82"/>
                  <a:gd name="T21" fmla="*/ 47 h 166"/>
                  <a:gd name="T22" fmla="*/ 18 w 82"/>
                  <a:gd name="T23" fmla="*/ 29 h 166"/>
                  <a:gd name="T24" fmla="*/ 6 w 82"/>
                  <a:gd name="T25" fmla="*/ 11 h 166"/>
                  <a:gd name="T26" fmla="*/ 0 w 82"/>
                  <a:gd name="T27" fmla="*/ 4 h 166"/>
                  <a:gd name="T28" fmla="*/ 0 w 82"/>
                  <a:gd name="T29" fmla="*/ 0 h 166"/>
                  <a:gd name="T30" fmla="*/ 6 w 82"/>
                  <a:gd name="T31" fmla="*/ 4 h 166"/>
                  <a:gd name="T32" fmla="*/ 18 w 82"/>
                  <a:gd name="T33" fmla="*/ 15 h 166"/>
                  <a:gd name="T34" fmla="*/ 29 w 82"/>
                  <a:gd name="T35" fmla="*/ 29 h 166"/>
                  <a:gd name="T36" fmla="*/ 41 w 82"/>
                  <a:gd name="T37" fmla="*/ 47 h 166"/>
                  <a:gd name="T38" fmla="*/ 46 w 82"/>
                  <a:gd name="T39" fmla="*/ 58 h 166"/>
                  <a:gd name="T40" fmla="*/ 52 w 82"/>
                  <a:gd name="T41" fmla="*/ 76 h 166"/>
                  <a:gd name="T42" fmla="*/ 64 w 82"/>
                  <a:gd name="T43" fmla="*/ 111 h 166"/>
                  <a:gd name="T44" fmla="*/ 69 w 82"/>
                  <a:gd name="T45" fmla="*/ 129 h 166"/>
                  <a:gd name="T46" fmla="*/ 75 w 82"/>
                  <a:gd name="T47" fmla="*/ 147 h 166"/>
                  <a:gd name="T48" fmla="*/ 81 w 82"/>
                  <a:gd name="T49" fmla="*/ 158 h 166"/>
                  <a:gd name="T50" fmla="*/ 81 w 82"/>
                  <a:gd name="T51" fmla="*/ 165 h 1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
                  <a:gd name="T79" fmla="*/ 0 h 166"/>
                  <a:gd name="T80" fmla="*/ 82 w 82"/>
                  <a:gd name="T81" fmla="*/ 166 h 1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 h="166">
                    <a:moveTo>
                      <a:pt x="81" y="165"/>
                    </a:moveTo>
                    <a:lnTo>
                      <a:pt x="75" y="162"/>
                    </a:lnTo>
                    <a:lnTo>
                      <a:pt x="69" y="154"/>
                    </a:lnTo>
                    <a:lnTo>
                      <a:pt x="64" y="147"/>
                    </a:lnTo>
                    <a:lnTo>
                      <a:pt x="52" y="122"/>
                    </a:lnTo>
                    <a:lnTo>
                      <a:pt x="41" y="104"/>
                    </a:lnTo>
                    <a:lnTo>
                      <a:pt x="41" y="93"/>
                    </a:lnTo>
                    <a:lnTo>
                      <a:pt x="41" y="86"/>
                    </a:lnTo>
                    <a:lnTo>
                      <a:pt x="41" y="76"/>
                    </a:lnTo>
                    <a:lnTo>
                      <a:pt x="41" y="65"/>
                    </a:lnTo>
                    <a:lnTo>
                      <a:pt x="35" y="47"/>
                    </a:lnTo>
                    <a:lnTo>
                      <a:pt x="18" y="29"/>
                    </a:lnTo>
                    <a:lnTo>
                      <a:pt x="6" y="11"/>
                    </a:lnTo>
                    <a:lnTo>
                      <a:pt x="0" y="4"/>
                    </a:lnTo>
                    <a:lnTo>
                      <a:pt x="0" y="0"/>
                    </a:lnTo>
                    <a:lnTo>
                      <a:pt x="6" y="4"/>
                    </a:lnTo>
                    <a:lnTo>
                      <a:pt x="18" y="15"/>
                    </a:lnTo>
                    <a:lnTo>
                      <a:pt x="29" y="29"/>
                    </a:lnTo>
                    <a:lnTo>
                      <a:pt x="41" y="47"/>
                    </a:lnTo>
                    <a:lnTo>
                      <a:pt x="46" y="58"/>
                    </a:lnTo>
                    <a:lnTo>
                      <a:pt x="52" y="76"/>
                    </a:lnTo>
                    <a:lnTo>
                      <a:pt x="64" y="111"/>
                    </a:lnTo>
                    <a:lnTo>
                      <a:pt x="69" y="129"/>
                    </a:lnTo>
                    <a:lnTo>
                      <a:pt x="75" y="147"/>
                    </a:lnTo>
                    <a:lnTo>
                      <a:pt x="81" y="158"/>
                    </a:lnTo>
                    <a:lnTo>
                      <a:pt x="81" y="165"/>
                    </a:lnTo>
                  </a:path>
                </a:pathLst>
              </a:custGeom>
              <a:solidFill>
                <a:schemeClr val="accent1"/>
              </a:solidFill>
              <a:ln w="12700" cap="rnd">
                <a:solidFill>
                  <a:srgbClr val="008000"/>
                </a:solidFill>
                <a:round/>
                <a:headEnd/>
                <a:tailEnd/>
              </a:ln>
            </p:spPr>
            <p:txBody>
              <a:bodyPr/>
              <a:lstStyle/>
              <a:p>
                <a:endParaRPr lang="en-US"/>
              </a:p>
            </p:txBody>
          </p:sp>
          <p:sp>
            <p:nvSpPr>
              <p:cNvPr id="18110" name="Freeform 354"/>
              <p:cNvSpPr>
                <a:spLocks/>
              </p:cNvSpPr>
              <p:nvPr/>
            </p:nvSpPr>
            <p:spPr bwMode="auto">
              <a:xfrm>
                <a:off x="3697" y="1990"/>
                <a:ext cx="54" cy="159"/>
              </a:xfrm>
              <a:custGeom>
                <a:avLst/>
                <a:gdLst>
                  <a:gd name="T0" fmla="*/ 0 w 54"/>
                  <a:gd name="T1" fmla="*/ 126 h 159"/>
                  <a:gd name="T2" fmla="*/ 18 w 54"/>
                  <a:gd name="T3" fmla="*/ 90 h 159"/>
                  <a:gd name="T4" fmla="*/ 30 w 54"/>
                  <a:gd name="T5" fmla="*/ 57 h 159"/>
                  <a:gd name="T6" fmla="*/ 30 w 54"/>
                  <a:gd name="T7" fmla="*/ 36 h 159"/>
                  <a:gd name="T8" fmla="*/ 30 w 54"/>
                  <a:gd name="T9" fmla="*/ 18 h 159"/>
                  <a:gd name="T10" fmla="*/ 35 w 54"/>
                  <a:gd name="T11" fmla="*/ 11 h 159"/>
                  <a:gd name="T12" fmla="*/ 41 w 54"/>
                  <a:gd name="T13" fmla="*/ 4 h 159"/>
                  <a:gd name="T14" fmla="*/ 47 w 54"/>
                  <a:gd name="T15" fmla="*/ 0 h 159"/>
                  <a:gd name="T16" fmla="*/ 53 w 54"/>
                  <a:gd name="T17" fmla="*/ 4 h 159"/>
                  <a:gd name="T18" fmla="*/ 47 w 54"/>
                  <a:gd name="T19" fmla="*/ 18 h 159"/>
                  <a:gd name="T20" fmla="*/ 41 w 54"/>
                  <a:gd name="T21" fmla="*/ 40 h 159"/>
                  <a:gd name="T22" fmla="*/ 30 w 54"/>
                  <a:gd name="T23" fmla="*/ 65 h 159"/>
                  <a:gd name="T24" fmla="*/ 24 w 54"/>
                  <a:gd name="T25" fmla="*/ 90 h 159"/>
                  <a:gd name="T26" fmla="*/ 18 w 54"/>
                  <a:gd name="T27" fmla="*/ 126 h 159"/>
                  <a:gd name="T28" fmla="*/ 12 w 54"/>
                  <a:gd name="T29" fmla="*/ 158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159"/>
                  <a:gd name="T47" fmla="*/ 54 w 54"/>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159">
                    <a:moveTo>
                      <a:pt x="0" y="126"/>
                    </a:moveTo>
                    <a:lnTo>
                      <a:pt x="18" y="90"/>
                    </a:lnTo>
                    <a:lnTo>
                      <a:pt x="30" y="57"/>
                    </a:lnTo>
                    <a:lnTo>
                      <a:pt x="30" y="36"/>
                    </a:lnTo>
                    <a:lnTo>
                      <a:pt x="30" y="18"/>
                    </a:lnTo>
                    <a:lnTo>
                      <a:pt x="35" y="11"/>
                    </a:lnTo>
                    <a:lnTo>
                      <a:pt x="41" y="4"/>
                    </a:lnTo>
                    <a:lnTo>
                      <a:pt x="47" y="0"/>
                    </a:lnTo>
                    <a:lnTo>
                      <a:pt x="53" y="4"/>
                    </a:lnTo>
                    <a:lnTo>
                      <a:pt x="47" y="18"/>
                    </a:lnTo>
                    <a:lnTo>
                      <a:pt x="41" y="40"/>
                    </a:lnTo>
                    <a:lnTo>
                      <a:pt x="30" y="65"/>
                    </a:lnTo>
                    <a:lnTo>
                      <a:pt x="24" y="90"/>
                    </a:lnTo>
                    <a:lnTo>
                      <a:pt x="18" y="126"/>
                    </a:lnTo>
                    <a:lnTo>
                      <a:pt x="12" y="158"/>
                    </a:lnTo>
                  </a:path>
                </a:pathLst>
              </a:custGeom>
              <a:solidFill>
                <a:schemeClr val="accent1"/>
              </a:solidFill>
              <a:ln w="12700" cap="rnd">
                <a:solidFill>
                  <a:srgbClr val="008000"/>
                </a:solidFill>
                <a:round/>
                <a:headEnd/>
                <a:tailEnd/>
              </a:ln>
            </p:spPr>
            <p:txBody>
              <a:bodyPr/>
              <a:lstStyle/>
              <a:p>
                <a:endParaRPr lang="en-US"/>
              </a:p>
            </p:txBody>
          </p:sp>
          <p:sp>
            <p:nvSpPr>
              <p:cNvPr id="18111" name="Freeform 355"/>
              <p:cNvSpPr>
                <a:spLocks/>
              </p:cNvSpPr>
              <p:nvPr/>
            </p:nvSpPr>
            <p:spPr bwMode="auto">
              <a:xfrm>
                <a:off x="3651" y="1916"/>
                <a:ext cx="53" cy="203"/>
              </a:xfrm>
              <a:custGeom>
                <a:avLst/>
                <a:gdLst>
                  <a:gd name="T0" fmla="*/ 46 w 53"/>
                  <a:gd name="T1" fmla="*/ 202 h 203"/>
                  <a:gd name="T2" fmla="*/ 41 w 53"/>
                  <a:gd name="T3" fmla="*/ 138 h 203"/>
                  <a:gd name="T4" fmla="*/ 35 w 53"/>
                  <a:gd name="T5" fmla="*/ 106 h 203"/>
                  <a:gd name="T6" fmla="*/ 29 w 53"/>
                  <a:gd name="T7" fmla="*/ 82 h 203"/>
                  <a:gd name="T8" fmla="*/ 18 w 53"/>
                  <a:gd name="T9" fmla="*/ 57 h 203"/>
                  <a:gd name="T10" fmla="*/ 12 w 53"/>
                  <a:gd name="T11" fmla="*/ 32 h 203"/>
                  <a:gd name="T12" fmla="*/ 6 w 53"/>
                  <a:gd name="T13" fmla="*/ 14 h 203"/>
                  <a:gd name="T14" fmla="*/ 0 w 53"/>
                  <a:gd name="T15" fmla="*/ 4 h 203"/>
                  <a:gd name="T16" fmla="*/ 0 w 53"/>
                  <a:gd name="T17" fmla="*/ 0 h 203"/>
                  <a:gd name="T18" fmla="*/ 6 w 53"/>
                  <a:gd name="T19" fmla="*/ 7 h 203"/>
                  <a:gd name="T20" fmla="*/ 18 w 53"/>
                  <a:gd name="T21" fmla="*/ 14 h 203"/>
                  <a:gd name="T22" fmla="*/ 23 w 53"/>
                  <a:gd name="T23" fmla="*/ 28 h 203"/>
                  <a:gd name="T24" fmla="*/ 29 w 53"/>
                  <a:gd name="T25" fmla="*/ 50 h 203"/>
                  <a:gd name="T26" fmla="*/ 41 w 53"/>
                  <a:gd name="T27" fmla="*/ 71 h 203"/>
                  <a:gd name="T28" fmla="*/ 46 w 53"/>
                  <a:gd name="T29" fmla="*/ 96 h 203"/>
                  <a:gd name="T30" fmla="*/ 52 w 53"/>
                  <a:gd name="T31" fmla="*/ 113 h 203"/>
                  <a:gd name="T32" fmla="*/ 52 w 53"/>
                  <a:gd name="T33" fmla="*/ 128 h 203"/>
                  <a:gd name="T34" fmla="*/ 52 w 53"/>
                  <a:gd name="T35" fmla="*/ 138 h 203"/>
                  <a:gd name="T36" fmla="*/ 52 w 53"/>
                  <a:gd name="T37" fmla="*/ 152 h 2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203"/>
                  <a:gd name="T59" fmla="*/ 53 w 53"/>
                  <a:gd name="T60" fmla="*/ 203 h 2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203">
                    <a:moveTo>
                      <a:pt x="46" y="202"/>
                    </a:moveTo>
                    <a:lnTo>
                      <a:pt x="41" y="138"/>
                    </a:lnTo>
                    <a:lnTo>
                      <a:pt x="35" y="106"/>
                    </a:lnTo>
                    <a:lnTo>
                      <a:pt x="29" y="82"/>
                    </a:lnTo>
                    <a:lnTo>
                      <a:pt x="18" y="57"/>
                    </a:lnTo>
                    <a:lnTo>
                      <a:pt x="12" y="32"/>
                    </a:lnTo>
                    <a:lnTo>
                      <a:pt x="6" y="14"/>
                    </a:lnTo>
                    <a:lnTo>
                      <a:pt x="0" y="4"/>
                    </a:lnTo>
                    <a:lnTo>
                      <a:pt x="0" y="0"/>
                    </a:lnTo>
                    <a:lnTo>
                      <a:pt x="6" y="7"/>
                    </a:lnTo>
                    <a:lnTo>
                      <a:pt x="18" y="14"/>
                    </a:lnTo>
                    <a:lnTo>
                      <a:pt x="23" y="28"/>
                    </a:lnTo>
                    <a:lnTo>
                      <a:pt x="29" y="50"/>
                    </a:lnTo>
                    <a:lnTo>
                      <a:pt x="41" y="71"/>
                    </a:lnTo>
                    <a:lnTo>
                      <a:pt x="46" y="96"/>
                    </a:lnTo>
                    <a:lnTo>
                      <a:pt x="52" y="113"/>
                    </a:lnTo>
                    <a:lnTo>
                      <a:pt x="52" y="128"/>
                    </a:lnTo>
                    <a:lnTo>
                      <a:pt x="52" y="138"/>
                    </a:lnTo>
                    <a:lnTo>
                      <a:pt x="52" y="152"/>
                    </a:lnTo>
                  </a:path>
                </a:pathLst>
              </a:custGeom>
              <a:solidFill>
                <a:schemeClr val="accent1"/>
              </a:solidFill>
              <a:ln w="12700" cap="rnd">
                <a:solidFill>
                  <a:srgbClr val="008000"/>
                </a:solidFill>
                <a:round/>
                <a:headEnd/>
                <a:tailEnd/>
              </a:ln>
            </p:spPr>
            <p:txBody>
              <a:bodyPr/>
              <a:lstStyle/>
              <a:p>
                <a:endParaRPr lang="en-US"/>
              </a:p>
            </p:txBody>
          </p:sp>
          <p:sp>
            <p:nvSpPr>
              <p:cNvPr id="18112" name="Freeform 356"/>
              <p:cNvSpPr>
                <a:spLocks/>
              </p:cNvSpPr>
              <p:nvPr/>
            </p:nvSpPr>
            <p:spPr bwMode="auto">
              <a:xfrm>
                <a:off x="3596" y="2073"/>
                <a:ext cx="93" cy="61"/>
              </a:xfrm>
              <a:custGeom>
                <a:avLst/>
                <a:gdLst>
                  <a:gd name="T0" fmla="*/ 92 w 93"/>
                  <a:gd name="T1" fmla="*/ 60 h 61"/>
                  <a:gd name="T2" fmla="*/ 92 w 93"/>
                  <a:gd name="T3" fmla="*/ 57 h 61"/>
                  <a:gd name="T4" fmla="*/ 86 w 93"/>
                  <a:gd name="T5" fmla="*/ 46 h 61"/>
                  <a:gd name="T6" fmla="*/ 81 w 93"/>
                  <a:gd name="T7" fmla="*/ 32 h 61"/>
                  <a:gd name="T8" fmla="*/ 69 w 93"/>
                  <a:gd name="T9" fmla="*/ 21 h 61"/>
                  <a:gd name="T10" fmla="*/ 52 w 93"/>
                  <a:gd name="T11" fmla="*/ 7 h 61"/>
                  <a:gd name="T12" fmla="*/ 35 w 93"/>
                  <a:gd name="T13" fmla="*/ 0 h 61"/>
                  <a:gd name="T14" fmla="*/ 12 w 93"/>
                  <a:gd name="T15" fmla="*/ 0 h 61"/>
                  <a:gd name="T16" fmla="*/ 6 w 93"/>
                  <a:gd name="T17" fmla="*/ 0 h 61"/>
                  <a:gd name="T18" fmla="*/ 0 w 93"/>
                  <a:gd name="T19" fmla="*/ 0 h 61"/>
                  <a:gd name="T20" fmla="*/ 12 w 93"/>
                  <a:gd name="T21" fmla="*/ 3 h 61"/>
                  <a:gd name="T22" fmla="*/ 23 w 93"/>
                  <a:gd name="T23" fmla="*/ 7 h 61"/>
                  <a:gd name="T24" fmla="*/ 40 w 93"/>
                  <a:gd name="T25" fmla="*/ 10 h 61"/>
                  <a:gd name="T26" fmla="*/ 58 w 93"/>
                  <a:gd name="T27" fmla="*/ 18 h 61"/>
                  <a:gd name="T28" fmla="*/ 69 w 93"/>
                  <a:gd name="T29" fmla="*/ 28 h 61"/>
                  <a:gd name="T30" fmla="*/ 81 w 93"/>
                  <a:gd name="T31" fmla="*/ 43 h 61"/>
                  <a:gd name="T32" fmla="*/ 86 w 93"/>
                  <a:gd name="T33" fmla="*/ 53 h 61"/>
                  <a:gd name="T34" fmla="*/ 92 w 93"/>
                  <a:gd name="T35" fmla="*/ 60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3"/>
                  <a:gd name="T55" fmla="*/ 0 h 61"/>
                  <a:gd name="T56" fmla="*/ 93 w 93"/>
                  <a:gd name="T57" fmla="*/ 61 h 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3" h="61">
                    <a:moveTo>
                      <a:pt x="92" y="60"/>
                    </a:moveTo>
                    <a:lnTo>
                      <a:pt x="92" y="57"/>
                    </a:lnTo>
                    <a:lnTo>
                      <a:pt x="86" y="46"/>
                    </a:lnTo>
                    <a:lnTo>
                      <a:pt x="81" y="32"/>
                    </a:lnTo>
                    <a:lnTo>
                      <a:pt x="69" y="21"/>
                    </a:lnTo>
                    <a:lnTo>
                      <a:pt x="52" y="7"/>
                    </a:lnTo>
                    <a:lnTo>
                      <a:pt x="35" y="0"/>
                    </a:lnTo>
                    <a:lnTo>
                      <a:pt x="12" y="0"/>
                    </a:lnTo>
                    <a:lnTo>
                      <a:pt x="6" y="0"/>
                    </a:lnTo>
                    <a:lnTo>
                      <a:pt x="0" y="0"/>
                    </a:lnTo>
                    <a:lnTo>
                      <a:pt x="12" y="3"/>
                    </a:lnTo>
                    <a:lnTo>
                      <a:pt x="23" y="7"/>
                    </a:lnTo>
                    <a:lnTo>
                      <a:pt x="40" y="10"/>
                    </a:lnTo>
                    <a:lnTo>
                      <a:pt x="58" y="18"/>
                    </a:lnTo>
                    <a:lnTo>
                      <a:pt x="69" y="28"/>
                    </a:lnTo>
                    <a:lnTo>
                      <a:pt x="81" y="43"/>
                    </a:lnTo>
                    <a:lnTo>
                      <a:pt x="86" y="53"/>
                    </a:lnTo>
                    <a:lnTo>
                      <a:pt x="92" y="60"/>
                    </a:lnTo>
                  </a:path>
                </a:pathLst>
              </a:custGeom>
              <a:solidFill>
                <a:schemeClr val="accent1"/>
              </a:solidFill>
              <a:ln w="12700" cap="rnd">
                <a:solidFill>
                  <a:srgbClr val="008000"/>
                </a:solidFill>
                <a:round/>
                <a:headEnd/>
                <a:tailEnd/>
              </a:ln>
            </p:spPr>
            <p:txBody>
              <a:bodyPr/>
              <a:lstStyle/>
              <a:p>
                <a:endParaRPr lang="en-US"/>
              </a:p>
            </p:txBody>
          </p:sp>
          <p:sp>
            <p:nvSpPr>
              <p:cNvPr id="18113" name="Freeform 357"/>
              <p:cNvSpPr>
                <a:spLocks/>
              </p:cNvSpPr>
              <p:nvPr/>
            </p:nvSpPr>
            <p:spPr bwMode="auto">
              <a:xfrm>
                <a:off x="3695" y="1915"/>
                <a:ext cx="36" cy="226"/>
              </a:xfrm>
              <a:custGeom>
                <a:avLst/>
                <a:gdLst>
                  <a:gd name="T0" fmla="*/ 0 w 36"/>
                  <a:gd name="T1" fmla="*/ 204 h 226"/>
                  <a:gd name="T2" fmla="*/ 6 w 36"/>
                  <a:gd name="T3" fmla="*/ 143 h 226"/>
                  <a:gd name="T4" fmla="*/ 12 w 36"/>
                  <a:gd name="T5" fmla="*/ 85 h 226"/>
                  <a:gd name="T6" fmla="*/ 18 w 36"/>
                  <a:gd name="T7" fmla="*/ 60 h 226"/>
                  <a:gd name="T8" fmla="*/ 23 w 36"/>
                  <a:gd name="T9" fmla="*/ 32 h 226"/>
                  <a:gd name="T10" fmla="*/ 29 w 36"/>
                  <a:gd name="T11" fmla="*/ 10 h 226"/>
                  <a:gd name="T12" fmla="*/ 29 w 36"/>
                  <a:gd name="T13" fmla="*/ 3 h 226"/>
                  <a:gd name="T14" fmla="*/ 29 w 36"/>
                  <a:gd name="T15" fmla="*/ 0 h 226"/>
                  <a:gd name="T16" fmla="*/ 35 w 36"/>
                  <a:gd name="T17" fmla="*/ 0 h 226"/>
                  <a:gd name="T18" fmla="*/ 35 w 36"/>
                  <a:gd name="T19" fmla="*/ 10 h 226"/>
                  <a:gd name="T20" fmla="*/ 35 w 36"/>
                  <a:gd name="T21" fmla="*/ 25 h 226"/>
                  <a:gd name="T22" fmla="*/ 29 w 36"/>
                  <a:gd name="T23" fmla="*/ 43 h 226"/>
                  <a:gd name="T24" fmla="*/ 29 w 36"/>
                  <a:gd name="T25" fmla="*/ 60 h 226"/>
                  <a:gd name="T26" fmla="*/ 23 w 36"/>
                  <a:gd name="T27" fmla="*/ 82 h 226"/>
                  <a:gd name="T28" fmla="*/ 12 w 36"/>
                  <a:gd name="T29" fmla="*/ 128 h 226"/>
                  <a:gd name="T30" fmla="*/ 12 w 36"/>
                  <a:gd name="T31" fmla="*/ 175 h 226"/>
                  <a:gd name="T32" fmla="*/ 12 w 36"/>
                  <a:gd name="T33" fmla="*/ 225 h 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26"/>
                  <a:gd name="T53" fmla="*/ 36 w 36"/>
                  <a:gd name="T54" fmla="*/ 226 h 2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26">
                    <a:moveTo>
                      <a:pt x="0" y="204"/>
                    </a:moveTo>
                    <a:lnTo>
                      <a:pt x="6" y="143"/>
                    </a:lnTo>
                    <a:lnTo>
                      <a:pt x="12" y="85"/>
                    </a:lnTo>
                    <a:lnTo>
                      <a:pt x="18" y="60"/>
                    </a:lnTo>
                    <a:lnTo>
                      <a:pt x="23" y="32"/>
                    </a:lnTo>
                    <a:lnTo>
                      <a:pt x="29" y="10"/>
                    </a:lnTo>
                    <a:lnTo>
                      <a:pt x="29" y="3"/>
                    </a:lnTo>
                    <a:lnTo>
                      <a:pt x="29" y="0"/>
                    </a:lnTo>
                    <a:lnTo>
                      <a:pt x="35" y="0"/>
                    </a:lnTo>
                    <a:lnTo>
                      <a:pt x="35" y="10"/>
                    </a:lnTo>
                    <a:lnTo>
                      <a:pt x="35" y="25"/>
                    </a:lnTo>
                    <a:lnTo>
                      <a:pt x="29" y="43"/>
                    </a:lnTo>
                    <a:lnTo>
                      <a:pt x="29" y="60"/>
                    </a:lnTo>
                    <a:lnTo>
                      <a:pt x="23" y="82"/>
                    </a:lnTo>
                    <a:lnTo>
                      <a:pt x="12" y="128"/>
                    </a:lnTo>
                    <a:lnTo>
                      <a:pt x="12" y="175"/>
                    </a:lnTo>
                    <a:lnTo>
                      <a:pt x="12" y="225"/>
                    </a:lnTo>
                  </a:path>
                </a:pathLst>
              </a:custGeom>
              <a:solidFill>
                <a:schemeClr val="accent1"/>
              </a:solidFill>
              <a:ln w="12700" cap="rnd">
                <a:solidFill>
                  <a:srgbClr val="008000"/>
                </a:solidFill>
                <a:round/>
                <a:headEnd/>
                <a:tailEnd/>
              </a:ln>
            </p:spPr>
            <p:txBody>
              <a:bodyPr/>
              <a:lstStyle/>
              <a:p>
                <a:endParaRPr lang="en-US"/>
              </a:p>
            </p:txBody>
          </p:sp>
          <p:sp>
            <p:nvSpPr>
              <p:cNvPr id="18114" name="Freeform 358"/>
              <p:cNvSpPr>
                <a:spLocks/>
              </p:cNvSpPr>
              <p:nvPr/>
            </p:nvSpPr>
            <p:spPr bwMode="auto">
              <a:xfrm>
                <a:off x="3715" y="2068"/>
                <a:ext cx="72" cy="61"/>
              </a:xfrm>
              <a:custGeom>
                <a:avLst/>
                <a:gdLst>
                  <a:gd name="T0" fmla="*/ 0 w 72"/>
                  <a:gd name="T1" fmla="*/ 60 h 61"/>
                  <a:gd name="T2" fmla="*/ 6 w 72"/>
                  <a:gd name="T3" fmla="*/ 35 h 61"/>
                  <a:gd name="T4" fmla="*/ 12 w 72"/>
                  <a:gd name="T5" fmla="*/ 17 h 61"/>
                  <a:gd name="T6" fmla="*/ 18 w 72"/>
                  <a:gd name="T7" fmla="*/ 10 h 61"/>
                  <a:gd name="T8" fmla="*/ 24 w 72"/>
                  <a:gd name="T9" fmla="*/ 7 h 61"/>
                  <a:gd name="T10" fmla="*/ 36 w 72"/>
                  <a:gd name="T11" fmla="*/ 3 h 61"/>
                  <a:gd name="T12" fmla="*/ 53 w 72"/>
                  <a:gd name="T13" fmla="*/ 0 h 61"/>
                  <a:gd name="T14" fmla="*/ 71 w 72"/>
                  <a:gd name="T15" fmla="*/ 3 h 61"/>
                  <a:gd name="T16" fmla="*/ 65 w 72"/>
                  <a:gd name="T17" fmla="*/ 10 h 61"/>
                  <a:gd name="T18" fmla="*/ 47 w 72"/>
                  <a:gd name="T19" fmla="*/ 17 h 61"/>
                  <a:gd name="T20" fmla="*/ 24 w 72"/>
                  <a:gd name="T21" fmla="*/ 28 h 61"/>
                  <a:gd name="T22" fmla="*/ 12 w 72"/>
                  <a:gd name="T23" fmla="*/ 35 h 61"/>
                  <a:gd name="T24" fmla="*/ 6 w 72"/>
                  <a:gd name="T25" fmla="*/ 39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61"/>
                  <a:gd name="T41" fmla="*/ 72 w 72"/>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61">
                    <a:moveTo>
                      <a:pt x="0" y="60"/>
                    </a:moveTo>
                    <a:lnTo>
                      <a:pt x="6" y="35"/>
                    </a:lnTo>
                    <a:lnTo>
                      <a:pt x="12" y="17"/>
                    </a:lnTo>
                    <a:lnTo>
                      <a:pt x="18" y="10"/>
                    </a:lnTo>
                    <a:lnTo>
                      <a:pt x="24" y="7"/>
                    </a:lnTo>
                    <a:lnTo>
                      <a:pt x="36" y="3"/>
                    </a:lnTo>
                    <a:lnTo>
                      <a:pt x="53" y="0"/>
                    </a:lnTo>
                    <a:lnTo>
                      <a:pt x="71" y="3"/>
                    </a:lnTo>
                    <a:lnTo>
                      <a:pt x="65" y="10"/>
                    </a:lnTo>
                    <a:lnTo>
                      <a:pt x="47" y="17"/>
                    </a:lnTo>
                    <a:lnTo>
                      <a:pt x="24" y="28"/>
                    </a:lnTo>
                    <a:lnTo>
                      <a:pt x="12" y="35"/>
                    </a:lnTo>
                    <a:lnTo>
                      <a:pt x="6" y="39"/>
                    </a:lnTo>
                  </a:path>
                </a:pathLst>
              </a:custGeom>
              <a:solidFill>
                <a:schemeClr val="accent1"/>
              </a:solidFill>
              <a:ln w="12700" cap="rnd">
                <a:solidFill>
                  <a:srgbClr val="008000"/>
                </a:solidFill>
                <a:round/>
                <a:headEnd/>
                <a:tailEnd/>
              </a:ln>
            </p:spPr>
            <p:txBody>
              <a:bodyPr/>
              <a:lstStyle/>
              <a:p>
                <a:endParaRPr lang="en-US"/>
              </a:p>
            </p:txBody>
          </p:sp>
          <p:sp>
            <p:nvSpPr>
              <p:cNvPr id="18115" name="Freeform 359"/>
              <p:cNvSpPr>
                <a:spLocks/>
              </p:cNvSpPr>
              <p:nvPr/>
            </p:nvSpPr>
            <p:spPr bwMode="auto">
              <a:xfrm>
                <a:off x="3677" y="1869"/>
                <a:ext cx="24" cy="249"/>
              </a:xfrm>
              <a:custGeom>
                <a:avLst/>
                <a:gdLst>
                  <a:gd name="T0" fmla="*/ 23 w 24"/>
                  <a:gd name="T1" fmla="*/ 248 h 249"/>
                  <a:gd name="T2" fmla="*/ 17 w 24"/>
                  <a:gd name="T3" fmla="*/ 188 h 249"/>
                  <a:gd name="T4" fmla="*/ 11 w 24"/>
                  <a:gd name="T5" fmla="*/ 131 h 249"/>
                  <a:gd name="T6" fmla="*/ 6 w 24"/>
                  <a:gd name="T7" fmla="*/ 82 h 249"/>
                  <a:gd name="T8" fmla="*/ 6 w 24"/>
                  <a:gd name="T9" fmla="*/ 60 h 249"/>
                  <a:gd name="T10" fmla="*/ 6 w 24"/>
                  <a:gd name="T11" fmla="*/ 43 h 249"/>
                  <a:gd name="T12" fmla="*/ 6 w 24"/>
                  <a:gd name="T13" fmla="*/ 28 h 249"/>
                  <a:gd name="T14" fmla="*/ 0 w 24"/>
                  <a:gd name="T15" fmla="*/ 18 h 249"/>
                  <a:gd name="T16" fmla="*/ 0 w 24"/>
                  <a:gd name="T17" fmla="*/ 4 h 249"/>
                  <a:gd name="T18" fmla="*/ 0 w 24"/>
                  <a:gd name="T19" fmla="*/ 0 h 249"/>
                  <a:gd name="T20" fmla="*/ 6 w 24"/>
                  <a:gd name="T21" fmla="*/ 0 h 249"/>
                  <a:gd name="T22" fmla="*/ 6 w 24"/>
                  <a:gd name="T23" fmla="*/ 7 h 249"/>
                  <a:gd name="T24" fmla="*/ 11 w 24"/>
                  <a:gd name="T25" fmla="*/ 25 h 249"/>
                  <a:gd name="T26" fmla="*/ 17 w 24"/>
                  <a:gd name="T27" fmla="*/ 43 h 249"/>
                  <a:gd name="T28" fmla="*/ 17 w 24"/>
                  <a:gd name="T29" fmla="*/ 60 h 249"/>
                  <a:gd name="T30" fmla="*/ 17 w 24"/>
                  <a:gd name="T31" fmla="*/ 92 h 249"/>
                  <a:gd name="T32" fmla="*/ 17 w 24"/>
                  <a:gd name="T33" fmla="*/ 110 h 249"/>
                  <a:gd name="T34" fmla="*/ 17 w 24"/>
                  <a:gd name="T35" fmla="*/ 128 h 249"/>
                  <a:gd name="T36" fmla="*/ 17 w 24"/>
                  <a:gd name="T37" fmla="*/ 145 h 249"/>
                  <a:gd name="T38" fmla="*/ 17 w 24"/>
                  <a:gd name="T39" fmla="*/ 167 h 249"/>
                  <a:gd name="T40" fmla="*/ 23 w 24"/>
                  <a:gd name="T41" fmla="*/ 209 h 2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249"/>
                  <a:gd name="T65" fmla="*/ 24 w 24"/>
                  <a:gd name="T66" fmla="*/ 249 h 2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249">
                    <a:moveTo>
                      <a:pt x="23" y="248"/>
                    </a:moveTo>
                    <a:lnTo>
                      <a:pt x="17" y="188"/>
                    </a:lnTo>
                    <a:lnTo>
                      <a:pt x="11" y="131"/>
                    </a:lnTo>
                    <a:lnTo>
                      <a:pt x="6" y="82"/>
                    </a:lnTo>
                    <a:lnTo>
                      <a:pt x="6" y="60"/>
                    </a:lnTo>
                    <a:lnTo>
                      <a:pt x="6" y="43"/>
                    </a:lnTo>
                    <a:lnTo>
                      <a:pt x="6" y="28"/>
                    </a:lnTo>
                    <a:lnTo>
                      <a:pt x="0" y="18"/>
                    </a:lnTo>
                    <a:lnTo>
                      <a:pt x="0" y="4"/>
                    </a:lnTo>
                    <a:lnTo>
                      <a:pt x="0" y="0"/>
                    </a:lnTo>
                    <a:lnTo>
                      <a:pt x="6" y="0"/>
                    </a:lnTo>
                    <a:lnTo>
                      <a:pt x="6" y="7"/>
                    </a:lnTo>
                    <a:lnTo>
                      <a:pt x="11" y="25"/>
                    </a:lnTo>
                    <a:lnTo>
                      <a:pt x="17" y="43"/>
                    </a:lnTo>
                    <a:lnTo>
                      <a:pt x="17" y="60"/>
                    </a:lnTo>
                    <a:lnTo>
                      <a:pt x="17" y="92"/>
                    </a:lnTo>
                    <a:lnTo>
                      <a:pt x="17" y="110"/>
                    </a:lnTo>
                    <a:lnTo>
                      <a:pt x="17" y="128"/>
                    </a:lnTo>
                    <a:lnTo>
                      <a:pt x="17" y="145"/>
                    </a:lnTo>
                    <a:lnTo>
                      <a:pt x="17" y="167"/>
                    </a:lnTo>
                    <a:lnTo>
                      <a:pt x="23" y="209"/>
                    </a:lnTo>
                  </a:path>
                </a:pathLst>
              </a:custGeom>
              <a:solidFill>
                <a:schemeClr val="accent1"/>
              </a:solidFill>
              <a:ln w="12700" cap="rnd">
                <a:solidFill>
                  <a:srgbClr val="008000"/>
                </a:solidFill>
                <a:round/>
                <a:headEnd/>
                <a:tailEnd/>
              </a:ln>
            </p:spPr>
            <p:txBody>
              <a:bodyPr/>
              <a:lstStyle/>
              <a:p>
                <a:endParaRPr lang="en-US"/>
              </a:p>
            </p:txBody>
          </p:sp>
        </p:grpSp>
        <p:grpSp>
          <p:nvGrpSpPr>
            <p:cNvPr id="17468" name="Group 360"/>
            <p:cNvGrpSpPr>
              <a:grpSpLocks/>
            </p:cNvGrpSpPr>
            <p:nvPr/>
          </p:nvGrpSpPr>
          <p:grpSpPr bwMode="auto">
            <a:xfrm>
              <a:off x="3783" y="1871"/>
              <a:ext cx="190" cy="280"/>
              <a:chOff x="3783" y="1871"/>
              <a:chExt cx="190" cy="280"/>
            </a:xfrm>
          </p:grpSpPr>
          <p:sp>
            <p:nvSpPr>
              <p:cNvPr id="18100" name="Freeform 361"/>
              <p:cNvSpPr>
                <a:spLocks/>
              </p:cNvSpPr>
              <p:nvPr/>
            </p:nvSpPr>
            <p:spPr bwMode="auto">
              <a:xfrm>
                <a:off x="3882" y="2046"/>
                <a:ext cx="7" cy="105"/>
              </a:xfrm>
              <a:custGeom>
                <a:avLst/>
                <a:gdLst>
                  <a:gd name="T0" fmla="*/ 0 w 7"/>
                  <a:gd name="T1" fmla="*/ 104 h 105"/>
                  <a:gd name="T2" fmla="*/ 0 w 7"/>
                  <a:gd name="T3" fmla="*/ 72 h 105"/>
                  <a:gd name="T4" fmla="*/ 0 w 7"/>
                  <a:gd name="T5" fmla="*/ 47 h 105"/>
                  <a:gd name="T6" fmla="*/ 6 w 7"/>
                  <a:gd name="T7" fmla="*/ 29 h 105"/>
                  <a:gd name="T8" fmla="*/ 6 w 7"/>
                  <a:gd name="T9" fmla="*/ 14 h 105"/>
                  <a:gd name="T10" fmla="*/ 6 w 7"/>
                  <a:gd name="T11" fmla="*/ 3 h 105"/>
                  <a:gd name="T12" fmla="*/ 6 w 7"/>
                  <a:gd name="T13" fmla="*/ 0 h 105"/>
                  <a:gd name="T14" fmla="*/ 6 w 7"/>
                  <a:gd name="T15" fmla="*/ 3 h 105"/>
                  <a:gd name="T16" fmla="*/ 6 w 7"/>
                  <a:gd name="T17" fmla="*/ 18 h 105"/>
                  <a:gd name="T18" fmla="*/ 6 w 7"/>
                  <a:gd name="T19" fmla="*/ 43 h 105"/>
                  <a:gd name="T20" fmla="*/ 6 w 7"/>
                  <a:gd name="T21" fmla="*/ 72 h 105"/>
                  <a:gd name="T22" fmla="*/ 0 w 7"/>
                  <a:gd name="T23" fmla="*/ 104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
                  <a:gd name="T37" fmla="*/ 0 h 105"/>
                  <a:gd name="T38" fmla="*/ 7 w 7"/>
                  <a:gd name="T39" fmla="*/ 105 h 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 h="105">
                    <a:moveTo>
                      <a:pt x="0" y="104"/>
                    </a:moveTo>
                    <a:lnTo>
                      <a:pt x="0" y="72"/>
                    </a:lnTo>
                    <a:lnTo>
                      <a:pt x="0" y="47"/>
                    </a:lnTo>
                    <a:lnTo>
                      <a:pt x="6" y="29"/>
                    </a:lnTo>
                    <a:lnTo>
                      <a:pt x="6" y="14"/>
                    </a:lnTo>
                    <a:lnTo>
                      <a:pt x="6" y="3"/>
                    </a:lnTo>
                    <a:lnTo>
                      <a:pt x="6" y="0"/>
                    </a:lnTo>
                    <a:lnTo>
                      <a:pt x="6" y="3"/>
                    </a:lnTo>
                    <a:lnTo>
                      <a:pt x="6" y="18"/>
                    </a:lnTo>
                    <a:lnTo>
                      <a:pt x="6" y="43"/>
                    </a:lnTo>
                    <a:lnTo>
                      <a:pt x="6" y="72"/>
                    </a:lnTo>
                    <a:lnTo>
                      <a:pt x="0" y="104"/>
                    </a:lnTo>
                  </a:path>
                </a:pathLst>
              </a:custGeom>
              <a:solidFill>
                <a:schemeClr val="accent1"/>
              </a:solidFill>
              <a:ln w="12700" cap="rnd">
                <a:solidFill>
                  <a:srgbClr val="008000"/>
                </a:solidFill>
                <a:round/>
                <a:headEnd/>
                <a:tailEnd/>
              </a:ln>
            </p:spPr>
            <p:txBody>
              <a:bodyPr/>
              <a:lstStyle/>
              <a:p>
                <a:endParaRPr lang="en-US"/>
              </a:p>
            </p:txBody>
          </p:sp>
          <p:sp>
            <p:nvSpPr>
              <p:cNvPr id="18101" name="Freeform 362"/>
              <p:cNvSpPr>
                <a:spLocks/>
              </p:cNvSpPr>
              <p:nvPr/>
            </p:nvSpPr>
            <p:spPr bwMode="auto">
              <a:xfrm>
                <a:off x="3807" y="1972"/>
                <a:ext cx="80" cy="166"/>
              </a:xfrm>
              <a:custGeom>
                <a:avLst/>
                <a:gdLst>
                  <a:gd name="T0" fmla="*/ 79 w 80"/>
                  <a:gd name="T1" fmla="*/ 165 h 166"/>
                  <a:gd name="T2" fmla="*/ 73 w 80"/>
                  <a:gd name="T3" fmla="*/ 162 h 166"/>
                  <a:gd name="T4" fmla="*/ 67 w 80"/>
                  <a:gd name="T5" fmla="*/ 154 h 166"/>
                  <a:gd name="T6" fmla="*/ 61 w 80"/>
                  <a:gd name="T7" fmla="*/ 147 h 166"/>
                  <a:gd name="T8" fmla="*/ 49 w 80"/>
                  <a:gd name="T9" fmla="*/ 126 h 166"/>
                  <a:gd name="T10" fmla="*/ 43 w 80"/>
                  <a:gd name="T11" fmla="*/ 115 h 166"/>
                  <a:gd name="T12" fmla="*/ 37 w 80"/>
                  <a:gd name="T13" fmla="*/ 108 h 166"/>
                  <a:gd name="T14" fmla="*/ 37 w 80"/>
                  <a:gd name="T15" fmla="*/ 97 h 166"/>
                  <a:gd name="T16" fmla="*/ 37 w 80"/>
                  <a:gd name="T17" fmla="*/ 86 h 166"/>
                  <a:gd name="T18" fmla="*/ 43 w 80"/>
                  <a:gd name="T19" fmla="*/ 75 h 166"/>
                  <a:gd name="T20" fmla="*/ 37 w 80"/>
                  <a:gd name="T21" fmla="*/ 65 h 166"/>
                  <a:gd name="T22" fmla="*/ 30 w 80"/>
                  <a:gd name="T23" fmla="*/ 47 h 166"/>
                  <a:gd name="T24" fmla="*/ 18 w 80"/>
                  <a:gd name="T25" fmla="*/ 29 h 166"/>
                  <a:gd name="T26" fmla="*/ 6 w 80"/>
                  <a:gd name="T27" fmla="*/ 11 h 166"/>
                  <a:gd name="T28" fmla="*/ 0 w 80"/>
                  <a:gd name="T29" fmla="*/ 4 h 166"/>
                  <a:gd name="T30" fmla="*/ 0 w 80"/>
                  <a:gd name="T31" fmla="*/ 0 h 166"/>
                  <a:gd name="T32" fmla="*/ 6 w 80"/>
                  <a:gd name="T33" fmla="*/ 4 h 166"/>
                  <a:gd name="T34" fmla="*/ 18 w 80"/>
                  <a:gd name="T35" fmla="*/ 14 h 166"/>
                  <a:gd name="T36" fmla="*/ 30 w 80"/>
                  <a:gd name="T37" fmla="*/ 29 h 166"/>
                  <a:gd name="T38" fmla="*/ 37 w 80"/>
                  <a:gd name="T39" fmla="*/ 47 h 166"/>
                  <a:gd name="T40" fmla="*/ 43 w 80"/>
                  <a:gd name="T41" fmla="*/ 58 h 166"/>
                  <a:gd name="T42" fmla="*/ 49 w 80"/>
                  <a:gd name="T43" fmla="*/ 75 h 166"/>
                  <a:gd name="T44" fmla="*/ 61 w 80"/>
                  <a:gd name="T45" fmla="*/ 111 h 166"/>
                  <a:gd name="T46" fmla="*/ 67 w 80"/>
                  <a:gd name="T47" fmla="*/ 129 h 166"/>
                  <a:gd name="T48" fmla="*/ 73 w 80"/>
                  <a:gd name="T49" fmla="*/ 147 h 166"/>
                  <a:gd name="T50" fmla="*/ 79 w 80"/>
                  <a:gd name="T51" fmla="*/ 158 h 166"/>
                  <a:gd name="T52" fmla="*/ 79 w 80"/>
                  <a:gd name="T53" fmla="*/ 165 h 1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
                  <a:gd name="T82" fmla="*/ 0 h 166"/>
                  <a:gd name="T83" fmla="*/ 80 w 80"/>
                  <a:gd name="T84" fmla="*/ 166 h 16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 h="166">
                    <a:moveTo>
                      <a:pt x="79" y="165"/>
                    </a:moveTo>
                    <a:lnTo>
                      <a:pt x="73" y="162"/>
                    </a:lnTo>
                    <a:lnTo>
                      <a:pt x="67" y="154"/>
                    </a:lnTo>
                    <a:lnTo>
                      <a:pt x="61" y="147"/>
                    </a:lnTo>
                    <a:lnTo>
                      <a:pt x="49" y="126"/>
                    </a:lnTo>
                    <a:lnTo>
                      <a:pt x="43" y="115"/>
                    </a:lnTo>
                    <a:lnTo>
                      <a:pt x="37" y="108"/>
                    </a:lnTo>
                    <a:lnTo>
                      <a:pt x="37" y="97"/>
                    </a:lnTo>
                    <a:lnTo>
                      <a:pt x="37" y="86"/>
                    </a:lnTo>
                    <a:lnTo>
                      <a:pt x="43" y="75"/>
                    </a:lnTo>
                    <a:lnTo>
                      <a:pt x="37" y="65"/>
                    </a:lnTo>
                    <a:lnTo>
                      <a:pt x="30" y="47"/>
                    </a:lnTo>
                    <a:lnTo>
                      <a:pt x="18" y="29"/>
                    </a:lnTo>
                    <a:lnTo>
                      <a:pt x="6" y="11"/>
                    </a:lnTo>
                    <a:lnTo>
                      <a:pt x="0" y="4"/>
                    </a:lnTo>
                    <a:lnTo>
                      <a:pt x="0" y="0"/>
                    </a:lnTo>
                    <a:lnTo>
                      <a:pt x="6" y="4"/>
                    </a:lnTo>
                    <a:lnTo>
                      <a:pt x="18" y="14"/>
                    </a:lnTo>
                    <a:lnTo>
                      <a:pt x="30" y="29"/>
                    </a:lnTo>
                    <a:lnTo>
                      <a:pt x="37" y="47"/>
                    </a:lnTo>
                    <a:lnTo>
                      <a:pt x="43" y="58"/>
                    </a:lnTo>
                    <a:lnTo>
                      <a:pt x="49" y="75"/>
                    </a:lnTo>
                    <a:lnTo>
                      <a:pt x="61" y="111"/>
                    </a:lnTo>
                    <a:lnTo>
                      <a:pt x="67" y="129"/>
                    </a:lnTo>
                    <a:lnTo>
                      <a:pt x="73" y="147"/>
                    </a:lnTo>
                    <a:lnTo>
                      <a:pt x="79" y="158"/>
                    </a:lnTo>
                    <a:lnTo>
                      <a:pt x="79" y="165"/>
                    </a:lnTo>
                  </a:path>
                </a:pathLst>
              </a:custGeom>
              <a:solidFill>
                <a:schemeClr val="accent1"/>
              </a:solidFill>
              <a:ln w="12700" cap="rnd">
                <a:solidFill>
                  <a:srgbClr val="008000"/>
                </a:solidFill>
                <a:round/>
                <a:headEnd/>
                <a:tailEnd/>
              </a:ln>
            </p:spPr>
            <p:txBody>
              <a:bodyPr/>
              <a:lstStyle/>
              <a:p>
                <a:endParaRPr lang="en-US"/>
              </a:p>
            </p:txBody>
          </p:sp>
          <p:sp>
            <p:nvSpPr>
              <p:cNvPr id="18102" name="Freeform 363"/>
              <p:cNvSpPr>
                <a:spLocks/>
              </p:cNvSpPr>
              <p:nvPr/>
            </p:nvSpPr>
            <p:spPr bwMode="auto">
              <a:xfrm>
                <a:off x="3887" y="1992"/>
                <a:ext cx="50" cy="159"/>
              </a:xfrm>
              <a:custGeom>
                <a:avLst/>
                <a:gdLst>
                  <a:gd name="T0" fmla="*/ 0 w 50"/>
                  <a:gd name="T1" fmla="*/ 126 h 159"/>
                  <a:gd name="T2" fmla="*/ 12 w 50"/>
                  <a:gd name="T3" fmla="*/ 90 h 159"/>
                  <a:gd name="T4" fmla="*/ 24 w 50"/>
                  <a:gd name="T5" fmla="*/ 57 h 159"/>
                  <a:gd name="T6" fmla="*/ 24 w 50"/>
                  <a:gd name="T7" fmla="*/ 36 h 159"/>
                  <a:gd name="T8" fmla="*/ 24 w 50"/>
                  <a:gd name="T9" fmla="*/ 18 h 159"/>
                  <a:gd name="T10" fmla="*/ 31 w 50"/>
                  <a:gd name="T11" fmla="*/ 11 h 159"/>
                  <a:gd name="T12" fmla="*/ 37 w 50"/>
                  <a:gd name="T13" fmla="*/ 3 h 159"/>
                  <a:gd name="T14" fmla="*/ 43 w 50"/>
                  <a:gd name="T15" fmla="*/ 0 h 159"/>
                  <a:gd name="T16" fmla="*/ 49 w 50"/>
                  <a:gd name="T17" fmla="*/ 3 h 159"/>
                  <a:gd name="T18" fmla="*/ 43 w 50"/>
                  <a:gd name="T19" fmla="*/ 18 h 159"/>
                  <a:gd name="T20" fmla="*/ 37 w 50"/>
                  <a:gd name="T21" fmla="*/ 39 h 159"/>
                  <a:gd name="T22" fmla="*/ 24 w 50"/>
                  <a:gd name="T23" fmla="*/ 65 h 159"/>
                  <a:gd name="T24" fmla="*/ 18 w 50"/>
                  <a:gd name="T25" fmla="*/ 90 h 159"/>
                  <a:gd name="T26" fmla="*/ 12 w 50"/>
                  <a:gd name="T27" fmla="*/ 126 h 159"/>
                  <a:gd name="T28" fmla="*/ 6 w 50"/>
                  <a:gd name="T29" fmla="*/ 158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159"/>
                  <a:gd name="T47" fmla="*/ 50 w 50"/>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159">
                    <a:moveTo>
                      <a:pt x="0" y="126"/>
                    </a:moveTo>
                    <a:lnTo>
                      <a:pt x="12" y="90"/>
                    </a:lnTo>
                    <a:lnTo>
                      <a:pt x="24" y="57"/>
                    </a:lnTo>
                    <a:lnTo>
                      <a:pt x="24" y="36"/>
                    </a:lnTo>
                    <a:lnTo>
                      <a:pt x="24" y="18"/>
                    </a:lnTo>
                    <a:lnTo>
                      <a:pt x="31" y="11"/>
                    </a:lnTo>
                    <a:lnTo>
                      <a:pt x="37" y="3"/>
                    </a:lnTo>
                    <a:lnTo>
                      <a:pt x="43" y="0"/>
                    </a:lnTo>
                    <a:lnTo>
                      <a:pt x="49" y="3"/>
                    </a:lnTo>
                    <a:lnTo>
                      <a:pt x="43" y="18"/>
                    </a:lnTo>
                    <a:lnTo>
                      <a:pt x="37" y="39"/>
                    </a:lnTo>
                    <a:lnTo>
                      <a:pt x="24" y="65"/>
                    </a:lnTo>
                    <a:lnTo>
                      <a:pt x="18" y="90"/>
                    </a:lnTo>
                    <a:lnTo>
                      <a:pt x="12" y="126"/>
                    </a:lnTo>
                    <a:lnTo>
                      <a:pt x="6" y="158"/>
                    </a:lnTo>
                  </a:path>
                </a:pathLst>
              </a:custGeom>
              <a:solidFill>
                <a:schemeClr val="accent1"/>
              </a:solidFill>
              <a:ln w="12700" cap="rnd">
                <a:solidFill>
                  <a:srgbClr val="008000"/>
                </a:solidFill>
                <a:round/>
                <a:headEnd/>
                <a:tailEnd/>
              </a:ln>
            </p:spPr>
            <p:txBody>
              <a:bodyPr/>
              <a:lstStyle/>
              <a:p>
                <a:endParaRPr lang="en-US"/>
              </a:p>
            </p:txBody>
          </p:sp>
          <p:sp>
            <p:nvSpPr>
              <p:cNvPr id="18103" name="Freeform 364"/>
              <p:cNvSpPr>
                <a:spLocks/>
              </p:cNvSpPr>
              <p:nvPr/>
            </p:nvSpPr>
            <p:spPr bwMode="auto">
              <a:xfrm>
                <a:off x="3840" y="1918"/>
                <a:ext cx="50" cy="203"/>
              </a:xfrm>
              <a:custGeom>
                <a:avLst/>
                <a:gdLst>
                  <a:gd name="T0" fmla="*/ 43 w 50"/>
                  <a:gd name="T1" fmla="*/ 202 h 203"/>
                  <a:gd name="T2" fmla="*/ 37 w 50"/>
                  <a:gd name="T3" fmla="*/ 138 h 203"/>
                  <a:gd name="T4" fmla="*/ 31 w 50"/>
                  <a:gd name="T5" fmla="*/ 106 h 203"/>
                  <a:gd name="T6" fmla="*/ 25 w 50"/>
                  <a:gd name="T7" fmla="*/ 81 h 203"/>
                  <a:gd name="T8" fmla="*/ 19 w 50"/>
                  <a:gd name="T9" fmla="*/ 57 h 203"/>
                  <a:gd name="T10" fmla="*/ 12 w 50"/>
                  <a:gd name="T11" fmla="*/ 32 h 203"/>
                  <a:gd name="T12" fmla="*/ 6 w 50"/>
                  <a:gd name="T13" fmla="*/ 14 h 203"/>
                  <a:gd name="T14" fmla="*/ 0 w 50"/>
                  <a:gd name="T15" fmla="*/ 3 h 203"/>
                  <a:gd name="T16" fmla="*/ 0 w 50"/>
                  <a:gd name="T17" fmla="*/ 0 h 203"/>
                  <a:gd name="T18" fmla="*/ 6 w 50"/>
                  <a:gd name="T19" fmla="*/ 7 h 203"/>
                  <a:gd name="T20" fmla="*/ 12 w 50"/>
                  <a:gd name="T21" fmla="*/ 14 h 203"/>
                  <a:gd name="T22" fmla="*/ 19 w 50"/>
                  <a:gd name="T23" fmla="*/ 28 h 203"/>
                  <a:gd name="T24" fmla="*/ 25 w 50"/>
                  <a:gd name="T25" fmla="*/ 50 h 203"/>
                  <a:gd name="T26" fmla="*/ 37 w 50"/>
                  <a:gd name="T27" fmla="*/ 71 h 203"/>
                  <a:gd name="T28" fmla="*/ 43 w 50"/>
                  <a:gd name="T29" fmla="*/ 96 h 203"/>
                  <a:gd name="T30" fmla="*/ 49 w 50"/>
                  <a:gd name="T31" fmla="*/ 113 h 203"/>
                  <a:gd name="T32" fmla="*/ 49 w 50"/>
                  <a:gd name="T33" fmla="*/ 128 h 203"/>
                  <a:gd name="T34" fmla="*/ 49 w 50"/>
                  <a:gd name="T35" fmla="*/ 138 h 203"/>
                  <a:gd name="T36" fmla="*/ 49 w 50"/>
                  <a:gd name="T37" fmla="*/ 152 h 2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
                  <a:gd name="T58" fmla="*/ 0 h 203"/>
                  <a:gd name="T59" fmla="*/ 50 w 50"/>
                  <a:gd name="T60" fmla="*/ 203 h 2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 h="203">
                    <a:moveTo>
                      <a:pt x="43" y="202"/>
                    </a:moveTo>
                    <a:lnTo>
                      <a:pt x="37" y="138"/>
                    </a:lnTo>
                    <a:lnTo>
                      <a:pt x="31" y="106"/>
                    </a:lnTo>
                    <a:lnTo>
                      <a:pt x="25" y="81"/>
                    </a:lnTo>
                    <a:lnTo>
                      <a:pt x="19" y="57"/>
                    </a:lnTo>
                    <a:lnTo>
                      <a:pt x="12" y="32"/>
                    </a:lnTo>
                    <a:lnTo>
                      <a:pt x="6" y="14"/>
                    </a:lnTo>
                    <a:lnTo>
                      <a:pt x="0" y="3"/>
                    </a:lnTo>
                    <a:lnTo>
                      <a:pt x="0" y="0"/>
                    </a:lnTo>
                    <a:lnTo>
                      <a:pt x="6" y="7"/>
                    </a:lnTo>
                    <a:lnTo>
                      <a:pt x="12" y="14"/>
                    </a:lnTo>
                    <a:lnTo>
                      <a:pt x="19" y="28"/>
                    </a:lnTo>
                    <a:lnTo>
                      <a:pt x="25" y="50"/>
                    </a:lnTo>
                    <a:lnTo>
                      <a:pt x="37" y="71"/>
                    </a:lnTo>
                    <a:lnTo>
                      <a:pt x="43" y="96"/>
                    </a:lnTo>
                    <a:lnTo>
                      <a:pt x="49" y="113"/>
                    </a:lnTo>
                    <a:lnTo>
                      <a:pt x="49" y="128"/>
                    </a:lnTo>
                    <a:lnTo>
                      <a:pt x="49" y="138"/>
                    </a:lnTo>
                    <a:lnTo>
                      <a:pt x="49" y="152"/>
                    </a:lnTo>
                  </a:path>
                </a:pathLst>
              </a:custGeom>
              <a:solidFill>
                <a:schemeClr val="accent1"/>
              </a:solidFill>
              <a:ln w="12700" cap="rnd">
                <a:solidFill>
                  <a:srgbClr val="008000"/>
                </a:solidFill>
                <a:round/>
                <a:headEnd/>
                <a:tailEnd/>
              </a:ln>
            </p:spPr>
            <p:txBody>
              <a:bodyPr/>
              <a:lstStyle/>
              <a:p>
                <a:endParaRPr lang="en-US"/>
              </a:p>
            </p:txBody>
          </p:sp>
          <p:sp>
            <p:nvSpPr>
              <p:cNvPr id="18104" name="Freeform 365"/>
              <p:cNvSpPr>
                <a:spLocks/>
              </p:cNvSpPr>
              <p:nvPr/>
            </p:nvSpPr>
            <p:spPr bwMode="auto">
              <a:xfrm>
                <a:off x="3783" y="2075"/>
                <a:ext cx="98" cy="61"/>
              </a:xfrm>
              <a:custGeom>
                <a:avLst/>
                <a:gdLst>
                  <a:gd name="T0" fmla="*/ 97 w 98"/>
                  <a:gd name="T1" fmla="*/ 60 h 61"/>
                  <a:gd name="T2" fmla="*/ 97 w 98"/>
                  <a:gd name="T3" fmla="*/ 57 h 61"/>
                  <a:gd name="T4" fmla="*/ 85 w 98"/>
                  <a:gd name="T5" fmla="*/ 46 h 61"/>
                  <a:gd name="T6" fmla="*/ 79 w 98"/>
                  <a:gd name="T7" fmla="*/ 32 h 61"/>
                  <a:gd name="T8" fmla="*/ 67 w 98"/>
                  <a:gd name="T9" fmla="*/ 21 h 61"/>
                  <a:gd name="T10" fmla="*/ 55 w 98"/>
                  <a:gd name="T11" fmla="*/ 10 h 61"/>
                  <a:gd name="T12" fmla="*/ 36 w 98"/>
                  <a:gd name="T13" fmla="*/ 0 h 61"/>
                  <a:gd name="T14" fmla="*/ 12 w 98"/>
                  <a:gd name="T15" fmla="*/ 0 h 61"/>
                  <a:gd name="T16" fmla="*/ 6 w 98"/>
                  <a:gd name="T17" fmla="*/ 0 h 61"/>
                  <a:gd name="T18" fmla="*/ 0 w 98"/>
                  <a:gd name="T19" fmla="*/ 0 h 61"/>
                  <a:gd name="T20" fmla="*/ 12 w 98"/>
                  <a:gd name="T21" fmla="*/ 3 h 61"/>
                  <a:gd name="T22" fmla="*/ 24 w 98"/>
                  <a:gd name="T23" fmla="*/ 7 h 61"/>
                  <a:gd name="T24" fmla="*/ 43 w 98"/>
                  <a:gd name="T25" fmla="*/ 10 h 61"/>
                  <a:gd name="T26" fmla="*/ 55 w 98"/>
                  <a:gd name="T27" fmla="*/ 18 h 61"/>
                  <a:gd name="T28" fmla="*/ 67 w 98"/>
                  <a:gd name="T29" fmla="*/ 28 h 61"/>
                  <a:gd name="T30" fmla="*/ 79 w 98"/>
                  <a:gd name="T31" fmla="*/ 43 h 61"/>
                  <a:gd name="T32" fmla="*/ 91 w 98"/>
                  <a:gd name="T33" fmla="*/ 53 h 61"/>
                  <a:gd name="T34" fmla="*/ 97 w 98"/>
                  <a:gd name="T35" fmla="*/ 60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8"/>
                  <a:gd name="T55" fmla="*/ 0 h 61"/>
                  <a:gd name="T56" fmla="*/ 98 w 98"/>
                  <a:gd name="T57" fmla="*/ 61 h 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8" h="61">
                    <a:moveTo>
                      <a:pt x="97" y="60"/>
                    </a:moveTo>
                    <a:lnTo>
                      <a:pt x="97" y="57"/>
                    </a:lnTo>
                    <a:lnTo>
                      <a:pt x="85" y="46"/>
                    </a:lnTo>
                    <a:lnTo>
                      <a:pt x="79" y="32"/>
                    </a:lnTo>
                    <a:lnTo>
                      <a:pt x="67" y="21"/>
                    </a:lnTo>
                    <a:lnTo>
                      <a:pt x="55" y="10"/>
                    </a:lnTo>
                    <a:lnTo>
                      <a:pt x="36" y="0"/>
                    </a:lnTo>
                    <a:lnTo>
                      <a:pt x="12" y="0"/>
                    </a:lnTo>
                    <a:lnTo>
                      <a:pt x="6" y="0"/>
                    </a:lnTo>
                    <a:lnTo>
                      <a:pt x="0" y="0"/>
                    </a:lnTo>
                    <a:lnTo>
                      <a:pt x="12" y="3"/>
                    </a:lnTo>
                    <a:lnTo>
                      <a:pt x="24" y="7"/>
                    </a:lnTo>
                    <a:lnTo>
                      <a:pt x="43" y="10"/>
                    </a:lnTo>
                    <a:lnTo>
                      <a:pt x="55" y="18"/>
                    </a:lnTo>
                    <a:lnTo>
                      <a:pt x="67" y="28"/>
                    </a:lnTo>
                    <a:lnTo>
                      <a:pt x="79" y="43"/>
                    </a:lnTo>
                    <a:lnTo>
                      <a:pt x="91" y="53"/>
                    </a:lnTo>
                    <a:lnTo>
                      <a:pt x="97" y="60"/>
                    </a:lnTo>
                  </a:path>
                </a:pathLst>
              </a:custGeom>
              <a:solidFill>
                <a:schemeClr val="accent1"/>
              </a:solidFill>
              <a:ln w="12700" cap="rnd">
                <a:solidFill>
                  <a:srgbClr val="008000"/>
                </a:solidFill>
                <a:round/>
                <a:headEnd/>
                <a:tailEnd/>
              </a:ln>
            </p:spPr>
            <p:txBody>
              <a:bodyPr/>
              <a:lstStyle/>
              <a:p>
                <a:endParaRPr lang="en-US"/>
              </a:p>
            </p:txBody>
          </p:sp>
          <p:sp>
            <p:nvSpPr>
              <p:cNvPr id="18105" name="Freeform 366"/>
              <p:cNvSpPr>
                <a:spLocks/>
              </p:cNvSpPr>
              <p:nvPr/>
            </p:nvSpPr>
            <p:spPr bwMode="auto">
              <a:xfrm>
                <a:off x="3879" y="1916"/>
                <a:ext cx="38" cy="227"/>
              </a:xfrm>
              <a:custGeom>
                <a:avLst/>
                <a:gdLst>
                  <a:gd name="T0" fmla="*/ 0 w 38"/>
                  <a:gd name="T1" fmla="*/ 205 h 227"/>
                  <a:gd name="T2" fmla="*/ 6 w 38"/>
                  <a:gd name="T3" fmla="*/ 144 h 227"/>
                  <a:gd name="T4" fmla="*/ 13 w 38"/>
                  <a:gd name="T5" fmla="*/ 86 h 227"/>
                  <a:gd name="T6" fmla="*/ 19 w 38"/>
                  <a:gd name="T7" fmla="*/ 61 h 227"/>
                  <a:gd name="T8" fmla="*/ 25 w 38"/>
                  <a:gd name="T9" fmla="*/ 33 h 227"/>
                  <a:gd name="T10" fmla="*/ 31 w 38"/>
                  <a:gd name="T11" fmla="*/ 11 h 227"/>
                  <a:gd name="T12" fmla="*/ 31 w 38"/>
                  <a:gd name="T13" fmla="*/ 4 h 227"/>
                  <a:gd name="T14" fmla="*/ 31 w 38"/>
                  <a:gd name="T15" fmla="*/ 0 h 227"/>
                  <a:gd name="T16" fmla="*/ 37 w 38"/>
                  <a:gd name="T17" fmla="*/ 0 h 227"/>
                  <a:gd name="T18" fmla="*/ 37 w 38"/>
                  <a:gd name="T19" fmla="*/ 11 h 227"/>
                  <a:gd name="T20" fmla="*/ 37 w 38"/>
                  <a:gd name="T21" fmla="*/ 25 h 227"/>
                  <a:gd name="T22" fmla="*/ 31 w 38"/>
                  <a:gd name="T23" fmla="*/ 43 h 227"/>
                  <a:gd name="T24" fmla="*/ 31 w 38"/>
                  <a:gd name="T25" fmla="*/ 61 h 227"/>
                  <a:gd name="T26" fmla="*/ 25 w 38"/>
                  <a:gd name="T27" fmla="*/ 83 h 227"/>
                  <a:gd name="T28" fmla="*/ 13 w 38"/>
                  <a:gd name="T29" fmla="*/ 129 h 227"/>
                  <a:gd name="T30" fmla="*/ 13 w 38"/>
                  <a:gd name="T31" fmla="*/ 226 h 2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227"/>
                  <a:gd name="T50" fmla="*/ 38 w 38"/>
                  <a:gd name="T51" fmla="*/ 227 h 2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227">
                    <a:moveTo>
                      <a:pt x="0" y="205"/>
                    </a:moveTo>
                    <a:lnTo>
                      <a:pt x="6" y="144"/>
                    </a:lnTo>
                    <a:lnTo>
                      <a:pt x="13" y="86"/>
                    </a:lnTo>
                    <a:lnTo>
                      <a:pt x="19" y="61"/>
                    </a:lnTo>
                    <a:lnTo>
                      <a:pt x="25" y="33"/>
                    </a:lnTo>
                    <a:lnTo>
                      <a:pt x="31" y="11"/>
                    </a:lnTo>
                    <a:lnTo>
                      <a:pt x="31" y="4"/>
                    </a:lnTo>
                    <a:lnTo>
                      <a:pt x="31" y="0"/>
                    </a:lnTo>
                    <a:lnTo>
                      <a:pt x="37" y="0"/>
                    </a:lnTo>
                    <a:lnTo>
                      <a:pt x="37" y="11"/>
                    </a:lnTo>
                    <a:lnTo>
                      <a:pt x="37" y="25"/>
                    </a:lnTo>
                    <a:lnTo>
                      <a:pt x="31" y="43"/>
                    </a:lnTo>
                    <a:lnTo>
                      <a:pt x="31" y="61"/>
                    </a:lnTo>
                    <a:lnTo>
                      <a:pt x="25" y="83"/>
                    </a:lnTo>
                    <a:lnTo>
                      <a:pt x="13" y="129"/>
                    </a:lnTo>
                    <a:lnTo>
                      <a:pt x="13" y="226"/>
                    </a:lnTo>
                  </a:path>
                </a:pathLst>
              </a:custGeom>
              <a:solidFill>
                <a:schemeClr val="accent1"/>
              </a:solidFill>
              <a:ln w="12700" cap="rnd">
                <a:solidFill>
                  <a:srgbClr val="008000"/>
                </a:solidFill>
                <a:round/>
                <a:headEnd/>
                <a:tailEnd/>
              </a:ln>
            </p:spPr>
            <p:txBody>
              <a:bodyPr/>
              <a:lstStyle/>
              <a:p>
                <a:endParaRPr lang="en-US"/>
              </a:p>
            </p:txBody>
          </p:sp>
          <p:sp>
            <p:nvSpPr>
              <p:cNvPr id="18106" name="Freeform 367"/>
              <p:cNvSpPr>
                <a:spLocks/>
              </p:cNvSpPr>
              <p:nvPr/>
            </p:nvSpPr>
            <p:spPr bwMode="auto">
              <a:xfrm>
                <a:off x="3898" y="2069"/>
                <a:ext cx="75" cy="62"/>
              </a:xfrm>
              <a:custGeom>
                <a:avLst/>
                <a:gdLst>
                  <a:gd name="T0" fmla="*/ 0 w 75"/>
                  <a:gd name="T1" fmla="*/ 61 h 62"/>
                  <a:gd name="T2" fmla="*/ 6 w 75"/>
                  <a:gd name="T3" fmla="*/ 36 h 62"/>
                  <a:gd name="T4" fmla="*/ 12 w 75"/>
                  <a:gd name="T5" fmla="*/ 18 h 62"/>
                  <a:gd name="T6" fmla="*/ 18 w 75"/>
                  <a:gd name="T7" fmla="*/ 11 h 62"/>
                  <a:gd name="T8" fmla="*/ 24 w 75"/>
                  <a:gd name="T9" fmla="*/ 8 h 62"/>
                  <a:gd name="T10" fmla="*/ 43 w 75"/>
                  <a:gd name="T11" fmla="*/ 4 h 62"/>
                  <a:gd name="T12" fmla="*/ 62 w 75"/>
                  <a:gd name="T13" fmla="*/ 0 h 62"/>
                  <a:gd name="T14" fmla="*/ 74 w 75"/>
                  <a:gd name="T15" fmla="*/ 4 h 62"/>
                  <a:gd name="T16" fmla="*/ 68 w 75"/>
                  <a:gd name="T17" fmla="*/ 11 h 62"/>
                  <a:gd name="T18" fmla="*/ 49 w 75"/>
                  <a:gd name="T19" fmla="*/ 18 h 62"/>
                  <a:gd name="T20" fmla="*/ 31 w 75"/>
                  <a:gd name="T21" fmla="*/ 29 h 62"/>
                  <a:gd name="T22" fmla="*/ 12 w 75"/>
                  <a:gd name="T23" fmla="*/ 4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
                  <a:gd name="T37" fmla="*/ 0 h 62"/>
                  <a:gd name="T38" fmla="*/ 75 w 75"/>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 h="62">
                    <a:moveTo>
                      <a:pt x="0" y="61"/>
                    </a:moveTo>
                    <a:lnTo>
                      <a:pt x="6" y="36"/>
                    </a:lnTo>
                    <a:lnTo>
                      <a:pt x="12" y="18"/>
                    </a:lnTo>
                    <a:lnTo>
                      <a:pt x="18" y="11"/>
                    </a:lnTo>
                    <a:lnTo>
                      <a:pt x="24" y="8"/>
                    </a:lnTo>
                    <a:lnTo>
                      <a:pt x="43" y="4"/>
                    </a:lnTo>
                    <a:lnTo>
                      <a:pt x="62" y="0"/>
                    </a:lnTo>
                    <a:lnTo>
                      <a:pt x="74" y="4"/>
                    </a:lnTo>
                    <a:lnTo>
                      <a:pt x="68" y="11"/>
                    </a:lnTo>
                    <a:lnTo>
                      <a:pt x="49" y="18"/>
                    </a:lnTo>
                    <a:lnTo>
                      <a:pt x="31" y="29"/>
                    </a:lnTo>
                    <a:lnTo>
                      <a:pt x="12" y="40"/>
                    </a:lnTo>
                  </a:path>
                </a:pathLst>
              </a:custGeom>
              <a:solidFill>
                <a:schemeClr val="accent1"/>
              </a:solidFill>
              <a:ln w="12700" cap="rnd">
                <a:solidFill>
                  <a:srgbClr val="008000"/>
                </a:solidFill>
                <a:round/>
                <a:headEnd/>
                <a:tailEnd/>
              </a:ln>
            </p:spPr>
            <p:txBody>
              <a:bodyPr/>
              <a:lstStyle/>
              <a:p>
                <a:endParaRPr lang="en-US"/>
              </a:p>
            </p:txBody>
          </p:sp>
          <p:sp>
            <p:nvSpPr>
              <p:cNvPr id="18107" name="Freeform 368"/>
              <p:cNvSpPr>
                <a:spLocks/>
              </p:cNvSpPr>
              <p:nvPr/>
            </p:nvSpPr>
            <p:spPr bwMode="auto">
              <a:xfrm>
                <a:off x="3868" y="1871"/>
                <a:ext cx="19" cy="249"/>
              </a:xfrm>
              <a:custGeom>
                <a:avLst/>
                <a:gdLst>
                  <a:gd name="T0" fmla="*/ 18 w 19"/>
                  <a:gd name="T1" fmla="*/ 248 h 249"/>
                  <a:gd name="T2" fmla="*/ 12 w 19"/>
                  <a:gd name="T3" fmla="*/ 188 h 249"/>
                  <a:gd name="T4" fmla="*/ 12 w 19"/>
                  <a:gd name="T5" fmla="*/ 131 h 249"/>
                  <a:gd name="T6" fmla="*/ 6 w 19"/>
                  <a:gd name="T7" fmla="*/ 81 h 249"/>
                  <a:gd name="T8" fmla="*/ 0 w 19"/>
                  <a:gd name="T9" fmla="*/ 60 h 249"/>
                  <a:gd name="T10" fmla="*/ 0 w 19"/>
                  <a:gd name="T11" fmla="*/ 42 h 249"/>
                  <a:gd name="T12" fmla="*/ 0 w 19"/>
                  <a:gd name="T13" fmla="*/ 28 h 249"/>
                  <a:gd name="T14" fmla="*/ 0 w 19"/>
                  <a:gd name="T15" fmla="*/ 18 h 249"/>
                  <a:gd name="T16" fmla="*/ 0 w 19"/>
                  <a:gd name="T17" fmla="*/ 3 h 249"/>
                  <a:gd name="T18" fmla="*/ 0 w 19"/>
                  <a:gd name="T19" fmla="*/ 0 h 249"/>
                  <a:gd name="T20" fmla="*/ 0 w 19"/>
                  <a:gd name="T21" fmla="*/ 7 h 249"/>
                  <a:gd name="T22" fmla="*/ 6 w 19"/>
                  <a:gd name="T23" fmla="*/ 25 h 249"/>
                  <a:gd name="T24" fmla="*/ 12 w 19"/>
                  <a:gd name="T25" fmla="*/ 42 h 249"/>
                  <a:gd name="T26" fmla="*/ 12 w 19"/>
                  <a:gd name="T27" fmla="*/ 60 h 249"/>
                  <a:gd name="T28" fmla="*/ 12 w 19"/>
                  <a:gd name="T29" fmla="*/ 92 h 249"/>
                  <a:gd name="T30" fmla="*/ 12 w 19"/>
                  <a:gd name="T31" fmla="*/ 128 h 249"/>
                  <a:gd name="T32" fmla="*/ 12 w 19"/>
                  <a:gd name="T33" fmla="*/ 145 h 249"/>
                  <a:gd name="T34" fmla="*/ 18 w 19"/>
                  <a:gd name="T35" fmla="*/ 166 h 249"/>
                  <a:gd name="T36" fmla="*/ 18 w 19"/>
                  <a:gd name="T37" fmla="*/ 209 h 2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249"/>
                  <a:gd name="T59" fmla="*/ 19 w 19"/>
                  <a:gd name="T60" fmla="*/ 249 h 2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249">
                    <a:moveTo>
                      <a:pt x="18" y="248"/>
                    </a:moveTo>
                    <a:lnTo>
                      <a:pt x="12" y="188"/>
                    </a:lnTo>
                    <a:lnTo>
                      <a:pt x="12" y="131"/>
                    </a:lnTo>
                    <a:lnTo>
                      <a:pt x="6" y="81"/>
                    </a:lnTo>
                    <a:lnTo>
                      <a:pt x="0" y="60"/>
                    </a:lnTo>
                    <a:lnTo>
                      <a:pt x="0" y="42"/>
                    </a:lnTo>
                    <a:lnTo>
                      <a:pt x="0" y="28"/>
                    </a:lnTo>
                    <a:lnTo>
                      <a:pt x="0" y="18"/>
                    </a:lnTo>
                    <a:lnTo>
                      <a:pt x="0" y="3"/>
                    </a:lnTo>
                    <a:lnTo>
                      <a:pt x="0" y="0"/>
                    </a:lnTo>
                    <a:lnTo>
                      <a:pt x="0" y="7"/>
                    </a:lnTo>
                    <a:lnTo>
                      <a:pt x="6" y="25"/>
                    </a:lnTo>
                    <a:lnTo>
                      <a:pt x="12" y="42"/>
                    </a:lnTo>
                    <a:lnTo>
                      <a:pt x="12" y="60"/>
                    </a:lnTo>
                    <a:lnTo>
                      <a:pt x="12" y="92"/>
                    </a:lnTo>
                    <a:lnTo>
                      <a:pt x="12" y="128"/>
                    </a:lnTo>
                    <a:lnTo>
                      <a:pt x="12" y="145"/>
                    </a:lnTo>
                    <a:lnTo>
                      <a:pt x="18" y="166"/>
                    </a:lnTo>
                    <a:lnTo>
                      <a:pt x="18" y="209"/>
                    </a:lnTo>
                  </a:path>
                </a:pathLst>
              </a:custGeom>
              <a:solidFill>
                <a:schemeClr val="accent1"/>
              </a:solidFill>
              <a:ln w="12700" cap="rnd">
                <a:solidFill>
                  <a:srgbClr val="008000"/>
                </a:solidFill>
                <a:round/>
                <a:headEnd/>
                <a:tailEnd/>
              </a:ln>
            </p:spPr>
            <p:txBody>
              <a:bodyPr/>
              <a:lstStyle/>
              <a:p>
                <a:endParaRPr lang="en-US"/>
              </a:p>
            </p:txBody>
          </p:sp>
        </p:grpSp>
      </p:grpSp>
      <p:grpSp>
        <p:nvGrpSpPr>
          <p:cNvPr id="17469" name="Group 369"/>
          <p:cNvGrpSpPr>
            <a:grpSpLocks/>
          </p:cNvGrpSpPr>
          <p:nvPr/>
        </p:nvGrpSpPr>
        <p:grpSpPr bwMode="auto">
          <a:xfrm>
            <a:off x="3132138" y="2768600"/>
            <a:ext cx="1079500" cy="463550"/>
            <a:chOff x="2170" y="1704"/>
            <a:chExt cx="748" cy="286"/>
          </a:xfrm>
        </p:grpSpPr>
        <p:grpSp>
          <p:nvGrpSpPr>
            <p:cNvPr id="17470" name="Group 370"/>
            <p:cNvGrpSpPr>
              <a:grpSpLocks/>
            </p:cNvGrpSpPr>
            <p:nvPr/>
          </p:nvGrpSpPr>
          <p:grpSpPr bwMode="auto">
            <a:xfrm>
              <a:off x="2170" y="1712"/>
              <a:ext cx="186" cy="278"/>
              <a:chOff x="2170" y="1712"/>
              <a:chExt cx="186" cy="278"/>
            </a:xfrm>
          </p:grpSpPr>
          <p:sp>
            <p:nvSpPr>
              <p:cNvPr id="18088" name="Freeform 371"/>
              <p:cNvSpPr>
                <a:spLocks/>
              </p:cNvSpPr>
              <p:nvPr/>
            </p:nvSpPr>
            <p:spPr bwMode="auto">
              <a:xfrm>
                <a:off x="2267" y="1886"/>
                <a:ext cx="12" cy="104"/>
              </a:xfrm>
              <a:custGeom>
                <a:avLst/>
                <a:gdLst>
                  <a:gd name="T0" fmla="*/ 0 w 12"/>
                  <a:gd name="T1" fmla="*/ 103 h 104"/>
                  <a:gd name="T2" fmla="*/ 4 w 12"/>
                  <a:gd name="T3" fmla="*/ 73 h 104"/>
                  <a:gd name="T4" fmla="*/ 4 w 12"/>
                  <a:gd name="T5" fmla="*/ 46 h 104"/>
                  <a:gd name="T6" fmla="*/ 4 w 12"/>
                  <a:gd name="T7" fmla="*/ 26 h 104"/>
                  <a:gd name="T8" fmla="*/ 7 w 12"/>
                  <a:gd name="T9" fmla="*/ 13 h 104"/>
                  <a:gd name="T10" fmla="*/ 7 w 12"/>
                  <a:gd name="T11" fmla="*/ 3 h 104"/>
                  <a:gd name="T12" fmla="*/ 7 w 12"/>
                  <a:gd name="T13" fmla="*/ 0 h 104"/>
                  <a:gd name="T14" fmla="*/ 11 w 12"/>
                  <a:gd name="T15" fmla="*/ 0 h 104"/>
                  <a:gd name="T16" fmla="*/ 11 w 12"/>
                  <a:gd name="T17" fmla="*/ 3 h 104"/>
                  <a:gd name="T18" fmla="*/ 11 w 12"/>
                  <a:gd name="T19" fmla="*/ 16 h 104"/>
                  <a:gd name="T20" fmla="*/ 7 w 12"/>
                  <a:gd name="T21" fmla="*/ 43 h 104"/>
                  <a:gd name="T22" fmla="*/ 4 w 12"/>
                  <a:gd name="T23" fmla="*/ 73 h 104"/>
                  <a:gd name="T24" fmla="*/ 0 w 12"/>
                  <a:gd name="T25" fmla="*/ 103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04"/>
                  <a:gd name="T41" fmla="*/ 12 w 12"/>
                  <a:gd name="T42" fmla="*/ 104 h 1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04">
                    <a:moveTo>
                      <a:pt x="0" y="103"/>
                    </a:moveTo>
                    <a:lnTo>
                      <a:pt x="4" y="73"/>
                    </a:lnTo>
                    <a:lnTo>
                      <a:pt x="4" y="46"/>
                    </a:lnTo>
                    <a:lnTo>
                      <a:pt x="4" y="26"/>
                    </a:lnTo>
                    <a:lnTo>
                      <a:pt x="7" y="13"/>
                    </a:lnTo>
                    <a:lnTo>
                      <a:pt x="7" y="3"/>
                    </a:lnTo>
                    <a:lnTo>
                      <a:pt x="7" y="0"/>
                    </a:lnTo>
                    <a:lnTo>
                      <a:pt x="11" y="0"/>
                    </a:lnTo>
                    <a:lnTo>
                      <a:pt x="11" y="3"/>
                    </a:lnTo>
                    <a:lnTo>
                      <a:pt x="11" y="16"/>
                    </a:lnTo>
                    <a:lnTo>
                      <a:pt x="7" y="43"/>
                    </a:lnTo>
                    <a:lnTo>
                      <a:pt x="4" y="73"/>
                    </a:lnTo>
                    <a:lnTo>
                      <a:pt x="0" y="103"/>
                    </a:lnTo>
                  </a:path>
                </a:pathLst>
              </a:custGeom>
              <a:solidFill>
                <a:schemeClr val="accent1"/>
              </a:solidFill>
              <a:ln w="12700" cap="rnd">
                <a:solidFill>
                  <a:srgbClr val="008000"/>
                </a:solidFill>
                <a:round/>
                <a:headEnd/>
                <a:tailEnd/>
              </a:ln>
            </p:spPr>
            <p:txBody>
              <a:bodyPr/>
              <a:lstStyle/>
              <a:p>
                <a:endParaRPr lang="en-US"/>
              </a:p>
            </p:txBody>
          </p:sp>
          <p:sp>
            <p:nvSpPr>
              <p:cNvPr id="18089" name="Freeform 372"/>
              <p:cNvSpPr>
                <a:spLocks/>
              </p:cNvSpPr>
              <p:nvPr/>
            </p:nvSpPr>
            <p:spPr bwMode="auto">
              <a:xfrm>
                <a:off x="2193" y="1810"/>
                <a:ext cx="81" cy="168"/>
              </a:xfrm>
              <a:custGeom>
                <a:avLst/>
                <a:gdLst>
                  <a:gd name="T0" fmla="*/ 80 w 81"/>
                  <a:gd name="T1" fmla="*/ 167 h 168"/>
                  <a:gd name="T2" fmla="*/ 73 w 81"/>
                  <a:gd name="T3" fmla="*/ 164 h 168"/>
                  <a:gd name="T4" fmla="*/ 70 w 81"/>
                  <a:gd name="T5" fmla="*/ 157 h 168"/>
                  <a:gd name="T6" fmla="*/ 63 w 81"/>
                  <a:gd name="T7" fmla="*/ 147 h 168"/>
                  <a:gd name="T8" fmla="*/ 49 w 81"/>
                  <a:gd name="T9" fmla="*/ 124 h 168"/>
                  <a:gd name="T10" fmla="*/ 45 w 81"/>
                  <a:gd name="T11" fmla="*/ 114 h 168"/>
                  <a:gd name="T12" fmla="*/ 42 w 81"/>
                  <a:gd name="T13" fmla="*/ 107 h 168"/>
                  <a:gd name="T14" fmla="*/ 38 w 81"/>
                  <a:gd name="T15" fmla="*/ 97 h 168"/>
                  <a:gd name="T16" fmla="*/ 42 w 81"/>
                  <a:gd name="T17" fmla="*/ 87 h 168"/>
                  <a:gd name="T18" fmla="*/ 45 w 81"/>
                  <a:gd name="T19" fmla="*/ 74 h 168"/>
                  <a:gd name="T20" fmla="*/ 42 w 81"/>
                  <a:gd name="T21" fmla="*/ 64 h 168"/>
                  <a:gd name="T22" fmla="*/ 31 w 81"/>
                  <a:gd name="T23" fmla="*/ 47 h 168"/>
                  <a:gd name="T24" fmla="*/ 17 w 81"/>
                  <a:gd name="T25" fmla="*/ 27 h 168"/>
                  <a:gd name="T26" fmla="*/ 7 w 81"/>
                  <a:gd name="T27" fmla="*/ 10 h 168"/>
                  <a:gd name="T28" fmla="*/ 0 w 81"/>
                  <a:gd name="T29" fmla="*/ 4 h 168"/>
                  <a:gd name="T30" fmla="*/ 0 w 81"/>
                  <a:gd name="T31" fmla="*/ 0 h 168"/>
                  <a:gd name="T32" fmla="*/ 3 w 81"/>
                  <a:gd name="T33" fmla="*/ 4 h 168"/>
                  <a:gd name="T34" fmla="*/ 17 w 81"/>
                  <a:gd name="T35" fmla="*/ 14 h 168"/>
                  <a:gd name="T36" fmla="*/ 31 w 81"/>
                  <a:gd name="T37" fmla="*/ 30 h 168"/>
                  <a:gd name="T38" fmla="*/ 42 w 81"/>
                  <a:gd name="T39" fmla="*/ 47 h 168"/>
                  <a:gd name="T40" fmla="*/ 45 w 81"/>
                  <a:gd name="T41" fmla="*/ 60 h 168"/>
                  <a:gd name="T42" fmla="*/ 52 w 81"/>
                  <a:gd name="T43" fmla="*/ 77 h 168"/>
                  <a:gd name="T44" fmla="*/ 63 w 81"/>
                  <a:gd name="T45" fmla="*/ 114 h 168"/>
                  <a:gd name="T46" fmla="*/ 70 w 81"/>
                  <a:gd name="T47" fmla="*/ 130 h 168"/>
                  <a:gd name="T48" fmla="*/ 77 w 81"/>
                  <a:gd name="T49" fmla="*/ 147 h 168"/>
                  <a:gd name="T50" fmla="*/ 80 w 81"/>
                  <a:gd name="T51" fmla="*/ 160 h 168"/>
                  <a:gd name="T52" fmla="*/ 80 w 81"/>
                  <a:gd name="T53" fmla="*/ 167 h 1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1"/>
                  <a:gd name="T82" fmla="*/ 0 h 168"/>
                  <a:gd name="T83" fmla="*/ 81 w 81"/>
                  <a:gd name="T84" fmla="*/ 168 h 16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1" h="168">
                    <a:moveTo>
                      <a:pt x="80" y="167"/>
                    </a:moveTo>
                    <a:lnTo>
                      <a:pt x="73" y="164"/>
                    </a:lnTo>
                    <a:lnTo>
                      <a:pt x="70" y="157"/>
                    </a:lnTo>
                    <a:lnTo>
                      <a:pt x="63" y="147"/>
                    </a:lnTo>
                    <a:lnTo>
                      <a:pt x="49" y="124"/>
                    </a:lnTo>
                    <a:lnTo>
                      <a:pt x="45" y="114"/>
                    </a:lnTo>
                    <a:lnTo>
                      <a:pt x="42" y="107"/>
                    </a:lnTo>
                    <a:lnTo>
                      <a:pt x="38" y="97"/>
                    </a:lnTo>
                    <a:lnTo>
                      <a:pt x="42" y="87"/>
                    </a:lnTo>
                    <a:lnTo>
                      <a:pt x="45" y="74"/>
                    </a:lnTo>
                    <a:lnTo>
                      <a:pt x="42" y="64"/>
                    </a:lnTo>
                    <a:lnTo>
                      <a:pt x="31" y="47"/>
                    </a:lnTo>
                    <a:lnTo>
                      <a:pt x="17" y="27"/>
                    </a:lnTo>
                    <a:lnTo>
                      <a:pt x="7" y="10"/>
                    </a:lnTo>
                    <a:lnTo>
                      <a:pt x="0" y="4"/>
                    </a:lnTo>
                    <a:lnTo>
                      <a:pt x="0" y="0"/>
                    </a:lnTo>
                    <a:lnTo>
                      <a:pt x="3" y="4"/>
                    </a:lnTo>
                    <a:lnTo>
                      <a:pt x="17" y="14"/>
                    </a:lnTo>
                    <a:lnTo>
                      <a:pt x="31" y="30"/>
                    </a:lnTo>
                    <a:lnTo>
                      <a:pt x="42" y="47"/>
                    </a:lnTo>
                    <a:lnTo>
                      <a:pt x="45" y="60"/>
                    </a:lnTo>
                    <a:lnTo>
                      <a:pt x="52" y="77"/>
                    </a:lnTo>
                    <a:lnTo>
                      <a:pt x="63" y="114"/>
                    </a:lnTo>
                    <a:lnTo>
                      <a:pt x="70" y="130"/>
                    </a:lnTo>
                    <a:lnTo>
                      <a:pt x="77" y="147"/>
                    </a:lnTo>
                    <a:lnTo>
                      <a:pt x="80" y="160"/>
                    </a:lnTo>
                    <a:lnTo>
                      <a:pt x="80" y="167"/>
                    </a:lnTo>
                  </a:path>
                </a:pathLst>
              </a:custGeom>
              <a:solidFill>
                <a:schemeClr val="accent1"/>
              </a:solidFill>
              <a:ln w="12700" cap="rnd">
                <a:solidFill>
                  <a:srgbClr val="008000"/>
                </a:solidFill>
                <a:round/>
                <a:headEnd/>
                <a:tailEnd/>
              </a:ln>
            </p:spPr>
            <p:txBody>
              <a:bodyPr/>
              <a:lstStyle/>
              <a:p>
                <a:endParaRPr lang="en-US"/>
              </a:p>
            </p:txBody>
          </p:sp>
          <p:sp>
            <p:nvSpPr>
              <p:cNvPr id="18090" name="Freeform 373"/>
              <p:cNvSpPr>
                <a:spLocks/>
              </p:cNvSpPr>
              <p:nvPr/>
            </p:nvSpPr>
            <p:spPr bwMode="auto">
              <a:xfrm>
                <a:off x="2273" y="1829"/>
                <a:ext cx="47" cy="161"/>
              </a:xfrm>
              <a:custGeom>
                <a:avLst/>
                <a:gdLst>
                  <a:gd name="T0" fmla="*/ 0 w 47"/>
                  <a:gd name="T1" fmla="*/ 127 h 161"/>
                  <a:gd name="T2" fmla="*/ 14 w 47"/>
                  <a:gd name="T3" fmla="*/ 90 h 161"/>
                  <a:gd name="T4" fmla="*/ 18 w 47"/>
                  <a:gd name="T5" fmla="*/ 73 h 161"/>
                  <a:gd name="T6" fmla="*/ 25 w 47"/>
                  <a:gd name="T7" fmla="*/ 60 h 161"/>
                  <a:gd name="T8" fmla="*/ 25 w 47"/>
                  <a:gd name="T9" fmla="*/ 47 h 161"/>
                  <a:gd name="T10" fmla="*/ 25 w 47"/>
                  <a:gd name="T11" fmla="*/ 37 h 161"/>
                  <a:gd name="T12" fmla="*/ 25 w 47"/>
                  <a:gd name="T13" fmla="*/ 27 h 161"/>
                  <a:gd name="T14" fmla="*/ 25 w 47"/>
                  <a:gd name="T15" fmla="*/ 20 h 161"/>
                  <a:gd name="T16" fmla="*/ 32 w 47"/>
                  <a:gd name="T17" fmla="*/ 13 h 161"/>
                  <a:gd name="T18" fmla="*/ 39 w 47"/>
                  <a:gd name="T19" fmla="*/ 3 h 161"/>
                  <a:gd name="T20" fmla="*/ 46 w 47"/>
                  <a:gd name="T21" fmla="*/ 0 h 161"/>
                  <a:gd name="T22" fmla="*/ 46 w 47"/>
                  <a:gd name="T23" fmla="*/ 3 h 161"/>
                  <a:gd name="T24" fmla="*/ 43 w 47"/>
                  <a:gd name="T25" fmla="*/ 20 h 161"/>
                  <a:gd name="T26" fmla="*/ 36 w 47"/>
                  <a:gd name="T27" fmla="*/ 43 h 161"/>
                  <a:gd name="T28" fmla="*/ 25 w 47"/>
                  <a:gd name="T29" fmla="*/ 67 h 161"/>
                  <a:gd name="T30" fmla="*/ 18 w 47"/>
                  <a:gd name="T31" fmla="*/ 90 h 161"/>
                  <a:gd name="T32" fmla="*/ 11 w 47"/>
                  <a:gd name="T33" fmla="*/ 127 h 161"/>
                  <a:gd name="T34" fmla="*/ 7 w 47"/>
                  <a:gd name="T35" fmla="*/ 160 h 1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161"/>
                  <a:gd name="T56" fmla="*/ 47 w 47"/>
                  <a:gd name="T57" fmla="*/ 161 h 1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161">
                    <a:moveTo>
                      <a:pt x="0" y="127"/>
                    </a:moveTo>
                    <a:lnTo>
                      <a:pt x="14" y="90"/>
                    </a:lnTo>
                    <a:lnTo>
                      <a:pt x="18" y="73"/>
                    </a:lnTo>
                    <a:lnTo>
                      <a:pt x="25" y="60"/>
                    </a:lnTo>
                    <a:lnTo>
                      <a:pt x="25" y="47"/>
                    </a:lnTo>
                    <a:lnTo>
                      <a:pt x="25" y="37"/>
                    </a:lnTo>
                    <a:lnTo>
                      <a:pt x="25" y="27"/>
                    </a:lnTo>
                    <a:lnTo>
                      <a:pt x="25" y="20"/>
                    </a:lnTo>
                    <a:lnTo>
                      <a:pt x="32" y="13"/>
                    </a:lnTo>
                    <a:lnTo>
                      <a:pt x="39" y="3"/>
                    </a:lnTo>
                    <a:lnTo>
                      <a:pt x="46" y="0"/>
                    </a:lnTo>
                    <a:lnTo>
                      <a:pt x="46" y="3"/>
                    </a:lnTo>
                    <a:lnTo>
                      <a:pt x="43" y="20"/>
                    </a:lnTo>
                    <a:lnTo>
                      <a:pt x="36" y="43"/>
                    </a:lnTo>
                    <a:lnTo>
                      <a:pt x="25" y="67"/>
                    </a:lnTo>
                    <a:lnTo>
                      <a:pt x="18" y="90"/>
                    </a:lnTo>
                    <a:lnTo>
                      <a:pt x="11" y="127"/>
                    </a:lnTo>
                    <a:lnTo>
                      <a:pt x="7" y="160"/>
                    </a:lnTo>
                  </a:path>
                </a:pathLst>
              </a:custGeom>
              <a:solidFill>
                <a:schemeClr val="accent1"/>
              </a:solidFill>
              <a:ln w="12700" cap="rnd">
                <a:solidFill>
                  <a:srgbClr val="008000"/>
                </a:solidFill>
                <a:round/>
                <a:headEnd/>
                <a:tailEnd/>
              </a:ln>
            </p:spPr>
            <p:txBody>
              <a:bodyPr/>
              <a:lstStyle/>
              <a:p>
                <a:endParaRPr lang="en-US"/>
              </a:p>
            </p:txBody>
          </p:sp>
          <p:sp>
            <p:nvSpPr>
              <p:cNvPr id="18091" name="Freeform 374"/>
              <p:cNvSpPr>
                <a:spLocks/>
              </p:cNvSpPr>
              <p:nvPr/>
            </p:nvSpPr>
            <p:spPr bwMode="auto">
              <a:xfrm>
                <a:off x="2226" y="1758"/>
                <a:ext cx="54" cy="202"/>
              </a:xfrm>
              <a:custGeom>
                <a:avLst/>
                <a:gdLst>
                  <a:gd name="T0" fmla="*/ 46 w 54"/>
                  <a:gd name="T1" fmla="*/ 201 h 202"/>
                  <a:gd name="T2" fmla="*/ 35 w 54"/>
                  <a:gd name="T3" fmla="*/ 135 h 202"/>
                  <a:gd name="T4" fmla="*/ 32 w 54"/>
                  <a:gd name="T5" fmla="*/ 106 h 202"/>
                  <a:gd name="T6" fmla="*/ 25 w 54"/>
                  <a:gd name="T7" fmla="*/ 79 h 202"/>
                  <a:gd name="T8" fmla="*/ 18 w 54"/>
                  <a:gd name="T9" fmla="*/ 53 h 202"/>
                  <a:gd name="T10" fmla="*/ 11 w 54"/>
                  <a:gd name="T11" fmla="*/ 30 h 202"/>
                  <a:gd name="T12" fmla="*/ 4 w 54"/>
                  <a:gd name="T13" fmla="*/ 14 h 202"/>
                  <a:gd name="T14" fmla="*/ 0 w 54"/>
                  <a:gd name="T15" fmla="*/ 0 h 202"/>
                  <a:gd name="T16" fmla="*/ 4 w 54"/>
                  <a:gd name="T17" fmla="*/ 0 h 202"/>
                  <a:gd name="T18" fmla="*/ 7 w 54"/>
                  <a:gd name="T19" fmla="*/ 7 h 202"/>
                  <a:gd name="T20" fmla="*/ 11 w 54"/>
                  <a:gd name="T21" fmla="*/ 17 h 202"/>
                  <a:gd name="T22" fmla="*/ 18 w 54"/>
                  <a:gd name="T23" fmla="*/ 30 h 202"/>
                  <a:gd name="T24" fmla="*/ 28 w 54"/>
                  <a:gd name="T25" fmla="*/ 46 h 202"/>
                  <a:gd name="T26" fmla="*/ 35 w 54"/>
                  <a:gd name="T27" fmla="*/ 69 h 202"/>
                  <a:gd name="T28" fmla="*/ 46 w 54"/>
                  <a:gd name="T29" fmla="*/ 96 h 202"/>
                  <a:gd name="T30" fmla="*/ 49 w 54"/>
                  <a:gd name="T31" fmla="*/ 116 h 202"/>
                  <a:gd name="T32" fmla="*/ 53 w 54"/>
                  <a:gd name="T33" fmla="*/ 129 h 202"/>
                  <a:gd name="T34" fmla="*/ 53 w 54"/>
                  <a:gd name="T35" fmla="*/ 139 h 202"/>
                  <a:gd name="T36" fmla="*/ 49 w 54"/>
                  <a:gd name="T37" fmla="*/ 152 h 2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202"/>
                  <a:gd name="T59" fmla="*/ 54 w 54"/>
                  <a:gd name="T60" fmla="*/ 202 h 2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202">
                    <a:moveTo>
                      <a:pt x="46" y="201"/>
                    </a:moveTo>
                    <a:lnTo>
                      <a:pt x="35" y="135"/>
                    </a:lnTo>
                    <a:lnTo>
                      <a:pt x="32" y="106"/>
                    </a:lnTo>
                    <a:lnTo>
                      <a:pt x="25" y="79"/>
                    </a:lnTo>
                    <a:lnTo>
                      <a:pt x="18" y="53"/>
                    </a:lnTo>
                    <a:lnTo>
                      <a:pt x="11" y="30"/>
                    </a:lnTo>
                    <a:lnTo>
                      <a:pt x="4" y="14"/>
                    </a:lnTo>
                    <a:lnTo>
                      <a:pt x="0" y="0"/>
                    </a:lnTo>
                    <a:lnTo>
                      <a:pt x="4" y="0"/>
                    </a:lnTo>
                    <a:lnTo>
                      <a:pt x="7" y="7"/>
                    </a:lnTo>
                    <a:lnTo>
                      <a:pt x="11" y="17"/>
                    </a:lnTo>
                    <a:lnTo>
                      <a:pt x="18" y="30"/>
                    </a:lnTo>
                    <a:lnTo>
                      <a:pt x="28" y="46"/>
                    </a:lnTo>
                    <a:lnTo>
                      <a:pt x="35" y="69"/>
                    </a:lnTo>
                    <a:lnTo>
                      <a:pt x="46" y="96"/>
                    </a:lnTo>
                    <a:lnTo>
                      <a:pt x="49" y="116"/>
                    </a:lnTo>
                    <a:lnTo>
                      <a:pt x="53" y="129"/>
                    </a:lnTo>
                    <a:lnTo>
                      <a:pt x="53" y="139"/>
                    </a:lnTo>
                    <a:lnTo>
                      <a:pt x="49" y="152"/>
                    </a:lnTo>
                  </a:path>
                </a:pathLst>
              </a:custGeom>
              <a:solidFill>
                <a:schemeClr val="accent1"/>
              </a:solidFill>
              <a:ln w="12700" cap="rnd">
                <a:solidFill>
                  <a:srgbClr val="008000"/>
                </a:solidFill>
                <a:round/>
                <a:headEnd/>
                <a:tailEnd/>
              </a:ln>
            </p:spPr>
            <p:txBody>
              <a:bodyPr/>
              <a:lstStyle/>
              <a:p>
                <a:endParaRPr lang="en-US"/>
              </a:p>
            </p:txBody>
          </p:sp>
          <p:sp>
            <p:nvSpPr>
              <p:cNvPr id="18092" name="Freeform 375"/>
              <p:cNvSpPr>
                <a:spLocks/>
              </p:cNvSpPr>
              <p:nvPr/>
            </p:nvSpPr>
            <p:spPr bwMode="auto">
              <a:xfrm>
                <a:off x="2170" y="1912"/>
                <a:ext cx="95" cy="64"/>
              </a:xfrm>
              <a:custGeom>
                <a:avLst/>
                <a:gdLst>
                  <a:gd name="T0" fmla="*/ 94 w 95"/>
                  <a:gd name="T1" fmla="*/ 63 h 64"/>
                  <a:gd name="T2" fmla="*/ 94 w 95"/>
                  <a:gd name="T3" fmla="*/ 59 h 64"/>
                  <a:gd name="T4" fmla="*/ 87 w 95"/>
                  <a:gd name="T5" fmla="*/ 49 h 64"/>
                  <a:gd name="T6" fmla="*/ 76 w 95"/>
                  <a:gd name="T7" fmla="*/ 33 h 64"/>
                  <a:gd name="T8" fmla="*/ 66 w 95"/>
                  <a:gd name="T9" fmla="*/ 23 h 64"/>
                  <a:gd name="T10" fmla="*/ 52 w 95"/>
                  <a:gd name="T11" fmla="*/ 10 h 64"/>
                  <a:gd name="T12" fmla="*/ 34 w 95"/>
                  <a:gd name="T13" fmla="*/ 3 h 64"/>
                  <a:gd name="T14" fmla="*/ 24 w 95"/>
                  <a:gd name="T15" fmla="*/ 0 h 64"/>
                  <a:gd name="T16" fmla="*/ 14 w 95"/>
                  <a:gd name="T17" fmla="*/ 0 h 64"/>
                  <a:gd name="T18" fmla="*/ 3 w 95"/>
                  <a:gd name="T19" fmla="*/ 0 h 64"/>
                  <a:gd name="T20" fmla="*/ 0 w 95"/>
                  <a:gd name="T21" fmla="*/ 3 h 64"/>
                  <a:gd name="T22" fmla="*/ 7 w 95"/>
                  <a:gd name="T23" fmla="*/ 6 h 64"/>
                  <a:gd name="T24" fmla="*/ 24 w 95"/>
                  <a:gd name="T25" fmla="*/ 10 h 64"/>
                  <a:gd name="T26" fmla="*/ 41 w 95"/>
                  <a:gd name="T27" fmla="*/ 13 h 64"/>
                  <a:gd name="T28" fmla="*/ 55 w 95"/>
                  <a:gd name="T29" fmla="*/ 20 h 64"/>
                  <a:gd name="T30" fmla="*/ 66 w 95"/>
                  <a:gd name="T31" fmla="*/ 29 h 64"/>
                  <a:gd name="T32" fmla="*/ 76 w 95"/>
                  <a:gd name="T33" fmla="*/ 43 h 64"/>
                  <a:gd name="T34" fmla="*/ 87 w 95"/>
                  <a:gd name="T35" fmla="*/ 56 h 64"/>
                  <a:gd name="T36" fmla="*/ 90 w 95"/>
                  <a:gd name="T37" fmla="*/ 63 h 64"/>
                  <a:gd name="T38" fmla="*/ 94 w 95"/>
                  <a:gd name="T39" fmla="*/ 63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
                  <a:gd name="T61" fmla="*/ 0 h 64"/>
                  <a:gd name="T62" fmla="*/ 95 w 95"/>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 h="64">
                    <a:moveTo>
                      <a:pt x="94" y="63"/>
                    </a:moveTo>
                    <a:lnTo>
                      <a:pt x="94" y="59"/>
                    </a:lnTo>
                    <a:lnTo>
                      <a:pt x="87" y="49"/>
                    </a:lnTo>
                    <a:lnTo>
                      <a:pt x="76" y="33"/>
                    </a:lnTo>
                    <a:lnTo>
                      <a:pt x="66" y="23"/>
                    </a:lnTo>
                    <a:lnTo>
                      <a:pt x="52" y="10"/>
                    </a:lnTo>
                    <a:lnTo>
                      <a:pt x="34" y="3"/>
                    </a:lnTo>
                    <a:lnTo>
                      <a:pt x="24" y="0"/>
                    </a:lnTo>
                    <a:lnTo>
                      <a:pt x="14" y="0"/>
                    </a:lnTo>
                    <a:lnTo>
                      <a:pt x="3" y="0"/>
                    </a:lnTo>
                    <a:lnTo>
                      <a:pt x="0" y="3"/>
                    </a:lnTo>
                    <a:lnTo>
                      <a:pt x="7" y="6"/>
                    </a:lnTo>
                    <a:lnTo>
                      <a:pt x="24" y="10"/>
                    </a:lnTo>
                    <a:lnTo>
                      <a:pt x="41" y="13"/>
                    </a:lnTo>
                    <a:lnTo>
                      <a:pt x="55" y="20"/>
                    </a:lnTo>
                    <a:lnTo>
                      <a:pt x="66" y="29"/>
                    </a:lnTo>
                    <a:lnTo>
                      <a:pt x="76" y="43"/>
                    </a:lnTo>
                    <a:lnTo>
                      <a:pt x="87" y="56"/>
                    </a:lnTo>
                    <a:lnTo>
                      <a:pt x="90" y="63"/>
                    </a:lnTo>
                    <a:lnTo>
                      <a:pt x="94" y="63"/>
                    </a:lnTo>
                  </a:path>
                </a:pathLst>
              </a:custGeom>
              <a:solidFill>
                <a:schemeClr val="accent1"/>
              </a:solidFill>
              <a:ln w="12700" cap="rnd">
                <a:solidFill>
                  <a:srgbClr val="008000"/>
                </a:solidFill>
                <a:round/>
                <a:headEnd/>
                <a:tailEnd/>
              </a:ln>
            </p:spPr>
            <p:txBody>
              <a:bodyPr/>
              <a:lstStyle/>
              <a:p>
                <a:endParaRPr lang="en-US"/>
              </a:p>
            </p:txBody>
          </p:sp>
          <p:sp>
            <p:nvSpPr>
              <p:cNvPr id="18093" name="Freeform 376"/>
              <p:cNvSpPr>
                <a:spLocks/>
              </p:cNvSpPr>
              <p:nvPr/>
            </p:nvSpPr>
            <p:spPr bwMode="auto">
              <a:xfrm>
                <a:off x="2268" y="1755"/>
                <a:ext cx="36" cy="227"/>
              </a:xfrm>
              <a:custGeom>
                <a:avLst/>
                <a:gdLst>
                  <a:gd name="T0" fmla="*/ 0 w 36"/>
                  <a:gd name="T1" fmla="*/ 206 h 227"/>
                  <a:gd name="T2" fmla="*/ 7 w 36"/>
                  <a:gd name="T3" fmla="*/ 143 h 227"/>
                  <a:gd name="T4" fmla="*/ 14 w 36"/>
                  <a:gd name="T5" fmla="*/ 86 h 227"/>
                  <a:gd name="T6" fmla="*/ 17 w 36"/>
                  <a:gd name="T7" fmla="*/ 60 h 227"/>
                  <a:gd name="T8" fmla="*/ 24 w 36"/>
                  <a:gd name="T9" fmla="*/ 33 h 227"/>
                  <a:gd name="T10" fmla="*/ 28 w 36"/>
                  <a:gd name="T11" fmla="*/ 13 h 227"/>
                  <a:gd name="T12" fmla="*/ 31 w 36"/>
                  <a:gd name="T13" fmla="*/ 3 h 227"/>
                  <a:gd name="T14" fmla="*/ 31 w 36"/>
                  <a:gd name="T15" fmla="*/ 0 h 227"/>
                  <a:gd name="T16" fmla="*/ 35 w 36"/>
                  <a:gd name="T17" fmla="*/ 0 h 227"/>
                  <a:gd name="T18" fmla="*/ 35 w 36"/>
                  <a:gd name="T19" fmla="*/ 10 h 227"/>
                  <a:gd name="T20" fmla="*/ 35 w 36"/>
                  <a:gd name="T21" fmla="*/ 27 h 227"/>
                  <a:gd name="T22" fmla="*/ 31 w 36"/>
                  <a:gd name="T23" fmla="*/ 43 h 227"/>
                  <a:gd name="T24" fmla="*/ 28 w 36"/>
                  <a:gd name="T25" fmla="*/ 60 h 227"/>
                  <a:gd name="T26" fmla="*/ 24 w 36"/>
                  <a:gd name="T27" fmla="*/ 83 h 227"/>
                  <a:gd name="T28" fmla="*/ 14 w 36"/>
                  <a:gd name="T29" fmla="*/ 130 h 227"/>
                  <a:gd name="T30" fmla="*/ 10 w 36"/>
                  <a:gd name="T31" fmla="*/ 176 h 227"/>
                  <a:gd name="T32" fmla="*/ 14 w 36"/>
                  <a:gd name="T33" fmla="*/ 226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27"/>
                  <a:gd name="T53" fmla="*/ 36 w 36"/>
                  <a:gd name="T54" fmla="*/ 227 h 2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27">
                    <a:moveTo>
                      <a:pt x="0" y="206"/>
                    </a:moveTo>
                    <a:lnTo>
                      <a:pt x="7" y="143"/>
                    </a:lnTo>
                    <a:lnTo>
                      <a:pt x="14" y="86"/>
                    </a:lnTo>
                    <a:lnTo>
                      <a:pt x="17" y="60"/>
                    </a:lnTo>
                    <a:lnTo>
                      <a:pt x="24" y="33"/>
                    </a:lnTo>
                    <a:lnTo>
                      <a:pt x="28" y="13"/>
                    </a:lnTo>
                    <a:lnTo>
                      <a:pt x="31" y="3"/>
                    </a:lnTo>
                    <a:lnTo>
                      <a:pt x="31" y="0"/>
                    </a:lnTo>
                    <a:lnTo>
                      <a:pt x="35" y="0"/>
                    </a:lnTo>
                    <a:lnTo>
                      <a:pt x="35" y="10"/>
                    </a:lnTo>
                    <a:lnTo>
                      <a:pt x="35" y="27"/>
                    </a:lnTo>
                    <a:lnTo>
                      <a:pt x="31" y="43"/>
                    </a:lnTo>
                    <a:lnTo>
                      <a:pt x="28" y="60"/>
                    </a:lnTo>
                    <a:lnTo>
                      <a:pt x="24" y="83"/>
                    </a:lnTo>
                    <a:lnTo>
                      <a:pt x="14" y="130"/>
                    </a:lnTo>
                    <a:lnTo>
                      <a:pt x="10" y="176"/>
                    </a:lnTo>
                    <a:lnTo>
                      <a:pt x="14" y="226"/>
                    </a:lnTo>
                  </a:path>
                </a:pathLst>
              </a:custGeom>
              <a:solidFill>
                <a:schemeClr val="accent1"/>
              </a:solidFill>
              <a:ln w="12700" cap="rnd">
                <a:solidFill>
                  <a:srgbClr val="008000"/>
                </a:solidFill>
                <a:round/>
                <a:headEnd/>
                <a:tailEnd/>
              </a:ln>
            </p:spPr>
            <p:txBody>
              <a:bodyPr/>
              <a:lstStyle/>
              <a:p>
                <a:endParaRPr lang="en-US"/>
              </a:p>
            </p:txBody>
          </p:sp>
          <p:sp>
            <p:nvSpPr>
              <p:cNvPr id="18094" name="Freeform 377"/>
              <p:cNvSpPr>
                <a:spLocks/>
              </p:cNvSpPr>
              <p:nvPr/>
            </p:nvSpPr>
            <p:spPr bwMode="auto">
              <a:xfrm>
                <a:off x="2287" y="1910"/>
                <a:ext cx="69" cy="60"/>
              </a:xfrm>
              <a:custGeom>
                <a:avLst/>
                <a:gdLst>
                  <a:gd name="T0" fmla="*/ 0 w 69"/>
                  <a:gd name="T1" fmla="*/ 59 h 60"/>
                  <a:gd name="T2" fmla="*/ 3 w 69"/>
                  <a:gd name="T3" fmla="*/ 36 h 60"/>
                  <a:gd name="T4" fmla="*/ 10 w 69"/>
                  <a:gd name="T5" fmla="*/ 16 h 60"/>
                  <a:gd name="T6" fmla="*/ 25 w 69"/>
                  <a:gd name="T7" fmla="*/ 6 h 60"/>
                  <a:gd name="T8" fmla="*/ 39 w 69"/>
                  <a:gd name="T9" fmla="*/ 0 h 60"/>
                  <a:gd name="T10" fmla="*/ 47 w 69"/>
                  <a:gd name="T11" fmla="*/ 0 h 60"/>
                  <a:gd name="T12" fmla="*/ 58 w 69"/>
                  <a:gd name="T13" fmla="*/ 0 h 60"/>
                  <a:gd name="T14" fmla="*/ 65 w 69"/>
                  <a:gd name="T15" fmla="*/ 0 h 60"/>
                  <a:gd name="T16" fmla="*/ 68 w 69"/>
                  <a:gd name="T17" fmla="*/ 0 h 60"/>
                  <a:gd name="T18" fmla="*/ 68 w 69"/>
                  <a:gd name="T19" fmla="*/ 3 h 60"/>
                  <a:gd name="T20" fmla="*/ 65 w 69"/>
                  <a:gd name="T21" fmla="*/ 6 h 60"/>
                  <a:gd name="T22" fmla="*/ 47 w 69"/>
                  <a:gd name="T23" fmla="*/ 16 h 60"/>
                  <a:gd name="T24" fmla="*/ 36 w 69"/>
                  <a:gd name="T25" fmla="*/ 23 h 60"/>
                  <a:gd name="T26" fmla="*/ 25 w 69"/>
                  <a:gd name="T27" fmla="*/ 26 h 60"/>
                  <a:gd name="T28" fmla="*/ 14 w 69"/>
                  <a:gd name="T29" fmla="*/ 33 h 60"/>
                  <a:gd name="T30" fmla="*/ 7 w 69"/>
                  <a:gd name="T31" fmla="*/ 36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60"/>
                  <a:gd name="T50" fmla="*/ 69 w 69"/>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60">
                    <a:moveTo>
                      <a:pt x="0" y="59"/>
                    </a:moveTo>
                    <a:lnTo>
                      <a:pt x="3" y="36"/>
                    </a:lnTo>
                    <a:lnTo>
                      <a:pt x="10" y="16"/>
                    </a:lnTo>
                    <a:lnTo>
                      <a:pt x="25" y="6"/>
                    </a:lnTo>
                    <a:lnTo>
                      <a:pt x="39" y="0"/>
                    </a:lnTo>
                    <a:lnTo>
                      <a:pt x="47" y="0"/>
                    </a:lnTo>
                    <a:lnTo>
                      <a:pt x="58" y="0"/>
                    </a:lnTo>
                    <a:lnTo>
                      <a:pt x="65" y="0"/>
                    </a:lnTo>
                    <a:lnTo>
                      <a:pt x="68" y="0"/>
                    </a:lnTo>
                    <a:lnTo>
                      <a:pt x="68" y="3"/>
                    </a:lnTo>
                    <a:lnTo>
                      <a:pt x="65" y="6"/>
                    </a:lnTo>
                    <a:lnTo>
                      <a:pt x="47" y="16"/>
                    </a:lnTo>
                    <a:lnTo>
                      <a:pt x="36" y="23"/>
                    </a:lnTo>
                    <a:lnTo>
                      <a:pt x="25" y="26"/>
                    </a:lnTo>
                    <a:lnTo>
                      <a:pt x="14" y="33"/>
                    </a:lnTo>
                    <a:lnTo>
                      <a:pt x="7" y="36"/>
                    </a:lnTo>
                  </a:path>
                </a:pathLst>
              </a:custGeom>
              <a:solidFill>
                <a:schemeClr val="accent1"/>
              </a:solidFill>
              <a:ln w="12700" cap="rnd">
                <a:solidFill>
                  <a:srgbClr val="008000"/>
                </a:solidFill>
                <a:round/>
                <a:headEnd/>
                <a:tailEnd/>
              </a:ln>
            </p:spPr>
            <p:txBody>
              <a:bodyPr/>
              <a:lstStyle/>
              <a:p>
                <a:endParaRPr lang="en-US"/>
              </a:p>
            </p:txBody>
          </p:sp>
          <p:sp>
            <p:nvSpPr>
              <p:cNvPr id="18095" name="Freeform 378"/>
              <p:cNvSpPr>
                <a:spLocks/>
              </p:cNvSpPr>
              <p:nvPr/>
            </p:nvSpPr>
            <p:spPr bwMode="auto">
              <a:xfrm>
                <a:off x="2252" y="1712"/>
                <a:ext cx="22" cy="247"/>
              </a:xfrm>
              <a:custGeom>
                <a:avLst/>
                <a:gdLst>
                  <a:gd name="T0" fmla="*/ 21 w 22"/>
                  <a:gd name="T1" fmla="*/ 246 h 247"/>
                  <a:gd name="T2" fmla="*/ 18 w 22"/>
                  <a:gd name="T3" fmla="*/ 184 h 247"/>
                  <a:gd name="T4" fmla="*/ 11 w 22"/>
                  <a:gd name="T5" fmla="*/ 128 h 247"/>
                  <a:gd name="T6" fmla="*/ 7 w 22"/>
                  <a:gd name="T7" fmla="*/ 78 h 247"/>
                  <a:gd name="T8" fmla="*/ 4 w 22"/>
                  <a:gd name="T9" fmla="*/ 55 h 247"/>
                  <a:gd name="T10" fmla="*/ 4 w 22"/>
                  <a:gd name="T11" fmla="*/ 39 h 247"/>
                  <a:gd name="T12" fmla="*/ 4 w 22"/>
                  <a:gd name="T13" fmla="*/ 26 h 247"/>
                  <a:gd name="T14" fmla="*/ 0 w 22"/>
                  <a:gd name="T15" fmla="*/ 16 h 247"/>
                  <a:gd name="T16" fmla="*/ 0 w 22"/>
                  <a:gd name="T17" fmla="*/ 3 h 247"/>
                  <a:gd name="T18" fmla="*/ 0 w 22"/>
                  <a:gd name="T19" fmla="*/ 0 h 247"/>
                  <a:gd name="T20" fmla="*/ 4 w 22"/>
                  <a:gd name="T21" fmla="*/ 0 h 247"/>
                  <a:gd name="T22" fmla="*/ 7 w 22"/>
                  <a:gd name="T23" fmla="*/ 6 h 247"/>
                  <a:gd name="T24" fmla="*/ 11 w 22"/>
                  <a:gd name="T25" fmla="*/ 23 h 247"/>
                  <a:gd name="T26" fmla="*/ 14 w 22"/>
                  <a:gd name="T27" fmla="*/ 42 h 247"/>
                  <a:gd name="T28" fmla="*/ 18 w 22"/>
                  <a:gd name="T29" fmla="*/ 59 h 247"/>
                  <a:gd name="T30" fmla="*/ 18 w 22"/>
                  <a:gd name="T31" fmla="*/ 88 h 247"/>
                  <a:gd name="T32" fmla="*/ 18 w 22"/>
                  <a:gd name="T33" fmla="*/ 124 h 247"/>
                  <a:gd name="T34" fmla="*/ 18 w 22"/>
                  <a:gd name="T35" fmla="*/ 164 h 247"/>
                  <a:gd name="T36" fmla="*/ 21 w 22"/>
                  <a:gd name="T37" fmla="*/ 207 h 2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247"/>
                  <a:gd name="T59" fmla="*/ 22 w 22"/>
                  <a:gd name="T60" fmla="*/ 247 h 2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247">
                    <a:moveTo>
                      <a:pt x="21" y="246"/>
                    </a:moveTo>
                    <a:lnTo>
                      <a:pt x="18" y="184"/>
                    </a:lnTo>
                    <a:lnTo>
                      <a:pt x="11" y="128"/>
                    </a:lnTo>
                    <a:lnTo>
                      <a:pt x="7" y="78"/>
                    </a:lnTo>
                    <a:lnTo>
                      <a:pt x="4" y="55"/>
                    </a:lnTo>
                    <a:lnTo>
                      <a:pt x="4" y="39"/>
                    </a:lnTo>
                    <a:lnTo>
                      <a:pt x="4" y="26"/>
                    </a:lnTo>
                    <a:lnTo>
                      <a:pt x="0" y="16"/>
                    </a:lnTo>
                    <a:lnTo>
                      <a:pt x="0" y="3"/>
                    </a:lnTo>
                    <a:lnTo>
                      <a:pt x="0" y="0"/>
                    </a:lnTo>
                    <a:lnTo>
                      <a:pt x="4" y="0"/>
                    </a:lnTo>
                    <a:lnTo>
                      <a:pt x="7" y="6"/>
                    </a:lnTo>
                    <a:lnTo>
                      <a:pt x="11" y="23"/>
                    </a:lnTo>
                    <a:lnTo>
                      <a:pt x="14" y="42"/>
                    </a:lnTo>
                    <a:lnTo>
                      <a:pt x="18" y="59"/>
                    </a:lnTo>
                    <a:lnTo>
                      <a:pt x="18" y="88"/>
                    </a:lnTo>
                    <a:lnTo>
                      <a:pt x="18" y="124"/>
                    </a:lnTo>
                    <a:lnTo>
                      <a:pt x="18" y="164"/>
                    </a:lnTo>
                    <a:lnTo>
                      <a:pt x="21" y="207"/>
                    </a:lnTo>
                  </a:path>
                </a:pathLst>
              </a:custGeom>
              <a:solidFill>
                <a:schemeClr val="accent1"/>
              </a:solidFill>
              <a:ln w="12700" cap="rnd">
                <a:solidFill>
                  <a:srgbClr val="008000"/>
                </a:solidFill>
                <a:round/>
                <a:headEnd/>
                <a:tailEnd/>
              </a:ln>
            </p:spPr>
            <p:txBody>
              <a:bodyPr/>
              <a:lstStyle/>
              <a:p>
                <a:endParaRPr lang="en-US"/>
              </a:p>
            </p:txBody>
          </p:sp>
        </p:grpSp>
        <p:grpSp>
          <p:nvGrpSpPr>
            <p:cNvPr id="17471" name="Group 379"/>
            <p:cNvGrpSpPr>
              <a:grpSpLocks/>
            </p:cNvGrpSpPr>
            <p:nvPr/>
          </p:nvGrpSpPr>
          <p:grpSpPr bwMode="auto">
            <a:xfrm>
              <a:off x="2359" y="1711"/>
              <a:ext cx="183" cy="278"/>
              <a:chOff x="2359" y="1711"/>
              <a:chExt cx="183" cy="278"/>
            </a:xfrm>
          </p:grpSpPr>
          <p:sp>
            <p:nvSpPr>
              <p:cNvPr id="18080" name="Freeform 380"/>
              <p:cNvSpPr>
                <a:spLocks/>
              </p:cNvSpPr>
              <p:nvPr/>
            </p:nvSpPr>
            <p:spPr bwMode="auto">
              <a:xfrm>
                <a:off x="2456" y="1885"/>
                <a:ext cx="8" cy="104"/>
              </a:xfrm>
              <a:custGeom>
                <a:avLst/>
                <a:gdLst>
                  <a:gd name="T0" fmla="*/ 0 w 8"/>
                  <a:gd name="T1" fmla="*/ 103 h 104"/>
                  <a:gd name="T2" fmla="*/ 0 w 8"/>
                  <a:gd name="T3" fmla="*/ 73 h 104"/>
                  <a:gd name="T4" fmla="*/ 3 w 8"/>
                  <a:gd name="T5" fmla="*/ 46 h 104"/>
                  <a:gd name="T6" fmla="*/ 3 w 8"/>
                  <a:gd name="T7" fmla="*/ 26 h 104"/>
                  <a:gd name="T8" fmla="*/ 3 w 8"/>
                  <a:gd name="T9" fmla="*/ 13 h 104"/>
                  <a:gd name="T10" fmla="*/ 7 w 8"/>
                  <a:gd name="T11" fmla="*/ 3 h 104"/>
                  <a:gd name="T12" fmla="*/ 7 w 8"/>
                  <a:gd name="T13" fmla="*/ 0 h 104"/>
                  <a:gd name="T14" fmla="*/ 7 w 8"/>
                  <a:gd name="T15" fmla="*/ 3 h 104"/>
                  <a:gd name="T16" fmla="*/ 7 w 8"/>
                  <a:gd name="T17" fmla="*/ 16 h 104"/>
                  <a:gd name="T18" fmla="*/ 7 w 8"/>
                  <a:gd name="T19" fmla="*/ 43 h 104"/>
                  <a:gd name="T20" fmla="*/ 3 w 8"/>
                  <a:gd name="T21" fmla="*/ 73 h 104"/>
                  <a:gd name="T22" fmla="*/ 0 w 8"/>
                  <a:gd name="T23" fmla="*/ 103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04"/>
                  <a:gd name="T38" fmla="*/ 8 w 8"/>
                  <a:gd name="T39" fmla="*/ 104 h 1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04">
                    <a:moveTo>
                      <a:pt x="0" y="103"/>
                    </a:moveTo>
                    <a:lnTo>
                      <a:pt x="0" y="73"/>
                    </a:lnTo>
                    <a:lnTo>
                      <a:pt x="3" y="46"/>
                    </a:lnTo>
                    <a:lnTo>
                      <a:pt x="3" y="26"/>
                    </a:lnTo>
                    <a:lnTo>
                      <a:pt x="3" y="13"/>
                    </a:lnTo>
                    <a:lnTo>
                      <a:pt x="7" y="3"/>
                    </a:lnTo>
                    <a:lnTo>
                      <a:pt x="7" y="0"/>
                    </a:lnTo>
                    <a:lnTo>
                      <a:pt x="7" y="3"/>
                    </a:lnTo>
                    <a:lnTo>
                      <a:pt x="7" y="16"/>
                    </a:lnTo>
                    <a:lnTo>
                      <a:pt x="7" y="43"/>
                    </a:lnTo>
                    <a:lnTo>
                      <a:pt x="3" y="73"/>
                    </a:lnTo>
                    <a:lnTo>
                      <a:pt x="0" y="103"/>
                    </a:lnTo>
                  </a:path>
                </a:pathLst>
              </a:custGeom>
              <a:solidFill>
                <a:schemeClr val="accent1"/>
              </a:solidFill>
              <a:ln w="12700" cap="rnd">
                <a:solidFill>
                  <a:srgbClr val="008000"/>
                </a:solidFill>
                <a:round/>
                <a:headEnd/>
                <a:tailEnd/>
              </a:ln>
            </p:spPr>
            <p:txBody>
              <a:bodyPr/>
              <a:lstStyle/>
              <a:p>
                <a:endParaRPr lang="en-US"/>
              </a:p>
            </p:txBody>
          </p:sp>
          <p:sp>
            <p:nvSpPr>
              <p:cNvPr id="18081" name="Freeform 381"/>
              <p:cNvSpPr>
                <a:spLocks/>
              </p:cNvSpPr>
              <p:nvPr/>
            </p:nvSpPr>
            <p:spPr bwMode="auto">
              <a:xfrm>
                <a:off x="2380" y="1809"/>
                <a:ext cx="80" cy="168"/>
              </a:xfrm>
              <a:custGeom>
                <a:avLst/>
                <a:gdLst>
                  <a:gd name="T0" fmla="*/ 79 w 80"/>
                  <a:gd name="T1" fmla="*/ 167 h 168"/>
                  <a:gd name="T2" fmla="*/ 75 w 80"/>
                  <a:gd name="T3" fmla="*/ 164 h 168"/>
                  <a:gd name="T4" fmla="*/ 68 w 80"/>
                  <a:gd name="T5" fmla="*/ 157 h 168"/>
                  <a:gd name="T6" fmla="*/ 60 w 80"/>
                  <a:gd name="T7" fmla="*/ 147 h 168"/>
                  <a:gd name="T8" fmla="*/ 49 w 80"/>
                  <a:gd name="T9" fmla="*/ 124 h 168"/>
                  <a:gd name="T10" fmla="*/ 41 w 80"/>
                  <a:gd name="T11" fmla="*/ 114 h 168"/>
                  <a:gd name="T12" fmla="*/ 37 w 80"/>
                  <a:gd name="T13" fmla="*/ 107 h 168"/>
                  <a:gd name="T14" fmla="*/ 37 w 80"/>
                  <a:gd name="T15" fmla="*/ 97 h 168"/>
                  <a:gd name="T16" fmla="*/ 37 w 80"/>
                  <a:gd name="T17" fmla="*/ 87 h 168"/>
                  <a:gd name="T18" fmla="*/ 41 w 80"/>
                  <a:gd name="T19" fmla="*/ 74 h 168"/>
                  <a:gd name="T20" fmla="*/ 37 w 80"/>
                  <a:gd name="T21" fmla="*/ 64 h 168"/>
                  <a:gd name="T22" fmla="*/ 30 w 80"/>
                  <a:gd name="T23" fmla="*/ 47 h 168"/>
                  <a:gd name="T24" fmla="*/ 19 w 80"/>
                  <a:gd name="T25" fmla="*/ 27 h 168"/>
                  <a:gd name="T26" fmla="*/ 3 w 80"/>
                  <a:gd name="T27" fmla="*/ 10 h 168"/>
                  <a:gd name="T28" fmla="*/ 0 w 80"/>
                  <a:gd name="T29" fmla="*/ 4 h 168"/>
                  <a:gd name="T30" fmla="*/ 0 w 80"/>
                  <a:gd name="T31" fmla="*/ 0 h 168"/>
                  <a:gd name="T32" fmla="*/ 3 w 80"/>
                  <a:gd name="T33" fmla="*/ 4 h 168"/>
                  <a:gd name="T34" fmla="*/ 15 w 80"/>
                  <a:gd name="T35" fmla="*/ 14 h 168"/>
                  <a:gd name="T36" fmla="*/ 30 w 80"/>
                  <a:gd name="T37" fmla="*/ 30 h 168"/>
                  <a:gd name="T38" fmla="*/ 37 w 80"/>
                  <a:gd name="T39" fmla="*/ 47 h 168"/>
                  <a:gd name="T40" fmla="*/ 41 w 80"/>
                  <a:gd name="T41" fmla="*/ 60 h 168"/>
                  <a:gd name="T42" fmla="*/ 49 w 80"/>
                  <a:gd name="T43" fmla="*/ 77 h 168"/>
                  <a:gd name="T44" fmla="*/ 64 w 80"/>
                  <a:gd name="T45" fmla="*/ 114 h 168"/>
                  <a:gd name="T46" fmla="*/ 68 w 80"/>
                  <a:gd name="T47" fmla="*/ 130 h 168"/>
                  <a:gd name="T48" fmla="*/ 75 w 80"/>
                  <a:gd name="T49" fmla="*/ 147 h 168"/>
                  <a:gd name="T50" fmla="*/ 79 w 80"/>
                  <a:gd name="T51" fmla="*/ 160 h 168"/>
                  <a:gd name="T52" fmla="*/ 79 w 80"/>
                  <a:gd name="T53" fmla="*/ 167 h 1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
                  <a:gd name="T82" fmla="*/ 0 h 168"/>
                  <a:gd name="T83" fmla="*/ 80 w 80"/>
                  <a:gd name="T84" fmla="*/ 168 h 16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 h="168">
                    <a:moveTo>
                      <a:pt x="79" y="167"/>
                    </a:moveTo>
                    <a:lnTo>
                      <a:pt x="75" y="164"/>
                    </a:lnTo>
                    <a:lnTo>
                      <a:pt x="68" y="157"/>
                    </a:lnTo>
                    <a:lnTo>
                      <a:pt x="60" y="147"/>
                    </a:lnTo>
                    <a:lnTo>
                      <a:pt x="49" y="124"/>
                    </a:lnTo>
                    <a:lnTo>
                      <a:pt x="41" y="114"/>
                    </a:lnTo>
                    <a:lnTo>
                      <a:pt x="37" y="107"/>
                    </a:lnTo>
                    <a:lnTo>
                      <a:pt x="37" y="97"/>
                    </a:lnTo>
                    <a:lnTo>
                      <a:pt x="37" y="87"/>
                    </a:lnTo>
                    <a:lnTo>
                      <a:pt x="41" y="74"/>
                    </a:lnTo>
                    <a:lnTo>
                      <a:pt x="37" y="64"/>
                    </a:lnTo>
                    <a:lnTo>
                      <a:pt x="30" y="47"/>
                    </a:lnTo>
                    <a:lnTo>
                      <a:pt x="19" y="27"/>
                    </a:lnTo>
                    <a:lnTo>
                      <a:pt x="3" y="10"/>
                    </a:lnTo>
                    <a:lnTo>
                      <a:pt x="0" y="4"/>
                    </a:lnTo>
                    <a:lnTo>
                      <a:pt x="0" y="0"/>
                    </a:lnTo>
                    <a:lnTo>
                      <a:pt x="3" y="4"/>
                    </a:lnTo>
                    <a:lnTo>
                      <a:pt x="15" y="14"/>
                    </a:lnTo>
                    <a:lnTo>
                      <a:pt x="30" y="30"/>
                    </a:lnTo>
                    <a:lnTo>
                      <a:pt x="37" y="47"/>
                    </a:lnTo>
                    <a:lnTo>
                      <a:pt x="41" y="60"/>
                    </a:lnTo>
                    <a:lnTo>
                      <a:pt x="49" y="77"/>
                    </a:lnTo>
                    <a:lnTo>
                      <a:pt x="64" y="114"/>
                    </a:lnTo>
                    <a:lnTo>
                      <a:pt x="68" y="130"/>
                    </a:lnTo>
                    <a:lnTo>
                      <a:pt x="75" y="147"/>
                    </a:lnTo>
                    <a:lnTo>
                      <a:pt x="79" y="160"/>
                    </a:lnTo>
                    <a:lnTo>
                      <a:pt x="79" y="167"/>
                    </a:lnTo>
                  </a:path>
                </a:pathLst>
              </a:custGeom>
              <a:solidFill>
                <a:schemeClr val="accent1"/>
              </a:solidFill>
              <a:ln w="12700" cap="rnd">
                <a:solidFill>
                  <a:srgbClr val="008000"/>
                </a:solidFill>
                <a:round/>
                <a:headEnd/>
                <a:tailEnd/>
              </a:ln>
            </p:spPr>
            <p:txBody>
              <a:bodyPr/>
              <a:lstStyle/>
              <a:p>
                <a:endParaRPr lang="en-US"/>
              </a:p>
            </p:txBody>
          </p:sp>
          <p:sp>
            <p:nvSpPr>
              <p:cNvPr id="18082" name="Freeform 382"/>
              <p:cNvSpPr>
                <a:spLocks/>
              </p:cNvSpPr>
              <p:nvPr/>
            </p:nvSpPr>
            <p:spPr bwMode="auto">
              <a:xfrm>
                <a:off x="2459" y="1828"/>
                <a:ext cx="47" cy="161"/>
              </a:xfrm>
              <a:custGeom>
                <a:avLst/>
                <a:gdLst>
                  <a:gd name="T0" fmla="*/ 0 w 47"/>
                  <a:gd name="T1" fmla="*/ 127 h 161"/>
                  <a:gd name="T2" fmla="*/ 11 w 47"/>
                  <a:gd name="T3" fmla="*/ 90 h 161"/>
                  <a:gd name="T4" fmla="*/ 19 w 47"/>
                  <a:gd name="T5" fmla="*/ 73 h 161"/>
                  <a:gd name="T6" fmla="*/ 23 w 47"/>
                  <a:gd name="T7" fmla="*/ 60 h 161"/>
                  <a:gd name="T8" fmla="*/ 23 w 47"/>
                  <a:gd name="T9" fmla="*/ 47 h 161"/>
                  <a:gd name="T10" fmla="*/ 23 w 47"/>
                  <a:gd name="T11" fmla="*/ 37 h 161"/>
                  <a:gd name="T12" fmla="*/ 23 w 47"/>
                  <a:gd name="T13" fmla="*/ 27 h 161"/>
                  <a:gd name="T14" fmla="*/ 23 w 47"/>
                  <a:gd name="T15" fmla="*/ 20 h 161"/>
                  <a:gd name="T16" fmla="*/ 31 w 47"/>
                  <a:gd name="T17" fmla="*/ 13 h 161"/>
                  <a:gd name="T18" fmla="*/ 38 w 47"/>
                  <a:gd name="T19" fmla="*/ 3 h 161"/>
                  <a:gd name="T20" fmla="*/ 46 w 47"/>
                  <a:gd name="T21" fmla="*/ 0 h 161"/>
                  <a:gd name="T22" fmla="*/ 46 w 47"/>
                  <a:gd name="T23" fmla="*/ 3 h 161"/>
                  <a:gd name="T24" fmla="*/ 42 w 47"/>
                  <a:gd name="T25" fmla="*/ 20 h 161"/>
                  <a:gd name="T26" fmla="*/ 35 w 47"/>
                  <a:gd name="T27" fmla="*/ 43 h 161"/>
                  <a:gd name="T28" fmla="*/ 27 w 47"/>
                  <a:gd name="T29" fmla="*/ 67 h 161"/>
                  <a:gd name="T30" fmla="*/ 19 w 47"/>
                  <a:gd name="T31" fmla="*/ 90 h 161"/>
                  <a:gd name="T32" fmla="*/ 11 w 47"/>
                  <a:gd name="T33" fmla="*/ 127 h 161"/>
                  <a:gd name="T34" fmla="*/ 8 w 47"/>
                  <a:gd name="T35" fmla="*/ 160 h 1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161"/>
                  <a:gd name="T56" fmla="*/ 47 w 47"/>
                  <a:gd name="T57" fmla="*/ 161 h 1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161">
                    <a:moveTo>
                      <a:pt x="0" y="127"/>
                    </a:moveTo>
                    <a:lnTo>
                      <a:pt x="11" y="90"/>
                    </a:lnTo>
                    <a:lnTo>
                      <a:pt x="19" y="73"/>
                    </a:lnTo>
                    <a:lnTo>
                      <a:pt x="23" y="60"/>
                    </a:lnTo>
                    <a:lnTo>
                      <a:pt x="23" y="47"/>
                    </a:lnTo>
                    <a:lnTo>
                      <a:pt x="23" y="37"/>
                    </a:lnTo>
                    <a:lnTo>
                      <a:pt x="23" y="27"/>
                    </a:lnTo>
                    <a:lnTo>
                      <a:pt x="23" y="20"/>
                    </a:lnTo>
                    <a:lnTo>
                      <a:pt x="31" y="13"/>
                    </a:lnTo>
                    <a:lnTo>
                      <a:pt x="38" y="3"/>
                    </a:lnTo>
                    <a:lnTo>
                      <a:pt x="46" y="0"/>
                    </a:lnTo>
                    <a:lnTo>
                      <a:pt x="46" y="3"/>
                    </a:lnTo>
                    <a:lnTo>
                      <a:pt x="42" y="20"/>
                    </a:lnTo>
                    <a:lnTo>
                      <a:pt x="35" y="43"/>
                    </a:lnTo>
                    <a:lnTo>
                      <a:pt x="27" y="67"/>
                    </a:lnTo>
                    <a:lnTo>
                      <a:pt x="19" y="90"/>
                    </a:lnTo>
                    <a:lnTo>
                      <a:pt x="11" y="127"/>
                    </a:lnTo>
                    <a:lnTo>
                      <a:pt x="8" y="160"/>
                    </a:lnTo>
                  </a:path>
                </a:pathLst>
              </a:custGeom>
              <a:solidFill>
                <a:schemeClr val="accent1"/>
              </a:solidFill>
              <a:ln w="12700" cap="rnd">
                <a:solidFill>
                  <a:srgbClr val="008000"/>
                </a:solidFill>
                <a:round/>
                <a:headEnd/>
                <a:tailEnd/>
              </a:ln>
            </p:spPr>
            <p:txBody>
              <a:bodyPr/>
              <a:lstStyle/>
              <a:p>
                <a:endParaRPr lang="en-US"/>
              </a:p>
            </p:txBody>
          </p:sp>
          <p:sp>
            <p:nvSpPr>
              <p:cNvPr id="18083" name="Freeform 383"/>
              <p:cNvSpPr>
                <a:spLocks/>
              </p:cNvSpPr>
              <p:nvPr/>
            </p:nvSpPr>
            <p:spPr bwMode="auto">
              <a:xfrm>
                <a:off x="2411" y="1758"/>
                <a:ext cx="54" cy="201"/>
              </a:xfrm>
              <a:custGeom>
                <a:avLst/>
                <a:gdLst>
                  <a:gd name="T0" fmla="*/ 46 w 54"/>
                  <a:gd name="T1" fmla="*/ 200 h 201"/>
                  <a:gd name="T2" fmla="*/ 38 w 54"/>
                  <a:gd name="T3" fmla="*/ 134 h 201"/>
                  <a:gd name="T4" fmla="*/ 30 w 54"/>
                  <a:gd name="T5" fmla="*/ 105 h 201"/>
                  <a:gd name="T6" fmla="*/ 27 w 54"/>
                  <a:gd name="T7" fmla="*/ 78 h 201"/>
                  <a:gd name="T8" fmla="*/ 19 w 54"/>
                  <a:gd name="T9" fmla="*/ 52 h 201"/>
                  <a:gd name="T10" fmla="*/ 11 w 54"/>
                  <a:gd name="T11" fmla="*/ 29 h 201"/>
                  <a:gd name="T12" fmla="*/ 4 w 54"/>
                  <a:gd name="T13" fmla="*/ 13 h 201"/>
                  <a:gd name="T14" fmla="*/ 0 w 54"/>
                  <a:gd name="T15" fmla="*/ 0 h 201"/>
                  <a:gd name="T16" fmla="*/ 4 w 54"/>
                  <a:gd name="T17" fmla="*/ 0 h 201"/>
                  <a:gd name="T18" fmla="*/ 8 w 54"/>
                  <a:gd name="T19" fmla="*/ 6 h 201"/>
                  <a:gd name="T20" fmla="*/ 11 w 54"/>
                  <a:gd name="T21" fmla="*/ 16 h 201"/>
                  <a:gd name="T22" fmla="*/ 19 w 54"/>
                  <a:gd name="T23" fmla="*/ 29 h 201"/>
                  <a:gd name="T24" fmla="*/ 27 w 54"/>
                  <a:gd name="T25" fmla="*/ 46 h 201"/>
                  <a:gd name="T26" fmla="*/ 34 w 54"/>
                  <a:gd name="T27" fmla="*/ 69 h 201"/>
                  <a:gd name="T28" fmla="*/ 46 w 54"/>
                  <a:gd name="T29" fmla="*/ 95 h 201"/>
                  <a:gd name="T30" fmla="*/ 49 w 54"/>
                  <a:gd name="T31" fmla="*/ 115 h 201"/>
                  <a:gd name="T32" fmla="*/ 53 w 54"/>
                  <a:gd name="T33" fmla="*/ 128 h 201"/>
                  <a:gd name="T34" fmla="*/ 53 w 54"/>
                  <a:gd name="T35" fmla="*/ 138 h 201"/>
                  <a:gd name="T36" fmla="*/ 49 w 54"/>
                  <a:gd name="T37" fmla="*/ 151 h 2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201"/>
                  <a:gd name="T59" fmla="*/ 54 w 54"/>
                  <a:gd name="T60" fmla="*/ 201 h 2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201">
                    <a:moveTo>
                      <a:pt x="46" y="200"/>
                    </a:moveTo>
                    <a:lnTo>
                      <a:pt x="38" y="134"/>
                    </a:lnTo>
                    <a:lnTo>
                      <a:pt x="30" y="105"/>
                    </a:lnTo>
                    <a:lnTo>
                      <a:pt x="27" y="78"/>
                    </a:lnTo>
                    <a:lnTo>
                      <a:pt x="19" y="52"/>
                    </a:lnTo>
                    <a:lnTo>
                      <a:pt x="11" y="29"/>
                    </a:lnTo>
                    <a:lnTo>
                      <a:pt x="4" y="13"/>
                    </a:lnTo>
                    <a:lnTo>
                      <a:pt x="0" y="0"/>
                    </a:lnTo>
                    <a:lnTo>
                      <a:pt x="4" y="0"/>
                    </a:lnTo>
                    <a:lnTo>
                      <a:pt x="8" y="6"/>
                    </a:lnTo>
                    <a:lnTo>
                      <a:pt x="11" y="16"/>
                    </a:lnTo>
                    <a:lnTo>
                      <a:pt x="19" y="29"/>
                    </a:lnTo>
                    <a:lnTo>
                      <a:pt x="27" y="46"/>
                    </a:lnTo>
                    <a:lnTo>
                      <a:pt x="34" y="69"/>
                    </a:lnTo>
                    <a:lnTo>
                      <a:pt x="46" y="95"/>
                    </a:lnTo>
                    <a:lnTo>
                      <a:pt x="49" y="115"/>
                    </a:lnTo>
                    <a:lnTo>
                      <a:pt x="53" y="128"/>
                    </a:lnTo>
                    <a:lnTo>
                      <a:pt x="53" y="138"/>
                    </a:lnTo>
                    <a:lnTo>
                      <a:pt x="49" y="151"/>
                    </a:lnTo>
                  </a:path>
                </a:pathLst>
              </a:custGeom>
              <a:solidFill>
                <a:schemeClr val="accent1"/>
              </a:solidFill>
              <a:ln w="12700" cap="rnd">
                <a:solidFill>
                  <a:srgbClr val="008000"/>
                </a:solidFill>
                <a:round/>
                <a:headEnd/>
                <a:tailEnd/>
              </a:ln>
            </p:spPr>
            <p:txBody>
              <a:bodyPr/>
              <a:lstStyle/>
              <a:p>
                <a:endParaRPr lang="en-US"/>
              </a:p>
            </p:txBody>
          </p:sp>
          <p:sp>
            <p:nvSpPr>
              <p:cNvPr id="18084" name="Freeform 384"/>
              <p:cNvSpPr>
                <a:spLocks/>
              </p:cNvSpPr>
              <p:nvPr/>
            </p:nvSpPr>
            <p:spPr bwMode="auto">
              <a:xfrm>
                <a:off x="2359" y="1911"/>
                <a:ext cx="91" cy="64"/>
              </a:xfrm>
              <a:custGeom>
                <a:avLst/>
                <a:gdLst>
                  <a:gd name="T0" fmla="*/ 90 w 91"/>
                  <a:gd name="T1" fmla="*/ 63 h 64"/>
                  <a:gd name="T2" fmla="*/ 90 w 91"/>
                  <a:gd name="T3" fmla="*/ 59 h 64"/>
                  <a:gd name="T4" fmla="*/ 83 w 91"/>
                  <a:gd name="T5" fmla="*/ 49 h 64"/>
                  <a:gd name="T6" fmla="*/ 75 w 91"/>
                  <a:gd name="T7" fmla="*/ 33 h 64"/>
                  <a:gd name="T8" fmla="*/ 64 w 91"/>
                  <a:gd name="T9" fmla="*/ 23 h 64"/>
                  <a:gd name="T10" fmla="*/ 49 w 91"/>
                  <a:gd name="T11" fmla="*/ 10 h 64"/>
                  <a:gd name="T12" fmla="*/ 34 w 91"/>
                  <a:gd name="T13" fmla="*/ 3 h 64"/>
                  <a:gd name="T14" fmla="*/ 22 w 91"/>
                  <a:gd name="T15" fmla="*/ 0 h 64"/>
                  <a:gd name="T16" fmla="*/ 11 w 91"/>
                  <a:gd name="T17" fmla="*/ 0 h 64"/>
                  <a:gd name="T18" fmla="*/ 3 w 91"/>
                  <a:gd name="T19" fmla="*/ 0 h 64"/>
                  <a:gd name="T20" fmla="*/ 0 w 91"/>
                  <a:gd name="T21" fmla="*/ 3 h 64"/>
                  <a:gd name="T22" fmla="*/ 7 w 91"/>
                  <a:gd name="T23" fmla="*/ 6 h 64"/>
                  <a:gd name="T24" fmla="*/ 22 w 91"/>
                  <a:gd name="T25" fmla="*/ 10 h 64"/>
                  <a:gd name="T26" fmla="*/ 37 w 91"/>
                  <a:gd name="T27" fmla="*/ 13 h 64"/>
                  <a:gd name="T28" fmla="*/ 53 w 91"/>
                  <a:gd name="T29" fmla="*/ 20 h 64"/>
                  <a:gd name="T30" fmla="*/ 64 w 91"/>
                  <a:gd name="T31" fmla="*/ 30 h 64"/>
                  <a:gd name="T32" fmla="*/ 75 w 91"/>
                  <a:gd name="T33" fmla="*/ 43 h 64"/>
                  <a:gd name="T34" fmla="*/ 83 w 91"/>
                  <a:gd name="T35" fmla="*/ 56 h 64"/>
                  <a:gd name="T36" fmla="*/ 86 w 91"/>
                  <a:gd name="T37" fmla="*/ 63 h 64"/>
                  <a:gd name="T38" fmla="*/ 90 w 91"/>
                  <a:gd name="T39" fmla="*/ 63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1"/>
                  <a:gd name="T61" fmla="*/ 0 h 64"/>
                  <a:gd name="T62" fmla="*/ 91 w 91"/>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1" h="64">
                    <a:moveTo>
                      <a:pt x="90" y="63"/>
                    </a:moveTo>
                    <a:lnTo>
                      <a:pt x="90" y="59"/>
                    </a:lnTo>
                    <a:lnTo>
                      <a:pt x="83" y="49"/>
                    </a:lnTo>
                    <a:lnTo>
                      <a:pt x="75" y="33"/>
                    </a:lnTo>
                    <a:lnTo>
                      <a:pt x="64" y="23"/>
                    </a:lnTo>
                    <a:lnTo>
                      <a:pt x="49" y="10"/>
                    </a:lnTo>
                    <a:lnTo>
                      <a:pt x="34" y="3"/>
                    </a:lnTo>
                    <a:lnTo>
                      <a:pt x="22" y="0"/>
                    </a:lnTo>
                    <a:lnTo>
                      <a:pt x="11" y="0"/>
                    </a:lnTo>
                    <a:lnTo>
                      <a:pt x="3" y="0"/>
                    </a:lnTo>
                    <a:lnTo>
                      <a:pt x="0" y="3"/>
                    </a:lnTo>
                    <a:lnTo>
                      <a:pt x="7" y="6"/>
                    </a:lnTo>
                    <a:lnTo>
                      <a:pt x="22" y="10"/>
                    </a:lnTo>
                    <a:lnTo>
                      <a:pt x="37" y="13"/>
                    </a:lnTo>
                    <a:lnTo>
                      <a:pt x="53" y="20"/>
                    </a:lnTo>
                    <a:lnTo>
                      <a:pt x="64" y="30"/>
                    </a:lnTo>
                    <a:lnTo>
                      <a:pt x="75" y="43"/>
                    </a:lnTo>
                    <a:lnTo>
                      <a:pt x="83" y="56"/>
                    </a:lnTo>
                    <a:lnTo>
                      <a:pt x="86" y="63"/>
                    </a:lnTo>
                    <a:lnTo>
                      <a:pt x="90" y="63"/>
                    </a:lnTo>
                  </a:path>
                </a:pathLst>
              </a:custGeom>
              <a:solidFill>
                <a:schemeClr val="accent1"/>
              </a:solidFill>
              <a:ln w="12700" cap="rnd">
                <a:solidFill>
                  <a:srgbClr val="008000"/>
                </a:solidFill>
                <a:round/>
                <a:headEnd/>
                <a:tailEnd/>
              </a:ln>
            </p:spPr>
            <p:txBody>
              <a:bodyPr/>
              <a:lstStyle/>
              <a:p>
                <a:endParaRPr lang="en-US"/>
              </a:p>
            </p:txBody>
          </p:sp>
          <p:sp>
            <p:nvSpPr>
              <p:cNvPr id="18085" name="Freeform 385"/>
              <p:cNvSpPr>
                <a:spLocks/>
              </p:cNvSpPr>
              <p:nvPr/>
            </p:nvSpPr>
            <p:spPr bwMode="auto">
              <a:xfrm>
                <a:off x="2455" y="1754"/>
                <a:ext cx="35" cy="227"/>
              </a:xfrm>
              <a:custGeom>
                <a:avLst/>
                <a:gdLst>
                  <a:gd name="T0" fmla="*/ 0 w 35"/>
                  <a:gd name="T1" fmla="*/ 206 h 227"/>
                  <a:gd name="T2" fmla="*/ 7 w 35"/>
                  <a:gd name="T3" fmla="*/ 143 h 227"/>
                  <a:gd name="T4" fmla="*/ 11 w 35"/>
                  <a:gd name="T5" fmla="*/ 86 h 227"/>
                  <a:gd name="T6" fmla="*/ 19 w 35"/>
                  <a:gd name="T7" fmla="*/ 60 h 227"/>
                  <a:gd name="T8" fmla="*/ 23 w 35"/>
                  <a:gd name="T9" fmla="*/ 33 h 227"/>
                  <a:gd name="T10" fmla="*/ 26 w 35"/>
                  <a:gd name="T11" fmla="*/ 13 h 227"/>
                  <a:gd name="T12" fmla="*/ 30 w 35"/>
                  <a:gd name="T13" fmla="*/ 3 h 227"/>
                  <a:gd name="T14" fmla="*/ 30 w 35"/>
                  <a:gd name="T15" fmla="*/ 0 h 227"/>
                  <a:gd name="T16" fmla="*/ 34 w 35"/>
                  <a:gd name="T17" fmla="*/ 0 h 227"/>
                  <a:gd name="T18" fmla="*/ 34 w 35"/>
                  <a:gd name="T19" fmla="*/ 10 h 227"/>
                  <a:gd name="T20" fmla="*/ 34 w 35"/>
                  <a:gd name="T21" fmla="*/ 27 h 227"/>
                  <a:gd name="T22" fmla="*/ 30 w 35"/>
                  <a:gd name="T23" fmla="*/ 43 h 227"/>
                  <a:gd name="T24" fmla="*/ 26 w 35"/>
                  <a:gd name="T25" fmla="*/ 60 h 227"/>
                  <a:gd name="T26" fmla="*/ 23 w 35"/>
                  <a:gd name="T27" fmla="*/ 83 h 227"/>
                  <a:gd name="T28" fmla="*/ 11 w 35"/>
                  <a:gd name="T29" fmla="*/ 130 h 227"/>
                  <a:gd name="T30" fmla="*/ 11 w 35"/>
                  <a:gd name="T31" fmla="*/ 176 h 227"/>
                  <a:gd name="T32" fmla="*/ 11 w 35"/>
                  <a:gd name="T33" fmla="*/ 226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227"/>
                  <a:gd name="T53" fmla="*/ 35 w 35"/>
                  <a:gd name="T54" fmla="*/ 227 h 2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227">
                    <a:moveTo>
                      <a:pt x="0" y="206"/>
                    </a:moveTo>
                    <a:lnTo>
                      <a:pt x="7" y="143"/>
                    </a:lnTo>
                    <a:lnTo>
                      <a:pt x="11" y="86"/>
                    </a:lnTo>
                    <a:lnTo>
                      <a:pt x="19" y="60"/>
                    </a:lnTo>
                    <a:lnTo>
                      <a:pt x="23" y="33"/>
                    </a:lnTo>
                    <a:lnTo>
                      <a:pt x="26" y="13"/>
                    </a:lnTo>
                    <a:lnTo>
                      <a:pt x="30" y="3"/>
                    </a:lnTo>
                    <a:lnTo>
                      <a:pt x="30" y="0"/>
                    </a:lnTo>
                    <a:lnTo>
                      <a:pt x="34" y="0"/>
                    </a:lnTo>
                    <a:lnTo>
                      <a:pt x="34" y="10"/>
                    </a:lnTo>
                    <a:lnTo>
                      <a:pt x="34" y="27"/>
                    </a:lnTo>
                    <a:lnTo>
                      <a:pt x="30" y="43"/>
                    </a:lnTo>
                    <a:lnTo>
                      <a:pt x="26" y="60"/>
                    </a:lnTo>
                    <a:lnTo>
                      <a:pt x="23" y="83"/>
                    </a:lnTo>
                    <a:lnTo>
                      <a:pt x="11" y="130"/>
                    </a:lnTo>
                    <a:lnTo>
                      <a:pt x="11" y="176"/>
                    </a:lnTo>
                    <a:lnTo>
                      <a:pt x="11" y="226"/>
                    </a:lnTo>
                  </a:path>
                </a:pathLst>
              </a:custGeom>
              <a:solidFill>
                <a:schemeClr val="accent1"/>
              </a:solidFill>
              <a:ln w="12700" cap="rnd">
                <a:solidFill>
                  <a:srgbClr val="008000"/>
                </a:solidFill>
                <a:round/>
                <a:headEnd/>
                <a:tailEnd/>
              </a:ln>
            </p:spPr>
            <p:txBody>
              <a:bodyPr/>
              <a:lstStyle/>
              <a:p>
                <a:endParaRPr lang="en-US"/>
              </a:p>
            </p:txBody>
          </p:sp>
          <p:sp>
            <p:nvSpPr>
              <p:cNvPr id="18086" name="Freeform 386"/>
              <p:cNvSpPr>
                <a:spLocks/>
              </p:cNvSpPr>
              <p:nvPr/>
            </p:nvSpPr>
            <p:spPr bwMode="auto">
              <a:xfrm>
                <a:off x="2471" y="1909"/>
                <a:ext cx="71" cy="60"/>
              </a:xfrm>
              <a:custGeom>
                <a:avLst/>
                <a:gdLst>
                  <a:gd name="T0" fmla="*/ 0 w 71"/>
                  <a:gd name="T1" fmla="*/ 59 h 60"/>
                  <a:gd name="T2" fmla="*/ 7 w 71"/>
                  <a:gd name="T3" fmla="*/ 36 h 60"/>
                  <a:gd name="T4" fmla="*/ 15 w 71"/>
                  <a:gd name="T5" fmla="*/ 16 h 60"/>
                  <a:gd name="T6" fmla="*/ 27 w 71"/>
                  <a:gd name="T7" fmla="*/ 6 h 60"/>
                  <a:gd name="T8" fmla="*/ 39 w 71"/>
                  <a:gd name="T9" fmla="*/ 0 h 60"/>
                  <a:gd name="T10" fmla="*/ 58 w 71"/>
                  <a:gd name="T11" fmla="*/ 0 h 60"/>
                  <a:gd name="T12" fmla="*/ 66 w 71"/>
                  <a:gd name="T13" fmla="*/ 0 h 60"/>
                  <a:gd name="T14" fmla="*/ 70 w 71"/>
                  <a:gd name="T15" fmla="*/ 0 h 60"/>
                  <a:gd name="T16" fmla="*/ 70 w 71"/>
                  <a:gd name="T17" fmla="*/ 3 h 60"/>
                  <a:gd name="T18" fmla="*/ 66 w 71"/>
                  <a:gd name="T19" fmla="*/ 6 h 60"/>
                  <a:gd name="T20" fmla="*/ 50 w 71"/>
                  <a:gd name="T21" fmla="*/ 16 h 60"/>
                  <a:gd name="T22" fmla="*/ 39 w 71"/>
                  <a:gd name="T23" fmla="*/ 23 h 60"/>
                  <a:gd name="T24" fmla="*/ 27 w 71"/>
                  <a:gd name="T25" fmla="*/ 26 h 60"/>
                  <a:gd name="T26" fmla="*/ 19 w 71"/>
                  <a:gd name="T27" fmla="*/ 33 h 60"/>
                  <a:gd name="T28" fmla="*/ 11 w 71"/>
                  <a:gd name="T29" fmla="*/ 36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60"/>
                  <a:gd name="T47" fmla="*/ 71 w 71"/>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60">
                    <a:moveTo>
                      <a:pt x="0" y="59"/>
                    </a:moveTo>
                    <a:lnTo>
                      <a:pt x="7" y="36"/>
                    </a:lnTo>
                    <a:lnTo>
                      <a:pt x="15" y="16"/>
                    </a:lnTo>
                    <a:lnTo>
                      <a:pt x="27" y="6"/>
                    </a:lnTo>
                    <a:lnTo>
                      <a:pt x="39" y="0"/>
                    </a:lnTo>
                    <a:lnTo>
                      <a:pt x="58" y="0"/>
                    </a:lnTo>
                    <a:lnTo>
                      <a:pt x="66" y="0"/>
                    </a:lnTo>
                    <a:lnTo>
                      <a:pt x="70" y="0"/>
                    </a:lnTo>
                    <a:lnTo>
                      <a:pt x="70" y="3"/>
                    </a:lnTo>
                    <a:lnTo>
                      <a:pt x="66" y="6"/>
                    </a:lnTo>
                    <a:lnTo>
                      <a:pt x="50" y="16"/>
                    </a:lnTo>
                    <a:lnTo>
                      <a:pt x="39" y="23"/>
                    </a:lnTo>
                    <a:lnTo>
                      <a:pt x="27" y="26"/>
                    </a:lnTo>
                    <a:lnTo>
                      <a:pt x="19" y="33"/>
                    </a:lnTo>
                    <a:lnTo>
                      <a:pt x="11" y="36"/>
                    </a:lnTo>
                  </a:path>
                </a:pathLst>
              </a:custGeom>
              <a:solidFill>
                <a:schemeClr val="accent1"/>
              </a:solidFill>
              <a:ln w="12700" cap="rnd">
                <a:solidFill>
                  <a:srgbClr val="008000"/>
                </a:solidFill>
                <a:round/>
                <a:headEnd/>
                <a:tailEnd/>
              </a:ln>
            </p:spPr>
            <p:txBody>
              <a:bodyPr/>
              <a:lstStyle/>
              <a:p>
                <a:endParaRPr lang="en-US"/>
              </a:p>
            </p:txBody>
          </p:sp>
          <p:sp>
            <p:nvSpPr>
              <p:cNvPr id="18087" name="Freeform 387"/>
              <p:cNvSpPr>
                <a:spLocks/>
              </p:cNvSpPr>
              <p:nvPr/>
            </p:nvSpPr>
            <p:spPr bwMode="auto">
              <a:xfrm>
                <a:off x="2436" y="1711"/>
                <a:ext cx="24" cy="247"/>
              </a:xfrm>
              <a:custGeom>
                <a:avLst/>
                <a:gdLst>
                  <a:gd name="T0" fmla="*/ 23 w 24"/>
                  <a:gd name="T1" fmla="*/ 246 h 247"/>
                  <a:gd name="T2" fmla="*/ 19 w 24"/>
                  <a:gd name="T3" fmla="*/ 184 h 247"/>
                  <a:gd name="T4" fmla="*/ 12 w 24"/>
                  <a:gd name="T5" fmla="*/ 128 h 247"/>
                  <a:gd name="T6" fmla="*/ 8 w 24"/>
                  <a:gd name="T7" fmla="*/ 78 h 247"/>
                  <a:gd name="T8" fmla="*/ 4 w 24"/>
                  <a:gd name="T9" fmla="*/ 55 h 247"/>
                  <a:gd name="T10" fmla="*/ 4 w 24"/>
                  <a:gd name="T11" fmla="*/ 39 h 247"/>
                  <a:gd name="T12" fmla="*/ 4 w 24"/>
                  <a:gd name="T13" fmla="*/ 26 h 247"/>
                  <a:gd name="T14" fmla="*/ 0 w 24"/>
                  <a:gd name="T15" fmla="*/ 16 h 247"/>
                  <a:gd name="T16" fmla="*/ 0 w 24"/>
                  <a:gd name="T17" fmla="*/ 3 h 247"/>
                  <a:gd name="T18" fmla="*/ 0 w 24"/>
                  <a:gd name="T19" fmla="*/ 0 h 247"/>
                  <a:gd name="T20" fmla="*/ 4 w 24"/>
                  <a:gd name="T21" fmla="*/ 0 h 247"/>
                  <a:gd name="T22" fmla="*/ 8 w 24"/>
                  <a:gd name="T23" fmla="*/ 6 h 247"/>
                  <a:gd name="T24" fmla="*/ 12 w 24"/>
                  <a:gd name="T25" fmla="*/ 23 h 247"/>
                  <a:gd name="T26" fmla="*/ 15 w 24"/>
                  <a:gd name="T27" fmla="*/ 42 h 247"/>
                  <a:gd name="T28" fmla="*/ 19 w 24"/>
                  <a:gd name="T29" fmla="*/ 59 h 247"/>
                  <a:gd name="T30" fmla="*/ 19 w 24"/>
                  <a:gd name="T31" fmla="*/ 88 h 247"/>
                  <a:gd name="T32" fmla="*/ 19 w 24"/>
                  <a:gd name="T33" fmla="*/ 124 h 247"/>
                  <a:gd name="T34" fmla="*/ 19 w 24"/>
                  <a:gd name="T35" fmla="*/ 164 h 247"/>
                  <a:gd name="T36" fmla="*/ 23 w 24"/>
                  <a:gd name="T37" fmla="*/ 207 h 2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47"/>
                  <a:gd name="T59" fmla="*/ 24 w 24"/>
                  <a:gd name="T60" fmla="*/ 247 h 2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47">
                    <a:moveTo>
                      <a:pt x="23" y="246"/>
                    </a:moveTo>
                    <a:lnTo>
                      <a:pt x="19" y="184"/>
                    </a:lnTo>
                    <a:lnTo>
                      <a:pt x="12" y="128"/>
                    </a:lnTo>
                    <a:lnTo>
                      <a:pt x="8" y="78"/>
                    </a:lnTo>
                    <a:lnTo>
                      <a:pt x="4" y="55"/>
                    </a:lnTo>
                    <a:lnTo>
                      <a:pt x="4" y="39"/>
                    </a:lnTo>
                    <a:lnTo>
                      <a:pt x="4" y="26"/>
                    </a:lnTo>
                    <a:lnTo>
                      <a:pt x="0" y="16"/>
                    </a:lnTo>
                    <a:lnTo>
                      <a:pt x="0" y="3"/>
                    </a:lnTo>
                    <a:lnTo>
                      <a:pt x="0" y="0"/>
                    </a:lnTo>
                    <a:lnTo>
                      <a:pt x="4" y="0"/>
                    </a:lnTo>
                    <a:lnTo>
                      <a:pt x="8" y="6"/>
                    </a:lnTo>
                    <a:lnTo>
                      <a:pt x="12" y="23"/>
                    </a:lnTo>
                    <a:lnTo>
                      <a:pt x="15" y="42"/>
                    </a:lnTo>
                    <a:lnTo>
                      <a:pt x="19" y="59"/>
                    </a:lnTo>
                    <a:lnTo>
                      <a:pt x="19" y="88"/>
                    </a:lnTo>
                    <a:lnTo>
                      <a:pt x="19" y="124"/>
                    </a:lnTo>
                    <a:lnTo>
                      <a:pt x="19" y="164"/>
                    </a:lnTo>
                    <a:lnTo>
                      <a:pt x="23" y="207"/>
                    </a:lnTo>
                  </a:path>
                </a:pathLst>
              </a:custGeom>
              <a:solidFill>
                <a:schemeClr val="accent1"/>
              </a:solidFill>
              <a:ln w="12700" cap="rnd">
                <a:solidFill>
                  <a:srgbClr val="008000"/>
                </a:solidFill>
                <a:round/>
                <a:headEnd/>
                <a:tailEnd/>
              </a:ln>
            </p:spPr>
            <p:txBody>
              <a:bodyPr/>
              <a:lstStyle/>
              <a:p>
                <a:endParaRPr lang="en-US"/>
              </a:p>
            </p:txBody>
          </p:sp>
        </p:grpSp>
        <p:grpSp>
          <p:nvGrpSpPr>
            <p:cNvPr id="17472" name="Group 388"/>
            <p:cNvGrpSpPr>
              <a:grpSpLocks/>
            </p:cNvGrpSpPr>
            <p:nvPr/>
          </p:nvGrpSpPr>
          <p:grpSpPr bwMode="auto">
            <a:xfrm>
              <a:off x="2541" y="1704"/>
              <a:ext cx="191" cy="281"/>
              <a:chOff x="2541" y="1704"/>
              <a:chExt cx="191" cy="281"/>
            </a:xfrm>
          </p:grpSpPr>
          <p:sp>
            <p:nvSpPr>
              <p:cNvPr id="18072" name="Freeform 389"/>
              <p:cNvSpPr>
                <a:spLocks/>
              </p:cNvSpPr>
              <p:nvPr/>
            </p:nvSpPr>
            <p:spPr bwMode="auto">
              <a:xfrm>
                <a:off x="2641" y="1881"/>
                <a:ext cx="9" cy="104"/>
              </a:xfrm>
              <a:custGeom>
                <a:avLst/>
                <a:gdLst>
                  <a:gd name="T0" fmla="*/ 0 w 9"/>
                  <a:gd name="T1" fmla="*/ 103 h 104"/>
                  <a:gd name="T2" fmla="*/ 0 w 9"/>
                  <a:gd name="T3" fmla="*/ 73 h 104"/>
                  <a:gd name="T4" fmla="*/ 4 w 9"/>
                  <a:gd name="T5" fmla="*/ 46 h 104"/>
                  <a:gd name="T6" fmla="*/ 4 w 9"/>
                  <a:gd name="T7" fmla="*/ 26 h 104"/>
                  <a:gd name="T8" fmla="*/ 4 w 9"/>
                  <a:gd name="T9" fmla="*/ 13 h 104"/>
                  <a:gd name="T10" fmla="*/ 8 w 9"/>
                  <a:gd name="T11" fmla="*/ 3 h 104"/>
                  <a:gd name="T12" fmla="*/ 8 w 9"/>
                  <a:gd name="T13" fmla="*/ 0 h 104"/>
                  <a:gd name="T14" fmla="*/ 8 w 9"/>
                  <a:gd name="T15" fmla="*/ 3 h 104"/>
                  <a:gd name="T16" fmla="*/ 8 w 9"/>
                  <a:gd name="T17" fmla="*/ 16 h 104"/>
                  <a:gd name="T18" fmla="*/ 8 w 9"/>
                  <a:gd name="T19" fmla="*/ 43 h 104"/>
                  <a:gd name="T20" fmla="*/ 4 w 9"/>
                  <a:gd name="T21" fmla="*/ 73 h 104"/>
                  <a:gd name="T22" fmla="*/ 0 w 9"/>
                  <a:gd name="T23" fmla="*/ 103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04"/>
                  <a:gd name="T38" fmla="*/ 9 w 9"/>
                  <a:gd name="T39" fmla="*/ 104 h 1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04">
                    <a:moveTo>
                      <a:pt x="0" y="103"/>
                    </a:moveTo>
                    <a:lnTo>
                      <a:pt x="0" y="73"/>
                    </a:lnTo>
                    <a:lnTo>
                      <a:pt x="4" y="46"/>
                    </a:lnTo>
                    <a:lnTo>
                      <a:pt x="4" y="26"/>
                    </a:lnTo>
                    <a:lnTo>
                      <a:pt x="4" y="13"/>
                    </a:lnTo>
                    <a:lnTo>
                      <a:pt x="8" y="3"/>
                    </a:lnTo>
                    <a:lnTo>
                      <a:pt x="8" y="0"/>
                    </a:lnTo>
                    <a:lnTo>
                      <a:pt x="8" y="3"/>
                    </a:lnTo>
                    <a:lnTo>
                      <a:pt x="8" y="16"/>
                    </a:lnTo>
                    <a:lnTo>
                      <a:pt x="8" y="43"/>
                    </a:lnTo>
                    <a:lnTo>
                      <a:pt x="4" y="73"/>
                    </a:lnTo>
                    <a:lnTo>
                      <a:pt x="0" y="103"/>
                    </a:lnTo>
                  </a:path>
                </a:pathLst>
              </a:custGeom>
              <a:solidFill>
                <a:schemeClr val="accent1"/>
              </a:solidFill>
              <a:ln w="12700" cap="rnd">
                <a:solidFill>
                  <a:srgbClr val="008000"/>
                </a:solidFill>
                <a:round/>
                <a:headEnd/>
                <a:tailEnd/>
              </a:ln>
            </p:spPr>
            <p:txBody>
              <a:bodyPr/>
              <a:lstStyle/>
              <a:p>
                <a:endParaRPr lang="en-US"/>
              </a:p>
            </p:txBody>
          </p:sp>
          <p:sp>
            <p:nvSpPr>
              <p:cNvPr id="18073" name="Freeform 390"/>
              <p:cNvSpPr>
                <a:spLocks/>
              </p:cNvSpPr>
              <p:nvPr/>
            </p:nvSpPr>
            <p:spPr bwMode="auto">
              <a:xfrm>
                <a:off x="2563" y="1806"/>
                <a:ext cx="83" cy="167"/>
              </a:xfrm>
              <a:custGeom>
                <a:avLst/>
                <a:gdLst>
                  <a:gd name="T0" fmla="*/ 82 w 83"/>
                  <a:gd name="T1" fmla="*/ 166 h 167"/>
                  <a:gd name="T2" fmla="*/ 78 w 83"/>
                  <a:gd name="T3" fmla="*/ 163 h 167"/>
                  <a:gd name="T4" fmla="*/ 70 w 83"/>
                  <a:gd name="T5" fmla="*/ 156 h 167"/>
                  <a:gd name="T6" fmla="*/ 66 w 83"/>
                  <a:gd name="T7" fmla="*/ 146 h 167"/>
                  <a:gd name="T8" fmla="*/ 49 w 83"/>
                  <a:gd name="T9" fmla="*/ 123 h 167"/>
                  <a:gd name="T10" fmla="*/ 45 w 83"/>
                  <a:gd name="T11" fmla="*/ 113 h 167"/>
                  <a:gd name="T12" fmla="*/ 41 w 83"/>
                  <a:gd name="T13" fmla="*/ 106 h 167"/>
                  <a:gd name="T14" fmla="*/ 41 w 83"/>
                  <a:gd name="T15" fmla="*/ 96 h 167"/>
                  <a:gd name="T16" fmla="*/ 41 w 83"/>
                  <a:gd name="T17" fmla="*/ 86 h 167"/>
                  <a:gd name="T18" fmla="*/ 45 w 83"/>
                  <a:gd name="T19" fmla="*/ 73 h 167"/>
                  <a:gd name="T20" fmla="*/ 41 w 83"/>
                  <a:gd name="T21" fmla="*/ 63 h 167"/>
                  <a:gd name="T22" fmla="*/ 33 w 83"/>
                  <a:gd name="T23" fmla="*/ 46 h 167"/>
                  <a:gd name="T24" fmla="*/ 17 w 83"/>
                  <a:gd name="T25" fmla="*/ 26 h 167"/>
                  <a:gd name="T26" fmla="*/ 5 w 83"/>
                  <a:gd name="T27" fmla="*/ 10 h 167"/>
                  <a:gd name="T28" fmla="*/ 0 w 83"/>
                  <a:gd name="T29" fmla="*/ 3 h 167"/>
                  <a:gd name="T30" fmla="*/ 0 w 83"/>
                  <a:gd name="T31" fmla="*/ 0 h 167"/>
                  <a:gd name="T32" fmla="*/ 5 w 83"/>
                  <a:gd name="T33" fmla="*/ 3 h 167"/>
                  <a:gd name="T34" fmla="*/ 17 w 83"/>
                  <a:gd name="T35" fmla="*/ 13 h 167"/>
                  <a:gd name="T36" fmla="*/ 33 w 83"/>
                  <a:gd name="T37" fmla="*/ 30 h 167"/>
                  <a:gd name="T38" fmla="*/ 41 w 83"/>
                  <a:gd name="T39" fmla="*/ 46 h 167"/>
                  <a:gd name="T40" fmla="*/ 45 w 83"/>
                  <a:gd name="T41" fmla="*/ 60 h 167"/>
                  <a:gd name="T42" fmla="*/ 53 w 83"/>
                  <a:gd name="T43" fmla="*/ 76 h 167"/>
                  <a:gd name="T44" fmla="*/ 66 w 83"/>
                  <a:gd name="T45" fmla="*/ 113 h 167"/>
                  <a:gd name="T46" fmla="*/ 74 w 83"/>
                  <a:gd name="T47" fmla="*/ 129 h 167"/>
                  <a:gd name="T48" fmla="*/ 78 w 83"/>
                  <a:gd name="T49" fmla="*/ 146 h 167"/>
                  <a:gd name="T50" fmla="*/ 82 w 83"/>
                  <a:gd name="T51" fmla="*/ 159 h 167"/>
                  <a:gd name="T52" fmla="*/ 82 w 83"/>
                  <a:gd name="T53" fmla="*/ 166 h 1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
                  <a:gd name="T82" fmla="*/ 0 h 167"/>
                  <a:gd name="T83" fmla="*/ 83 w 83"/>
                  <a:gd name="T84" fmla="*/ 167 h 16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 h="167">
                    <a:moveTo>
                      <a:pt x="82" y="166"/>
                    </a:moveTo>
                    <a:lnTo>
                      <a:pt x="78" y="163"/>
                    </a:lnTo>
                    <a:lnTo>
                      <a:pt x="70" y="156"/>
                    </a:lnTo>
                    <a:lnTo>
                      <a:pt x="66" y="146"/>
                    </a:lnTo>
                    <a:lnTo>
                      <a:pt x="49" y="123"/>
                    </a:lnTo>
                    <a:lnTo>
                      <a:pt x="45" y="113"/>
                    </a:lnTo>
                    <a:lnTo>
                      <a:pt x="41" y="106"/>
                    </a:lnTo>
                    <a:lnTo>
                      <a:pt x="41" y="96"/>
                    </a:lnTo>
                    <a:lnTo>
                      <a:pt x="41" y="86"/>
                    </a:lnTo>
                    <a:lnTo>
                      <a:pt x="45" y="73"/>
                    </a:lnTo>
                    <a:lnTo>
                      <a:pt x="41" y="63"/>
                    </a:lnTo>
                    <a:lnTo>
                      <a:pt x="33" y="46"/>
                    </a:lnTo>
                    <a:lnTo>
                      <a:pt x="17" y="26"/>
                    </a:lnTo>
                    <a:lnTo>
                      <a:pt x="5" y="10"/>
                    </a:lnTo>
                    <a:lnTo>
                      <a:pt x="0" y="3"/>
                    </a:lnTo>
                    <a:lnTo>
                      <a:pt x="0" y="0"/>
                    </a:lnTo>
                    <a:lnTo>
                      <a:pt x="5" y="3"/>
                    </a:lnTo>
                    <a:lnTo>
                      <a:pt x="17" y="13"/>
                    </a:lnTo>
                    <a:lnTo>
                      <a:pt x="33" y="30"/>
                    </a:lnTo>
                    <a:lnTo>
                      <a:pt x="41" y="46"/>
                    </a:lnTo>
                    <a:lnTo>
                      <a:pt x="45" y="60"/>
                    </a:lnTo>
                    <a:lnTo>
                      <a:pt x="53" y="76"/>
                    </a:lnTo>
                    <a:lnTo>
                      <a:pt x="66" y="113"/>
                    </a:lnTo>
                    <a:lnTo>
                      <a:pt x="74" y="129"/>
                    </a:lnTo>
                    <a:lnTo>
                      <a:pt x="78" y="146"/>
                    </a:lnTo>
                    <a:lnTo>
                      <a:pt x="82" y="159"/>
                    </a:lnTo>
                    <a:lnTo>
                      <a:pt x="82" y="166"/>
                    </a:lnTo>
                  </a:path>
                </a:pathLst>
              </a:custGeom>
              <a:solidFill>
                <a:schemeClr val="accent1"/>
              </a:solidFill>
              <a:ln w="12700" cap="rnd">
                <a:solidFill>
                  <a:srgbClr val="008000"/>
                </a:solidFill>
                <a:round/>
                <a:headEnd/>
                <a:tailEnd/>
              </a:ln>
            </p:spPr>
            <p:txBody>
              <a:bodyPr/>
              <a:lstStyle/>
              <a:p>
                <a:endParaRPr lang="en-US"/>
              </a:p>
            </p:txBody>
          </p:sp>
          <p:sp>
            <p:nvSpPr>
              <p:cNvPr id="18074" name="Freeform 391"/>
              <p:cNvSpPr>
                <a:spLocks/>
              </p:cNvSpPr>
              <p:nvPr/>
            </p:nvSpPr>
            <p:spPr bwMode="auto">
              <a:xfrm>
                <a:off x="2645" y="1824"/>
                <a:ext cx="51" cy="161"/>
              </a:xfrm>
              <a:custGeom>
                <a:avLst/>
                <a:gdLst>
                  <a:gd name="T0" fmla="*/ 0 w 51"/>
                  <a:gd name="T1" fmla="*/ 127 h 161"/>
                  <a:gd name="T2" fmla="*/ 13 w 51"/>
                  <a:gd name="T3" fmla="*/ 90 h 161"/>
                  <a:gd name="T4" fmla="*/ 21 w 51"/>
                  <a:gd name="T5" fmla="*/ 73 h 161"/>
                  <a:gd name="T6" fmla="*/ 25 w 51"/>
                  <a:gd name="T7" fmla="*/ 60 h 161"/>
                  <a:gd name="T8" fmla="*/ 25 w 51"/>
                  <a:gd name="T9" fmla="*/ 47 h 161"/>
                  <a:gd name="T10" fmla="*/ 25 w 51"/>
                  <a:gd name="T11" fmla="*/ 37 h 161"/>
                  <a:gd name="T12" fmla="*/ 25 w 51"/>
                  <a:gd name="T13" fmla="*/ 27 h 161"/>
                  <a:gd name="T14" fmla="*/ 25 w 51"/>
                  <a:gd name="T15" fmla="*/ 20 h 161"/>
                  <a:gd name="T16" fmla="*/ 29 w 51"/>
                  <a:gd name="T17" fmla="*/ 14 h 161"/>
                  <a:gd name="T18" fmla="*/ 38 w 51"/>
                  <a:gd name="T19" fmla="*/ 4 h 161"/>
                  <a:gd name="T20" fmla="*/ 46 w 51"/>
                  <a:gd name="T21" fmla="*/ 0 h 161"/>
                  <a:gd name="T22" fmla="*/ 50 w 51"/>
                  <a:gd name="T23" fmla="*/ 4 h 161"/>
                  <a:gd name="T24" fmla="*/ 46 w 51"/>
                  <a:gd name="T25" fmla="*/ 10 h 161"/>
                  <a:gd name="T26" fmla="*/ 46 w 51"/>
                  <a:gd name="T27" fmla="*/ 17 h 161"/>
                  <a:gd name="T28" fmla="*/ 33 w 51"/>
                  <a:gd name="T29" fmla="*/ 40 h 161"/>
                  <a:gd name="T30" fmla="*/ 25 w 51"/>
                  <a:gd name="T31" fmla="*/ 67 h 161"/>
                  <a:gd name="T32" fmla="*/ 17 w 51"/>
                  <a:gd name="T33" fmla="*/ 90 h 161"/>
                  <a:gd name="T34" fmla="*/ 13 w 51"/>
                  <a:gd name="T35" fmla="*/ 127 h 161"/>
                  <a:gd name="T36" fmla="*/ 8 w 51"/>
                  <a:gd name="T37" fmla="*/ 160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
                  <a:gd name="T58" fmla="*/ 0 h 161"/>
                  <a:gd name="T59" fmla="*/ 51 w 51"/>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 h="161">
                    <a:moveTo>
                      <a:pt x="0" y="127"/>
                    </a:moveTo>
                    <a:lnTo>
                      <a:pt x="13" y="90"/>
                    </a:lnTo>
                    <a:lnTo>
                      <a:pt x="21" y="73"/>
                    </a:lnTo>
                    <a:lnTo>
                      <a:pt x="25" y="60"/>
                    </a:lnTo>
                    <a:lnTo>
                      <a:pt x="25" y="47"/>
                    </a:lnTo>
                    <a:lnTo>
                      <a:pt x="25" y="37"/>
                    </a:lnTo>
                    <a:lnTo>
                      <a:pt x="25" y="27"/>
                    </a:lnTo>
                    <a:lnTo>
                      <a:pt x="25" y="20"/>
                    </a:lnTo>
                    <a:lnTo>
                      <a:pt x="29" y="14"/>
                    </a:lnTo>
                    <a:lnTo>
                      <a:pt x="38" y="4"/>
                    </a:lnTo>
                    <a:lnTo>
                      <a:pt x="46" y="0"/>
                    </a:lnTo>
                    <a:lnTo>
                      <a:pt x="50" y="4"/>
                    </a:lnTo>
                    <a:lnTo>
                      <a:pt x="46" y="10"/>
                    </a:lnTo>
                    <a:lnTo>
                      <a:pt x="46" y="17"/>
                    </a:lnTo>
                    <a:lnTo>
                      <a:pt x="33" y="40"/>
                    </a:lnTo>
                    <a:lnTo>
                      <a:pt x="25" y="67"/>
                    </a:lnTo>
                    <a:lnTo>
                      <a:pt x="17" y="90"/>
                    </a:lnTo>
                    <a:lnTo>
                      <a:pt x="13" y="127"/>
                    </a:lnTo>
                    <a:lnTo>
                      <a:pt x="8" y="160"/>
                    </a:lnTo>
                  </a:path>
                </a:pathLst>
              </a:custGeom>
              <a:solidFill>
                <a:schemeClr val="accent1"/>
              </a:solidFill>
              <a:ln w="12700" cap="rnd">
                <a:solidFill>
                  <a:srgbClr val="008000"/>
                </a:solidFill>
                <a:round/>
                <a:headEnd/>
                <a:tailEnd/>
              </a:ln>
            </p:spPr>
            <p:txBody>
              <a:bodyPr/>
              <a:lstStyle/>
              <a:p>
                <a:endParaRPr lang="en-US"/>
              </a:p>
            </p:txBody>
          </p:sp>
          <p:sp>
            <p:nvSpPr>
              <p:cNvPr id="18075" name="Freeform 392"/>
              <p:cNvSpPr>
                <a:spLocks/>
              </p:cNvSpPr>
              <p:nvPr/>
            </p:nvSpPr>
            <p:spPr bwMode="auto">
              <a:xfrm>
                <a:off x="2597" y="1754"/>
                <a:ext cx="54" cy="201"/>
              </a:xfrm>
              <a:custGeom>
                <a:avLst/>
                <a:gdLst>
                  <a:gd name="T0" fmla="*/ 45 w 54"/>
                  <a:gd name="T1" fmla="*/ 200 h 201"/>
                  <a:gd name="T2" fmla="*/ 37 w 54"/>
                  <a:gd name="T3" fmla="*/ 134 h 201"/>
                  <a:gd name="T4" fmla="*/ 32 w 54"/>
                  <a:gd name="T5" fmla="*/ 105 h 201"/>
                  <a:gd name="T6" fmla="*/ 24 w 54"/>
                  <a:gd name="T7" fmla="*/ 79 h 201"/>
                  <a:gd name="T8" fmla="*/ 20 w 54"/>
                  <a:gd name="T9" fmla="*/ 52 h 201"/>
                  <a:gd name="T10" fmla="*/ 12 w 54"/>
                  <a:gd name="T11" fmla="*/ 29 h 201"/>
                  <a:gd name="T12" fmla="*/ 4 w 54"/>
                  <a:gd name="T13" fmla="*/ 13 h 201"/>
                  <a:gd name="T14" fmla="*/ 0 w 54"/>
                  <a:gd name="T15" fmla="*/ 0 h 201"/>
                  <a:gd name="T16" fmla="*/ 4 w 54"/>
                  <a:gd name="T17" fmla="*/ 0 h 201"/>
                  <a:gd name="T18" fmla="*/ 8 w 54"/>
                  <a:gd name="T19" fmla="*/ 6 h 201"/>
                  <a:gd name="T20" fmla="*/ 12 w 54"/>
                  <a:gd name="T21" fmla="*/ 16 h 201"/>
                  <a:gd name="T22" fmla="*/ 20 w 54"/>
                  <a:gd name="T23" fmla="*/ 29 h 201"/>
                  <a:gd name="T24" fmla="*/ 28 w 54"/>
                  <a:gd name="T25" fmla="*/ 46 h 201"/>
                  <a:gd name="T26" fmla="*/ 37 w 54"/>
                  <a:gd name="T27" fmla="*/ 69 h 201"/>
                  <a:gd name="T28" fmla="*/ 45 w 54"/>
                  <a:gd name="T29" fmla="*/ 92 h 201"/>
                  <a:gd name="T30" fmla="*/ 53 w 54"/>
                  <a:gd name="T31" fmla="*/ 111 h 201"/>
                  <a:gd name="T32" fmla="*/ 53 w 54"/>
                  <a:gd name="T33" fmla="*/ 128 h 201"/>
                  <a:gd name="T34" fmla="*/ 53 w 54"/>
                  <a:gd name="T35" fmla="*/ 138 h 201"/>
                  <a:gd name="T36" fmla="*/ 53 w 54"/>
                  <a:gd name="T37" fmla="*/ 151 h 2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201"/>
                  <a:gd name="T59" fmla="*/ 54 w 54"/>
                  <a:gd name="T60" fmla="*/ 201 h 2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201">
                    <a:moveTo>
                      <a:pt x="45" y="200"/>
                    </a:moveTo>
                    <a:lnTo>
                      <a:pt x="37" y="134"/>
                    </a:lnTo>
                    <a:lnTo>
                      <a:pt x="32" y="105"/>
                    </a:lnTo>
                    <a:lnTo>
                      <a:pt x="24" y="79"/>
                    </a:lnTo>
                    <a:lnTo>
                      <a:pt x="20" y="52"/>
                    </a:lnTo>
                    <a:lnTo>
                      <a:pt x="12" y="29"/>
                    </a:lnTo>
                    <a:lnTo>
                      <a:pt x="4" y="13"/>
                    </a:lnTo>
                    <a:lnTo>
                      <a:pt x="0" y="0"/>
                    </a:lnTo>
                    <a:lnTo>
                      <a:pt x="4" y="0"/>
                    </a:lnTo>
                    <a:lnTo>
                      <a:pt x="8" y="6"/>
                    </a:lnTo>
                    <a:lnTo>
                      <a:pt x="12" y="16"/>
                    </a:lnTo>
                    <a:lnTo>
                      <a:pt x="20" y="29"/>
                    </a:lnTo>
                    <a:lnTo>
                      <a:pt x="28" y="46"/>
                    </a:lnTo>
                    <a:lnTo>
                      <a:pt x="37" y="69"/>
                    </a:lnTo>
                    <a:lnTo>
                      <a:pt x="45" y="92"/>
                    </a:lnTo>
                    <a:lnTo>
                      <a:pt x="53" y="111"/>
                    </a:lnTo>
                    <a:lnTo>
                      <a:pt x="53" y="128"/>
                    </a:lnTo>
                    <a:lnTo>
                      <a:pt x="53" y="138"/>
                    </a:lnTo>
                    <a:lnTo>
                      <a:pt x="53" y="151"/>
                    </a:lnTo>
                  </a:path>
                </a:pathLst>
              </a:custGeom>
              <a:solidFill>
                <a:schemeClr val="accent1"/>
              </a:solidFill>
              <a:ln w="12700" cap="rnd">
                <a:solidFill>
                  <a:srgbClr val="008000"/>
                </a:solidFill>
                <a:round/>
                <a:headEnd/>
                <a:tailEnd/>
              </a:ln>
            </p:spPr>
            <p:txBody>
              <a:bodyPr/>
              <a:lstStyle/>
              <a:p>
                <a:endParaRPr lang="en-US"/>
              </a:p>
            </p:txBody>
          </p:sp>
          <p:sp>
            <p:nvSpPr>
              <p:cNvPr id="18076" name="Freeform 393"/>
              <p:cNvSpPr>
                <a:spLocks/>
              </p:cNvSpPr>
              <p:nvPr/>
            </p:nvSpPr>
            <p:spPr bwMode="auto">
              <a:xfrm>
                <a:off x="2541" y="1907"/>
                <a:ext cx="95" cy="64"/>
              </a:xfrm>
              <a:custGeom>
                <a:avLst/>
                <a:gdLst>
                  <a:gd name="T0" fmla="*/ 94 w 95"/>
                  <a:gd name="T1" fmla="*/ 63 h 64"/>
                  <a:gd name="T2" fmla="*/ 94 w 95"/>
                  <a:gd name="T3" fmla="*/ 59 h 64"/>
                  <a:gd name="T4" fmla="*/ 86 w 95"/>
                  <a:gd name="T5" fmla="*/ 49 h 64"/>
                  <a:gd name="T6" fmla="*/ 78 w 95"/>
                  <a:gd name="T7" fmla="*/ 33 h 64"/>
                  <a:gd name="T8" fmla="*/ 70 w 95"/>
                  <a:gd name="T9" fmla="*/ 23 h 64"/>
                  <a:gd name="T10" fmla="*/ 53 w 95"/>
                  <a:gd name="T11" fmla="*/ 10 h 64"/>
                  <a:gd name="T12" fmla="*/ 37 w 95"/>
                  <a:gd name="T13" fmla="*/ 3 h 64"/>
                  <a:gd name="T14" fmla="*/ 25 w 95"/>
                  <a:gd name="T15" fmla="*/ 0 h 64"/>
                  <a:gd name="T16" fmla="*/ 13 w 95"/>
                  <a:gd name="T17" fmla="*/ 0 h 64"/>
                  <a:gd name="T18" fmla="*/ 4 w 95"/>
                  <a:gd name="T19" fmla="*/ 0 h 64"/>
                  <a:gd name="T20" fmla="*/ 0 w 95"/>
                  <a:gd name="T21" fmla="*/ 3 h 64"/>
                  <a:gd name="T22" fmla="*/ 8 w 95"/>
                  <a:gd name="T23" fmla="*/ 6 h 64"/>
                  <a:gd name="T24" fmla="*/ 25 w 95"/>
                  <a:gd name="T25" fmla="*/ 10 h 64"/>
                  <a:gd name="T26" fmla="*/ 41 w 95"/>
                  <a:gd name="T27" fmla="*/ 13 h 64"/>
                  <a:gd name="T28" fmla="*/ 53 w 95"/>
                  <a:gd name="T29" fmla="*/ 20 h 64"/>
                  <a:gd name="T30" fmla="*/ 65 w 95"/>
                  <a:gd name="T31" fmla="*/ 30 h 64"/>
                  <a:gd name="T32" fmla="*/ 78 w 95"/>
                  <a:gd name="T33" fmla="*/ 43 h 64"/>
                  <a:gd name="T34" fmla="*/ 90 w 95"/>
                  <a:gd name="T35" fmla="*/ 56 h 64"/>
                  <a:gd name="T36" fmla="*/ 94 w 95"/>
                  <a:gd name="T37" fmla="*/ 63 h 64"/>
                  <a:gd name="T38" fmla="*/ 94 w 95"/>
                  <a:gd name="T39" fmla="*/ 63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
                  <a:gd name="T61" fmla="*/ 0 h 64"/>
                  <a:gd name="T62" fmla="*/ 95 w 95"/>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 h="64">
                    <a:moveTo>
                      <a:pt x="94" y="63"/>
                    </a:moveTo>
                    <a:lnTo>
                      <a:pt x="94" y="59"/>
                    </a:lnTo>
                    <a:lnTo>
                      <a:pt x="86" y="49"/>
                    </a:lnTo>
                    <a:lnTo>
                      <a:pt x="78" y="33"/>
                    </a:lnTo>
                    <a:lnTo>
                      <a:pt x="70" y="23"/>
                    </a:lnTo>
                    <a:lnTo>
                      <a:pt x="53" y="10"/>
                    </a:lnTo>
                    <a:lnTo>
                      <a:pt x="37" y="3"/>
                    </a:lnTo>
                    <a:lnTo>
                      <a:pt x="25" y="0"/>
                    </a:lnTo>
                    <a:lnTo>
                      <a:pt x="13" y="0"/>
                    </a:lnTo>
                    <a:lnTo>
                      <a:pt x="4" y="0"/>
                    </a:lnTo>
                    <a:lnTo>
                      <a:pt x="0" y="3"/>
                    </a:lnTo>
                    <a:lnTo>
                      <a:pt x="8" y="6"/>
                    </a:lnTo>
                    <a:lnTo>
                      <a:pt x="25" y="10"/>
                    </a:lnTo>
                    <a:lnTo>
                      <a:pt x="41" y="13"/>
                    </a:lnTo>
                    <a:lnTo>
                      <a:pt x="53" y="20"/>
                    </a:lnTo>
                    <a:lnTo>
                      <a:pt x="65" y="30"/>
                    </a:lnTo>
                    <a:lnTo>
                      <a:pt x="78" y="43"/>
                    </a:lnTo>
                    <a:lnTo>
                      <a:pt x="90" y="56"/>
                    </a:lnTo>
                    <a:lnTo>
                      <a:pt x="94" y="63"/>
                    </a:lnTo>
                  </a:path>
                </a:pathLst>
              </a:custGeom>
              <a:solidFill>
                <a:schemeClr val="accent1"/>
              </a:solidFill>
              <a:ln w="12700" cap="rnd">
                <a:solidFill>
                  <a:srgbClr val="008000"/>
                </a:solidFill>
                <a:round/>
                <a:headEnd/>
                <a:tailEnd/>
              </a:ln>
            </p:spPr>
            <p:txBody>
              <a:bodyPr/>
              <a:lstStyle/>
              <a:p>
                <a:endParaRPr lang="en-US"/>
              </a:p>
            </p:txBody>
          </p:sp>
          <p:sp>
            <p:nvSpPr>
              <p:cNvPr id="18077" name="Freeform 394"/>
              <p:cNvSpPr>
                <a:spLocks/>
              </p:cNvSpPr>
              <p:nvPr/>
            </p:nvSpPr>
            <p:spPr bwMode="auto">
              <a:xfrm>
                <a:off x="2642" y="1751"/>
                <a:ext cx="34" cy="226"/>
              </a:xfrm>
              <a:custGeom>
                <a:avLst/>
                <a:gdLst>
                  <a:gd name="T0" fmla="*/ 0 w 34"/>
                  <a:gd name="T1" fmla="*/ 205 h 226"/>
                  <a:gd name="T2" fmla="*/ 4 w 34"/>
                  <a:gd name="T3" fmla="*/ 142 h 226"/>
                  <a:gd name="T4" fmla="*/ 12 w 34"/>
                  <a:gd name="T5" fmla="*/ 86 h 226"/>
                  <a:gd name="T6" fmla="*/ 16 w 34"/>
                  <a:gd name="T7" fmla="*/ 59 h 226"/>
                  <a:gd name="T8" fmla="*/ 21 w 34"/>
                  <a:gd name="T9" fmla="*/ 33 h 226"/>
                  <a:gd name="T10" fmla="*/ 25 w 34"/>
                  <a:gd name="T11" fmla="*/ 13 h 226"/>
                  <a:gd name="T12" fmla="*/ 29 w 34"/>
                  <a:gd name="T13" fmla="*/ 3 h 226"/>
                  <a:gd name="T14" fmla="*/ 29 w 34"/>
                  <a:gd name="T15" fmla="*/ 0 h 226"/>
                  <a:gd name="T16" fmla="*/ 33 w 34"/>
                  <a:gd name="T17" fmla="*/ 0 h 226"/>
                  <a:gd name="T18" fmla="*/ 33 w 34"/>
                  <a:gd name="T19" fmla="*/ 10 h 226"/>
                  <a:gd name="T20" fmla="*/ 33 w 34"/>
                  <a:gd name="T21" fmla="*/ 23 h 226"/>
                  <a:gd name="T22" fmla="*/ 29 w 34"/>
                  <a:gd name="T23" fmla="*/ 39 h 226"/>
                  <a:gd name="T24" fmla="*/ 25 w 34"/>
                  <a:gd name="T25" fmla="*/ 59 h 226"/>
                  <a:gd name="T26" fmla="*/ 21 w 34"/>
                  <a:gd name="T27" fmla="*/ 82 h 226"/>
                  <a:gd name="T28" fmla="*/ 16 w 34"/>
                  <a:gd name="T29" fmla="*/ 106 h 226"/>
                  <a:gd name="T30" fmla="*/ 12 w 34"/>
                  <a:gd name="T31" fmla="*/ 129 h 226"/>
                  <a:gd name="T32" fmla="*/ 8 w 34"/>
                  <a:gd name="T33" fmla="*/ 175 h 226"/>
                  <a:gd name="T34" fmla="*/ 12 w 34"/>
                  <a:gd name="T35" fmla="*/ 225 h 2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226"/>
                  <a:gd name="T56" fmla="*/ 34 w 34"/>
                  <a:gd name="T57" fmla="*/ 226 h 2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226">
                    <a:moveTo>
                      <a:pt x="0" y="205"/>
                    </a:moveTo>
                    <a:lnTo>
                      <a:pt x="4" y="142"/>
                    </a:lnTo>
                    <a:lnTo>
                      <a:pt x="12" y="86"/>
                    </a:lnTo>
                    <a:lnTo>
                      <a:pt x="16" y="59"/>
                    </a:lnTo>
                    <a:lnTo>
                      <a:pt x="21" y="33"/>
                    </a:lnTo>
                    <a:lnTo>
                      <a:pt x="25" y="13"/>
                    </a:lnTo>
                    <a:lnTo>
                      <a:pt x="29" y="3"/>
                    </a:lnTo>
                    <a:lnTo>
                      <a:pt x="29" y="0"/>
                    </a:lnTo>
                    <a:lnTo>
                      <a:pt x="33" y="0"/>
                    </a:lnTo>
                    <a:lnTo>
                      <a:pt x="33" y="10"/>
                    </a:lnTo>
                    <a:lnTo>
                      <a:pt x="33" y="23"/>
                    </a:lnTo>
                    <a:lnTo>
                      <a:pt x="29" y="39"/>
                    </a:lnTo>
                    <a:lnTo>
                      <a:pt x="25" y="59"/>
                    </a:lnTo>
                    <a:lnTo>
                      <a:pt x="21" y="82"/>
                    </a:lnTo>
                    <a:lnTo>
                      <a:pt x="16" y="106"/>
                    </a:lnTo>
                    <a:lnTo>
                      <a:pt x="12" y="129"/>
                    </a:lnTo>
                    <a:lnTo>
                      <a:pt x="8" y="175"/>
                    </a:lnTo>
                    <a:lnTo>
                      <a:pt x="12" y="225"/>
                    </a:lnTo>
                  </a:path>
                </a:pathLst>
              </a:custGeom>
              <a:solidFill>
                <a:schemeClr val="accent1"/>
              </a:solidFill>
              <a:ln w="12700" cap="rnd">
                <a:solidFill>
                  <a:srgbClr val="008000"/>
                </a:solidFill>
                <a:round/>
                <a:headEnd/>
                <a:tailEnd/>
              </a:ln>
            </p:spPr>
            <p:txBody>
              <a:bodyPr/>
              <a:lstStyle/>
              <a:p>
                <a:endParaRPr lang="en-US"/>
              </a:p>
            </p:txBody>
          </p:sp>
          <p:sp>
            <p:nvSpPr>
              <p:cNvPr id="18078" name="Freeform 395"/>
              <p:cNvSpPr>
                <a:spLocks/>
              </p:cNvSpPr>
              <p:nvPr/>
            </p:nvSpPr>
            <p:spPr bwMode="auto">
              <a:xfrm>
                <a:off x="2659" y="1905"/>
                <a:ext cx="73" cy="60"/>
              </a:xfrm>
              <a:custGeom>
                <a:avLst/>
                <a:gdLst>
                  <a:gd name="T0" fmla="*/ 0 w 73"/>
                  <a:gd name="T1" fmla="*/ 59 h 60"/>
                  <a:gd name="T2" fmla="*/ 5 w 73"/>
                  <a:gd name="T3" fmla="*/ 36 h 60"/>
                  <a:gd name="T4" fmla="*/ 13 w 73"/>
                  <a:gd name="T5" fmla="*/ 16 h 60"/>
                  <a:gd name="T6" fmla="*/ 26 w 73"/>
                  <a:gd name="T7" fmla="*/ 6 h 60"/>
                  <a:gd name="T8" fmla="*/ 38 w 73"/>
                  <a:gd name="T9" fmla="*/ 0 h 60"/>
                  <a:gd name="T10" fmla="*/ 47 w 73"/>
                  <a:gd name="T11" fmla="*/ 0 h 60"/>
                  <a:gd name="T12" fmla="*/ 55 w 73"/>
                  <a:gd name="T13" fmla="*/ 0 h 60"/>
                  <a:gd name="T14" fmla="*/ 68 w 73"/>
                  <a:gd name="T15" fmla="*/ 0 h 60"/>
                  <a:gd name="T16" fmla="*/ 72 w 73"/>
                  <a:gd name="T17" fmla="*/ 0 h 60"/>
                  <a:gd name="T18" fmla="*/ 72 w 73"/>
                  <a:gd name="T19" fmla="*/ 3 h 60"/>
                  <a:gd name="T20" fmla="*/ 64 w 73"/>
                  <a:gd name="T21" fmla="*/ 6 h 60"/>
                  <a:gd name="T22" fmla="*/ 47 w 73"/>
                  <a:gd name="T23" fmla="*/ 16 h 60"/>
                  <a:gd name="T24" fmla="*/ 38 w 73"/>
                  <a:gd name="T25" fmla="*/ 23 h 60"/>
                  <a:gd name="T26" fmla="*/ 26 w 73"/>
                  <a:gd name="T27" fmla="*/ 26 h 60"/>
                  <a:gd name="T28" fmla="*/ 17 w 73"/>
                  <a:gd name="T29" fmla="*/ 33 h 60"/>
                  <a:gd name="T30" fmla="*/ 9 w 73"/>
                  <a:gd name="T31" fmla="*/ 36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60"/>
                  <a:gd name="T50" fmla="*/ 73 w 73"/>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60">
                    <a:moveTo>
                      <a:pt x="0" y="59"/>
                    </a:moveTo>
                    <a:lnTo>
                      <a:pt x="5" y="36"/>
                    </a:lnTo>
                    <a:lnTo>
                      <a:pt x="13" y="16"/>
                    </a:lnTo>
                    <a:lnTo>
                      <a:pt x="26" y="6"/>
                    </a:lnTo>
                    <a:lnTo>
                      <a:pt x="38" y="0"/>
                    </a:lnTo>
                    <a:lnTo>
                      <a:pt x="47" y="0"/>
                    </a:lnTo>
                    <a:lnTo>
                      <a:pt x="55" y="0"/>
                    </a:lnTo>
                    <a:lnTo>
                      <a:pt x="68" y="0"/>
                    </a:lnTo>
                    <a:lnTo>
                      <a:pt x="72" y="0"/>
                    </a:lnTo>
                    <a:lnTo>
                      <a:pt x="72" y="3"/>
                    </a:lnTo>
                    <a:lnTo>
                      <a:pt x="64" y="6"/>
                    </a:lnTo>
                    <a:lnTo>
                      <a:pt x="47" y="16"/>
                    </a:lnTo>
                    <a:lnTo>
                      <a:pt x="38" y="23"/>
                    </a:lnTo>
                    <a:lnTo>
                      <a:pt x="26" y="26"/>
                    </a:lnTo>
                    <a:lnTo>
                      <a:pt x="17" y="33"/>
                    </a:lnTo>
                    <a:lnTo>
                      <a:pt x="9" y="36"/>
                    </a:lnTo>
                  </a:path>
                </a:pathLst>
              </a:custGeom>
              <a:solidFill>
                <a:schemeClr val="accent1"/>
              </a:solidFill>
              <a:ln w="12700" cap="rnd">
                <a:solidFill>
                  <a:srgbClr val="008000"/>
                </a:solidFill>
                <a:round/>
                <a:headEnd/>
                <a:tailEnd/>
              </a:ln>
            </p:spPr>
            <p:txBody>
              <a:bodyPr/>
              <a:lstStyle/>
              <a:p>
                <a:endParaRPr lang="en-US"/>
              </a:p>
            </p:txBody>
          </p:sp>
          <p:sp>
            <p:nvSpPr>
              <p:cNvPr id="18079" name="Freeform 396"/>
              <p:cNvSpPr>
                <a:spLocks/>
              </p:cNvSpPr>
              <p:nvPr/>
            </p:nvSpPr>
            <p:spPr bwMode="auto">
              <a:xfrm>
                <a:off x="2625" y="1704"/>
                <a:ext cx="21" cy="250"/>
              </a:xfrm>
              <a:custGeom>
                <a:avLst/>
                <a:gdLst>
                  <a:gd name="T0" fmla="*/ 20 w 21"/>
                  <a:gd name="T1" fmla="*/ 249 h 250"/>
                  <a:gd name="T2" fmla="*/ 16 w 21"/>
                  <a:gd name="T3" fmla="*/ 187 h 250"/>
                  <a:gd name="T4" fmla="*/ 8 w 21"/>
                  <a:gd name="T5" fmla="*/ 131 h 250"/>
                  <a:gd name="T6" fmla="*/ 4 w 21"/>
                  <a:gd name="T7" fmla="*/ 82 h 250"/>
                  <a:gd name="T8" fmla="*/ 4 w 21"/>
                  <a:gd name="T9" fmla="*/ 59 h 250"/>
                  <a:gd name="T10" fmla="*/ 4 w 21"/>
                  <a:gd name="T11" fmla="*/ 42 h 250"/>
                  <a:gd name="T12" fmla="*/ 0 w 21"/>
                  <a:gd name="T13" fmla="*/ 20 h 250"/>
                  <a:gd name="T14" fmla="*/ 0 w 21"/>
                  <a:gd name="T15" fmla="*/ 6 h 250"/>
                  <a:gd name="T16" fmla="*/ 0 w 21"/>
                  <a:gd name="T17" fmla="*/ 0 h 250"/>
                  <a:gd name="T18" fmla="*/ 4 w 21"/>
                  <a:gd name="T19" fmla="*/ 0 h 250"/>
                  <a:gd name="T20" fmla="*/ 4 w 21"/>
                  <a:gd name="T21" fmla="*/ 10 h 250"/>
                  <a:gd name="T22" fmla="*/ 8 w 21"/>
                  <a:gd name="T23" fmla="*/ 26 h 250"/>
                  <a:gd name="T24" fmla="*/ 12 w 21"/>
                  <a:gd name="T25" fmla="*/ 46 h 250"/>
                  <a:gd name="T26" fmla="*/ 16 w 21"/>
                  <a:gd name="T27" fmla="*/ 62 h 250"/>
                  <a:gd name="T28" fmla="*/ 16 w 21"/>
                  <a:gd name="T29" fmla="*/ 92 h 250"/>
                  <a:gd name="T30" fmla="*/ 16 w 21"/>
                  <a:gd name="T31" fmla="*/ 128 h 250"/>
                  <a:gd name="T32" fmla="*/ 16 w 21"/>
                  <a:gd name="T33" fmla="*/ 167 h 250"/>
                  <a:gd name="T34" fmla="*/ 20 w 21"/>
                  <a:gd name="T35" fmla="*/ 210 h 2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50"/>
                  <a:gd name="T56" fmla="*/ 21 w 21"/>
                  <a:gd name="T57" fmla="*/ 250 h 2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50">
                    <a:moveTo>
                      <a:pt x="20" y="249"/>
                    </a:moveTo>
                    <a:lnTo>
                      <a:pt x="16" y="187"/>
                    </a:lnTo>
                    <a:lnTo>
                      <a:pt x="8" y="131"/>
                    </a:lnTo>
                    <a:lnTo>
                      <a:pt x="4" y="82"/>
                    </a:lnTo>
                    <a:lnTo>
                      <a:pt x="4" y="59"/>
                    </a:lnTo>
                    <a:lnTo>
                      <a:pt x="4" y="42"/>
                    </a:lnTo>
                    <a:lnTo>
                      <a:pt x="0" y="20"/>
                    </a:lnTo>
                    <a:lnTo>
                      <a:pt x="0" y="6"/>
                    </a:lnTo>
                    <a:lnTo>
                      <a:pt x="0" y="0"/>
                    </a:lnTo>
                    <a:lnTo>
                      <a:pt x="4" y="0"/>
                    </a:lnTo>
                    <a:lnTo>
                      <a:pt x="4" y="10"/>
                    </a:lnTo>
                    <a:lnTo>
                      <a:pt x="8" y="26"/>
                    </a:lnTo>
                    <a:lnTo>
                      <a:pt x="12" y="46"/>
                    </a:lnTo>
                    <a:lnTo>
                      <a:pt x="16" y="62"/>
                    </a:lnTo>
                    <a:lnTo>
                      <a:pt x="16" y="92"/>
                    </a:lnTo>
                    <a:lnTo>
                      <a:pt x="16" y="128"/>
                    </a:lnTo>
                    <a:lnTo>
                      <a:pt x="16" y="167"/>
                    </a:lnTo>
                    <a:lnTo>
                      <a:pt x="20" y="210"/>
                    </a:lnTo>
                  </a:path>
                </a:pathLst>
              </a:custGeom>
              <a:solidFill>
                <a:schemeClr val="accent1"/>
              </a:solidFill>
              <a:ln w="12700" cap="rnd">
                <a:solidFill>
                  <a:srgbClr val="008000"/>
                </a:solidFill>
                <a:round/>
                <a:headEnd/>
                <a:tailEnd/>
              </a:ln>
            </p:spPr>
            <p:txBody>
              <a:bodyPr/>
              <a:lstStyle/>
              <a:p>
                <a:endParaRPr lang="en-US"/>
              </a:p>
            </p:txBody>
          </p:sp>
        </p:grpSp>
        <p:grpSp>
          <p:nvGrpSpPr>
            <p:cNvPr id="17473" name="Group 397"/>
            <p:cNvGrpSpPr>
              <a:grpSpLocks/>
            </p:cNvGrpSpPr>
            <p:nvPr/>
          </p:nvGrpSpPr>
          <p:grpSpPr bwMode="auto">
            <a:xfrm>
              <a:off x="2729" y="1706"/>
              <a:ext cx="189" cy="281"/>
              <a:chOff x="2729" y="1706"/>
              <a:chExt cx="189" cy="281"/>
            </a:xfrm>
          </p:grpSpPr>
          <p:sp>
            <p:nvSpPr>
              <p:cNvPr id="18064" name="Freeform 398"/>
              <p:cNvSpPr>
                <a:spLocks/>
              </p:cNvSpPr>
              <p:nvPr/>
            </p:nvSpPr>
            <p:spPr bwMode="auto">
              <a:xfrm>
                <a:off x="2826" y="1883"/>
                <a:ext cx="10" cy="104"/>
              </a:xfrm>
              <a:custGeom>
                <a:avLst/>
                <a:gdLst>
                  <a:gd name="T0" fmla="*/ 0 w 10"/>
                  <a:gd name="T1" fmla="*/ 103 h 104"/>
                  <a:gd name="T2" fmla="*/ 0 w 10"/>
                  <a:gd name="T3" fmla="*/ 73 h 104"/>
                  <a:gd name="T4" fmla="*/ 4 w 10"/>
                  <a:gd name="T5" fmla="*/ 46 h 104"/>
                  <a:gd name="T6" fmla="*/ 4 w 10"/>
                  <a:gd name="T7" fmla="*/ 26 h 104"/>
                  <a:gd name="T8" fmla="*/ 4 w 10"/>
                  <a:gd name="T9" fmla="*/ 13 h 104"/>
                  <a:gd name="T10" fmla="*/ 9 w 10"/>
                  <a:gd name="T11" fmla="*/ 3 h 104"/>
                  <a:gd name="T12" fmla="*/ 9 w 10"/>
                  <a:gd name="T13" fmla="*/ 0 h 104"/>
                  <a:gd name="T14" fmla="*/ 9 w 10"/>
                  <a:gd name="T15" fmla="*/ 3 h 104"/>
                  <a:gd name="T16" fmla="*/ 9 w 10"/>
                  <a:gd name="T17" fmla="*/ 16 h 104"/>
                  <a:gd name="T18" fmla="*/ 9 w 10"/>
                  <a:gd name="T19" fmla="*/ 43 h 104"/>
                  <a:gd name="T20" fmla="*/ 4 w 10"/>
                  <a:gd name="T21" fmla="*/ 73 h 104"/>
                  <a:gd name="T22" fmla="*/ 0 w 10"/>
                  <a:gd name="T23" fmla="*/ 103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04"/>
                  <a:gd name="T38" fmla="*/ 10 w 10"/>
                  <a:gd name="T39" fmla="*/ 104 h 1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04">
                    <a:moveTo>
                      <a:pt x="0" y="103"/>
                    </a:moveTo>
                    <a:lnTo>
                      <a:pt x="0" y="73"/>
                    </a:lnTo>
                    <a:lnTo>
                      <a:pt x="4" y="46"/>
                    </a:lnTo>
                    <a:lnTo>
                      <a:pt x="4" y="26"/>
                    </a:lnTo>
                    <a:lnTo>
                      <a:pt x="4" y="13"/>
                    </a:lnTo>
                    <a:lnTo>
                      <a:pt x="9" y="3"/>
                    </a:lnTo>
                    <a:lnTo>
                      <a:pt x="9" y="0"/>
                    </a:lnTo>
                    <a:lnTo>
                      <a:pt x="9" y="3"/>
                    </a:lnTo>
                    <a:lnTo>
                      <a:pt x="9" y="16"/>
                    </a:lnTo>
                    <a:lnTo>
                      <a:pt x="9" y="43"/>
                    </a:lnTo>
                    <a:lnTo>
                      <a:pt x="4" y="73"/>
                    </a:lnTo>
                    <a:lnTo>
                      <a:pt x="0" y="103"/>
                    </a:lnTo>
                  </a:path>
                </a:pathLst>
              </a:custGeom>
              <a:solidFill>
                <a:schemeClr val="accent1"/>
              </a:solidFill>
              <a:ln w="12700" cap="rnd">
                <a:solidFill>
                  <a:srgbClr val="008000"/>
                </a:solidFill>
                <a:round/>
                <a:headEnd/>
                <a:tailEnd/>
              </a:ln>
            </p:spPr>
            <p:txBody>
              <a:bodyPr/>
              <a:lstStyle/>
              <a:p>
                <a:endParaRPr lang="en-US"/>
              </a:p>
            </p:txBody>
          </p:sp>
          <p:sp>
            <p:nvSpPr>
              <p:cNvPr id="18065" name="Freeform 399"/>
              <p:cNvSpPr>
                <a:spLocks/>
              </p:cNvSpPr>
              <p:nvPr/>
            </p:nvSpPr>
            <p:spPr bwMode="auto">
              <a:xfrm>
                <a:off x="2752" y="1808"/>
                <a:ext cx="80" cy="167"/>
              </a:xfrm>
              <a:custGeom>
                <a:avLst/>
                <a:gdLst>
                  <a:gd name="T0" fmla="*/ 79 w 80"/>
                  <a:gd name="T1" fmla="*/ 166 h 167"/>
                  <a:gd name="T2" fmla="*/ 75 w 80"/>
                  <a:gd name="T3" fmla="*/ 163 h 167"/>
                  <a:gd name="T4" fmla="*/ 66 w 80"/>
                  <a:gd name="T5" fmla="*/ 156 h 167"/>
                  <a:gd name="T6" fmla="*/ 61 w 80"/>
                  <a:gd name="T7" fmla="*/ 146 h 167"/>
                  <a:gd name="T8" fmla="*/ 48 w 80"/>
                  <a:gd name="T9" fmla="*/ 123 h 167"/>
                  <a:gd name="T10" fmla="*/ 44 w 80"/>
                  <a:gd name="T11" fmla="*/ 113 h 167"/>
                  <a:gd name="T12" fmla="*/ 40 w 80"/>
                  <a:gd name="T13" fmla="*/ 106 h 167"/>
                  <a:gd name="T14" fmla="*/ 35 w 80"/>
                  <a:gd name="T15" fmla="*/ 96 h 167"/>
                  <a:gd name="T16" fmla="*/ 40 w 80"/>
                  <a:gd name="T17" fmla="*/ 86 h 167"/>
                  <a:gd name="T18" fmla="*/ 40 w 80"/>
                  <a:gd name="T19" fmla="*/ 73 h 167"/>
                  <a:gd name="T20" fmla="*/ 40 w 80"/>
                  <a:gd name="T21" fmla="*/ 63 h 167"/>
                  <a:gd name="T22" fmla="*/ 31 w 80"/>
                  <a:gd name="T23" fmla="*/ 46 h 167"/>
                  <a:gd name="T24" fmla="*/ 18 w 80"/>
                  <a:gd name="T25" fmla="*/ 26 h 167"/>
                  <a:gd name="T26" fmla="*/ 5 w 80"/>
                  <a:gd name="T27" fmla="*/ 10 h 167"/>
                  <a:gd name="T28" fmla="*/ 0 w 80"/>
                  <a:gd name="T29" fmla="*/ 3 h 167"/>
                  <a:gd name="T30" fmla="*/ 0 w 80"/>
                  <a:gd name="T31" fmla="*/ 0 h 167"/>
                  <a:gd name="T32" fmla="*/ 5 w 80"/>
                  <a:gd name="T33" fmla="*/ 3 h 167"/>
                  <a:gd name="T34" fmla="*/ 18 w 80"/>
                  <a:gd name="T35" fmla="*/ 13 h 167"/>
                  <a:gd name="T36" fmla="*/ 31 w 80"/>
                  <a:gd name="T37" fmla="*/ 30 h 167"/>
                  <a:gd name="T38" fmla="*/ 40 w 80"/>
                  <a:gd name="T39" fmla="*/ 46 h 167"/>
                  <a:gd name="T40" fmla="*/ 44 w 80"/>
                  <a:gd name="T41" fmla="*/ 60 h 167"/>
                  <a:gd name="T42" fmla="*/ 48 w 80"/>
                  <a:gd name="T43" fmla="*/ 76 h 167"/>
                  <a:gd name="T44" fmla="*/ 61 w 80"/>
                  <a:gd name="T45" fmla="*/ 113 h 167"/>
                  <a:gd name="T46" fmla="*/ 70 w 80"/>
                  <a:gd name="T47" fmla="*/ 129 h 167"/>
                  <a:gd name="T48" fmla="*/ 75 w 80"/>
                  <a:gd name="T49" fmla="*/ 146 h 167"/>
                  <a:gd name="T50" fmla="*/ 79 w 80"/>
                  <a:gd name="T51" fmla="*/ 159 h 167"/>
                  <a:gd name="T52" fmla="*/ 79 w 80"/>
                  <a:gd name="T53" fmla="*/ 166 h 1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
                  <a:gd name="T82" fmla="*/ 0 h 167"/>
                  <a:gd name="T83" fmla="*/ 80 w 80"/>
                  <a:gd name="T84" fmla="*/ 167 h 16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 h="167">
                    <a:moveTo>
                      <a:pt x="79" y="166"/>
                    </a:moveTo>
                    <a:lnTo>
                      <a:pt x="75" y="163"/>
                    </a:lnTo>
                    <a:lnTo>
                      <a:pt x="66" y="156"/>
                    </a:lnTo>
                    <a:lnTo>
                      <a:pt x="61" y="146"/>
                    </a:lnTo>
                    <a:lnTo>
                      <a:pt x="48" y="123"/>
                    </a:lnTo>
                    <a:lnTo>
                      <a:pt x="44" y="113"/>
                    </a:lnTo>
                    <a:lnTo>
                      <a:pt x="40" y="106"/>
                    </a:lnTo>
                    <a:lnTo>
                      <a:pt x="35" y="96"/>
                    </a:lnTo>
                    <a:lnTo>
                      <a:pt x="40" y="86"/>
                    </a:lnTo>
                    <a:lnTo>
                      <a:pt x="40" y="73"/>
                    </a:lnTo>
                    <a:lnTo>
                      <a:pt x="40" y="63"/>
                    </a:lnTo>
                    <a:lnTo>
                      <a:pt x="31" y="46"/>
                    </a:lnTo>
                    <a:lnTo>
                      <a:pt x="18" y="26"/>
                    </a:lnTo>
                    <a:lnTo>
                      <a:pt x="5" y="10"/>
                    </a:lnTo>
                    <a:lnTo>
                      <a:pt x="0" y="3"/>
                    </a:lnTo>
                    <a:lnTo>
                      <a:pt x="0" y="0"/>
                    </a:lnTo>
                    <a:lnTo>
                      <a:pt x="5" y="3"/>
                    </a:lnTo>
                    <a:lnTo>
                      <a:pt x="18" y="13"/>
                    </a:lnTo>
                    <a:lnTo>
                      <a:pt x="31" y="30"/>
                    </a:lnTo>
                    <a:lnTo>
                      <a:pt x="40" y="46"/>
                    </a:lnTo>
                    <a:lnTo>
                      <a:pt x="44" y="60"/>
                    </a:lnTo>
                    <a:lnTo>
                      <a:pt x="48" y="76"/>
                    </a:lnTo>
                    <a:lnTo>
                      <a:pt x="61" y="113"/>
                    </a:lnTo>
                    <a:lnTo>
                      <a:pt x="70" y="129"/>
                    </a:lnTo>
                    <a:lnTo>
                      <a:pt x="75" y="146"/>
                    </a:lnTo>
                    <a:lnTo>
                      <a:pt x="79" y="159"/>
                    </a:lnTo>
                    <a:lnTo>
                      <a:pt x="79" y="166"/>
                    </a:lnTo>
                  </a:path>
                </a:pathLst>
              </a:custGeom>
              <a:solidFill>
                <a:schemeClr val="accent1"/>
              </a:solidFill>
              <a:ln w="12700" cap="rnd">
                <a:solidFill>
                  <a:srgbClr val="008000"/>
                </a:solidFill>
                <a:round/>
                <a:headEnd/>
                <a:tailEnd/>
              </a:ln>
            </p:spPr>
            <p:txBody>
              <a:bodyPr/>
              <a:lstStyle/>
              <a:p>
                <a:endParaRPr lang="en-US"/>
              </a:p>
            </p:txBody>
          </p:sp>
          <p:sp>
            <p:nvSpPr>
              <p:cNvPr id="18066" name="Freeform 400"/>
              <p:cNvSpPr>
                <a:spLocks/>
              </p:cNvSpPr>
              <p:nvPr/>
            </p:nvSpPr>
            <p:spPr bwMode="auto">
              <a:xfrm>
                <a:off x="2832" y="1826"/>
                <a:ext cx="50" cy="161"/>
              </a:xfrm>
              <a:custGeom>
                <a:avLst/>
                <a:gdLst>
                  <a:gd name="T0" fmla="*/ 0 w 50"/>
                  <a:gd name="T1" fmla="*/ 127 h 161"/>
                  <a:gd name="T2" fmla="*/ 13 w 50"/>
                  <a:gd name="T3" fmla="*/ 90 h 161"/>
                  <a:gd name="T4" fmla="*/ 18 w 50"/>
                  <a:gd name="T5" fmla="*/ 73 h 161"/>
                  <a:gd name="T6" fmla="*/ 22 w 50"/>
                  <a:gd name="T7" fmla="*/ 60 h 161"/>
                  <a:gd name="T8" fmla="*/ 22 w 50"/>
                  <a:gd name="T9" fmla="*/ 47 h 161"/>
                  <a:gd name="T10" fmla="*/ 22 w 50"/>
                  <a:gd name="T11" fmla="*/ 37 h 161"/>
                  <a:gd name="T12" fmla="*/ 22 w 50"/>
                  <a:gd name="T13" fmla="*/ 27 h 161"/>
                  <a:gd name="T14" fmla="*/ 22 w 50"/>
                  <a:gd name="T15" fmla="*/ 20 h 161"/>
                  <a:gd name="T16" fmla="*/ 27 w 50"/>
                  <a:gd name="T17" fmla="*/ 13 h 161"/>
                  <a:gd name="T18" fmla="*/ 36 w 50"/>
                  <a:gd name="T19" fmla="*/ 3 h 161"/>
                  <a:gd name="T20" fmla="*/ 45 w 50"/>
                  <a:gd name="T21" fmla="*/ 0 h 161"/>
                  <a:gd name="T22" fmla="*/ 49 w 50"/>
                  <a:gd name="T23" fmla="*/ 3 h 161"/>
                  <a:gd name="T24" fmla="*/ 45 w 50"/>
                  <a:gd name="T25" fmla="*/ 10 h 161"/>
                  <a:gd name="T26" fmla="*/ 45 w 50"/>
                  <a:gd name="T27" fmla="*/ 17 h 161"/>
                  <a:gd name="T28" fmla="*/ 36 w 50"/>
                  <a:gd name="T29" fmla="*/ 40 h 161"/>
                  <a:gd name="T30" fmla="*/ 22 w 50"/>
                  <a:gd name="T31" fmla="*/ 67 h 161"/>
                  <a:gd name="T32" fmla="*/ 18 w 50"/>
                  <a:gd name="T33" fmla="*/ 90 h 161"/>
                  <a:gd name="T34" fmla="*/ 9 w 50"/>
                  <a:gd name="T35" fmla="*/ 127 h 161"/>
                  <a:gd name="T36" fmla="*/ 9 w 50"/>
                  <a:gd name="T37" fmla="*/ 160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
                  <a:gd name="T58" fmla="*/ 0 h 161"/>
                  <a:gd name="T59" fmla="*/ 50 w 50"/>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 h="161">
                    <a:moveTo>
                      <a:pt x="0" y="127"/>
                    </a:moveTo>
                    <a:lnTo>
                      <a:pt x="13" y="90"/>
                    </a:lnTo>
                    <a:lnTo>
                      <a:pt x="18" y="73"/>
                    </a:lnTo>
                    <a:lnTo>
                      <a:pt x="22" y="60"/>
                    </a:lnTo>
                    <a:lnTo>
                      <a:pt x="22" y="47"/>
                    </a:lnTo>
                    <a:lnTo>
                      <a:pt x="22" y="37"/>
                    </a:lnTo>
                    <a:lnTo>
                      <a:pt x="22" y="27"/>
                    </a:lnTo>
                    <a:lnTo>
                      <a:pt x="22" y="20"/>
                    </a:lnTo>
                    <a:lnTo>
                      <a:pt x="27" y="13"/>
                    </a:lnTo>
                    <a:lnTo>
                      <a:pt x="36" y="3"/>
                    </a:lnTo>
                    <a:lnTo>
                      <a:pt x="45" y="0"/>
                    </a:lnTo>
                    <a:lnTo>
                      <a:pt x="49" y="3"/>
                    </a:lnTo>
                    <a:lnTo>
                      <a:pt x="45" y="10"/>
                    </a:lnTo>
                    <a:lnTo>
                      <a:pt x="45" y="17"/>
                    </a:lnTo>
                    <a:lnTo>
                      <a:pt x="36" y="40"/>
                    </a:lnTo>
                    <a:lnTo>
                      <a:pt x="22" y="67"/>
                    </a:lnTo>
                    <a:lnTo>
                      <a:pt x="18" y="90"/>
                    </a:lnTo>
                    <a:lnTo>
                      <a:pt x="9" y="127"/>
                    </a:lnTo>
                    <a:lnTo>
                      <a:pt x="9" y="160"/>
                    </a:lnTo>
                  </a:path>
                </a:pathLst>
              </a:custGeom>
              <a:solidFill>
                <a:schemeClr val="accent1"/>
              </a:solidFill>
              <a:ln w="12700" cap="rnd">
                <a:solidFill>
                  <a:srgbClr val="008000"/>
                </a:solidFill>
                <a:round/>
                <a:headEnd/>
                <a:tailEnd/>
              </a:ln>
            </p:spPr>
            <p:txBody>
              <a:bodyPr/>
              <a:lstStyle/>
              <a:p>
                <a:endParaRPr lang="en-US"/>
              </a:p>
            </p:txBody>
          </p:sp>
          <p:sp>
            <p:nvSpPr>
              <p:cNvPr id="18067" name="Freeform 401"/>
              <p:cNvSpPr>
                <a:spLocks/>
              </p:cNvSpPr>
              <p:nvPr/>
            </p:nvSpPr>
            <p:spPr bwMode="auto">
              <a:xfrm>
                <a:off x="2783" y="1756"/>
                <a:ext cx="54" cy="201"/>
              </a:xfrm>
              <a:custGeom>
                <a:avLst/>
                <a:gdLst>
                  <a:gd name="T0" fmla="*/ 44 w 54"/>
                  <a:gd name="T1" fmla="*/ 200 h 201"/>
                  <a:gd name="T2" fmla="*/ 35 w 54"/>
                  <a:gd name="T3" fmla="*/ 134 h 201"/>
                  <a:gd name="T4" fmla="*/ 31 w 54"/>
                  <a:gd name="T5" fmla="*/ 105 h 201"/>
                  <a:gd name="T6" fmla="*/ 26 w 54"/>
                  <a:gd name="T7" fmla="*/ 79 h 201"/>
                  <a:gd name="T8" fmla="*/ 17 w 54"/>
                  <a:gd name="T9" fmla="*/ 52 h 201"/>
                  <a:gd name="T10" fmla="*/ 9 w 54"/>
                  <a:gd name="T11" fmla="*/ 29 h 201"/>
                  <a:gd name="T12" fmla="*/ 4 w 54"/>
                  <a:gd name="T13" fmla="*/ 13 h 201"/>
                  <a:gd name="T14" fmla="*/ 0 w 54"/>
                  <a:gd name="T15" fmla="*/ 0 h 201"/>
                  <a:gd name="T16" fmla="*/ 4 w 54"/>
                  <a:gd name="T17" fmla="*/ 0 h 201"/>
                  <a:gd name="T18" fmla="*/ 9 w 54"/>
                  <a:gd name="T19" fmla="*/ 6 h 201"/>
                  <a:gd name="T20" fmla="*/ 13 w 54"/>
                  <a:gd name="T21" fmla="*/ 16 h 201"/>
                  <a:gd name="T22" fmla="*/ 22 w 54"/>
                  <a:gd name="T23" fmla="*/ 29 h 201"/>
                  <a:gd name="T24" fmla="*/ 26 w 54"/>
                  <a:gd name="T25" fmla="*/ 46 h 201"/>
                  <a:gd name="T26" fmla="*/ 35 w 54"/>
                  <a:gd name="T27" fmla="*/ 69 h 201"/>
                  <a:gd name="T28" fmla="*/ 44 w 54"/>
                  <a:gd name="T29" fmla="*/ 95 h 201"/>
                  <a:gd name="T30" fmla="*/ 53 w 54"/>
                  <a:gd name="T31" fmla="*/ 115 h 201"/>
                  <a:gd name="T32" fmla="*/ 53 w 54"/>
                  <a:gd name="T33" fmla="*/ 128 h 201"/>
                  <a:gd name="T34" fmla="*/ 53 w 54"/>
                  <a:gd name="T35" fmla="*/ 138 h 201"/>
                  <a:gd name="T36" fmla="*/ 53 w 54"/>
                  <a:gd name="T37" fmla="*/ 151 h 2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201"/>
                  <a:gd name="T59" fmla="*/ 54 w 54"/>
                  <a:gd name="T60" fmla="*/ 201 h 2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201">
                    <a:moveTo>
                      <a:pt x="44" y="200"/>
                    </a:moveTo>
                    <a:lnTo>
                      <a:pt x="35" y="134"/>
                    </a:lnTo>
                    <a:lnTo>
                      <a:pt x="31" y="105"/>
                    </a:lnTo>
                    <a:lnTo>
                      <a:pt x="26" y="79"/>
                    </a:lnTo>
                    <a:lnTo>
                      <a:pt x="17" y="52"/>
                    </a:lnTo>
                    <a:lnTo>
                      <a:pt x="9" y="29"/>
                    </a:lnTo>
                    <a:lnTo>
                      <a:pt x="4" y="13"/>
                    </a:lnTo>
                    <a:lnTo>
                      <a:pt x="0" y="0"/>
                    </a:lnTo>
                    <a:lnTo>
                      <a:pt x="4" y="0"/>
                    </a:lnTo>
                    <a:lnTo>
                      <a:pt x="9" y="6"/>
                    </a:lnTo>
                    <a:lnTo>
                      <a:pt x="13" y="16"/>
                    </a:lnTo>
                    <a:lnTo>
                      <a:pt x="22" y="29"/>
                    </a:lnTo>
                    <a:lnTo>
                      <a:pt x="26" y="46"/>
                    </a:lnTo>
                    <a:lnTo>
                      <a:pt x="35" y="69"/>
                    </a:lnTo>
                    <a:lnTo>
                      <a:pt x="44" y="95"/>
                    </a:lnTo>
                    <a:lnTo>
                      <a:pt x="53" y="115"/>
                    </a:lnTo>
                    <a:lnTo>
                      <a:pt x="53" y="128"/>
                    </a:lnTo>
                    <a:lnTo>
                      <a:pt x="53" y="138"/>
                    </a:lnTo>
                    <a:lnTo>
                      <a:pt x="53" y="151"/>
                    </a:lnTo>
                  </a:path>
                </a:pathLst>
              </a:custGeom>
              <a:solidFill>
                <a:schemeClr val="accent1"/>
              </a:solidFill>
              <a:ln w="12700" cap="rnd">
                <a:solidFill>
                  <a:srgbClr val="008000"/>
                </a:solidFill>
                <a:round/>
                <a:headEnd/>
                <a:tailEnd/>
              </a:ln>
            </p:spPr>
            <p:txBody>
              <a:bodyPr/>
              <a:lstStyle/>
              <a:p>
                <a:endParaRPr lang="en-US"/>
              </a:p>
            </p:txBody>
          </p:sp>
          <p:sp>
            <p:nvSpPr>
              <p:cNvPr id="18068" name="Freeform 402"/>
              <p:cNvSpPr>
                <a:spLocks/>
              </p:cNvSpPr>
              <p:nvPr/>
            </p:nvSpPr>
            <p:spPr bwMode="auto">
              <a:xfrm>
                <a:off x="2729" y="1909"/>
                <a:ext cx="93" cy="64"/>
              </a:xfrm>
              <a:custGeom>
                <a:avLst/>
                <a:gdLst>
                  <a:gd name="T0" fmla="*/ 92 w 93"/>
                  <a:gd name="T1" fmla="*/ 63 h 64"/>
                  <a:gd name="T2" fmla="*/ 92 w 93"/>
                  <a:gd name="T3" fmla="*/ 59 h 64"/>
                  <a:gd name="T4" fmla="*/ 83 w 93"/>
                  <a:gd name="T5" fmla="*/ 49 h 64"/>
                  <a:gd name="T6" fmla="*/ 74 w 93"/>
                  <a:gd name="T7" fmla="*/ 33 h 64"/>
                  <a:gd name="T8" fmla="*/ 65 w 93"/>
                  <a:gd name="T9" fmla="*/ 23 h 64"/>
                  <a:gd name="T10" fmla="*/ 52 w 93"/>
                  <a:gd name="T11" fmla="*/ 10 h 64"/>
                  <a:gd name="T12" fmla="*/ 35 w 93"/>
                  <a:gd name="T13" fmla="*/ 3 h 64"/>
                  <a:gd name="T14" fmla="*/ 26 w 93"/>
                  <a:gd name="T15" fmla="*/ 0 h 64"/>
                  <a:gd name="T16" fmla="*/ 13 w 93"/>
                  <a:gd name="T17" fmla="*/ 0 h 64"/>
                  <a:gd name="T18" fmla="*/ 4 w 93"/>
                  <a:gd name="T19" fmla="*/ 0 h 64"/>
                  <a:gd name="T20" fmla="*/ 0 w 93"/>
                  <a:gd name="T21" fmla="*/ 3 h 64"/>
                  <a:gd name="T22" fmla="*/ 9 w 93"/>
                  <a:gd name="T23" fmla="*/ 6 h 64"/>
                  <a:gd name="T24" fmla="*/ 22 w 93"/>
                  <a:gd name="T25" fmla="*/ 10 h 64"/>
                  <a:gd name="T26" fmla="*/ 39 w 93"/>
                  <a:gd name="T27" fmla="*/ 13 h 64"/>
                  <a:gd name="T28" fmla="*/ 52 w 93"/>
                  <a:gd name="T29" fmla="*/ 20 h 64"/>
                  <a:gd name="T30" fmla="*/ 65 w 93"/>
                  <a:gd name="T31" fmla="*/ 30 h 64"/>
                  <a:gd name="T32" fmla="*/ 79 w 93"/>
                  <a:gd name="T33" fmla="*/ 43 h 64"/>
                  <a:gd name="T34" fmla="*/ 87 w 93"/>
                  <a:gd name="T35" fmla="*/ 56 h 64"/>
                  <a:gd name="T36" fmla="*/ 92 w 93"/>
                  <a:gd name="T37" fmla="*/ 63 h 64"/>
                  <a:gd name="T38" fmla="*/ 92 w 93"/>
                  <a:gd name="T39" fmla="*/ 63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3"/>
                  <a:gd name="T61" fmla="*/ 0 h 64"/>
                  <a:gd name="T62" fmla="*/ 93 w 93"/>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3" h="64">
                    <a:moveTo>
                      <a:pt x="92" y="63"/>
                    </a:moveTo>
                    <a:lnTo>
                      <a:pt x="92" y="59"/>
                    </a:lnTo>
                    <a:lnTo>
                      <a:pt x="83" y="49"/>
                    </a:lnTo>
                    <a:lnTo>
                      <a:pt x="74" y="33"/>
                    </a:lnTo>
                    <a:lnTo>
                      <a:pt x="65" y="23"/>
                    </a:lnTo>
                    <a:lnTo>
                      <a:pt x="52" y="10"/>
                    </a:lnTo>
                    <a:lnTo>
                      <a:pt x="35" y="3"/>
                    </a:lnTo>
                    <a:lnTo>
                      <a:pt x="26" y="0"/>
                    </a:lnTo>
                    <a:lnTo>
                      <a:pt x="13" y="0"/>
                    </a:lnTo>
                    <a:lnTo>
                      <a:pt x="4" y="0"/>
                    </a:lnTo>
                    <a:lnTo>
                      <a:pt x="0" y="3"/>
                    </a:lnTo>
                    <a:lnTo>
                      <a:pt x="9" y="6"/>
                    </a:lnTo>
                    <a:lnTo>
                      <a:pt x="22" y="10"/>
                    </a:lnTo>
                    <a:lnTo>
                      <a:pt x="39" y="13"/>
                    </a:lnTo>
                    <a:lnTo>
                      <a:pt x="52" y="20"/>
                    </a:lnTo>
                    <a:lnTo>
                      <a:pt x="65" y="30"/>
                    </a:lnTo>
                    <a:lnTo>
                      <a:pt x="79" y="43"/>
                    </a:lnTo>
                    <a:lnTo>
                      <a:pt x="87" y="56"/>
                    </a:lnTo>
                    <a:lnTo>
                      <a:pt x="92" y="63"/>
                    </a:lnTo>
                  </a:path>
                </a:pathLst>
              </a:custGeom>
              <a:solidFill>
                <a:schemeClr val="accent1"/>
              </a:solidFill>
              <a:ln w="12700" cap="rnd">
                <a:solidFill>
                  <a:srgbClr val="008000"/>
                </a:solidFill>
                <a:round/>
                <a:headEnd/>
                <a:tailEnd/>
              </a:ln>
            </p:spPr>
            <p:txBody>
              <a:bodyPr/>
              <a:lstStyle/>
              <a:p>
                <a:endParaRPr lang="en-US"/>
              </a:p>
            </p:txBody>
          </p:sp>
          <p:sp>
            <p:nvSpPr>
              <p:cNvPr id="18069" name="Freeform 403"/>
              <p:cNvSpPr>
                <a:spLocks/>
              </p:cNvSpPr>
              <p:nvPr/>
            </p:nvSpPr>
            <p:spPr bwMode="auto">
              <a:xfrm>
                <a:off x="2826" y="1752"/>
                <a:ext cx="36" cy="227"/>
              </a:xfrm>
              <a:custGeom>
                <a:avLst/>
                <a:gdLst>
                  <a:gd name="T0" fmla="*/ 0 w 36"/>
                  <a:gd name="T1" fmla="*/ 206 h 227"/>
                  <a:gd name="T2" fmla="*/ 8 w 36"/>
                  <a:gd name="T3" fmla="*/ 143 h 227"/>
                  <a:gd name="T4" fmla="*/ 13 w 36"/>
                  <a:gd name="T5" fmla="*/ 87 h 227"/>
                  <a:gd name="T6" fmla="*/ 17 w 36"/>
                  <a:gd name="T7" fmla="*/ 60 h 227"/>
                  <a:gd name="T8" fmla="*/ 22 w 36"/>
                  <a:gd name="T9" fmla="*/ 34 h 227"/>
                  <a:gd name="T10" fmla="*/ 26 w 36"/>
                  <a:gd name="T11" fmla="*/ 14 h 227"/>
                  <a:gd name="T12" fmla="*/ 31 w 36"/>
                  <a:gd name="T13" fmla="*/ 4 h 227"/>
                  <a:gd name="T14" fmla="*/ 31 w 36"/>
                  <a:gd name="T15" fmla="*/ 0 h 227"/>
                  <a:gd name="T16" fmla="*/ 35 w 36"/>
                  <a:gd name="T17" fmla="*/ 0 h 227"/>
                  <a:gd name="T18" fmla="*/ 35 w 36"/>
                  <a:gd name="T19" fmla="*/ 10 h 227"/>
                  <a:gd name="T20" fmla="*/ 35 w 36"/>
                  <a:gd name="T21" fmla="*/ 27 h 227"/>
                  <a:gd name="T22" fmla="*/ 31 w 36"/>
                  <a:gd name="T23" fmla="*/ 43 h 227"/>
                  <a:gd name="T24" fmla="*/ 26 w 36"/>
                  <a:gd name="T25" fmla="*/ 60 h 227"/>
                  <a:gd name="T26" fmla="*/ 22 w 36"/>
                  <a:gd name="T27" fmla="*/ 83 h 227"/>
                  <a:gd name="T28" fmla="*/ 13 w 36"/>
                  <a:gd name="T29" fmla="*/ 130 h 227"/>
                  <a:gd name="T30" fmla="*/ 13 w 36"/>
                  <a:gd name="T31" fmla="*/ 176 h 227"/>
                  <a:gd name="T32" fmla="*/ 13 w 36"/>
                  <a:gd name="T33" fmla="*/ 226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27"/>
                  <a:gd name="T53" fmla="*/ 36 w 36"/>
                  <a:gd name="T54" fmla="*/ 227 h 2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27">
                    <a:moveTo>
                      <a:pt x="0" y="206"/>
                    </a:moveTo>
                    <a:lnTo>
                      <a:pt x="8" y="143"/>
                    </a:lnTo>
                    <a:lnTo>
                      <a:pt x="13" y="87"/>
                    </a:lnTo>
                    <a:lnTo>
                      <a:pt x="17" y="60"/>
                    </a:lnTo>
                    <a:lnTo>
                      <a:pt x="22" y="34"/>
                    </a:lnTo>
                    <a:lnTo>
                      <a:pt x="26" y="14"/>
                    </a:lnTo>
                    <a:lnTo>
                      <a:pt x="31" y="4"/>
                    </a:lnTo>
                    <a:lnTo>
                      <a:pt x="31" y="0"/>
                    </a:lnTo>
                    <a:lnTo>
                      <a:pt x="35" y="0"/>
                    </a:lnTo>
                    <a:lnTo>
                      <a:pt x="35" y="10"/>
                    </a:lnTo>
                    <a:lnTo>
                      <a:pt x="35" y="27"/>
                    </a:lnTo>
                    <a:lnTo>
                      <a:pt x="31" y="43"/>
                    </a:lnTo>
                    <a:lnTo>
                      <a:pt x="26" y="60"/>
                    </a:lnTo>
                    <a:lnTo>
                      <a:pt x="22" y="83"/>
                    </a:lnTo>
                    <a:lnTo>
                      <a:pt x="13" y="130"/>
                    </a:lnTo>
                    <a:lnTo>
                      <a:pt x="13" y="176"/>
                    </a:lnTo>
                    <a:lnTo>
                      <a:pt x="13" y="226"/>
                    </a:lnTo>
                  </a:path>
                </a:pathLst>
              </a:custGeom>
              <a:solidFill>
                <a:schemeClr val="accent1"/>
              </a:solidFill>
              <a:ln w="12700" cap="rnd">
                <a:solidFill>
                  <a:srgbClr val="008000"/>
                </a:solidFill>
                <a:round/>
                <a:headEnd/>
                <a:tailEnd/>
              </a:ln>
            </p:spPr>
            <p:txBody>
              <a:bodyPr/>
              <a:lstStyle/>
              <a:p>
                <a:endParaRPr lang="en-US"/>
              </a:p>
            </p:txBody>
          </p:sp>
          <p:sp>
            <p:nvSpPr>
              <p:cNvPr id="18070" name="Freeform 404"/>
              <p:cNvSpPr>
                <a:spLocks/>
              </p:cNvSpPr>
              <p:nvPr/>
            </p:nvSpPr>
            <p:spPr bwMode="auto">
              <a:xfrm>
                <a:off x="2845" y="1907"/>
                <a:ext cx="73" cy="60"/>
              </a:xfrm>
              <a:custGeom>
                <a:avLst/>
                <a:gdLst>
                  <a:gd name="T0" fmla="*/ 0 w 73"/>
                  <a:gd name="T1" fmla="*/ 59 h 60"/>
                  <a:gd name="T2" fmla="*/ 4 w 73"/>
                  <a:gd name="T3" fmla="*/ 36 h 60"/>
                  <a:gd name="T4" fmla="*/ 13 w 73"/>
                  <a:gd name="T5" fmla="*/ 16 h 60"/>
                  <a:gd name="T6" fmla="*/ 22 w 73"/>
                  <a:gd name="T7" fmla="*/ 6 h 60"/>
                  <a:gd name="T8" fmla="*/ 36 w 73"/>
                  <a:gd name="T9" fmla="*/ 0 h 60"/>
                  <a:gd name="T10" fmla="*/ 58 w 73"/>
                  <a:gd name="T11" fmla="*/ 0 h 60"/>
                  <a:gd name="T12" fmla="*/ 67 w 73"/>
                  <a:gd name="T13" fmla="*/ 0 h 60"/>
                  <a:gd name="T14" fmla="*/ 72 w 73"/>
                  <a:gd name="T15" fmla="*/ 0 h 60"/>
                  <a:gd name="T16" fmla="*/ 72 w 73"/>
                  <a:gd name="T17" fmla="*/ 3 h 60"/>
                  <a:gd name="T18" fmla="*/ 63 w 73"/>
                  <a:gd name="T19" fmla="*/ 6 h 60"/>
                  <a:gd name="T20" fmla="*/ 49 w 73"/>
                  <a:gd name="T21" fmla="*/ 16 h 60"/>
                  <a:gd name="T22" fmla="*/ 27 w 73"/>
                  <a:gd name="T23" fmla="*/ 26 h 60"/>
                  <a:gd name="T24" fmla="*/ 13 w 73"/>
                  <a:gd name="T25" fmla="*/ 33 h 60"/>
                  <a:gd name="T26" fmla="*/ 9 w 73"/>
                  <a:gd name="T27" fmla="*/ 36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
                  <a:gd name="T43" fmla="*/ 0 h 60"/>
                  <a:gd name="T44" fmla="*/ 73 w 73"/>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 h="60">
                    <a:moveTo>
                      <a:pt x="0" y="59"/>
                    </a:moveTo>
                    <a:lnTo>
                      <a:pt x="4" y="36"/>
                    </a:lnTo>
                    <a:lnTo>
                      <a:pt x="13" y="16"/>
                    </a:lnTo>
                    <a:lnTo>
                      <a:pt x="22" y="6"/>
                    </a:lnTo>
                    <a:lnTo>
                      <a:pt x="36" y="0"/>
                    </a:lnTo>
                    <a:lnTo>
                      <a:pt x="58" y="0"/>
                    </a:lnTo>
                    <a:lnTo>
                      <a:pt x="67" y="0"/>
                    </a:lnTo>
                    <a:lnTo>
                      <a:pt x="72" y="0"/>
                    </a:lnTo>
                    <a:lnTo>
                      <a:pt x="72" y="3"/>
                    </a:lnTo>
                    <a:lnTo>
                      <a:pt x="63" y="6"/>
                    </a:lnTo>
                    <a:lnTo>
                      <a:pt x="49" y="16"/>
                    </a:lnTo>
                    <a:lnTo>
                      <a:pt x="27" y="26"/>
                    </a:lnTo>
                    <a:lnTo>
                      <a:pt x="13" y="33"/>
                    </a:lnTo>
                    <a:lnTo>
                      <a:pt x="9" y="36"/>
                    </a:lnTo>
                  </a:path>
                </a:pathLst>
              </a:custGeom>
              <a:solidFill>
                <a:schemeClr val="accent1"/>
              </a:solidFill>
              <a:ln w="12700" cap="rnd">
                <a:solidFill>
                  <a:srgbClr val="008000"/>
                </a:solidFill>
                <a:round/>
                <a:headEnd/>
                <a:tailEnd/>
              </a:ln>
            </p:spPr>
            <p:txBody>
              <a:bodyPr/>
              <a:lstStyle/>
              <a:p>
                <a:endParaRPr lang="en-US"/>
              </a:p>
            </p:txBody>
          </p:sp>
          <p:sp>
            <p:nvSpPr>
              <p:cNvPr id="18071" name="Freeform 405"/>
              <p:cNvSpPr>
                <a:spLocks/>
              </p:cNvSpPr>
              <p:nvPr/>
            </p:nvSpPr>
            <p:spPr bwMode="auto">
              <a:xfrm>
                <a:off x="2809" y="1706"/>
                <a:ext cx="23" cy="250"/>
              </a:xfrm>
              <a:custGeom>
                <a:avLst/>
                <a:gdLst>
                  <a:gd name="T0" fmla="*/ 22 w 23"/>
                  <a:gd name="T1" fmla="*/ 249 h 250"/>
                  <a:gd name="T2" fmla="*/ 18 w 23"/>
                  <a:gd name="T3" fmla="*/ 187 h 250"/>
                  <a:gd name="T4" fmla="*/ 13 w 23"/>
                  <a:gd name="T5" fmla="*/ 131 h 250"/>
                  <a:gd name="T6" fmla="*/ 9 w 23"/>
                  <a:gd name="T7" fmla="*/ 82 h 250"/>
                  <a:gd name="T8" fmla="*/ 4 w 23"/>
                  <a:gd name="T9" fmla="*/ 59 h 250"/>
                  <a:gd name="T10" fmla="*/ 4 w 23"/>
                  <a:gd name="T11" fmla="*/ 42 h 250"/>
                  <a:gd name="T12" fmla="*/ 4 w 23"/>
                  <a:gd name="T13" fmla="*/ 29 h 250"/>
                  <a:gd name="T14" fmla="*/ 0 w 23"/>
                  <a:gd name="T15" fmla="*/ 19 h 250"/>
                  <a:gd name="T16" fmla="*/ 0 w 23"/>
                  <a:gd name="T17" fmla="*/ 6 h 250"/>
                  <a:gd name="T18" fmla="*/ 0 w 23"/>
                  <a:gd name="T19" fmla="*/ 0 h 250"/>
                  <a:gd name="T20" fmla="*/ 4 w 23"/>
                  <a:gd name="T21" fmla="*/ 0 h 250"/>
                  <a:gd name="T22" fmla="*/ 4 w 23"/>
                  <a:gd name="T23" fmla="*/ 9 h 250"/>
                  <a:gd name="T24" fmla="*/ 9 w 23"/>
                  <a:gd name="T25" fmla="*/ 26 h 250"/>
                  <a:gd name="T26" fmla="*/ 13 w 23"/>
                  <a:gd name="T27" fmla="*/ 46 h 250"/>
                  <a:gd name="T28" fmla="*/ 18 w 23"/>
                  <a:gd name="T29" fmla="*/ 62 h 250"/>
                  <a:gd name="T30" fmla="*/ 18 w 23"/>
                  <a:gd name="T31" fmla="*/ 91 h 250"/>
                  <a:gd name="T32" fmla="*/ 18 w 23"/>
                  <a:gd name="T33" fmla="*/ 128 h 250"/>
                  <a:gd name="T34" fmla="*/ 18 w 23"/>
                  <a:gd name="T35" fmla="*/ 167 h 250"/>
                  <a:gd name="T36" fmla="*/ 22 w 23"/>
                  <a:gd name="T37" fmla="*/ 210 h 2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250"/>
                  <a:gd name="T59" fmla="*/ 23 w 23"/>
                  <a:gd name="T60" fmla="*/ 250 h 2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250">
                    <a:moveTo>
                      <a:pt x="22" y="249"/>
                    </a:moveTo>
                    <a:lnTo>
                      <a:pt x="18" y="187"/>
                    </a:lnTo>
                    <a:lnTo>
                      <a:pt x="13" y="131"/>
                    </a:lnTo>
                    <a:lnTo>
                      <a:pt x="9" y="82"/>
                    </a:lnTo>
                    <a:lnTo>
                      <a:pt x="4" y="59"/>
                    </a:lnTo>
                    <a:lnTo>
                      <a:pt x="4" y="42"/>
                    </a:lnTo>
                    <a:lnTo>
                      <a:pt x="4" y="29"/>
                    </a:lnTo>
                    <a:lnTo>
                      <a:pt x="0" y="19"/>
                    </a:lnTo>
                    <a:lnTo>
                      <a:pt x="0" y="6"/>
                    </a:lnTo>
                    <a:lnTo>
                      <a:pt x="0" y="0"/>
                    </a:lnTo>
                    <a:lnTo>
                      <a:pt x="4" y="0"/>
                    </a:lnTo>
                    <a:lnTo>
                      <a:pt x="4" y="9"/>
                    </a:lnTo>
                    <a:lnTo>
                      <a:pt x="9" y="26"/>
                    </a:lnTo>
                    <a:lnTo>
                      <a:pt x="13" y="46"/>
                    </a:lnTo>
                    <a:lnTo>
                      <a:pt x="18" y="62"/>
                    </a:lnTo>
                    <a:lnTo>
                      <a:pt x="18" y="91"/>
                    </a:lnTo>
                    <a:lnTo>
                      <a:pt x="18" y="128"/>
                    </a:lnTo>
                    <a:lnTo>
                      <a:pt x="18" y="167"/>
                    </a:lnTo>
                    <a:lnTo>
                      <a:pt x="22" y="210"/>
                    </a:lnTo>
                  </a:path>
                </a:pathLst>
              </a:custGeom>
              <a:solidFill>
                <a:schemeClr val="accent1"/>
              </a:solidFill>
              <a:ln w="12700" cap="rnd">
                <a:solidFill>
                  <a:srgbClr val="008000"/>
                </a:solidFill>
                <a:round/>
                <a:headEnd/>
                <a:tailEnd/>
              </a:ln>
            </p:spPr>
            <p:txBody>
              <a:bodyPr/>
              <a:lstStyle/>
              <a:p>
                <a:endParaRPr lang="en-US"/>
              </a:p>
            </p:txBody>
          </p:sp>
        </p:grpSp>
      </p:grpSp>
      <p:grpSp>
        <p:nvGrpSpPr>
          <p:cNvPr id="17474" name="Group 406"/>
          <p:cNvGrpSpPr>
            <a:grpSpLocks/>
          </p:cNvGrpSpPr>
          <p:nvPr/>
        </p:nvGrpSpPr>
        <p:grpSpPr bwMode="auto">
          <a:xfrm>
            <a:off x="6742113" y="3233738"/>
            <a:ext cx="1079500" cy="460375"/>
            <a:chOff x="4672" y="1991"/>
            <a:chExt cx="748" cy="283"/>
          </a:xfrm>
        </p:grpSpPr>
        <p:grpSp>
          <p:nvGrpSpPr>
            <p:cNvPr id="17475" name="Group 407"/>
            <p:cNvGrpSpPr>
              <a:grpSpLocks/>
            </p:cNvGrpSpPr>
            <p:nvPr/>
          </p:nvGrpSpPr>
          <p:grpSpPr bwMode="auto">
            <a:xfrm>
              <a:off x="4672" y="1995"/>
              <a:ext cx="190" cy="279"/>
              <a:chOff x="4672" y="1995"/>
              <a:chExt cx="190" cy="279"/>
            </a:xfrm>
          </p:grpSpPr>
          <p:sp>
            <p:nvSpPr>
              <p:cNvPr id="18052" name="Freeform 408"/>
              <p:cNvSpPr>
                <a:spLocks/>
              </p:cNvSpPr>
              <p:nvPr/>
            </p:nvSpPr>
            <p:spPr bwMode="auto">
              <a:xfrm>
                <a:off x="4768" y="2171"/>
                <a:ext cx="9" cy="103"/>
              </a:xfrm>
              <a:custGeom>
                <a:avLst/>
                <a:gdLst>
                  <a:gd name="T0" fmla="*/ 0 w 9"/>
                  <a:gd name="T1" fmla="*/ 102 h 103"/>
                  <a:gd name="T2" fmla="*/ 0 w 9"/>
                  <a:gd name="T3" fmla="*/ 72 h 103"/>
                  <a:gd name="T4" fmla="*/ 0 w 9"/>
                  <a:gd name="T5" fmla="*/ 45 h 103"/>
                  <a:gd name="T6" fmla="*/ 8 w 9"/>
                  <a:gd name="T7" fmla="*/ 26 h 103"/>
                  <a:gd name="T8" fmla="*/ 8 w 9"/>
                  <a:gd name="T9" fmla="*/ 11 h 103"/>
                  <a:gd name="T10" fmla="*/ 8 w 9"/>
                  <a:gd name="T11" fmla="*/ 3 h 103"/>
                  <a:gd name="T12" fmla="*/ 8 w 9"/>
                  <a:gd name="T13" fmla="*/ 0 h 103"/>
                  <a:gd name="T14" fmla="*/ 8 w 9"/>
                  <a:gd name="T15" fmla="*/ 15 h 103"/>
                  <a:gd name="T16" fmla="*/ 8 w 9"/>
                  <a:gd name="T17" fmla="*/ 41 h 103"/>
                  <a:gd name="T18" fmla="*/ 8 w 9"/>
                  <a:gd name="T19" fmla="*/ 72 h 103"/>
                  <a:gd name="T20" fmla="*/ 0 w 9"/>
                  <a:gd name="T21" fmla="*/ 102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03"/>
                  <a:gd name="T35" fmla="*/ 9 w 9"/>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03">
                    <a:moveTo>
                      <a:pt x="0" y="102"/>
                    </a:moveTo>
                    <a:lnTo>
                      <a:pt x="0" y="72"/>
                    </a:lnTo>
                    <a:lnTo>
                      <a:pt x="0" y="45"/>
                    </a:lnTo>
                    <a:lnTo>
                      <a:pt x="8" y="26"/>
                    </a:lnTo>
                    <a:lnTo>
                      <a:pt x="8" y="11"/>
                    </a:lnTo>
                    <a:lnTo>
                      <a:pt x="8" y="3"/>
                    </a:lnTo>
                    <a:lnTo>
                      <a:pt x="8" y="0"/>
                    </a:lnTo>
                    <a:lnTo>
                      <a:pt x="8" y="15"/>
                    </a:lnTo>
                    <a:lnTo>
                      <a:pt x="8" y="41"/>
                    </a:lnTo>
                    <a:lnTo>
                      <a:pt x="8" y="72"/>
                    </a:lnTo>
                    <a:lnTo>
                      <a:pt x="0" y="102"/>
                    </a:lnTo>
                  </a:path>
                </a:pathLst>
              </a:custGeom>
              <a:solidFill>
                <a:schemeClr val="accent1"/>
              </a:solidFill>
              <a:ln w="12700" cap="rnd">
                <a:solidFill>
                  <a:srgbClr val="008000"/>
                </a:solidFill>
                <a:round/>
                <a:headEnd/>
                <a:tailEnd/>
              </a:ln>
            </p:spPr>
            <p:txBody>
              <a:bodyPr/>
              <a:lstStyle/>
              <a:p>
                <a:endParaRPr lang="en-US"/>
              </a:p>
            </p:txBody>
          </p:sp>
          <p:sp>
            <p:nvSpPr>
              <p:cNvPr id="18053" name="Freeform 409"/>
              <p:cNvSpPr>
                <a:spLocks/>
              </p:cNvSpPr>
              <p:nvPr/>
            </p:nvSpPr>
            <p:spPr bwMode="auto">
              <a:xfrm>
                <a:off x="4693" y="2097"/>
                <a:ext cx="83" cy="164"/>
              </a:xfrm>
              <a:custGeom>
                <a:avLst/>
                <a:gdLst>
                  <a:gd name="T0" fmla="*/ 82 w 83"/>
                  <a:gd name="T1" fmla="*/ 163 h 164"/>
                  <a:gd name="T2" fmla="*/ 75 w 83"/>
                  <a:gd name="T3" fmla="*/ 163 h 164"/>
                  <a:gd name="T4" fmla="*/ 67 w 83"/>
                  <a:gd name="T5" fmla="*/ 144 h 164"/>
                  <a:gd name="T6" fmla="*/ 52 w 83"/>
                  <a:gd name="T7" fmla="*/ 121 h 164"/>
                  <a:gd name="T8" fmla="*/ 45 w 83"/>
                  <a:gd name="T9" fmla="*/ 106 h 164"/>
                  <a:gd name="T10" fmla="*/ 45 w 83"/>
                  <a:gd name="T11" fmla="*/ 94 h 164"/>
                  <a:gd name="T12" fmla="*/ 45 w 83"/>
                  <a:gd name="T13" fmla="*/ 83 h 164"/>
                  <a:gd name="T14" fmla="*/ 45 w 83"/>
                  <a:gd name="T15" fmla="*/ 72 h 164"/>
                  <a:gd name="T16" fmla="*/ 45 w 83"/>
                  <a:gd name="T17" fmla="*/ 60 h 164"/>
                  <a:gd name="T18" fmla="*/ 37 w 83"/>
                  <a:gd name="T19" fmla="*/ 45 h 164"/>
                  <a:gd name="T20" fmla="*/ 22 w 83"/>
                  <a:gd name="T21" fmla="*/ 26 h 164"/>
                  <a:gd name="T22" fmla="*/ 7 w 83"/>
                  <a:gd name="T23" fmla="*/ 7 h 164"/>
                  <a:gd name="T24" fmla="*/ 0 w 83"/>
                  <a:gd name="T25" fmla="*/ 0 h 164"/>
                  <a:gd name="T26" fmla="*/ 7 w 83"/>
                  <a:gd name="T27" fmla="*/ 4 h 164"/>
                  <a:gd name="T28" fmla="*/ 15 w 83"/>
                  <a:gd name="T29" fmla="*/ 11 h 164"/>
                  <a:gd name="T30" fmla="*/ 30 w 83"/>
                  <a:gd name="T31" fmla="*/ 26 h 164"/>
                  <a:gd name="T32" fmla="*/ 45 w 83"/>
                  <a:gd name="T33" fmla="*/ 45 h 164"/>
                  <a:gd name="T34" fmla="*/ 52 w 83"/>
                  <a:gd name="T35" fmla="*/ 57 h 164"/>
                  <a:gd name="T36" fmla="*/ 52 w 83"/>
                  <a:gd name="T37" fmla="*/ 76 h 164"/>
                  <a:gd name="T38" fmla="*/ 67 w 83"/>
                  <a:gd name="T39" fmla="*/ 110 h 164"/>
                  <a:gd name="T40" fmla="*/ 75 w 83"/>
                  <a:gd name="T41" fmla="*/ 129 h 164"/>
                  <a:gd name="T42" fmla="*/ 75 w 83"/>
                  <a:gd name="T43" fmla="*/ 144 h 164"/>
                  <a:gd name="T44" fmla="*/ 82 w 83"/>
                  <a:gd name="T45" fmla="*/ 155 h 164"/>
                  <a:gd name="T46" fmla="*/ 82 w 83"/>
                  <a:gd name="T47" fmla="*/ 163 h 1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3"/>
                  <a:gd name="T73" fmla="*/ 0 h 164"/>
                  <a:gd name="T74" fmla="*/ 83 w 83"/>
                  <a:gd name="T75" fmla="*/ 164 h 1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3" h="164">
                    <a:moveTo>
                      <a:pt x="82" y="163"/>
                    </a:moveTo>
                    <a:lnTo>
                      <a:pt x="75" y="163"/>
                    </a:lnTo>
                    <a:lnTo>
                      <a:pt x="67" y="144"/>
                    </a:lnTo>
                    <a:lnTo>
                      <a:pt x="52" y="121"/>
                    </a:lnTo>
                    <a:lnTo>
                      <a:pt x="45" y="106"/>
                    </a:lnTo>
                    <a:lnTo>
                      <a:pt x="45" y="94"/>
                    </a:lnTo>
                    <a:lnTo>
                      <a:pt x="45" y="83"/>
                    </a:lnTo>
                    <a:lnTo>
                      <a:pt x="45" y="72"/>
                    </a:lnTo>
                    <a:lnTo>
                      <a:pt x="45" y="60"/>
                    </a:lnTo>
                    <a:lnTo>
                      <a:pt x="37" y="45"/>
                    </a:lnTo>
                    <a:lnTo>
                      <a:pt x="22" y="26"/>
                    </a:lnTo>
                    <a:lnTo>
                      <a:pt x="7" y="7"/>
                    </a:lnTo>
                    <a:lnTo>
                      <a:pt x="0" y="0"/>
                    </a:lnTo>
                    <a:lnTo>
                      <a:pt x="7" y="4"/>
                    </a:lnTo>
                    <a:lnTo>
                      <a:pt x="15" y="11"/>
                    </a:lnTo>
                    <a:lnTo>
                      <a:pt x="30" y="26"/>
                    </a:lnTo>
                    <a:lnTo>
                      <a:pt x="45" y="45"/>
                    </a:lnTo>
                    <a:lnTo>
                      <a:pt x="52" y="57"/>
                    </a:lnTo>
                    <a:lnTo>
                      <a:pt x="52" y="76"/>
                    </a:lnTo>
                    <a:lnTo>
                      <a:pt x="67" y="110"/>
                    </a:lnTo>
                    <a:lnTo>
                      <a:pt x="75" y="129"/>
                    </a:lnTo>
                    <a:lnTo>
                      <a:pt x="75" y="144"/>
                    </a:lnTo>
                    <a:lnTo>
                      <a:pt x="82" y="155"/>
                    </a:lnTo>
                    <a:lnTo>
                      <a:pt x="82" y="163"/>
                    </a:lnTo>
                  </a:path>
                </a:pathLst>
              </a:custGeom>
              <a:solidFill>
                <a:schemeClr val="accent1"/>
              </a:solidFill>
              <a:ln w="12700" cap="rnd">
                <a:solidFill>
                  <a:srgbClr val="008000"/>
                </a:solidFill>
                <a:round/>
                <a:headEnd/>
                <a:tailEnd/>
              </a:ln>
            </p:spPr>
            <p:txBody>
              <a:bodyPr/>
              <a:lstStyle/>
              <a:p>
                <a:endParaRPr lang="en-US"/>
              </a:p>
            </p:txBody>
          </p:sp>
          <p:sp>
            <p:nvSpPr>
              <p:cNvPr id="18054" name="Freeform 410"/>
              <p:cNvSpPr>
                <a:spLocks/>
              </p:cNvSpPr>
              <p:nvPr/>
            </p:nvSpPr>
            <p:spPr bwMode="auto">
              <a:xfrm>
                <a:off x="4772" y="2114"/>
                <a:ext cx="54" cy="160"/>
              </a:xfrm>
              <a:custGeom>
                <a:avLst/>
                <a:gdLst>
                  <a:gd name="T0" fmla="*/ 0 w 54"/>
                  <a:gd name="T1" fmla="*/ 125 h 160"/>
                  <a:gd name="T2" fmla="*/ 15 w 54"/>
                  <a:gd name="T3" fmla="*/ 91 h 160"/>
                  <a:gd name="T4" fmla="*/ 23 w 54"/>
                  <a:gd name="T5" fmla="*/ 76 h 160"/>
                  <a:gd name="T6" fmla="*/ 30 w 54"/>
                  <a:gd name="T7" fmla="*/ 60 h 160"/>
                  <a:gd name="T8" fmla="*/ 30 w 54"/>
                  <a:gd name="T9" fmla="*/ 34 h 160"/>
                  <a:gd name="T10" fmla="*/ 30 w 54"/>
                  <a:gd name="T11" fmla="*/ 19 h 160"/>
                  <a:gd name="T12" fmla="*/ 38 w 54"/>
                  <a:gd name="T13" fmla="*/ 11 h 160"/>
                  <a:gd name="T14" fmla="*/ 45 w 54"/>
                  <a:gd name="T15" fmla="*/ 4 h 160"/>
                  <a:gd name="T16" fmla="*/ 53 w 54"/>
                  <a:gd name="T17" fmla="*/ 0 h 160"/>
                  <a:gd name="T18" fmla="*/ 53 w 54"/>
                  <a:gd name="T19" fmla="*/ 4 h 160"/>
                  <a:gd name="T20" fmla="*/ 53 w 54"/>
                  <a:gd name="T21" fmla="*/ 19 h 160"/>
                  <a:gd name="T22" fmla="*/ 38 w 54"/>
                  <a:gd name="T23" fmla="*/ 41 h 160"/>
                  <a:gd name="T24" fmla="*/ 30 w 54"/>
                  <a:gd name="T25" fmla="*/ 68 h 160"/>
                  <a:gd name="T26" fmla="*/ 23 w 54"/>
                  <a:gd name="T27" fmla="*/ 91 h 160"/>
                  <a:gd name="T28" fmla="*/ 15 w 54"/>
                  <a:gd name="T29" fmla="*/ 125 h 160"/>
                  <a:gd name="T30" fmla="*/ 15 w 54"/>
                  <a:gd name="T31" fmla="*/ 159 h 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160"/>
                  <a:gd name="T50" fmla="*/ 54 w 54"/>
                  <a:gd name="T51" fmla="*/ 160 h 1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160">
                    <a:moveTo>
                      <a:pt x="0" y="125"/>
                    </a:moveTo>
                    <a:lnTo>
                      <a:pt x="15" y="91"/>
                    </a:lnTo>
                    <a:lnTo>
                      <a:pt x="23" y="76"/>
                    </a:lnTo>
                    <a:lnTo>
                      <a:pt x="30" y="60"/>
                    </a:lnTo>
                    <a:lnTo>
                      <a:pt x="30" y="34"/>
                    </a:lnTo>
                    <a:lnTo>
                      <a:pt x="30" y="19"/>
                    </a:lnTo>
                    <a:lnTo>
                      <a:pt x="38" y="11"/>
                    </a:lnTo>
                    <a:lnTo>
                      <a:pt x="45" y="4"/>
                    </a:lnTo>
                    <a:lnTo>
                      <a:pt x="53" y="0"/>
                    </a:lnTo>
                    <a:lnTo>
                      <a:pt x="53" y="4"/>
                    </a:lnTo>
                    <a:lnTo>
                      <a:pt x="53" y="19"/>
                    </a:lnTo>
                    <a:lnTo>
                      <a:pt x="38" y="41"/>
                    </a:lnTo>
                    <a:lnTo>
                      <a:pt x="30" y="68"/>
                    </a:lnTo>
                    <a:lnTo>
                      <a:pt x="23" y="91"/>
                    </a:lnTo>
                    <a:lnTo>
                      <a:pt x="15" y="125"/>
                    </a:lnTo>
                    <a:lnTo>
                      <a:pt x="15" y="159"/>
                    </a:lnTo>
                  </a:path>
                </a:pathLst>
              </a:custGeom>
              <a:solidFill>
                <a:schemeClr val="accent1"/>
              </a:solidFill>
              <a:ln w="12700" cap="rnd">
                <a:solidFill>
                  <a:srgbClr val="008000"/>
                </a:solidFill>
                <a:round/>
                <a:headEnd/>
                <a:tailEnd/>
              </a:ln>
            </p:spPr>
            <p:txBody>
              <a:bodyPr/>
              <a:lstStyle/>
              <a:p>
                <a:endParaRPr lang="en-US"/>
              </a:p>
            </p:txBody>
          </p:sp>
          <p:sp>
            <p:nvSpPr>
              <p:cNvPr id="18055" name="Freeform 411"/>
              <p:cNvSpPr>
                <a:spLocks/>
              </p:cNvSpPr>
              <p:nvPr/>
            </p:nvSpPr>
            <p:spPr bwMode="auto">
              <a:xfrm>
                <a:off x="4731" y="2042"/>
                <a:ext cx="46" cy="203"/>
              </a:xfrm>
              <a:custGeom>
                <a:avLst/>
                <a:gdLst>
                  <a:gd name="T0" fmla="*/ 38 w 46"/>
                  <a:gd name="T1" fmla="*/ 202 h 203"/>
                  <a:gd name="T2" fmla="*/ 30 w 46"/>
                  <a:gd name="T3" fmla="*/ 135 h 203"/>
                  <a:gd name="T4" fmla="*/ 30 w 46"/>
                  <a:gd name="T5" fmla="*/ 105 h 203"/>
                  <a:gd name="T6" fmla="*/ 23 w 46"/>
                  <a:gd name="T7" fmla="*/ 78 h 203"/>
                  <a:gd name="T8" fmla="*/ 15 w 46"/>
                  <a:gd name="T9" fmla="*/ 56 h 203"/>
                  <a:gd name="T10" fmla="*/ 8 w 46"/>
                  <a:gd name="T11" fmla="*/ 34 h 203"/>
                  <a:gd name="T12" fmla="*/ 0 w 46"/>
                  <a:gd name="T13" fmla="*/ 15 h 203"/>
                  <a:gd name="T14" fmla="*/ 0 w 46"/>
                  <a:gd name="T15" fmla="*/ 4 h 203"/>
                  <a:gd name="T16" fmla="*/ 0 w 46"/>
                  <a:gd name="T17" fmla="*/ 0 h 203"/>
                  <a:gd name="T18" fmla="*/ 0 w 46"/>
                  <a:gd name="T19" fmla="*/ 7 h 203"/>
                  <a:gd name="T20" fmla="*/ 8 w 46"/>
                  <a:gd name="T21" fmla="*/ 15 h 203"/>
                  <a:gd name="T22" fmla="*/ 15 w 46"/>
                  <a:gd name="T23" fmla="*/ 30 h 203"/>
                  <a:gd name="T24" fmla="*/ 23 w 46"/>
                  <a:gd name="T25" fmla="*/ 48 h 203"/>
                  <a:gd name="T26" fmla="*/ 30 w 46"/>
                  <a:gd name="T27" fmla="*/ 71 h 203"/>
                  <a:gd name="T28" fmla="*/ 45 w 46"/>
                  <a:gd name="T29" fmla="*/ 97 h 203"/>
                  <a:gd name="T30" fmla="*/ 45 w 46"/>
                  <a:gd name="T31" fmla="*/ 116 h 203"/>
                  <a:gd name="T32" fmla="*/ 45 w 46"/>
                  <a:gd name="T33" fmla="*/ 138 h 203"/>
                  <a:gd name="T34" fmla="*/ 45 w 46"/>
                  <a:gd name="T35" fmla="*/ 153 h 2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203"/>
                  <a:gd name="T56" fmla="*/ 46 w 46"/>
                  <a:gd name="T57" fmla="*/ 203 h 2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203">
                    <a:moveTo>
                      <a:pt x="38" y="202"/>
                    </a:moveTo>
                    <a:lnTo>
                      <a:pt x="30" y="135"/>
                    </a:lnTo>
                    <a:lnTo>
                      <a:pt x="30" y="105"/>
                    </a:lnTo>
                    <a:lnTo>
                      <a:pt x="23" y="78"/>
                    </a:lnTo>
                    <a:lnTo>
                      <a:pt x="15" y="56"/>
                    </a:lnTo>
                    <a:lnTo>
                      <a:pt x="8" y="34"/>
                    </a:lnTo>
                    <a:lnTo>
                      <a:pt x="0" y="15"/>
                    </a:lnTo>
                    <a:lnTo>
                      <a:pt x="0" y="4"/>
                    </a:lnTo>
                    <a:lnTo>
                      <a:pt x="0" y="0"/>
                    </a:lnTo>
                    <a:lnTo>
                      <a:pt x="0" y="7"/>
                    </a:lnTo>
                    <a:lnTo>
                      <a:pt x="8" y="15"/>
                    </a:lnTo>
                    <a:lnTo>
                      <a:pt x="15" y="30"/>
                    </a:lnTo>
                    <a:lnTo>
                      <a:pt x="23" y="48"/>
                    </a:lnTo>
                    <a:lnTo>
                      <a:pt x="30" y="71"/>
                    </a:lnTo>
                    <a:lnTo>
                      <a:pt x="45" y="97"/>
                    </a:lnTo>
                    <a:lnTo>
                      <a:pt x="45" y="116"/>
                    </a:lnTo>
                    <a:lnTo>
                      <a:pt x="45" y="138"/>
                    </a:lnTo>
                    <a:lnTo>
                      <a:pt x="45" y="153"/>
                    </a:lnTo>
                  </a:path>
                </a:pathLst>
              </a:custGeom>
              <a:solidFill>
                <a:schemeClr val="accent1"/>
              </a:solidFill>
              <a:ln w="12700" cap="rnd">
                <a:solidFill>
                  <a:srgbClr val="008000"/>
                </a:solidFill>
                <a:round/>
                <a:headEnd/>
                <a:tailEnd/>
              </a:ln>
            </p:spPr>
            <p:txBody>
              <a:bodyPr/>
              <a:lstStyle/>
              <a:p>
                <a:endParaRPr lang="en-US"/>
              </a:p>
            </p:txBody>
          </p:sp>
          <p:sp>
            <p:nvSpPr>
              <p:cNvPr id="18056" name="Freeform 412"/>
              <p:cNvSpPr>
                <a:spLocks/>
              </p:cNvSpPr>
              <p:nvPr/>
            </p:nvSpPr>
            <p:spPr bwMode="auto">
              <a:xfrm>
                <a:off x="4672" y="2198"/>
                <a:ext cx="98" cy="61"/>
              </a:xfrm>
              <a:custGeom>
                <a:avLst/>
                <a:gdLst>
                  <a:gd name="T0" fmla="*/ 97 w 98"/>
                  <a:gd name="T1" fmla="*/ 60 h 61"/>
                  <a:gd name="T2" fmla="*/ 97 w 98"/>
                  <a:gd name="T3" fmla="*/ 56 h 61"/>
                  <a:gd name="T4" fmla="*/ 82 w 98"/>
                  <a:gd name="T5" fmla="*/ 45 h 61"/>
                  <a:gd name="T6" fmla="*/ 75 w 98"/>
                  <a:gd name="T7" fmla="*/ 30 h 61"/>
                  <a:gd name="T8" fmla="*/ 67 w 98"/>
                  <a:gd name="T9" fmla="*/ 19 h 61"/>
                  <a:gd name="T10" fmla="*/ 52 w 98"/>
                  <a:gd name="T11" fmla="*/ 7 h 61"/>
                  <a:gd name="T12" fmla="*/ 37 w 98"/>
                  <a:gd name="T13" fmla="*/ 0 h 61"/>
                  <a:gd name="T14" fmla="*/ 15 w 98"/>
                  <a:gd name="T15" fmla="*/ 0 h 61"/>
                  <a:gd name="T16" fmla="*/ 7 w 98"/>
                  <a:gd name="T17" fmla="*/ 0 h 61"/>
                  <a:gd name="T18" fmla="*/ 0 w 98"/>
                  <a:gd name="T19" fmla="*/ 0 h 61"/>
                  <a:gd name="T20" fmla="*/ 7 w 98"/>
                  <a:gd name="T21" fmla="*/ 4 h 61"/>
                  <a:gd name="T22" fmla="*/ 30 w 98"/>
                  <a:gd name="T23" fmla="*/ 7 h 61"/>
                  <a:gd name="T24" fmla="*/ 45 w 98"/>
                  <a:gd name="T25" fmla="*/ 11 h 61"/>
                  <a:gd name="T26" fmla="*/ 52 w 98"/>
                  <a:gd name="T27" fmla="*/ 15 h 61"/>
                  <a:gd name="T28" fmla="*/ 67 w 98"/>
                  <a:gd name="T29" fmla="*/ 26 h 61"/>
                  <a:gd name="T30" fmla="*/ 75 w 98"/>
                  <a:gd name="T31" fmla="*/ 41 h 61"/>
                  <a:gd name="T32" fmla="*/ 90 w 98"/>
                  <a:gd name="T33" fmla="*/ 56 h 61"/>
                  <a:gd name="T34" fmla="*/ 97 w 98"/>
                  <a:gd name="T35" fmla="*/ 60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8"/>
                  <a:gd name="T55" fmla="*/ 0 h 61"/>
                  <a:gd name="T56" fmla="*/ 98 w 98"/>
                  <a:gd name="T57" fmla="*/ 61 h 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8" h="61">
                    <a:moveTo>
                      <a:pt x="97" y="60"/>
                    </a:moveTo>
                    <a:lnTo>
                      <a:pt x="97" y="56"/>
                    </a:lnTo>
                    <a:lnTo>
                      <a:pt x="82" y="45"/>
                    </a:lnTo>
                    <a:lnTo>
                      <a:pt x="75" y="30"/>
                    </a:lnTo>
                    <a:lnTo>
                      <a:pt x="67" y="19"/>
                    </a:lnTo>
                    <a:lnTo>
                      <a:pt x="52" y="7"/>
                    </a:lnTo>
                    <a:lnTo>
                      <a:pt x="37" y="0"/>
                    </a:lnTo>
                    <a:lnTo>
                      <a:pt x="15" y="0"/>
                    </a:lnTo>
                    <a:lnTo>
                      <a:pt x="7" y="0"/>
                    </a:lnTo>
                    <a:lnTo>
                      <a:pt x="0" y="0"/>
                    </a:lnTo>
                    <a:lnTo>
                      <a:pt x="7" y="4"/>
                    </a:lnTo>
                    <a:lnTo>
                      <a:pt x="30" y="7"/>
                    </a:lnTo>
                    <a:lnTo>
                      <a:pt x="45" y="11"/>
                    </a:lnTo>
                    <a:lnTo>
                      <a:pt x="52" y="15"/>
                    </a:lnTo>
                    <a:lnTo>
                      <a:pt x="67" y="26"/>
                    </a:lnTo>
                    <a:lnTo>
                      <a:pt x="75" y="41"/>
                    </a:lnTo>
                    <a:lnTo>
                      <a:pt x="90" y="56"/>
                    </a:lnTo>
                    <a:lnTo>
                      <a:pt x="97" y="60"/>
                    </a:lnTo>
                  </a:path>
                </a:pathLst>
              </a:custGeom>
              <a:solidFill>
                <a:schemeClr val="accent1"/>
              </a:solidFill>
              <a:ln w="12700" cap="rnd">
                <a:solidFill>
                  <a:srgbClr val="008000"/>
                </a:solidFill>
                <a:round/>
                <a:headEnd/>
                <a:tailEnd/>
              </a:ln>
            </p:spPr>
            <p:txBody>
              <a:bodyPr/>
              <a:lstStyle/>
              <a:p>
                <a:endParaRPr lang="en-US"/>
              </a:p>
            </p:txBody>
          </p:sp>
          <p:sp>
            <p:nvSpPr>
              <p:cNvPr id="18057" name="Freeform 413"/>
              <p:cNvSpPr>
                <a:spLocks/>
              </p:cNvSpPr>
              <p:nvPr/>
            </p:nvSpPr>
            <p:spPr bwMode="auto">
              <a:xfrm>
                <a:off x="4767" y="2038"/>
                <a:ext cx="39" cy="228"/>
              </a:xfrm>
              <a:custGeom>
                <a:avLst/>
                <a:gdLst>
                  <a:gd name="T0" fmla="*/ 0 w 39"/>
                  <a:gd name="T1" fmla="*/ 208 h 228"/>
                  <a:gd name="T2" fmla="*/ 8 w 39"/>
                  <a:gd name="T3" fmla="*/ 148 h 228"/>
                  <a:gd name="T4" fmla="*/ 15 w 39"/>
                  <a:gd name="T5" fmla="*/ 87 h 228"/>
                  <a:gd name="T6" fmla="*/ 23 w 39"/>
                  <a:gd name="T7" fmla="*/ 61 h 228"/>
                  <a:gd name="T8" fmla="*/ 23 w 39"/>
                  <a:gd name="T9" fmla="*/ 34 h 228"/>
                  <a:gd name="T10" fmla="*/ 30 w 39"/>
                  <a:gd name="T11" fmla="*/ 15 h 228"/>
                  <a:gd name="T12" fmla="*/ 30 w 39"/>
                  <a:gd name="T13" fmla="*/ 0 h 228"/>
                  <a:gd name="T14" fmla="*/ 38 w 39"/>
                  <a:gd name="T15" fmla="*/ 4 h 228"/>
                  <a:gd name="T16" fmla="*/ 38 w 39"/>
                  <a:gd name="T17" fmla="*/ 12 h 228"/>
                  <a:gd name="T18" fmla="*/ 38 w 39"/>
                  <a:gd name="T19" fmla="*/ 27 h 228"/>
                  <a:gd name="T20" fmla="*/ 30 w 39"/>
                  <a:gd name="T21" fmla="*/ 46 h 228"/>
                  <a:gd name="T22" fmla="*/ 30 w 39"/>
                  <a:gd name="T23" fmla="*/ 65 h 228"/>
                  <a:gd name="T24" fmla="*/ 23 w 39"/>
                  <a:gd name="T25" fmla="*/ 83 h 228"/>
                  <a:gd name="T26" fmla="*/ 15 w 39"/>
                  <a:gd name="T27" fmla="*/ 133 h 228"/>
                  <a:gd name="T28" fmla="*/ 15 w 39"/>
                  <a:gd name="T29" fmla="*/ 178 h 228"/>
                  <a:gd name="T30" fmla="*/ 15 w 39"/>
                  <a:gd name="T31" fmla="*/ 227 h 2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228"/>
                  <a:gd name="T50" fmla="*/ 39 w 39"/>
                  <a:gd name="T51" fmla="*/ 228 h 2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228">
                    <a:moveTo>
                      <a:pt x="0" y="208"/>
                    </a:moveTo>
                    <a:lnTo>
                      <a:pt x="8" y="148"/>
                    </a:lnTo>
                    <a:lnTo>
                      <a:pt x="15" y="87"/>
                    </a:lnTo>
                    <a:lnTo>
                      <a:pt x="23" y="61"/>
                    </a:lnTo>
                    <a:lnTo>
                      <a:pt x="23" y="34"/>
                    </a:lnTo>
                    <a:lnTo>
                      <a:pt x="30" y="15"/>
                    </a:lnTo>
                    <a:lnTo>
                      <a:pt x="30" y="0"/>
                    </a:lnTo>
                    <a:lnTo>
                      <a:pt x="38" y="4"/>
                    </a:lnTo>
                    <a:lnTo>
                      <a:pt x="38" y="12"/>
                    </a:lnTo>
                    <a:lnTo>
                      <a:pt x="38" y="27"/>
                    </a:lnTo>
                    <a:lnTo>
                      <a:pt x="30" y="46"/>
                    </a:lnTo>
                    <a:lnTo>
                      <a:pt x="30" y="65"/>
                    </a:lnTo>
                    <a:lnTo>
                      <a:pt x="23" y="83"/>
                    </a:lnTo>
                    <a:lnTo>
                      <a:pt x="15" y="133"/>
                    </a:lnTo>
                    <a:lnTo>
                      <a:pt x="15" y="178"/>
                    </a:lnTo>
                    <a:lnTo>
                      <a:pt x="15" y="227"/>
                    </a:lnTo>
                  </a:path>
                </a:pathLst>
              </a:custGeom>
              <a:solidFill>
                <a:schemeClr val="accent1"/>
              </a:solidFill>
              <a:ln w="12700" cap="rnd">
                <a:solidFill>
                  <a:srgbClr val="008000"/>
                </a:solidFill>
                <a:round/>
                <a:headEnd/>
                <a:tailEnd/>
              </a:ln>
            </p:spPr>
            <p:txBody>
              <a:bodyPr/>
              <a:lstStyle/>
              <a:p>
                <a:endParaRPr lang="en-US"/>
              </a:p>
            </p:txBody>
          </p:sp>
          <p:sp>
            <p:nvSpPr>
              <p:cNvPr id="18058" name="Freeform 414"/>
              <p:cNvSpPr>
                <a:spLocks/>
              </p:cNvSpPr>
              <p:nvPr/>
            </p:nvSpPr>
            <p:spPr bwMode="auto">
              <a:xfrm>
                <a:off x="4785" y="2193"/>
                <a:ext cx="77" cy="61"/>
              </a:xfrm>
              <a:custGeom>
                <a:avLst/>
                <a:gdLst>
                  <a:gd name="T0" fmla="*/ 0 w 77"/>
                  <a:gd name="T1" fmla="*/ 60 h 61"/>
                  <a:gd name="T2" fmla="*/ 7 w 77"/>
                  <a:gd name="T3" fmla="*/ 34 h 61"/>
                  <a:gd name="T4" fmla="*/ 15 w 77"/>
                  <a:gd name="T5" fmla="*/ 19 h 61"/>
                  <a:gd name="T6" fmla="*/ 30 w 77"/>
                  <a:gd name="T7" fmla="*/ 7 h 61"/>
                  <a:gd name="T8" fmla="*/ 46 w 77"/>
                  <a:gd name="T9" fmla="*/ 4 h 61"/>
                  <a:gd name="T10" fmla="*/ 61 w 77"/>
                  <a:gd name="T11" fmla="*/ 0 h 61"/>
                  <a:gd name="T12" fmla="*/ 76 w 77"/>
                  <a:gd name="T13" fmla="*/ 4 h 61"/>
                  <a:gd name="T14" fmla="*/ 68 w 77"/>
                  <a:gd name="T15" fmla="*/ 7 h 61"/>
                  <a:gd name="T16" fmla="*/ 53 w 77"/>
                  <a:gd name="T17" fmla="*/ 19 h 61"/>
                  <a:gd name="T18" fmla="*/ 30 w 77"/>
                  <a:gd name="T19" fmla="*/ 26 h 61"/>
                  <a:gd name="T20" fmla="*/ 15 w 77"/>
                  <a:gd name="T21" fmla="*/ 37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61"/>
                  <a:gd name="T35" fmla="*/ 77 w 77"/>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61">
                    <a:moveTo>
                      <a:pt x="0" y="60"/>
                    </a:moveTo>
                    <a:lnTo>
                      <a:pt x="7" y="34"/>
                    </a:lnTo>
                    <a:lnTo>
                      <a:pt x="15" y="19"/>
                    </a:lnTo>
                    <a:lnTo>
                      <a:pt x="30" y="7"/>
                    </a:lnTo>
                    <a:lnTo>
                      <a:pt x="46" y="4"/>
                    </a:lnTo>
                    <a:lnTo>
                      <a:pt x="61" y="0"/>
                    </a:lnTo>
                    <a:lnTo>
                      <a:pt x="76" y="4"/>
                    </a:lnTo>
                    <a:lnTo>
                      <a:pt x="68" y="7"/>
                    </a:lnTo>
                    <a:lnTo>
                      <a:pt x="53" y="19"/>
                    </a:lnTo>
                    <a:lnTo>
                      <a:pt x="30" y="26"/>
                    </a:lnTo>
                    <a:lnTo>
                      <a:pt x="15" y="37"/>
                    </a:lnTo>
                  </a:path>
                </a:pathLst>
              </a:custGeom>
              <a:solidFill>
                <a:schemeClr val="accent1"/>
              </a:solidFill>
              <a:ln w="12700" cap="rnd">
                <a:solidFill>
                  <a:srgbClr val="008000"/>
                </a:solidFill>
                <a:round/>
                <a:headEnd/>
                <a:tailEnd/>
              </a:ln>
            </p:spPr>
            <p:txBody>
              <a:bodyPr/>
              <a:lstStyle/>
              <a:p>
                <a:endParaRPr lang="en-US"/>
              </a:p>
            </p:txBody>
          </p:sp>
          <p:sp>
            <p:nvSpPr>
              <p:cNvPr id="18059" name="Freeform 415"/>
              <p:cNvSpPr>
                <a:spLocks/>
              </p:cNvSpPr>
              <p:nvPr/>
            </p:nvSpPr>
            <p:spPr bwMode="auto">
              <a:xfrm>
                <a:off x="4753" y="1995"/>
                <a:ext cx="23" cy="248"/>
              </a:xfrm>
              <a:custGeom>
                <a:avLst/>
                <a:gdLst>
                  <a:gd name="T0" fmla="*/ 22 w 23"/>
                  <a:gd name="T1" fmla="*/ 247 h 248"/>
                  <a:gd name="T2" fmla="*/ 15 w 23"/>
                  <a:gd name="T3" fmla="*/ 187 h 248"/>
                  <a:gd name="T4" fmla="*/ 15 w 23"/>
                  <a:gd name="T5" fmla="*/ 127 h 248"/>
                  <a:gd name="T6" fmla="*/ 7 w 23"/>
                  <a:gd name="T7" fmla="*/ 79 h 248"/>
                  <a:gd name="T8" fmla="*/ 7 w 23"/>
                  <a:gd name="T9" fmla="*/ 60 h 248"/>
                  <a:gd name="T10" fmla="*/ 7 w 23"/>
                  <a:gd name="T11" fmla="*/ 41 h 248"/>
                  <a:gd name="T12" fmla="*/ 0 w 23"/>
                  <a:gd name="T13" fmla="*/ 19 h 248"/>
                  <a:gd name="T14" fmla="*/ 0 w 23"/>
                  <a:gd name="T15" fmla="*/ 4 h 248"/>
                  <a:gd name="T16" fmla="*/ 0 w 23"/>
                  <a:gd name="T17" fmla="*/ 0 h 248"/>
                  <a:gd name="T18" fmla="*/ 7 w 23"/>
                  <a:gd name="T19" fmla="*/ 0 h 248"/>
                  <a:gd name="T20" fmla="*/ 7 w 23"/>
                  <a:gd name="T21" fmla="*/ 8 h 248"/>
                  <a:gd name="T22" fmla="*/ 15 w 23"/>
                  <a:gd name="T23" fmla="*/ 26 h 248"/>
                  <a:gd name="T24" fmla="*/ 15 w 23"/>
                  <a:gd name="T25" fmla="*/ 45 h 248"/>
                  <a:gd name="T26" fmla="*/ 15 w 23"/>
                  <a:gd name="T27" fmla="*/ 60 h 248"/>
                  <a:gd name="T28" fmla="*/ 15 w 23"/>
                  <a:gd name="T29" fmla="*/ 94 h 248"/>
                  <a:gd name="T30" fmla="*/ 15 w 23"/>
                  <a:gd name="T31" fmla="*/ 124 h 248"/>
                  <a:gd name="T32" fmla="*/ 22 w 23"/>
                  <a:gd name="T33" fmla="*/ 165 h 248"/>
                  <a:gd name="T34" fmla="*/ 22 w 23"/>
                  <a:gd name="T35" fmla="*/ 210 h 2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48"/>
                  <a:gd name="T56" fmla="*/ 23 w 23"/>
                  <a:gd name="T57" fmla="*/ 248 h 2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48">
                    <a:moveTo>
                      <a:pt x="22" y="247"/>
                    </a:moveTo>
                    <a:lnTo>
                      <a:pt x="15" y="187"/>
                    </a:lnTo>
                    <a:lnTo>
                      <a:pt x="15" y="127"/>
                    </a:lnTo>
                    <a:lnTo>
                      <a:pt x="7" y="79"/>
                    </a:lnTo>
                    <a:lnTo>
                      <a:pt x="7" y="60"/>
                    </a:lnTo>
                    <a:lnTo>
                      <a:pt x="7" y="41"/>
                    </a:lnTo>
                    <a:lnTo>
                      <a:pt x="0" y="19"/>
                    </a:lnTo>
                    <a:lnTo>
                      <a:pt x="0" y="4"/>
                    </a:lnTo>
                    <a:lnTo>
                      <a:pt x="0" y="0"/>
                    </a:lnTo>
                    <a:lnTo>
                      <a:pt x="7" y="0"/>
                    </a:lnTo>
                    <a:lnTo>
                      <a:pt x="7" y="8"/>
                    </a:lnTo>
                    <a:lnTo>
                      <a:pt x="15" y="26"/>
                    </a:lnTo>
                    <a:lnTo>
                      <a:pt x="15" y="45"/>
                    </a:lnTo>
                    <a:lnTo>
                      <a:pt x="15" y="60"/>
                    </a:lnTo>
                    <a:lnTo>
                      <a:pt x="15" y="94"/>
                    </a:lnTo>
                    <a:lnTo>
                      <a:pt x="15" y="124"/>
                    </a:lnTo>
                    <a:lnTo>
                      <a:pt x="22" y="165"/>
                    </a:lnTo>
                    <a:lnTo>
                      <a:pt x="22" y="210"/>
                    </a:lnTo>
                  </a:path>
                </a:pathLst>
              </a:custGeom>
              <a:solidFill>
                <a:schemeClr val="accent1"/>
              </a:solidFill>
              <a:ln w="12700" cap="rnd">
                <a:solidFill>
                  <a:srgbClr val="008000"/>
                </a:solidFill>
                <a:round/>
                <a:headEnd/>
                <a:tailEnd/>
              </a:ln>
            </p:spPr>
            <p:txBody>
              <a:bodyPr/>
              <a:lstStyle/>
              <a:p>
                <a:endParaRPr lang="en-US"/>
              </a:p>
            </p:txBody>
          </p:sp>
        </p:grpSp>
        <p:grpSp>
          <p:nvGrpSpPr>
            <p:cNvPr id="17476" name="Group 416"/>
            <p:cNvGrpSpPr>
              <a:grpSpLocks/>
            </p:cNvGrpSpPr>
            <p:nvPr/>
          </p:nvGrpSpPr>
          <p:grpSpPr bwMode="auto">
            <a:xfrm>
              <a:off x="4862" y="1994"/>
              <a:ext cx="186" cy="279"/>
              <a:chOff x="4862" y="1994"/>
              <a:chExt cx="186" cy="279"/>
            </a:xfrm>
          </p:grpSpPr>
          <p:sp>
            <p:nvSpPr>
              <p:cNvPr id="18044" name="Freeform 417"/>
              <p:cNvSpPr>
                <a:spLocks/>
              </p:cNvSpPr>
              <p:nvPr/>
            </p:nvSpPr>
            <p:spPr bwMode="auto">
              <a:xfrm>
                <a:off x="4953" y="2170"/>
                <a:ext cx="9" cy="103"/>
              </a:xfrm>
              <a:custGeom>
                <a:avLst/>
                <a:gdLst>
                  <a:gd name="T0" fmla="*/ 0 w 9"/>
                  <a:gd name="T1" fmla="*/ 102 h 103"/>
                  <a:gd name="T2" fmla="*/ 0 w 9"/>
                  <a:gd name="T3" fmla="*/ 72 h 103"/>
                  <a:gd name="T4" fmla="*/ 0 w 9"/>
                  <a:gd name="T5" fmla="*/ 45 h 103"/>
                  <a:gd name="T6" fmla="*/ 8 w 9"/>
                  <a:gd name="T7" fmla="*/ 26 h 103"/>
                  <a:gd name="T8" fmla="*/ 8 w 9"/>
                  <a:gd name="T9" fmla="*/ 11 h 103"/>
                  <a:gd name="T10" fmla="*/ 8 w 9"/>
                  <a:gd name="T11" fmla="*/ 3 h 103"/>
                  <a:gd name="T12" fmla="*/ 8 w 9"/>
                  <a:gd name="T13" fmla="*/ 0 h 103"/>
                  <a:gd name="T14" fmla="*/ 8 w 9"/>
                  <a:gd name="T15" fmla="*/ 15 h 103"/>
                  <a:gd name="T16" fmla="*/ 8 w 9"/>
                  <a:gd name="T17" fmla="*/ 41 h 103"/>
                  <a:gd name="T18" fmla="*/ 8 w 9"/>
                  <a:gd name="T19" fmla="*/ 72 h 103"/>
                  <a:gd name="T20" fmla="*/ 0 w 9"/>
                  <a:gd name="T21" fmla="*/ 102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03"/>
                  <a:gd name="T35" fmla="*/ 9 w 9"/>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03">
                    <a:moveTo>
                      <a:pt x="0" y="102"/>
                    </a:moveTo>
                    <a:lnTo>
                      <a:pt x="0" y="72"/>
                    </a:lnTo>
                    <a:lnTo>
                      <a:pt x="0" y="45"/>
                    </a:lnTo>
                    <a:lnTo>
                      <a:pt x="8" y="26"/>
                    </a:lnTo>
                    <a:lnTo>
                      <a:pt x="8" y="11"/>
                    </a:lnTo>
                    <a:lnTo>
                      <a:pt x="8" y="3"/>
                    </a:lnTo>
                    <a:lnTo>
                      <a:pt x="8" y="0"/>
                    </a:lnTo>
                    <a:lnTo>
                      <a:pt x="8" y="15"/>
                    </a:lnTo>
                    <a:lnTo>
                      <a:pt x="8" y="41"/>
                    </a:lnTo>
                    <a:lnTo>
                      <a:pt x="8" y="72"/>
                    </a:lnTo>
                    <a:lnTo>
                      <a:pt x="0" y="102"/>
                    </a:lnTo>
                  </a:path>
                </a:pathLst>
              </a:custGeom>
              <a:solidFill>
                <a:schemeClr val="accent1"/>
              </a:solidFill>
              <a:ln w="12700" cap="rnd">
                <a:solidFill>
                  <a:srgbClr val="008000"/>
                </a:solidFill>
                <a:round/>
                <a:headEnd/>
                <a:tailEnd/>
              </a:ln>
            </p:spPr>
            <p:txBody>
              <a:bodyPr/>
              <a:lstStyle/>
              <a:p>
                <a:endParaRPr lang="en-US"/>
              </a:p>
            </p:txBody>
          </p:sp>
          <p:sp>
            <p:nvSpPr>
              <p:cNvPr id="18045" name="Freeform 418"/>
              <p:cNvSpPr>
                <a:spLocks/>
              </p:cNvSpPr>
              <p:nvPr/>
            </p:nvSpPr>
            <p:spPr bwMode="auto">
              <a:xfrm>
                <a:off x="4883" y="2096"/>
                <a:ext cx="79" cy="164"/>
              </a:xfrm>
              <a:custGeom>
                <a:avLst/>
                <a:gdLst>
                  <a:gd name="T0" fmla="*/ 78 w 79"/>
                  <a:gd name="T1" fmla="*/ 163 h 164"/>
                  <a:gd name="T2" fmla="*/ 70 w 79"/>
                  <a:gd name="T3" fmla="*/ 163 h 164"/>
                  <a:gd name="T4" fmla="*/ 62 w 79"/>
                  <a:gd name="T5" fmla="*/ 144 h 164"/>
                  <a:gd name="T6" fmla="*/ 47 w 79"/>
                  <a:gd name="T7" fmla="*/ 121 h 164"/>
                  <a:gd name="T8" fmla="*/ 39 w 79"/>
                  <a:gd name="T9" fmla="*/ 106 h 164"/>
                  <a:gd name="T10" fmla="*/ 39 w 79"/>
                  <a:gd name="T11" fmla="*/ 95 h 164"/>
                  <a:gd name="T12" fmla="*/ 39 w 79"/>
                  <a:gd name="T13" fmla="*/ 83 h 164"/>
                  <a:gd name="T14" fmla="*/ 39 w 79"/>
                  <a:gd name="T15" fmla="*/ 72 h 164"/>
                  <a:gd name="T16" fmla="*/ 39 w 79"/>
                  <a:gd name="T17" fmla="*/ 60 h 164"/>
                  <a:gd name="T18" fmla="*/ 31 w 79"/>
                  <a:gd name="T19" fmla="*/ 45 h 164"/>
                  <a:gd name="T20" fmla="*/ 16 w 79"/>
                  <a:gd name="T21" fmla="*/ 26 h 164"/>
                  <a:gd name="T22" fmla="*/ 8 w 79"/>
                  <a:gd name="T23" fmla="*/ 7 h 164"/>
                  <a:gd name="T24" fmla="*/ 0 w 79"/>
                  <a:gd name="T25" fmla="*/ 0 h 164"/>
                  <a:gd name="T26" fmla="*/ 8 w 79"/>
                  <a:gd name="T27" fmla="*/ 4 h 164"/>
                  <a:gd name="T28" fmla="*/ 16 w 79"/>
                  <a:gd name="T29" fmla="*/ 11 h 164"/>
                  <a:gd name="T30" fmla="*/ 31 w 79"/>
                  <a:gd name="T31" fmla="*/ 26 h 164"/>
                  <a:gd name="T32" fmla="*/ 39 w 79"/>
                  <a:gd name="T33" fmla="*/ 45 h 164"/>
                  <a:gd name="T34" fmla="*/ 47 w 79"/>
                  <a:gd name="T35" fmla="*/ 57 h 164"/>
                  <a:gd name="T36" fmla="*/ 47 w 79"/>
                  <a:gd name="T37" fmla="*/ 76 h 164"/>
                  <a:gd name="T38" fmla="*/ 62 w 79"/>
                  <a:gd name="T39" fmla="*/ 110 h 164"/>
                  <a:gd name="T40" fmla="*/ 70 w 79"/>
                  <a:gd name="T41" fmla="*/ 129 h 164"/>
                  <a:gd name="T42" fmla="*/ 70 w 79"/>
                  <a:gd name="T43" fmla="*/ 144 h 164"/>
                  <a:gd name="T44" fmla="*/ 78 w 79"/>
                  <a:gd name="T45" fmla="*/ 155 h 164"/>
                  <a:gd name="T46" fmla="*/ 78 w 79"/>
                  <a:gd name="T47" fmla="*/ 163 h 1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9"/>
                  <a:gd name="T73" fmla="*/ 0 h 164"/>
                  <a:gd name="T74" fmla="*/ 79 w 79"/>
                  <a:gd name="T75" fmla="*/ 164 h 1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9" h="164">
                    <a:moveTo>
                      <a:pt x="78" y="163"/>
                    </a:moveTo>
                    <a:lnTo>
                      <a:pt x="70" y="163"/>
                    </a:lnTo>
                    <a:lnTo>
                      <a:pt x="62" y="144"/>
                    </a:lnTo>
                    <a:lnTo>
                      <a:pt x="47" y="121"/>
                    </a:lnTo>
                    <a:lnTo>
                      <a:pt x="39" y="106"/>
                    </a:lnTo>
                    <a:lnTo>
                      <a:pt x="39" y="95"/>
                    </a:lnTo>
                    <a:lnTo>
                      <a:pt x="39" y="83"/>
                    </a:lnTo>
                    <a:lnTo>
                      <a:pt x="39" y="72"/>
                    </a:lnTo>
                    <a:lnTo>
                      <a:pt x="39" y="60"/>
                    </a:lnTo>
                    <a:lnTo>
                      <a:pt x="31" y="45"/>
                    </a:lnTo>
                    <a:lnTo>
                      <a:pt x="16" y="26"/>
                    </a:lnTo>
                    <a:lnTo>
                      <a:pt x="8" y="7"/>
                    </a:lnTo>
                    <a:lnTo>
                      <a:pt x="0" y="0"/>
                    </a:lnTo>
                    <a:lnTo>
                      <a:pt x="8" y="4"/>
                    </a:lnTo>
                    <a:lnTo>
                      <a:pt x="16" y="11"/>
                    </a:lnTo>
                    <a:lnTo>
                      <a:pt x="31" y="26"/>
                    </a:lnTo>
                    <a:lnTo>
                      <a:pt x="39" y="45"/>
                    </a:lnTo>
                    <a:lnTo>
                      <a:pt x="47" y="57"/>
                    </a:lnTo>
                    <a:lnTo>
                      <a:pt x="47" y="76"/>
                    </a:lnTo>
                    <a:lnTo>
                      <a:pt x="62" y="110"/>
                    </a:lnTo>
                    <a:lnTo>
                      <a:pt x="70" y="129"/>
                    </a:lnTo>
                    <a:lnTo>
                      <a:pt x="70" y="144"/>
                    </a:lnTo>
                    <a:lnTo>
                      <a:pt x="78" y="155"/>
                    </a:lnTo>
                    <a:lnTo>
                      <a:pt x="78" y="163"/>
                    </a:lnTo>
                  </a:path>
                </a:pathLst>
              </a:custGeom>
              <a:solidFill>
                <a:schemeClr val="accent1"/>
              </a:solidFill>
              <a:ln w="12700" cap="rnd">
                <a:solidFill>
                  <a:srgbClr val="008000"/>
                </a:solidFill>
                <a:round/>
                <a:headEnd/>
                <a:tailEnd/>
              </a:ln>
            </p:spPr>
            <p:txBody>
              <a:bodyPr/>
              <a:lstStyle/>
              <a:p>
                <a:endParaRPr lang="en-US"/>
              </a:p>
            </p:txBody>
          </p:sp>
          <p:sp>
            <p:nvSpPr>
              <p:cNvPr id="18046" name="Freeform 419"/>
              <p:cNvSpPr>
                <a:spLocks/>
              </p:cNvSpPr>
              <p:nvPr/>
            </p:nvSpPr>
            <p:spPr bwMode="auto">
              <a:xfrm>
                <a:off x="4964" y="2113"/>
                <a:ext cx="48" cy="160"/>
              </a:xfrm>
              <a:custGeom>
                <a:avLst/>
                <a:gdLst>
                  <a:gd name="T0" fmla="*/ 0 w 48"/>
                  <a:gd name="T1" fmla="*/ 125 h 160"/>
                  <a:gd name="T2" fmla="*/ 16 w 48"/>
                  <a:gd name="T3" fmla="*/ 91 h 160"/>
                  <a:gd name="T4" fmla="*/ 16 w 48"/>
                  <a:gd name="T5" fmla="*/ 76 h 160"/>
                  <a:gd name="T6" fmla="*/ 23 w 48"/>
                  <a:gd name="T7" fmla="*/ 60 h 160"/>
                  <a:gd name="T8" fmla="*/ 23 w 48"/>
                  <a:gd name="T9" fmla="*/ 34 h 160"/>
                  <a:gd name="T10" fmla="*/ 23 w 48"/>
                  <a:gd name="T11" fmla="*/ 19 h 160"/>
                  <a:gd name="T12" fmla="*/ 31 w 48"/>
                  <a:gd name="T13" fmla="*/ 11 h 160"/>
                  <a:gd name="T14" fmla="*/ 39 w 48"/>
                  <a:gd name="T15" fmla="*/ 4 h 160"/>
                  <a:gd name="T16" fmla="*/ 47 w 48"/>
                  <a:gd name="T17" fmla="*/ 0 h 160"/>
                  <a:gd name="T18" fmla="*/ 47 w 48"/>
                  <a:gd name="T19" fmla="*/ 4 h 160"/>
                  <a:gd name="T20" fmla="*/ 47 w 48"/>
                  <a:gd name="T21" fmla="*/ 19 h 160"/>
                  <a:gd name="T22" fmla="*/ 31 w 48"/>
                  <a:gd name="T23" fmla="*/ 42 h 160"/>
                  <a:gd name="T24" fmla="*/ 23 w 48"/>
                  <a:gd name="T25" fmla="*/ 68 h 160"/>
                  <a:gd name="T26" fmla="*/ 16 w 48"/>
                  <a:gd name="T27" fmla="*/ 91 h 160"/>
                  <a:gd name="T28" fmla="*/ 8 w 48"/>
                  <a:gd name="T29" fmla="*/ 125 h 160"/>
                  <a:gd name="T30" fmla="*/ 8 w 48"/>
                  <a:gd name="T31" fmla="*/ 159 h 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160"/>
                  <a:gd name="T50" fmla="*/ 48 w 48"/>
                  <a:gd name="T51" fmla="*/ 160 h 1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160">
                    <a:moveTo>
                      <a:pt x="0" y="125"/>
                    </a:moveTo>
                    <a:lnTo>
                      <a:pt x="16" y="91"/>
                    </a:lnTo>
                    <a:lnTo>
                      <a:pt x="16" y="76"/>
                    </a:lnTo>
                    <a:lnTo>
                      <a:pt x="23" y="60"/>
                    </a:lnTo>
                    <a:lnTo>
                      <a:pt x="23" y="34"/>
                    </a:lnTo>
                    <a:lnTo>
                      <a:pt x="23" y="19"/>
                    </a:lnTo>
                    <a:lnTo>
                      <a:pt x="31" y="11"/>
                    </a:lnTo>
                    <a:lnTo>
                      <a:pt x="39" y="4"/>
                    </a:lnTo>
                    <a:lnTo>
                      <a:pt x="47" y="0"/>
                    </a:lnTo>
                    <a:lnTo>
                      <a:pt x="47" y="4"/>
                    </a:lnTo>
                    <a:lnTo>
                      <a:pt x="47" y="19"/>
                    </a:lnTo>
                    <a:lnTo>
                      <a:pt x="31" y="42"/>
                    </a:lnTo>
                    <a:lnTo>
                      <a:pt x="23" y="68"/>
                    </a:lnTo>
                    <a:lnTo>
                      <a:pt x="16" y="91"/>
                    </a:lnTo>
                    <a:lnTo>
                      <a:pt x="8" y="125"/>
                    </a:lnTo>
                    <a:lnTo>
                      <a:pt x="8" y="159"/>
                    </a:lnTo>
                  </a:path>
                </a:pathLst>
              </a:custGeom>
              <a:solidFill>
                <a:schemeClr val="accent1"/>
              </a:solidFill>
              <a:ln w="12700" cap="rnd">
                <a:solidFill>
                  <a:srgbClr val="008000"/>
                </a:solidFill>
                <a:round/>
                <a:headEnd/>
                <a:tailEnd/>
              </a:ln>
            </p:spPr>
            <p:txBody>
              <a:bodyPr/>
              <a:lstStyle/>
              <a:p>
                <a:endParaRPr lang="en-US"/>
              </a:p>
            </p:txBody>
          </p:sp>
          <p:sp>
            <p:nvSpPr>
              <p:cNvPr id="18047" name="Freeform 420"/>
              <p:cNvSpPr>
                <a:spLocks/>
              </p:cNvSpPr>
              <p:nvPr/>
            </p:nvSpPr>
            <p:spPr bwMode="auto">
              <a:xfrm>
                <a:off x="4915" y="2041"/>
                <a:ext cx="48" cy="203"/>
              </a:xfrm>
              <a:custGeom>
                <a:avLst/>
                <a:gdLst>
                  <a:gd name="T0" fmla="*/ 39 w 48"/>
                  <a:gd name="T1" fmla="*/ 202 h 203"/>
                  <a:gd name="T2" fmla="*/ 32 w 48"/>
                  <a:gd name="T3" fmla="*/ 135 h 203"/>
                  <a:gd name="T4" fmla="*/ 32 w 48"/>
                  <a:gd name="T5" fmla="*/ 105 h 203"/>
                  <a:gd name="T6" fmla="*/ 24 w 48"/>
                  <a:gd name="T7" fmla="*/ 79 h 203"/>
                  <a:gd name="T8" fmla="*/ 16 w 48"/>
                  <a:gd name="T9" fmla="*/ 56 h 203"/>
                  <a:gd name="T10" fmla="*/ 8 w 48"/>
                  <a:gd name="T11" fmla="*/ 34 h 203"/>
                  <a:gd name="T12" fmla="*/ 0 w 48"/>
                  <a:gd name="T13" fmla="*/ 15 h 203"/>
                  <a:gd name="T14" fmla="*/ 0 w 48"/>
                  <a:gd name="T15" fmla="*/ 4 h 203"/>
                  <a:gd name="T16" fmla="*/ 0 w 48"/>
                  <a:gd name="T17" fmla="*/ 0 h 203"/>
                  <a:gd name="T18" fmla="*/ 8 w 48"/>
                  <a:gd name="T19" fmla="*/ 7 h 203"/>
                  <a:gd name="T20" fmla="*/ 8 w 48"/>
                  <a:gd name="T21" fmla="*/ 15 h 203"/>
                  <a:gd name="T22" fmla="*/ 16 w 48"/>
                  <a:gd name="T23" fmla="*/ 30 h 203"/>
                  <a:gd name="T24" fmla="*/ 24 w 48"/>
                  <a:gd name="T25" fmla="*/ 49 h 203"/>
                  <a:gd name="T26" fmla="*/ 32 w 48"/>
                  <a:gd name="T27" fmla="*/ 71 h 203"/>
                  <a:gd name="T28" fmla="*/ 47 w 48"/>
                  <a:gd name="T29" fmla="*/ 97 h 203"/>
                  <a:gd name="T30" fmla="*/ 47 w 48"/>
                  <a:gd name="T31" fmla="*/ 116 h 203"/>
                  <a:gd name="T32" fmla="*/ 47 w 48"/>
                  <a:gd name="T33" fmla="*/ 138 h 203"/>
                  <a:gd name="T34" fmla="*/ 47 w 48"/>
                  <a:gd name="T35" fmla="*/ 153 h 2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203"/>
                  <a:gd name="T56" fmla="*/ 48 w 48"/>
                  <a:gd name="T57" fmla="*/ 203 h 2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203">
                    <a:moveTo>
                      <a:pt x="39" y="202"/>
                    </a:moveTo>
                    <a:lnTo>
                      <a:pt x="32" y="135"/>
                    </a:lnTo>
                    <a:lnTo>
                      <a:pt x="32" y="105"/>
                    </a:lnTo>
                    <a:lnTo>
                      <a:pt x="24" y="79"/>
                    </a:lnTo>
                    <a:lnTo>
                      <a:pt x="16" y="56"/>
                    </a:lnTo>
                    <a:lnTo>
                      <a:pt x="8" y="34"/>
                    </a:lnTo>
                    <a:lnTo>
                      <a:pt x="0" y="15"/>
                    </a:lnTo>
                    <a:lnTo>
                      <a:pt x="0" y="4"/>
                    </a:lnTo>
                    <a:lnTo>
                      <a:pt x="0" y="0"/>
                    </a:lnTo>
                    <a:lnTo>
                      <a:pt x="8" y="7"/>
                    </a:lnTo>
                    <a:lnTo>
                      <a:pt x="8" y="15"/>
                    </a:lnTo>
                    <a:lnTo>
                      <a:pt x="16" y="30"/>
                    </a:lnTo>
                    <a:lnTo>
                      <a:pt x="24" y="49"/>
                    </a:lnTo>
                    <a:lnTo>
                      <a:pt x="32" y="71"/>
                    </a:lnTo>
                    <a:lnTo>
                      <a:pt x="47" y="97"/>
                    </a:lnTo>
                    <a:lnTo>
                      <a:pt x="47" y="116"/>
                    </a:lnTo>
                    <a:lnTo>
                      <a:pt x="47" y="138"/>
                    </a:lnTo>
                    <a:lnTo>
                      <a:pt x="47" y="153"/>
                    </a:lnTo>
                  </a:path>
                </a:pathLst>
              </a:custGeom>
              <a:solidFill>
                <a:schemeClr val="accent1"/>
              </a:solidFill>
              <a:ln w="12700" cap="rnd">
                <a:solidFill>
                  <a:srgbClr val="008000"/>
                </a:solidFill>
                <a:round/>
                <a:headEnd/>
                <a:tailEnd/>
              </a:ln>
            </p:spPr>
            <p:txBody>
              <a:bodyPr/>
              <a:lstStyle/>
              <a:p>
                <a:endParaRPr lang="en-US"/>
              </a:p>
            </p:txBody>
          </p:sp>
          <p:sp>
            <p:nvSpPr>
              <p:cNvPr id="18048" name="Freeform 421"/>
              <p:cNvSpPr>
                <a:spLocks/>
              </p:cNvSpPr>
              <p:nvPr/>
            </p:nvSpPr>
            <p:spPr bwMode="auto">
              <a:xfrm>
                <a:off x="4862" y="2197"/>
                <a:ext cx="94" cy="61"/>
              </a:xfrm>
              <a:custGeom>
                <a:avLst/>
                <a:gdLst>
                  <a:gd name="T0" fmla="*/ 93 w 94"/>
                  <a:gd name="T1" fmla="*/ 60 h 61"/>
                  <a:gd name="T2" fmla="*/ 93 w 94"/>
                  <a:gd name="T3" fmla="*/ 56 h 61"/>
                  <a:gd name="T4" fmla="*/ 77 w 94"/>
                  <a:gd name="T5" fmla="*/ 45 h 61"/>
                  <a:gd name="T6" fmla="*/ 70 w 94"/>
                  <a:gd name="T7" fmla="*/ 30 h 61"/>
                  <a:gd name="T8" fmla="*/ 62 w 94"/>
                  <a:gd name="T9" fmla="*/ 19 h 61"/>
                  <a:gd name="T10" fmla="*/ 46 w 94"/>
                  <a:gd name="T11" fmla="*/ 7 h 61"/>
                  <a:gd name="T12" fmla="*/ 31 w 94"/>
                  <a:gd name="T13" fmla="*/ 0 h 61"/>
                  <a:gd name="T14" fmla="*/ 23 w 94"/>
                  <a:gd name="T15" fmla="*/ 0 h 61"/>
                  <a:gd name="T16" fmla="*/ 7 w 94"/>
                  <a:gd name="T17" fmla="*/ 0 h 61"/>
                  <a:gd name="T18" fmla="*/ 0 w 94"/>
                  <a:gd name="T19" fmla="*/ 0 h 61"/>
                  <a:gd name="T20" fmla="*/ 7 w 94"/>
                  <a:gd name="T21" fmla="*/ 4 h 61"/>
                  <a:gd name="T22" fmla="*/ 23 w 94"/>
                  <a:gd name="T23" fmla="*/ 7 h 61"/>
                  <a:gd name="T24" fmla="*/ 39 w 94"/>
                  <a:gd name="T25" fmla="*/ 11 h 61"/>
                  <a:gd name="T26" fmla="*/ 46 w 94"/>
                  <a:gd name="T27" fmla="*/ 15 h 61"/>
                  <a:gd name="T28" fmla="*/ 62 w 94"/>
                  <a:gd name="T29" fmla="*/ 26 h 61"/>
                  <a:gd name="T30" fmla="*/ 70 w 94"/>
                  <a:gd name="T31" fmla="*/ 41 h 61"/>
                  <a:gd name="T32" fmla="*/ 85 w 94"/>
                  <a:gd name="T33" fmla="*/ 56 h 61"/>
                  <a:gd name="T34" fmla="*/ 93 w 94"/>
                  <a:gd name="T35" fmla="*/ 60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4"/>
                  <a:gd name="T55" fmla="*/ 0 h 61"/>
                  <a:gd name="T56" fmla="*/ 94 w 94"/>
                  <a:gd name="T57" fmla="*/ 61 h 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4" h="61">
                    <a:moveTo>
                      <a:pt x="93" y="60"/>
                    </a:moveTo>
                    <a:lnTo>
                      <a:pt x="93" y="56"/>
                    </a:lnTo>
                    <a:lnTo>
                      <a:pt x="77" y="45"/>
                    </a:lnTo>
                    <a:lnTo>
                      <a:pt x="70" y="30"/>
                    </a:lnTo>
                    <a:lnTo>
                      <a:pt x="62" y="19"/>
                    </a:lnTo>
                    <a:lnTo>
                      <a:pt x="46" y="7"/>
                    </a:lnTo>
                    <a:lnTo>
                      <a:pt x="31" y="0"/>
                    </a:lnTo>
                    <a:lnTo>
                      <a:pt x="23" y="0"/>
                    </a:lnTo>
                    <a:lnTo>
                      <a:pt x="7" y="0"/>
                    </a:lnTo>
                    <a:lnTo>
                      <a:pt x="0" y="0"/>
                    </a:lnTo>
                    <a:lnTo>
                      <a:pt x="7" y="4"/>
                    </a:lnTo>
                    <a:lnTo>
                      <a:pt x="23" y="7"/>
                    </a:lnTo>
                    <a:lnTo>
                      <a:pt x="39" y="11"/>
                    </a:lnTo>
                    <a:lnTo>
                      <a:pt x="46" y="15"/>
                    </a:lnTo>
                    <a:lnTo>
                      <a:pt x="62" y="26"/>
                    </a:lnTo>
                    <a:lnTo>
                      <a:pt x="70" y="41"/>
                    </a:lnTo>
                    <a:lnTo>
                      <a:pt x="85" y="56"/>
                    </a:lnTo>
                    <a:lnTo>
                      <a:pt x="93" y="60"/>
                    </a:lnTo>
                  </a:path>
                </a:pathLst>
              </a:custGeom>
              <a:solidFill>
                <a:schemeClr val="accent1"/>
              </a:solidFill>
              <a:ln w="12700" cap="rnd">
                <a:solidFill>
                  <a:srgbClr val="008000"/>
                </a:solidFill>
                <a:round/>
                <a:headEnd/>
                <a:tailEnd/>
              </a:ln>
            </p:spPr>
            <p:txBody>
              <a:bodyPr/>
              <a:lstStyle/>
              <a:p>
                <a:endParaRPr lang="en-US"/>
              </a:p>
            </p:txBody>
          </p:sp>
          <p:sp>
            <p:nvSpPr>
              <p:cNvPr id="18049" name="Freeform 422"/>
              <p:cNvSpPr>
                <a:spLocks/>
              </p:cNvSpPr>
              <p:nvPr/>
            </p:nvSpPr>
            <p:spPr bwMode="auto">
              <a:xfrm>
                <a:off x="4960" y="2037"/>
                <a:ext cx="32" cy="228"/>
              </a:xfrm>
              <a:custGeom>
                <a:avLst/>
                <a:gdLst>
                  <a:gd name="T0" fmla="*/ 0 w 32"/>
                  <a:gd name="T1" fmla="*/ 208 h 228"/>
                  <a:gd name="T2" fmla="*/ 8 w 32"/>
                  <a:gd name="T3" fmla="*/ 148 h 228"/>
                  <a:gd name="T4" fmla="*/ 8 w 32"/>
                  <a:gd name="T5" fmla="*/ 87 h 228"/>
                  <a:gd name="T6" fmla="*/ 15 w 32"/>
                  <a:gd name="T7" fmla="*/ 61 h 228"/>
                  <a:gd name="T8" fmla="*/ 15 w 32"/>
                  <a:gd name="T9" fmla="*/ 34 h 228"/>
                  <a:gd name="T10" fmla="*/ 23 w 32"/>
                  <a:gd name="T11" fmla="*/ 16 h 228"/>
                  <a:gd name="T12" fmla="*/ 23 w 32"/>
                  <a:gd name="T13" fmla="*/ 0 h 228"/>
                  <a:gd name="T14" fmla="*/ 31 w 32"/>
                  <a:gd name="T15" fmla="*/ 4 h 228"/>
                  <a:gd name="T16" fmla="*/ 31 w 32"/>
                  <a:gd name="T17" fmla="*/ 12 h 228"/>
                  <a:gd name="T18" fmla="*/ 31 w 32"/>
                  <a:gd name="T19" fmla="*/ 27 h 228"/>
                  <a:gd name="T20" fmla="*/ 23 w 32"/>
                  <a:gd name="T21" fmla="*/ 46 h 228"/>
                  <a:gd name="T22" fmla="*/ 23 w 32"/>
                  <a:gd name="T23" fmla="*/ 65 h 228"/>
                  <a:gd name="T24" fmla="*/ 15 w 32"/>
                  <a:gd name="T25" fmla="*/ 84 h 228"/>
                  <a:gd name="T26" fmla="*/ 8 w 32"/>
                  <a:gd name="T27" fmla="*/ 133 h 228"/>
                  <a:gd name="T28" fmla="*/ 8 w 32"/>
                  <a:gd name="T29" fmla="*/ 178 h 228"/>
                  <a:gd name="T30" fmla="*/ 8 w 32"/>
                  <a:gd name="T31" fmla="*/ 227 h 2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228"/>
                  <a:gd name="T50" fmla="*/ 32 w 32"/>
                  <a:gd name="T51" fmla="*/ 228 h 2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228">
                    <a:moveTo>
                      <a:pt x="0" y="208"/>
                    </a:moveTo>
                    <a:lnTo>
                      <a:pt x="8" y="148"/>
                    </a:lnTo>
                    <a:lnTo>
                      <a:pt x="8" y="87"/>
                    </a:lnTo>
                    <a:lnTo>
                      <a:pt x="15" y="61"/>
                    </a:lnTo>
                    <a:lnTo>
                      <a:pt x="15" y="34"/>
                    </a:lnTo>
                    <a:lnTo>
                      <a:pt x="23" y="16"/>
                    </a:lnTo>
                    <a:lnTo>
                      <a:pt x="23" y="0"/>
                    </a:lnTo>
                    <a:lnTo>
                      <a:pt x="31" y="4"/>
                    </a:lnTo>
                    <a:lnTo>
                      <a:pt x="31" y="12"/>
                    </a:lnTo>
                    <a:lnTo>
                      <a:pt x="31" y="27"/>
                    </a:lnTo>
                    <a:lnTo>
                      <a:pt x="23" y="46"/>
                    </a:lnTo>
                    <a:lnTo>
                      <a:pt x="23" y="65"/>
                    </a:lnTo>
                    <a:lnTo>
                      <a:pt x="15" y="84"/>
                    </a:lnTo>
                    <a:lnTo>
                      <a:pt x="8" y="133"/>
                    </a:lnTo>
                    <a:lnTo>
                      <a:pt x="8" y="178"/>
                    </a:lnTo>
                    <a:lnTo>
                      <a:pt x="8" y="227"/>
                    </a:lnTo>
                  </a:path>
                </a:pathLst>
              </a:custGeom>
              <a:solidFill>
                <a:schemeClr val="accent1"/>
              </a:solidFill>
              <a:ln w="12700" cap="rnd">
                <a:solidFill>
                  <a:srgbClr val="008000"/>
                </a:solidFill>
                <a:round/>
                <a:headEnd/>
                <a:tailEnd/>
              </a:ln>
            </p:spPr>
            <p:txBody>
              <a:bodyPr/>
              <a:lstStyle/>
              <a:p>
                <a:endParaRPr lang="en-US"/>
              </a:p>
            </p:txBody>
          </p:sp>
          <p:sp>
            <p:nvSpPr>
              <p:cNvPr id="18050" name="Freeform 423"/>
              <p:cNvSpPr>
                <a:spLocks/>
              </p:cNvSpPr>
              <p:nvPr/>
            </p:nvSpPr>
            <p:spPr bwMode="auto">
              <a:xfrm>
                <a:off x="4976" y="2192"/>
                <a:ext cx="72" cy="61"/>
              </a:xfrm>
              <a:custGeom>
                <a:avLst/>
                <a:gdLst>
                  <a:gd name="T0" fmla="*/ 0 w 72"/>
                  <a:gd name="T1" fmla="*/ 60 h 61"/>
                  <a:gd name="T2" fmla="*/ 8 w 72"/>
                  <a:gd name="T3" fmla="*/ 34 h 61"/>
                  <a:gd name="T4" fmla="*/ 8 w 72"/>
                  <a:gd name="T5" fmla="*/ 19 h 61"/>
                  <a:gd name="T6" fmla="*/ 23 w 72"/>
                  <a:gd name="T7" fmla="*/ 7 h 61"/>
                  <a:gd name="T8" fmla="*/ 39 w 72"/>
                  <a:gd name="T9" fmla="*/ 4 h 61"/>
                  <a:gd name="T10" fmla="*/ 55 w 72"/>
                  <a:gd name="T11" fmla="*/ 0 h 61"/>
                  <a:gd name="T12" fmla="*/ 71 w 72"/>
                  <a:gd name="T13" fmla="*/ 4 h 61"/>
                  <a:gd name="T14" fmla="*/ 63 w 72"/>
                  <a:gd name="T15" fmla="*/ 7 h 61"/>
                  <a:gd name="T16" fmla="*/ 47 w 72"/>
                  <a:gd name="T17" fmla="*/ 19 h 61"/>
                  <a:gd name="T18" fmla="*/ 31 w 72"/>
                  <a:gd name="T19" fmla="*/ 26 h 61"/>
                  <a:gd name="T20" fmla="*/ 8 w 72"/>
                  <a:gd name="T21" fmla="*/ 37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61"/>
                  <a:gd name="T35" fmla="*/ 72 w 72"/>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61">
                    <a:moveTo>
                      <a:pt x="0" y="60"/>
                    </a:moveTo>
                    <a:lnTo>
                      <a:pt x="8" y="34"/>
                    </a:lnTo>
                    <a:lnTo>
                      <a:pt x="8" y="19"/>
                    </a:lnTo>
                    <a:lnTo>
                      <a:pt x="23" y="7"/>
                    </a:lnTo>
                    <a:lnTo>
                      <a:pt x="39" y="4"/>
                    </a:lnTo>
                    <a:lnTo>
                      <a:pt x="55" y="0"/>
                    </a:lnTo>
                    <a:lnTo>
                      <a:pt x="71" y="4"/>
                    </a:lnTo>
                    <a:lnTo>
                      <a:pt x="63" y="7"/>
                    </a:lnTo>
                    <a:lnTo>
                      <a:pt x="47" y="19"/>
                    </a:lnTo>
                    <a:lnTo>
                      <a:pt x="31" y="26"/>
                    </a:lnTo>
                    <a:lnTo>
                      <a:pt x="8" y="37"/>
                    </a:lnTo>
                  </a:path>
                </a:pathLst>
              </a:custGeom>
              <a:solidFill>
                <a:schemeClr val="accent1"/>
              </a:solidFill>
              <a:ln w="12700" cap="rnd">
                <a:solidFill>
                  <a:srgbClr val="008000"/>
                </a:solidFill>
                <a:round/>
                <a:headEnd/>
                <a:tailEnd/>
              </a:ln>
            </p:spPr>
            <p:txBody>
              <a:bodyPr/>
              <a:lstStyle/>
              <a:p>
                <a:endParaRPr lang="en-US"/>
              </a:p>
            </p:txBody>
          </p:sp>
          <p:sp>
            <p:nvSpPr>
              <p:cNvPr id="18051" name="Freeform 424"/>
              <p:cNvSpPr>
                <a:spLocks/>
              </p:cNvSpPr>
              <p:nvPr/>
            </p:nvSpPr>
            <p:spPr bwMode="auto">
              <a:xfrm>
                <a:off x="4938" y="1994"/>
                <a:ext cx="24" cy="248"/>
              </a:xfrm>
              <a:custGeom>
                <a:avLst/>
                <a:gdLst>
                  <a:gd name="T0" fmla="*/ 23 w 24"/>
                  <a:gd name="T1" fmla="*/ 247 h 248"/>
                  <a:gd name="T2" fmla="*/ 15 w 24"/>
                  <a:gd name="T3" fmla="*/ 187 h 248"/>
                  <a:gd name="T4" fmla="*/ 15 w 24"/>
                  <a:gd name="T5" fmla="*/ 127 h 248"/>
                  <a:gd name="T6" fmla="*/ 7 w 24"/>
                  <a:gd name="T7" fmla="*/ 79 h 248"/>
                  <a:gd name="T8" fmla="*/ 7 w 24"/>
                  <a:gd name="T9" fmla="*/ 60 h 248"/>
                  <a:gd name="T10" fmla="*/ 7 w 24"/>
                  <a:gd name="T11" fmla="*/ 41 h 248"/>
                  <a:gd name="T12" fmla="*/ 0 w 24"/>
                  <a:gd name="T13" fmla="*/ 19 h 248"/>
                  <a:gd name="T14" fmla="*/ 0 w 24"/>
                  <a:gd name="T15" fmla="*/ 4 h 248"/>
                  <a:gd name="T16" fmla="*/ 0 w 24"/>
                  <a:gd name="T17" fmla="*/ 0 h 248"/>
                  <a:gd name="T18" fmla="*/ 7 w 24"/>
                  <a:gd name="T19" fmla="*/ 0 h 248"/>
                  <a:gd name="T20" fmla="*/ 7 w 24"/>
                  <a:gd name="T21" fmla="*/ 8 h 248"/>
                  <a:gd name="T22" fmla="*/ 15 w 24"/>
                  <a:gd name="T23" fmla="*/ 26 h 248"/>
                  <a:gd name="T24" fmla="*/ 15 w 24"/>
                  <a:gd name="T25" fmla="*/ 45 h 248"/>
                  <a:gd name="T26" fmla="*/ 15 w 24"/>
                  <a:gd name="T27" fmla="*/ 60 h 248"/>
                  <a:gd name="T28" fmla="*/ 15 w 24"/>
                  <a:gd name="T29" fmla="*/ 94 h 248"/>
                  <a:gd name="T30" fmla="*/ 15 w 24"/>
                  <a:gd name="T31" fmla="*/ 124 h 248"/>
                  <a:gd name="T32" fmla="*/ 23 w 24"/>
                  <a:gd name="T33" fmla="*/ 165 h 248"/>
                  <a:gd name="T34" fmla="*/ 23 w 24"/>
                  <a:gd name="T35" fmla="*/ 210 h 2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8"/>
                  <a:gd name="T56" fmla="*/ 24 w 24"/>
                  <a:gd name="T57" fmla="*/ 248 h 2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8">
                    <a:moveTo>
                      <a:pt x="23" y="247"/>
                    </a:moveTo>
                    <a:lnTo>
                      <a:pt x="15" y="187"/>
                    </a:lnTo>
                    <a:lnTo>
                      <a:pt x="15" y="127"/>
                    </a:lnTo>
                    <a:lnTo>
                      <a:pt x="7" y="79"/>
                    </a:lnTo>
                    <a:lnTo>
                      <a:pt x="7" y="60"/>
                    </a:lnTo>
                    <a:lnTo>
                      <a:pt x="7" y="41"/>
                    </a:lnTo>
                    <a:lnTo>
                      <a:pt x="0" y="19"/>
                    </a:lnTo>
                    <a:lnTo>
                      <a:pt x="0" y="4"/>
                    </a:lnTo>
                    <a:lnTo>
                      <a:pt x="0" y="0"/>
                    </a:lnTo>
                    <a:lnTo>
                      <a:pt x="7" y="0"/>
                    </a:lnTo>
                    <a:lnTo>
                      <a:pt x="7" y="8"/>
                    </a:lnTo>
                    <a:lnTo>
                      <a:pt x="15" y="26"/>
                    </a:lnTo>
                    <a:lnTo>
                      <a:pt x="15" y="45"/>
                    </a:lnTo>
                    <a:lnTo>
                      <a:pt x="15" y="60"/>
                    </a:lnTo>
                    <a:lnTo>
                      <a:pt x="15" y="94"/>
                    </a:lnTo>
                    <a:lnTo>
                      <a:pt x="15" y="124"/>
                    </a:lnTo>
                    <a:lnTo>
                      <a:pt x="23" y="165"/>
                    </a:lnTo>
                    <a:lnTo>
                      <a:pt x="23" y="210"/>
                    </a:lnTo>
                  </a:path>
                </a:pathLst>
              </a:custGeom>
              <a:solidFill>
                <a:schemeClr val="accent1"/>
              </a:solidFill>
              <a:ln w="12700" cap="rnd">
                <a:solidFill>
                  <a:srgbClr val="008000"/>
                </a:solidFill>
                <a:round/>
                <a:headEnd/>
                <a:tailEnd/>
              </a:ln>
            </p:spPr>
            <p:txBody>
              <a:bodyPr/>
              <a:lstStyle/>
              <a:p>
                <a:endParaRPr lang="en-US"/>
              </a:p>
            </p:txBody>
          </p:sp>
        </p:grpSp>
        <p:grpSp>
          <p:nvGrpSpPr>
            <p:cNvPr id="17477" name="Group 425"/>
            <p:cNvGrpSpPr>
              <a:grpSpLocks/>
            </p:cNvGrpSpPr>
            <p:nvPr/>
          </p:nvGrpSpPr>
          <p:grpSpPr bwMode="auto">
            <a:xfrm>
              <a:off x="5044" y="1991"/>
              <a:ext cx="190" cy="278"/>
              <a:chOff x="5044" y="1991"/>
              <a:chExt cx="190" cy="278"/>
            </a:xfrm>
          </p:grpSpPr>
          <p:sp>
            <p:nvSpPr>
              <p:cNvPr id="18036" name="Freeform 426"/>
              <p:cNvSpPr>
                <a:spLocks/>
              </p:cNvSpPr>
              <p:nvPr/>
            </p:nvSpPr>
            <p:spPr bwMode="auto">
              <a:xfrm>
                <a:off x="5139" y="2166"/>
                <a:ext cx="9" cy="103"/>
              </a:xfrm>
              <a:custGeom>
                <a:avLst/>
                <a:gdLst>
                  <a:gd name="T0" fmla="*/ 0 w 9"/>
                  <a:gd name="T1" fmla="*/ 102 h 103"/>
                  <a:gd name="T2" fmla="*/ 0 w 9"/>
                  <a:gd name="T3" fmla="*/ 72 h 103"/>
                  <a:gd name="T4" fmla="*/ 0 w 9"/>
                  <a:gd name="T5" fmla="*/ 45 h 103"/>
                  <a:gd name="T6" fmla="*/ 8 w 9"/>
                  <a:gd name="T7" fmla="*/ 26 h 103"/>
                  <a:gd name="T8" fmla="*/ 8 w 9"/>
                  <a:gd name="T9" fmla="*/ 11 h 103"/>
                  <a:gd name="T10" fmla="*/ 8 w 9"/>
                  <a:gd name="T11" fmla="*/ 4 h 103"/>
                  <a:gd name="T12" fmla="*/ 8 w 9"/>
                  <a:gd name="T13" fmla="*/ 0 h 103"/>
                  <a:gd name="T14" fmla="*/ 8 w 9"/>
                  <a:gd name="T15" fmla="*/ 15 h 103"/>
                  <a:gd name="T16" fmla="*/ 8 w 9"/>
                  <a:gd name="T17" fmla="*/ 41 h 103"/>
                  <a:gd name="T18" fmla="*/ 8 w 9"/>
                  <a:gd name="T19" fmla="*/ 72 h 103"/>
                  <a:gd name="T20" fmla="*/ 0 w 9"/>
                  <a:gd name="T21" fmla="*/ 102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03"/>
                  <a:gd name="T35" fmla="*/ 9 w 9"/>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03">
                    <a:moveTo>
                      <a:pt x="0" y="102"/>
                    </a:moveTo>
                    <a:lnTo>
                      <a:pt x="0" y="72"/>
                    </a:lnTo>
                    <a:lnTo>
                      <a:pt x="0" y="45"/>
                    </a:lnTo>
                    <a:lnTo>
                      <a:pt x="8" y="26"/>
                    </a:lnTo>
                    <a:lnTo>
                      <a:pt x="8" y="11"/>
                    </a:lnTo>
                    <a:lnTo>
                      <a:pt x="8" y="4"/>
                    </a:lnTo>
                    <a:lnTo>
                      <a:pt x="8" y="0"/>
                    </a:lnTo>
                    <a:lnTo>
                      <a:pt x="8" y="15"/>
                    </a:lnTo>
                    <a:lnTo>
                      <a:pt x="8" y="41"/>
                    </a:lnTo>
                    <a:lnTo>
                      <a:pt x="8" y="72"/>
                    </a:lnTo>
                    <a:lnTo>
                      <a:pt x="0" y="102"/>
                    </a:lnTo>
                  </a:path>
                </a:pathLst>
              </a:custGeom>
              <a:solidFill>
                <a:schemeClr val="accent1"/>
              </a:solidFill>
              <a:ln w="12700" cap="rnd">
                <a:solidFill>
                  <a:srgbClr val="008000"/>
                </a:solidFill>
                <a:round/>
                <a:headEnd/>
                <a:tailEnd/>
              </a:ln>
            </p:spPr>
            <p:txBody>
              <a:bodyPr/>
              <a:lstStyle/>
              <a:p>
                <a:endParaRPr lang="en-US"/>
              </a:p>
            </p:txBody>
          </p:sp>
          <p:sp>
            <p:nvSpPr>
              <p:cNvPr id="18037" name="Freeform 427"/>
              <p:cNvSpPr>
                <a:spLocks/>
              </p:cNvSpPr>
              <p:nvPr/>
            </p:nvSpPr>
            <p:spPr bwMode="auto">
              <a:xfrm>
                <a:off x="5066" y="2092"/>
                <a:ext cx="82" cy="164"/>
              </a:xfrm>
              <a:custGeom>
                <a:avLst/>
                <a:gdLst>
                  <a:gd name="T0" fmla="*/ 81 w 82"/>
                  <a:gd name="T1" fmla="*/ 163 h 164"/>
                  <a:gd name="T2" fmla="*/ 73 w 82"/>
                  <a:gd name="T3" fmla="*/ 163 h 164"/>
                  <a:gd name="T4" fmla="*/ 65 w 82"/>
                  <a:gd name="T5" fmla="*/ 144 h 164"/>
                  <a:gd name="T6" fmla="*/ 49 w 82"/>
                  <a:gd name="T7" fmla="*/ 121 h 164"/>
                  <a:gd name="T8" fmla="*/ 41 w 82"/>
                  <a:gd name="T9" fmla="*/ 102 h 164"/>
                  <a:gd name="T10" fmla="*/ 41 w 82"/>
                  <a:gd name="T11" fmla="*/ 91 h 164"/>
                  <a:gd name="T12" fmla="*/ 41 w 82"/>
                  <a:gd name="T13" fmla="*/ 83 h 164"/>
                  <a:gd name="T14" fmla="*/ 41 w 82"/>
                  <a:gd name="T15" fmla="*/ 72 h 164"/>
                  <a:gd name="T16" fmla="*/ 41 w 82"/>
                  <a:gd name="T17" fmla="*/ 61 h 164"/>
                  <a:gd name="T18" fmla="*/ 33 w 82"/>
                  <a:gd name="T19" fmla="*/ 46 h 164"/>
                  <a:gd name="T20" fmla="*/ 16 w 82"/>
                  <a:gd name="T21" fmla="*/ 27 h 164"/>
                  <a:gd name="T22" fmla="*/ 8 w 82"/>
                  <a:gd name="T23" fmla="*/ 8 h 164"/>
                  <a:gd name="T24" fmla="*/ 0 w 82"/>
                  <a:gd name="T25" fmla="*/ 4 h 164"/>
                  <a:gd name="T26" fmla="*/ 0 w 82"/>
                  <a:gd name="T27" fmla="*/ 0 h 164"/>
                  <a:gd name="T28" fmla="*/ 8 w 82"/>
                  <a:gd name="T29" fmla="*/ 4 h 164"/>
                  <a:gd name="T30" fmla="*/ 16 w 82"/>
                  <a:gd name="T31" fmla="*/ 11 h 164"/>
                  <a:gd name="T32" fmla="*/ 33 w 82"/>
                  <a:gd name="T33" fmla="*/ 27 h 164"/>
                  <a:gd name="T34" fmla="*/ 41 w 82"/>
                  <a:gd name="T35" fmla="*/ 46 h 164"/>
                  <a:gd name="T36" fmla="*/ 49 w 82"/>
                  <a:gd name="T37" fmla="*/ 57 h 164"/>
                  <a:gd name="T38" fmla="*/ 49 w 82"/>
                  <a:gd name="T39" fmla="*/ 72 h 164"/>
                  <a:gd name="T40" fmla="*/ 65 w 82"/>
                  <a:gd name="T41" fmla="*/ 110 h 164"/>
                  <a:gd name="T42" fmla="*/ 73 w 82"/>
                  <a:gd name="T43" fmla="*/ 129 h 164"/>
                  <a:gd name="T44" fmla="*/ 73 w 82"/>
                  <a:gd name="T45" fmla="*/ 144 h 164"/>
                  <a:gd name="T46" fmla="*/ 81 w 82"/>
                  <a:gd name="T47" fmla="*/ 155 h 164"/>
                  <a:gd name="T48" fmla="*/ 81 w 82"/>
                  <a:gd name="T49" fmla="*/ 163 h 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2"/>
                  <a:gd name="T76" fmla="*/ 0 h 164"/>
                  <a:gd name="T77" fmla="*/ 82 w 82"/>
                  <a:gd name="T78" fmla="*/ 164 h 1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2" h="164">
                    <a:moveTo>
                      <a:pt x="81" y="163"/>
                    </a:moveTo>
                    <a:lnTo>
                      <a:pt x="73" y="163"/>
                    </a:lnTo>
                    <a:lnTo>
                      <a:pt x="65" y="144"/>
                    </a:lnTo>
                    <a:lnTo>
                      <a:pt x="49" y="121"/>
                    </a:lnTo>
                    <a:lnTo>
                      <a:pt x="41" y="102"/>
                    </a:lnTo>
                    <a:lnTo>
                      <a:pt x="41" y="91"/>
                    </a:lnTo>
                    <a:lnTo>
                      <a:pt x="41" y="83"/>
                    </a:lnTo>
                    <a:lnTo>
                      <a:pt x="41" y="72"/>
                    </a:lnTo>
                    <a:lnTo>
                      <a:pt x="41" y="61"/>
                    </a:lnTo>
                    <a:lnTo>
                      <a:pt x="33" y="46"/>
                    </a:lnTo>
                    <a:lnTo>
                      <a:pt x="16" y="27"/>
                    </a:lnTo>
                    <a:lnTo>
                      <a:pt x="8" y="8"/>
                    </a:lnTo>
                    <a:lnTo>
                      <a:pt x="0" y="4"/>
                    </a:lnTo>
                    <a:lnTo>
                      <a:pt x="0" y="0"/>
                    </a:lnTo>
                    <a:lnTo>
                      <a:pt x="8" y="4"/>
                    </a:lnTo>
                    <a:lnTo>
                      <a:pt x="16" y="11"/>
                    </a:lnTo>
                    <a:lnTo>
                      <a:pt x="33" y="27"/>
                    </a:lnTo>
                    <a:lnTo>
                      <a:pt x="41" y="46"/>
                    </a:lnTo>
                    <a:lnTo>
                      <a:pt x="49" y="57"/>
                    </a:lnTo>
                    <a:lnTo>
                      <a:pt x="49" y="72"/>
                    </a:lnTo>
                    <a:lnTo>
                      <a:pt x="65" y="110"/>
                    </a:lnTo>
                    <a:lnTo>
                      <a:pt x="73" y="129"/>
                    </a:lnTo>
                    <a:lnTo>
                      <a:pt x="73" y="144"/>
                    </a:lnTo>
                    <a:lnTo>
                      <a:pt x="81" y="155"/>
                    </a:lnTo>
                    <a:lnTo>
                      <a:pt x="81" y="163"/>
                    </a:lnTo>
                  </a:path>
                </a:pathLst>
              </a:custGeom>
              <a:solidFill>
                <a:schemeClr val="accent1"/>
              </a:solidFill>
              <a:ln w="12700" cap="rnd">
                <a:solidFill>
                  <a:srgbClr val="008000"/>
                </a:solidFill>
                <a:round/>
                <a:headEnd/>
                <a:tailEnd/>
              </a:ln>
            </p:spPr>
            <p:txBody>
              <a:bodyPr/>
              <a:lstStyle/>
              <a:p>
                <a:endParaRPr lang="en-US"/>
              </a:p>
            </p:txBody>
          </p:sp>
          <p:sp>
            <p:nvSpPr>
              <p:cNvPr id="18038" name="Freeform 428"/>
              <p:cNvSpPr>
                <a:spLocks/>
              </p:cNvSpPr>
              <p:nvPr/>
            </p:nvSpPr>
            <p:spPr bwMode="auto">
              <a:xfrm>
                <a:off x="5148" y="2109"/>
                <a:ext cx="50" cy="160"/>
              </a:xfrm>
              <a:custGeom>
                <a:avLst/>
                <a:gdLst>
                  <a:gd name="T0" fmla="*/ 0 w 50"/>
                  <a:gd name="T1" fmla="*/ 125 h 160"/>
                  <a:gd name="T2" fmla="*/ 16 w 50"/>
                  <a:gd name="T3" fmla="*/ 91 h 160"/>
                  <a:gd name="T4" fmla="*/ 16 w 50"/>
                  <a:gd name="T5" fmla="*/ 76 h 160"/>
                  <a:gd name="T6" fmla="*/ 25 w 50"/>
                  <a:gd name="T7" fmla="*/ 61 h 160"/>
                  <a:gd name="T8" fmla="*/ 25 w 50"/>
                  <a:gd name="T9" fmla="*/ 34 h 160"/>
                  <a:gd name="T10" fmla="*/ 25 w 50"/>
                  <a:gd name="T11" fmla="*/ 19 h 160"/>
                  <a:gd name="T12" fmla="*/ 33 w 50"/>
                  <a:gd name="T13" fmla="*/ 11 h 160"/>
                  <a:gd name="T14" fmla="*/ 41 w 50"/>
                  <a:gd name="T15" fmla="*/ 4 h 160"/>
                  <a:gd name="T16" fmla="*/ 49 w 50"/>
                  <a:gd name="T17" fmla="*/ 0 h 160"/>
                  <a:gd name="T18" fmla="*/ 49 w 50"/>
                  <a:gd name="T19" fmla="*/ 4 h 160"/>
                  <a:gd name="T20" fmla="*/ 49 w 50"/>
                  <a:gd name="T21" fmla="*/ 19 h 160"/>
                  <a:gd name="T22" fmla="*/ 33 w 50"/>
                  <a:gd name="T23" fmla="*/ 42 h 160"/>
                  <a:gd name="T24" fmla="*/ 25 w 50"/>
                  <a:gd name="T25" fmla="*/ 64 h 160"/>
                  <a:gd name="T26" fmla="*/ 16 w 50"/>
                  <a:gd name="T27" fmla="*/ 87 h 160"/>
                  <a:gd name="T28" fmla="*/ 8 w 50"/>
                  <a:gd name="T29" fmla="*/ 125 h 160"/>
                  <a:gd name="T30" fmla="*/ 8 w 50"/>
                  <a:gd name="T31" fmla="*/ 159 h 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160"/>
                  <a:gd name="T50" fmla="*/ 50 w 50"/>
                  <a:gd name="T51" fmla="*/ 160 h 1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160">
                    <a:moveTo>
                      <a:pt x="0" y="125"/>
                    </a:moveTo>
                    <a:lnTo>
                      <a:pt x="16" y="91"/>
                    </a:lnTo>
                    <a:lnTo>
                      <a:pt x="16" y="76"/>
                    </a:lnTo>
                    <a:lnTo>
                      <a:pt x="25" y="61"/>
                    </a:lnTo>
                    <a:lnTo>
                      <a:pt x="25" y="34"/>
                    </a:lnTo>
                    <a:lnTo>
                      <a:pt x="25" y="19"/>
                    </a:lnTo>
                    <a:lnTo>
                      <a:pt x="33" y="11"/>
                    </a:lnTo>
                    <a:lnTo>
                      <a:pt x="41" y="4"/>
                    </a:lnTo>
                    <a:lnTo>
                      <a:pt x="49" y="0"/>
                    </a:lnTo>
                    <a:lnTo>
                      <a:pt x="49" y="4"/>
                    </a:lnTo>
                    <a:lnTo>
                      <a:pt x="49" y="19"/>
                    </a:lnTo>
                    <a:lnTo>
                      <a:pt x="33" y="42"/>
                    </a:lnTo>
                    <a:lnTo>
                      <a:pt x="25" y="64"/>
                    </a:lnTo>
                    <a:lnTo>
                      <a:pt x="16" y="87"/>
                    </a:lnTo>
                    <a:lnTo>
                      <a:pt x="8" y="125"/>
                    </a:lnTo>
                    <a:lnTo>
                      <a:pt x="8" y="159"/>
                    </a:lnTo>
                  </a:path>
                </a:pathLst>
              </a:custGeom>
              <a:solidFill>
                <a:schemeClr val="accent1"/>
              </a:solidFill>
              <a:ln w="12700" cap="rnd">
                <a:solidFill>
                  <a:srgbClr val="008000"/>
                </a:solidFill>
                <a:round/>
                <a:headEnd/>
                <a:tailEnd/>
              </a:ln>
            </p:spPr>
            <p:txBody>
              <a:bodyPr/>
              <a:lstStyle/>
              <a:p>
                <a:endParaRPr lang="en-US"/>
              </a:p>
            </p:txBody>
          </p:sp>
          <p:sp>
            <p:nvSpPr>
              <p:cNvPr id="18039" name="Freeform 429"/>
              <p:cNvSpPr>
                <a:spLocks/>
              </p:cNvSpPr>
              <p:nvPr/>
            </p:nvSpPr>
            <p:spPr bwMode="auto">
              <a:xfrm>
                <a:off x="5099" y="2037"/>
                <a:ext cx="58" cy="203"/>
              </a:xfrm>
              <a:custGeom>
                <a:avLst/>
                <a:gdLst>
                  <a:gd name="T0" fmla="*/ 49 w 58"/>
                  <a:gd name="T1" fmla="*/ 202 h 203"/>
                  <a:gd name="T2" fmla="*/ 41 w 58"/>
                  <a:gd name="T3" fmla="*/ 135 h 203"/>
                  <a:gd name="T4" fmla="*/ 33 w 58"/>
                  <a:gd name="T5" fmla="*/ 105 h 203"/>
                  <a:gd name="T6" fmla="*/ 25 w 58"/>
                  <a:gd name="T7" fmla="*/ 79 h 203"/>
                  <a:gd name="T8" fmla="*/ 17 w 58"/>
                  <a:gd name="T9" fmla="*/ 56 h 203"/>
                  <a:gd name="T10" fmla="*/ 8 w 58"/>
                  <a:gd name="T11" fmla="*/ 34 h 203"/>
                  <a:gd name="T12" fmla="*/ 0 w 58"/>
                  <a:gd name="T13" fmla="*/ 15 h 203"/>
                  <a:gd name="T14" fmla="*/ 0 w 58"/>
                  <a:gd name="T15" fmla="*/ 4 h 203"/>
                  <a:gd name="T16" fmla="*/ 0 w 58"/>
                  <a:gd name="T17" fmla="*/ 0 h 203"/>
                  <a:gd name="T18" fmla="*/ 8 w 58"/>
                  <a:gd name="T19" fmla="*/ 8 h 203"/>
                  <a:gd name="T20" fmla="*/ 8 w 58"/>
                  <a:gd name="T21" fmla="*/ 15 h 203"/>
                  <a:gd name="T22" fmla="*/ 17 w 58"/>
                  <a:gd name="T23" fmla="*/ 30 h 203"/>
                  <a:gd name="T24" fmla="*/ 25 w 58"/>
                  <a:gd name="T25" fmla="*/ 49 h 203"/>
                  <a:gd name="T26" fmla="*/ 33 w 58"/>
                  <a:gd name="T27" fmla="*/ 71 h 203"/>
                  <a:gd name="T28" fmla="*/ 49 w 58"/>
                  <a:gd name="T29" fmla="*/ 97 h 203"/>
                  <a:gd name="T30" fmla="*/ 49 w 58"/>
                  <a:gd name="T31" fmla="*/ 116 h 203"/>
                  <a:gd name="T32" fmla="*/ 57 w 58"/>
                  <a:gd name="T33" fmla="*/ 138 h 203"/>
                  <a:gd name="T34" fmla="*/ 49 w 58"/>
                  <a:gd name="T35" fmla="*/ 153 h 2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203"/>
                  <a:gd name="T56" fmla="*/ 58 w 58"/>
                  <a:gd name="T57" fmla="*/ 203 h 2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203">
                    <a:moveTo>
                      <a:pt x="49" y="202"/>
                    </a:moveTo>
                    <a:lnTo>
                      <a:pt x="41" y="135"/>
                    </a:lnTo>
                    <a:lnTo>
                      <a:pt x="33" y="105"/>
                    </a:lnTo>
                    <a:lnTo>
                      <a:pt x="25" y="79"/>
                    </a:lnTo>
                    <a:lnTo>
                      <a:pt x="17" y="56"/>
                    </a:lnTo>
                    <a:lnTo>
                      <a:pt x="8" y="34"/>
                    </a:lnTo>
                    <a:lnTo>
                      <a:pt x="0" y="15"/>
                    </a:lnTo>
                    <a:lnTo>
                      <a:pt x="0" y="4"/>
                    </a:lnTo>
                    <a:lnTo>
                      <a:pt x="0" y="0"/>
                    </a:lnTo>
                    <a:lnTo>
                      <a:pt x="8" y="8"/>
                    </a:lnTo>
                    <a:lnTo>
                      <a:pt x="8" y="15"/>
                    </a:lnTo>
                    <a:lnTo>
                      <a:pt x="17" y="30"/>
                    </a:lnTo>
                    <a:lnTo>
                      <a:pt x="25" y="49"/>
                    </a:lnTo>
                    <a:lnTo>
                      <a:pt x="33" y="71"/>
                    </a:lnTo>
                    <a:lnTo>
                      <a:pt x="49" y="97"/>
                    </a:lnTo>
                    <a:lnTo>
                      <a:pt x="49" y="116"/>
                    </a:lnTo>
                    <a:lnTo>
                      <a:pt x="57" y="138"/>
                    </a:lnTo>
                    <a:lnTo>
                      <a:pt x="49" y="153"/>
                    </a:lnTo>
                  </a:path>
                </a:pathLst>
              </a:custGeom>
              <a:solidFill>
                <a:schemeClr val="accent1"/>
              </a:solidFill>
              <a:ln w="12700" cap="rnd">
                <a:solidFill>
                  <a:srgbClr val="008000"/>
                </a:solidFill>
                <a:round/>
                <a:headEnd/>
                <a:tailEnd/>
              </a:ln>
            </p:spPr>
            <p:txBody>
              <a:bodyPr/>
              <a:lstStyle/>
              <a:p>
                <a:endParaRPr lang="en-US"/>
              </a:p>
            </p:txBody>
          </p:sp>
          <p:sp>
            <p:nvSpPr>
              <p:cNvPr id="18040" name="Freeform 430"/>
              <p:cNvSpPr>
                <a:spLocks/>
              </p:cNvSpPr>
              <p:nvPr/>
            </p:nvSpPr>
            <p:spPr bwMode="auto">
              <a:xfrm>
                <a:off x="5044" y="2193"/>
                <a:ext cx="98" cy="61"/>
              </a:xfrm>
              <a:custGeom>
                <a:avLst/>
                <a:gdLst>
                  <a:gd name="T0" fmla="*/ 97 w 98"/>
                  <a:gd name="T1" fmla="*/ 60 h 61"/>
                  <a:gd name="T2" fmla="*/ 97 w 98"/>
                  <a:gd name="T3" fmla="*/ 56 h 61"/>
                  <a:gd name="T4" fmla="*/ 89 w 98"/>
                  <a:gd name="T5" fmla="*/ 45 h 61"/>
                  <a:gd name="T6" fmla="*/ 81 w 98"/>
                  <a:gd name="T7" fmla="*/ 30 h 61"/>
                  <a:gd name="T8" fmla="*/ 65 w 98"/>
                  <a:gd name="T9" fmla="*/ 19 h 61"/>
                  <a:gd name="T10" fmla="*/ 49 w 98"/>
                  <a:gd name="T11" fmla="*/ 8 h 61"/>
                  <a:gd name="T12" fmla="*/ 32 w 98"/>
                  <a:gd name="T13" fmla="*/ 0 h 61"/>
                  <a:gd name="T14" fmla="*/ 16 w 98"/>
                  <a:gd name="T15" fmla="*/ 0 h 61"/>
                  <a:gd name="T16" fmla="*/ 8 w 98"/>
                  <a:gd name="T17" fmla="*/ 0 h 61"/>
                  <a:gd name="T18" fmla="*/ 0 w 98"/>
                  <a:gd name="T19" fmla="*/ 0 h 61"/>
                  <a:gd name="T20" fmla="*/ 8 w 98"/>
                  <a:gd name="T21" fmla="*/ 4 h 61"/>
                  <a:gd name="T22" fmla="*/ 24 w 98"/>
                  <a:gd name="T23" fmla="*/ 8 h 61"/>
                  <a:gd name="T24" fmla="*/ 40 w 98"/>
                  <a:gd name="T25" fmla="*/ 11 h 61"/>
                  <a:gd name="T26" fmla="*/ 57 w 98"/>
                  <a:gd name="T27" fmla="*/ 15 h 61"/>
                  <a:gd name="T28" fmla="*/ 65 w 98"/>
                  <a:gd name="T29" fmla="*/ 26 h 61"/>
                  <a:gd name="T30" fmla="*/ 81 w 98"/>
                  <a:gd name="T31" fmla="*/ 41 h 61"/>
                  <a:gd name="T32" fmla="*/ 89 w 98"/>
                  <a:gd name="T33" fmla="*/ 56 h 61"/>
                  <a:gd name="T34" fmla="*/ 97 w 98"/>
                  <a:gd name="T35" fmla="*/ 60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8"/>
                  <a:gd name="T55" fmla="*/ 0 h 61"/>
                  <a:gd name="T56" fmla="*/ 98 w 98"/>
                  <a:gd name="T57" fmla="*/ 61 h 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8" h="61">
                    <a:moveTo>
                      <a:pt x="97" y="60"/>
                    </a:moveTo>
                    <a:lnTo>
                      <a:pt x="97" y="56"/>
                    </a:lnTo>
                    <a:lnTo>
                      <a:pt x="89" y="45"/>
                    </a:lnTo>
                    <a:lnTo>
                      <a:pt x="81" y="30"/>
                    </a:lnTo>
                    <a:lnTo>
                      <a:pt x="65" y="19"/>
                    </a:lnTo>
                    <a:lnTo>
                      <a:pt x="49" y="8"/>
                    </a:lnTo>
                    <a:lnTo>
                      <a:pt x="32" y="0"/>
                    </a:lnTo>
                    <a:lnTo>
                      <a:pt x="16" y="0"/>
                    </a:lnTo>
                    <a:lnTo>
                      <a:pt x="8" y="0"/>
                    </a:lnTo>
                    <a:lnTo>
                      <a:pt x="0" y="0"/>
                    </a:lnTo>
                    <a:lnTo>
                      <a:pt x="8" y="4"/>
                    </a:lnTo>
                    <a:lnTo>
                      <a:pt x="24" y="8"/>
                    </a:lnTo>
                    <a:lnTo>
                      <a:pt x="40" y="11"/>
                    </a:lnTo>
                    <a:lnTo>
                      <a:pt x="57" y="15"/>
                    </a:lnTo>
                    <a:lnTo>
                      <a:pt x="65" y="26"/>
                    </a:lnTo>
                    <a:lnTo>
                      <a:pt x="81" y="41"/>
                    </a:lnTo>
                    <a:lnTo>
                      <a:pt x="89" y="56"/>
                    </a:lnTo>
                    <a:lnTo>
                      <a:pt x="97" y="60"/>
                    </a:lnTo>
                  </a:path>
                </a:pathLst>
              </a:custGeom>
              <a:solidFill>
                <a:schemeClr val="accent1"/>
              </a:solidFill>
              <a:ln w="12700" cap="rnd">
                <a:solidFill>
                  <a:srgbClr val="008000"/>
                </a:solidFill>
                <a:round/>
                <a:headEnd/>
                <a:tailEnd/>
              </a:ln>
            </p:spPr>
            <p:txBody>
              <a:bodyPr/>
              <a:lstStyle/>
              <a:p>
                <a:endParaRPr lang="en-US"/>
              </a:p>
            </p:txBody>
          </p:sp>
          <p:sp>
            <p:nvSpPr>
              <p:cNvPr id="18041" name="Freeform 431"/>
              <p:cNvSpPr>
                <a:spLocks/>
              </p:cNvSpPr>
              <p:nvPr/>
            </p:nvSpPr>
            <p:spPr bwMode="auto">
              <a:xfrm>
                <a:off x="5144" y="2034"/>
                <a:ext cx="34" cy="227"/>
              </a:xfrm>
              <a:custGeom>
                <a:avLst/>
                <a:gdLst>
                  <a:gd name="T0" fmla="*/ 0 w 34"/>
                  <a:gd name="T1" fmla="*/ 207 h 227"/>
                  <a:gd name="T2" fmla="*/ 9 w 34"/>
                  <a:gd name="T3" fmla="*/ 147 h 227"/>
                  <a:gd name="T4" fmla="*/ 9 w 34"/>
                  <a:gd name="T5" fmla="*/ 87 h 227"/>
                  <a:gd name="T6" fmla="*/ 17 w 34"/>
                  <a:gd name="T7" fmla="*/ 60 h 227"/>
                  <a:gd name="T8" fmla="*/ 25 w 34"/>
                  <a:gd name="T9" fmla="*/ 34 h 227"/>
                  <a:gd name="T10" fmla="*/ 25 w 34"/>
                  <a:gd name="T11" fmla="*/ 11 h 227"/>
                  <a:gd name="T12" fmla="*/ 33 w 34"/>
                  <a:gd name="T13" fmla="*/ 0 h 227"/>
                  <a:gd name="T14" fmla="*/ 33 w 34"/>
                  <a:gd name="T15" fmla="*/ 11 h 227"/>
                  <a:gd name="T16" fmla="*/ 33 w 34"/>
                  <a:gd name="T17" fmla="*/ 26 h 227"/>
                  <a:gd name="T18" fmla="*/ 33 w 34"/>
                  <a:gd name="T19" fmla="*/ 41 h 227"/>
                  <a:gd name="T20" fmla="*/ 25 w 34"/>
                  <a:gd name="T21" fmla="*/ 60 h 227"/>
                  <a:gd name="T22" fmla="*/ 25 w 34"/>
                  <a:gd name="T23" fmla="*/ 83 h 227"/>
                  <a:gd name="T24" fmla="*/ 9 w 34"/>
                  <a:gd name="T25" fmla="*/ 132 h 227"/>
                  <a:gd name="T26" fmla="*/ 9 w 34"/>
                  <a:gd name="T27" fmla="*/ 177 h 227"/>
                  <a:gd name="T28" fmla="*/ 9 w 34"/>
                  <a:gd name="T29" fmla="*/ 226 h 2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227"/>
                  <a:gd name="T47" fmla="*/ 34 w 34"/>
                  <a:gd name="T48" fmla="*/ 227 h 2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227">
                    <a:moveTo>
                      <a:pt x="0" y="207"/>
                    </a:moveTo>
                    <a:lnTo>
                      <a:pt x="9" y="147"/>
                    </a:lnTo>
                    <a:lnTo>
                      <a:pt x="9" y="87"/>
                    </a:lnTo>
                    <a:lnTo>
                      <a:pt x="17" y="60"/>
                    </a:lnTo>
                    <a:lnTo>
                      <a:pt x="25" y="34"/>
                    </a:lnTo>
                    <a:lnTo>
                      <a:pt x="25" y="11"/>
                    </a:lnTo>
                    <a:lnTo>
                      <a:pt x="33" y="0"/>
                    </a:lnTo>
                    <a:lnTo>
                      <a:pt x="33" y="11"/>
                    </a:lnTo>
                    <a:lnTo>
                      <a:pt x="33" y="26"/>
                    </a:lnTo>
                    <a:lnTo>
                      <a:pt x="33" y="41"/>
                    </a:lnTo>
                    <a:lnTo>
                      <a:pt x="25" y="60"/>
                    </a:lnTo>
                    <a:lnTo>
                      <a:pt x="25" y="83"/>
                    </a:lnTo>
                    <a:lnTo>
                      <a:pt x="9" y="132"/>
                    </a:lnTo>
                    <a:lnTo>
                      <a:pt x="9" y="177"/>
                    </a:lnTo>
                    <a:lnTo>
                      <a:pt x="9" y="226"/>
                    </a:lnTo>
                  </a:path>
                </a:pathLst>
              </a:custGeom>
              <a:solidFill>
                <a:schemeClr val="accent1"/>
              </a:solidFill>
              <a:ln w="12700" cap="rnd">
                <a:solidFill>
                  <a:srgbClr val="008000"/>
                </a:solidFill>
                <a:round/>
                <a:headEnd/>
                <a:tailEnd/>
              </a:ln>
            </p:spPr>
            <p:txBody>
              <a:bodyPr/>
              <a:lstStyle/>
              <a:p>
                <a:endParaRPr lang="en-US"/>
              </a:p>
            </p:txBody>
          </p:sp>
          <p:sp>
            <p:nvSpPr>
              <p:cNvPr id="18042" name="Freeform 432"/>
              <p:cNvSpPr>
                <a:spLocks/>
              </p:cNvSpPr>
              <p:nvPr/>
            </p:nvSpPr>
            <p:spPr bwMode="auto">
              <a:xfrm>
                <a:off x="5159" y="2188"/>
                <a:ext cx="75" cy="61"/>
              </a:xfrm>
              <a:custGeom>
                <a:avLst/>
                <a:gdLst>
                  <a:gd name="T0" fmla="*/ 0 w 75"/>
                  <a:gd name="T1" fmla="*/ 60 h 61"/>
                  <a:gd name="T2" fmla="*/ 8 w 75"/>
                  <a:gd name="T3" fmla="*/ 34 h 61"/>
                  <a:gd name="T4" fmla="*/ 16 w 75"/>
                  <a:gd name="T5" fmla="*/ 19 h 61"/>
                  <a:gd name="T6" fmla="*/ 33 w 75"/>
                  <a:gd name="T7" fmla="*/ 7 h 61"/>
                  <a:gd name="T8" fmla="*/ 41 w 75"/>
                  <a:gd name="T9" fmla="*/ 4 h 61"/>
                  <a:gd name="T10" fmla="*/ 58 w 75"/>
                  <a:gd name="T11" fmla="*/ 0 h 61"/>
                  <a:gd name="T12" fmla="*/ 74 w 75"/>
                  <a:gd name="T13" fmla="*/ 0 h 61"/>
                  <a:gd name="T14" fmla="*/ 74 w 75"/>
                  <a:gd name="T15" fmla="*/ 4 h 61"/>
                  <a:gd name="T16" fmla="*/ 66 w 75"/>
                  <a:gd name="T17" fmla="*/ 7 h 61"/>
                  <a:gd name="T18" fmla="*/ 49 w 75"/>
                  <a:gd name="T19" fmla="*/ 19 h 61"/>
                  <a:gd name="T20" fmla="*/ 33 w 75"/>
                  <a:gd name="T21" fmla="*/ 26 h 61"/>
                  <a:gd name="T22" fmla="*/ 8 w 75"/>
                  <a:gd name="T23" fmla="*/ 37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
                  <a:gd name="T37" fmla="*/ 0 h 61"/>
                  <a:gd name="T38" fmla="*/ 75 w 75"/>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 h="61">
                    <a:moveTo>
                      <a:pt x="0" y="60"/>
                    </a:moveTo>
                    <a:lnTo>
                      <a:pt x="8" y="34"/>
                    </a:lnTo>
                    <a:lnTo>
                      <a:pt x="16" y="19"/>
                    </a:lnTo>
                    <a:lnTo>
                      <a:pt x="33" y="7"/>
                    </a:lnTo>
                    <a:lnTo>
                      <a:pt x="41" y="4"/>
                    </a:lnTo>
                    <a:lnTo>
                      <a:pt x="58" y="0"/>
                    </a:lnTo>
                    <a:lnTo>
                      <a:pt x="74" y="0"/>
                    </a:lnTo>
                    <a:lnTo>
                      <a:pt x="74" y="4"/>
                    </a:lnTo>
                    <a:lnTo>
                      <a:pt x="66" y="7"/>
                    </a:lnTo>
                    <a:lnTo>
                      <a:pt x="49" y="19"/>
                    </a:lnTo>
                    <a:lnTo>
                      <a:pt x="33" y="26"/>
                    </a:lnTo>
                    <a:lnTo>
                      <a:pt x="8" y="37"/>
                    </a:lnTo>
                  </a:path>
                </a:pathLst>
              </a:custGeom>
              <a:solidFill>
                <a:schemeClr val="accent1"/>
              </a:solidFill>
              <a:ln w="12700" cap="rnd">
                <a:solidFill>
                  <a:srgbClr val="008000"/>
                </a:solidFill>
                <a:round/>
                <a:headEnd/>
                <a:tailEnd/>
              </a:ln>
            </p:spPr>
            <p:txBody>
              <a:bodyPr/>
              <a:lstStyle/>
              <a:p>
                <a:endParaRPr lang="en-US"/>
              </a:p>
            </p:txBody>
          </p:sp>
          <p:sp>
            <p:nvSpPr>
              <p:cNvPr id="18043" name="Freeform 433"/>
              <p:cNvSpPr>
                <a:spLocks/>
              </p:cNvSpPr>
              <p:nvPr/>
            </p:nvSpPr>
            <p:spPr bwMode="auto">
              <a:xfrm>
                <a:off x="5123" y="1991"/>
                <a:ext cx="25" cy="247"/>
              </a:xfrm>
              <a:custGeom>
                <a:avLst/>
                <a:gdLst>
                  <a:gd name="T0" fmla="*/ 24 w 25"/>
                  <a:gd name="T1" fmla="*/ 246 h 247"/>
                  <a:gd name="T2" fmla="*/ 16 w 25"/>
                  <a:gd name="T3" fmla="*/ 186 h 247"/>
                  <a:gd name="T4" fmla="*/ 16 w 25"/>
                  <a:gd name="T5" fmla="*/ 127 h 247"/>
                  <a:gd name="T6" fmla="*/ 8 w 25"/>
                  <a:gd name="T7" fmla="*/ 78 h 247"/>
                  <a:gd name="T8" fmla="*/ 8 w 25"/>
                  <a:gd name="T9" fmla="*/ 59 h 247"/>
                  <a:gd name="T10" fmla="*/ 8 w 25"/>
                  <a:gd name="T11" fmla="*/ 41 h 247"/>
                  <a:gd name="T12" fmla="*/ 0 w 25"/>
                  <a:gd name="T13" fmla="*/ 18 h 247"/>
                  <a:gd name="T14" fmla="*/ 0 w 25"/>
                  <a:gd name="T15" fmla="*/ 3 h 247"/>
                  <a:gd name="T16" fmla="*/ 0 w 25"/>
                  <a:gd name="T17" fmla="*/ 0 h 247"/>
                  <a:gd name="T18" fmla="*/ 8 w 25"/>
                  <a:gd name="T19" fmla="*/ 0 h 247"/>
                  <a:gd name="T20" fmla="*/ 8 w 25"/>
                  <a:gd name="T21" fmla="*/ 7 h 247"/>
                  <a:gd name="T22" fmla="*/ 16 w 25"/>
                  <a:gd name="T23" fmla="*/ 26 h 247"/>
                  <a:gd name="T24" fmla="*/ 16 w 25"/>
                  <a:gd name="T25" fmla="*/ 44 h 247"/>
                  <a:gd name="T26" fmla="*/ 16 w 25"/>
                  <a:gd name="T27" fmla="*/ 59 h 247"/>
                  <a:gd name="T28" fmla="*/ 16 w 25"/>
                  <a:gd name="T29" fmla="*/ 93 h 247"/>
                  <a:gd name="T30" fmla="*/ 16 w 25"/>
                  <a:gd name="T31" fmla="*/ 123 h 247"/>
                  <a:gd name="T32" fmla="*/ 24 w 25"/>
                  <a:gd name="T33" fmla="*/ 164 h 247"/>
                  <a:gd name="T34" fmla="*/ 24 w 25"/>
                  <a:gd name="T35" fmla="*/ 209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247"/>
                  <a:gd name="T56" fmla="*/ 25 w 25"/>
                  <a:gd name="T57" fmla="*/ 247 h 2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247">
                    <a:moveTo>
                      <a:pt x="24" y="246"/>
                    </a:moveTo>
                    <a:lnTo>
                      <a:pt x="16" y="186"/>
                    </a:lnTo>
                    <a:lnTo>
                      <a:pt x="16" y="127"/>
                    </a:lnTo>
                    <a:lnTo>
                      <a:pt x="8" y="78"/>
                    </a:lnTo>
                    <a:lnTo>
                      <a:pt x="8" y="59"/>
                    </a:lnTo>
                    <a:lnTo>
                      <a:pt x="8" y="41"/>
                    </a:lnTo>
                    <a:lnTo>
                      <a:pt x="0" y="18"/>
                    </a:lnTo>
                    <a:lnTo>
                      <a:pt x="0" y="3"/>
                    </a:lnTo>
                    <a:lnTo>
                      <a:pt x="0" y="0"/>
                    </a:lnTo>
                    <a:lnTo>
                      <a:pt x="8" y="0"/>
                    </a:lnTo>
                    <a:lnTo>
                      <a:pt x="8" y="7"/>
                    </a:lnTo>
                    <a:lnTo>
                      <a:pt x="16" y="26"/>
                    </a:lnTo>
                    <a:lnTo>
                      <a:pt x="16" y="44"/>
                    </a:lnTo>
                    <a:lnTo>
                      <a:pt x="16" y="59"/>
                    </a:lnTo>
                    <a:lnTo>
                      <a:pt x="16" y="93"/>
                    </a:lnTo>
                    <a:lnTo>
                      <a:pt x="16" y="123"/>
                    </a:lnTo>
                    <a:lnTo>
                      <a:pt x="24" y="164"/>
                    </a:lnTo>
                    <a:lnTo>
                      <a:pt x="24" y="209"/>
                    </a:lnTo>
                  </a:path>
                </a:pathLst>
              </a:custGeom>
              <a:solidFill>
                <a:schemeClr val="accent1"/>
              </a:solidFill>
              <a:ln w="12700" cap="rnd">
                <a:solidFill>
                  <a:srgbClr val="008000"/>
                </a:solidFill>
                <a:round/>
                <a:headEnd/>
                <a:tailEnd/>
              </a:ln>
            </p:spPr>
            <p:txBody>
              <a:bodyPr/>
              <a:lstStyle/>
              <a:p>
                <a:endParaRPr lang="en-US"/>
              </a:p>
            </p:txBody>
          </p:sp>
        </p:grpSp>
        <p:grpSp>
          <p:nvGrpSpPr>
            <p:cNvPr id="17478" name="Group 434"/>
            <p:cNvGrpSpPr>
              <a:grpSpLocks/>
            </p:cNvGrpSpPr>
            <p:nvPr/>
          </p:nvGrpSpPr>
          <p:grpSpPr bwMode="auto">
            <a:xfrm>
              <a:off x="5235" y="1992"/>
              <a:ext cx="185" cy="279"/>
              <a:chOff x="5235" y="1992"/>
              <a:chExt cx="185" cy="279"/>
            </a:xfrm>
          </p:grpSpPr>
          <p:sp>
            <p:nvSpPr>
              <p:cNvPr id="18028" name="Freeform 435"/>
              <p:cNvSpPr>
                <a:spLocks/>
              </p:cNvSpPr>
              <p:nvPr/>
            </p:nvSpPr>
            <p:spPr bwMode="auto">
              <a:xfrm>
                <a:off x="5324" y="2168"/>
                <a:ext cx="10" cy="103"/>
              </a:xfrm>
              <a:custGeom>
                <a:avLst/>
                <a:gdLst>
                  <a:gd name="T0" fmla="*/ 0 w 10"/>
                  <a:gd name="T1" fmla="*/ 102 h 103"/>
                  <a:gd name="T2" fmla="*/ 0 w 10"/>
                  <a:gd name="T3" fmla="*/ 72 h 103"/>
                  <a:gd name="T4" fmla="*/ 0 w 10"/>
                  <a:gd name="T5" fmla="*/ 45 h 103"/>
                  <a:gd name="T6" fmla="*/ 9 w 10"/>
                  <a:gd name="T7" fmla="*/ 26 h 103"/>
                  <a:gd name="T8" fmla="*/ 9 w 10"/>
                  <a:gd name="T9" fmla="*/ 11 h 103"/>
                  <a:gd name="T10" fmla="*/ 9 w 10"/>
                  <a:gd name="T11" fmla="*/ 4 h 103"/>
                  <a:gd name="T12" fmla="*/ 9 w 10"/>
                  <a:gd name="T13" fmla="*/ 0 h 103"/>
                  <a:gd name="T14" fmla="*/ 9 w 10"/>
                  <a:gd name="T15" fmla="*/ 15 h 103"/>
                  <a:gd name="T16" fmla="*/ 9 w 10"/>
                  <a:gd name="T17" fmla="*/ 41 h 103"/>
                  <a:gd name="T18" fmla="*/ 9 w 10"/>
                  <a:gd name="T19" fmla="*/ 72 h 103"/>
                  <a:gd name="T20" fmla="*/ 0 w 10"/>
                  <a:gd name="T21" fmla="*/ 102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03"/>
                  <a:gd name="T35" fmla="*/ 10 w 10"/>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03">
                    <a:moveTo>
                      <a:pt x="0" y="102"/>
                    </a:moveTo>
                    <a:lnTo>
                      <a:pt x="0" y="72"/>
                    </a:lnTo>
                    <a:lnTo>
                      <a:pt x="0" y="45"/>
                    </a:lnTo>
                    <a:lnTo>
                      <a:pt x="9" y="26"/>
                    </a:lnTo>
                    <a:lnTo>
                      <a:pt x="9" y="11"/>
                    </a:lnTo>
                    <a:lnTo>
                      <a:pt x="9" y="4"/>
                    </a:lnTo>
                    <a:lnTo>
                      <a:pt x="9" y="0"/>
                    </a:lnTo>
                    <a:lnTo>
                      <a:pt x="9" y="15"/>
                    </a:lnTo>
                    <a:lnTo>
                      <a:pt x="9" y="41"/>
                    </a:lnTo>
                    <a:lnTo>
                      <a:pt x="9" y="72"/>
                    </a:lnTo>
                    <a:lnTo>
                      <a:pt x="0" y="102"/>
                    </a:lnTo>
                  </a:path>
                </a:pathLst>
              </a:custGeom>
              <a:solidFill>
                <a:schemeClr val="accent1"/>
              </a:solidFill>
              <a:ln w="12700" cap="rnd">
                <a:solidFill>
                  <a:srgbClr val="008000"/>
                </a:solidFill>
                <a:round/>
                <a:headEnd/>
                <a:tailEnd/>
              </a:ln>
            </p:spPr>
            <p:txBody>
              <a:bodyPr/>
              <a:lstStyle/>
              <a:p>
                <a:endParaRPr lang="en-US"/>
              </a:p>
            </p:txBody>
          </p:sp>
          <p:sp>
            <p:nvSpPr>
              <p:cNvPr id="18029" name="Freeform 436"/>
              <p:cNvSpPr>
                <a:spLocks/>
              </p:cNvSpPr>
              <p:nvPr/>
            </p:nvSpPr>
            <p:spPr bwMode="auto">
              <a:xfrm>
                <a:off x="5249" y="2094"/>
                <a:ext cx="85" cy="164"/>
              </a:xfrm>
              <a:custGeom>
                <a:avLst/>
                <a:gdLst>
                  <a:gd name="T0" fmla="*/ 84 w 85"/>
                  <a:gd name="T1" fmla="*/ 163 h 164"/>
                  <a:gd name="T2" fmla="*/ 76 w 85"/>
                  <a:gd name="T3" fmla="*/ 163 h 164"/>
                  <a:gd name="T4" fmla="*/ 67 w 85"/>
                  <a:gd name="T5" fmla="*/ 144 h 164"/>
                  <a:gd name="T6" fmla="*/ 50 w 85"/>
                  <a:gd name="T7" fmla="*/ 121 h 164"/>
                  <a:gd name="T8" fmla="*/ 42 w 85"/>
                  <a:gd name="T9" fmla="*/ 102 h 164"/>
                  <a:gd name="T10" fmla="*/ 42 w 85"/>
                  <a:gd name="T11" fmla="*/ 83 h 164"/>
                  <a:gd name="T12" fmla="*/ 42 w 85"/>
                  <a:gd name="T13" fmla="*/ 72 h 164"/>
                  <a:gd name="T14" fmla="*/ 42 w 85"/>
                  <a:gd name="T15" fmla="*/ 61 h 164"/>
                  <a:gd name="T16" fmla="*/ 34 w 85"/>
                  <a:gd name="T17" fmla="*/ 45 h 164"/>
                  <a:gd name="T18" fmla="*/ 17 w 85"/>
                  <a:gd name="T19" fmla="*/ 26 h 164"/>
                  <a:gd name="T20" fmla="*/ 9 w 85"/>
                  <a:gd name="T21" fmla="*/ 8 h 164"/>
                  <a:gd name="T22" fmla="*/ 0 w 85"/>
                  <a:gd name="T23" fmla="*/ 0 h 164"/>
                  <a:gd name="T24" fmla="*/ 9 w 85"/>
                  <a:gd name="T25" fmla="*/ 4 h 164"/>
                  <a:gd name="T26" fmla="*/ 17 w 85"/>
                  <a:gd name="T27" fmla="*/ 11 h 164"/>
                  <a:gd name="T28" fmla="*/ 34 w 85"/>
                  <a:gd name="T29" fmla="*/ 26 h 164"/>
                  <a:gd name="T30" fmla="*/ 42 w 85"/>
                  <a:gd name="T31" fmla="*/ 45 h 164"/>
                  <a:gd name="T32" fmla="*/ 50 w 85"/>
                  <a:gd name="T33" fmla="*/ 57 h 164"/>
                  <a:gd name="T34" fmla="*/ 50 w 85"/>
                  <a:gd name="T35" fmla="*/ 76 h 164"/>
                  <a:gd name="T36" fmla="*/ 67 w 85"/>
                  <a:gd name="T37" fmla="*/ 110 h 164"/>
                  <a:gd name="T38" fmla="*/ 76 w 85"/>
                  <a:gd name="T39" fmla="*/ 129 h 164"/>
                  <a:gd name="T40" fmla="*/ 76 w 85"/>
                  <a:gd name="T41" fmla="*/ 144 h 164"/>
                  <a:gd name="T42" fmla="*/ 84 w 85"/>
                  <a:gd name="T43" fmla="*/ 155 h 164"/>
                  <a:gd name="T44" fmla="*/ 84 w 85"/>
                  <a:gd name="T45" fmla="*/ 163 h 1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5"/>
                  <a:gd name="T70" fmla="*/ 0 h 164"/>
                  <a:gd name="T71" fmla="*/ 85 w 85"/>
                  <a:gd name="T72" fmla="*/ 164 h 1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5" h="164">
                    <a:moveTo>
                      <a:pt x="84" y="163"/>
                    </a:moveTo>
                    <a:lnTo>
                      <a:pt x="76" y="163"/>
                    </a:lnTo>
                    <a:lnTo>
                      <a:pt x="67" y="144"/>
                    </a:lnTo>
                    <a:lnTo>
                      <a:pt x="50" y="121"/>
                    </a:lnTo>
                    <a:lnTo>
                      <a:pt x="42" y="102"/>
                    </a:lnTo>
                    <a:lnTo>
                      <a:pt x="42" y="83"/>
                    </a:lnTo>
                    <a:lnTo>
                      <a:pt x="42" y="72"/>
                    </a:lnTo>
                    <a:lnTo>
                      <a:pt x="42" y="61"/>
                    </a:lnTo>
                    <a:lnTo>
                      <a:pt x="34" y="45"/>
                    </a:lnTo>
                    <a:lnTo>
                      <a:pt x="17" y="26"/>
                    </a:lnTo>
                    <a:lnTo>
                      <a:pt x="9" y="8"/>
                    </a:lnTo>
                    <a:lnTo>
                      <a:pt x="0" y="0"/>
                    </a:lnTo>
                    <a:lnTo>
                      <a:pt x="9" y="4"/>
                    </a:lnTo>
                    <a:lnTo>
                      <a:pt x="17" y="11"/>
                    </a:lnTo>
                    <a:lnTo>
                      <a:pt x="34" y="26"/>
                    </a:lnTo>
                    <a:lnTo>
                      <a:pt x="42" y="45"/>
                    </a:lnTo>
                    <a:lnTo>
                      <a:pt x="50" y="57"/>
                    </a:lnTo>
                    <a:lnTo>
                      <a:pt x="50" y="76"/>
                    </a:lnTo>
                    <a:lnTo>
                      <a:pt x="67" y="110"/>
                    </a:lnTo>
                    <a:lnTo>
                      <a:pt x="76" y="129"/>
                    </a:lnTo>
                    <a:lnTo>
                      <a:pt x="76" y="144"/>
                    </a:lnTo>
                    <a:lnTo>
                      <a:pt x="84" y="155"/>
                    </a:lnTo>
                    <a:lnTo>
                      <a:pt x="84" y="163"/>
                    </a:lnTo>
                  </a:path>
                </a:pathLst>
              </a:custGeom>
              <a:solidFill>
                <a:schemeClr val="accent1"/>
              </a:solidFill>
              <a:ln w="12700" cap="rnd">
                <a:solidFill>
                  <a:srgbClr val="008000"/>
                </a:solidFill>
                <a:round/>
                <a:headEnd/>
                <a:tailEnd/>
              </a:ln>
            </p:spPr>
            <p:txBody>
              <a:bodyPr/>
              <a:lstStyle/>
              <a:p>
                <a:endParaRPr lang="en-US"/>
              </a:p>
            </p:txBody>
          </p:sp>
          <p:sp>
            <p:nvSpPr>
              <p:cNvPr id="18030" name="Freeform 437"/>
              <p:cNvSpPr>
                <a:spLocks/>
              </p:cNvSpPr>
              <p:nvPr/>
            </p:nvSpPr>
            <p:spPr bwMode="auto">
              <a:xfrm>
                <a:off x="5332" y="2111"/>
                <a:ext cx="52" cy="160"/>
              </a:xfrm>
              <a:custGeom>
                <a:avLst/>
                <a:gdLst>
                  <a:gd name="T0" fmla="*/ 0 w 52"/>
                  <a:gd name="T1" fmla="*/ 125 h 160"/>
                  <a:gd name="T2" fmla="*/ 17 w 52"/>
                  <a:gd name="T3" fmla="*/ 91 h 160"/>
                  <a:gd name="T4" fmla="*/ 17 w 52"/>
                  <a:gd name="T5" fmla="*/ 76 h 160"/>
                  <a:gd name="T6" fmla="*/ 26 w 52"/>
                  <a:gd name="T7" fmla="*/ 61 h 160"/>
                  <a:gd name="T8" fmla="*/ 26 w 52"/>
                  <a:gd name="T9" fmla="*/ 34 h 160"/>
                  <a:gd name="T10" fmla="*/ 26 w 52"/>
                  <a:gd name="T11" fmla="*/ 19 h 160"/>
                  <a:gd name="T12" fmla="*/ 34 w 52"/>
                  <a:gd name="T13" fmla="*/ 11 h 160"/>
                  <a:gd name="T14" fmla="*/ 43 w 52"/>
                  <a:gd name="T15" fmla="*/ 4 h 160"/>
                  <a:gd name="T16" fmla="*/ 51 w 52"/>
                  <a:gd name="T17" fmla="*/ 0 h 160"/>
                  <a:gd name="T18" fmla="*/ 51 w 52"/>
                  <a:gd name="T19" fmla="*/ 4 h 160"/>
                  <a:gd name="T20" fmla="*/ 51 w 52"/>
                  <a:gd name="T21" fmla="*/ 19 h 160"/>
                  <a:gd name="T22" fmla="*/ 34 w 52"/>
                  <a:gd name="T23" fmla="*/ 42 h 160"/>
                  <a:gd name="T24" fmla="*/ 26 w 52"/>
                  <a:gd name="T25" fmla="*/ 68 h 160"/>
                  <a:gd name="T26" fmla="*/ 17 w 52"/>
                  <a:gd name="T27" fmla="*/ 91 h 160"/>
                  <a:gd name="T28" fmla="*/ 17 w 52"/>
                  <a:gd name="T29" fmla="*/ 125 h 160"/>
                  <a:gd name="T30" fmla="*/ 9 w 52"/>
                  <a:gd name="T31" fmla="*/ 159 h 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160"/>
                  <a:gd name="T50" fmla="*/ 52 w 52"/>
                  <a:gd name="T51" fmla="*/ 160 h 1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160">
                    <a:moveTo>
                      <a:pt x="0" y="125"/>
                    </a:moveTo>
                    <a:lnTo>
                      <a:pt x="17" y="91"/>
                    </a:lnTo>
                    <a:lnTo>
                      <a:pt x="17" y="76"/>
                    </a:lnTo>
                    <a:lnTo>
                      <a:pt x="26" y="61"/>
                    </a:lnTo>
                    <a:lnTo>
                      <a:pt x="26" y="34"/>
                    </a:lnTo>
                    <a:lnTo>
                      <a:pt x="26" y="19"/>
                    </a:lnTo>
                    <a:lnTo>
                      <a:pt x="34" y="11"/>
                    </a:lnTo>
                    <a:lnTo>
                      <a:pt x="43" y="4"/>
                    </a:lnTo>
                    <a:lnTo>
                      <a:pt x="51" y="0"/>
                    </a:lnTo>
                    <a:lnTo>
                      <a:pt x="51" y="4"/>
                    </a:lnTo>
                    <a:lnTo>
                      <a:pt x="51" y="19"/>
                    </a:lnTo>
                    <a:lnTo>
                      <a:pt x="34" y="42"/>
                    </a:lnTo>
                    <a:lnTo>
                      <a:pt x="26" y="68"/>
                    </a:lnTo>
                    <a:lnTo>
                      <a:pt x="17" y="91"/>
                    </a:lnTo>
                    <a:lnTo>
                      <a:pt x="17" y="125"/>
                    </a:lnTo>
                    <a:lnTo>
                      <a:pt x="9" y="159"/>
                    </a:lnTo>
                  </a:path>
                </a:pathLst>
              </a:custGeom>
              <a:solidFill>
                <a:schemeClr val="accent1"/>
              </a:solidFill>
              <a:ln w="12700" cap="rnd">
                <a:solidFill>
                  <a:srgbClr val="008000"/>
                </a:solidFill>
                <a:round/>
                <a:headEnd/>
                <a:tailEnd/>
              </a:ln>
            </p:spPr>
            <p:txBody>
              <a:bodyPr/>
              <a:lstStyle/>
              <a:p>
                <a:endParaRPr lang="en-US"/>
              </a:p>
            </p:txBody>
          </p:sp>
          <p:sp>
            <p:nvSpPr>
              <p:cNvPr id="18031" name="Freeform 438"/>
              <p:cNvSpPr>
                <a:spLocks/>
              </p:cNvSpPr>
              <p:nvPr/>
            </p:nvSpPr>
            <p:spPr bwMode="auto">
              <a:xfrm>
                <a:off x="5283" y="2039"/>
                <a:ext cx="60" cy="203"/>
              </a:xfrm>
              <a:custGeom>
                <a:avLst/>
                <a:gdLst>
                  <a:gd name="T0" fmla="*/ 51 w 60"/>
                  <a:gd name="T1" fmla="*/ 202 h 203"/>
                  <a:gd name="T2" fmla="*/ 42 w 60"/>
                  <a:gd name="T3" fmla="*/ 135 h 203"/>
                  <a:gd name="T4" fmla="*/ 34 w 60"/>
                  <a:gd name="T5" fmla="*/ 105 h 203"/>
                  <a:gd name="T6" fmla="*/ 25 w 60"/>
                  <a:gd name="T7" fmla="*/ 79 h 203"/>
                  <a:gd name="T8" fmla="*/ 17 w 60"/>
                  <a:gd name="T9" fmla="*/ 56 h 203"/>
                  <a:gd name="T10" fmla="*/ 9 w 60"/>
                  <a:gd name="T11" fmla="*/ 34 h 203"/>
                  <a:gd name="T12" fmla="*/ 0 w 60"/>
                  <a:gd name="T13" fmla="*/ 15 h 203"/>
                  <a:gd name="T14" fmla="*/ 0 w 60"/>
                  <a:gd name="T15" fmla="*/ 4 h 203"/>
                  <a:gd name="T16" fmla="*/ 0 w 60"/>
                  <a:gd name="T17" fmla="*/ 0 h 203"/>
                  <a:gd name="T18" fmla="*/ 9 w 60"/>
                  <a:gd name="T19" fmla="*/ 8 h 203"/>
                  <a:gd name="T20" fmla="*/ 17 w 60"/>
                  <a:gd name="T21" fmla="*/ 15 h 203"/>
                  <a:gd name="T22" fmla="*/ 25 w 60"/>
                  <a:gd name="T23" fmla="*/ 30 h 203"/>
                  <a:gd name="T24" fmla="*/ 34 w 60"/>
                  <a:gd name="T25" fmla="*/ 49 h 203"/>
                  <a:gd name="T26" fmla="*/ 42 w 60"/>
                  <a:gd name="T27" fmla="*/ 71 h 203"/>
                  <a:gd name="T28" fmla="*/ 51 w 60"/>
                  <a:gd name="T29" fmla="*/ 97 h 203"/>
                  <a:gd name="T30" fmla="*/ 51 w 60"/>
                  <a:gd name="T31" fmla="*/ 116 h 203"/>
                  <a:gd name="T32" fmla="*/ 59 w 60"/>
                  <a:gd name="T33" fmla="*/ 138 h 203"/>
                  <a:gd name="T34" fmla="*/ 51 w 60"/>
                  <a:gd name="T35" fmla="*/ 153 h 2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203"/>
                  <a:gd name="T56" fmla="*/ 60 w 60"/>
                  <a:gd name="T57" fmla="*/ 203 h 2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203">
                    <a:moveTo>
                      <a:pt x="51" y="202"/>
                    </a:moveTo>
                    <a:lnTo>
                      <a:pt x="42" y="135"/>
                    </a:lnTo>
                    <a:lnTo>
                      <a:pt x="34" y="105"/>
                    </a:lnTo>
                    <a:lnTo>
                      <a:pt x="25" y="79"/>
                    </a:lnTo>
                    <a:lnTo>
                      <a:pt x="17" y="56"/>
                    </a:lnTo>
                    <a:lnTo>
                      <a:pt x="9" y="34"/>
                    </a:lnTo>
                    <a:lnTo>
                      <a:pt x="0" y="15"/>
                    </a:lnTo>
                    <a:lnTo>
                      <a:pt x="0" y="4"/>
                    </a:lnTo>
                    <a:lnTo>
                      <a:pt x="0" y="0"/>
                    </a:lnTo>
                    <a:lnTo>
                      <a:pt x="9" y="8"/>
                    </a:lnTo>
                    <a:lnTo>
                      <a:pt x="17" y="15"/>
                    </a:lnTo>
                    <a:lnTo>
                      <a:pt x="25" y="30"/>
                    </a:lnTo>
                    <a:lnTo>
                      <a:pt x="34" y="49"/>
                    </a:lnTo>
                    <a:lnTo>
                      <a:pt x="42" y="71"/>
                    </a:lnTo>
                    <a:lnTo>
                      <a:pt x="51" y="97"/>
                    </a:lnTo>
                    <a:lnTo>
                      <a:pt x="51" y="116"/>
                    </a:lnTo>
                    <a:lnTo>
                      <a:pt x="59" y="138"/>
                    </a:lnTo>
                    <a:lnTo>
                      <a:pt x="51" y="153"/>
                    </a:lnTo>
                  </a:path>
                </a:pathLst>
              </a:custGeom>
              <a:solidFill>
                <a:schemeClr val="accent1"/>
              </a:solidFill>
              <a:ln w="12700" cap="rnd">
                <a:solidFill>
                  <a:srgbClr val="008000"/>
                </a:solidFill>
                <a:round/>
                <a:headEnd/>
                <a:tailEnd/>
              </a:ln>
            </p:spPr>
            <p:txBody>
              <a:bodyPr/>
              <a:lstStyle/>
              <a:p>
                <a:endParaRPr lang="en-US"/>
              </a:p>
            </p:txBody>
          </p:sp>
          <p:sp>
            <p:nvSpPr>
              <p:cNvPr id="18032" name="Freeform 439"/>
              <p:cNvSpPr>
                <a:spLocks/>
              </p:cNvSpPr>
              <p:nvPr/>
            </p:nvSpPr>
            <p:spPr bwMode="auto">
              <a:xfrm>
                <a:off x="5235" y="2195"/>
                <a:ext cx="93" cy="61"/>
              </a:xfrm>
              <a:custGeom>
                <a:avLst/>
                <a:gdLst>
                  <a:gd name="T0" fmla="*/ 92 w 93"/>
                  <a:gd name="T1" fmla="*/ 60 h 61"/>
                  <a:gd name="T2" fmla="*/ 92 w 93"/>
                  <a:gd name="T3" fmla="*/ 56 h 61"/>
                  <a:gd name="T4" fmla="*/ 84 w 93"/>
                  <a:gd name="T5" fmla="*/ 45 h 61"/>
                  <a:gd name="T6" fmla="*/ 75 w 93"/>
                  <a:gd name="T7" fmla="*/ 30 h 61"/>
                  <a:gd name="T8" fmla="*/ 59 w 93"/>
                  <a:gd name="T9" fmla="*/ 19 h 61"/>
                  <a:gd name="T10" fmla="*/ 50 w 93"/>
                  <a:gd name="T11" fmla="*/ 7 h 61"/>
                  <a:gd name="T12" fmla="*/ 33 w 93"/>
                  <a:gd name="T13" fmla="*/ 0 h 61"/>
                  <a:gd name="T14" fmla="*/ 8 w 93"/>
                  <a:gd name="T15" fmla="*/ 0 h 61"/>
                  <a:gd name="T16" fmla="*/ 0 w 93"/>
                  <a:gd name="T17" fmla="*/ 0 h 61"/>
                  <a:gd name="T18" fmla="*/ 8 w 93"/>
                  <a:gd name="T19" fmla="*/ 4 h 61"/>
                  <a:gd name="T20" fmla="*/ 17 w 93"/>
                  <a:gd name="T21" fmla="*/ 7 h 61"/>
                  <a:gd name="T22" fmla="*/ 50 w 93"/>
                  <a:gd name="T23" fmla="*/ 15 h 61"/>
                  <a:gd name="T24" fmla="*/ 59 w 93"/>
                  <a:gd name="T25" fmla="*/ 26 h 61"/>
                  <a:gd name="T26" fmla="*/ 75 w 93"/>
                  <a:gd name="T27" fmla="*/ 41 h 61"/>
                  <a:gd name="T28" fmla="*/ 84 w 93"/>
                  <a:gd name="T29" fmla="*/ 56 h 61"/>
                  <a:gd name="T30" fmla="*/ 92 w 93"/>
                  <a:gd name="T31" fmla="*/ 6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3"/>
                  <a:gd name="T49" fmla="*/ 0 h 61"/>
                  <a:gd name="T50" fmla="*/ 93 w 93"/>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3" h="61">
                    <a:moveTo>
                      <a:pt x="92" y="60"/>
                    </a:moveTo>
                    <a:lnTo>
                      <a:pt x="92" y="56"/>
                    </a:lnTo>
                    <a:lnTo>
                      <a:pt x="84" y="45"/>
                    </a:lnTo>
                    <a:lnTo>
                      <a:pt x="75" y="30"/>
                    </a:lnTo>
                    <a:lnTo>
                      <a:pt x="59" y="19"/>
                    </a:lnTo>
                    <a:lnTo>
                      <a:pt x="50" y="7"/>
                    </a:lnTo>
                    <a:lnTo>
                      <a:pt x="33" y="0"/>
                    </a:lnTo>
                    <a:lnTo>
                      <a:pt x="8" y="0"/>
                    </a:lnTo>
                    <a:lnTo>
                      <a:pt x="0" y="0"/>
                    </a:lnTo>
                    <a:lnTo>
                      <a:pt x="8" y="4"/>
                    </a:lnTo>
                    <a:lnTo>
                      <a:pt x="17" y="7"/>
                    </a:lnTo>
                    <a:lnTo>
                      <a:pt x="50" y="15"/>
                    </a:lnTo>
                    <a:lnTo>
                      <a:pt x="59" y="26"/>
                    </a:lnTo>
                    <a:lnTo>
                      <a:pt x="75" y="41"/>
                    </a:lnTo>
                    <a:lnTo>
                      <a:pt x="84" y="56"/>
                    </a:lnTo>
                    <a:lnTo>
                      <a:pt x="92" y="60"/>
                    </a:lnTo>
                  </a:path>
                </a:pathLst>
              </a:custGeom>
              <a:solidFill>
                <a:schemeClr val="accent1"/>
              </a:solidFill>
              <a:ln w="12700" cap="rnd">
                <a:solidFill>
                  <a:srgbClr val="008000"/>
                </a:solidFill>
                <a:round/>
                <a:headEnd/>
                <a:tailEnd/>
              </a:ln>
            </p:spPr>
            <p:txBody>
              <a:bodyPr/>
              <a:lstStyle/>
              <a:p>
                <a:endParaRPr lang="en-US"/>
              </a:p>
            </p:txBody>
          </p:sp>
          <p:sp>
            <p:nvSpPr>
              <p:cNvPr id="18033" name="Freeform 440"/>
              <p:cNvSpPr>
                <a:spLocks/>
              </p:cNvSpPr>
              <p:nvPr/>
            </p:nvSpPr>
            <p:spPr bwMode="auto">
              <a:xfrm>
                <a:off x="5329" y="2036"/>
                <a:ext cx="35" cy="227"/>
              </a:xfrm>
              <a:custGeom>
                <a:avLst/>
                <a:gdLst>
                  <a:gd name="T0" fmla="*/ 0 w 35"/>
                  <a:gd name="T1" fmla="*/ 207 h 227"/>
                  <a:gd name="T2" fmla="*/ 9 w 35"/>
                  <a:gd name="T3" fmla="*/ 147 h 227"/>
                  <a:gd name="T4" fmla="*/ 9 w 35"/>
                  <a:gd name="T5" fmla="*/ 86 h 227"/>
                  <a:gd name="T6" fmla="*/ 17 w 35"/>
                  <a:gd name="T7" fmla="*/ 60 h 227"/>
                  <a:gd name="T8" fmla="*/ 26 w 35"/>
                  <a:gd name="T9" fmla="*/ 34 h 227"/>
                  <a:gd name="T10" fmla="*/ 26 w 35"/>
                  <a:gd name="T11" fmla="*/ 11 h 227"/>
                  <a:gd name="T12" fmla="*/ 34 w 35"/>
                  <a:gd name="T13" fmla="*/ 0 h 227"/>
                  <a:gd name="T14" fmla="*/ 34 w 35"/>
                  <a:gd name="T15" fmla="*/ 3 h 227"/>
                  <a:gd name="T16" fmla="*/ 34 w 35"/>
                  <a:gd name="T17" fmla="*/ 11 h 227"/>
                  <a:gd name="T18" fmla="*/ 34 w 35"/>
                  <a:gd name="T19" fmla="*/ 26 h 227"/>
                  <a:gd name="T20" fmla="*/ 34 w 35"/>
                  <a:gd name="T21" fmla="*/ 41 h 227"/>
                  <a:gd name="T22" fmla="*/ 26 w 35"/>
                  <a:gd name="T23" fmla="*/ 60 h 227"/>
                  <a:gd name="T24" fmla="*/ 26 w 35"/>
                  <a:gd name="T25" fmla="*/ 83 h 227"/>
                  <a:gd name="T26" fmla="*/ 9 w 35"/>
                  <a:gd name="T27" fmla="*/ 132 h 227"/>
                  <a:gd name="T28" fmla="*/ 9 w 35"/>
                  <a:gd name="T29" fmla="*/ 177 h 227"/>
                  <a:gd name="T30" fmla="*/ 9 w 35"/>
                  <a:gd name="T31" fmla="*/ 226 h 2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227"/>
                  <a:gd name="T50" fmla="*/ 35 w 35"/>
                  <a:gd name="T51" fmla="*/ 227 h 2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227">
                    <a:moveTo>
                      <a:pt x="0" y="207"/>
                    </a:moveTo>
                    <a:lnTo>
                      <a:pt x="9" y="147"/>
                    </a:lnTo>
                    <a:lnTo>
                      <a:pt x="9" y="86"/>
                    </a:lnTo>
                    <a:lnTo>
                      <a:pt x="17" y="60"/>
                    </a:lnTo>
                    <a:lnTo>
                      <a:pt x="26" y="34"/>
                    </a:lnTo>
                    <a:lnTo>
                      <a:pt x="26" y="11"/>
                    </a:lnTo>
                    <a:lnTo>
                      <a:pt x="34" y="0"/>
                    </a:lnTo>
                    <a:lnTo>
                      <a:pt x="34" y="3"/>
                    </a:lnTo>
                    <a:lnTo>
                      <a:pt x="34" y="11"/>
                    </a:lnTo>
                    <a:lnTo>
                      <a:pt x="34" y="26"/>
                    </a:lnTo>
                    <a:lnTo>
                      <a:pt x="34" y="41"/>
                    </a:lnTo>
                    <a:lnTo>
                      <a:pt x="26" y="60"/>
                    </a:lnTo>
                    <a:lnTo>
                      <a:pt x="26" y="83"/>
                    </a:lnTo>
                    <a:lnTo>
                      <a:pt x="9" y="132"/>
                    </a:lnTo>
                    <a:lnTo>
                      <a:pt x="9" y="177"/>
                    </a:lnTo>
                    <a:lnTo>
                      <a:pt x="9" y="226"/>
                    </a:lnTo>
                  </a:path>
                </a:pathLst>
              </a:custGeom>
              <a:solidFill>
                <a:schemeClr val="accent1"/>
              </a:solidFill>
              <a:ln w="12700" cap="rnd">
                <a:solidFill>
                  <a:srgbClr val="008000"/>
                </a:solidFill>
                <a:round/>
                <a:headEnd/>
                <a:tailEnd/>
              </a:ln>
            </p:spPr>
            <p:txBody>
              <a:bodyPr/>
              <a:lstStyle/>
              <a:p>
                <a:endParaRPr lang="en-US"/>
              </a:p>
            </p:txBody>
          </p:sp>
          <p:sp>
            <p:nvSpPr>
              <p:cNvPr id="18034" name="Freeform 441"/>
              <p:cNvSpPr>
                <a:spLocks/>
              </p:cNvSpPr>
              <p:nvPr/>
            </p:nvSpPr>
            <p:spPr bwMode="auto">
              <a:xfrm>
                <a:off x="5342" y="2190"/>
                <a:ext cx="78" cy="61"/>
              </a:xfrm>
              <a:custGeom>
                <a:avLst/>
                <a:gdLst>
                  <a:gd name="T0" fmla="*/ 0 w 78"/>
                  <a:gd name="T1" fmla="*/ 60 h 61"/>
                  <a:gd name="T2" fmla="*/ 9 w 78"/>
                  <a:gd name="T3" fmla="*/ 34 h 61"/>
                  <a:gd name="T4" fmla="*/ 17 w 78"/>
                  <a:gd name="T5" fmla="*/ 19 h 61"/>
                  <a:gd name="T6" fmla="*/ 34 w 78"/>
                  <a:gd name="T7" fmla="*/ 7 h 61"/>
                  <a:gd name="T8" fmla="*/ 43 w 78"/>
                  <a:gd name="T9" fmla="*/ 4 h 61"/>
                  <a:gd name="T10" fmla="*/ 60 w 78"/>
                  <a:gd name="T11" fmla="*/ 0 h 61"/>
                  <a:gd name="T12" fmla="*/ 77 w 78"/>
                  <a:gd name="T13" fmla="*/ 0 h 61"/>
                  <a:gd name="T14" fmla="*/ 77 w 78"/>
                  <a:gd name="T15" fmla="*/ 4 h 61"/>
                  <a:gd name="T16" fmla="*/ 68 w 78"/>
                  <a:gd name="T17" fmla="*/ 7 h 61"/>
                  <a:gd name="T18" fmla="*/ 51 w 78"/>
                  <a:gd name="T19" fmla="*/ 19 h 61"/>
                  <a:gd name="T20" fmla="*/ 34 w 78"/>
                  <a:gd name="T21" fmla="*/ 26 h 61"/>
                  <a:gd name="T22" fmla="*/ 9 w 78"/>
                  <a:gd name="T23" fmla="*/ 37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61"/>
                  <a:gd name="T38" fmla="*/ 78 w 78"/>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61">
                    <a:moveTo>
                      <a:pt x="0" y="60"/>
                    </a:moveTo>
                    <a:lnTo>
                      <a:pt x="9" y="34"/>
                    </a:lnTo>
                    <a:lnTo>
                      <a:pt x="17" y="19"/>
                    </a:lnTo>
                    <a:lnTo>
                      <a:pt x="34" y="7"/>
                    </a:lnTo>
                    <a:lnTo>
                      <a:pt x="43" y="4"/>
                    </a:lnTo>
                    <a:lnTo>
                      <a:pt x="60" y="0"/>
                    </a:lnTo>
                    <a:lnTo>
                      <a:pt x="77" y="0"/>
                    </a:lnTo>
                    <a:lnTo>
                      <a:pt x="77" y="4"/>
                    </a:lnTo>
                    <a:lnTo>
                      <a:pt x="68" y="7"/>
                    </a:lnTo>
                    <a:lnTo>
                      <a:pt x="51" y="19"/>
                    </a:lnTo>
                    <a:lnTo>
                      <a:pt x="34" y="26"/>
                    </a:lnTo>
                    <a:lnTo>
                      <a:pt x="9" y="37"/>
                    </a:lnTo>
                  </a:path>
                </a:pathLst>
              </a:custGeom>
              <a:solidFill>
                <a:schemeClr val="accent1"/>
              </a:solidFill>
              <a:ln w="12700" cap="rnd">
                <a:solidFill>
                  <a:srgbClr val="008000"/>
                </a:solidFill>
                <a:round/>
                <a:headEnd/>
                <a:tailEnd/>
              </a:ln>
            </p:spPr>
            <p:txBody>
              <a:bodyPr/>
              <a:lstStyle/>
              <a:p>
                <a:endParaRPr lang="en-US"/>
              </a:p>
            </p:txBody>
          </p:sp>
          <p:sp>
            <p:nvSpPr>
              <p:cNvPr id="18035" name="Freeform 442"/>
              <p:cNvSpPr>
                <a:spLocks/>
              </p:cNvSpPr>
              <p:nvPr/>
            </p:nvSpPr>
            <p:spPr bwMode="auto">
              <a:xfrm>
                <a:off x="5308" y="1992"/>
                <a:ext cx="26" cy="248"/>
              </a:xfrm>
              <a:custGeom>
                <a:avLst/>
                <a:gdLst>
                  <a:gd name="T0" fmla="*/ 25 w 26"/>
                  <a:gd name="T1" fmla="*/ 247 h 248"/>
                  <a:gd name="T2" fmla="*/ 17 w 26"/>
                  <a:gd name="T3" fmla="*/ 187 h 248"/>
                  <a:gd name="T4" fmla="*/ 17 w 26"/>
                  <a:gd name="T5" fmla="*/ 127 h 248"/>
                  <a:gd name="T6" fmla="*/ 8 w 26"/>
                  <a:gd name="T7" fmla="*/ 79 h 248"/>
                  <a:gd name="T8" fmla="*/ 8 w 26"/>
                  <a:gd name="T9" fmla="*/ 60 h 248"/>
                  <a:gd name="T10" fmla="*/ 8 w 26"/>
                  <a:gd name="T11" fmla="*/ 42 h 248"/>
                  <a:gd name="T12" fmla="*/ 0 w 26"/>
                  <a:gd name="T13" fmla="*/ 19 h 248"/>
                  <a:gd name="T14" fmla="*/ 0 w 26"/>
                  <a:gd name="T15" fmla="*/ 4 h 248"/>
                  <a:gd name="T16" fmla="*/ 0 w 26"/>
                  <a:gd name="T17" fmla="*/ 0 h 248"/>
                  <a:gd name="T18" fmla="*/ 8 w 26"/>
                  <a:gd name="T19" fmla="*/ 0 h 248"/>
                  <a:gd name="T20" fmla="*/ 8 w 26"/>
                  <a:gd name="T21" fmla="*/ 8 h 248"/>
                  <a:gd name="T22" fmla="*/ 17 w 26"/>
                  <a:gd name="T23" fmla="*/ 27 h 248"/>
                  <a:gd name="T24" fmla="*/ 17 w 26"/>
                  <a:gd name="T25" fmla="*/ 45 h 248"/>
                  <a:gd name="T26" fmla="*/ 17 w 26"/>
                  <a:gd name="T27" fmla="*/ 60 h 248"/>
                  <a:gd name="T28" fmla="*/ 17 w 26"/>
                  <a:gd name="T29" fmla="*/ 94 h 248"/>
                  <a:gd name="T30" fmla="*/ 17 w 26"/>
                  <a:gd name="T31" fmla="*/ 124 h 248"/>
                  <a:gd name="T32" fmla="*/ 25 w 26"/>
                  <a:gd name="T33" fmla="*/ 165 h 248"/>
                  <a:gd name="T34" fmla="*/ 25 w 26"/>
                  <a:gd name="T35" fmla="*/ 210 h 2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248"/>
                  <a:gd name="T56" fmla="*/ 26 w 26"/>
                  <a:gd name="T57" fmla="*/ 248 h 2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248">
                    <a:moveTo>
                      <a:pt x="25" y="247"/>
                    </a:moveTo>
                    <a:lnTo>
                      <a:pt x="17" y="187"/>
                    </a:lnTo>
                    <a:lnTo>
                      <a:pt x="17" y="127"/>
                    </a:lnTo>
                    <a:lnTo>
                      <a:pt x="8" y="79"/>
                    </a:lnTo>
                    <a:lnTo>
                      <a:pt x="8" y="60"/>
                    </a:lnTo>
                    <a:lnTo>
                      <a:pt x="8" y="42"/>
                    </a:lnTo>
                    <a:lnTo>
                      <a:pt x="0" y="19"/>
                    </a:lnTo>
                    <a:lnTo>
                      <a:pt x="0" y="4"/>
                    </a:lnTo>
                    <a:lnTo>
                      <a:pt x="0" y="0"/>
                    </a:lnTo>
                    <a:lnTo>
                      <a:pt x="8" y="0"/>
                    </a:lnTo>
                    <a:lnTo>
                      <a:pt x="8" y="8"/>
                    </a:lnTo>
                    <a:lnTo>
                      <a:pt x="17" y="27"/>
                    </a:lnTo>
                    <a:lnTo>
                      <a:pt x="17" y="45"/>
                    </a:lnTo>
                    <a:lnTo>
                      <a:pt x="17" y="60"/>
                    </a:lnTo>
                    <a:lnTo>
                      <a:pt x="17" y="94"/>
                    </a:lnTo>
                    <a:lnTo>
                      <a:pt x="17" y="124"/>
                    </a:lnTo>
                    <a:lnTo>
                      <a:pt x="25" y="165"/>
                    </a:lnTo>
                    <a:lnTo>
                      <a:pt x="25" y="210"/>
                    </a:lnTo>
                  </a:path>
                </a:pathLst>
              </a:custGeom>
              <a:solidFill>
                <a:schemeClr val="accent1"/>
              </a:solidFill>
              <a:ln w="12700" cap="rnd">
                <a:solidFill>
                  <a:srgbClr val="008000"/>
                </a:solidFill>
                <a:round/>
                <a:headEnd/>
                <a:tailEnd/>
              </a:ln>
            </p:spPr>
            <p:txBody>
              <a:bodyPr/>
              <a:lstStyle/>
              <a:p>
                <a:endParaRPr lang="en-US"/>
              </a:p>
            </p:txBody>
          </p:sp>
        </p:grpSp>
      </p:grpSp>
      <p:grpSp>
        <p:nvGrpSpPr>
          <p:cNvPr id="17479" name="Group 443"/>
          <p:cNvGrpSpPr>
            <a:grpSpLocks/>
          </p:cNvGrpSpPr>
          <p:nvPr/>
        </p:nvGrpSpPr>
        <p:grpSpPr bwMode="auto">
          <a:xfrm>
            <a:off x="1392238" y="2836863"/>
            <a:ext cx="1074737" cy="460375"/>
            <a:chOff x="965" y="1746"/>
            <a:chExt cx="744" cy="284"/>
          </a:xfrm>
        </p:grpSpPr>
        <p:grpSp>
          <p:nvGrpSpPr>
            <p:cNvPr id="17480" name="Group 444"/>
            <p:cNvGrpSpPr>
              <a:grpSpLocks/>
            </p:cNvGrpSpPr>
            <p:nvPr/>
          </p:nvGrpSpPr>
          <p:grpSpPr bwMode="auto">
            <a:xfrm>
              <a:off x="965" y="1750"/>
              <a:ext cx="187" cy="280"/>
              <a:chOff x="965" y="1750"/>
              <a:chExt cx="187" cy="280"/>
            </a:xfrm>
          </p:grpSpPr>
          <p:sp>
            <p:nvSpPr>
              <p:cNvPr id="18016" name="Freeform 445"/>
              <p:cNvSpPr>
                <a:spLocks/>
              </p:cNvSpPr>
              <p:nvPr/>
            </p:nvSpPr>
            <p:spPr bwMode="auto">
              <a:xfrm>
                <a:off x="1062" y="1924"/>
                <a:ext cx="9" cy="106"/>
              </a:xfrm>
              <a:custGeom>
                <a:avLst/>
                <a:gdLst>
                  <a:gd name="T0" fmla="*/ 0 w 9"/>
                  <a:gd name="T1" fmla="*/ 105 h 106"/>
                  <a:gd name="T2" fmla="*/ 2 w 9"/>
                  <a:gd name="T3" fmla="*/ 74 h 106"/>
                  <a:gd name="T4" fmla="*/ 4 w 9"/>
                  <a:gd name="T5" fmla="*/ 47 h 106"/>
                  <a:gd name="T6" fmla="*/ 4 w 9"/>
                  <a:gd name="T7" fmla="*/ 27 h 106"/>
                  <a:gd name="T8" fmla="*/ 5 w 9"/>
                  <a:gd name="T9" fmla="*/ 13 h 106"/>
                  <a:gd name="T10" fmla="*/ 7 w 9"/>
                  <a:gd name="T11" fmla="*/ 6 h 106"/>
                  <a:gd name="T12" fmla="*/ 7 w 9"/>
                  <a:gd name="T13" fmla="*/ 0 h 106"/>
                  <a:gd name="T14" fmla="*/ 8 w 9"/>
                  <a:gd name="T15" fmla="*/ 3 h 106"/>
                  <a:gd name="T16" fmla="*/ 7 w 9"/>
                  <a:gd name="T17" fmla="*/ 20 h 106"/>
                  <a:gd name="T18" fmla="*/ 7 w 9"/>
                  <a:gd name="T19" fmla="*/ 44 h 106"/>
                  <a:gd name="T20" fmla="*/ 4 w 9"/>
                  <a:gd name="T21" fmla="*/ 74 h 106"/>
                  <a:gd name="T22" fmla="*/ 0 w 9"/>
                  <a:gd name="T23" fmla="*/ 105 h 1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06"/>
                  <a:gd name="T38" fmla="*/ 9 w 9"/>
                  <a:gd name="T39" fmla="*/ 106 h 1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06">
                    <a:moveTo>
                      <a:pt x="0" y="105"/>
                    </a:moveTo>
                    <a:lnTo>
                      <a:pt x="2" y="74"/>
                    </a:lnTo>
                    <a:lnTo>
                      <a:pt x="4" y="47"/>
                    </a:lnTo>
                    <a:lnTo>
                      <a:pt x="4" y="27"/>
                    </a:lnTo>
                    <a:lnTo>
                      <a:pt x="5" y="13"/>
                    </a:lnTo>
                    <a:lnTo>
                      <a:pt x="7" y="6"/>
                    </a:lnTo>
                    <a:lnTo>
                      <a:pt x="7" y="0"/>
                    </a:lnTo>
                    <a:lnTo>
                      <a:pt x="8" y="3"/>
                    </a:lnTo>
                    <a:lnTo>
                      <a:pt x="7" y="20"/>
                    </a:lnTo>
                    <a:lnTo>
                      <a:pt x="7" y="44"/>
                    </a:lnTo>
                    <a:lnTo>
                      <a:pt x="4" y="74"/>
                    </a:lnTo>
                    <a:lnTo>
                      <a:pt x="0" y="105"/>
                    </a:lnTo>
                  </a:path>
                </a:pathLst>
              </a:custGeom>
              <a:solidFill>
                <a:schemeClr val="accent1"/>
              </a:solidFill>
              <a:ln w="12700" cap="rnd">
                <a:solidFill>
                  <a:srgbClr val="008000"/>
                </a:solidFill>
                <a:round/>
                <a:headEnd/>
                <a:tailEnd/>
              </a:ln>
            </p:spPr>
            <p:txBody>
              <a:bodyPr/>
              <a:lstStyle/>
              <a:p>
                <a:endParaRPr lang="en-US"/>
              </a:p>
            </p:txBody>
          </p:sp>
          <p:sp>
            <p:nvSpPr>
              <p:cNvPr id="18017" name="Freeform 446"/>
              <p:cNvSpPr>
                <a:spLocks/>
              </p:cNvSpPr>
              <p:nvPr/>
            </p:nvSpPr>
            <p:spPr bwMode="auto">
              <a:xfrm>
                <a:off x="988" y="1850"/>
                <a:ext cx="78" cy="168"/>
              </a:xfrm>
              <a:custGeom>
                <a:avLst/>
                <a:gdLst>
                  <a:gd name="T0" fmla="*/ 77 w 78"/>
                  <a:gd name="T1" fmla="*/ 167 h 168"/>
                  <a:gd name="T2" fmla="*/ 76 w 78"/>
                  <a:gd name="T3" fmla="*/ 167 h 168"/>
                  <a:gd name="T4" fmla="*/ 73 w 78"/>
                  <a:gd name="T5" fmla="*/ 163 h 168"/>
                  <a:gd name="T6" fmla="*/ 67 w 78"/>
                  <a:gd name="T7" fmla="*/ 157 h 168"/>
                  <a:gd name="T8" fmla="*/ 60 w 78"/>
                  <a:gd name="T9" fmla="*/ 146 h 168"/>
                  <a:gd name="T10" fmla="*/ 48 w 78"/>
                  <a:gd name="T11" fmla="*/ 123 h 168"/>
                  <a:gd name="T12" fmla="*/ 42 w 78"/>
                  <a:gd name="T13" fmla="*/ 112 h 168"/>
                  <a:gd name="T14" fmla="*/ 39 w 78"/>
                  <a:gd name="T15" fmla="*/ 106 h 168"/>
                  <a:gd name="T16" fmla="*/ 37 w 78"/>
                  <a:gd name="T17" fmla="*/ 99 h 168"/>
                  <a:gd name="T18" fmla="*/ 37 w 78"/>
                  <a:gd name="T19" fmla="*/ 95 h 168"/>
                  <a:gd name="T20" fmla="*/ 39 w 78"/>
                  <a:gd name="T21" fmla="*/ 85 h 168"/>
                  <a:gd name="T22" fmla="*/ 42 w 78"/>
                  <a:gd name="T23" fmla="*/ 75 h 168"/>
                  <a:gd name="T24" fmla="*/ 40 w 78"/>
                  <a:gd name="T25" fmla="*/ 72 h 168"/>
                  <a:gd name="T26" fmla="*/ 39 w 78"/>
                  <a:gd name="T27" fmla="*/ 65 h 168"/>
                  <a:gd name="T28" fmla="*/ 35 w 78"/>
                  <a:gd name="T29" fmla="*/ 58 h 168"/>
                  <a:gd name="T30" fmla="*/ 29 w 78"/>
                  <a:gd name="T31" fmla="*/ 48 h 168"/>
                  <a:gd name="T32" fmla="*/ 17 w 78"/>
                  <a:gd name="T33" fmla="*/ 28 h 168"/>
                  <a:gd name="T34" fmla="*/ 11 w 78"/>
                  <a:gd name="T35" fmla="*/ 17 h 168"/>
                  <a:gd name="T36" fmla="*/ 4 w 78"/>
                  <a:gd name="T37" fmla="*/ 11 h 168"/>
                  <a:gd name="T38" fmla="*/ 1 w 78"/>
                  <a:gd name="T39" fmla="*/ 4 h 168"/>
                  <a:gd name="T40" fmla="*/ 0 w 78"/>
                  <a:gd name="T41" fmla="*/ 0 h 168"/>
                  <a:gd name="T42" fmla="*/ 1 w 78"/>
                  <a:gd name="T43" fmla="*/ 0 h 168"/>
                  <a:gd name="T44" fmla="*/ 4 w 78"/>
                  <a:gd name="T45" fmla="*/ 4 h 168"/>
                  <a:gd name="T46" fmla="*/ 9 w 78"/>
                  <a:gd name="T47" fmla="*/ 11 h 168"/>
                  <a:gd name="T48" fmla="*/ 15 w 78"/>
                  <a:gd name="T49" fmla="*/ 14 h 168"/>
                  <a:gd name="T50" fmla="*/ 29 w 78"/>
                  <a:gd name="T51" fmla="*/ 31 h 168"/>
                  <a:gd name="T52" fmla="*/ 34 w 78"/>
                  <a:gd name="T53" fmla="*/ 38 h 168"/>
                  <a:gd name="T54" fmla="*/ 39 w 78"/>
                  <a:gd name="T55" fmla="*/ 48 h 168"/>
                  <a:gd name="T56" fmla="*/ 43 w 78"/>
                  <a:gd name="T57" fmla="*/ 58 h 168"/>
                  <a:gd name="T58" fmla="*/ 49 w 78"/>
                  <a:gd name="T59" fmla="*/ 75 h 168"/>
                  <a:gd name="T60" fmla="*/ 62 w 78"/>
                  <a:gd name="T61" fmla="*/ 112 h 168"/>
                  <a:gd name="T62" fmla="*/ 68 w 78"/>
                  <a:gd name="T63" fmla="*/ 129 h 168"/>
                  <a:gd name="T64" fmla="*/ 73 w 78"/>
                  <a:gd name="T65" fmla="*/ 146 h 168"/>
                  <a:gd name="T66" fmla="*/ 76 w 78"/>
                  <a:gd name="T67" fmla="*/ 160 h 168"/>
                  <a:gd name="T68" fmla="*/ 77 w 78"/>
                  <a:gd name="T69" fmla="*/ 167 h 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168"/>
                  <a:gd name="T107" fmla="*/ 78 w 78"/>
                  <a:gd name="T108" fmla="*/ 168 h 1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168">
                    <a:moveTo>
                      <a:pt x="77" y="167"/>
                    </a:moveTo>
                    <a:lnTo>
                      <a:pt x="76" y="167"/>
                    </a:lnTo>
                    <a:lnTo>
                      <a:pt x="73" y="163"/>
                    </a:lnTo>
                    <a:lnTo>
                      <a:pt x="67" y="157"/>
                    </a:lnTo>
                    <a:lnTo>
                      <a:pt x="60" y="146"/>
                    </a:lnTo>
                    <a:lnTo>
                      <a:pt x="48" y="123"/>
                    </a:lnTo>
                    <a:lnTo>
                      <a:pt x="42" y="112"/>
                    </a:lnTo>
                    <a:lnTo>
                      <a:pt x="39" y="106"/>
                    </a:lnTo>
                    <a:lnTo>
                      <a:pt x="37" y="99"/>
                    </a:lnTo>
                    <a:lnTo>
                      <a:pt x="37" y="95"/>
                    </a:lnTo>
                    <a:lnTo>
                      <a:pt x="39" y="85"/>
                    </a:lnTo>
                    <a:lnTo>
                      <a:pt x="42" y="75"/>
                    </a:lnTo>
                    <a:lnTo>
                      <a:pt x="40" y="72"/>
                    </a:lnTo>
                    <a:lnTo>
                      <a:pt x="39" y="65"/>
                    </a:lnTo>
                    <a:lnTo>
                      <a:pt x="35" y="58"/>
                    </a:lnTo>
                    <a:lnTo>
                      <a:pt x="29" y="48"/>
                    </a:lnTo>
                    <a:lnTo>
                      <a:pt x="17" y="28"/>
                    </a:lnTo>
                    <a:lnTo>
                      <a:pt x="11" y="17"/>
                    </a:lnTo>
                    <a:lnTo>
                      <a:pt x="4" y="11"/>
                    </a:lnTo>
                    <a:lnTo>
                      <a:pt x="1" y="4"/>
                    </a:lnTo>
                    <a:lnTo>
                      <a:pt x="0" y="0"/>
                    </a:lnTo>
                    <a:lnTo>
                      <a:pt x="1" y="0"/>
                    </a:lnTo>
                    <a:lnTo>
                      <a:pt x="4" y="4"/>
                    </a:lnTo>
                    <a:lnTo>
                      <a:pt x="9" y="11"/>
                    </a:lnTo>
                    <a:lnTo>
                      <a:pt x="15" y="14"/>
                    </a:lnTo>
                    <a:lnTo>
                      <a:pt x="29" y="31"/>
                    </a:lnTo>
                    <a:lnTo>
                      <a:pt x="34" y="38"/>
                    </a:lnTo>
                    <a:lnTo>
                      <a:pt x="39" y="48"/>
                    </a:lnTo>
                    <a:lnTo>
                      <a:pt x="43" y="58"/>
                    </a:lnTo>
                    <a:lnTo>
                      <a:pt x="49" y="75"/>
                    </a:lnTo>
                    <a:lnTo>
                      <a:pt x="62" y="112"/>
                    </a:lnTo>
                    <a:lnTo>
                      <a:pt x="68" y="129"/>
                    </a:lnTo>
                    <a:lnTo>
                      <a:pt x="73" y="146"/>
                    </a:lnTo>
                    <a:lnTo>
                      <a:pt x="76" y="160"/>
                    </a:lnTo>
                    <a:lnTo>
                      <a:pt x="77" y="167"/>
                    </a:lnTo>
                  </a:path>
                </a:pathLst>
              </a:custGeom>
              <a:solidFill>
                <a:schemeClr val="accent1"/>
              </a:solidFill>
              <a:ln w="12700" cap="rnd">
                <a:solidFill>
                  <a:srgbClr val="008000"/>
                </a:solidFill>
                <a:round/>
                <a:headEnd/>
                <a:tailEnd/>
              </a:ln>
            </p:spPr>
            <p:txBody>
              <a:bodyPr/>
              <a:lstStyle/>
              <a:p>
                <a:endParaRPr lang="en-US"/>
              </a:p>
            </p:txBody>
          </p:sp>
          <p:sp>
            <p:nvSpPr>
              <p:cNvPr id="18018" name="Freeform 447"/>
              <p:cNvSpPr>
                <a:spLocks/>
              </p:cNvSpPr>
              <p:nvPr/>
            </p:nvSpPr>
            <p:spPr bwMode="auto">
              <a:xfrm>
                <a:off x="1066" y="1869"/>
                <a:ext cx="50" cy="161"/>
              </a:xfrm>
              <a:custGeom>
                <a:avLst/>
                <a:gdLst>
                  <a:gd name="T0" fmla="*/ 0 w 50"/>
                  <a:gd name="T1" fmla="*/ 126 h 161"/>
                  <a:gd name="T2" fmla="*/ 15 w 50"/>
                  <a:gd name="T3" fmla="*/ 92 h 161"/>
                  <a:gd name="T4" fmla="*/ 20 w 50"/>
                  <a:gd name="T5" fmla="*/ 75 h 161"/>
                  <a:gd name="T6" fmla="*/ 25 w 50"/>
                  <a:gd name="T7" fmla="*/ 61 h 161"/>
                  <a:gd name="T8" fmla="*/ 26 w 50"/>
                  <a:gd name="T9" fmla="*/ 48 h 161"/>
                  <a:gd name="T10" fmla="*/ 25 w 50"/>
                  <a:gd name="T11" fmla="*/ 38 h 161"/>
                  <a:gd name="T12" fmla="*/ 25 w 50"/>
                  <a:gd name="T13" fmla="*/ 27 h 161"/>
                  <a:gd name="T14" fmla="*/ 25 w 50"/>
                  <a:gd name="T15" fmla="*/ 21 h 161"/>
                  <a:gd name="T16" fmla="*/ 26 w 50"/>
                  <a:gd name="T17" fmla="*/ 17 h 161"/>
                  <a:gd name="T18" fmla="*/ 30 w 50"/>
                  <a:gd name="T19" fmla="*/ 14 h 161"/>
                  <a:gd name="T20" fmla="*/ 38 w 50"/>
                  <a:gd name="T21" fmla="*/ 4 h 161"/>
                  <a:gd name="T22" fmla="*/ 46 w 50"/>
                  <a:gd name="T23" fmla="*/ 0 h 161"/>
                  <a:gd name="T24" fmla="*/ 48 w 50"/>
                  <a:gd name="T25" fmla="*/ 0 h 161"/>
                  <a:gd name="T26" fmla="*/ 49 w 50"/>
                  <a:gd name="T27" fmla="*/ 4 h 161"/>
                  <a:gd name="T28" fmla="*/ 48 w 50"/>
                  <a:gd name="T29" fmla="*/ 10 h 161"/>
                  <a:gd name="T30" fmla="*/ 44 w 50"/>
                  <a:gd name="T31" fmla="*/ 17 h 161"/>
                  <a:gd name="T32" fmla="*/ 36 w 50"/>
                  <a:gd name="T33" fmla="*/ 41 h 161"/>
                  <a:gd name="T34" fmla="*/ 26 w 50"/>
                  <a:gd name="T35" fmla="*/ 68 h 161"/>
                  <a:gd name="T36" fmla="*/ 18 w 50"/>
                  <a:gd name="T37" fmla="*/ 89 h 161"/>
                  <a:gd name="T38" fmla="*/ 13 w 50"/>
                  <a:gd name="T39" fmla="*/ 126 h 161"/>
                  <a:gd name="T40" fmla="*/ 10 w 50"/>
                  <a:gd name="T41" fmla="*/ 160 h 1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161"/>
                  <a:gd name="T65" fmla="*/ 50 w 50"/>
                  <a:gd name="T66" fmla="*/ 161 h 1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161">
                    <a:moveTo>
                      <a:pt x="0" y="126"/>
                    </a:moveTo>
                    <a:lnTo>
                      <a:pt x="15" y="92"/>
                    </a:lnTo>
                    <a:lnTo>
                      <a:pt x="20" y="75"/>
                    </a:lnTo>
                    <a:lnTo>
                      <a:pt x="25" y="61"/>
                    </a:lnTo>
                    <a:lnTo>
                      <a:pt x="26" y="48"/>
                    </a:lnTo>
                    <a:lnTo>
                      <a:pt x="25" y="38"/>
                    </a:lnTo>
                    <a:lnTo>
                      <a:pt x="25" y="27"/>
                    </a:lnTo>
                    <a:lnTo>
                      <a:pt x="25" y="21"/>
                    </a:lnTo>
                    <a:lnTo>
                      <a:pt x="26" y="17"/>
                    </a:lnTo>
                    <a:lnTo>
                      <a:pt x="30" y="14"/>
                    </a:lnTo>
                    <a:lnTo>
                      <a:pt x="38" y="4"/>
                    </a:lnTo>
                    <a:lnTo>
                      <a:pt x="46" y="0"/>
                    </a:lnTo>
                    <a:lnTo>
                      <a:pt x="48" y="0"/>
                    </a:lnTo>
                    <a:lnTo>
                      <a:pt x="49" y="4"/>
                    </a:lnTo>
                    <a:lnTo>
                      <a:pt x="48" y="10"/>
                    </a:lnTo>
                    <a:lnTo>
                      <a:pt x="44" y="17"/>
                    </a:lnTo>
                    <a:lnTo>
                      <a:pt x="36" y="41"/>
                    </a:lnTo>
                    <a:lnTo>
                      <a:pt x="26" y="68"/>
                    </a:lnTo>
                    <a:lnTo>
                      <a:pt x="18" y="89"/>
                    </a:lnTo>
                    <a:lnTo>
                      <a:pt x="13" y="126"/>
                    </a:lnTo>
                    <a:lnTo>
                      <a:pt x="10" y="160"/>
                    </a:lnTo>
                  </a:path>
                </a:pathLst>
              </a:custGeom>
              <a:solidFill>
                <a:schemeClr val="accent1"/>
              </a:solidFill>
              <a:ln w="12700" cap="rnd">
                <a:solidFill>
                  <a:srgbClr val="008000"/>
                </a:solidFill>
                <a:round/>
                <a:headEnd/>
                <a:tailEnd/>
              </a:ln>
            </p:spPr>
            <p:txBody>
              <a:bodyPr/>
              <a:lstStyle/>
              <a:p>
                <a:endParaRPr lang="en-US"/>
              </a:p>
            </p:txBody>
          </p:sp>
          <p:sp>
            <p:nvSpPr>
              <p:cNvPr id="18019" name="Freeform 448"/>
              <p:cNvSpPr>
                <a:spLocks/>
              </p:cNvSpPr>
              <p:nvPr/>
            </p:nvSpPr>
            <p:spPr bwMode="auto">
              <a:xfrm>
                <a:off x="1020" y="1798"/>
                <a:ext cx="54" cy="202"/>
              </a:xfrm>
              <a:custGeom>
                <a:avLst/>
                <a:gdLst>
                  <a:gd name="T0" fmla="*/ 43 w 54"/>
                  <a:gd name="T1" fmla="*/ 201 h 202"/>
                  <a:gd name="T2" fmla="*/ 36 w 54"/>
                  <a:gd name="T3" fmla="*/ 137 h 202"/>
                  <a:gd name="T4" fmla="*/ 31 w 54"/>
                  <a:gd name="T5" fmla="*/ 107 h 202"/>
                  <a:gd name="T6" fmla="*/ 25 w 54"/>
                  <a:gd name="T7" fmla="*/ 80 h 202"/>
                  <a:gd name="T8" fmla="*/ 18 w 54"/>
                  <a:gd name="T9" fmla="*/ 57 h 202"/>
                  <a:gd name="T10" fmla="*/ 11 w 54"/>
                  <a:gd name="T11" fmla="*/ 33 h 202"/>
                  <a:gd name="T12" fmla="*/ 3 w 54"/>
                  <a:gd name="T13" fmla="*/ 13 h 202"/>
                  <a:gd name="T14" fmla="*/ 1 w 54"/>
                  <a:gd name="T15" fmla="*/ 7 h 202"/>
                  <a:gd name="T16" fmla="*/ 0 w 54"/>
                  <a:gd name="T17" fmla="*/ 3 h 202"/>
                  <a:gd name="T18" fmla="*/ 1 w 54"/>
                  <a:gd name="T19" fmla="*/ 0 h 202"/>
                  <a:gd name="T20" fmla="*/ 6 w 54"/>
                  <a:gd name="T21" fmla="*/ 7 h 202"/>
                  <a:gd name="T22" fmla="*/ 12 w 54"/>
                  <a:gd name="T23" fmla="*/ 17 h 202"/>
                  <a:gd name="T24" fmla="*/ 18 w 54"/>
                  <a:gd name="T25" fmla="*/ 30 h 202"/>
                  <a:gd name="T26" fmla="*/ 26 w 54"/>
                  <a:gd name="T27" fmla="*/ 47 h 202"/>
                  <a:gd name="T28" fmla="*/ 36 w 54"/>
                  <a:gd name="T29" fmla="*/ 70 h 202"/>
                  <a:gd name="T30" fmla="*/ 43 w 54"/>
                  <a:gd name="T31" fmla="*/ 94 h 202"/>
                  <a:gd name="T32" fmla="*/ 50 w 54"/>
                  <a:gd name="T33" fmla="*/ 114 h 202"/>
                  <a:gd name="T34" fmla="*/ 51 w 54"/>
                  <a:gd name="T35" fmla="*/ 127 h 202"/>
                  <a:gd name="T36" fmla="*/ 53 w 54"/>
                  <a:gd name="T37" fmla="*/ 137 h 202"/>
                  <a:gd name="T38" fmla="*/ 50 w 54"/>
                  <a:gd name="T39" fmla="*/ 154 h 2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
                  <a:gd name="T61" fmla="*/ 0 h 202"/>
                  <a:gd name="T62" fmla="*/ 54 w 54"/>
                  <a:gd name="T63" fmla="*/ 202 h 2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 h="202">
                    <a:moveTo>
                      <a:pt x="43" y="201"/>
                    </a:moveTo>
                    <a:lnTo>
                      <a:pt x="36" y="137"/>
                    </a:lnTo>
                    <a:lnTo>
                      <a:pt x="31" y="107"/>
                    </a:lnTo>
                    <a:lnTo>
                      <a:pt x="25" y="80"/>
                    </a:lnTo>
                    <a:lnTo>
                      <a:pt x="18" y="57"/>
                    </a:lnTo>
                    <a:lnTo>
                      <a:pt x="11" y="33"/>
                    </a:lnTo>
                    <a:lnTo>
                      <a:pt x="3" y="13"/>
                    </a:lnTo>
                    <a:lnTo>
                      <a:pt x="1" y="7"/>
                    </a:lnTo>
                    <a:lnTo>
                      <a:pt x="0" y="3"/>
                    </a:lnTo>
                    <a:lnTo>
                      <a:pt x="1" y="0"/>
                    </a:lnTo>
                    <a:lnTo>
                      <a:pt x="6" y="7"/>
                    </a:lnTo>
                    <a:lnTo>
                      <a:pt x="12" y="17"/>
                    </a:lnTo>
                    <a:lnTo>
                      <a:pt x="18" y="30"/>
                    </a:lnTo>
                    <a:lnTo>
                      <a:pt x="26" y="47"/>
                    </a:lnTo>
                    <a:lnTo>
                      <a:pt x="36" y="70"/>
                    </a:lnTo>
                    <a:lnTo>
                      <a:pt x="43" y="94"/>
                    </a:lnTo>
                    <a:lnTo>
                      <a:pt x="50" y="114"/>
                    </a:lnTo>
                    <a:lnTo>
                      <a:pt x="51" y="127"/>
                    </a:lnTo>
                    <a:lnTo>
                      <a:pt x="53" y="137"/>
                    </a:lnTo>
                    <a:lnTo>
                      <a:pt x="50" y="154"/>
                    </a:lnTo>
                  </a:path>
                </a:pathLst>
              </a:custGeom>
              <a:solidFill>
                <a:schemeClr val="accent1"/>
              </a:solidFill>
              <a:ln w="12700" cap="rnd">
                <a:solidFill>
                  <a:srgbClr val="008000"/>
                </a:solidFill>
                <a:round/>
                <a:headEnd/>
                <a:tailEnd/>
              </a:ln>
            </p:spPr>
            <p:txBody>
              <a:bodyPr/>
              <a:lstStyle/>
              <a:p>
                <a:endParaRPr lang="en-US"/>
              </a:p>
            </p:txBody>
          </p:sp>
          <p:sp>
            <p:nvSpPr>
              <p:cNvPr id="18020" name="Freeform 449"/>
              <p:cNvSpPr>
                <a:spLocks/>
              </p:cNvSpPr>
              <p:nvPr/>
            </p:nvSpPr>
            <p:spPr bwMode="auto">
              <a:xfrm>
                <a:off x="965" y="1954"/>
                <a:ext cx="94" cy="62"/>
              </a:xfrm>
              <a:custGeom>
                <a:avLst/>
                <a:gdLst>
                  <a:gd name="T0" fmla="*/ 93 w 94"/>
                  <a:gd name="T1" fmla="*/ 61 h 62"/>
                  <a:gd name="T2" fmla="*/ 91 w 94"/>
                  <a:gd name="T3" fmla="*/ 57 h 62"/>
                  <a:gd name="T4" fmla="*/ 84 w 94"/>
                  <a:gd name="T5" fmla="*/ 47 h 62"/>
                  <a:gd name="T6" fmla="*/ 74 w 94"/>
                  <a:gd name="T7" fmla="*/ 30 h 62"/>
                  <a:gd name="T8" fmla="*/ 67 w 94"/>
                  <a:gd name="T9" fmla="*/ 20 h 62"/>
                  <a:gd name="T10" fmla="*/ 51 w 94"/>
                  <a:gd name="T11" fmla="*/ 10 h 62"/>
                  <a:gd name="T12" fmla="*/ 34 w 94"/>
                  <a:gd name="T13" fmla="*/ 0 h 62"/>
                  <a:gd name="T14" fmla="*/ 23 w 94"/>
                  <a:gd name="T15" fmla="*/ 0 h 62"/>
                  <a:gd name="T16" fmla="*/ 13 w 94"/>
                  <a:gd name="T17" fmla="*/ 0 h 62"/>
                  <a:gd name="T18" fmla="*/ 6 w 94"/>
                  <a:gd name="T19" fmla="*/ 0 h 62"/>
                  <a:gd name="T20" fmla="*/ 3 w 94"/>
                  <a:gd name="T21" fmla="*/ 0 h 62"/>
                  <a:gd name="T22" fmla="*/ 0 w 94"/>
                  <a:gd name="T23" fmla="*/ 0 h 62"/>
                  <a:gd name="T24" fmla="*/ 3 w 94"/>
                  <a:gd name="T25" fmla="*/ 0 h 62"/>
                  <a:gd name="T26" fmla="*/ 8 w 94"/>
                  <a:gd name="T27" fmla="*/ 3 h 62"/>
                  <a:gd name="T28" fmla="*/ 16 w 94"/>
                  <a:gd name="T29" fmla="*/ 3 h 62"/>
                  <a:gd name="T30" fmla="*/ 23 w 94"/>
                  <a:gd name="T31" fmla="*/ 6 h 62"/>
                  <a:gd name="T32" fmla="*/ 40 w 94"/>
                  <a:gd name="T33" fmla="*/ 10 h 62"/>
                  <a:gd name="T34" fmla="*/ 47 w 94"/>
                  <a:gd name="T35" fmla="*/ 13 h 62"/>
                  <a:gd name="T36" fmla="*/ 53 w 94"/>
                  <a:gd name="T37" fmla="*/ 17 h 62"/>
                  <a:gd name="T38" fmla="*/ 64 w 94"/>
                  <a:gd name="T39" fmla="*/ 27 h 62"/>
                  <a:gd name="T40" fmla="*/ 76 w 94"/>
                  <a:gd name="T41" fmla="*/ 40 h 62"/>
                  <a:gd name="T42" fmla="*/ 87 w 94"/>
                  <a:gd name="T43" fmla="*/ 54 h 62"/>
                  <a:gd name="T44" fmla="*/ 91 w 94"/>
                  <a:gd name="T45" fmla="*/ 61 h 62"/>
                  <a:gd name="T46" fmla="*/ 93 w 94"/>
                  <a:gd name="T47" fmla="*/ 61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4"/>
                  <a:gd name="T73" fmla="*/ 0 h 62"/>
                  <a:gd name="T74" fmla="*/ 94 w 94"/>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4" h="62">
                    <a:moveTo>
                      <a:pt x="93" y="61"/>
                    </a:moveTo>
                    <a:lnTo>
                      <a:pt x="91" y="57"/>
                    </a:lnTo>
                    <a:lnTo>
                      <a:pt x="84" y="47"/>
                    </a:lnTo>
                    <a:lnTo>
                      <a:pt x="74" y="30"/>
                    </a:lnTo>
                    <a:lnTo>
                      <a:pt x="67" y="20"/>
                    </a:lnTo>
                    <a:lnTo>
                      <a:pt x="51" y="10"/>
                    </a:lnTo>
                    <a:lnTo>
                      <a:pt x="34" y="0"/>
                    </a:lnTo>
                    <a:lnTo>
                      <a:pt x="23" y="0"/>
                    </a:lnTo>
                    <a:lnTo>
                      <a:pt x="13" y="0"/>
                    </a:lnTo>
                    <a:lnTo>
                      <a:pt x="6" y="0"/>
                    </a:lnTo>
                    <a:lnTo>
                      <a:pt x="3" y="0"/>
                    </a:lnTo>
                    <a:lnTo>
                      <a:pt x="0" y="0"/>
                    </a:lnTo>
                    <a:lnTo>
                      <a:pt x="3" y="0"/>
                    </a:lnTo>
                    <a:lnTo>
                      <a:pt x="8" y="3"/>
                    </a:lnTo>
                    <a:lnTo>
                      <a:pt x="16" y="3"/>
                    </a:lnTo>
                    <a:lnTo>
                      <a:pt x="23" y="6"/>
                    </a:lnTo>
                    <a:lnTo>
                      <a:pt x="40" y="10"/>
                    </a:lnTo>
                    <a:lnTo>
                      <a:pt x="47" y="13"/>
                    </a:lnTo>
                    <a:lnTo>
                      <a:pt x="53" y="17"/>
                    </a:lnTo>
                    <a:lnTo>
                      <a:pt x="64" y="27"/>
                    </a:lnTo>
                    <a:lnTo>
                      <a:pt x="76" y="40"/>
                    </a:lnTo>
                    <a:lnTo>
                      <a:pt x="87" y="54"/>
                    </a:lnTo>
                    <a:lnTo>
                      <a:pt x="91" y="61"/>
                    </a:lnTo>
                    <a:lnTo>
                      <a:pt x="93" y="61"/>
                    </a:lnTo>
                  </a:path>
                </a:pathLst>
              </a:custGeom>
              <a:solidFill>
                <a:schemeClr val="accent1"/>
              </a:solidFill>
              <a:ln w="12700" cap="rnd">
                <a:solidFill>
                  <a:srgbClr val="008000"/>
                </a:solidFill>
                <a:round/>
                <a:headEnd/>
                <a:tailEnd/>
              </a:ln>
            </p:spPr>
            <p:txBody>
              <a:bodyPr/>
              <a:lstStyle/>
              <a:p>
                <a:endParaRPr lang="en-US"/>
              </a:p>
            </p:txBody>
          </p:sp>
          <p:sp>
            <p:nvSpPr>
              <p:cNvPr id="18021" name="Freeform 450"/>
              <p:cNvSpPr>
                <a:spLocks/>
              </p:cNvSpPr>
              <p:nvPr/>
            </p:nvSpPr>
            <p:spPr bwMode="auto">
              <a:xfrm>
                <a:off x="1062" y="1794"/>
                <a:ext cx="34" cy="228"/>
              </a:xfrm>
              <a:custGeom>
                <a:avLst/>
                <a:gdLst>
                  <a:gd name="T0" fmla="*/ 0 w 34"/>
                  <a:gd name="T1" fmla="*/ 207 h 228"/>
                  <a:gd name="T2" fmla="*/ 6 w 34"/>
                  <a:gd name="T3" fmla="*/ 146 h 228"/>
                  <a:gd name="T4" fmla="*/ 9 w 34"/>
                  <a:gd name="T5" fmla="*/ 115 h 228"/>
                  <a:gd name="T6" fmla="*/ 13 w 34"/>
                  <a:gd name="T7" fmla="*/ 88 h 228"/>
                  <a:gd name="T8" fmla="*/ 17 w 34"/>
                  <a:gd name="T9" fmla="*/ 61 h 228"/>
                  <a:gd name="T10" fmla="*/ 22 w 34"/>
                  <a:gd name="T11" fmla="*/ 37 h 228"/>
                  <a:gd name="T12" fmla="*/ 29 w 34"/>
                  <a:gd name="T13" fmla="*/ 14 h 228"/>
                  <a:gd name="T14" fmla="*/ 30 w 34"/>
                  <a:gd name="T15" fmla="*/ 7 h 228"/>
                  <a:gd name="T16" fmla="*/ 32 w 34"/>
                  <a:gd name="T17" fmla="*/ 3 h 228"/>
                  <a:gd name="T18" fmla="*/ 32 w 34"/>
                  <a:gd name="T19" fmla="*/ 0 h 228"/>
                  <a:gd name="T20" fmla="*/ 33 w 34"/>
                  <a:gd name="T21" fmla="*/ 3 h 228"/>
                  <a:gd name="T22" fmla="*/ 33 w 34"/>
                  <a:gd name="T23" fmla="*/ 10 h 228"/>
                  <a:gd name="T24" fmla="*/ 33 w 34"/>
                  <a:gd name="T25" fmla="*/ 27 h 228"/>
                  <a:gd name="T26" fmla="*/ 32 w 34"/>
                  <a:gd name="T27" fmla="*/ 44 h 228"/>
                  <a:gd name="T28" fmla="*/ 29 w 34"/>
                  <a:gd name="T29" fmla="*/ 61 h 228"/>
                  <a:gd name="T30" fmla="*/ 22 w 34"/>
                  <a:gd name="T31" fmla="*/ 85 h 228"/>
                  <a:gd name="T32" fmla="*/ 16 w 34"/>
                  <a:gd name="T33" fmla="*/ 108 h 228"/>
                  <a:gd name="T34" fmla="*/ 13 w 34"/>
                  <a:gd name="T35" fmla="*/ 132 h 228"/>
                  <a:gd name="T36" fmla="*/ 11 w 34"/>
                  <a:gd name="T37" fmla="*/ 156 h 228"/>
                  <a:gd name="T38" fmla="*/ 11 w 34"/>
                  <a:gd name="T39" fmla="*/ 180 h 228"/>
                  <a:gd name="T40" fmla="*/ 13 w 34"/>
                  <a:gd name="T41" fmla="*/ 227 h 2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8"/>
                  <a:gd name="T65" fmla="*/ 34 w 34"/>
                  <a:gd name="T66" fmla="*/ 228 h 2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8">
                    <a:moveTo>
                      <a:pt x="0" y="207"/>
                    </a:moveTo>
                    <a:lnTo>
                      <a:pt x="6" y="146"/>
                    </a:lnTo>
                    <a:lnTo>
                      <a:pt x="9" y="115"/>
                    </a:lnTo>
                    <a:lnTo>
                      <a:pt x="13" y="88"/>
                    </a:lnTo>
                    <a:lnTo>
                      <a:pt x="17" y="61"/>
                    </a:lnTo>
                    <a:lnTo>
                      <a:pt x="22" y="37"/>
                    </a:lnTo>
                    <a:lnTo>
                      <a:pt x="29" y="14"/>
                    </a:lnTo>
                    <a:lnTo>
                      <a:pt x="30" y="7"/>
                    </a:lnTo>
                    <a:lnTo>
                      <a:pt x="32" y="3"/>
                    </a:lnTo>
                    <a:lnTo>
                      <a:pt x="32" y="0"/>
                    </a:lnTo>
                    <a:lnTo>
                      <a:pt x="33" y="3"/>
                    </a:lnTo>
                    <a:lnTo>
                      <a:pt x="33" y="10"/>
                    </a:lnTo>
                    <a:lnTo>
                      <a:pt x="33" y="27"/>
                    </a:lnTo>
                    <a:lnTo>
                      <a:pt x="32" y="44"/>
                    </a:lnTo>
                    <a:lnTo>
                      <a:pt x="29" y="61"/>
                    </a:lnTo>
                    <a:lnTo>
                      <a:pt x="22" y="85"/>
                    </a:lnTo>
                    <a:lnTo>
                      <a:pt x="16" y="108"/>
                    </a:lnTo>
                    <a:lnTo>
                      <a:pt x="13" y="132"/>
                    </a:lnTo>
                    <a:lnTo>
                      <a:pt x="11" y="156"/>
                    </a:lnTo>
                    <a:lnTo>
                      <a:pt x="11" y="180"/>
                    </a:lnTo>
                    <a:lnTo>
                      <a:pt x="13" y="227"/>
                    </a:lnTo>
                  </a:path>
                </a:pathLst>
              </a:custGeom>
              <a:solidFill>
                <a:schemeClr val="accent1"/>
              </a:solidFill>
              <a:ln w="12700" cap="rnd">
                <a:solidFill>
                  <a:srgbClr val="008000"/>
                </a:solidFill>
                <a:round/>
                <a:headEnd/>
                <a:tailEnd/>
              </a:ln>
            </p:spPr>
            <p:txBody>
              <a:bodyPr/>
              <a:lstStyle/>
              <a:p>
                <a:endParaRPr lang="en-US"/>
              </a:p>
            </p:txBody>
          </p:sp>
          <p:sp>
            <p:nvSpPr>
              <p:cNvPr id="18022" name="Freeform 451"/>
              <p:cNvSpPr>
                <a:spLocks/>
              </p:cNvSpPr>
              <p:nvPr/>
            </p:nvSpPr>
            <p:spPr bwMode="auto">
              <a:xfrm>
                <a:off x="1080" y="1948"/>
                <a:ext cx="72" cy="62"/>
              </a:xfrm>
              <a:custGeom>
                <a:avLst/>
                <a:gdLst>
                  <a:gd name="T0" fmla="*/ 0 w 72"/>
                  <a:gd name="T1" fmla="*/ 61 h 62"/>
                  <a:gd name="T2" fmla="*/ 5 w 72"/>
                  <a:gd name="T3" fmla="*/ 37 h 62"/>
                  <a:gd name="T4" fmla="*/ 9 w 72"/>
                  <a:gd name="T5" fmla="*/ 27 h 62"/>
                  <a:gd name="T6" fmla="*/ 14 w 72"/>
                  <a:gd name="T7" fmla="*/ 17 h 62"/>
                  <a:gd name="T8" fmla="*/ 26 w 72"/>
                  <a:gd name="T9" fmla="*/ 10 h 62"/>
                  <a:gd name="T10" fmla="*/ 39 w 72"/>
                  <a:gd name="T11" fmla="*/ 4 h 62"/>
                  <a:gd name="T12" fmla="*/ 48 w 72"/>
                  <a:gd name="T13" fmla="*/ 0 h 62"/>
                  <a:gd name="T14" fmla="*/ 58 w 72"/>
                  <a:gd name="T15" fmla="*/ 0 h 62"/>
                  <a:gd name="T16" fmla="*/ 66 w 72"/>
                  <a:gd name="T17" fmla="*/ 0 h 62"/>
                  <a:gd name="T18" fmla="*/ 70 w 72"/>
                  <a:gd name="T19" fmla="*/ 4 h 62"/>
                  <a:gd name="T20" fmla="*/ 71 w 72"/>
                  <a:gd name="T21" fmla="*/ 4 h 62"/>
                  <a:gd name="T22" fmla="*/ 70 w 72"/>
                  <a:gd name="T23" fmla="*/ 7 h 62"/>
                  <a:gd name="T24" fmla="*/ 65 w 72"/>
                  <a:gd name="T25" fmla="*/ 10 h 62"/>
                  <a:gd name="T26" fmla="*/ 58 w 72"/>
                  <a:gd name="T27" fmla="*/ 14 h 62"/>
                  <a:gd name="T28" fmla="*/ 49 w 72"/>
                  <a:gd name="T29" fmla="*/ 17 h 62"/>
                  <a:gd name="T30" fmla="*/ 39 w 72"/>
                  <a:gd name="T31" fmla="*/ 24 h 62"/>
                  <a:gd name="T32" fmla="*/ 27 w 72"/>
                  <a:gd name="T33" fmla="*/ 27 h 62"/>
                  <a:gd name="T34" fmla="*/ 15 w 72"/>
                  <a:gd name="T35" fmla="*/ 34 h 62"/>
                  <a:gd name="T36" fmla="*/ 9 w 72"/>
                  <a:gd name="T37" fmla="*/ 37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62"/>
                  <a:gd name="T59" fmla="*/ 72 w 72"/>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62">
                    <a:moveTo>
                      <a:pt x="0" y="61"/>
                    </a:moveTo>
                    <a:lnTo>
                      <a:pt x="5" y="37"/>
                    </a:lnTo>
                    <a:lnTo>
                      <a:pt x="9" y="27"/>
                    </a:lnTo>
                    <a:lnTo>
                      <a:pt x="14" y="17"/>
                    </a:lnTo>
                    <a:lnTo>
                      <a:pt x="26" y="10"/>
                    </a:lnTo>
                    <a:lnTo>
                      <a:pt x="39" y="4"/>
                    </a:lnTo>
                    <a:lnTo>
                      <a:pt x="48" y="0"/>
                    </a:lnTo>
                    <a:lnTo>
                      <a:pt x="58" y="0"/>
                    </a:lnTo>
                    <a:lnTo>
                      <a:pt x="66" y="0"/>
                    </a:lnTo>
                    <a:lnTo>
                      <a:pt x="70" y="4"/>
                    </a:lnTo>
                    <a:lnTo>
                      <a:pt x="71" y="4"/>
                    </a:lnTo>
                    <a:lnTo>
                      <a:pt x="70" y="7"/>
                    </a:lnTo>
                    <a:lnTo>
                      <a:pt x="65" y="10"/>
                    </a:lnTo>
                    <a:lnTo>
                      <a:pt x="58" y="14"/>
                    </a:lnTo>
                    <a:lnTo>
                      <a:pt x="49" y="17"/>
                    </a:lnTo>
                    <a:lnTo>
                      <a:pt x="39" y="24"/>
                    </a:lnTo>
                    <a:lnTo>
                      <a:pt x="27" y="27"/>
                    </a:lnTo>
                    <a:lnTo>
                      <a:pt x="15" y="34"/>
                    </a:lnTo>
                    <a:lnTo>
                      <a:pt x="9" y="37"/>
                    </a:lnTo>
                  </a:path>
                </a:pathLst>
              </a:custGeom>
              <a:solidFill>
                <a:schemeClr val="accent1"/>
              </a:solidFill>
              <a:ln w="12700" cap="rnd">
                <a:solidFill>
                  <a:srgbClr val="008000"/>
                </a:solidFill>
                <a:round/>
                <a:headEnd/>
                <a:tailEnd/>
              </a:ln>
            </p:spPr>
            <p:txBody>
              <a:bodyPr/>
              <a:lstStyle/>
              <a:p>
                <a:endParaRPr lang="en-US"/>
              </a:p>
            </p:txBody>
          </p:sp>
          <p:sp>
            <p:nvSpPr>
              <p:cNvPr id="18023" name="Freeform 452"/>
              <p:cNvSpPr>
                <a:spLocks/>
              </p:cNvSpPr>
              <p:nvPr/>
            </p:nvSpPr>
            <p:spPr bwMode="auto">
              <a:xfrm>
                <a:off x="1047" y="1750"/>
                <a:ext cx="19" cy="249"/>
              </a:xfrm>
              <a:custGeom>
                <a:avLst/>
                <a:gdLst>
                  <a:gd name="T0" fmla="*/ 18 w 19"/>
                  <a:gd name="T1" fmla="*/ 248 h 249"/>
                  <a:gd name="T2" fmla="*/ 14 w 19"/>
                  <a:gd name="T3" fmla="*/ 188 h 249"/>
                  <a:gd name="T4" fmla="*/ 9 w 19"/>
                  <a:gd name="T5" fmla="*/ 131 h 249"/>
                  <a:gd name="T6" fmla="*/ 4 w 19"/>
                  <a:gd name="T7" fmla="*/ 80 h 249"/>
                  <a:gd name="T8" fmla="*/ 3 w 19"/>
                  <a:gd name="T9" fmla="*/ 60 h 249"/>
                  <a:gd name="T10" fmla="*/ 1 w 19"/>
                  <a:gd name="T11" fmla="*/ 44 h 249"/>
                  <a:gd name="T12" fmla="*/ 0 w 19"/>
                  <a:gd name="T13" fmla="*/ 30 h 249"/>
                  <a:gd name="T14" fmla="*/ 0 w 19"/>
                  <a:gd name="T15" fmla="*/ 17 h 249"/>
                  <a:gd name="T16" fmla="*/ 0 w 19"/>
                  <a:gd name="T17" fmla="*/ 3 h 249"/>
                  <a:gd name="T18" fmla="*/ 0 w 19"/>
                  <a:gd name="T19" fmla="*/ 0 h 249"/>
                  <a:gd name="T20" fmla="*/ 1 w 19"/>
                  <a:gd name="T21" fmla="*/ 0 h 249"/>
                  <a:gd name="T22" fmla="*/ 4 w 19"/>
                  <a:gd name="T23" fmla="*/ 7 h 249"/>
                  <a:gd name="T24" fmla="*/ 9 w 19"/>
                  <a:gd name="T25" fmla="*/ 24 h 249"/>
                  <a:gd name="T26" fmla="*/ 12 w 19"/>
                  <a:gd name="T27" fmla="*/ 44 h 249"/>
                  <a:gd name="T28" fmla="*/ 15 w 19"/>
                  <a:gd name="T29" fmla="*/ 60 h 249"/>
                  <a:gd name="T30" fmla="*/ 15 w 19"/>
                  <a:gd name="T31" fmla="*/ 77 h 249"/>
                  <a:gd name="T32" fmla="*/ 15 w 19"/>
                  <a:gd name="T33" fmla="*/ 91 h 249"/>
                  <a:gd name="T34" fmla="*/ 15 w 19"/>
                  <a:gd name="T35" fmla="*/ 107 h 249"/>
                  <a:gd name="T36" fmla="*/ 15 w 19"/>
                  <a:gd name="T37" fmla="*/ 127 h 249"/>
                  <a:gd name="T38" fmla="*/ 17 w 19"/>
                  <a:gd name="T39" fmla="*/ 164 h 249"/>
                  <a:gd name="T40" fmla="*/ 18 w 19"/>
                  <a:gd name="T41" fmla="*/ 208 h 2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249"/>
                  <a:gd name="T65" fmla="*/ 19 w 19"/>
                  <a:gd name="T66" fmla="*/ 249 h 2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249">
                    <a:moveTo>
                      <a:pt x="18" y="248"/>
                    </a:moveTo>
                    <a:lnTo>
                      <a:pt x="14" y="188"/>
                    </a:lnTo>
                    <a:lnTo>
                      <a:pt x="9" y="131"/>
                    </a:lnTo>
                    <a:lnTo>
                      <a:pt x="4" y="80"/>
                    </a:lnTo>
                    <a:lnTo>
                      <a:pt x="3" y="60"/>
                    </a:lnTo>
                    <a:lnTo>
                      <a:pt x="1" y="44"/>
                    </a:lnTo>
                    <a:lnTo>
                      <a:pt x="0" y="30"/>
                    </a:lnTo>
                    <a:lnTo>
                      <a:pt x="0" y="17"/>
                    </a:lnTo>
                    <a:lnTo>
                      <a:pt x="0" y="3"/>
                    </a:lnTo>
                    <a:lnTo>
                      <a:pt x="0" y="0"/>
                    </a:lnTo>
                    <a:lnTo>
                      <a:pt x="1" y="0"/>
                    </a:lnTo>
                    <a:lnTo>
                      <a:pt x="4" y="7"/>
                    </a:lnTo>
                    <a:lnTo>
                      <a:pt x="9" y="24"/>
                    </a:lnTo>
                    <a:lnTo>
                      <a:pt x="12" y="44"/>
                    </a:lnTo>
                    <a:lnTo>
                      <a:pt x="15" y="60"/>
                    </a:lnTo>
                    <a:lnTo>
                      <a:pt x="15" y="77"/>
                    </a:lnTo>
                    <a:lnTo>
                      <a:pt x="15" y="91"/>
                    </a:lnTo>
                    <a:lnTo>
                      <a:pt x="15" y="107"/>
                    </a:lnTo>
                    <a:lnTo>
                      <a:pt x="15" y="127"/>
                    </a:lnTo>
                    <a:lnTo>
                      <a:pt x="17" y="164"/>
                    </a:lnTo>
                    <a:lnTo>
                      <a:pt x="18" y="208"/>
                    </a:lnTo>
                  </a:path>
                </a:pathLst>
              </a:custGeom>
              <a:solidFill>
                <a:schemeClr val="accent1"/>
              </a:solidFill>
              <a:ln w="12700" cap="rnd">
                <a:solidFill>
                  <a:srgbClr val="008000"/>
                </a:solidFill>
                <a:round/>
                <a:headEnd/>
                <a:tailEnd/>
              </a:ln>
            </p:spPr>
            <p:txBody>
              <a:bodyPr/>
              <a:lstStyle/>
              <a:p>
                <a:endParaRPr lang="en-US"/>
              </a:p>
            </p:txBody>
          </p:sp>
        </p:grpSp>
        <p:grpSp>
          <p:nvGrpSpPr>
            <p:cNvPr id="17481" name="Group 453"/>
            <p:cNvGrpSpPr>
              <a:grpSpLocks/>
            </p:cNvGrpSpPr>
            <p:nvPr/>
          </p:nvGrpSpPr>
          <p:grpSpPr bwMode="auto">
            <a:xfrm>
              <a:off x="1151" y="1749"/>
              <a:ext cx="187" cy="280"/>
              <a:chOff x="1151" y="1749"/>
              <a:chExt cx="187" cy="280"/>
            </a:xfrm>
          </p:grpSpPr>
          <p:sp>
            <p:nvSpPr>
              <p:cNvPr id="18008" name="Freeform 454"/>
              <p:cNvSpPr>
                <a:spLocks/>
              </p:cNvSpPr>
              <p:nvPr/>
            </p:nvSpPr>
            <p:spPr bwMode="auto">
              <a:xfrm>
                <a:off x="1248" y="1923"/>
                <a:ext cx="8" cy="106"/>
              </a:xfrm>
              <a:custGeom>
                <a:avLst/>
                <a:gdLst>
                  <a:gd name="T0" fmla="*/ 0 w 8"/>
                  <a:gd name="T1" fmla="*/ 105 h 106"/>
                  <a:gd name="T2" fmla="*/ 2 w 8"/>
                  <a:gd name="T3" fmla="*/ 74 h 106"/>
                  <a:gd name="T4" fmla="*/ 2 w 8"/>
                  <a:gd name="T5" fmla="*/ 47 h 106"/>
                  <a:gd name="T6" fmla="*/ 4 w 8"/>
                  <a:gd name="T7" fmla="*/ 27 h 106"/>
                  <a:gd name="T8" fmla="*/ 6 w 8"/>
                  <a:gd name="T9" fmla="*/ 13 h 106"/>
                  <a:gd name="T10" fmla="*/ 6 w 8"/>
                  <a:gd name="T11" fmla="*/ 6 h 106"/>
                  <a:gd name="T12" fmla="*/ 6 w 8"/>
                  <a:gd name="T13" fmla="*/ 0 h 106"/>
                  <a:gd name="T14" fmla="*/ 7 w 8"/>
                  <a:gd name="T15" fmla="*/ 0 h 106"/>
                  <a:gd name="T16" fmla="*/ 7 w 8"/>
                  <a:gd name="T17" fmla="*/ 3 h 106"/>
                  <a:gd name="T18" fmla="*/ 7 w 8"/>
                  <a:gd name="T19" fmla="*/ 20 h 106"/>
                  <a:gd name="T20" fmla="*/ 6 w 8"/>
                  <a:gd name="T21" fmla="*/ 44 h 106"/>
                  <a:gd name="T22" fmla="*/ 4 w 8"/>
                  <a:gd name="T23" fmla="*/ 74 h 106"/>
                  <a:gd name="T24" fmla="*/ 0 w 8"/>
                  <a:gd name="T25" fmla="*/ 105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106"/>
                  <a:gd name="T41" fmla="*/ 8 w 8"/>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106">
                    <a:moveTo>
                      <a:pt x="0" y="105"/>
                    </a:moveTo>
                    <a:lnTo>
                      <a:pt x="2" y="74"/>
                    </a:lnTo>
                    <a:lnTo>
                      <a:pt x="2" y="47"/>
                    </a:lnTo>
                    <a:lnTo>
                      <a:pt x="4" y="27"/>
                    </a:lnTo>
                    <a:lnTo>
                      <a:pt x="6" y="13"/>
                    </a:lnTo>
                    <a:lnTo>
                      <a:pt x="6" y="6"/>
                    </a:lnTo>
                    <a:lnTo>
                      <a:pt x="6" y="0"/>
                    </a:lnTo>
                    <a:lnTo>
                      <a:pt x="7" y="0"/>
                    </a:lnTo>
                    <a:lnTo>
                      <a:pt x="7" y="3"/>
                    </a:lnTo>
                    <a:lnTo>
                      <a:pt x="7" y="20"/>
                    </a:lnTo>
                    <a:lnTo>
                      <a:pt x="6" y="44"/>
                    </a:lnTo>
                    <a:lnTo>
                      <a:pt x="4" y="74"/>
                    </a:lnTo>
                    <a:lnTo>
                      <a:pt x="0" y="105"/>
                    </a:lnTo>
                  </a:path>
                </a:pathLst>
              </a:custGeom>
              <a:solidFill>
                <a:schemeClr val="accent1"/>
              </a:solidFill>
              <a:ln w="12700" cap="rnd">
                <a:solidFill>
                  <a:srgbClr val="008000"/>
                </a:solidFill>
                <a:round/>
                <a:headEnd/>
                <a:tailEnd/>
              </a:ln>
            </p:spPr>
            <p:txBody>
              <a:bodyPr/>
              <a:lstStyle/>
              <a:p>
                <a:endParaRPr lang="en-US"/>
              </a:p>
            </p:txBody>
          </p:sp>
          <p:sp>
            <p:nvSpPr>
              <p:cNvPr id="18009" name="Freeform 455"/>
              <p:cNvSpPr>
                <a:spLocks/>
              </p:cNvSpPr>
              <p:nvPr/>
            </p:nvSpPr>
            <p:spPr bwMode="auto">
              <a:xfrm>
                <a:off x="1173" y="1849"/>
                <a:ext cx="79" cy="168"/>
              </a:xfrm>
              <a:custGeom>
                <a:avLst/>
                <a:gdLst>
                  <a:gd name="T0" fmla="*/ 78 w 79"/>
                  <a:gd name="T1" fmla="*/ 167 h 168"/>
                  <a:gd name="T2" fmla="*/ 76 w 79"/>
                  <a:gd name="T3" fmla="*/ 167 h 168"/>
                  <a:gd name="T4" fmla="*/ 73 w 79"/>
                  <a:gd name="T5" fmla="*/ 163 h 168"/>
                  <a:gd name="T6" fmla="*/ 67 w 79"/>
                  <a:gd name="T7" fmla="*/ 157 h 168"/>
                  <a:gd name="T8" fmla="*/ 61 w 79"/>
                  <a:gd name="T9" fmla="*/ 146 h 168"/>
                  <a:gd name="T10" fmla="*/ 49 w 79"/>
                  <a:gd name="T11" fmla="*/ 123 h 168"/>
                  <a:gd name="T12" fmla="*/ 43 w 79"/>
                  <a:gd name="T13" fmla="*/ 112 h 168"/>
                  <a:gd name="T14" fmla="*/ 39 w 79"/>
                  <a:gd name="T15" fmla="*/ 106 h 168"/>
                  <a:gd name="T16" fmla="*/ 37 w 79"/>
                  <a:gd name="T17" fmla="*/ 96 h 168"/>
                  <a:gd name="T18" fmla="*/ 39 w 79"/>
                  <a:gd name="T19" fmla="*/ 85 h 168"/>
                  <a:gd name="T20" fmla="*/ 41 w 79"/>
                  <a:gd name="T21" fmla="*/ 75 h 168"/>
                  <a:gd name="T22" fmla="*/ 41 w 79"/>
                  <a:gd name="T23" fmla="*/ 72 h 168"/>
                  <a:gd name="T24" fmla="*/ 39 w 79"/>
                  <a:gd name="T25" fmla="*/ 65 h 168"/>
                  <a:gd name="T26" fmla="*/ 36 w 79"/>
                  <a:gd name="T27" fmla="*/ 58 h 168"/>
                  <a:gd name="T28" fmla="*/ 30 w 79"/>
                  <a:gd name="T29" fmla="*/ 48 h 168"/>
                  <a:gd name="T30" fmla="*/ 17 w 79"/>
                  <a:gd name="T31" fmla="*/ 28 h 168"/>
                  <a:gd name="T32" fmla="*/ 6 w 79"/>
                  <a:gd name="T33" fmla="*/ 11 h 168"/>
                  <a:gd name="T34" fmla="*/ 2 w 79"/>
                  <a:gd name="T35" fmla="*/ 4 h 168"/>
                  <a:gd name="T36" fmla="*/ 0 w 79"/>
                  <a:gd name="T37" fmla="*/ 0 h 168"/>
                  <a:gd name="T38" fmla="*/ 2 w 79"/>
                  <a:gd name="T39" fmla="*/ 0 h 168"/>
                  <a:gd name="T40" fmla="*/ 6 w 79"/>
                  <a:gd name="T41" fmla="*/ 4 h 168"/>
                  <a:gd name="T42" fmla="*/ 17 w 79"/>
                  <a:gd name="T43" fmla="*/ 14 h 168"/>
                  <a:gd name="T44" fmla="*/ 30 w 79"/>
                  <a:gd name="T45" fmla="*/ 31 h 168"/>
                  <a:gd name="T46" fmla="*/ 36 w 79"/>
                  <a:gd name="T47" fmla="*/ 38 h 168"/>
                  <a:gd name="T48" fmla="*/ 39 w 79"/>
                  <a:gd name="T49" fmla="*/ 48 h 168"/>
                  <a:gd name="T50" fmla="*/ 45 w 79"/>
                  <a:gd name="T51" fmla="*/ 58 h 168"/>
                  <a:gd name="T52" fmla="*/ 50 w 79"/>
                  <a:gd name="T53" fmla="*/ 75 h 168"/>
                  <a:gd name="T54" fmla="*/ 63 w 79"/>
                  <a:gd name="T55" fmla="*/ 112 h 168"/>
                  <a:gd name="T56" fmla="*/ 69 w 79"/>
                  <a:gd name="T57" fmla="*/ 129 h 168"/>
                  <a:gd name="T58" fmla="*/ 74 w 79"/>
                  <a:gd name="T59" fmla="*/ 146 h 168"/>
                  <a:gd name="T60" fmla="*/ 76 w 79"/>
                  <a:gd name="T61" fmla="*/ 160 h 168"/>
                  <a:gd name="T62" fmla="*/ 78 w 79"/>
                  <a:gd name="T63" fmla="*/ 167 h 1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9"/>
                  <a:gd name="T97" fmla="*/ 0 h 168"/>
                  <a:gd name="T98" fmla="*/ 79 w 79"/>
                  <a:gd name="T99" fmla="*/ 168 h 1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9" h="168">
                    <a:moveTo>
                      <a:pt x="78" y="167"/>
                    </a:moveTo>
                    <a:lnTo>
                      <a:pt x="76" y="167"/>
                    </a:lnTo>
                    <a:lnTo>
                      <a:pt x="73" y="163"/>
                    </a:lnTo>
                    <a:lnTo>
                      <a:pt x="67" y="157"/>
                    </a:lnTo>
                    <a:lnTo>
                      <a:pt x="61" y="146"/>
                    </a:lnTo>
                    <a:lnTo>
                      <a:pt x="49" y="123"/>
                    </a:lnTo>
                    <a:lnTo>
                      <a:pt x="43" y="112"/>
                    </a:lnTo>
                    <a:lnTo>
                      <a:pt x="39" y="106"/>
                    </a:lnTo>
                    <a:lnTo>
                      <a:pt x="37" y="96"/>
                    </a:lnTo>
                    <a:lnTo>
                      <a:pt x="39" y="85"/>
                    </a:lnTo>
                    <a:lnTo>
                      <a:pt x="41" y="75"/>
                    </a:lnTo>
                    <a:lnTo>
                      <a:pt x="41" y="72"/>
                    </a:lnTo>
                    <a:lnTo>
                      <a:pt x="39" y="65"/>
                    </a:lnTo>
                    <a:lnTo>
                      <a:pt x="36" y="58"/>
                    </a:lnTo>
                    <a:lnTo>
                      <a:pt x="30" y="48"/>
                    </a:lnTo>
                    <a:lnTo>
                      <a:pt x="17" y="28"/>
                    </a:lnTo>
                    <a:lnTo>
                      <a:pt x="6" y="11"/>
                    </a:lnTo>
                    <a:lnTo>
                      <a:pt x="2" y="4"/>
                    </a:lnTo>
                    <a:lnTo>
                      <a:pt x="0" y="0"/>
                    </a:lnTo>
                    <a:lnTo>
                      <a:pt x="2" y="0"/>
                    </a:lnTo>
                    <a:lnTo>
                      <a:pt x="6" y="4"/>
                    </a:lnTo>
                    <a:lnTo>
                      <a:pt x="17" y="14"/>
                    </a:lnTo>
                    <a:lnTo>
                      <a:pt x="30" y="31"/>
                    </a:lnTo>
                    <a:lnTo>
                      <a:pt x="36" y="38"/>
                    </a:lnTo>
                    <a:lnTo>
                      <a:pt x="39" y="48"/>
                    </a:lnTo>
                    <a:lnTo>
                      <a:pt x="45" y="58"/>
                    </a:lnTo>
                    <a:lnTo>
                      <a:pt x="50" y="75"/>
                    </a:lnTo>
                    <a:lnTo>
                      <a:pt x="63" y="112"/>
                    </a:lnTo>
                    <a:lnTo>
                      <a:pt x="69" y="129"/>
                    </a:lnTo>
                    <a:lnTo>
                      <a:pt x="74" y="146"/>
                    </a:lnTo>
                    <a:lnTo>
                      <a:pt x="76" y="160"/>
                    </a:lnTo>
                    <a:lnTo>
                      <a:pt x="78" y="167"/>
                    </a:lnTo>
                  </a:path>
                </a:pathLst>
              </a:custGeom>
              <a:solidFill>
                <a:schemeClr val="accent1"/>
              </a:solidFill>
              <a:ln w="12700" cap="rnd">
                <a:solidFill>
                  <a:srgbClr val="008000"/>
                </a:solidFill>
                <a:round/>
                <a:headEnd/>
                <a:tailEnd/>
              </a:ln>
            </p:spPr>
            <p:txBody>
              <a:bodyPr/>
              <a:lstStyle/>
              <a:p>
                <a:endParaRPr lang="en-US"/>
              </a:p>
            </p:txBody>
          </p:sp>
          <p:sp>
            <p:nvSpPr>
              <p:cNvPr id="18010" name="Freeform 456"/>
              <p:cNvSpPr>
                <a:spLocks/>
              </p:cNvSpPr>
              <p:nvPr/>
            </p:nvSpPr>
            <p:spPr bwMode="auto">
              <a:xfrm>
                <a:off x="1253" y="1868"/>
                <a:ext cx="49" cy="161"/>
              </a:xfrm>
              <a:custGeom>
                <a:avLst/>
                <a:gdLst>
                  <a:gd name="T0" fmla="*/ 0 w 49"/>
                  <a:gd name="T1" fmla="*/ 126 h 161"/>
                  <a:gd name="T2" fmla="*/ 13 w 49"/>
                  <a:gd name="T3" fmla="*/ 92 h 161"/>
                  <a:gd name="T4" fmla="*/ 25 w 49"/>
                  <a:gd name="T5" fmla="*/ 61 h 161"/>
                  <a:gd name="T6" fmla="*/ 25 w 49"/>
                  <a:gd name="T7" fmla="*/ 48 h 161"/>
                  <a:gd name="T8" fmla="*/ 25 w 49"/>
                  <a:gd name="T9" fmla="*/ 38 h 161"/>
                  <a:gd name="T10" fmla="*/ 23 w 49"/>
                  <a:gd name="T11" fmla="*/ 27 h 161"/>
                  <a:gd name="T12" fmla="*/ 25 w 49"/>
                  <a:gd name="T13" fmla="*/ 21 h 161"/>
                  <a:gd name="T14" fmla="*/ 29 w 49"/>
                  <a:gd name="T15" fmla="*/ 14 h 161"/>
                  <a:gd name="T16" fmla="*/ 36 w 49"/>
                  <a:gd name="T17" fmla="*/ 4 h 161"/>
                  <a:gd name="T18" fmla="*/ 44 w 49"/>
                  <a:gd name="T19" fmla="*/ 0 h 161"/>
                  <a:gd name="T20" fmla="*/ 48 w 49"/>
                  <a:gd name="T21" fmla="*/ 0 h 161"/>
                  <a:gd name="T22" fmla="*/ 48 w 49"/>
                  <a:gd name="T23" fmla="*/ 4 h 161"/>
                  <a:gd name="T24" fmla="*/ 46 w 49"/>
                  <a:gd name="T25" fmla="*/ 10 h 161"/>
                  <a:gd name="T26" fmla="*/ 44 w 49"/>
                  <a:gd name="T27" fmla="*/ 17 h 161"/>
                  <a:gd name="T28" fmla="*/ 35 w 49"/>
                  <a:gd name="T29" fmla="*/ 41 h 161"/>
                  <a:gd name="T30" fmla="*/ 25 w 49"/>
                  <a:gd name="T31" fmla="*/ 68 h 161"/>
                  <a:gd name="T32" fmla="*/ 17 w 49"/>
                  <a:gd name="T33" fmla="*/ 89 h 161"/>
                  <a:gd name="T34" fmla="*/ 11 w 49"/>
                  <a:gd name="T35" fmla="*/ 126 h 161"/>
                  <a:gd name="T36" fmla="*/ 9 w 49"/>
                  <a:gd name="T37" fmla="*/ 160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161"/>
                  <a:gd name="T59" fmla="*/ 49 w 49"/>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161">
                    <a:moveTo>
                      <a:pt x="0" y="126"/>
                    </a:moveTo>
                    <a:lnTo>
                      <a:pt x="13" y="92"/>
                    </a:lnTo>
                    <a:lnTo>
                      <a:pt x="25" y="61"/>
                    </a:lnTo>
                    <a:lnTo>
                      <a:pt x="25" y="48"/>
                    </a:lnTo>
                    <a:lnTo>
                      <a:pt x="25" y="38"/>
                    </a:lnTo>
                    <a:lnTo>
                      <a:pt x="23" y="27"/>
                    </a:lnTo>
                    <a:lnTo>
                      <a:pt x="25" y="21"/>
                    </a:lnTo>
                    <a:lnTo>
                      <a:pt x="29" y="14"/>
                    </a:lnTo>
                    <a:lnTo>
                      <a:pt x="36" y="4"/>
                    </a:lnTo>
                    <a:lnTo>
                      <a:pt x="44" y="0"/>
                    </a:lnTo>
                    <a:lnTo>
                      <a:pt x="48" y="0"/>
                    </a:lnTo>
                    <a:lnTo>
                      <a:pt x="48" y="4"/>
                    </a:lnTo>
                    <a:lnTo>
                      <a:pt x="46" y="10"/>
                    </a:lnTo>
                    <a:lnTo>
                      <a:pt x="44" y="17"/>
                    </a:lnTo>
                    <a:lnTo>
                      <a:pt x="35" y="41"/>
                    </a:lnTo>
                    <a:lnTo>
                      <a:pt x="25" y="68"/>
                    </a:lnTo>
                    <a:lnTo>
                      <a:pt x="17" y="89"/>
                    </a:lnTo>
                    <a:lnTo>
                      <a:pt x="11" y="126"/>
                    </a:lnTo>
                    <a:lnTo>
                      <a:pt x="9" y="160"/>
                    </a:lnTo>
                  </a:path>
                </a:pathLst>
              </a:custGeom>
              <a:solidFill>
                <a:schemeClr val="accent1"/>
              </a:solidFill>
              <a:ln w="12700" cap="rnd">
                <a:solidFill>
                  <a:srgbClr val="008000"/>
                </a:solidFill>
                <a:round/>
                <a:headEnd/>
                <a:tailEnd/>
              </a:ln>
            </p:spPr>
            <p:txBody>
              <a:bodyPr/>
              <a:lstStyle/>
              <a:p>
                <a:endParaRPr lang="en-US"/>
              </a:p>
            </p:txBody>
          </p:sp>
          <p:sp>
            <p:nvSpPr>
              <p:cNvPr id="18011" name="Freeform 457"/>
              <p:cNvSpPr>
                <a:spLocks/>
              </p:cNvSpPr>
              <p:nvPr/>
            </p:nvSpPr>
            <p:spPr bwMode="auto">
              <a:xfrm>
                <a:off x="1206" y="1797"/>
                <a:ext cx="53" cy="202"/>
              </a:xfrm>
              <a:custGeom>
                <a:avLst/>
                <a:gdLst>
                  <a:gd name="T0" fmla="*/ 45 w 53"/>
                  <a:gd name="T1" fmla="*/ 201 h 202"/>
                  <a:gd name="T2" fmla="*/ 35 w 53"/>
                  <a:gd name="T3" fmla="*/ 137 h 202"/>
                  <a:gd name="T4" fmla="*/ 30 w 53"/>
                  <a:gd name="T5" fmla="*/ 107 h 202"/>
                  <a:gd name="T6" fmla="*/ 24 w 53"/>
                  <a:gd name="T7" fmla="*/ 80 h 202"/>
                  <a:gd name="T8" fmla="*/ 19 w 53"/>
                  <a:gd name="T9" fmla="*/ 57 h 202"/>
                  <a:gd name="T10" fmla="*/ 9 w 53"/>
                  <a:gd name="T11" fmla="*/ 33 h 202"/>
                  <a:gd name="T12" fmla="*/ 4 w 53"/>
                  <a:gd name="T13" fmla="*/ 13 h 202"/>
                  <a:gd name="T14" fmla="*/ 0 w 53"/>
                  <a:gd name="T15" fmla="*/ 3 h 202"/>
                  <a:gd name="T16" fmla="*/ 2 w 53"/>
                  <a:gd name="T17" fmla="*/ 0 h 202"/>
                  <a:gd name="T18" fmla="*/ 6 w 53"/>
                  <a:gd name="T19" fmla="*/ 7 h 202"/>
                  <a:gd name="T20" fmla="*/ 13 w 53"/>
                  <a:gd name="T21" fmla="*/ 17 h 202"/>
                  <a:gd name="T22" fmla="*/ 19 w 53"/>
                  <a:gd name="T23" fmla="*/ 30 h 202"/>
                  <a:gd name="T24" fmla="*/ 26 w 53"/>
                  <a:gd name="T25" fmla="*/ 47 h 202"/>
                  <a:gd name="T26" fmla="*/ 35 w 53"/>
                  <a:gd name="T27" fmla="*/ 70 h 202"/>
                  <a:gd name="T28" fmla="*/ 45 w 53"/>
                  <a:gd name="T29" fmla="*/ 94 h 202"/>
                  <a:gd name="T30" fmla="*/ 50 w 53"/>
                  <a:gd name="T31" fmla="*/ 114 h 202"/>
                  <a:gd name="T32" fmla="*/ 52 w 53"/>
                  <a:gd name="T33" fmla="*/ 127 h 202"/>
                  <a:gd name="T34" fmla="*/ 52 w 53"/>
                  <a:gd name="T35" fmla="*/ 137 h 202"/>
                  <a:gd name="T36" fmla="*/ 50 w 53"/>
                  <a:gd name="T37" fmla="*/ 154 h 2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202"/>
                  <a:gd name="T59" fmla="*/ 53 w 53"/>
                  <a:gd name="T60" fmla="*/ 202 h 2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202">
                    <a:moveTo>
                      <a:pt x="45" y="201"/>
                    </a:moveTo>
                    <a:lnTo>
                      <a:pt x="35" y="137"/>
                    </a:lnTo>
                    <a:lnTo>
                      <a:pt x="30" y="107"/>
                    </a:lnTo>
                    <a:lnTo>
                      <a:pt x="24" y="80"/>
                    </a:lnTo>
                    <a:lnTo>
                      <a:pt x="19" y="57"/>
                    </a:lnTo>
                    <a:lnTo>
                      <a:pt x="9" y="33"/>
                    </a:lnTo>
                    <a:lnTo>
                      <a:pt x="4" y="13"/>
                    </a:lnTo>
                    <a:lnTo>
                      <a:pt x="0" y="3"/>
                    </a:lnTo>
                    <a:lnTo>
                      <a:pt x="2" y="0"/>
                    </a:lnTo>
                    <a:lnTo>
                      <a:pt x="6" y="7"/>
                    </a:lnTo>
                    <a:lnTo>
                      <a:pt x="13" y="17"/>
                    </a:lnTo>
                    <a:lnTo>
                      <a:pt x="19" y="30"/>
                    </a:lnTo>
                    <a:lnTo>
                      <a:pt x="26" y="47"/>
                    </a:lnTo>
                    <a:lnTo>
                      <a:pt x="35" y="70"/>
                    </a:lnTo>
                    <a:lnTo>
                      <a:pt x="45" y="94"/>
                    </a:lnTo>
                    <a:lnTo>
                      <a:pt x="50" y="114"/>
                    </a:lnTo>
                    <a:lnTo>
                      <a:pt x="52" y="127"/>
                    </a:lnTo>
                    <a:lnTo>
                      <a:pt x="52" y="137"/>
                    </a:lnTo>
                    <a:lnTo>
                      <a:pt x="50" y="154"/>
                    </a:lnTo>
                  </a:path>
                </a:pathLst>
              </a:custGeom>
              <a:solidFill>
                <a:schemeClr val="accent1"/>
              </a:solidFill>
              <a:ln w="12700" cap="rnd">
                <a:solidFill>
                  <a:srgbClr val="008000"/>
                </a:solidFill>
                <a:round/>
                <a:headEnd/>
                <a:tailEnd/>
              </a:ln>
            </p:spPr>
            <p:txBody>
              <a:bodyPr/>
              <a:lstStyle/>
              <a:p>
                <a:endParaRPr lang="en-US"/>
              </a:p>
            </p:txBody>
          </p:sp>
          <p:sp>
            <p:nvSpPr>
              <p:cNvPr id="18012" name="Freeform 458"/>
              <p:cNvSpPr>
                <a:spLocks/>
              </p:cNvSpPr>
              <p:nvPr/>
            </p:nvSpPr>
            <p:spPr bwMode="auto">
              <a:xfrm>
                <a:off x="1151" y="1953"/>
                <a:ext cx="93" cy="62"/>
              </a:xfrm>
              <a:custGeom>
                <a:avLst/>
                <a:gdLst>
                  <a:gd name="T0" fmla="*/ 92 w 93"/>
                  <a:gd name="T1" fmla="*/ 61 h 62"/>
                  <a:gd name="T2" fmla="*/ 90 w 93"/>
                  <a:gd name="T3" fmla="*/ 57 h 62"/>
                  <a:gd name="T4" fmla="*/ 83 w 93"/>
                  <a:gd name="T5" fmla="*/ 47 h 62"/>
                  <a:gd name="T6" fmla="*/ 74 w 93"/>
                  <a:gd name="T7" fmla="*/ 30 h 62"/>
                  <a:gd name="T8" fmla="*/ 67 w 93"/>
                  <a:gd name="T9" fmla="*/ 20 h 62"/>
                  <a:gd name="T10" fmla="*/ 52 w 93"/>
                  <a:gd name="T11" fmla="*/ 10 h 62"/>
                  <a:gd name="T12" fmla="*/ 35 w 93"/>
                  <a:gd name="T13" fmla="*/ 0 h 62"/>
                  <a:gd name="T14" fmla="*/ 24 w 93"/>
                  <a:gd name="T15" fmla="*/ 0 h 62"/>
                  <a:gd name="T16" fmla="*/ 13 w 93"/>
                  <a:gd name="T17" fmla="*/ 0 h 62"/>
                  <a:gd name="T18" fmla="*/ 2 w 93"/>
                  <a:gd name="T19" fmla="*/ 0 h 62"/>
                  <a:gd name="T20" fmla="*/ 0 w 93"/>
                  <a:gd name="T21" fmla="*/ 0 h 62"/>
                  <a:gd name="T22" fmla="*/ 4 w 93"/>
                  <a:gd name="T23" fmla="*/ 0 h 62"/>
                  <a:gd name="T24" fmla="*/ 8 w 93"/>
                  <a:gd name="T25" fmla="*/ 3 h 62"/>
                  <a:gd name="T26" fmla="*/ 24 w 93"/>
                  <a:gd name="T27" fmla="*/ 7 h 62"/>
                  <a:gd name="T28" fmla="*/ 41 w 93"/>
                  <a:gd name="T29" fmla="*/ 10 h 62"/>
                  <a:gd name="T30" fmla="*/ 48 w 93"/>
                  <a:gd name="T31" fmla="*/ 13 h 62"/>
                  <a:gd name="T32" fmla="*/ 54 w 93"/>
                  <a:gd name="T33" fmla="*/ 17 h 62"/>
                  <a:gd name="T34" fmla="*/ 65 w 93"/>
                  <a:gd name="T35" fmla="*/ 27 h 62"/>
                  <a:gd name="T36" fmla="*/ 76 w 93"/>
                  <a:gd name="T37" fmla="*/ 40 h 62"/>
                  <a:gd name="T38" fmla="*/ 87 w 93"/>
                  <a:gd name="T39" fmla="*/ 54 h 62"/>
                  <a:gd name="T40" fmla="*/ 90 w 93"/>
                  <a:gd name="T41" fmla="*/ 61 h 62"/>
                  <a:gd name="T42" fmla="*/ 92 w 93"/>
                  <a:gd name="T43" fmla="*/ 61 h 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
                  <a:gd name="T67" fmla="*/ 0 h 62"/>
                  <a:gd name="T68" fmla="*/ 93 w 93"/>
                  <a:gd name="T69" fmla="*/ 62 h 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 h="62">
                    <a:moveTo>
                      <a:pt x="92" y="61"/>
                    </a:moveTo>
                    <a:lnTo>
                      <a:pt x="90" y="57"/>
                    </a:lnTo>
                    <a:lnTo>
                      <a:pt x="83" y="47"/>
                    </a:lnTo>
                    <a:lnTo>
                      <a:pt x="74" y="30"/>
                    </a:lnTo>
                    <a:lnTo>
                      <a:pt x="67" y="20"/>
                    </a:lnTo>
                    <a:lnTo>
                      <a:pt x="52" y="10"/>
                    </a:lnTo>
                    <a:lnTo>
                      <a:pt x="35" y="0"/>
                    </a:lnTo>
                    <a:lnTo>
                      <a:pt x="24" y="0"/>
                    </a:lnTo>
                    <a:lnTo>
                      <a:pt x="13" y="0"/>
                    </a:lnTo>
                    <a:lnTo>
                      <a:pt x="2" y="0"/>
                    </a:lnTo>
                    <a:lnTo>
                      <a:pt x="0" y="0"/>
                    </a:lnTo>
                    <a:lnTo>
                      <a:pt x="4" y="0"/>
                    </a:lnTo>
                    <a:lnTo>
                      <a:pt x="8" y="3"/>
                    </a:lnTo>
                    <a:lnTo>
                      <a:pt x="24" y="7"/>
                    </a:lnTo>
                    <a:lnTo>
                      <a:pt x="41" y="10"/>
                    </a:lnTo>
                    <a:lnTo>
                      <a:pt x="48" y="13"/>
                    </a:lnTo>
                    <a:lnTo>
                      <a:pt x="54" y="17"/>
                    </a:lnTo>
                    <a:lnTo>
                      <a:pt x="65" y="27"/>
                    </a:lnTo>
                    <a:lnTo>
                      <a:pt x="76" y="40"/>
                    </a:lnTo>
                    <a:lnTo>
                      <a:pt x="87" y="54"/>
                    </a:lnTo>
                    <a:lnTo>
                      <a:pt x="90" y="61"/>
                    </a:lnTo>
                    <a:lnTo>
                      <a:pt x="92" y="61"/>
                    </a:lnTo>
                  </a:path>
                </a:pathLst>
              </a:custGeom>
              <a:solidFill>
                <a:schemeClr val="accent1"/>
              </a:solidFill>
              <a:ln w="12700" cap="rnd">
                <a:solidFill>
                  <a:srgbClr val="008000"/>
                </a:solidFill>
                <a:round/>
                <a:headEnd/>
                <a:tailEnd/>
              </a:ln>
            </p:spPr>
            <p:txBody>
              <a:bodyPr/>
              <a:lstStyle/>
              <a:p>
                <a:endParaRPr lang="en-US"/>
              </a:p>
            </p:txBody>
          </p:sp>
          <p:sp>
            <p:nvSpPr>
              <p:cNvPr id="18013" name="Freeform 459"/>
              <p:cNvSpPr>
                <a:spLocks/>
              </p:cNvSpPr>
              <p:nvPr/>
            </p:nvSpPr>
            <p:spPr bwMode="auto">
              <a:xfrm>
                <a:off x="1249" y="1793"/>
                <a:ext cx="33" cy="228"/>
              </a:xfrm>
              <a:custGeom>
                <a:avLst/>
                <a:gdLst>
                  <a:gd name="T0" fmla="*/ 0 w 33"/>
                  <a:gd name="T1" fmla="*/ 207 h 228"/>
                  <a:gd name="T2" fmla="*/ 6 w 33"/>
                  <a:gd name="T3" fmla="*/ 146 h 228"/>
                  <a:gd name="T4" fmla="*/ 9 w 33"/>
                  <a:gd name="T5" fmla="*/ 115 h 228"/>
                  <a:gd name="T6" fmla="*/ 11 w 33"/>
                  <a:gd name="T7" fmla="*/ 88 h 228"/>
                  <a:gd name="T8" fmla="*/ 17 w 33"/>
                  <a:gd name="T9" fmla="*/ 61 h 228"/>
                  <a:gd name="T10" fmla="*/ 21 w 33"/>
                  <a:gd name="T11" fmla="*/ 37 h 228"/>
                  <a:gd name="T12" fmla="*/ 26 w 33"/>
                  <a:gd name="T13" fmla="*/ 14 h 228"/>
                  <a:gd name="T14" fmla="*/ 28 w 33"/>
                  <a:gd name="T15" fmla="*/ 7 h 228"/>
                  <a:gd name="T16" fmla="*/ 30 w 33"/>
                  <a:gd name="T17" fmla="*/ 4 h 228"/>
                  <a:gd name="T18" fmla="*/ 30 w 33"/>
                  <a:gd name="T19" fmla="*/ 0 h 228"/>
                  <a:gd name="T20" fmla="*/ 32 w 33"/>
                  <a:gd name="T21" fmla="*/ 4 h 228"/>
                  <a:gd name="T22" fmla="*/ 32 w 33"/>
                  <a:gd name="T23" fmla="*/ 10 h 228"/>
                  <a:gd name="T24" fmla="*/ 32 w 33"/>
                  <a:gd name="T25" fmla="*/ 27 h 228"/>
                  <a:gd name="T26" fmla="*/ 30 w 33"/>
                  <a:gd name="T27" fmla="*/ 44 h 228"/>
                  <a:gd name="T28" fmla="*/ 26 w 33"/>
                  <a:gd name="T29" fmla="*/ 61 h 228"/>
                  <a:gd name="T30" fmla="*/ 21 w 33"/>
                  <a:gd name="T31" fmla="*/ 85 h 228"/>
                  <a:gd name="T32" fmla="*/ 15 w 33"/>
                  <a:gd name="T33" fmla="*/ 109 h 228"/>
                  <a:gd name="T34" fmla="*/ 11 w 33"/>
                  <a:gd name="T35" fmla="*/ 132 h 228"/>
                  <a:gd name="T36" fmla="*/ 11 w 33"/>
                  <a:gd name="T37" fmla="*/ 180 h 228"/>
                  <a:gd name="T38" fmla="*/ 11 w 33"/>
                  <a:gd name="T39" fmla="*/ 227 h 2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
                  <a:gd name="T61" fmla="*/ 0 h 228"/>
                  <a:gd name="T62" fmla="*/ 33 w 33"/>
                  <a:gd name="T63" fmla="*/ 228 h 2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 h="228">
                    <a:moveTo>
                      <a:pt x="0" y="207"/>
                    </a:moveTo>
                    <a:lnTo>
                      <a:pt x="6" y="146"/>
                    </a:lnTo>
                    <a:lnTo>
                      <a:pt x="9" y="115"/>
                    </a:lnTo>
                    <a:lnTo>
                      <a:pt x="11" y="88"/>
                    </a:lnTo>
                    <a:lnTo>
                      <a:pt x="17" y="61"/>
                    </a:lnTo>
                    <a:lnTo>
                      <a:pt x="21" y="37"/>
                    </a:lnTo>
                    <a:lnTo>
                      <a:pt x="26" y="14"/>
                    </a:lnTo>
                    <a:lnTo>
                      <a:pt x="28" y="7"/>
                    </a:lnTo>
                    <a:lnTo>
                      <a:pt x="30" y="4"/>
                    </a:lnTo>
                    <a:lnTo>
                      <a:pt x="30" y="0"/>
                    </a:lnTo>
                    <a:lnTo>
                      <a:pt x="32" y="4"/>
                    </a:lnTo>
                    <a:lnTo>
                      <a:pt x="32" y="10"/>
                    </a:lnTo>
                    <a:lnTo>
                      <a:pt x="32" y="27"/>
                    </a:lnTo>
                    <a:lnTo>
                      <a:pt x="30" y="44"/>
                    </a:lnTo>
                    <a:lnTo>
                      <a:pt x="26" y="61"/>
                    </a:lnTo>
                    <a:lnTo>
                      <a:pt x="21" y="85"/>
                    </a:lnTo>
                    <a:lnTo>
                      <a:pt x="15" y="109"/>
                    </a:lnTo>
                    <a:lnTo>
                      <a:pt x="11" y="132"/>
                    </a:lnTo>
                    <a:lnTo>
                      <a:pt x="11" y="180"/>
                    </a:lnTo>
                    <a:lnTo>
                      <a:pt x="11" y="227"/>
                    </a:lnTo>
                  </a:path>
                </a:pathLst>
              </a:custGeom>
              <a:solidFill>
                <a:schemeClr val="accent1"/>
              </a:solidFill>
              <a:ln w="12700" cap="rnd">
                <a:solidFill>
                  <a:srgbClr val="008000"/>
                </a:solidFill>
                <a:round/>
                <a:headEnd/>
                <a:tailEnd/>
              </a:ln>
            </p:spPr>
            <p:txBody>
              <a:bodyPr/>
              <a:lstStyle/>
              <a:p>
                <a:endParaRPr lang="en-US"/>
              </a:p>
            </p:txBody>
          </p:sp>
          <p:sp>
            <p:nvSpPr>
              <p:cNvPr id="18014" name="Freeform 460"/>
              <p:cNvSpPr>
                <a:spLocks/>
              </p:cNvSpPr>
              <p:nvPr/>
            </p:nvSpPr>
            <p:spPr bwMode="auto">
              <a:xfrm>
                <a:off x="1265" y="1947"/>
                <a:ext cx="73" cy="62"/>
              </a:xfrm>
              <a:custGeom>
                <a:avLst/>
                <a:gdLst>
                  <a:gd name="T0" fmla="*/ 0 w 73"/>
                  <a:gd name="T1" fmla="*/ 61 h 62"/>
                  <a:gd name="T2" fmla="*/ 6 w 73"/>
                  <a:gd name="T3" fmla="*/ 37 h 62"/>
                  <a:gd name="T4" fmla="*/ 10 w 73"/>
                  <a:gd name="T5" fmla="*/ 27 h 62"/>
                  <a:gd name="T6" fmla="*/ 14 w 73"/>
                  <a:gd name="T7" fmla="*/ 17 h 62"/>
                  <a:gd name="T8" fmla="*/ 26 w 73"/>
                  <a:gd name="T9" fmla="*/ 11 h 62"/>
                  <a:gd name="T10" fmla="*/ 40 w 73"/>
                  <a:gd name="T11" fmla="*/ 4 h 62"/>
                  <a:gd name="T12" fmla="*/ 50 w 73"/>
                  <a:gd name="T13" fmla="*/ 0 h 62"/>
                  <a:gd name="T14" fmla="*/ 60 w 73"/>
                  <a:gd name="T15" fmla="*/ 0 h 62"/>
                  <a:gd name="T16" fmla="*/ 68 w 73"/>
                  <a:gd name="T17" fmla="*/ 0 h 62"/>
                  <a:gd name="T18" fmla="*/ 72 w 73"/>
                  <a:gd name="T19" fmla="*/ 4 h 62"/>
                  <a:gd name="T20" fmla="*/ 70 w 73"/>
                  <a:gd name="T21" fmla="*/ 7 h 62"/>
                  <a:gd name="T22" fmla="*/ 64 w 73"/>
                  <a:gd name="T23" fmla="*/ 11 h 62"/>
                  <a:gd name="T24" fmla="*/ 50 w 73"/>
                  <a:gd name="T25" fmla="*/ 17 h 62"/>
                  <a:gd name="T26" fmla="*/ 40 w 73"/>
                  <a:gd name="T27" fmla="*/ 24 h 62"/>
                  <a:gd name="T28" fmla="*/ 28 w 73"/>
                  <a:gd name="T29" fmla="*/ 27 h 62"/>
                  <a:gd name="T30" fmla="*/ 18 w 73"/>
                  <a:gd name="T31" fmla="*/ 34 h 62"/>
                  <a:gd name="T32" fmla="*/ 10 w 73"/>
                  <a:gd name="T33" fmla="*/ 37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62"/>
                  <a:gd name="T53" fmla="*/ 73 w 73"/>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62">
                    <a:moveTo>
                      <a:pt x="0" y="61"/>
                    </a:moveTo>
                    <a:lnTo>
                      <a:pt x="6" y="37"/>
                    </a:lnTo>
                    <a:lnTo>
                      <a:pt x="10" y="27"/>
                    </a:lnTo>
                    <a:lnTo>
                      <a:pt x="14" y="17"/>
                    </a:lnTo>
                    <a:lnTo>
                      <a:pt x="26" y="11"/>
                    </a:lnTo>
                    <a:lnTo>
                      <a:pt x="40" y="4"/>
                    </a:lnTo>
                    <a:lnTo>
                      <a:pt x="50" y="0"/>
                    </a:lnTo>
                    <a:lnTo>
                      <a:pt x="60" y="0"/>
                    </a:lnTo>
                    <a:lnTo>
                      <a:pt x="68" y="0"/>
                    </a:lnTo>
                    <a:lnTo>
                      <a:pt x="72" y="4"/>
                    </a:lnTo>
                    <a:lnTo>
                      <a:pt x="70" y="7"/>
                    </a:lnTo>
                    <a:lnTo>
                      <a:pt x="64" y="11"/>
                    </a:lnTo>
                    <a:lnTo>
                      <a:pt x="50" y="17"/>
                    </a:lnTo>
                    <a:lnTo>
                      <a:pt x="40" y="24"/>
                    </a:lnTo>
                    <a:lnTo>
                      <a:pt x="28" y="27"/>
                    </a:lnTo>
                    <a:lnTo>
                      <a:pt x="18" y="34"/>
                    </a:lnTo>
                    <a:lnTo>
                      <a:pt x="10" y="37"/>
                    </a:lnTo>
                  </a:path>
                </a:pathLst>
              </a:custGeom>
              <a:solidFill>
                <a:schemeClr val="accent1"/>
              </a:solidFill>
              <a:ln w="12700" cap="rnd">
                <a:solidFill>
                  <a:srgbClr val="008000"/>
                </a:solidFill>
                <a:round/>
                <a:headEnd/>
                <a:tailEnd/>
              </a:ln>
            </p:spPr>
            <p:txBody>
              <a:bodyPr/>
              <a:lstStyle/>
              <a:p>
                <a:endParaRPr lang="en-US"/>
              </a:p>
            </p:txBody>
          </p:sp>
          <p:sp>
            <p:nvSpPr>
              <p:cNvPr id="18015" name="Freeform 461"/>
              <p:cNvSpPr>
                <a:spLocks/>
              </p:cNvSpPr>
              <p:nvPr/>
            </p:nvSpPr>
            <p:spPr bwMode="auto">
              <a:xfrm>
                <a:off x="1233" y="1749"/>
                <a:ext cx="19" cy="249"/>
              </a:xfrm>
              <a:custGeom>
                <a:avLst/>
                <a:gdLst>
                  <a:gd name="T0" fmla="*/ 18 w 19"/>
                  <a:gd name="T1" fmla="*/ 248 h 249"/>
                  <a:gd name="T2" fmla="*/ 14 w 19"/>
                  <a:gd name="T3" fmla="*/ 188 h 249"/>
                  <a:gd name="T4" fmla="*/ 9 w 19"/>
                  <a:gd name="T5" fmla="*/ 131 h 249"/>
                  <a:gd name="T6" fmla="*/ 5 w 19"/>
                  <a:gd name="T7" fmla="*/ 81 h 249"/>
                  <a:gd name="T8" fmla="*/ 3 w 19"/>
                  <a:gd name="T9" fmla="*/ 57 h 249"/>
                  <a:gd name="T10" fmla="*/ 1 w 19"/>
                  <a:gd name="T11" fmla="*/ 40 h 249"/>
                  <a:gd name="T12" fmla="*/ 1 w 19"/>
                  <a:gd name="T13" fmla="*/ 27 h 249"/>
                  <a:gd name="T14" fmla="*/ 0 w 19"/>
                  <a:gd name="T15" fmla="*/ 17 h 249"/>
                  <a:gd name="T16" fmla="*/ 0 w 19"/>
                  <a:gd name="T17" fmla="*/ 4 h 249"/>
                  <a:gd name="T18" fmla="*/ 0 w 19"/>
                  <a:gd name="T19" fmla="*/ 0 h 249"/>
                  <a:gd name="T20" fmla="*/ 1 w 19"/>
                  <a:gd name="T21" fmla="*/ 0 h 249"/>
                  <a:gd name="T22" fmla="*/ 3 w 19"/>
                  <a:gd name="T23" fmla="*/ 7 h 249"/>
                  <a:gd name="T24" fmla="*/ 9 w 19"/>
                  <a:gd name="T25" fmla="*/ 24 h 249"/>
                  <a:gd name="T26" fmla="*/ 13 w 19"/>
                  <a:gd name="T27" fmla="*/ 44 h 249"/>
                  <a:gd name="T28" fmla="*/ 14 w 19"/>
                  <a:gd name="T29" fmla="*/ 60 h 249"/>
                  <a:gd name="T30" fmla="*/ 14 w 19"/>
                  <a:gd name="T31" fmla="*/ 91 h 249"/>
                  <a:gd name="T32" fmla="*/ 14 w 19"/>
                  <a:gd name="T33" fmla="*/ 127 h 249"/>
                  <a:gd name="T34" fmla="*/ 16 w 19"/>
                  <a:gd name="T35" fmla="*/ 164 h 249"/>
                  <a:gd name="T36" fmla="*/ 18 w 19"/>
                  <a:gd name="T37" fmla="*/ 208 h 2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249"/>
                  <a:gd name="T59" fmla="*/ 19 w 19"/>
                  <a:gd name="T60" fmla="*/ 249 h 2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249">
                    <a:moveTo>
                      <a:pt x="18" y="248"/>
                    </a:moveTo>
                    <a:lnTo>
                      <a:pt x="14" y="188"/>
                    </a:lnTo>
                    <a:lnTo>
                      <a:pt x="9" y="131"/>
                    </a:lnTo>
                    <a:lnTo>
                      <a:pt x="5" y="81"/>
                    </a:lnTo>
                    <a:lnTo>
                      <a:pt x="3" y="57"/>
                    </a:lnTo>
                    <a:lnTo>
                      <a:pt x="1" y="40"/>
                    </a:lnTo>
                    <a:lnTo>
                      <a:pt x="1" y="27"/>
                    </a:lnTo>
                    <a:lnTo>
                      <a:pt x="0" y="17"/>
                    </a:lnTo>
                    <a:lnTo>
                      <a:pt x="0" y="4"/>
                    </a:lnTo>
                    <a:lnTo>
                      <a:pt x="0" y="0"/>
                    </a:lnTo>
                    <a:lnTo>
                      <a:pt x="1" y="0"/>
                    </a:lnTo>
                    <a:lnTo>
                      <a:pt x="3" y="7"/>
                    </a:lnTo>
                    <a:lnTo>
                      <a:pt x="9" y="24"/>
                    </a:lnTo>
                    <a:lnTo>
                      <a:pt x="13" y="44"/>
                    </a:lnTo>
                    <a:lnTo>
                      <a:pt x="14" y="60"/>
                    </a:lnTo>
                    <a:lnTo>
                      <a:pt x="14" y="91"/>
                    </a:lnTo>
                    <a:lnTo>
                      <a:pt x="14" y="127"/>
                    </a:lnTo>
                    <a:lnTo>
                      <a:pt x="16" y="164"/>
                    </a:lnTo>
                    <a:lnTo>
                      <a:pt x="18" y="208"/>
                    </a:lnTo>
                  </a:path>
                </a:pathLst>
              </a:custGeom>
              <a:solidFill>
                <a:schemeClr val="accent1"/>
              </a:solidFill>
              <a:ln w="12700" cap="rnd">
                <a:solidFill>
                  <a:srgbClr val="008000"/>
                </a:solidFill>
                <a:round/>
                <a:headEnd/>
                <a:tailEnd/>
              </a:ln>
            </p:spPr>
            <p:txBody>
              <a:bodyPr/>
              <a:lstStyle/>
              <a:p>
                <a:endParaRPr lang="en-US"/>
              </a:p>
            </p:txBody>
          </p:sp>
        </p:grpSp>
        <p:grpSp>
          <p:nvGrpSpPr>
            <p:cNvPr id="17482" name="Group 462"/>
            <p:cNvGrpSpPr>
              <a:grpSpLocks/>
            </p:cNvGrpSpPr>
            <p:nvPr/>
          </p:nvGrpSpPr>
          <p:grpSpPr bwMode="auto">
            <a:xfrm>
              <a:off x="1337" y="1746"/>
              <a:ext cx="187" cy="279"/>
              <a:chOff x="1337" y="1746"/>
              <a:chExt cx="187" cy="279"/>
            </a:xfrm>
          </p:grpSpPr>
          <p:sp>
            <p:nvSpPr>
              <p:cNvPr id="18000" name="Freeform 463"/>
              <p:cNvSpPr>
                <a:spLocks/>
              </p:cNvSpPr>
              <p:nvPr/>
            </p:nvSpPr>
            <p:spPr bwMode="auto">
              <a:xfrm>
                <a:off x="1434" y="1919"/>
                <a:ext cx="10" cy="106"/>
              </a:xfrm>
              <a:custGeom>
                <a:avLst/>
                <a:gdLst>
                  <a:gd name="T0" fmla="*/ 0 w 10"/>
                  <a:gd name="T1" fmla="*/ 105 h 106"/>
                  <a:gd name="T2" fmla="*/ 2 w 10"/>
                  <a:gd name="T3" fmla="*/ 74 h 106"/>
                  <a:gd name="T4" fmla="*/ 2 w 10"/>
                  <a:gd name="T5" fmla="*/ 47 h 106"/>
                  <a:gd name="T6" fmla="*/ 4 w 10"/>
                  <a:gd name="T7" fmla="*/ 27 h 106"/>
                  <a:gd name="T8" fmla="*/ 7 w 10"/>
                  <a:gd name="T9" fmla="*/ 13 h 106"/>
                  <a:gd name="T10" fmla="*/ 7 w 10"/>
                  <a:gd name="T11" fmla="*/ 7 h 106"/>
                  <a:gd name="T12" fmla="*/ 7 w 10"/>
                  <a:gd name="T13" fmla="*/ 0 h 106"/>
                  <a:gd name="T14" fmla="*/ 9 w 10"/>
                  <a:gd name="T15" fmla="*/ 0 h 106"/>
                  <a:gd name="T16" fmla="*/ 9 w 10"/>
                  <a:gd name="T17" fmla="*/ 3 h 106"/>
                  <a:gd name="T18" fmla="*/ 9 w 10"/>
                  <a:gd name="T19" fmla="*/ 20 h 106"/>
                  <a:gd name="T20" fmla="*/ 7 w 10"/>
                  <a:gd name="T21" fmla="*/ 44 h 106"/>
                  <a:gd name="T22" fmla="*/ 4 w 10"/>
                  <a:gd name="T23" fmla="*/ 74 h 106"/>
                  <a:gd name="T24" fmla="*/ 0 w 10"/>
                  <a:gd name="T25" fmla="*/ 105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06"/>
                  <a:gd name="T41" fmla="*/ 10 w 10"/>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06">
                    <a:moveTo>
                      <a:pt x="0" y="105"/>
                    </a:moveTo>
                    <a:lnTo>
                      <a:pt x="2" y="74"/>
                    </a:lnTo>
                    <a:lnTo>
                      <a:pt x="2" y="47"/>
                    </a:lnTo>
                    <a:lnTo>
                      <a:pt x="4" y="27"/>
                    </a:lnTo>
                    <a:lnTo>
                      <a:pt x="7" y="13"/>
                    </a:lnTo>
                    <a:lnTo>
                      <a:pt x="7" y="7"/>
                    </a:lnTo>
                    <a:lnTo>
                      <a:pt x="7" y="0"/>
                    </a:lnTo>
                    <a:lnTo>
                      <a:pt x="9" y="0"/>
                    </a:lnTo>
                    <a:lnTo>
                      <a:pt x="9" y="3"/>
                    </a:lnTo>
                    <a:lnTo>
                      <a:pt x="9" y="20"/>
                    </a:lnTo>
                    <a:lnTo>
                      <a:pt x="7" y="44"/>
                    </a:lnTo>
                    <a:lnTo>
                      <a:pt x="4" y="74"/>
                    </a:lnTo>
                    <a:lnTo>
                      <a:pt x="0" y="105"/>
                    </a:lnTo>
                  </a:path>
                </a:pathLst>
              </a:custGeom>
              <a:solidFill>
                <a:schemeClr val="accent1"/>
              </a:solidFill>
              <a:ln w="12700" cap="rnd">
                <a:solidFill>
                  <a:srgbClr val="008000"/>
                </a:solidFill>
                <a:round/>
                <a:headEnd/>
                <a:tailEnd/>
              </a:ln>
            </p:spPr>
            <p:txBody>
              <a:bodyPr/>
              <a:lstStyle/>
              <a:p>
                <a:endParaRPr lang="en-US"/>
              </a:p>
            </p:txBody>
          </p:sp>
          <p:sp>
            <p:nvSpPr>
              <p:cNvPr id="18001" name="Freeform 464"/>
              <p:cNvSpPr>
                <a:spLocks/>
              </p:cNvSpPr>
              <p:nvPr/>
            </p:nvSpPr>
            <p:spPr bwMode="auto">
              <a:xfrm>
                <a:off x="1359" y="1846"/>
                <a:ext cx="81" cy="167"/>
              </a:xfrm>
              <a:custGeom>
                <a:avLst/>
                <a:gdLst>
                  <a:gd name="T0" fmla="*/ 80 w 81"/>
                  <a:gd name="T1" fmla="*/ 166 h 167"/>
                  <a:gd name="T2" fmla="*/ 78 w 81"/>
                  <a:gd name="T3" fmla="*/ 166 h 167"/>
                  <a:gd name="T4" fmla="*/ 74 w 81"/>
                  <a:gd name="T5" fmla="*/ 162 h 167"/>
                  <a:gd name="T6" fmla="*/ 69 w 81"/>
                  <a:gd name="T7" fmla="*/ 156 h 167"/>
                  <a:gd name="T8" fmla="*/ 63 w 81"/>
                  <a:gd name="T9" fmla="*/ 146 h 167"/>
                  <a:gd name="T10" fmla="*/ 48 w 81"/>
                  <a:gd name="T11" fmla="*/ 122 h 167"/>
                  <a:gd name="T12" fmla="*/ 43 w 81"/>
                  <a:gd name="T13" fmla="*/ 112 h 167"/>
                  <a:gd name="T14" fmla="*/ 39 w 81"/>
                  <a:gd name="T15" fmla="*/ 105 h 167"/>
                  <a:gd name="T16" fmla="*/ 39 w 81"/>
                  <a:gd name="T17" fmla="*/ 95 h 167"/>
                  <a:gd name="T18" fmla="*/ 41 w 81"/>
                  <a:gd name="T19" fmla="*/ 85 h 167"/>
                  <a:gd name="T20" fmla="*/ 41 w 81"/>
                  <a:gd name="T21" fmla="*/ 74 h 167"/>
                  <a:gd name="T22" fmla="*/ 39 w 81"/>
                  <a:gd name="T23" fmla="*/ 64 h 167"/>
                  <a:gd name="T24" fmla="*/ 35 w 81"/>
                  <a:gd name="T25" fmla="*/ 57 h 167"/>
                  <a:gd name="T26" fmla="*/ 31 w 81"/>
                  <a:gd name="T27" fmla="*/ 47 h 167"/>
                  <a:gd name="T28" fmla="*/ 18 w 81"/>
                  <a:gd name="T29" fmla="*/ 27 h 167"/>
                  <a:gd name="T30" fmla="*/ 5 w 81"/>
                  <a:gd name="T31" fmla="*/ 10 h 167"/>
                  <a:gd name="T32" fmla="*/ 3 w 81"/>
                  <a:gd name="T33" fmla="*/ 3 h 167"/>
                  <a:gd name="T34" fmla="*/ 0 w 81"/>
                  <a:gd name="T35" fmla="*/ 0 h 167"/>
                  <a:gd name="T36" fmla="*/ 3 w 81"/>
                  <a:gd name="T37" fmla="*/ 0 h 167"/>
                  <a:gd name="T38" fmla="*/ 5 w 81"/>
                  <a:gd name="T39" fmla="*/ 3 h 167"/>
                  <a:gd name="T40" fmla="*/ 18 w 81"/>
                  <a:gd name="T41" fmla="*/ 13 h 167"/>
                  <a:gd name="T42" fmla="*/ 31 w 81"/>
                  <a:gd name="T43" fmla="*/ 30 h 167"/>
                  <a:gd name="T44" fmla="*/ 39 w 81"/>
                  <a:gd name="T45" fmla="*/ 47 h 167"/>
                  <a:gd name="T46" fmla="*/ 43 w 81"/>
                  <a:gd name="T47" fmla="*/ 57 h 167"/>
                  <a:gd name="T48" fmla="*/ 50 w 81"/>
                  <a:gd name="T49" fmla="*/ 74 h 167"/>
                  <a:gd name="T50" fmla="*/ 63 w 81"/>
                  <a:gd name="T51" fmla="*/ 112 h 167"/>
                  <a:gd name="T52" fmla="*/ 69 w 81"/>
                  <a:gd name="T53" fmla="*/ 129 h 167"/>
                  <a:gd name="T54" fmla="*/ 76 w 81"/>
                  <a:gd name="T55" fmla="*/ 146 h 167"/>
                  <a:gd name="T56" fmla="*/ 78 w 81"/>
                  <a:gd name="T57" fmla="*/ 159 h 167"/>
                  <a:gd name="T58" fmla="*/ 80 w 81"/>
                  <a:gd name="T59" fmla="*/ 166 h 1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1"/>
                  <a:gd name="T91" fmla="*/ 0 h 167"/>
                  <a:gd name="T92" fmla="*/ 81 w 81"/>
                  <a:gd name="T93" fmla="*/ 167 h 16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1" h="167">
                    <a:moveTo>
                      <a:pt x="80" y="166"/>
                    </a:moveTo>
                    <a:lnTo>
                      <a:pt x="78" y="166"/>
                    </a:lnTo>
                    <a:lnTo>
                      <a:pt x="74" y="162"/>
                    </a:lnTo>
                    <a:lnTo>
                      <a:pt x="69" y="156"/>
                    </a:lnTo>
                    <a:lnTo>
                      <a:pt x="63" y="146"/>
                    </a:lnTo>
                    <a:lnTo>
                      <a:pt x="48" y="122"/>
                    </a:lnTo>
                    <a:lnTo>
                      <a:pt x="43" y="112"/>
                    </a:lnTo>
                    <a:lnTo>
                      <a:pt x="39" y="105"/>
                    </a:lnTo>
                    <a:lnTo>
                      <a:pt x="39" y="95"/>
                    </a:lnTo>
                    <a:lnTo>
                      <a:pt x="41" y="85"/>
                    </a:lnTo>
                    <a:lnTo>
                      <a:pt x="41" y="74"/>
                    </a:lnTo>
                    <a:lnTo>
                      <a:pt x="39" y="64"/>
                    </a:lnTo>
                    <a:lnTo>
                      <a:pt x="35" y="57"/>
                    </a:lnTo>
                    <a:lnTo>
                      <a:pt x="31" y="47"/>
                    </a:lnTo>
                    <a:lnTo>
                      <a:pt x="18" y="27"/>
                    </a:lnTo>
                    <a:lnTo>
                      <a:pt x="5" y="10"/>
                    </a:lnTo>
                    <a:lnTo>
                      <a:pt x="3" y="3"/>
                    </a:lnTo>
                    <a:lnTo>
                      <a:pt x="0" y="0"/>
                    </a:lnTo>
                    <a:lnTo>
                      <a:pt x="3" y="0"/>
                    </a:lnTo>
                    <a:lnTo>
                      <a:pt x="5" y="3"/>
                    </a:lnTo>
                    <a:lnTo>
                      <a:pt x="18" y="13"/>
                    </a:lnTo>
                    <a:lnTo>
                      <a:pt x="31" y="30"/>
                    </a:lnTo>
                    <a:lnTo>
                      <a:pt x="39" y="47"/>
                    </a:lnTo>
                    <a:lnTo>
                      <a:pt x="43" y="57"/>
                    </a:lnTo>
                    <a:lnTo>
                      <a:pt x="50" y="74"/>
                    </a:lnTo>
                    <a:lnTo>
                      <a:pt x="63" y="112"/>
                    </a:lnTo>
                    <a:lnTo>
                      <a:pt x="69" y="129"/>
                    </a:lnTo>
                    <a:lnTo>
                      <a:pt x="76" y="146"/>
                    </a:lnTo>
                    <a:lnTo>
                      <a:pt x="78" y="159"/>
                    </a:lnTo>
                    <a:lnTo>
                      <a:pt x="80" y="166"/>
                    </a:lnTo>
                  </a:path>
                </a:pathLst>
              </a:custGeom>
              <a:solidFill>
                <a:schemeClr val="accent1"/>
              </a:solidFill>
              <a:ln w="12700" cap="rnd">
                <a:solidFill>
                  <a:srgbClr val="008000"/>
                </a:solidFill>
                <a:round/>
                <a:headEnd/>
                <a:tailEnd/>
              </a:ln>
            </p:spPr>
            <p:txBody>
              <a:bodyPr/>
              <a:lstStyle/>
              <a:p>
                <a:endParaRPr lang="en-US"/>
              </a:p>
            </p:txBody>
          </p:sp>
          <p:sp>
            <p:nvSpPr>
              <p:cNvPr id="18002" name="Freeform 465"/>
              <p:cNvSpPr>
                <a:spLocks/>
              </p:cNvSpPr>
              <p:nvPr/>
            </p:nvSpPr>
            <p:spPr bwMode="auto">
              <a:xfrm>
                <a:off x="1438" y="1865"/>
                <a:ext cx="50" cy="160"/>
              </a:xfrm>
              <a:custGeom>
                <a:avLst/>
                <a:gdLst>
                  <a:gd name="T0" fmla="*/ 0 w 50"/>
                  <a:gd name="T1" fmla="*/ 125 h 160"/>
                  <a:gd name="T2" fmla="*/ 15 w 50"/>
                  <a:gd name="T3" fmla="*/ 91 h 160"/>
                  <a:gd name="T4" fmla="*/ 24 w 50"/>
                  <a:gd name="T5" fmla="*/ 61 h 160"/>
                  <a:gd name="T6" fmla="*/ 26 w 50"/>
                  <a:gd name="T7" fmla="*/ 47 h 160"/>
                  <a:gd name="T8" fmla="*/ 24 w 50"/>
                  <a:gd name="T9" fmla="*/ 37 h 160"/>
                  <a:gd name="T10" fmla="*/ 24 w 50"/>
                  <a:gd name="T11" fmla="*/ 27 h 160"/>
                  <a:gd name="T12" fmla="*/ 24 w 50"/>
                  <a:gd name="T13" fmla="*/ 20 h 160"/>
                  <a:gd name="T14" fmla="*/ 31 w 50"/>
                  <a:gd name="T15" fmla="*/ 10 h 160"/>
                  <a:gd name="T16" fmla="*/ 40 w 50"/>
                  <a:gd name="T17" fmla="*/ 3 h 160"/>
                  <a:gd name="T18" fmla="*/ 47 w 50"/>
                  <a:gd name="T19" fmla="*/ 0 h 160"/>
                  <a:gd name="T20" fmla="*/ 49 w 50"/>
                  <a:gd name="T21" fmla="*/ 0 h 160"/>
                  <a:gd name="T22" fmla="*/ 49 w 50"/>
                  <a:gd name="T23" fmla="*/ 3 h 160"/>
                  <a:gd name="T24" fmla="*/ 49 w 50"/>
                  <a:gd name="T25" fmla="*/ 10 h 160"/>
                  <a:gd name="T26" fmla="*/ 44 w 50"/>
                  <a:gd name="T27" fmla="*/ 17 h 160"/>
                  <a:gd name="T28" fmla="*/ 38 w 50"/>
                  <a:gd name="T29" fmla="*/ 40 h 160"/>
                  <a:gd name="T30" fmla="*/ 26 w 50"/>
                  <a:gd name="T31" fmla="*/ 67 h 160"/>
                  <a:gd name="T32" fmla="*/ 20 w 50"/>
                  <a:gd name="T33" fmla="*/ 88 h 160"/>
                  <a:gd name="T34" fmla="*/ 13 w 50"/>
                  <a:gd name="T35" fmla="*/ 125 h 160"/>
                  <a:gd name="T36" fmla="*/ 11 w 50"/>
                  <a:gd name="T37" fmla="*/ 159 h 1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
                  <a:gd name="T58" fmla="*/ 0 h 160"/>
                  <a:gd name="T59" fmla="*/ 50 w 50"/>
                  <a:gd name="T60" fmla="*/ 160 h 1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 h="160">
                    <a:moveTo>
                      <a:pt x="0" y="125"/>
                    </a:moveTo>
                    <a:lnTo>
                      <a:pt x="15" y="91"/>
                    </a:lnTo>
                    <a:lnTo>
                      <a:pt x="24" y="61"/>
                    </a:lnTo>
                    <a:lnTo>
                      <a:pt x="26" y="47"/>
                    </a:lnTo>
                    <a:lnTo>
                      <a:pt x="24" y="37"/>
                    </a:lnTo>
                    <a:lnTo>
                      <a:pt x="24" y="27"/>
                    </a:lnTo>
                    <a:lnTo>
                      <a:pt x="24" y="20"/>
                    </a:lnTo>
                    <a:lnTo>
                      <a:pt x="31" y="10"/>
                    </a:lnTo>
                    <a:lnTo>
                      <a:pt x="40" y="3"/>
                    </a:lnTo>
                    <a:lnTo>
                      <a:pt x="47" y="0"/>
                    </a:lnTo>
                    <a:lnTo>
                      <a:pt x="49" y="0"/>
                    </a:lnTo>
                    <a:lnTo>
                      <a:pt x="49" y="3"/>
                    </a:lnTo>
                    <a:lnTo>
                      <a:pt x="49" y="10"/>
                    </a:lnTo>
                    <a:lnTo>
                      <a:pt x="44" y="17"/>
                    </a:lnTo>
                    <a:lnTo>
                      <a:pt x="38" y="40"/>
                    </a:lnTo>
                    <a:lnTo>
                      <a:pt x="26" y="67"/>
                    </a:lnTo>
                    <a:lnTo>
                      <a:pt x="20" y="88"/>
                    </a:lnTo>
                    <a:lnTo>
                      <a:pt x="13" y="125"/>
                    </a:lnTo>
                    <a:lnTo>
                      <a:pt x="11" y="159"/>
                    </a:lnTo>
                  </a:path>
                </a:pathLst>
              </a:custGeom>
              <a:solidFill>
                <a:schemeClr val="accent1"/>
              </a:solidFill>
              <a:ln w="12700" cap="rnd">
                <a:solidFill>
                  <a:srgbClr val="008000"/>
                </a:solidFill>
                <a:round/>
                <a:headEnd/>
                <a:tailEnd/>
              </a:ln>
            </p:spPr>
            <p:txBody>
              <a:bodyPr/>
              <a:lstStyle/>
              <a:p>
                <a:endParaRPr lang="en-US"/>
              </a:p>
            </p:txBody>
          </p:sp>
          <p:sp>
            <p:nvSpPr>
              <p:cNvPr id="18003" name="Freeform 466"/>
              <p:cNvSpPr>
                <a:spLocks/>
              </p:cNvSpPr>
              <p:nvPr/>
            </p:nvSpPr>
            <p:spPr bwMode="auto">
              <a:xfrm>
                <a:off x="1392" y="1793"/>
                <a:ext cx="55" cy="202"/>
              </a:xfrm>
              <a:custGeom>
                <a:avLst/>
                <a:gdLst>
                  <a:gd name="T0" fmla="*/ 43 w 55"/>
                  <a:gd name="T1" fmla="*/ 201 h 202"/>
                  <a:gd name="T2" fmla="*/ 34 w 55"/>
                  <a:gd name="T3" fmla="*/ 137 h 202"/>
                  <a:gd name="T4" fmla="*/ 30 w 55"/>
                  <a:gd name="T5" fmla="*/ 107 h 202"/>
                  <a:gd name="T6" fmla="*/ 26 w 55"/>
                  <a:gd name="T7" fmla="*/ 81 h 202"/>
                  <a:gd name="T8" fmla="*/ 17 w 55"/>
                  <a:gd name="T9" fmla="*/ 54 h 202"/>
                  <a:gd name="T10" fmla="*/ 11 w 55"/>
                  <a:gd name="T11" fmla="*/ 30 h 202"/>
                  <a:gd name="T12" fmla="*/ 2 w 55"/>
                  <a:gd name="T13" fmla="*/ 14 h 202"/>
                  <a:gd name="T14" fmla="*/ 0 w 55"/>
                  <a:gd name="T15" fmla="*/ 0 h 202"/>
                  <a:gd name="T16" fmla="*/ 2 w 55"/>
                  <a:gd name="T17" fmla="*/ 0 h 202"/>
                  <a:gd name="T18" fmla="*/ 6 w 55"/>
                  <a:gd name="T19" fmla="*/ 7 h 202"/>
                  <a:gd name="T20" fmla="*/ 13 w 55"/>
                  <a:gd name="T21" fmla="*/ 17 h 202"/>
                  <a:gd name="T22" fmla="*/ 19 w 55"/>
                  <a:gd name="T23" fmla="*/ 30 h 202"/>
                  <a:gd name="T24" fmla="*/ 28 w 55"/>
                  <a:gd name="T25" fmla="*/ 47 h 202"/>
                  <a:gd name="T26" fmla="*/ 37 w 55"/>
                  <a:gd name="T27" fmla="*/ 71 h 202"/>
                  <a:gd name="T28" fmla="*/ 45 w 55"/>
                  <a:gd name="T29" fmla="*/ 94 h 202"/>
                  <a:gd name="T30" fmla="*/ 50 w 55"/>
                  <a:gd name="T31" fmla="*/ 114 h 202"/>
                  <a:gd name="T32" fmla="*/ 52 w 55"/>
                  <a:gd name="T33" fmla="*/ 127 h 202"/>
                  <a:gd name="T34" fmla="*/ 54 w 55"/>
                  <a:gd name="T35" fmla="*/ 137 h 202"/>
                  <a:gd name="T36" fmla="*/ 50 w 55"/>
                  <a:gd name="T37" fmla="*/ 154 h 2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202"/>
                  <a:gd name="T59" fmla="*/ 55 w 55"/>
                  <a:gd name="T60" fmla="*/ 202 h 2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202">
                    <a:moveTo>
                      <a:pt x="43" y="201"/>
                    </a:moveTo>
                    <a:lnTo>
                      <a:pt x="34" y="137"/>
                    </a:lnTo>
                    <a:lnTo>
                      <a:pt x="30" y="107"/>
                    </a:lnTo>
                    <a:lnTo>
                      <a:pt x="26" y="81"/>
                    </a:lnTo>
                    <a:lnTo>
                      <a:pt x="17" y="54"/>
                    </a:lnTo>
                    <a:lnTo>
                      <a:pt x="11" y="30"/>
                    </a:lnTo>
                    <a:lnTo>
                      <a:pt x="2" y="14"/>
                    </a:lnTo>
                    <a:lnTo>
                      <a:pt x="0" y="0"/>
                    </a:lnTo>
                    <a:lnTo>
                      <a:pt x="2" y="0"/>
                    </a:lnTo>
                    <a:lnTo>
                      <a:pt x="6" y="7"/>
                    </a:lnTo>
                    <a:lnTo>
                      <a:pt x="13" y="17"/>
                    </a:lnTo>
                    <a:lnTo>
                      <a:pt x="19" y="30"/>
                    </a:lnTo>
                    <a:lnTo>
                      <a:pt x="28" y="47"/>
                    </a:lnTo>
                    <a:lnTo>
                      <a:pt x="37" y="71"/>
                    </a:lnTo>
                    <a:lnTo>
                      <a:pt x="45" y="94"/>
                    </a:lnTo>
                    <a:lnTo>
                      <a:pt x="50" y="114"/>
                    </a:lnTo>
                    <a:lnTo>
                      <a:pt x="52" y="127"/>
                    </a:lnTo>
                    <a:lnTo>
                      <a:pt x="54" y="137"/>
                    </a:lnTo>
                    <a:lnTo>
                      <a:pt x="50" y="154"/>
                    </a:lnTo>
                  </a:path>
                </a:pathLst>
              </a:custGeom>
              <a:solidFill>
                <a:schemeClr val="accent1"/>
              </a:solidFill>
              <a:ln w="12700" cap="rnd">
                <a:solidFill>
                  <a:srgbClr val="008000"/>
                </a:solidFill>
                <a:round/>
                <a:headEnd/>
                <a:tailEnd/>
              </a:ln>
            </p:spPr>
            <p:txBody>
              <a:bodyPr/>
              <a:lstStyle/>
              <a:p>
                <a:endParaRPr lang="en-US"/>
              </a:p>
            </p:txBody>
          </p:sp>
          <p:sp>
            <p:nvSpPr>
              <p:cNvPr id="18004" name="Freeform 467"/>
              <p:cNvSpPr>
                <a:spLocks/>
              </p:cNvSpPr>
              <p:nvPr/>
            </p:nvSpPr>
            <p:spPr bwMode="auto">
              <a:xfrm>
                <a:off x="1337" y="1949"/>
                <a:ext cx="95" cy="62"/>
              </a:xfrm>
              <a:custGeom>
                <a:avLst/>
                <a:gdLst>
                  <a:gd name="T0" fmla="*/ 94 w 95"/>
                  <a:gd name="T1" fmla="*/ 61 h 62"/>
                  <a:gd name="T2" fmla="*/ 92 w 95"/>
                  <a:gd name="T3" fmla="*/ 57 h 62"/>
                  <a:gd name="T4" fmla="*/ 85 w 95"/>
                  <a:gd name="T5" fmla="*/ 47 h 62"/>
                  <a:gd name="T6" fmla="*/ 75 w 95"/>
                  <a:gd name="T7" fmla="*/ 30 h 62"/>
                  <a:gd name="T8" fmla="*/ 66 w 95"/>
                  <a:gd name="T9" fmla="*/ 20 h 62"/>
                  <a:gd name="T10" fmla="*/ 51 w 95"/>
                  <a:gd name="T11" fmla="*/ 10 h 62"/>
                  <a:gd name="T12" fmla="*/ 34 w 95"/>
                  <a:gd name="T13" fmla="*/ 0 h 62"/>
                  <a:gd name="T14" fmla="*/ 23 w 95"/>
                  <a:gd name="T15" fmla="*/ 0 h 62"/>
                  <a:gd name="T16" fmla="*/ 13 w 95"/>
                  <a:gd name="T17" fmla="*/ 0 h 62"/>
                  <a:gd name="T18" fmla="*/ 2 w 95"/>
                  <a:gd name="T19" fmla="*/ 0 h 62"/>
                  <a:gd name="T20" fmla="*/ 0 w 95"/>
                  <a:gd name="T21" fmla="*/ 0 h 62"/>
                  <a:gd name="T22" fmla="*/ 2 w 95"/>
                  <a:gd name="T23" fmla="*/ 0 h 62"/>
                  <a:gd name="T24" fmla="*/ 8 w 95"/>
                  <a:gd name="T25" fmla="*/ 3 h 62"/>
                  <a:gd name="T26" fmla="*/ 23 w 95"/>
                  <a:gd name="T27" fmla="*/ 7 h 62"/>
                  <a:gd name="T28" fmla="*/ 40 w 95"/>
                  <a:gd name="T29" fmla="*/ 10 h 62"/>
                  <a:gd name="T30" fmla="*/ 47 w 95"/>
                  <a:gd name="T31" fmla="*/ 13 h 62"/>
                  <a:gd name="T32" fmla="*/ 53 w 95"/>
                  <a:gd name="T33" fmla="*/ 17 h 62"/>
                  <a:gd name="T34" fmla="*/ 64 w 95"/>
                  <a:gd name="T35" fmla="*/ 27 h 62"/>
                  <a:gd name="T36" fmla="*/ 77 w 95"/>
                  <a:gd name="T37" fmla="*/ 40 h 62"/>
                  <a:gd name="T38" fmla="*/ 87 w 95"/>
                  <a:gd name="T39" fmla="*/ 54 h 62"/>
                  <a:gd name="T40" fmla="*/ 92 w 95"/>
                  <a:gd name="T41" fmla="*/ 61 h 62"/>
                  <a:gd name="T42" fmla="*/ 94 w 95"/>
                  <a:gd name="T43" fmla="*/ 61 h 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5"/>
                  <a:gd name="T67" fmla="*/ 0 h 62"/>
                  <a:gd name="T68" fmla="*/ 95 w 95"/>
                  <a:gd name="T69" fmla="*/ 62 h 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5" h="62">
                    <a:moveTo>
                      <a:pt x="94" y="61"/>
                    </a:moveTo>
                    <a:lnTo>
                      <a:pt x="92" y="57"/>
                    </a:lnTo>
                    <a:lnTo>
                      <a:pt x="85" y="47"/>
                    </a:lnTo>
                    <a:lnTo>
                      <a:pt x="75" y="30"/>
                    </a:lnTo>
                    <a:lnTo>
                      <a:pt x="66" y="20"/>
                    </a:lnTo>
                    <a:lnTo>
                      <a:pt x="51" y="10"/>
                    </a:lnTo>
                    <a:lnTo>
                      <a:pt x="34" y="0"/>
                    </a:lnTo>
                    <a:lnTo>
                      <a:pt x="23" y="0"/>
                    </a:lnTo>
                    <a:lnTo>
                      <a:pt x="13" y="0"/>
                    </a:lnTo>
                    <a:lnTo>
                      <a:pt x="2" y="0"/>
                    </a:lnTo>
                    <a:lnTo>
                      <a:pt x="0" y="0"/>
                    </a:lnTo>
                    <a:lnTo>
                      <a:pt x="2" y="0"/>
                    </a:lnTo>
                    <a:lnTo>
                      <a:pt x="8" y="3"/>
                    </a:lnTo>
                    <a:lnTo>
                      <a:pt x="23" y="7"/>
                    </a:lnTo>
                    <a:lnTo>
                      <a:pt x="40" y="10"/>
                    </a:lnTo>
                    <a:lnTo>
                      <a:pt x="47" y="13"/>
                    </a:lnTo>
                    <a:lnTo>
                      <a:pt x="53" y="17"/>
                    </a:lnTo>
                    <a:lnTo>
                      <a:pt x="64" y="27"/>
                    </a:lnTo>
                    <a:lnTo>
                      <a:pt x="77" y="40"/>
                    </a:lnTo>
                    <a:lnTo>
                      <a:pt x="87" y="54"/>
                    </a:lnTo>
                    <a:lnTo>
                      <a:pt x="92" y="61"/>
                    </a:lnTo>
                    <a:lnTo>
                      <a:pt x="94" y="61"/>
                    </a:lnTo>
                  </a:path>
                </a:pathLst>
              </a:custGeom>
              <a:solidFill>
                <a:schemeClr val="accent1"/>
              </a:solidFill>
              <a:ln w="12700" cap="rnd">
                <a:solidFill>
                  <a:srgbClr val="008000"/>
                </a:solidFill>
                <a:round/>
                <a:headEnd/>
                <a:tailEnd/>
              </a:ln>
            </p:spPr>
            <p:txBody>
              <a:bodyPr/>
              <a:lstStyle/>
              <a:p>
                <a:endParaRPr lang="en-US"/>
              </a:p>
            </p:txBody>
          </p:sp>
          <p:sp>
            <p:nvSpPr>
              <p:cNvPr id="18005" name="Freeform 468"/>
              <p:cNvSpPr>
                <a:spLocks/>
              </p:cNvSpPr>
              <p:nvPr/>
            </p:nvSpPr>
            <p:spPr bwMode="auto">
              <a:xfrm>
                <a:off x="1434" y="1790"/>
                <a:ext cx="36" cy="227"/>
              </a:xfrm>
              <a:custGeom>
                <a:avLst/>
                <a:gdLst>
                  <a:gd name="T0" fmla="*/ 0 w 36"/>
                  <a:gd name="T1" fmla="*/ 206 h 227"/>
                  <a:gd name="T2" fmla="*/ 6 w 36"/>
                  <a:gd name="T3" fmla="*/ 145 h 227"/>
                  <a:gd name="T4" fmla="*/ 11 w 36"/>
                  <a:gd name="T5" fmla="*/ 114 h 227"/>
                  <a:gd name="T6" fmla="*/ 13 w 36"/>
                  <a:gd name="T7" fmla="*/ 87 h 227"/>
                  <a:gd name="T8" fmla="*/ 17 w 36"/>
                  <a:gd name="T9" fmla="*/ 60 h 227"/>
                  <a:gd name="T10" fmla="*/ 22 w 36"/>
                  <a:gd name="T11" fmla="*/ 33 h 227"/>
                  <a:gd name="T12" fmla="*/ 28 w 36"/>
                  <a:gd name="T13" fmla="*/ 13 h 227"/>
                  <a:gd name="T14" fmla="*/ 28 w 36"/>
                  <a:gd name="T15" fmla="*/ 3 h 227"/>
                  <a:gd name="T16" fmla="*/ 31 w 36"/>
                  <a:gd name="T17" fmla="*/ 0 h 227"/>
                  <a:gd name="T18" fmla="*/ 33 w 36"/>
                  <a:gd name="T19" fmla="*/ 0 h 227"/>
                  <a:gd name="T20" fmla="*/ 35 w 36"/>
                  <a:gd name="T21" fmla="*/ 10 h 227"/>
                  <a:gd name="T22" fmla="*/ 33 w 36"/>
                  <a:gd name="T23" fmla="*/ 27 h 227"/>
                  <a:gd name="T24" fmla="*/ 31 w 36"/>
                  <a:gd name="T25" fmla="*/ 44 h 227"/>
                  <a:gd name="T26" fmla="*/ 28 w 36"/>
                  <a:gd name="T27" fmla="*/ 60 h 227"/>
                  <a:gd name="T28" fmla="*/ 22 w 36"/>
                  <a:gd name="T29" fmla="*/ 84 h 227"/>
                  <a:gd name="T30" fmla="*/ 17 w 36"/>
                  <a:gd name="T31" fmla="*/ 108 h 227"/>
                  <a:gd name="T32" fmla="*/ 13 w 36"/>
                  <a:gd name="T33" fmla="*/ 131 h 227"/>
                  <a:gd name="T34" fmla="*/ 13 w 36"/>
                  <a:gd name="T35" fmla="*/ 175 h 227"/>
                  <a:gd name="T36" fmla="*/ 13 w 36"/>
                  <a:gd name="T37" fmla="*/ 226 h 2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227"/>
                  <a:gd name="T59" fmla="*/ 36 w 36"/>
                  <a:gd name="T60" fmla="*/ 227 h 2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227">
                    <a:moveTo>
                      <a:pt x="0" y="206"/>
                    </a:moveTo>
                    <a:lnTo>
                      <a:pt x="6" y="145"/>
                    </a:lnTo>
                    <a:lnTo>
                      <a:pt x="11" y="114"/>
                    </a:lnTo>
                    <a:lnTo>
                      <a:pt x="13" y="87"/>
                    </a:lnTo>
                    <a:lnTo>
                      <a:pt x="17" y="60"/>
                    </a:lnTo>
                    <a:lnTo>
                      <a:pt x="22" y="33"/>
                    </a:lnTo>
                    <a:lnTo>
                      <a:pt x="28" y="13"/>
                    </a:lnTo>
                    <a:lnTo>
                      <a:pt x="28" y="3"/>
                    </a:lnTo>
                    <a:lnTo>
                      <a:pt x="31" y="0"/>
                    </a:lnTo>
                    <a:lnTo>
                      <a:pt x="33" y="0"/>
                    </a:lnTo>
                    <a:lnTo>
                      <a:pt x="35" y="10"/>
                    </a:lnTo>
                    <a:lnTo>
                      <a:pt x="33" y="27"/>
                    </a:lnTo>
                    <a:lnTo>
                      <a:pt x="31" y="44"/>
                    </a:lnTo>
                    <a:lnTo>
                      <a:pt x="28" y="60"/>
                    </a:lnTo>
                    <a:lnTo>
                      <a:pt x="22" y="84"/>
                    </a:lnTo>
                    <a:lnTo>
                      <a:pt x="17" y="108"/>
                    </a:lnTo>
                    <a:lnTo>
                      <a:pt x="13" y="131"/>
                    </a:lnTo>
                    <a:lnTo>
                      <a:pt x="13" y="175"/>
                    </a:lnTo>
                    <a:lnTo>
                      <a:pt x="13" y="226"/>
                    </a:lnTo>
                  </a:path>
                </a:pathLst>
              </a:custGeom>
              <a:solidFill>
                <a:schemeClr val="accent1"/>
              </a:solidFill>
              <a:ln w="12700" cap="rnd">
                <a:solidFill>
                  <a:srgbClr val="008000"/>
                </a:solidFill>
                <a:round/>
                <a:headEnd/>
                <a:tailEnd/>
              </a:ln>
            </p:spPr>
            <p:txBody>
              <a:bodyPr/>
              <a:lstStyle/>
              <a:p>
                <a:endParaRPr lang="en-US"/>
              </a:p>
            </p:txBody>
          </p:sp>
          <p:sp>
            <p:nvSpPr>
              <p:cNvPr id="18006" name="Freeform 469"/>
              <p:cNvSpPr>
                <a:spLocks/>
              </p:cNvSpPr>
              <p:nvPr/>
            </p:nvSpPr>
            <p:spPr bwMode="auto">
              <a:xfrm>
                <a:off x="1452" y="1944"/>
                <a:ext cx="72" cy="61"/>
              </a:xfrm>
              <a:custGeom>
                <a:avLst/>
                <a:gdLst>
                  <a:gd name="T0" fmla="*/ 0 w 72"/>
                  <a:gd name="T1" fmla="*/ 60 h 61"/>
                  <a:gd name="T2" fmla="*/ 4 w 72"/>
                  <a:gd name="T3" fmla="*/ 36 h 61"/>
                  <a:gd name="T4" fmla="*/ 14 w 72"/>
                  <a:gd name="T5" fmla="*/ 16 h 61"/>
                  <a:gd name="T6" fmla="*/ 25 w 72"/>
                  <a:gd name="T7" fmla="*/ 10 h 61"/>
                  <a:gd name="T8" fmla="*/ 39 w 72"/>
                  <a:gd name="T9" fmla="*/ 3 h 61"/>
                  <a:gd name="T10" fmla="*/ 48 w 72"/>
                  <a:gd name="T11" fmla="*/ 0 h 61"/>
                  <a:gd name="T12" fmla="*/ 59 w 72"/>
                  <a:gd name="T13" fmla="*/ 0 h 61"/>
                  <a:gd name="T14" fmla="*/ 66 w 72"/>
                  <a:gd name="T15" fmla="*/ 0 h 61"/>
                  <a:gd name="T16" fmla="*/ 71 w 72"/>
                  <a:gd name="T17" fmla="*/ 3 h 61"/>
                  <a:gd name="T18" fmla="*/ 71 w 72"/>
                  <a:gd name="T19" fmla="*/ 6 h 61"/>
                  <a:gd name="T20" fmla="*/ 64 w 72"/>
                  <a:gd name="T21" fmla="*/ 10 h 61"/>
                  <a:gd name="T22" fmla="*/ 50 w 72"/>
                  <a:gd name="T23" fmla="*/ 16 h 61"/>
                  <a:gd name="T24" fmla="*/ 41 w 72"/>
                  <a:gd name="T25" fmla="*/ 23 h 61"/>
                  <a:gd name="T26" fmla="*/ 27 w 72"/>
                  <a:gd name="T27" fmla="*/ 26 h 61"/>
                  <a:gd name="T28" fmla="*/ 16 w 72"/>
                  <a:gd name="T29" fmla="*/ 33 h 61"/>
                  <a:gd name="T30" fmla="*/ 9 w 72"/>
                  <a:gd name="T31" fmla="*/ 36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61"/>
                  <a:gd name="T50" fmla="*/ 72 w 72"/>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61">
                    <a:moveTo>
                      <a:pt x="0" y="60"/>
                    </a:moveTo>
                    <a:lnTo>
                      <a:pt x="4" y="36"/>
                    </a:lnTo>
                    <a:lnTo>
                      <a:pt x="14" y="16"/>
                    </a:lnTo>
                    <a:lnTo>
                      <a:pt x="25" y="10"/>
                    </a:lnTo>
                    <a:lnTo>
                      <a:pt x="39" y="3"/>
                    </a:lnTo>
                    <a:lnTo>
                      <a:pt x="48" y="0"/>
                    </a:lnTo>
                    <a:lnTo>
                      <a:pt x="59" y="0"/>
                    </a:lnTo>
                    <a:lnTo>
                      <a:pt x="66" y="0"/>
                    </a:lnTo>
                    <a:lnTo>
                      <a:pt x="71" y="3"/>
                    </a:lnTo>
                    <a:lnTo>
                      <a:pt x="71" y="6"/>
                    </a:lnTo>
                    <a:lnTo>
                      <a:pt x="64" y="10"/>
                    </a:lnTo>
                    <a:lnTo>
                      <a:pt x="50" y="16"/>
                    </a:lnTo>
                    <a:lnTo>
                      <a:pt x="41" y="23"/>
                    </a:lnTo>
                    <a:lnTo>
                      <a:pt x="27" y="26"/>
                    </a:lnTo>
                    <a:lnTo>
                      <a:pt x="16" y="33"/>
                    </a:lnTo>
                    <a:lnTo>
                      <a:pt x="9" y="36"/>
                    </a:lnTo>
                  </a:path>
                </a:pathLst>
              </a:custGeom>
              <a:solidFill>
                <a:schemeClr val="accent1"/>
              </a:solidFill>
              <a:ln w="12700" cap="rnd">
                <a:solidFill>
                  <a:srgbClr val="008000"/>
                </a:solidFill>
                <a:round/>
                <a:headEnd/>
                <a:tailEnd/>
              </a:ln>
            </p:spPr>
            <p:txBody>
              <a:bodyPr/>
              <a:lstStyle/>
              <a:p>
                <a:endParaRPr lang="en-US"/>
              </a:p>
            </p:txBody>
          </p:sp>
          <p:sp>
            <p:nvSpPr>
              <p:cNvPr id="18007" name="Freeform 470"/>
              <p:cNvSpPr>
                <a:spLocks/>
              </p:cNvSpPr>
              <p:nvPr/>
            </p:nvSpPr>
            <p:spPr bwMode="auto">
              <a:xfrm>
                <a:off x="1420" y="1746"/>
                <a:ext cx="20" cy="248"/>
              </a:xfrm>
              <a:custGeom>
                <a:avLst/>
                <a:gdLst>
                  <a:gd name="T0" fmla="*/ 19 w 20"/>
                  <a:gd name="T1" fmla="*/ 247 h 248"/>
                  <a:gd name="T2" fmla="*/ 13 w 20"/>
                  <a:gd name="T3" fmla="*/ 187 h 248"/>
                  <a:gd name="T4" fmla="*/ 8 w 20"/>
                  <a:gd name="T5" fmla="*/ 130 h 248"/>
                  <a:gd name="T6" fmla="*/ 4 w 20"/>
                  <a:gd name="T7" fmla="*/ 80 h 248"/>
                  <a:gd name="T8" fmla="*/ 2 w 20"/>
                  <a:gd name="T9" fmla="*/ 56 h 248"/>
                  <a:gd name="T10" fmla="*/ 2 w 20"/>
                  <a:gd name="T11" fmla="*/ 40 h 248"/>
                  <a:gd name="T12" fmla="*/ 0 w 20"/>
                  <a:gd name="T13" fmla="*/ 26 h 248"/>
                  <a:gd name="T14" fmla="*/ 0 w 20"/>
                  <a:gd name="T15" fmla="*/ 16 h 248"/>
                  <a:gd name="T16" fmla="*/ 0 w 20"/>
                  <a:gd name="T17" fmla="*/ 3 h 248"/>
                  <a:gd name="T18" fmla="*/ 0 w 20"/>
                  <a:gd name="T19" fmla="*/ 0 h 248"/>
                  <a:gd name="T20" fmla="*/ 2 w 20"/>
                  <a:gd name="T21" fmla="*/ 0 h 248"/>
                  <a:gd name="T22" fmla="*/ 4 w 20"/>
                  <a:gd name="T23" fmla="*/ 6 h 248"/>
                  <a:gd name="T24" fmla="*/ 8 w 20"/>
                  <a:gd name="T25" fmla="*/ 23 h 248"/>
                  <a:gd name="T26" fmla="*/ 13 w 20"/>
                  <a:gd name="T27" fmla="*/ 43 h 248"/>
                  <a:gd name="T28" fmla="*/ 15 w 20"/>
                  <a:gd name="T29" fmla="*/ 60 h 248"/>
                  <a:gd name="T30" fmla="*/ 15 w 20"/>
                  <a:gd name="T31" fmla="*/ 77 h 248"/>
                  <a:gd name="T32" fmla="*/ 15 w 20"/>
                  <a:gd name="T33" fmla="*/ 90 h 248"/>
                  <a:gd name="T34" fmla="*/ 15 w 20"/>
                  <a:gd name="T35" fmla="*/ 107 h 248"/>
                  <a:gd name="T36" fmla="*/ 15 w 20"/>
                  <a:gd name="T37" fmla="*/ 123 h 248"/>
                  <a:gd name="T38" fmla="*/ 17 w 20"/>
                  <a:gd name="T39" fmla="*/ 163 h 248"/>
                  <a:gd name="T40" fmla="*/ 19 w 20"/>
                  <a:gd name="T41" fmla="*/ 207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248"/>
                  <a:gd name="T65" fmla="*/ 20 w 20"/>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248">
                    <a:moveTo>
                      <a:pt x="19" y="247"/>
                    </a:moveTo>
                    <a:lnTo>
                      <a:pt x="13" y="187"/>
                    </a:lnTo>
                    <a:lnTo>
                      <a:pt x="8" y="130"/>
                    </a:lnTo>
                    <a:lnTo>
                      <a:pt x="4" y="80"/>
                    </a:lnTo>
                    <a:lnTo>
                      <a:pt x="2" y="56"/>
                    </a:lnTo>
                    <a:lnTo>
                      <a:pt x="2" y="40"/>
                    </a:lnTo>
                    <a:lnTo>
                      <a:pt x="0" y="26"/>
                    </a:lnTo>
                    <a:lnTo>
                      <a:pt x="0" y="16"/>
                    </a:lnTo>
                    <a:lnTo>
                      <a:pt x="0" y="3"/>
                    </a:lnTo>
                    <a:lnTo>
                      <a:pt x="0" y="0"/>
                    </a:lnTo>
                    <a:lnTo>
                      <a:pt x="2" y="0"/>
                    </a:lnTo>
                    <a:lnTo>
                      <a:pt x="4" y="6"/>
                    </a:lnTo>
                    <a:lnTo>
                      <a:pt x="8" y="23"/>
                    </a:lnTo>
                    <a:lnTo>
                      <a:pt x="13" y="43"/>
                    </a:lnTo>
                    <a:lnTo>
                      <a:pt x="15" y="60"/>
                    </a:lnTo>
                    <a:lnTo>
                      <a:pt x="15" y="77"/>
                    </a:lnTo>
                    <a:lnTo>
                      <a:pt x="15" y="90"/>
                    </a:lnTo>
                    <a:lnTo>
                      <a:pt x="15" y="107"/>
                    </a:lnTo>
                    <a:lnTo>
                      <a:pt x="15" y="123"/>
                    </a:lnTo>
                    <a:lnTo>
                      <a:pt x="17" y="163"/>
                    </a:lnTo>
                    <a:lnTo>
                      <a:pt x="19" y="207"/>
                    </a:lnTo>
                  </a:path>
                </a:pathLst>
              </a:custGeom>
              <a:solidFill>
                <a:schemeClr val="accent1"/>
              </a:solidFill>
              <a:ln w="12700" cap="rnd">
                <a:solidFill>
                  <a:srgbClr val="008000"/>
                </a:solidFill>
                <a:round/>
                <a:headEnd/>
                <a:tailEnd/>
              </a:ln>
            </p:spPr>
            <p:txBody>
              <a:bodyPr/>
              <a:lstStyle/>
              <a:p>
                <a:endParaRPr lang="en-US"/>
              </a:p>
            </p:txBody>
          </p:sp>
        </p:grpSp>
        <p:grpSp>
          <p:nvGrpSpPr>
            <p:cNvPr id="17483" name="Group 471"/>
            <p:cNvGrpSpPr>
              <a:grpSpLocks/>
            </p:cNvGrpSpPr>
            <p:nvPr/>
          </p:nvGrpSpPr>
          <p:grpSpPr bwMode="auto">
            <a:xfrm>
              <a:off x="1524" y="1747"/>
              <a:ext cx="185" cy="280"/>
              <a:chOff x="1524" y="1747"/>
              <a:chExt cx="185" cy="280"/>
            </a:xfrm>
          </p:grpSpPr>
          <p:sp>
            <p:nvSpPr>
              <p:cNvPr id="17992" name="Freeform 472"/>
              <p:cNvSpPr>
                <a:spLocks/>
              </p:cNvSpPr>
              <p:nvPr/>
            </p:nvSpPr>
            <p:spPr bwMode="auto">
              <a:xfrm>
                <a:off x="1621" y="1921"/>
                <a:ext cx="8" cy="106"/>
              </a:xfrm>
              <a:custGeom>
                <a:avLst/>
                <a:gdLst>
                  <a:gd name="T0" fmla="*/ 0 w 8"/>
                  <a:gd name="T1" fmla="*/ 105 h 106"/>
                  <a:gd name="T2" fmla="*/ 2 w 8"/>
                  <a:gd name="T3" fmla="*/ 74 h 106"/>
                  <a:gd name="T4" fmla="*/ 2 w 8"/>
                  <a:gd name="T5" fmla="*/ 47 h 106"/>
                  <a:gd name="T6" fmla="*/ 5 w 8"/>
                  <a:gd name="T7" fmla="*/ 27 h 106"/>
                  <a:gd name="T8" fmla="*/ 5 w 8"/>
                  <a:gd name="T9" fmla="*/ 13 h 106"/>
                  <a:gd name="T10" fmla="*/ 5 w 8"/>
                  <a:gd name="T11" fmla="*/ 7 h 106"/>
                  <a:gd name="T12" fmla="*/ 7 w 8"/>
                  <a:gd name="T13" fmla="*/ 0 h 106"/>
                  <a:gd name="T14" fmla="*/ 7 w 8"/>
                  <a:gd name="T15" fmla="*/ 3 h 106"/>
                  <a:gd name="T16" fmla="*/ 7 w 8"/>
                  <a:gd name="T17" fmla="*/ 20 h 106"/>
                  <a:gd name="T18" fmla="*/ 7 w 8"/>
                  <a:gd name="T19" fmla="*/ 44 h 106"/>
                  <a:gd name="T20" fmla="*/ 5 w 8"/>
                  <a:gd name="T21" fmla="*/ 74 h 106"/>
                  <a:gd name="T22" fmla="*/ 0 w 8"/>
                  <a:gd name="T23" fmla="*/ 105 h 1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06"/>
                  <a:gd name="T38" fmla="*/ 8 w 8"/>
                  <a:gd name="T39" fmla="*/ 106 h 1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06">
                    <a:moveTo>
                      <a:pt x="0" y="105"/>
                    </a:moveTo>
                    <a:lnTo>
                      <a:pt x="2" y="74"/>
                    </a:lnTo>
                    <a:lnTo>
                      <a:pt x="2" y="47"/>
                    </a:lnTo>
                    <a:lnTo>
                      <a:pt x="5" y="27"/>
                    </a:lnTo>
                    <a:lnTo>
                      <a:pt x="5" y="13"/>
                    </a:lnTo>
                    <a:lnTo>
                      <a:pt x="5" y="7"/>
                    </a:lnTo>
                    <a:lnTo>
                      <a:pt x="7" y="0"/>
                    </a:lnTo>
                    <a:lnTo>
                      <a:pt x="7" y="3"/>
                    </a:lnTo>
                    <a:lnTo>
                      <a:pt x="7" y="20"/>
                    </a:lnTo>
                    <a:lnTo>
                      <a:pt x="7" y="44"/>
                    </a:lnTo>
                    <a:lnTo>
                      <a:pt x="5" y="74"/>
                    </a:lnTo>
                    <a:lnTo>
                      <a:pt x="0" y="105"/>
                    </a:lnTo>
                  </a:path>
                </a:pathLst>
              </a:custGeom>
              <a:solidFill>
                <a:schemeClr val="accent1"/>
              </a:solidFill>
              <a:ln w="12700" cap="rnd">
                <a:solidFill>
                  <a:srgbClr val="008000"/>
                </a:solidFill>
                <a:round/>
                <a:headEnd/>
                <a:tailEnd/>
              </a:ln>
            </p:spPr>
            <p:txBody>
              <a:bodyPr/>
              <a:lstStyle/>
              <a:p>
                <a:endParaRPr lang="en-US"/>
              </a:p>
            </p:txBody>
          </p:sp>
          <p:sp>
            <p:nvSpPr>
              <p:cNvPr id="17993" name="Freeform 473"/>
              <p:cNvSpPr>
                <a:spLocks/>
              </p:cNvSpPr>
              <p:nvPr/>
            </p:nvSpPr>
            <p:spPr bwMode="auto">
              <a:xfrm>
                <a:off x="1544" y="1848"/>
                <a:ext cx="82" cy="167"/>
              </a:xfrm>
              <a:custGeom>
                <a:avLst/>
                <a:gdLst>
                  <a:gd name="T0" fmla="*/ 81 w 82"/>
                  <a:gd name="T1" fmla="*/ 166 h 167"/>
                  <a:gd name="T2" fmla="*/ 79 w 82"/>
                  <a:gd name="T3" fmla="*/ 166 h 167"/>
                  <a:gd name="T4" fmla="*/ 76 w 82"/>
                  <a:gd name="T5" fmla="*/ 162 h 167"/>
                  <a:gd name="T6" fmla="*/ 69 w 82"/>
                  <a:gd name="T7" fmla="*/ 156 h 167"/>
                  <a:gd name="T8" fmla="*/ 64 w 82"/>
                  <a:gd name="T9" fmla="*/ 145 h 167"/>
                  <a:gd name="T10" fmla="*/ 49 w 82"/>
                  <a:gd name="T11" fmla="*/ 122 h 167"/>
                  <a:gd name="T12" fmla="*/ 44 w 82"/>
                  <a:gd name="T13" fmla="*/ 112 h 167"/>
                  <a:gd name="T14" fmla="*/ 42 w 82"/>
                  <a:gd name="T15" fmla="*/ 105 h 167"/>
                  <a:gd name="T16" fmla="*/ 39 w 82"/>
                  <a:gd name="T17" fmla="*/ 95 h 167"/>
                  <a:gd name="T18" fmla="*/ 42 w 82"/>
                  <a:gd name="T19" fmla="*/ 84 h 167"/>
                  <a:gd name="T20" fmla="*/ 44 w 82"/>
                  <a:gd name="T21" fmla="*/ 74 h 167"/>
                  <a:gd name="T22" fmla="*/ 42 w 82"/>
                  <a:gd name="T23" fmla="*/ 64 h 167"/>
                  <a:gd name="T24" fmla="*/ 37 w 82"/>
                  <a:gd name="T25" fmla="*/ 57 h 167"/>
                  <a:gd name="T26" fmla="*/ 32 w 82"/>
                  <a:gd name="T27" fmla="*/ 47 h 167"/>
                  <a:gd name="T28" fmla="*/ 17 w 82"/>
                  <a:gd name="T29" fmla="*/ 27 h 167"/>
                  <a:gd name="T30" fmla="*/ 5 w 82"/>
                  <a:gd name="T31" fmla="*/ 10 h 167"/>
                  <a:gd name="T32" fmla="*/ 3 w 82"/>
                  <a:gd name="T33" fmla="*/ 3 h 167"/>
                  <a:gd name="T34" fmla="*/ 0 w 82"/>
                  <a:gd name="T35" fmla="*/ 0 h 167"/>
                  <a:gd name="T36" fmla="*/ 3 w 82"/>
                  <a:gd name="T37" fmla="*/ 0 h 167"/>
                  <a:gd name="T38" fmla="*/ 5 w 82"/>
                  <a:gd name="T39" fmla="*/ 3 h 167"/>
                  <a:gd name="T40" fmla="*/ 17 w 82"/>
                  <a:gd name="T41" fmla="*/ 13 h 167"/>
                  <a:gd name="T42" fmla="*/ 32 w 82"/>
                  <a:gd name="T43" fmla="*/ 30 h 167"/>
                  <a:gd name="T44" fmla="*/ 42 w 82"/>
                  <a:gd name="T45" fmla="*/ 47 h 167"/>
                  <a:gd name="T46" fmla="*/ 47 w 82"/>
                  <a:gd name="T47" fmla="*/ 57 h 167"/>
                  <a:gd name="T48" fmla="*/ 52 w 82"/>
                  <a:gd name="T49" fmla="*/ 74 h 167"/>
                  <a:gd name="T50" fmla="*/ 66 w 82"/>
                  <a:gd name="T51" fmla="*/ 112 h 167"/>
                  <a:gd name="T52" fmla="*/ 71 w 82"/>
                  <a:gd name="T53" fmla="*/ 129 h 167"/>
                  <a:gd name="T54" fmla="*/ 76 w 82"/>
                  <a:gd name="T55" fmla="*/ 145 h 167"/>
                  <a:gd name="T56" fmla="*/ 81 w 82"/>
                  <a:gd name="T57" fmla="*/ 159 h 167"/>
                  <a:gd name="T58" fmla="*/ 81 w 82"/>
                  <a:gd name="T59" fmla="*/ 166 h 1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2"/>
                  <a:gd name="T91" fmla="*/ 0 h 167"/>
                  <a:gd name="T92" fmla="*/ 82 w 82"/>
                  <a:gd name="T93" fmla="*/ 167 h 16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2" h="167">
                    <a:moveTo>
                      <a:pt x="81" y="166"/>
                    </a:moveTo>
                    <a:lnTo>
                      <a:pt x="79" y="166"/>
                    </a:lnTo>
                    <a:lnTo>
                      <a:pt x="76" y="162"/>
                    </a:lnTo>
                    <a:lnTo>
                      <a:pt x="69" y="156"/>
                    </a:lnTo>
                    <a:lnTo>
                      <a:pt x="64" y="145"/>
                    </a:lnTo>
                    <a:lnTo>
                      <a:pt x="49" y="122"/>
                    </a:lnTo>
                    <a:lnTo>
                      <a:pt x="44" y="112"/>
                    </a:lnTo>
                    <a:lnTo>
                      <a:pt x="42" y="105"/>
                    </a:lnTo>
                    <a:lnTo>
                      <a:pt x="39" y="95"/>
                    </a:lnTo>
                    <a:lnTo>
                      <a:pt x="42" y="84"/>
                    </a:lnTo>
                    <a:lnTo>
                      <a:pt x="44" y="74"/>
                    </a:lnTo>
                    <a:lnTo>
                      <a:pt x="42" y="64"/>
                    </a:lnTo>
                    <a:lnTo>
                      <a:pt x="37" y="57"/>
                    </a:lnTo>
                    <a:lnTo>
                      <a:pt x="32" y="47"/>
                    </a:lnTo>
                    <a:lnTo>
                      <a:pt x="17" y="27"/>
                    </a:lnTo>
                    <a:lnTo>
                      <a:pt x="5" y="10"/>
                    </a:lnTo>
                    <a:lnTo>
                      <a:pt x="3" y="3"/>
                    </a:lnTo>
                    <a:lnTo>
                      <a:pt x="0" y="0"/>
                    </a:lnTo>
                    <a:lnTo>
                      <a:pt x="3" y="0"/>
                    </a:lnTo>
                    <a:lnTo>
                      <a:pt x="5" y="3"/>
                    </a:lnTo>
                    <a:lnTo>
                      <a:pt x="17" y="13"/>
                    </a:lnTo>
                    <a:lnTo>
                      <a:pt x="32" y="30"/>
                    </a:lnTo>
                    <a:lnTo>
                      <a:pt x="42" y="47"/>
                    </a:lnTo>
                    <a:lnTo>
                      <a:pt x="47" y="57"/>
                    </a:lnTo>
                    <a:lnTo>
                      <a:pt x="52" y="74"/>
                    </a:lnTo>
                    <a:lnTo>
                      <a:pt x="66" y="112"/>
                    </a:lnTo>
                    <a:lnTo>
                      <a:pt x="71" y="129"/>
                    </a:lnTo>
                    <a:lnTo>
                      <a:pt x="76" y="145"/>
                    </a:lnTo>
                    <a:lnTo>
                      <a:pt x="81" y="159"/>
                    </a:lnTo>
                    <a:lnTo>
                      <a:pt x="81" y="166"/>
                    </a:lnTo>
                  </a:path>
                </a:pathLst>
              </a:custGeom>
              <a:solidFill>
                <a:schemeClr val="accent1"/>
              </a:solidFill>
              <a:ln w="12700" cap="rnd">
                <a:solidFill>
                  <a:srgbClr val="008000"/>
                </a:solidFill>
                <a:round/>
                <a:headEnd/>
                <a:tailEnd/>
              </a:ln>
            </p:spPr>
            <p:txBody>
              <a:bodyPr/>
              <a:lstStyle/>
              <a:p>
                <a:endParaRPr lang="en-US"/>
              </a:p>
            </p:txBody>
          </p:sp>
          <p:sp>
            <p:nvSpPr>
              <p:cNvPr id="17994" name="Freeform 474"/>
              <p:cNvSpPr>
                <a:spLocks/>
              </p:cNvSpPr>
              <p:nvPr/>
            </p:nvSpPr>
            <p:spPr bwMode="auto">
              <a:xfrm>
                <a:off x="1624" y="1866"/>
                <a:ext cx="49" cy="161"/>
              </a:xfrm>
              <a:custGeom>
                <a:avLst/>
                <a:gdLst>
                  <a:gd name="T0" fmla="*/ 0 w 49"/>
                  <a:gd name="T1" fmla="*/ 126 h 161"/>
                  <a:gd name="T2" fmla="*/ 16 w 49"/>
                  <a:gd name="T3" fmla="*/ 92 h 161"/>
                  <a:gd name="T4" fmla="*/ 26 w 49"/>
                  <a:gd name="T5" fmla="*/ 62 h 161"/>
                  <a:gd name="T6" fmla="*/ 26 w 49"/>
                  <a:gd name="T7" fmla="*/ 48 h 161"/>
                  <a:gd name="T8" fmla="*/ 26 w 49"/>
                  <a:gd name="T9" fmla="*/ 38 h 161"/>
                  <a:gd name="T10" fmla="*/ 23 w 49"/>
                  <a:gd name="T11" fmla="*/ 28 h 161"/>
                  <a:gd name="T12" fmla="*/ 26 w 49"/>
                  <a:gd name="T13" fmla="*/ 21 h 161"/>
                  <a:gd name="T14" fmla="*/ 31 w 49"/>
                  <a:gd name="T15" fmla="*/ 14 h 161"/>
                  <a:gd name="T16" fmla="*/ 38 w 49"/>
                  <a:gd name="T17" fmla="*/ 4 h 161"/>
                  <a:gd name="T18" fmla="*/ 46 w 49"/>
                  <a:gd name="T19" fmla="*/ 0 h 161"/>
                  <a:gd name="T20" fmla="*/ 48 w 49"/>
                  <a:gd name="T21" fmla="*/ 4 h 161"/>
                  <a:gd name="T22" fmla="*/ 48 w 49"/>
                  <a:gd name="T23" fmla="*/ 11 h 161"/>
                  <a:gd name="T24" fmla="*/ 46 w 49"/>
                  <a:gd name="T25" fmla="*/ 17 h 161"/>
                  <a:gd name="T26" fmla="*/ 36 w 49"/>
                  <a:gd name="T27" fmla="*/ 41 h 161"/>
                  <a:gd name="T28" fmla="*/ 26 w 49"/>
                  <a:gd name="T29" fmla="*/ 68 h 161"/>
                  <a:gd name="T30" fmla="*/ 18 w 49"/>
                  <a:gd name="T31" fmla="*/ 89 h 161"/>
                  <a:gd name="T32" fmla="*/ 13 w 49"/>
                  <a:gd name="T33" fmla="*/ 126 h 161"/>
                  <a:gd name="T34" fmla="*/ 11 w 49"/>
                  <a:gd name="T35" fmla="*/ 160 h 1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161"/>
                  <a:gd name="T56" fmla="*/ 49 w 49"/>
                  <a:gd name="T57" fmla="*/ 161 h 1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161">
                    <a:moveTo>
                      <a:pt x="0" y="126"/>
                    </a:moveTo>
                    <a:lnTo>
                      <a:pt x="16" y="92"/>
                    </a:lnTo>
                    <a:lnTo>
                      <a:pt x="26" y="62"/>
                    </a:lnTo>
                    <a:lnTo>
                      <a:pt x="26" y="48"/>
                    </a:lnTo>
                    <a:lnTo>
                      <a:pt x="26" y="38"/>
                    </a:lnTo>
                    <a:lnTo>
                      <a:pt x="23" y="28"/>
                    </a:lnTo>
                    <a:lnTo>
                      <a:pt x="26" y="21"/>
                    </a:lnTo>
                    <a:lnTo>
                      <a:pt x="31" y="14"/>
                    </a:lnTo>
                    <a:lnTo>
                      <a:pt x="38" y="4"/>
                    </a:lnTo>
                    <a:lnTo>
                      <a:pt x="46" y="0"/>
                    </a:lnTo>
                    <a:lnTo>
                      <a:pt x="48" y="4"/>
                    </a:lnTo>
                    <a:lnTo>
                      <a:pt x="48" y="11"/>
                    </a:lnTo>
                    <a:lnTo>
                      <a:pt x="46" y="17"/>
                    </a:lnTo>
                    <a:lnTo>
                      <a:pt x="36" y="41"/>
                    </a:lnTo>
                    <a:lnTo>
                      <a:pt x="26" y="68"/>
                    </a:lnTo>
                    <a:lnTo>
                      <a:pt x="18" y="89"/>
                    </a:lnTo>
                    <a:lnTo>
                      <a:pt x="13" y="126"/>
                    </a:lnTo>
                    <a:lnTo>
                      <a:pt x="11" y="160"/>
                    </a:lnTo>
                  </a:path>
                </a:pathLst>
              </a:custGeom>
              <a:solidFill>
                <a:schemeClr val="accent1"/>
              </a:solidFill>
              <a:ln w="12700" cap="rnd">
                <a:solidFill>
                  <a:srgbClr val="008000"/>
                </a:solidFill>
                <a:round/>
                <a:headEnd/>
                <a:tailEnd/>
              </a:ln>
            </p:spPr>
            <p:txBody>
              <a:bodyPr/>
              <a:lstStyle/>
              <a:p>
                <a:endParaRPr lang="en-US"/>
              </a:p>
            </p:txBody>
          </p:sp>
          <p:sp>
            <p:nvSpPr>
              <p:cNvPr id="17995" name="Freeform 475"/>
              <p:cNvSpPr>
                <a:spLocks/>
              </p:cNvSpPr>
              <p:nvPr/>
            </p:nvSpPr>
            <p:spPr bwMode="auto">
              <a:xfrm>
                <a:off x="1577" y="1795"/>
                <a:ext cx="56" cy="202"/>
              </a:xfrm>
              <a:custGeom>
                <a:avLst/>
                <a:gdLst>
                  <a:gd name="T0" fmla="*/ 45 w 56"/>
                  <a:gd name="T1" fmla="*/ 201 h 202"/>
                  <a:gd name="T2" fmla="*/ 37 w 56"/>
                  <a:gd name="T3" fmla="*/ 137 h 202"/>
                  <a:gd name="T4" fmla="*/ 32 w 56"/>
                  <a:gd name="T5" fmla="*/ 107 h 202"/>
                  <a:gd name="T6" fmla="*/ 25 w 56"/>
                  <a:gd name="T7" fmla="*/ 81 h 202"/>
                  <a:gd name="T8" fmla="*/ 20 w 56"/>
                  <a:gd name="T9" fmla="*/ 57 h 202"/>
                  <a:gd name="T10" fmla="*/ 10 w 56"/>
                  <a:gd name="T11" fmla="*/ 34 h 202"/>
                  <a:gd name="T12" fmla="*/ 3 w 56"/>
                  <a:gd name="T13" fmla="*/ 14 h 202"/>
                  <a:gd name="T14" fmla="*/ 0 w 56"/>
                  <a:gd name="T15" fmla="*/ 4 h 202"/>
                  <a:gd name="T16" fmla="*/ 3 w 56"/>
                  <a:gd name="T17" fmla="*/ 0 h 202"/>
                  <a:gd name="T18" fmla="*/ 8 w 56"/>
                  <a:gd name="T19" fmla="*/ 7 h 202"/>
                  <a:gd name="T20" fmla="*/ 15 w 56"/>
                  <a:gd name="T21" fmla="*/ 17 h 202"/>
                  <a:gd name="T22" fmla="*/ 20 w 56"/>
                  <a:gd name="T23" fmla="*/ 30 h 202"/>
                  <a:gd name="T24" fmla="*/ 27 w 56"/>
                  <a:gd name="T25" fmla="*/ 47 h 202"/>
                  <a:gd name="T26" fmla="*/ 37 w 56"/>
                  <a:gd name="T27" fmla="*/ 70 h 202"/>
                  <a:gd name="T28" fmla="*/ 47 w 56"/>
                  <a:gd name="T29" fmla="*/ 94 h 202"/>
                  <a:gd name="T30" fmla="*/ 52 w 56"/>
                  <a:gd name="T31" fmla="*/ 114 h 202"/>
                  <a:gd name="T32" fmla="*/ 55 w 56"/>
                  <a:gd name="T33" fmla="*/ 127 h 202"/>
                  <a:gd name="T34" fmla="*/ 55 w 56"/>
                  <a:gd name="T35" fmla="*/ 137 h 202"/>
                  <a:gd name="T36" fmla="*/ 52 w 56"/>
                  <a:gd name="T37" fmla="*/ 154 h 2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202"/>
                  <a:gd name="T59" fmla="*/ 56 w 56"/>
                  <a:gd name="T60" fmla="*/ 202 h 2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202">
                    <a:moveTo>
                      <a:pt x="45" y="201"/>
                    </a:moveTo>
                    <a:lnTo>
                      <a:pt x="37" y="137"/>
                    </a:lnTo>
                    <a:lnTo>
                      <a:pt x="32" y="107"/>
                    </a:lnTo>
                    <a:lnTo>
                      <a:pt x="25" y="81"/>
                    </a:lnTo>
                    <a:lnTo>
                      <a:pt x="20" y="57"/>
                    </a:lnTo>
                    <a:lnTo>
                      <a:pt x="10" y="34"/>
                    </a:lnTo>
                    <a:lnTo>
                      <a:pt x="3" y="14"/>
                    </a:lnTo>
                    <a:lnTo>
                      <a:pt x="0" y="4"/>
                    </a:lnTo>
                    <a:lnTo>
                      <a:pt x="3" y="0"/>
                    </a:lnTo>
                    <a:lnTo>
                      <a:pt x="8" y="7"/>
                    </a:lnTo>
                    <a:lnTo>
                      <a:pt x="15" y="17"/>
                    </a:lnTo>
                    <a:lnTo>
                      <a:pt x="20" y="30"/>
                    </a:lnTo>
                    <a:lnTo>
                      <a:pt x="27" y="47"/>
                    </a:lnTo>
                    <a:lnTo>
                      <a:pt x="37" y="70"/>
                    </a:lnTo>
                    <a:lnTo>
                      <a:pt x="47" y="94"/>
                    </a:lnTo>
                    <a:lnTo>
                      <a:pt x="52" y="114"/>
                    </a:lnTo>
                    <a:lnTo>
                      <a:pt x="55" y="127"/>
                    </a:lnTo>
                    <a:lnTo>
                      <a:pt x="55" y="137"/>
                    </a:lnTo>
                    <a:lnTo>
                      <a:pt x="52" y="154"/>
                    </a:lnTo>
                  </a:path>
                </a:pathLst>
              </a:custGeom>
              <a:solidFill>
                <a:schemeClr val="accent1"/>
              </a:solidFill>
              <a:ln w="12700" cap="rnd">
                <a:solidFill>
                  <a:srgbClr val="008000"/>
                </a:solidFill>
                <a:round/>
                <a:headEnd/>
                <a:tailEnd/>
              </a:ln>
            </p:spPr>
            <p:txBody>
              <a:bodyPr/>
              <a:lstStyle/>
              <a:p>
                <a:endParaRPr lang="en-US"/>
              </a:p>
            </p:txBody>
          </p:sp>
          <p:sp>
            <p:nvSpPr>
              <p:cNvPr id="17996" name="Freeform 476"/>
              <p:cNvSpPr>
                <a:spLocks/>
              </p:cNvSpPr>
              <p:nvPr/>
            </p:nvSpPr>
            <p:spPr bwMode="auto">
              <a:xfrm>
                <a:off x="1524" y="1951"/>
                <a:ext cx="94" cy="62"/>
              </a:xfrm>
              <a:custGeom>
                <a:avLst/>
                <a:gdLst>
                  <a:gd name="T0" fmla="*/ 93 w 94"/>
                  <a:gd name="T1" fmla="*/ 61 h 62"/>
                  <a:gd name="T2" fmla="*/ 90 w 94"/>
                  <a:gd name="T3" fmla="*/ 57 h 62"/>
                  <a:gd name="T4" fmla="*/ 83 w 94"/>
                  <a:gd name="T5" fmla="*/ 47 h 62"/>
                  <a:gd name="T6" fmla="*/ 76 w 94"/>
                  <a:gd name="T7" fmla="*/ 30 h 62"/>
                  <a:gd name="T8" fmla="*/ 66 w 94"/>
                  <a:gd name="T9" fmla="*/ 20 h 62"/>
                  <a:gd name="T10" fmla="*/ 51 w 94"/>
                  <a:gd name="T11" fmla="*/ 10 h 62"/>
                  <a:gd name="T12" fmla="*/ 34 w 94"/>
                  <a:gd name="T13" fmla="*/ 0 h 62"/>
                  <a:gd name="T14" fmla="*/ 22 w 94"/>
                  <a:gd name="T15" fmla="*/ 0 h 62"/>
                  <a:gd name="T16" fmla="*/ 10 w 94"/>
                  <a:gd name="T17" fmla="*/ 0 h 62"/>
                  <a:gd name="T18" fmla="*/ 2 w 94"/>
                  <a:gd name="T19" fmla="*/ 0 h 62"/>
                  <a:gd name="T20" fmla="*/ 0 w 94"/>
                  <a:gd name="T21" fmla="*/ 0 h 62"/>
                  <a:gd name="T22" fmla="*/ 2 w 94"/>
                  <a:gd name="T23" fmla="*/ 0 h 62"/>
                  <a:gd name="T24" fmla="*/ 7 w 94"/>
                  <a:gd name="T25" fmla="*/ 3 h 62"/>
                  <a:gd name="T26" fmla="*/ 22 w 94"/>
                  <a:gd name="T27" fmla="*/ 7 h 62"/>
                  <a:gd name="T28" fmla="*/ 39 w 94"/>
                  <a:gd name="T29" fmla="*/ 10 h 62"/>
                  <a:gd name="T30" fmla="*/ 51 w 94"/>
                  <a:gd name="T31" fmla="*/ 17 h 62"/>
                  <a:gd name="T32" fmla="*/ 63 w 94"/>
                  <a:gd name="T33" fmla="*/ 27 h 62"/>
                  <a:gd name="T34" fmla="*/ 76 w 94"/>
                  <a:gd name="T35" fmla="*/ 40 h 62"/>
                  <a:gd name="T36" fmla="*/ 88 w 94"/>
                  <a:gd name="T37" fmla="*/ 54 h 62"/>
                  <a:gd name="T38" fmla="*/ 90 w 94"/>
                  <a:gd name="T39" fmla="*/ 61 h 62"/>
                  <a:gd name="T40" fmla="*/ 93 w 94"/>
                  <a:gd name="T41" fmla="*/ 61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62"/>
                  <a:gd name="T65" fmla="*/ 94 w 94"/>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62">
                    <a:moveTo>
                      <a:pt x="93" y="61"/>
                    </a:moveTo>
                    <a:lnTo>
                      <a:pt x="90" y="57"/>
                    </a:lnTo>
                    <a:lnTo>
                      <a:pt x="83" y="47"/>
                    </a:lnTo>
                    <a:lnTo>
                      <a:pt x="76" y="30"/>
                    </a:lnTo>
                    <a:lnTo>
                      <a:pt x="66" y="20"/>
                    </a:lnTo>
                    <a:lnTo>
                      <a:pt x="51" y="10"/>
                    </a:lnTo>
                    <a:lnTo>
                      <a:pt x="34" y="0"/>
                    </a:lnTo>
                    <a:lnTo>
                      <a:pt x="22" y="0"/>
                    </a:lnTo>
                    <a:lnTo>
                      <a:pt x="10" y="0"/>
                    </a:lnTo>
                    <a:lnTo>
                      <a:pt x="2" y="0"/>
                    </a:lnTo>
                    <a:lnTo>
                      <a:pt x="0" y="0"/>
                    </a:lnTo>
                    <a:lnTo>
                      <a:pt x="2" y="0"/>
                    </a:lnTo>
                    <a:lnTo>
                      <a:pt x="7" y="3"/>
                    </a:lnTo>
                    <a:lnTo>
                      <a:pt x="22" y="7"/>
                    </a:lnTo>
                    <a:lnTo>
                      <a:pt x="39" y="10"/>
                    </a:lnTo>
                    <a:lnTo>
                      <a:pt x="51" y="17"/>
                    </a:lnTo>
                    <a:lnTo>
                      <a:pt x="63" y="27"/>
                    </a:lnTo>
                    <a:lnTo>
                      <a:pt x="76" y="40"/>
                    </a:lnTo>
                    <a:lnTo>
                      <a:pt x="88" y="54"/>
                    </a:lnTo>
                    <a:lnTo>
                      <a:pt x="90" y="61"/>
                    </a:lnTo>
                    <a:lnTo>
                      <a:pt x="93" y="61"/>
                    </a:lnTo>
                  </a:path>
                </a:pathLst>
              </a:custGeom>
              <a:solidFill>
                <a:schemeClr val="accent1"/>
              </a:solidFill>
              <a:ln w="12700" cap="rnd">
                <a:solidFill>
                  <a:srgbClr val="008000"/>
                </a:solidFill>
                <a:round/>
                <a:headEnd/>
                <a:tailEnd/>
              </a:ln>
            </p:spPr>
            <p:txBody>
              <a:bodyPr/>
              <a:lstStyle/>
              <a:p>
                <a:endParaRPr lang="en-US"/>
              </a:p>
            </p:txBody>
          </p:sp>
          <p:sp>
            <p:nvSpPr>
              <p:cNvPr id="17997" name="Freeform 477"/>
              <p:cNvSpPr>
                <a:spLocks/>
              </p:cNvSpPr>
              <p:nvPr/>
            </p:nvSpPr>
            <p:spPr bwMode="auto">
              <a:xfrm>
                <a:off x="1620" y="1791"/>
                <a:ext cx="36" cy="228"/>
              </a:xfrm>
              <a:custGeom>
                <a:avLst/>
                <a:gdLst>
                  <a:gd name="T0" fmla="*/ 0 w 36"/>
                  <a:gd name="T1" fmla="*/ 207 h 228"/>
                  <a:gd name="T2" fmla="*/ 8 w 36"/>
                  <a:gd name="T3" fmla="*/ 146 h 228"/>
                  <a:gd name="T4" fmla="*/ 10 w 36"/>
                  <a:gd name="T5" fmla="*/ 115 h 228"/>
                  <a:gd name="T6" fmla="*/ 13 w 36"/>
                  <a:gd name="T7" fmla="*/ 88 h 228"/>
                  <a:gd name="T8" fmla="*/ 18 w 36"/>
                  <a:gd name="T9" fmla="*/ 61 h 228"/>
                  <a:gd name="T10" fmla="*/ 23 w 36"/>
                  <a:gd name="T11" fmla="*/ 34 h 228"/>
                  <a:gd name="T12" fmla="*/ 28 w 36"/>
                  <a:gd name="T13" fmla="*/ 14 h 228"/>
                  <a:gd name="T14" fmla="*/ 30 w 36"/>
                  <a:gd name="T15" fmla="*/ 0 h 228"/>
                  <a:gd name="T16" fmla="*/ 33 w 36"/>
                  <a:gd name="T17" fmla="*/ 0 h 228"/>
                  <a:gd name="T18" fmla="*/ 35 w 36"/>
                  <a:gd name="T19" fmla="*/ 11 h 228"/>
                  <a:gd name="T20" fmla="*/ 33 w 36"/>
                  <a:gd name="T21" fmla="*/ 27 h 228"/>
                  <a:gd name="T22" fmla="*/ 30 w 36"/>
                  <a:gd name="T23" fmla="*/ 44 h 228"/>
                  <a:gd name="T24" fmla="*/ 28 w 36"/>
                  <a:gd name="T25" fmla="*/ 61 h 228"/>
                  <a:gd name="T26" fmla="*/ 23 w 36"/>
                  <a:gd name="T27" fmla="*/ 85 h 228"/>
                  <a:gd name="T28" fmla="*/ 15 w 36"/>
                  <a:gd name="T29" fmla="*/ 109 h 228"/>
                  <a:gd name="T30" fmla="*/ 13 w 36"/>
                  <a:gd name="T31" fmla="*/ 132 h 228"/>
                  <a:gd name="T32" fmla="*/ 13 w 36"/>
                  <a:gd name="T33" fmla="*/ 176 h 228"/>
                  <a:gd name="T34" fmla="*/ 13 w 36"/>
                  <a:gd name="T35" fmla="*/ 227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228"/>
                  <a:gd name="T56" fmla="*/ 36 w 36"/>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228">
                    <a:moveTo>
                      <a:pt x="0" y="207"/>
                    </a:moveTo>
                    <a:lnTo>
                      <a:pt x="8" y="146"/>
                    </a:lnTo>
                    <a:lnTo>
                      <a:pt x="10" y="115"/>
                    </a:lnTo>
                    <a:lnTo>
                      <a:pt x="13" y="88"/>
                    </a:lnTo>
                    <a:lnTo>
                      <a:pt x="18" y="61"/>
                    </a:lnTo>
                    <a:lnTo>
                      <a:pt x="23" y="34"/>
                    </a:lnTo>
                    <a:lnTo>
                      <a:pt x="28" y="14"/>
                    </a:lnTo>
                    <a:lnTo>
                      <a:pt x="30" y="0"/>
                    </a:lnTo>
                    <a:lnTo>
                      <a:pt x="33" y="0"/>
                    </a:lnTo>
                    <a:lnTo>
                      <a:pt x="35" y="11"/>
                    </a:lnTo>
                    <a:lnTo>
                      <a:pt x="33" y="27"/>
                    </a:lnTo>
                    <a:lnTo>
                      <a:pt x="30" y="44"/>
                    </a:lnTo>
                    <a:lnTo>
                      <a:pt x="28" y="61"/>
                    </a:lnTo>
                    <a:lnTo>
                      <a:pt x="23" y="85"/>
                    </a:lnTo>
                    <a:lnTo>
                      <a:pt x="15" y="109"/>
                    </a:lnTo>
                    <a:lnTo>
                      <a:pt x="13" y="132"/>
                    </a:lnTo>
                    <a:lnTo>
                      <a:pt x="13" y="176"/>
                    </a:lnTo>
                    <a:lnTo>
                      <a:pt x="13" y="227"/>
                    </a:lnTo>
                  </a:path>
                </a:pathLst>
              </a:custGeom>
              <a:solidFill>
                <a:schemeClr val="accent1"/>
              </a:solidFill>
              <a:ln w="12700" cap="rnd">
                <a:solidFill>
                  <a:srgbClr val="008000"/>
                </a:solidFill>
                <a:round/>
                <a:headEnd/>
                <a:tailEnd/>
              </a:ln>
            </p:spPr>
            <p:txBody>
              <a:bodyPr/>
              <a:lstStyle/>
              <a:p>
                <a:endParaRPr lang="en-US"/>
              </a:p>
            </p:txBody>
          </p:sp>
          <p:sp>
            <p:nvSpPr>
              <p:cNvPr id="17998" name="Freeform 478"/>
              <p:cNvSpPr>
                <a:spLocks/>
              </p:cNvSpPr>
              <p:nvPr/>
            </p:nvSpPr>
            <p:spPr bwMode="auto">
              <a:xfrm>
                <a:off x="1639" y="1945"/>
                <a:ext cx="70" cy="62"/>
              </a:xfrm>
              <a:custGeom>
                <a:avLst/>
                <a:gdLst>
                  <a:gd name="T0" fmla="*/ 0 w 70"/>
                  <a:gd name="T1" fmla="*/ 61 h 62"/>
                  <a:gd name="T2" fmla="*/ 5 w 70"/>
                  <a:gd name="T3" fmla="*/ 37 h 62"/>
                  <a:gd name="T4" fmla="*/ 13 w 70"/>
                  <a:gd name="T5" fmla="*/ 17 h 62"/>
                  <a:gd name="T6" fmla="*/ 23 w 70"/>
                  <a:gd name="T7" fmla="*/ 11 h 62"/>
                  <a:gd name="T8" fmla="*/ 38 w 70"/>
                  <a:gd name="T9" fmla="*/ 4 h 62"/>
                  <a:gd name="T10" fmla="*/ 46 w 70"/>
                  <a:gd name="T11" fmla="*/ 0 h 62"/>
                  <a:gd name="T12" fmla="*/ 56 w 70"/>
                  <a:gd name="T13" fmla="*/ 0 h 62"/>
                  <a:gd name="T14" fmla="*/ 64 w 70"/>
                  <a:gd name="T15" fmla="*/ 0 h 62"/>
                  <a:gd name="T16" fmla="*/ 69 w 70"/>
                  <a:gd name="T17" fmla="*/ 4 h 62"/>
                  <a:gd name="T18" fmla="*/ 69 w 70"/>
                  <a:gd name="T19" fmla="*/ 7 h 62"/>
                  <a:gd name="T20" fmla="*/ 64 w 70"/>
                  <a:gd name="T21" fmla="*/ 11 h 62"/>
                  <a:gd name="T22" fmla="*/ 49 w 70"/>
                  <a:gd name="T23" fmla="*/ 17 h 62"/>
                  <a:gd name="T24" fmla="*/ 38 w 70"/>
                  <a:gd name="T25" fmla="*/ 24 h 62"/>
                  <a:gd name="T26" fmla="*/ 25 w 70"/>
                  <a:gd name="T27" fmla="*/ 27 h 62"/>
                  <a:gd name="T28" fmla="*/ 15 w 70"/>
                  <a:gd name="T29" fmla="*/ 34 h 62"/>
                  <a:gd name="T30" fmla="*/ 7 w 70"/>
                  <a:gd name="T31" fmla="*/ 37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62"/>
                  <a:gd name="T50" fmla="*/ 70 w 70"/>
                  <a:gd name="T51" fmla="*/ 62 h 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62">
                    <a:moveTo>
                      <a:pt x="0" y="61"/>
                    </a:moveTo>
                    <a:lnTo>
                      <a:pt x="5" y="37"/>
                    </a:lnTo>
                    <a:lnTo>
                      <a:pt x="13" y="17"/>
                    </a:lnTo>
                    <a:lnTo>
                      <a:pt x="23" y="11"/>
                    </a:lnTo>
                    <a:lnTo>
                      <a:pt x="38" y="4"/>
                    </a:lnTo>
                    <a:lnTo>
                      <a:pt x="46" y="0"/>
                    </a:lnTo>
                    <a:lnTo>
                      <a:pt x="56" y="0"/>
                    </a:lnTo>
                    <a:lnTo>
                      <a:pt x="64" y="0"/>
                    </a:lnTo>
                    <a:lnTo>
                      <a:pt x="69" y="4"/>
                    </a:lnTo>
                    <a:lnTo>
                      <a:pt x="69" y="7"/>
                    </a:lnTo>
                    <a:lnTo>
                      <a:pt x="64" y="11"/>
                    </a:lnTo>
                    <a:lnTo>
                      <a:pt x="49" y="17"/>
                    </a:lnTo>
                    <a:lnTo>
                      <a:pt x="38" y="24"/>
                    </a:lnTo>
                    <a:lnTo>
                      <a:pt x="25" y="27"/>
                    </a:lnTo>
                    <a:lnTo>
                      <a:pt x="15" y="34"/>
                    </a:lnTo>
                    <a:lnTo>
                      <a:pt x="7" y="37"/>
                    </a:lnTo>
                  </a:path>
                </a:pathLst>
              </a:custGeom>
              <a:solidFill>
                <a:schemeClr val="accent1"/>
              </a:solidFill>
              <a:ln w="12700" cap="rnd">
                <a:solidFill>
                  <a:srgbClr val="008000"/>
                </a:solidFill>
                <a:round/>
                <a:headEnd/>
                <a:tailEnd/>
              </a:ln>
            </p:spPr>
            <p:txBody>
              <a:bodyPr/>
              <a:lstStyle/>
              <a:p>
                <a:endParaRPr lang="en-US"/>
              </a:p>
            </p:txBody>
          </p:sp>
          <p:sp>
            <p:nvSpPr>
              <p:cNvPr id="17999" name="Freeform 479"/>
              <p:cNvSpPr>
                <a:spLocks/>
              </p:cNvSpPr>
              <p:nvPr/>
            </p:nvSpPr>
            <p:spPr bwMode="auto">
              <a:xfrm>
                <a:off x="1605" y="1747"/>
                <a:ext cx="21" cy="249"/>
              </a:xfrm>
              <a:custGeom>
                <a:avLst/>
                <a:gdLst>
                  <a:gd name="T0" fmla="*/ 20 w 21"/>
                  <a:gd name="T1" fmla="*/ 248 h 249"/>
                  <a:gd name="T2" fmla="*/ 15 w 21"/>
                  <a:gd name="T3" fmla="*/ 188 h 249"/>
                  <a:gd name="T4" fmla="*/ 10 w 21"/>
                  <a:gd name="T5" fmla="*/ 131 h 249"/>
                  <a:gd name="T6" fmla="*/ 5 w 21"/>
                  <a:gd name="T7" fmla="*/ 81 h 249"/>
                  <a:gd name="T8" fmla="*/ 3 w 21"/>
                  <a:gd name="T9" fmla="*/ 57 h 249"/>
                  <a:gd name="T10" fmla="*/ 3 w 21"/>
                  <a:gd name="T11" fmla="*/ 41 h 249"/>
                  <a:gd name="T12" fmla="*/ 0 w 21"/>
                  <a:gd name="T13" fmla="*/ 27 h 249"/>
                  <a:gd name="T14" fmla="*/ 0 w 21"/>
                  <a:gd name="T15" fmla="*/ 17 h 249"/>
                  <a:gd name="T16" fmla="*/ 0 w 21"/>
                  <a:gd name="T17" fmla="*/ 4 h 249"/>
                  <a:gd name="T18" fmla="*/ 0 w 21"/>
                  <a:gd name="T19" fmla="*/ 0 h 249"/>
                  <a:gd name="T20" fmla="*/ 3 w 21"/>
                  <a:gd name="T21" fmla="*/ 0 h 249"/>
                  <a:gd name="T22" fmla="*/ 5 w 21"/>
                  <a:gd name="T23" fmla="*/ 7 h 249"/>
                  <a:gd name="T24" fmla="*/ 8 w 21"/>
                  <a:gd name="T25" fmla="*/ 24 h 249"/>
                  <a:gd name="T26" fmla="*/ 13 w 21"/>
                  <a:gd name="T27" fmla="*/ 44 h 249"/>
                  <a:gd name="T28" fmla="*/ 15 w 21"/>
                  <a:gd name="T29" fmla="*/ 61 h 249"/>
                  <a:gd name="T30" fmla="*/ 15 w 21"/>
                  <a:gd name="T31" fmla="*/ 91 h 249"/>
                  <a:gd name="T32" fmla="*/ 15 w 21"/>
                  <a:gd name="T33" fmla="*/ 128 h 249"/>
                  <a:gd name="T34" fmla="*/ 18 w 21"/>
                  <a:gd name="T35" fmla="*/ 164 h 249"/>
                  <a:gd name="T36" fmla="*/ 20 w 21"/>
                  <a:gd name="T37" fmla="*/ 208 h 2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49"/>
                  <a:gd name="T59" fmla="*/ 21 w 21"/>
                  <a:gd name="T60" fmla="*/ 249 h 2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49">
                    <a:moveTo>
                      <a:pt x="20" y="248"/>
                    </a:moveTo>
                    <a:lnTo>
                      <a:pt x="15" y="188"/>
                    </a:lnTo>
                    <a:lnTo>
                      <a:pt x="10" y="131"/>
                    </a:lnTo>
                    <a:lnTo>
                      <a:pt x="5" y="81"/>
                    </a:lnTo>
                    <a:lnTo>
                      <a:pt x="3" y="57"/>
                    </a:lnTo>
                    <a:lnTo>
                      <a:pt x="3" y="41"/>
                    </a:lnTo>
                    <a:lnTo>
                      <a:pt x="0" y="27"/>
                    </a:lnTo>
                    <a:lnTo>
                      <a:pt x="0" y="17"/>
                    </a:lnTo>
                    <a:lnTo>
                      <a:pt x="0" y="4"/>
                    </a:lnTo>
                    <a:lnTo>
                      <a:pt x="0" y="0"/>
                    </a:lnTo>
                    <a:lnTo>
                      <a:pt x="3" y="0"/>
                    </a:lnTo>
                    <a:lnTo>
                      <a:pt x="5" y="7"/>
                    </a:lnTo>
                    <a:lnTo>
                      <a:pt x="8" y="24"/>
                    </a:lnTo>
                    <a:lnTo>
                      <a:pt x="13" y="44"/>
                    </a:lnTo>
                    <a:lnTo>
                      <a:pt x="15" y="61"/>
                    </a:lnTo>
                    <a:lnTo>
                      <a:pt x="15" y="91"/>
                    </a:lnTo>
                    <a:lnTo>
                      <a:pt x="15" y="128"/>
                    </a:lnTo>
                    <a:lnTo>
                      <a:pt x="18" y="164"/>
                    </a:lnTo>
                    <a:lnTo>
                      <a:pt x="20" y="208"/>
                    </a:lnTo>
                  </a:path>
                </a:pathLst>
              </a:custGeom>
              <a:solidFill>
                <a:schemeClr val="accent1"/>
              </a:solidFill>
              <a:ln w="12700" cap="rnd">
                <a:solidFill>
                  <a:srgbClr val="008000"/>
                </a:solidFill>
                <a:round/>
                <a:headEnd/>
                <a:tailEnd/>
              </a:ln>
            </p:spPr>
            <p:txBody>
              <a:bodyPr/>
              <a:lstStyle/>
              <a:p>
                <a:endParaRPr lang="en-US"/>
              </a:p>
            </p:txBody>
          </p:sp>
        </p:grpSp>
      </p:grpSp>
      <p:grpSp>
        <p:nvGrpSpPr>
          <p:cNvPr id="17484" name="Group 480"/>
          <p:cNvGrpSpPr>
            <a:grpSpLocks/>
          </p:cNvGrpSpPr>
          <p:nvPr/>
        </p:nvGrpSpPr>
        <p:grpSpPr bwMode="auto">
          <a:xfrm>
            <a:off x="4449763" y="3362325"/>
            <a:ext cx="1074737" cy="461963"/>
            <a:chOff x="3083" y="2070"/>
            <a:chExt cx="745" cy="284"/>
          </a:xfrm>
        </p:grpSpPr>
        <p:grpSp>
          <p:nvGrpSpPr>
            <p:cNvPr id="17485" name="Group 481"/>
            <p:cNvGrpSpPr>
              <a:grpSpLocks/>
            </p:cNvGrpSpPr>
            <p:nvPr/>
          </p:nvGrpSpPr>
          <p:grpSpPr bwMode="auto">
            <a:xfrm>
              <a:off x="3083" y="2074"/>
              <a:ext cx="187" cy="280"/>
              <a:chOff x="3083" y="2074"/>
              <a:chExt cx="187" cy="280"/>
            </a:xfrm>
          </p:grpSpPr>
          <p:sp>
            <p:nvSpPr>
              <p:cNvPr id="17980" name="Freeform 482"/>
              <p:cNvSpPr>
                <a:spLocks/>
              </p:cNvSpPr>
              <p:nvPr/>
            </p:nvSpPr>
            <p:spPr bwMode="auto">
              <a:xfrm>
                <a:off x="3176" y="2251"/>
                <a:ext cx="11" cy="103"/>
              </a:xfrm>
              <a:custGeom>
                <a:avLst/>
                <a:gdLst>
                  <a:gd name="T0" fmla="*/ 0 w 11"/>
                  <a:gd name="T1" fmla="*/ 102 h 103"/>
                  <a:gd name="T2" fmla="*/ 0 w 11"/>
                  <a:gd name="T3" fmla="*/ 71 h 103"/>
                  <a:gd name="T4" fmla="*/ 5 w 11"/>
                  <a:gd name="T5" fmla="*/ 47 h 103"/>
                  <a:gd name="T6" fmla="*/ 5 w 11"/>
                  <a:gd name="T7" fmla="*/ 28 h 103"/>
                  <a:gd name="T8" fmla="*/ 5 w 11"/>
                  <a:gd name="T9" fmla="*/ 12 h 103"/>
                  <a:gd name="T10" fmla="*/ 10 w 11"/>
                  <a:gd name="T11" fmla="*/ 4 h 103"/>
                  <a:gd name="T12" fmla="*/ 10 w 11"/>
                  <a:gd name="T13" fmla="*/ 0 h 103"/>
                  <a:gd name="T14" fmla="*/ 10 w 11"/>
                  <a:gd name="T15" fmla="*/ 4 h 103"/>
                  <a:gd name="T16" fmla="*/ 10 w 11"/>
                  <a:gd name="T17" fmla="*/ 16 h 103"/>
                  <a:gd name="T18" fmla="*/ 10 w 11"/>
                  <a:gd name="T19" fmla="*/ 43 h 103"/>
                  <a:gd name="T20" fmla="*/ 5 w 11"/>
                  <a:gd name="T21" fmla="*/ 71 h 103"/>
                  <a:gd name="T22" fmla="*/ 0 w 11"/>
                  <a:gd name="T23" fmla="*/ 102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03"/>
                  <a:gd name="T38" fmla="*/ 11 w 11"/>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03">
                    <a:moveTo>
                      <a:pt x="0" y="102"/>
                    </a:moveTo>
                    <a:lnTo>
                      <a:pt x="0" y="71"/>
                    </a:lnTo>
                    <a:lnTo>
                      <a:pt x="5" y="47"/>
                    </a:lnTo>
                    <a:lnTo>
                      <a:pt x="5" y="28"/>
                    </a:lnTo>
                    <a:lnTo>
                      <a:pt x="5" y="12"/>
                    </a:lnTo>
                    <a:lnTo>
                      <a:pt x="10" y="4"/>
                    </a:lnTo>
                    <a:lnTo>
                      <a:pt x="10" y="0"/>
                    </a:lnTo>
                    <a:lnTo>
                      <a:pt x="10" y="4"/>
                    </a:lnTo>
                    <a:lnTo>
                      <a:pt x="10" y="16"/>
                    </a:lnTo>
                    <a:lnTo>
                      <a:pt x="10" y="43"/>
                    </a:lnTo>
                    <a:lnTo>
                      <a:pt x="5" y="71"/>
                    </a:lnTo>
                    <a:lnTo>
                      <a:pt x="0" y="102"/>
                    </a:lnTo>
                  </a:path>
                </a:pathLst>
              </a:custGeom>
              <a:solidFill>
                <a:schemeClr val="accent1"/>
              </a:solidFill>
              <a:ln w="12700" cap="rnd">
                <a:solidFill>
                  <a:srgbClr val="008000"/>
                </a:solidFill>
                <a:round/>
                <a:headEnd/>
                <a:tailEnd/>
              </a:ln>
            </p:spPr>
            <p:txBody>
              <a:bodyPr/>
              <a:lstStyle/>
              <a:p>
                <a:endParaRPr lang="en-US"/>
              </a:p>
            </p:txBody>
          </p:sp>
          <p:sp>
            <p:nvSpPr>
              <p:cNvPr id="17981" name="Freeform 483"/>
              <p:cNvSpPr>
                <a:spLocks/>
              </p:cNvSpPr>
              <p:nvPr/>
            </p:nvSpPr>
            <p:spPr bwMode="auto">
              <a:xfrm>
                <a:off x="3104" y="2175"/>
                <a:ext cx="80" cy="165"/>
              </a:xfrm>
              <a:custGeom>
                <a:avLst/>
                <a:gdLst>
                  <a:gd name="T0" fmla="*/ 79 w 80"/>
                  <a:gd name="T1" fmla="*/ 164 h 165"/>
                  <a:gd name="T2" fmla="*/ 74 w 80"/>
                  <a:gd name="T3" fmla="*/ 164 h 165"/>
                  <a:gd name="T4" fmla="*/ 59 w 80"/>
                  <a:gd name="T5" fmla="*/ 145 h 165"/>
                  <a:gd name="T6" fmla="*/ 49 w 80"/>
                  <a:gd name="T7" fmla="*/ 121 h 165"/>
                  <a:gd name="T8" fmla="*/ 39 w 80"/>
                  <a:gd name="T9" fmla="*/ 106 h 165"/>
                  <a:gd name="T10" fmla="*/ 39 w 80"/>
                  <a:gd name="T11" fmla="*/ 94 h 165"/>
                  <a:gd name="T12" fmla="*/ 39 w 80"/>
                  <a:gd name="T13" fmla="*/ 86 h 165"/>
                  <a:gd name="T14" fmla="*/ 39 w 80"/>
                  <a:gd name="T15" fmla="*/ 74 h 165"/>
                  <a:gd name="T16" fmla="*/ 39 w 80"/>
                  <a:gd name="T17" fmla="*/ 62 h 165"/>
                  <a:gd name="T18" fmla="*/ 30 w 80"/>
                  <a:gd name="T19" fmla="*/ 47 h 165"/>
                  <a:gd name="T20" fmla="*/ 15 w 80"/>
                  <a:gd name="T21" fmla="*/ 27 h 165"/>
                  <a:gd name="T22" fmla="*/ 5 w 80"/>
                  <a:gd name="T23" fmla="*/ 8 h 165"/>
                  <a:gd name="T24" fmla="*/ 0 w 80"/>
                  <a:gd name="T25" fmla="*/ 0 h 165"/>
                  <a:gd name="T26" fmla="*/ 5 w 80"/>
                  <a:gd name="T27" fmla="*/ 4 h 165"/>
                  <a:gd name="T28" fmla="*/ 15 w 80"/>
                  <a:gd name="T29" fmla="*/ 15 h 165"/>
                  <a:gd name="T30" fmla="*/ 30 w 80"/>
                  <a:gd name="T31" fmla="*/ 31 h 165"/>
                  <a:gd name="T32" fmla="*/ 39 w 80"/>
                  <a:gd name="T33" fmla="*/ 47 h 165"/>
                  <a:gd name="T34" fmla="*/ 44 w 80"/>
                  <a:gd name="T35" fmla="*/ 59 h 165"/>
                  <a:gd name="T36" fmla="*/ 49 w 80"/>
                  <a:gd name="T37" fmla="*/ 74 h 165"/>
                  <a:gd name="T38" fmla="*/ 64 w 80"/>
                  <a:gd name="T39" fmla="*/ 113 h 165"/>
                  <a:gd name="T40" fmla="*/ 69 w 80"/>
                  <a:gd name="T41" fmla="*/ 129 h 165"/>
                  <a:gd name="T42" fmla="*/ 74 w 80"/>
                  <a:gd name="T43" fmla="*/ 145 h 165"/>
                  <a:gd name="T44" fmla="*/ 79 w 80"/>
                  <a:gd name="T45" fmla="*/ 156 h 165"/>
                  <a:gd name="T46" fmla="*/ 79 w 80"/>
                  <a:gd name="T47" fmla="*/ 164 h 1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165"/>
                  <a:gd name="T74" fmla="*/ 80 w 80"/>
                  <a:gd name="T75" fmla="*/ 165 h 1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165">
                    <a:moveTo>
                      <a:pt x="79" y="164"/>
                    </a:moveTo>
                    <a:lnTo>
                      <a:pt x="74" y="164"/>
                    </a:lnTo>
                    <a:lnTo>
                      <a:pt x="59" y="145"/>
                    </a:lnTo>
                    <a:lnTo>
                      <a:pt x="49" y="121"/>
                    </a:lnTo>
                    <a:lnTo>
                      <a:pt x="39" y="106"/>
                    </a:lnTo>
                    <a:lnTo>
                      <a:pt x="39" y="94"/>
                    </a:lnTo>
                    <a:lnTo>
                      <a:pt x="39" y="86"/>
                    </a:lnTo>
                    <a:lnTo>
                      <a:pt x="39" y="74"/>
                    </a:lnTo>
                    <a:lnTo>
                      <a:pt x="39" y="62"/>
                    </a:lnTo>
                    <a:lnTo>
                      <a:pt x="30" y="47"/>
                    </a:lnTo>
                    <a:lnTo>
                      <a:pt x="15" y="27"/>
                    </a:lnTo>
                    <a:lnTo>
                      <a:pt x="5" y="8"/>
                    </a:lnTo>
                    <a:lnTo>
                      <a:pt x="0" y="0"/>
                    </a:lnTo>
                    <a:lnTo>
                      <a:pt x="5" y="4"/>
                    </a:lnTo>
                    <a:lnTo>
                      <a:pt x="15" y="15"/>
                    </a:lnTo>
                    <a:lnTo>
                      <a:pt x="30" y="31"/>
                    </a:lnTo>
                    <a:lnTo>
                      <a:pt x="39" y="47"/>
                    </a:lnTo>
                    <a:lnTo>
                      <a:pt x="44" y="59"/>
                    </a:lnTo>
                    <a:lnTo>
                      <a:pt x="49" y="74"/>
                    </a:lnTo>
                    <a:lnTo>
                      <a:pt x="64" y="113"/>
                    </a:lnTo>
                    <a:lnTo>
                      <a:pt x="69" y="129"/>
                    </a:lnTo>
                    <a:lnTo>
                      <a:pt x="74" y="145"/>
                    </a:lnTo>
                    <a:lnTo>
                      <a:pt x="79" y="156"/>
                    </a:lnTo>
                    <a:lnTo>
                      <a:pt x="79" y="164"/>
                    </a:lnTo>
                  </a:path>
                </a:pathLst>
              </a:custGeom>
              <a:solidFill>
                <a:schemeClr val="accent1"/>
              </a:solidFill>
              <a:ln w="12700" cap="rnd">
                <a:solidFill>
                  <a:srgbClr val="008000"/>
                </a:solidFill>
                <a:round/>
                <a:headEnd/>
                <a:tailEnd/>
              </a:ln>
            </p:spPr>
            <p:txBody>
              <a:bodyPr/>
              <a:lstStyle/>
              <a:p>
                <a:endParaRPr lang="en-US"/>
              </a:p>
            </p:txBody>
          </p:sp>
          <p:sp>
            <p:nvSpPr>
              <p:cNvPr id="17982" name="Freeform 484"/>
              <p:cNvSpPr>
                <a:spLocks/>
              </p:cNvSpPr>
              <p:nvPr/>
            </p:nvSpPr>
            <p:spPr bwMode="auto">
              <a:xfrm>
                <a:off x="3183" y="2192"/>
                <a:ext cx="51" cy="162"/>
              </a:xfrm>
              <a:custGeom>
                <a:avLst/>
                <a:gdLst>
                  <a:gd name="T0" fmla="*/ 0 w 51"/>
                  <a:gd name="T1" fmla="*/ 126 h 162"/>
                  <a:gd name="T2" fmla="*/ 15 w 51"/>
                  <a:gd name="T3" fmla="*/ 90 h 162"/>
                  <a:gd name="T4" fmla="*/ 25 w 51"/>
                  <a:gd name="T5" fmla="*/ 59 h 162"/>
                  <a:gd name="T6" fmla="*/ 25 w 51"/>
                  <a:gd name="T7" fmla="*/ 47 h 162"/>
                  <a:gd name="T8" fmla="*/ 25 w 51"/>
                  <a:gd name="T9" fmla="*/ 40 h 162"/>
                  <a:gd name="T10" fmla="*/ 25 w 51"/>
                  <a:gd name="T11" fmla="*/ 28 h 162"/>
                  <a:gd name="T12" fmla="*/ 25 w 51"/>
                  <a:gd name="T13" fmla="*/ 20 h 162"/>
                  <a:gd name="T14" fmla="*/ 30 w 51"/>
                  <a:gd name="T15" fmla="*/ 12 h 162"/>
                  <a:gd name="T16" fmla="*/ 40 w 51"/>
                  <a:gd name="T17" fmla="*/ 4 h 162"/>
                  <a:gd name="T18" fmla="*/ 45 w 51"/>
                  <a:gd name="T19" fmla="*/ 0 h 162"/>
                  <a:gd name="T20" fmla="*/ 50 w 51"/>
                  <a:gd name="T21" fmla="*/ 4 h 162"/>
                  <a:gd name="T22" fmla="*/ 45 w 51"/>
                  <a:gd name="T23" fmla="*/ 20 h 162"/>
                  <a:gd name="T24" fmla="*/ 35 w 51"/>
                  <a:gd name="T25" fmla="*/ 43 h 162"/>
                  <a:gd name="T26" fmla="*/ 25 w 51"/>
                  <a:gd name="T27" fmla="*/ 67 h 162"/>
                  <a:gd name="T28" fmla="*/ 20 w 51"/>
                  <a:gd name="T29" fmla="*/ 90 h 162"/>
                  <a:gd name="T30" fmla="*/ 10 w 51"/>
                  <a:gd name="T31" fmla="*/ 126 h 162"/>
                  <a:gd name="T32" fmla="*/ 10 w 51"/>
                  <a:gd name="T33" fmla="*/ 161 h 1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62"/>
                  <a:gd name="T53" fmla="*/ 51 w 51"/>
                  <a:gd name="T54" fmla="*/ 162 h 1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62">
                    <a:moveTo>
                      <a:pt x="0" y="126"/>
                    </a:moveTo>
                    <a:lnTo>
                      <a:pt x="15" y="90"/>
                    </a:lnTo>
                    <a:lnTo>
                      <a:pt x="25" y="59"/>
                    </a:lnTo>
                    <a:lnTo>
                      <a:pt x="25" y="47"/>
                    </a:lnTo>
                    <a:lnTo>
                      <a:pt x="25" y="40"/>
                    </a:lnTo>
                    <a:lnTo>
                      <a:pt x="25" y="28"/>
                    </a:lnTo>
                    <a:lnTo>
                      <a:pt x="25" y="20"/>
                    </a:lnTo>
                    <a:lnTo>
                      <a:pt x="30" y="12"/>
                    </a:lnTo>
                    <a:lnTo>
                      <a:pt x="40" y="4"/>
                    </a:lnTo>
                    <a:lnTo>
                      <a:pt x="45" y="0"/>
                    </a:lnTo>
                    <a:lnTo>
                      <a:pt x="50" y="4"/>
                    </a:lnTo>
                    <a:lnTo>
                      <a:pt x="45" y="20"/>
                    </a:lnTo>
                    <a:lnTo>
                      <a:pt x="35" y="43"/>
                    </a:lnTo>
                    <a:lnTo>
                      <a:pt x="25" y="67"/>
                    </a:lnTo>
                    <a:lnTo>
                      <a:pt x="20" y="90"/>
                    </a:lnTo>
                    <a:lnTo>
                      <a:pt x="10" y="126"/>
                    </a:lnTo>
                    <a:lnTo>
                      <a:pt x="10" y="161"/>
                    </a:lnTo>
                  </a:path>
                </a:pathLst>
              </a:custGeom>
              <a:solidFill>
                <a:schemeClr val="accent1"/>
              </a:solidFill>
              <a:ln w="12700" cap="rnd">
                <a:solidFill>
                  <a:srgbClr val="008000"/>
                </a:solidFill>
                <a:round/>
                <a:headEnd/>
                <a:tailEnd/>
              </a:ln>
            </p:spPr>
            <p:txBody>
              <a:bodyPr/>
              <a:lstStyle/>
              <a:p>
                <a:endParaRPr lang="en-US"/>
              </a:p>
            </p:txBody>
          </p:sp>
          <p:sp>
            <p:nvSpPr>
              <p:cNvPr id="17983" name="Freeform 485"/>
              <p:cNvSpPr>
                <a:spLocks/>
              </p:cNvSpPr>
              <p:nvPr/>
            </p:nvSpPr>
            <p:spPr bwMode="auto">
              <a:xfrm>
                <a:off x="3138" y="2123"/>
                <a:ext cx="50" cy="202"/>
              </a:xfrm>
              <a:custGeom>
                <a:avLst/>
                <a:gdLst>
                  <a:gd name="T0" fmla="*/ 44 w 50"/>
                  <a:gd name="T1" fmla="*/ 201 h 202"/>
                  <a:gd name="T2" fmla="*/ 34 w 50"/>
                  <a:gd name="T3" fmla="*/ 135 h 202"/>
                  <a:gd name="T4" fmla="*/ 24 w 50"/>
                  <a:gd name="T5" fmla="*/ 77 h 202"/>
                  <a:gd name="T6" fmla="*/ 14 w 50"/>
                  <a:gd name="T7" fmla="*/ 54 h 202"/>
                  <a:gd name="T8" fmla="*/ 9 w 50"/>
                  <a:gd name="T9" fmla="*/ 31 h 202"/>
                  <a:gd name="T10" fmla="*/ 4 w 50"/>
                  <a:gd name="T11" fmla="*/ 15 h 202"/>
                  <a:gd name="T12" fmla="*/ 0 w 50"/>
                  <a:gd name="T13" fmla="*/ 4 h 202"/>
                  <a:gd name="T14" fmla="*/ 0 w 50"/>
                  <a:gd name="T15" fmla="*/ 0 h 202"/>
                  <a:gd name="T16" fmla="*/ 4 w 50"/>
                  <a:gd name="T17" fmla="*/ 7 h 202"/>
                  <a:gd name="T18" fmla="*/ 9 w 50"/>
                  <a:gd name="T19" fmla="*/ 15 h 202"/>
                  <a:gd name="T20" fmla="*/ 19 w 50"/>
                  <a:gd name="T21" fmla="*/ 31 h 202"/>
                  <a:gd name="T22" fmla="*/ 24 w 50"/>
                  <a:gd name="T23" fmla="*/ 46 h 202"/>
                  <a:gd name="T24" fmla="*/ 34 w 50"/>
                  <a:gd name="T25" fmla="*/ 69 h 202"/>
                  <a:gd name="T26" fmla="*/ 44 w 50"/>
                  <a:gd name="T27" fmla="*/ 96 h 202"/>
                  <a:gd name="T28" fmla="*/ 49 w 50"/>
                  <a:gd name="T29" fmla="*/ 116 h 202"/>
                  <a:gd name="T30" fmla="*/ 49 w 50"/>
                  <a:gd name="T31" fmla="*/ 127 h 202"/>
                  <a:gd name="T32" fmla="*/ 49 w 50"/>
                  <a:gd name="T33" fmla="*/ 139 h 202"/>
                  <a:gd name="T34" fmla="*/ 49 w 50"/>
                  <a:gd name="T35" fmla="*/ 155 h 2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202"/>
                  <a:gd name="T56" fmla="*/ 50 w 50"/>
                  <a:gd name="T57" fmla="*/ 202 h 2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202">
                    <a:moveTo>
                      <a:pt x="44" y="201"/>
                    </a:moveTo>
                    <a:lnTo>
                      <a:pt x="34" y="135"/>
                    </a:lnTo>
                    <a:lnTo>
                      <a:pt x="24" y="77"/>
                    </a:lnTo>
                    <a:lnTo>
                      <a:pt x="14" y="54"/>
                    </a:lnTo>
                    <a:lnTo>
                      <a:pt x="9" y="31"/>
                    </a:lnTo>
                    <a:lnTo>
                      <a:pt x="4" y="15"/>
                    </a:lnTo>
                    <a:lnTo>
                      <a:pt x="0" y="4"/>
                    </a:lnTo>
                    <a:lnTo>
                      <a:pt x="0" y="0"/>
                    </a:lnTo>
                    <a:lnTo>
                      <a:pt x="4" y="7"/>
                    </a:lnTo>
                    <a:lnTo>
                      <a:pt x="9" y="15"/>
                    </a:lnTo>
                    <a:lnTo>
                      <a:pt x="19" y="31"/>
                    </a:lnTo>
                    <a:lnTo>
                      <a:pt x="24" y="46"/>
                    </a:lnTo>
                    <a:lnTo>
                      <a:pt x="34" y="69"/>
                    </a:lnTo>
                    <a:lnTo>
                      <a:pt x="44" y="96"/>
                    </a:lnTo>
                    <a:lnTo>
                      <a:pt x="49" y="116"/>
                    </a:lnTo>
                    <a:lnTo>
                      <a:pt x="49" y="127"/>
                    </a:lnTo>
                    <a:lnTo>
                      <a:pt x="49" y="139"/>
                    </a:lnTo>
                    <a:lnTo>
                      <a:pt x="49" y="155"/>
                    </a:lnTo>
                  </a:path>
                </a:pathLst>
              </a:custGeom>
              <a:solidFill>
                <a:schemeClr val="accent1"/>
              </a:solidFill>
              <a:ln w="12700" cap="rnd">
                <a:solidFill>
                  <a:srgbClr val="008000"/>
                </a:solidFill>
                <a:round/>
                <a:headEnd/>
                <a:tailEnd/>
              </a:ln>
            </p:spPr>
            <p:txBody>
              <a:bodyPr/>
              <a:lstStyle/>
              <a:p>
                <a:endParaRPr lang="en-US"/>
              </a:p>
            </p:txBody>
          </p:sp>
          <p:sp>
            <p:nvSpPr>
              <p:cNvPr id="17984" name="Freeform 486"/>
              <p:cNvSpPr>
                <a:spLocks/>
              </p:cNvSpPr>
              <p:nvPr/>
            </p:nvSpPr>
            <p:spPr bwMode="auto">
              <a:xfrm>
                <a:off x="3083" y="2276"/>
                <a:ext cx="90" cy="63"/>
              </a:xfrm>
              <a:custGeom>
                <a:avLst/>
                <a:gdLst>
                  <a:gd name="T0" fmla="*/ 89 w 90"/>
                  <a:gd name="T1" fmla="*/ 62 h 63"/>
                  <a:gd name="T2" fmla="*/ 89 w 90"/>
                  <a:gd name="T3" fmla="*/ 58 h 63"/>
                  <a:gd name="T4" fmla="*/ 84 w 90"/>
                  <a:gd name="T5" fmla="*/ 46 h 63"/>
                  <a:gd name="T6" fmla="*/ 74 w 90"/>
                  <a:gd name="T7" fmla="*/ 35 h 63"/>
                  <a:gd name="T8" fmla="*/ 64 w 90"/>
                  <a:gd name="T9" fmla="*/ 23 h 63"/>
                  <a:gd name="T10" fmla="*/ 50 w 90"/>
                  <a:gd name="T11" fmla="*/ 11 h 63"/>
                  <a:gd name="T12" fmla="*/ 35 w 90"/>
                  <a:gd name="T13" fmla="*/ 4 h 63"/>
                  <a:gd name="T14" fmla="*/ 10 w 90"/>
                  <a:gd name="T15" fmla="*/ 0 h 63"/>
                  <a:gd name="T16" fmla="*/ 0 w 90"/>
                  <a:gd name="T17" fmla="*/ 0 h 63"/>
                  <a:gd name="T18" fmla="*/ 0 w 90"/>
                  <a:gd name="T19" fmla="*/ 4 h 63"/>
                  <a:gd name="T20" fmla="*/ 5 w 90"/>
                  <a:gd name="T21" fmla="*/ 7 h 63"/>
                  <a:gd name="T22" fmla="*/ 20 w 90"/>
                  <a:gd name="T23" fmla="*/ 11 h 63"/>
                  <a:gd name="T24" fmla="*/ 40 w 90"/>
                  <a:gd name="T25" fmla="*/ 15 h 63"/>
                  <a:gd name="T26" fmla="*/ 50 w 90"/>
                  <a:gd name="T27" fmla="*/ 19 h 63"/>
                  <a:gd name="T28" fmla="*/ 64 w 90"/>
                  <a:gd name="T29" fmla="*/ 31 h 63"/>
                  <a:gd name="T30" fmla="*/ 74 w 90"/>
                  <a:gd name="T31" fmla="*/ 43 h 63"/>
                  <a:gd name="T32" fmla="*/ 84 w 90"/>
                  <a:gd name="T33" fmla="*/ 58 h 63"/>
                  <a:gd name="T34" fmla="*/ 89 w 90"/>
                  <a:gd name="T35" fmla="*/ 62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63"/>
                  <a:gd name="T56" fmla="*/ 90 w 90"/>
                  <a:gd name="T57" fmla="*/ 63 h 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63">
                    <a:moveTo>
                      <a:pt x="89" y="62"/>
                    </a:moveTo>
                    <a:lnTo>
                      <a:pt x="89" y="58"/>
                    </a:lnTo>
                    <a:lnTo>
                      <a:pt x="84" y="46"/>
                    </a:lnTo>
                    <a:lnTo>
                      <a:pt x="74" y="35"/>
                    </a:lnTo>
                    <a:lnTo>
                      <a:pt x="64" y="23"/>
                    </a:lnTo>
                    <a:lnTo>
                      <a:pt x="50" y="11"/>
                    </a:lnTo>
                    <a:lnTo>
                      <a:pt x="35" y="4"/>
                    </a:lnTo>
                    <a:lnTo>
                      <a:pt x="10" y="0"/>
                    </a:lnTo>
                    <a:lnTo>
                      <a:pt x="0" y="0"/>
                    </a:lnTo>
                    <a:lnTo>
                      <a:pt x="0" y="4"/>
                    </a:lnTo>
                    <a:lnTo>
                      <a:pt x="5" y="7"/>
                    </a:lnTo>
                    <a:lnTo>
                      <a:pt x="20" y="11"/>
                    </a:lnTo>
                    <a:lnTo>
                      <a:pt x="40" y="15"/>
                    </a:lnTo>
                    <a:lnTo>
                      <a:pt x="50" y="19"/>
                    </a:lnTo>
                    <a:lnTo>
                      <a:pt x="64" y="31"/>
                    </a:lnTo>
                    <a:lnTo>
                      <a:pt x="74" y="43"/>
                    </a:lnTo>
                    <a:lnTo>
                      <a:pt x="84" y="58"/>
                    </a:lnTo>
                    <a:lnTo>
                      <a:pt x="89" y="62"/>
                    </a:lnTo>
                  </a:path>
                </a:pathLst>
              </a:custGeom>
              <a:solidFill>
                <a:schemeClr val="accent1"/>
              </a:solidFill>
              <a:ln w="12700" cap="rnd">
                <a:solidFill>
                  <a:srgbClr val="008000"/>
                </a:solidFill>
                <a:round/>
                <a:headEnd/>
                <a:tailEnd/>
              </a:ln>
            </p:spPr>
            <p:txBody>
              <a:bodyPr/>
              <a:lstStyle/>
              <a:p>
                <a:endParaRPr lang="en-US"/>
              </a:p>
            </p:txBody>
          </p:sp>
          <p:sp>
            <p:nvSpPr>
              <p:cNvPr id="17985" name="Freeform 487"/>
              <p:cNvSpPr>
                <a:spLocks/>
              </p:cNvSpPr>
              <p:nvPr/>
            </p:nvSpPr>
            <p:spPr bwMode="auto">
              <a:xfrm>
                <a:off x="3178" y="2118"/>
                <a:ext cx="36" cy="228"/>
              </a:xfrm>
              <a:custGeom>
                <a:avLst/>
                <a:gdLst>
                  <a:gd name="T0" fmla="*/ 0 w 36"/>
                  <a:gd name="T1" fmla="*/ 207 h 228"/>
                  <a:gd name="T2" fmla="*/ 10 w 36"/>
                  <a:gd name="T3" fmla="*/ 145 h 228"/>
                  <a:gd name="T4" fmla="*/ 15 w 36"/>
                  <a:gd name="T5" fmla="*/ 90 h 228"/>
                  <a:gd name="T6" fmla="*/ 20 w 36"/>
                  <a:gd name="T7" fmla="*/ 63 h 228"/>
                  <a:gd name="T8" fmla="*/ 25 w 36"/>
                  <a:gd name="T9" fmla="*/ 36 h 228"/>
                  <a:gd name="T10" fmla="*/ 30 w 36"/>
                  <a:gd name="T11" fmla="*/ 12 h 228"/>
                  <a:gd name="T12" fmla="*/ 30 w 36"/>
                  <a:gd name="T13" fmla="*/ 0 h 228"/>
                  <a:gd name="T14" fmla="*/ 35 w 36"/>
                  <a:gd name="T15" fmla="*/ 4 h 228"/>
                  <a:gd name="T16" fmla="*/ 35 w 36"/>
                  <a:gd name="T17" fmla="*/ 12 h 228"/>
                  <a:gd name="T18" fmla="*/ 35 w 36"/>
                  <a:gd name="T19" fmla="*/ 28 h 228"/>
                  <a:gd name="T20" fmla="*/ 30 w 36"/>
                  <a:gd name="T21" fmla="*/ 43 h 228"/>
                  <a:gd name="T22" fmla="*/ 30 w 36"/>
                  <a:gd name="T23" fmla="*/ 63 h 228"/>
                  <a:gd name="T24" fmla="*/ 25 w 36"/>
                  <a:gd name="T25" fmla="*/ 86 h 228"/>
                  <a:gd name="T26" fmla="*/ 20 w 36"/>
                  <a:gd name="T27" fmla="*/ 106 h 228"/>
                  <a:gd name="T28" fmla="*/ 15 w 36"/>
                  <a:gd name="T29" fmla="*/ 129 h 228"/>
                  <a:gd name="T30" fmla="*/ 10 w 36"/>
                  <a:gd name="T31" fmla="*/ 180 h 228"/>
                  <a:gd name="T32" fmla="*/ 15 w 36"/>
                  <a:gd name="T33" fmla="*/ 227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28"/>
                  <a:gd name="T53" fmla="*/ 36 w 36"/>
                  <a:gd name="T54" fmla="*/ 228 h 2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28">
                    <a:moveTo>
                      <a:pt x="0" y="207"/>
                    </a:moveTo>
                    <a:lnTo>
                      <a:pt x="10" y="145"/>
                    </a:lnTo>
                    <a:lnTo>
                      <a:pt x="15" y="90"/>
                    </a:lnTo>
                    <a:lnTo>
                      <a:pt x="20" y="63"/>
                    </a:lnTo>
                    <a:lnTo>
                      <a:pt x="25" y="36"/>
                    </a:lnTo>
                    <a:lnTo>
                      <a:pt x="30" y="12"/>
                    </a:lnTo>
                    <a:lnTo>
                      <a:pt x="30" y="0"/>
                    </a:lnTo>
                    <a:lnTo>
                      <a:pt x="35" y="4"/>
                    </a:lnTo>
                    <a:lnTo>
                      <a:pt x="35" y="12"/>
                    </a:lnTo>
                    <a:lnTo>
                      <a:pt x="35" y="28"/>
                    </a:lnTo>
                    <a:lnTo>
                      <a:pt x="30" y="43"/>
                    </a:lnTo>
                    <a:lnTo>
                      <a:pt x="30" y="63"/>
                    </a:lnTo>
                    <a:lnTo>
                      <a:pt x="25" y="86"/>
                    </a:lnTo>
                    <a:lnTo>
                      <a:pt x="20" y="106"/>
                    </a:lnTo>
                    <a:lnTo>
                      <a:pt x="15" y="129"/>
                    </a:lnTo>
                    <a:lnTo>
                      <a:pt x="10" y="180"/>
                    </a:lnTo>
                    <a:lnTo>
                      <a:pt x="15" y="227"/>
                    </a:lnTo>
                  </a:path>
                </a:pathLst>
              </a:custGeom>
              <a:solidFill>
                <a:schemeClr val="accent1"/>
              </a:solidFill>
              <a:ln w="12700" cap="rnd">
                <a:solidFill>
                  <a:srgbClr val="008000"/>
                </a:solidFill>
                <a:round/>
                <a:headEnd/>
                <a:tailEnd/>
              </a:ln>
            </p:spPr>
            <p:txBody>
              <a:bodyPr/>
              <a:lstStyle/>
              <a:p>
                <a:endParaRPr lang="en-US"/>
              </a:p>
            </p:txBody>
          </p:sp>
          <p:sp>
            <p:nvSpPr>
              <p:cNvPr id="17986" name="Freeform 488"/>
              <p:cNvSpPr>
                <a:spLocks/>
              </p:cNvSpPr>
              <p:nvPr/>
            </p:nvSpPr>
            <p:spPr bwMode="auto">
              <a:xfrm>
                <a:off x="3198" y="2275"/>
                <a:ext cx="72" cy="59"/>
              </a:xfrm>
              <a:custGeom>
                <a:avLst/>
                <a:gdLst>
                  <a:gd name="T0" fmla="*/ 0 w 72"/>
                  <a:gd name="T1" fmla="*/ 58 h 59"/>
                  <a:gd name="T2" fmla="*/ 5 w 72"/>
                  <a:gd name="T3" fmla="*/ 35 h 59"/>
                  <a:gd name="T4" fmla="*/ 10 w 72"/>
                  <a:gd name="T5" fmla="*/ 15 h 59"/>
                  <a:gd name="T6" fmla="*/ 25 w 72"/>
                  <a:gd name="T7" fmla="*/ 7 h 59"/>
                  <a:gd name="T8" fmla="*/ 35 w 72"/>
                  <a:gd name="T9" fmla="*/ 0 h 59"/>
                  <a:gd name="T10" fmla="*/ 56 w 72"/>
                  <a:gd name="T11" fmla="*/ 0 h 59"/>
                  <a:gd name="T12" fmla="*/ 66 w 72"/>
                  <a:gd name="T13" fmla="*/ 0 h 59"/>
                  <a:gd name="T14" fmla="*/ 71 w 72"/>
                  <a:gd name="T15" fmla="*/ 0 h 59"/>
                  <a:gd name="T16" fmla="*/ 71 w 72"/>
                  <a:gd name="T17" fmla="*/ 4 h 59"/>
                  <a:gd name="T18" fmla="*/ 61 w 72"/>
                  <a:gd name="T19" fmla="*/ 7 h 59"/>
                  <a:gd name="T20" fmla="*/ 46 w 72"/>
                  <a:gd name="T21" fmla="*/ 15 h 59"/>
                  <a:gd name="T22" fmla="*/ 25 w 72"/>
                  <a:gd name="T23" fmla="*/ 23 h 59"/>
                  <a:gd name="T24" fmla="*/ 5 w 72"/>
                  <a:gd name="T25" fmla="*/ 35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59"/>
                  <a:gd name="T41" fmla="*/ 72 w 72"/>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59">
                    <a:moveTo>
                      <a:pt x="0" y="58"/>
                    </a:moveTo>
                    <a:lnTo>
                      <a:pt x="5" y="35"/>
                    </a:lnTo>
                    <a:lnTo>
                      <a:pt x="10" y="15"/>
                    </a:lnTo>
                    <a:lnTo>
                      <a:pt x="25" y="7"/>
                    </a:lnTo>
                    <a:lnTo>
                      <a:pt x="35" y="0"/>
                    </a:lnTo>
                    <a:lnTo>
                      <a:pt x="56" y="0"/>
                    </a:lnTo>
                    <a:lnTo>
                      <a:pt x="66" y="0"/>
                    </a:lnTo>
                    <a:lnTo>
                      <a:pt x="71" y="0"/>
                    </a:lnTo>
                    <a:lnTo>
                      <a:pt x="71" y="4"/>
                    </a:lnTo>
                    <a:lnTo>
                      <a:pt x="61" y="7"/>
                    </a:lnTo>
                    <a:lnTo>
                      <a:pt x="46" y="15"/>
                    </a:lnTo>
                    <a:lnTo>
                      <a:pt x="25" y="23"/>
                    </a:lnTo>
                    <a:lnTo>
                      <a:pt x="5" y="35"/>
                    </a:lnTo>
                  </a:path>
                </a:pathLst>
              </a:custGeom>
              <a:solidFill>
                <a:schemeClr val="accent1"/>
              </a:solidFill>
              <a:ln w="12700" cap="rnd">
                <a:solidFill>
                  <a:srgbClr val="008000"/>
                </a:solidFill>
                <a:round/>
                <a:headEnd/>
                <a:tailEnd/>
              </a:ln>
            </p:spPr>
            <p:txBody>
              <a:bodyPr/>
              <a:lstStyle/>
              <a:p>
                <a:endParaRPr lang="en-US"/>
              </a:p>
            </p:txBody>
          </p:sp>
          <p:sp>
            <p:nvSpPr>
              <p:cNvPr id="17987" name="Freeform 489"/>
              <p:cNvSpPr>
                <a:spLocks/>
              </p:cNvSpPr>
              <p:nvPr/>
            </p:nvSpPr>
            <p:spPr bwMode="auto">
              <a:xfrm>
                <a:off x="3163" y="2074"/>
                <a:ext cx="21" cy="249"/>
              </a:xfrm>
              <a:custGeom>
                <a:avLst/>
                <a:gdLst>
                  <a:gd name="T0" fmla="*/ 20 w 21"/>
                  <a:gd name="T1" fmla="*/ 248 h 249"/>
                  <a:gd name="T2" fmla="*/ 15 w 21"/>
                  <a:gd name="T3" fmla="*/ 186 h 249"/>
                  <a:gd name="T4" fmla="*/ 10 w 21"/>
                  <a:gd name="T5" fmla="*/ 132 h 249"/>
                  <a:gd name="T6" fmla="*/ 5 w 21"/>
                  <a:gd name="T7" fmla="*/ 82 h 249"/>
                  <a:gd name="T8" fmla="*/ 0 w 21"/>
                  <a:gd name="T9" fmla="*/ 43 h 249"/>
                  <a:gd name="T10" fmla="*/ 0 w 21"/>
                  <a:gd name="T11" fmla="*/ 20 h 249"/>
                  <a:gd name="T12" fmla="*/ 0 w 21"/>
                  <a:gd name="T13" fmla="*/ 4 h 249"/>
                  <a:gd name="T14" fmla="*/ 0 w 21"/>
                  <a:gd name="T15" fmla="*/ 0 h 249"/>
                  <a:gd name="T16" fmla="*/ 5 w 21"/>
                  <a:gd name="T17" fmla="*/ 8 h 249"/>
                  <a:gd name="T18" fmla="*/ 10 w 21"/>
                  <a:gd name="T19" fmla="*/ 24 h 249"/>
                  <a:gd name="T20" fmla="*/ 15 w 21"/>
                  <a:gd name="T21" fmla="*/ 43 h 249"/>
                  <a:gd name="T22" fmla="*/ 15 w 21"/>
                  <a:gd name="T23" fmla="*/ 62 h 249"/>
                  <a:gd name="T24" fmla="*/ 15 w 21"/>
                  <a:gd name="T25" fmla="*/ 93 h 249"/>
                  <a:gd name="T26" fmla="*/ 15 w 21"/>
                  <a:gd name="T27" fmla="*/ 124 h 249"/>
                  <a:gd name="T28" fmla="*/ 15 w 21"/>
                  <a:gd name="T29" fmla="*/ 167 h 249"/>
                  <a:gd name="T30" fmla="*/ 20 w 21"/>
                  <a:gd name="T31" fmla="*/ 209 h 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249"/>
                  <a:gd name="T50" fmla="*/ 21 w 21"/>
                  <a:gd name="T51" fmla="*/ 249 h 2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249">
                    <a:moveTo>
                      <a:pt x="20" y="248"/>
                    </a:moveTo>
                    <a:lnTo>
                      <a:pt x="15" y="186"/>
                    </a:lnTo>
                    <a:lnTo>
                      <a:pt x="10" y="132"/>
                    </a:lnTo>
                    <a:lnTo>
                      <a:pt x="5" y="82"/>
                    </a:lnTo>
                    <a:lnTo>
                      <a:pt x="0" y="43"/>
                    </a:lnTo>
                    <a:lnTo>
                      <a:pt x="0" y="20"/>
                    </a:lnTo>
                    <a:lnTo>
                      <a:pt x="0" y="4"/>
                    </a:lnTo>
                    <a:lnTo>
                      <a:pt x="0" y="0"/>
                    </a:lnTo>
                    <a:lnTo>
                      <a:pt x="5" y="8"/>
                    </a:lnTo>
                    <a:lnTo>
                      <a:pt x="10" y="24"/>
                    </a:lnTo>
                    <a:lnTo>
                      <a:pt x="15" y="43"/>
                    </a:lnTo>
                    <a:lnTo>
                      <a:pt x="15" y="62"/>
                    </a:lnTo>
                    <a:lnTo>
                      <a:pt x="15" y="93"/>
                    </a:lnTo>
                    <a:lnTo>
                      <a:pt x="15" y="124"/>
                    </a:lnTo>
                    <a:lnTo>
                      <a:pt x="15" y="167"/>
                    </a:lnTo>
                    <a:lnTo>
                      <a:pt x="20" y="209"/>
                    </a:lnTo>
                  </a:path>
                </a:pathLst>
              </a:custGeom>
              <a:solidFill>
                <a:schemeClr val="accent1"/>
              </a:solidFill>
              <a:ln w="12700" cap="rnd">
                <a:solidFill>
                  <a:srgbClr val="008000"/>
                </a:solidFill>
                <a:round/>
                <a:headEnd/>
                <a:tailEnd/>
              </a:ln>
            </p:spPr>
            <p:txBody>
              <a:bodyPr/>
              <a:lstStyle/>
              <a:p>
                <a:endParaRPr lang="en-US"/>
              </a:p>
            </p:txBody>
          </p:sp>
        </p:grpSp>
        <p:grpSp>
          <p:nvGrpSpPr>
            <p:cNvPr id="17486" name="Group 490"/>
            <p:cNvGrpSpPr>
              <a:grpSpLocks/>
            </p:cNvGrpSpPr>
            <p:nvPr/>
          </p:nvGrpSpPr>
          <p:grpSpPr bwMode="auto">
            <a:xfrm>
              <a:off x="3269" y="2073"/>
              <a:ext cx="187" cy="280"/>
              <a:chOff x="3269" y="2073"/>
              <a:chExt cx="187" cy="280"/>
            </a:xfrm>
          </p:grpSpPr>
          <p:sp>
            <p:nvSpPr>
              <p:cNvPr id="17972" name="Freeform 491"/>
              <p:cNvSpPr>
                <a:spLocks/>
              </p:cNvSpPr>
              <p:nvPr/>
            </p:nvSpPr>
            <p:spPr bwMode="auto">
              <a:xfrm>
                <a:off x="3367" y="2250"/>
                <a:ext cx="6" cy="103"/>
              </a:xfrm>
              <a:custGeom>
                <a:avLst/>
                <a:gdLst>
                  <a:gd name="T0" fmla="*/ 0 w 6"/>
                  <a:gd name="T1" fmla="*/ 102 h 103"/>
                  <a:gd name="T2" fmla="*/ 0 w 6"/>
                  <a:gd name="T3" fmla="*/ 71 h 103"/>
                  <a:gd name="T4" fmla="*/ 0 w 6"/>
                  <a:gd name="T5" fmla="*/ 47 h 103"/>
                  <a:gd name="T6" fmla="*/ 5 w 6"/>
                  <a:gd name="T7" fmla="*/ 28 h 103"/>
                  <a:gd name="T8" fmla="*/ 5 w 6"/>
                  <a:gd name="T9" fmla="*/ 12 h 103"/>
                  <a:gd name="T10" fmla="*/ 5 w 6"/>
                  <a:gd name="T11" fmla="*/ 4 h 103"/>
                  <a:gd name="T12" fmla="*/ 5 w 6"/>
                  <a:gd name="T13" fmla="*/ 0 h 103"/>
                  <a:gd name="T14" fmla="*/ 5 w 6"/>
                  <a:gd name="T15" fmla="*/ 4 h 103"/>
                  <a:gd name="T16" fmla="*/ 5 w 6"/>
                  <a:gd name="T17" fmla="*/ 16 h 103"/>
                  <a:gd name="T18" fmla="*/ 5 w 6"/>
                  <a:gd name="T19" fmla="*/ 43 h 103"/>
                  <a:gd name="T20" fmla="*/ 5 w 6"/>
                  <a:gd name="T21" fmla="*/ 71 h 103"/>
                  <a:gd name="T22" fmla="*/ 0 w 6"/>
                  <a:gd name="T23" fmla="*/ 102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03"/>
                  <a:gd name="T38" fmla="*/ 6 w 6"/>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03">
                    <a:moveTo>
                      <a:pt x="0" y="102"/>
                    </a:moveTo>
                    <a:lnTo>
                      <a:pt x="0" y="71"/>
                    </a:lnTo>
                    <a:lnTo>
                      <a:pt x="0" y="47"/>
                    </a:lnTo>
                    <a:lnTo>
                      <a:pt x="5" y="28"/>
                    </a:lnTo>
                    <a:lnTo>
                      <a:pt x="5" y="12"/>
                    </a:lnTo>
                    <a:lnTo>
                      <a:pt x="5" y="4"/>
                    </a:lnTo>
                    <a:lnTo>
                      <a:pt x="5" y="0"/>
                    </a:lnTo>
                    <a:lnTo>
                      <a:pt x="5" y="4"/>
                    </a:lnTo>
                    <a:lnTo>
                      <a:pt x="5" y="16"/>
                    </a:lnTo>
                    <a:lnTo>
                      <a:pt x="5" y="43"/>
                    </a:lnTo>
                    <a:lnTo>
                      <a:pt x="5" y="71"/>
                    </a:lnTo>
                    <a:lnTo>
                      <a:pt x="0" y="102"/>
                    </a:lnTo>
                  </a:path>
                </a:pathLst>
              </a:custGeom>
              <a:solidFill>
                <a:schemeClr val="accent1"/>
              </a:solidFill>
              <a:ln w="12700" cap="rnd">
                <a:solidFill>
                  <a:srgbClr val="008000"/>
                </a:solidFill>
                <a:round/>
                <a:headEnd/>
                <a:tailEnd/>
              </a:ln>
            </p:spPr>
            <p:txBody>
              <a:bodyPr/>
              <a:lstStyle/>
              <a:p>
                <a:endParaRPr lang="en-US"/>
              </a:p>
            </p:txBody>
          </p:sp>
          <p:sp>
            <p:nvSpPr>
              <p:cNvPr id="17973" name="Freeform 492"/>
              <p:cNvSpPr>
                <a:spLocks/>
              </p:cNvSpPr>
              <p:nvPr/>
            </p:nvSpPr>
            <p:spPr bwMode="auto">
              <a:xfrm>
                <a:off x="3290" y="2174"/>
                <a:ext cx="80" cy="165"/>
              </a:xfrm>
              <a:custGeom>
                <a:avLst/>
                <a:gdLst>
                  <a:gd name="T0" fmla="*/ 79 w 80"/>
                  <a:gd name="T1" fmla="*/ 164 h 165"/>
                  <a:gd name="T2" fmla="*/ 74 w 80"/>
                  <a:gd name="T3" fmla="*/ 164 h 165"/>
                  <a:gd name="T4" fmla="*/ 63 w 80"/>
                  <a:gd name="T5" fmla="*/ 145 h 165"/>
                  <a:gd name="T6" fmla="*/ 48 w 80"/>
                  <a:gd name="T7" fmla="*/ 121 h 165"/>
                  <a:gd name="T8" fmla="*/ 37 w 80"/>
                  <a:gd name="T9" fmla="*/ 106 h 165"/>
                  <a:gd name="T10" fmla="*/ 37 w 80"/>
                  <a:gd name="T11" fmla="*/ 94 h 165"/>
                  <a:gd name="T12" fmla="*/ 37 w 80"/>
                  <a:gd name="T13" fmla="*/ 86 h 165"/>
                  <a:gd name="T14" fmla="*/ 42 w 80"/>
                  <a:gd name="T15" fmla="*/ 74 h 165"/>
                  <a:gd name="T16" fmla="*/ 37 w 80"/>
                  <a:gd name="T17" fmla="*/ 63 h 165"/>
                  <a:gd name="T18" fmla="*/ 32 w 80"/>
                  <a:gd name="T19" fmla="*/ 47 h 165"/>
                  <a:gd name="T20" fmla="*/ 16 w 80"/>
                  <a:gd name="T21" fmla="*/ 27 h 165"/>
                  <a:gd name="T22" fmla="*/ 6 w 80"/>
                  <a:gd name="T23" fmla="*/ 8 h 165"/>
                  <a:gd name="T24" fmla="*/ 0 w 80"/>
                  <a:gd name="T25" fmla="*/ 0 h 165"/>
                  <a:gd name="T26" fmla="*/ 6 w 80"/>
                  <a:gd name="T27" fmla="*/ 4 h 165"/>
                  <a:gd name="T28" fmla="*/ 16 w 80"/>
                  <a:gd name="T29" fmla="*/ 16 h 165"/>
                  <a:gd name="T30" fmla="*/ 27 w 80"/>
                  <a:gd name="T31" fmla="*/ 31 h 165"/>
                  <a:gd name="T32" fmla="*/ 37 w 80"/>
                  <a:gd name="T33" fmla="*/ 47 h 165"/>
                  <a:gd name="T34" fmla="*/ 42 w 80"/>
                  <a:gd name="T35" fmla="*/ 59 h 165"/>
                  <a:gd name="T36" fmla="*/ 48 w 80"/>
                  <a:gd name="T37" fmla="*/ 74 h 165"/>
                  <a:gd name="T38" fmla="*/ 63 w 80"/>
                  <a:gd name="T39" fmla="*/ 113 h 165"/>
                  <a:gd name="T40" fmla="*/ 69 w 80"/>
                  <a:gd name="T41" fmla="*/ 129 h 165"/>
                  <a:gd name="T42" fmla="*/ 74 w 80"/>
                  <a:gd name="T43" fmla="*/ 145 h 165"/>
                  <a:gd name="T44" fmla="*/ 79 w 80"/>
                  <a:gd name="T45" fmla="*/ 156 h 165"/>
                  <a:gd name="T46" fmla="*/ 79 w 80"/>
                  <a:gd name="T47" fmla="*/ 164 h 1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165"/>
                  <a:gd name="T74" fmla="*/ 80 w 80"/>
                  <a:gd name="T75" fmla="*/ 165 h 1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165">
                    <a:moveTo>
                      <a:pt x="79" y="164"/>
                    </a:moveTo>
                    <a:lnTo>
                      <a:pt x="74" y="164"/>
                    </a:lnTo>
                    <a:lnTo>
                      <a:pt x="63" y="145"/>
                    </a:lnTo>
                    <a:lnTo>
                      <a:pt x="48" y="121"/>
                    </a:lnTo>
                    <a:lnTo>
                      <a:pt x="37" y="106"/>
                    </a:lnTo>
                    <a:lnTo>
                      <a:pt x="37" y="94"/>
                    </a:lnTo>
                    <a:lnTo>
                      <a:pt x="37" y="86"/>
                    </a:lnTo>
                    <a:lnTo>
                      <a:pt x="42" y="74"/>
                    </a:lnTo>
                    <a:lnTo>
                      <a:pt x="37" y="63"/>
                    </a:lnTo>
                    <a:lnTo>
                      <a:pt x="32" y="47"/>
                    </a:lnTo>
                    <a:lnTo>
                      <a:pt x="16" y="27"/>
                    </a:lnTo>
                    <a:lnTo>
                      <a:pt x="6" y="8"/>
                    </a:lnTo>
                    <a:lnTo>
                      <a:pt x="0" y="0"/>
                    </a:lnTo>
                    <a:lnTo>
                      <a:pt x="6" y="4"/>
                    </a:lnTo>
                    <a:lnTo>
                      <a:pt x="16" y="16"/>
                    </a:lnTo>
                    <a:lnTo>
                      <a:pt x="27" y="31"/>
                    </a:lnTo>
                    <a:lnTo>
                      <a:pt x="37" y="47"/>
                    </a:lnTo>
                    <a:lnTo>
                      <a:pt x="42" y="59"/>
                    </a:lnTo>
                    <a:lnTo>
                      <a:pt x="48" y="74"/>
                    </a:lnTo>
                    <a:lnTo>
                      <a:pt x="63" y="113"/>
                    </a:lnTo>
                    <a:lnTo>
                      <a:pt x="69" y="129"/>
                    </a:lnTo>
                    <a:lnTo>
                      <a:pt x="74" y="145"/>
                    </a:lnTo>
                    <a:lnTo>
                      <a:pt x="79" y="156"/>
                    </a:lnTo>
                    <a:lnTo>
                      <a:pt x="79" y="164"/>
                    </a:lnTo>
                  </a:path>
                </a:pathLst>
              </a:custGeom>
              <a:solidFill>
                <a:schemeClr val="accent1"/>
              </a:solidFill>
              <a:ln w="12700" cap="rnd">
                <a:solidFill>
                  <a:srgbClr val="008000"/>
                </a:solidFill>
                <a:round/>
                <a:headEnd/>
                <a:tailEnd/>
              </a:ln>
            </p:spPr>
            <p:txBody>
              <a:bodyPr/>
              <a:lstStyle/>
              <a:p>
                <a:endParaRPr lang="en-US"/>
              </a:p>
            </p:txBody>
          </p:sp>
          <p:sp>
            <p:nvSpPr>
              <p:cNvPr id="17974" name="Freeform 493"/>
              <p:cNvSpPr>
                <a:spLocks/>
              </p:cNvSpPr>
              <p:nvPr/>
            </p:nvSpPr>
            <p:spPr bwMode="auto">
              <a:xfrm>
                <a:off x="3366" y="2191"/>
                <a:ext cx="54" cy="162"/>
              </a:xfrm>
              <a:custGeom>
                <a:avLst/>
                <a:gdLst>
                  <a:gd name="T0" fmla="*/ 0 w 54"/>
                  <a:gd name="T1" fmla="*/ 126 h 162"/>
                  <a:gd name="T2" fmla="*/ 16 w 54"/>
                  <a:gd name="T3" fmla="*/ 90 h 162"/>
                  <a:gd name="T4" fmla="*/ 26 w 54"/>
                  <a:gd name="T5" fmla="*/ 59 h 162"/>
                  <a:gd name="T6" fmla="*/ 26 w 54"/>
                  <a:gd name="T7" fmla="*/ 47 h 162"/>
                  <a:gd name="T8" fmla="*/ 26 w 54"/>
                  <a:gd name="T9" fmla="*/ 40 h 162"/>
                  <a:gd name="T10" fmla="*/ 26 w 54"/>
                  <a:gd name="T11" fmla="*/ 28 h 162"/>
                  <a:gd name="T12" fmla="*/ 26 w 54"/>
                  <a:gd name="T13" fmla="*/ 20 h 162"/>
                  <a:gd name="T14" fmla="*/ 32 w 54"/>
                  <a:gd name="T15" fmla="*/ 12 h 162"/>
                  <a:gd name="T16" fmla="*/ 42 w 54"/>
                  <a:gd name="T17" fmla="*/ 4 h 162"/>
                  <a:gd name="T18" fmla="*/ 48 w 54"/>
                  <a:gd name="T19" fmla="*/ 0 h 162"/>
                  <a:gd name="T20" fmla="*/ 53 w 54"/>
                  <a:gd name="T21" fmla="*/ 4 h 162"/>
                  <a:gd name="T22" fmla="*/ 48 w 54"/>
                  <a:gd name="T23" fmla="*/ 20 h 162"/>
                  <a:gd name="T24" fmla="*/ 37 w 54"/>
                  <a:gd name="T25" fmla="*/ 43 h 162"/>
                  <a:gd name="T26" fmla="*/ 26 w 54"/>
                  <a:gd name="T27" fmla="*/ 67 h 162"/>
                  <a:gd name="T28" fmla="*/ 21 w 54"/>
                  <a:gd name="T29" fmla="*/ 90 h 162"/>
                  <a:gd name="T30" fmla="*/ 16 w 54"/>
                  <a:gd name="T31" fmla="*/ 126 h 162"/>
                  <a:gd name="T32" fmla="*/ 10 w 54"/>
                  <a:gd name="T33" fmla="*/ 161 h 1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162"/>
                  <a:gd name="T53" fmla="*/ 54 w 54"/>
                  <a:gd name="T54" fmla="*/ 162 h 1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162">
                    <a:moveTo>
                      <a:pt x="0" y="126"/>
                    </a:moveTo>
                    <a:lnTo>
                      <a:pt x="16" y="90"/>
                    </a:lnTo>
                    <a:lnTo>
                      <a:pt x="26" y="59"/>
                    </a:lnTo>
                    <a:lnTo>
                      <a:pt x="26" y="47"/>
                    </a:lnTo>
                    <a:lnTo>
                      <a:pt x="26" y="40"/>
                    </a:lnTo>
                    <a:lnTo>
                      <a:pt x="26" y="28"/>
                    </a:lnTo>
                    <a:lnTo>
                      <a:pt x="26" y="20"/>
                    </a:lnTo>
                    <a:lnTo>
                      <a:pt x="32" y="12"/>
                    </a:lnTo>
                    <a:lnTo>
                      <a:pt x="42" y="4"/>
                    </a:lnTo>
                    <a:lnTo>
                      <a:pt x="48" y="0"/>
                    </a:lnTo>
                    <a:lnTo>
                      <a:pt x="53" y="4"/>
                    </a:lnTo>
                    <a:lnTo>
                      <a:pt x="48" y="20"/>
                    </a:lnTo>
                    <a:lnTo>
                      <a:pt x="37" y="43"/>
                    </a:lnTo>
                    <a:lnTo>
                      <a:pt x="26" y="67"/>
                    </a:lnTo>
                    <a:lnTo>
                      <a:pt x="21" y="90"/>
                    </a:lnTo>
                    <a:lnTo>
                      <a:pt x="16" y="126"/>
                    </a:lnTo>
                    <a:lnTo>
                      <a:pt x="10" y="161"/>
                    </a:lnTo>
                  </a:path>
                </a:pathLst>
              </a:custGeom>
              <a:solidFill>
                <a:schemeClr val="accent1"/>
              </a:solidFill>
              <a:ln w="12700" cap="rnd">
                <a:solidFill>
                  <a:srgbClr val="008000"/>
                </a:solidFill>
                <a:round/>
                <a:headEnd/>
                <a:tailEnd/>
              </a:ln>
            </p:spPr>
            <p:txBody>
              <a:bodyPr/>
              <a:lstStyle/>
              <a:p>
                <a:endParaRPr lang="en-US"/>
              </a:p>
            </p:txBody>
          </p:sp>
          <p:sp>
            <p:nvSpPr>
              <p:cNvPr id="17975" name="Freeform 494"/>
              <p:cNvSpPr>
                <a:spLocks/>
              </p:cNvSpPr>
              <p:nvPr/>
            </p:nvSpPr>
            <p:spPr bwMode="auto">
              <a:xfrm>
                <a:off x="3320" y="2122"/>
                <a:ext cx="54" cy="202"/>
              </a:xfrm>
              <a:custGeom>
                <a:avLst/>
                <a:gdLst>
                  <a:gd name="T0" fmla="*/ 47 w 54"/>
                  <a:gd name="T1" fmla="*/ 201 h 202"/>
                  <a:gd name="T2" fmla="*/ 37 w 54"/>
                  <a:gd name="T3" fmla="*/ 135 h 202"/>
                  <a:gd name="T4" fmla="*/ 26 w 54"/>
                  <a:gd name="T5" fmla="*/ 77 h 202"/>
                  <a:gd name="T6" fmla="*/ 21 w 54"/>
                  <a:gd name="T7" fmla="*/ 54 h 202"/>
                  <a:gd name="T8" fmla="*/ 11 w 54"/>
                  <a:gd name="T9" fmla="*/ 31 h 202"/>
                  <a:gd name="T10" fmla="*/ 5 w 54"/>
                  <a:gd name="T11" fmla="*/ 15 h 202"/>
                  <a:gd name="T12" fmla="*/ 0 w 54"/>
                  <a:gd name="T13" fmla="*/ 4 h 202"/>
                  <a:gd name="T14" fmla="*/ 0 w 54"/>
                  <a:gd name="T15" fmla="*/ 0 h 202"/>
                  <a:gd name="T16" fmla="*/ 5 w 54"/>
                  <a:gd name="T17" fmla="*/ 7 h 202"/>
                  <a:gd name="T18" fmla="*/ 16 w 54"/>
                  <a:gd name="T19" fmla="*/ 15 h 202"/>
                  <a:gd name="T20" fmla="*/ 21 w 54"/>
                  <a:gd name="T21" fmla="*/ 31 h 202"/>
                  <a:gd name="T22" fmla="*/ 26 w 54"/>
                  <a:gd name="T23" fmla="*/ 46 h 202"/>
                  <a:gd name="T24" fmla="*/ 37 w 54"/>
                  <a:gd name="T25" fmla="*/ 69 h 202"/>
                  <a:gd name="T26" fmla="*/ 47 w 54"/>
                  <a:gd name="T27" fmla="*/ 96 h 202"/>
                  <a:gd name="T28" fmla="*/ 53 w 54"/>
                  <a:gd name="T29" fmla="*/ 116 h 202"/>
                  <a:gd name="T30" fmla="*/ 53 w 54"/>
                  <a:gd name="T31" fmla="*/ 127 h 202"/>
                  <a:gd name="T32" fmla="*/ 53 w 54"/>
                  <a:gd name="T33" fmla="*/ 139 h 202"/>
                  <a:gd name="T34" fmla="*/ 53 w 54"/>
                  <a:gd name="T35" fmla="*/ 155 h 2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202"/>
                  <a:gd name="T56" fmla="*/ 54 w 54"/>
                  <a:gd name="T57" fmla="*/ 202 h 2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202">
                    <a:moveTo>
                      <a:pt x="47" y="201"/>
                    </a:moveTo>
                    <a:lnTo>
                      <a:pt x="37" y="135"/>
                    </a:lnTo>
                    <a:lnTo>
                      <a:pt x="26" y="77"/>
                    </a:lnTo>
                    <a:lnTo>
                      <a:pt x="21" y="54"/>
                    </a:lnTo>
                    <a:lnTo>
                      <a:pt x="11" y="31"/>
                    </a:lnTo>
                    <a:lnTo>
                      <a:pt x="5" y="15"/>
                    </a:lnTo>
                    <a:lnTo>
                      <a:pt x="0" y="4"/>
                    </a:lnTo>
                    <a:lnTo>
                      <a:pt x="0" y="0"/>
                    </a:lnTo>
                    <a:lnTo>
                      <a:pt x="5" y="7"/>
                    </a:lnTo>
                    <a:lnTo>
                      <a:pt x="16" y="15"/>
                    </a:lnTo>
                    <a:lnTo>
                      <a:pt x="21" y="31"/>
                    </a:lnTo>
                    <a:lnTo>
                      <a:pt x="26" y="46"/>
                    </a:lnTo>
                    <a:lnTo>
                      <a:pt x="37" y="69"/>
                    </a:lnTo>
                    <a:lnTo>
                      <a:pt x="47" y="96"/>
                    </a:lnTo>
                    <a:lnTo>
                      <a:pt x="53" y="116"/>
                    </a:lnTo>
                    <a:lnTo>
                      <a:pt x="53" y="127"/>
                    </a:lnTo>
                    <a:lnTo>
                      <a:pt x="53" y="139"/>
                    </a:lnTo>
                    <a:lnTo>
                      <a:pt x="53" y="155"/>
                    </a:lnTo>
                  </a:path>
                </a:pathLst>
              </a:custGeom>
              <a:solidFill>
                <a:schemeClr val="accent1"/>
              </a:solidFill>
              <a:ln w="12700" cap="rnd">
                <a:solidFill>
                  <a:srgbClr val="008000"/>
                </a:solidFill>
                <a:round/>
                <a:headEnd/>
                <a:tailEnd/>
              </a:ln>
            </p:spPr>
            <p:txBody>
              <a:bodyPr/>
              <a:lstStyle/>
              <a:p>
                <a:endParaRPr lang="en-US"/>
              </a:p>
            </p:txBody>
          </p:sp>
          <p:sp>
            <p:nvSpPr>
              <p:cNvPr id="17976" name="Freeform 495"/>
              <p:cNvSpPr>
                <a:spLocks/>
              </p:cNvSpPr>
              <p:nvPr/>
            </p:nvSpPr>
            <p:spPr bwMode="auto">
              <a:xfrm>
                <a:off x="3269" y="2275"/>
                <a:ext cx="90" cy="63"/>
              </a:xfrm>
              <a:custGeom>
                <a:avLst/>
                <a:gdLst>
                  <a:gd name="T0" fmla="*/ 89 w 90"/>
                  <a:gd name="T1" fmla="*/ 62 h 63"/>
                  <a:gd name="T2" fmla="*/ 89 w 90"/>
                  <a:gd name="T3" fmla="*/ 58 h 63"/>
                  <a:gd name="T4" fmla="*/ 84 w 90"/>
                  <a:gd name="T5" fmla="*/ 47 h 63"/>
                  <a:gd name="T6" fmla="*/ 73 w 90"/>
                  <a:gd name="T7" fmla="*/ 35 h 63"/>
                  <a:gd name="T8" fmla="*/ 63 w 90"/>
                  <a:gd name="T9" fmla="*/ 23 h 63"/>
                  <a:gd name="T10" fmla="*/ 47 w 90"/>
                  <a:gd name="T11" fmla="*/ 11 h 63"/>
                  <a:gd name="T12" fmla="*/ 31 w 90"/>
                  <a:gd name="T13" fmla="*/ 4 h 63"/>
                  <a:gd name="T14" fmla="*/ 21 w 90"/>
                  <a:gd name="T15" fmla="*/ 0 h 63"/>
                  <a:gd name="T16" fmla="*/ 10 w 90"/>
                  <a:gd name="T17" fmla="*/ 0 h 63"/>
                  <a:gd name="T18" fmla="*/ 0 w 90"/>
                  <a:gd name="T19" fmla="*/ 0 h 63"/>
                  <a:gd name="T20" fmla="*/ 0 w 90"/>
                  <a:gd name="T21" fmla="*/ 4 h 63"/>
                  <a:gd name="T22" fmla="*/ 5 w 90"/>
                  <a:gd name="T23" fmla="*/ 8 h 63"/>
                  <a:gd name="T24" fmla="*/ 21 w 90"/>
                  <a:gd name="T25" fmla="*/ 11 h 63"/>
                  <a:gd name="T26" fmla="*/ 37 w 90"/>
                  <a:gd name="T27" fmla="*/ 15 h 63"/>
                  <a:gd name="T28" fmla="*/ 52 w 90"/>
                  <a:gd name="T29" fmla="*/ 19 h 63"/>
                  <a:gd name="T30" fmla="*/ 63 w 90"/>
                  <a:gd name="T31" fmla="*/ 31 h 63"/>
                  <a:gd name="T32" fmla="*/ 73 w 90"/>
                  <a:gd name="T33" fmla="*/ 43 h 63"/>
                  <a:gd name="T34" fmla="*/ 84 w 90"/>
                  <a:gd name="T35" fmla="*/ 58 h 63"/>
                  <a:gd name="T36" fmla="*/ 89 w 90"/>
                  <a:gd name="T37" fmla="*/ 62 h 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63"/>
                  <a:gd name="T59" fmla="*/ 90 w 90"/>
                  <a:gd name="T60" fmla="*/ 63 h 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63">
                    <a:moveTo>
                      <a:pt x="89" y="62"/>
                    </a:moveTo>
                    <a:lnTo>
                      <a:pt x="89" y="58"/>
                    </a:lnTo>
                    <a:lnTo>
                      <a:pt x="84" y="47"/>
                    </a:lnTo>
                    <a:lnTo>
                      <a:pt x="73" y="35"/>
                    </a:lnTo>
                    <a:lnTo>
                      <a:pt x="63" y="23"/>
                    </a:lnTo>
                    <a:lnTo>
                      <a:pt x="47" y="11"/>
                    </a:lnTo>
                    <a:lnTo>
                      <a:pt x="31" y="4"/>
                    </a:lnTo>
                    <a:lnTo>
                      <a:pt x="21" y="0"/>
                    </a:lnTo>
                    <a:lnTo>
                      <a:pt x="10" y="0"/>
                    </a:lnTo>
                    <a:lnTo>
                      <a:pt x="0" y="0"/>
                    </a:lnTo>
                    <a:lnTo>
                      <a:pt x="0" y="4"/>
                    </a:lnTo>
                    <a:lnTo>
                      <a:pt x="5" y="8"/>
                    </a:lnTo>
                    <a:lnTo>
                      <a:pt x="21" y="11"/>
                    </a:lnTo>
                    <a:lnTo>
                      <a:pt x="37" y="15"/>
                    </a:lnTo>
                    <a:lnTo>
                      <a:pt x="52" y="19"/>
                    </a:lnTo>
                    <a:lnTo>
                      <a:pt x="63" y="31"/>
                    </a:lnTo>
                    <a:lnTo>
                      <a:pt x="73" y="43"/>
                    </a:lnTo>
                    <a:lnTo>
                      <a:pt x="84" y="58"/>
                    </a:lnTo>
                    <a:lnTo>
                      <a:pt x="89" y="62"/>
                    </a:lnTo>
                  </a:path>
                </a:pathLst>
              </a:custGeom>
              <a:solidFill>
                <a:schemeClr val="accent1"/>
              </a:solidFill>
              <a:ln w="12700" cap="rnd">
                <a:solidFill>
                  <a:srgbClr val="008000"/>
                </a:solidFill>
                <a:round/>
                <a:headEnd/>
                <a:tailEnd/>
              </a:ln>
            </p:spPr>
            <p:txBody>
              <a:bodyPr/>
              <a:lstStyle/>
              <a:p>
                <a:endParaRPr lang="en-US"/>
              </a:p>
            </p:txBody>
          </p:sp>
          <p:sp>
            <p:nvSpPr>
              <p:cNvPr id="17977" name="Freeform 496"/>
              <p:cNvSpPr>
                <a:spLocks/>
              </p:cNvSpPr>
              <p:nvPr/>
            </p:nvSpPr>
            <p:spPr bwMode="auto">
              <a:xfrm>
                <a:off x="3362" y="2118"/>
                <a:ext cx="38" cy="227"/>
              </a:xfrm>
              <a:custGeom>
                <a:avLst/>
                <a:gdLst>
                  <a:gd name="T0" fmla="*/ 0 w 38"/>
                  <a:gd name="T1" fmla="*/ 206 h 227"/>
                  <a:gd name="T2" fmla="*/ 11 w 38"/>
                  <a:gd name="T3" fmla="*/ 144 h 227"/>
                  <a:gd name="T4" fmla="*/ 16 w 38"/>
                  <a:gd name="T5" fmla="*/ 89 h 227"/>
                  <a:gd name="T6" fmla="*/ 21 w 38"/>
                  <a:gd name="T7" fmla="*/ 62 h 227"/>
                  <a:gd name="T8" fmla="*/ 26 w 38"/>
                  <a:gd name="T9" fmla="*/ 35 h 227"/>
                  <a:gd name="T10" fmla="*/ 32 w 38"/>
                  <a:gd name="T11" fmla="*/ 11 h 227"/>
                  <a:gd name="T12" fmla="*/ 32 w 38"/>
                  <a:gd name="T13" fmla="*/ 0 h 227"/>
                  <a:gd name="T14" fmla="*/ 37 w 38"/>
                  <a:gd name="T15" fmla="*/ 3 h 227"/>
                  <a:gd name="T16" fmla="*/ 37 w 38"/>
                  <a:gd name="T17" fmla="*/ 11 h 227"/>
                  <a:gd name="T18" fmla="*/ 37 w 38"/>
                  <a:gd name="T19" fmla="*/ 27 h 227"/>
                  <a:gd name="T20" fmla="*/ 32 w 38"/>
                  <a:gd name="T21" fmla="*/ 43 h 227"/>
                  <a:gd name="T22" fmla="*/ 32 w 38"/>
                  <a:gd name="T23" fmla="*/ 62 h 227"/>
                  <a:gd name="T24" fmla="*/ 26 w 38"/>
                  <a:gd name="T25" fmla="*/ 85 h 227"/>
                  <a:gd name="T26" fmla="*/ 21 w 38"/>
                  <a:gd name="T27" fmla="*/ 105 h 227"/>
                  <a:gd name="T28" fmla="*/ 16 w 38"/>
                  <a:gd name="T29" fmla="*/ 128 h 227"/>
                  <a:gd name="T30" fmla="*/ 16 w 38"/>
                  <a:gd name="T31" fmla="*/ 179 h 227"/>
                  <a:gd name="T32" fmla="*/ 16 w 38"/>
                  <a:gd name="T33" fmla="*/ 226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27"/>
                  <a:gd name="T53" fmla="*/ 38 w 38"/>
                  <a:gd name="T54" fmla="*/ 227 h 2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27">
                    <a:moveTo>
                      <a:pt x="0" y="206"/>
                    </a:moveTo>
                    <a:lnTo>
                      <a:pt x="11" y="144"/>
                    </a:lnTo>
                    <a:lnTo>
                      <a:pt x="16" y="89"/>
                    </a:lnTo>
                    <a:lnTo>
                      <a:pt x="21" y="62"/>
                    </a:lnTo>
                    <a:lnTo>
                      <a:pt x="26" y="35"/>
                    </a:lnTo>
                    <a:lnTo>
                      <a:pt x="32" y="11"/>
                    </a:lnTo>
                    <a:lnTo>
                      <a:pt x="32" y="0"/>
                    </a:lnTo>
                    <a:lnTo>
                      <a:pt x="37" y="3"/>
                    </a:lnTo>
                    <a:lnTo>
                      <a:pt x="37" y="11"/>
                    </a:lnTo>
                    <a:lnTo>
                      <a:pt x="37" y="27"/>
                    </a:lnTo>
                    <a:lnTo>
                      <a:pt x="32" y="43"/>
                    </a:lnTo>
                    <a:lnTo>
                      <a:pt x="32" y="62"/>
                    </a:lnTo>
                    <a:lnTo>
                      <a:pt x="26" y="85"/>
                    </a:lnTo>
                    <a:lnTo>
                      <a:pt x="21" y="105"/>
                    </a:lnTo>
                    <a:lnTo>
                      <a:pt x="16" y="128"/>
                    </a:lnTo>
                    <a:lnTo>
                      <a:pt x="16" y="179"/>
                    </a:lnTo>
                    <a:lnTo>
                      <a:pt x="16" y="226"/>
                    </a:lnTo>
                  </a:path>
                </a:pathLst>
              </a:custGeom>
              <a:solidFill>
                <a:schemeClr val="accent1"/>
              </a:solidFill>
              <a:ln w="12700" cap="rnd">
                <a:solidFill>
                  <a:srgbClr val="008000"/>
                </a:solidFill>
                <a:round/>
                <a:headEnd/>
                <a:tailEnd/>
              </a:ln>
            </p:spPr>
            <p:txBody>
              <a:bodyPr/>
              <a:lstStyle/>
              <a:p>
                <a:endParaRPr lang="en-US"/>
              </a:p>
            </p:txBody>
          </p:sp>
          <p:sp>
            <p:nvSpPr>
              <p:cNvPr id="17978" name="Freeform 497"/>
              <p:cNvSpPr>
                <a:spLocks/>
              </p:cNvSpPr>
              <p:nvPr/>
            </p:nvSpPr>
            <p:spPr bwMode="auto">
              <a:xfrm>
                <a:off x="3380" y="2274"/>
                <a:ext cx="76" cy="59"/>
              </a:xfrm>
              <a:custGeom>
                <a:avLst/>
                <a:gdLst>
                  <a:gd name="T0" fmla="*/ 0 w 76"/>
                  <a:gd name="T1" fmla="*/ 58 h 59"/>
                  <a:gd name="T2" fmla="*/ 11 w 76"/>
                  <a:gd name="T3" fmla="*/ 35 h 59"/>
                  <a:gd name="T4" fmla="*/ 16 w 76"/>
                  <a:gd name="T5" fmla="*/ 15 h 59"/>
                  <a:gd name="T6" fmla="*/ 27 w 76"/>
                  <a:gd name="T7" fmla="*/ 7 h 59"/>
                  <a:gd name="T8" fmla="*/ 43 w 76"/>
                  <a:gd name="T9" fmla="*/ 0 h 59"/>
                  <a:gd name="T10" fmla="*/ 59 w 76"/>
                  <a:gd name="T11" fmla="*/ 0 h 59"/>
                  <a:gd name="T12" fmla="*/ 75 w 76"/>
                  <a:gd name="T13" fmla="*/ 0 h 59"/>
                  <a:gd name="T14" fmla="*/ 75 w 76"/>
                  <a:gd name="T15" fmla="*/ 4 h 59"/>
                  <a:gd name="T16" fmla="*/ 64 w 76"/>
                  <a:gd name="T17" fmla="*/ 7 h 59"/>
                  <a:gd name="T18" fmla="*/ 54 w 76"/>
                  <a:gd name="T19" fmla="*/ 15 h 59"/>
                  <a:gd name="T20" fmla="*/ 27 w 76"/>
                  <a:gd name="T21" fmla="*/ 23 h 59"/>
                  <a:gd name="T22" fmla="*/ 16 w 76"/>
                  <a:gd name="T23" fmla="*/ 31 h 59"/>
                  <a:gd name="T24" fmla="*/ 11 w 76"/>
                  <a:gd name="T25" fmla="*/ 35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
                  <a:gd name="T40" fmla="*/ 0 h 59"/>
                  <a:gd name="T41" fmla="*/ 76 w 76"/>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 h="59">
                    <a:moveTo>
                      <a:pt x="0" y="58"/>
                    </a:moveTo>
                    <a:lnTo>
                      <a:pt x="11" y="35"/>
                    </a:lnTo>
                    <a:lnTo>
                      <a:pt x="16" y="15"/>
                    </a:lnTo>
                    <a:lnTo>
                      <a:pt x="27" y="7"/>
                    </a:lnTo>
                    <a:lnTo>
                      <a:pt x="43" y="0"/>
                    </a:lnTo>
                    <a:lnTo>
                      <a:pt x="59" y="0"/>
                    </a:lnTo>
                    <a:lnTo>
                      <a:pt x="75" y="0"/>
                    </a:lnTo>
                    <a:lnTo>
                      <a:pt x="75" y="4"/>
                    </a:lnTo>
                    <a:lnTo>
                      <a:pt x="64" y="7"/>
                    </a:lnTo>
                    <a:lnTo>
                      <a:pt x="54" y="15"/>
                    </a:lnTo>
                    <a:lnTo>
                      <a:pt x="27" y="23"/>
                    </a:lnTo>
                    <a:lnTo>
                      <a:pt x="16" y="31"/>
                    </a:lnTo>
                    <a:lnTo>
                      <a:pt x="11" y="35"/>
                    </a:lnTo>
                  </a:path>
                </a:pathLst>
              </a:custGeom>
              <a:solidFill>
                <a:schemeClr val="accent1"/>
              </a:solidFill>
              <a:ln w="12700" cap="rnd">
                <a:solidFill>
                  <a:srgbClr val="008000"/>
                </a:solidFill>
                <a:round/>
                <a:headEnd/>
                <a:tailEnd/>
              </a:ln>
            </p:spPr>
            <p:txBody>
              <a:bodyPr/>
              <a:lstStyle/>
              <a:p>
                <a:endParaRPr lang="en-US"/>
              </a:p>
            </p:txBody>
          </p:sp>
          <p:sp>
            <p:nvSpPr>
              <p:cNvPr id="17979" name="Freeform 498"/>
              <p:cNvSpPr>
                <a:spLocks/>
              </p:cNvSpPr>
              <p:nvPr/>
            </p:nvSpPr>
            <p:spPr bwMode="auto">
              <a:xfrm>
                <a:off x="3348" y="2073"/>
                <a:ext cx="22" cy="249"/>
              </a:xfrm>
              <a:custGeom>
                <a:avLst/>
                <a:gdLst>
                  <a:gd name="T0" fmla="*/ 21 w 22"/>
                  <a:gd name="T1" fmla="*/ 248 h 249"/>
                  <a:gd name="T2" fmla="*/ 16 w 22"/>
                  <a:gd name="T3" fmla="*/ 186 h 249"/>
                  <a:gd name="T4" fmla="*/ 11 w 22"/>
                  <a:gd name="T5" fmla="*/ 132 h 249"/>
                  <a:gd name="T6" fmla="*/ 5 w 22"/>
                  <a:gd name="T7" fmla="*/ 82 h 249"/>
                  <a:gd name="T8" fmla="*/ 5 w 22"/>
                  <a:gd name="T9" fmla="*/ 43 h 249"/>
                  <a:gd name="T10" fmla="*/ 0 w 22"/>
                  <a:gd name="T11" fmla="*/ 20 h 249"/>
                  <a:gd name="T12" fmla="*/ 0 w 22"/>
                  <a:gd name="T13" fmla="*/ 4 h 249"/>
                  <a:gd name="T14" fmla="*/ 0 w 22"/>
                  <a:gd name="T15" fmla="*/ 0 h 249"/>
                  <a:gd name="T16" fmla="*/ 5 w 22"/>
                  <a:gd name="T17" fmla="*/ 0 h 249"/>
                  <a:gd name="T18" fmla="*/ 5 w 22"/>
                  <a:gd name="T19" fmla="*/ 8 h 249"/>
                  <a:gd name="T20" fmla="*/ 11 w 22"/>
                  <a:gd name="T21" fmla="*/ 24 h 249"/>
                  <a:gd name="T22" fmla="*/ 16 w 22"/>
                  <a:gd name="T23" fmla="*/ 43 h 249"/>
                  <a:gd name="T24" fmla="*/ 16 w 22"/>
                  <a:gd name="T25" fmla="*/ 62 h 249"/>
                  <a:gd name="T26" fmla="*/ 16 w 22"/>
                  <a:gd name="T27" fmla="*/ 93 h 249"/>
                  <a:gd name="T28" fmla="*/ 16 w 22"/>
                  <a:gd name="T29" fmla="*/ 124 h 249"/>
                  <a:gd name="T30" fmla="*/ 16 w 22"/>
                  <a:gd name="T31" fmla="*/ 167 h 249"/>
                  <a:gd name="T32" fmla="*/ 21 w 22"/>
                  <a:gd name="T33" fmla="*/ 209 h 2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49"/>
                  <a:gd name="T53" fmla="*/ 22 w 22"/>
                  <a:gd name="T54" fmla="*/ 249 h 2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49">
                    <a:moveTo>
                      <a:pt x="21" y="248"/>
                    </a:moveTo>
                    <a:lnTo>
                      <a:pt x="16" y="186"/>
                    </a:lnTo>
                    <a:lnTo>
                      <a:pt x="11" y="132"/>
                    </a:lnTo>
                    <a:lnTo>
                      <a:pt x="5" y="82"/>
                    </a:lnTo>
                    <a:lnTo>
                      <a:pt x="5" y="43"/>
                    </a:lnTo>
                    <a:lnTo>
                      <a:pt x="0" y="20"/>
                    </a:lnTo>
                    <a:lnTo>
                      <a:pt x="0" y="4"/>
                    </a:lnTo>
                    <a:lnTo>
                      <a:pt x="0" y="0"/>
                    </a:lnTo>
                    <a:lnTo>
                      <a:pt x="5" y="0"/>
                    </a:lnTo>
                    <a:lnTo>
                      <a:pt x="5" y="8"/>
                    </a:lnTo>
                    <a:lnTo>
                      <a:pt x="11" y="24"/>
                    </a:lnTo>
                    <a:lnTo>
                      <a:pt x="16" y="43"/>
                    </a:lnTo>
                    <a:lnTo>
                      <a:pt x="16" y="62"/>
                    </a:lnTo>
                    <a:lnTo>
                      <a:pt x="16" y="93"/>
                    </a:lnTo>
                    <a:lnTo>
                      <a:pt x="16" y="124"/>
                    </a:lnTo>
                    <a:lnTo>
                      <a:pt x="16" y="167"/>
                    </a:lnTo>
                    <a:lnTo>
                      <a:pt x="21" y="209"/>
                    </a:lnTo>
                  </a:path>
                </a:pathLst>
              </a:custGeom>
              <a:solidFill>
                <a:schemeClr val="accent1"/>
              </a:solidFill>
              <a:ln w="12700" cap="rnd">
                <a:solidFill>
                  <a:srgbClr val="008000"/>
                </a:solidFill>
                <a:round/>
                <a:headEnd/>
                <a:tailEnd/>
              </a:ln>
            </p:spPr>
            <p:txBody>
              <a:bodyPr/>
              <a:lstStyle/>
              <a:p>
                <a:endParaRPr lang="en-US"/>
              </a:p>
            </p:txBody>
          </p:sp>
        </p:grpSp>
        <p:grpSp>
          <p:nvGrpSpPr>
            <p:cNvPr id="17487" name="Group 499"/>
            <p:cNvGrpSpPr>
              <a:grpSpLocks/>
            </p:cNvGrpSpPr>
            <p:nvPr/>
          </p:nvGrpSpPr>
          <p:grpSpPr bwMode="auto">
            <a:xfrm>
              <a:off x="3455" y="2070"/>
              <a:ext cx="187" cy="279"/>
              <a:chOff x="3455" y="2070"/>
              <a:chExt cx="187" cy="279"/>
            </a:xfrm>
          </p:grpSpPr>
          <p:sp>
            <p:nvSpPr>
              <p:cNvPr id="17964" name="Freeform 500"/>
              <p:cNvSpPr>
                <a:spLocks/>
              </p:cNvSpPr>
              <p:nvPr/>
            </p:nvSpPr>
            <p:spPr bwMode="auto">
              <a:xfrm>
                <a:off x="3552" y="2246"/>
                <a:ext cx="6" cy="103"/>
              </a:xfrm>
              <a:custGeom>
                <a:avLst/>
                <a:gdLst>
                  <a:gd name="T0" fmla="*/ 0 w 6"/>
                  <a:gd name="T1" fmla="*/ 102 h 103"/>
                  <a:gd name="T2" fmla="*/ 0 w 6"/>
                  <a:gd name="T3" fmla="*/ 71 h 103"/>
                  <a:gd name="T4" fmla="*/ 0 w 6"/>
                  <a:gd name="T5" fmla="*/ 47 h 103"/>
                  <a:gd name="T6" fmla="*/ 5 w 6"/>
                  <a:gd name="T7" fmla="*/ 28 h 103"/>
                  <a:gd name="T8" fmla="*/ 5 w 6"/>
                  <a:gd name="T9" fmla="*/ 12 h 103"/>
                  <a:gd name="T10" fmla="*/ 5 w 6"/>
                  <a:gd name="T11" fmla="*/ 4 h 103"/>
                  <a:gd name="T12" fmla="*/ 5 w 6"/>
                  <a:gd name="T13" fmla="*/ 0 h 103"/>
                  <a:gd name="T14" fmla="*/ 5 w 6"/>
                  <a:gd name="T15" fmla="*/ 4 h 103"/>
                  <a:gd name="T16" fmla="*/ 5 w 6"/>
                  <a:gd name="T17" fmla="*/ 16 h 103"/>
                  <a:gd name="T18" fmla="*/ 5 w 6"/>
                  <a:gd name="T19" fmla="*/ 43 h 103"/>
                  <a:gd name="T20" fmla="*/ 5 w 6"/>
                  <a:gd name="T21" fmla="*/ 71 h 103"/>
                  <a:gd name="T22" fmla="*/ 0 w 6"/>
                  <a:gd name="T23" fmla="*/ 102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03"/>
                  <a:gd name="T38" fmla="*/ 6 w 6"/>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03">
                    <a:moveTo>
                      <a:pt x="0" y="102"/>
                    </a:moveTo>
                    <a:lnTo>
                      <a:pt x="0" y="71"/>
                    </a:lnTo>
                    <a:lnTo>
                      <a:pt x="0" y="47"/>
                    </a:lnTo>
                    <a:lnTo>
                      <a:pt x="5" y="28"/>
                    </a:lnTo>
                    <a:lnTo>
                      <a:pt x="5" y="12"/>
                    </a:lnTo>
                    <a:lnTo>
                      <a:pt x="5" y="4"/>
                    </a:lnTo>
                    <a:lnTo>
                      <a:pt x="5" y="0"/>
                    </a:lnTo>
                    <a:lnTo>
                      <a:pt x="5" y="4"/>
                    </a:lnTo>
                    <a:lnTo>
                      <a:pt x="5" y="16"/>
                    </a:lnTo>
                    <a:lnTo>
                      <a:pt x="5" y="43"/>
                    </a:lnTo>
                    <a:lnTo>
                      <a:pt x="5" y="71"/>
                    </a:lnTo>
                    <a:lnTo>
                      <a:pt x="0" y="102"/>
                    </a:lnTo>
                  </a:path>
                </a:pathLst>
              </a:custGeom>
              <a:solidFill>
                <a:schemeClr val="accent1"/>
              </a:solidFill>
              <a:ln w="12700" cap="rnd">
                <a:solidFill>
                  <a:srgbClr val="008000"/>
                </a:solidFill>
                <a:round/>
                <a:headEnd/>
                <a:tailEnd/>
              </a:ln>
            </p:spPr>
            <p:txBody>
              <a:bodyPr/>
              <a:lstStyle/>
              <a:p>
                <a:endParaRPr lang="en-US"/>
              </a:p>
            </p:txBody>
          </p:sp>
          <p:sp>
            <p:nvSpPr>
              <p:cNvPr id="17965" name="Freeform 501"/>
              <p:cNvSpPr>
                <a:spLocks/>
              </p:cNvSpPr>
              <p:nvPr/>
            </p:nvSpPr>
            <p:spPr bwMode="auto">
              <a:xfrm>
                <a:off x="3478" y="2170"/>
                <a:ext cx="78" cy="165"/>
              </a:xfrm>
              <a:custGeom>
                <a:avLst/>
                <a:gdLst>
                  <a:gd name="T0" fmla="*/ 77 w 78"/>
                  <a:gd name="T1" fmla="*/ 164 h 165"/>
                  <a:gd name="T2" fmla="*/ 71 w 78"/>
                  <a:gd name="T3" fmla="*/ 164 h 165"/>
                  <a:gd name="T4" fmla="*/ 60 w 78"/>
                  <a:gd name="T5" fmla="*/ 145 h 165"/>
                  <a:gd name="T6" fmla="*/ 49 w 78"/>
                  <a:gd name="T7" fmla="*/ 121 h 165"/>
                  <a:gd name="T8" fmla="*/ 38 w 78"/>
                  <a:gd name="T9" fmla="*/ 106 h 165"/>
                  <a:gd name="T10" fmla="*/ 38 w 78"/>
                  <a:gd name="T11" fmla="*/ 94 h 165"/>
                  <a:gd name="T12" fmla="*/ 38 w 78"/>
                  <a:gd name="T13" fmla="*/ 86 h 165"/>
                  <a:gd name="T14" fmla="*/ 38 w 78"/>
                  <a:gd name="T15" fmla="*/ 74 h 165"/>
                  <a:gd name="T16" fmla="*/ 38 w 78"/>
                  <a:gd name="T17" fmla="*/ 63 h 165"/>
                  <a:gd name="T18" fmla="*/ 33 w 78"/>
                  <a:gd name="T19" fmla="*/ 47 h 165"/>
                  <a:gd name="T20" fmla="*/ 16 w 78"/>
                  <a:gd name="T21" fmla="*/ 28 h 165"/>
                  <a:gd name="T22" fmla="*/ 5 w 78"/>
                  <a:gd name="T23" fmla="*/ 8 h 165"/>
                  <a:gd name="T24" fmla="*/ 0 w 78"/>
                  <a:gd name="T25" fmla="*/ 0 h 165"/>
                  <a:gd name="T26" fmla="*/ 5 w 78"/>
                  <a:gd name="T27" fmla="*/ 4 h 165"/>
                  <a:gd name="T28" fmla="*/ 16 w 78"/>
                  <a:gd name="T29" fmla="*/ 12 h 165"/>
                  <a:gd name="T30" fmla="*/ 27 w 78"/>
                  <a:gd name="T31" fmla="*/ 28 h 165"/>
                  <a:gd name="T32" fmla="*/ 38 w 78"/>
                  <a:gd name="T33" fmla="*/ 47 h 165"/>
                  <a:gd name="T34" fmla="*/ 44 w 78"/>
                  <a:gd name="T35" fmla="*/ 59 h 165"/>
                  <a:gd name="T36" fmla="*/ 49 w 78"/>
                  <a:gd name="T37" fmla="*/ 74 h 165"/>
                  <a:gd name="T38" fmla="*/ 60 w 78"/>
                  <a:gd name="T39" fmla="*/ 113 h 165"/>
                  <a:gd name="T40" fmla="*/ 66 w 78"/>
                  <a:gd name="T41" fmla="*/ 129 h 165"/>
                  <a:gd name="T42" fmla="*/ 71 w 78"/>
                  <a:gd name="T43" fmla="*/ 145 h 165"/>
                  <a:gd name="T44" fmla="*/ 77 w 78"/>
                  <a:gd name="T45" fmla="*/ 156 h 165"/>
                  <a:gd name="T46" fmla="*/ 77 w 78"/>
                  <a:gd name="T47" fmla="*/ 164 h 1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8"/>
                  <a:gd name="T73" fmla="*/ 0 h 165"/>
                  <a:gd name="T74" fmla="*/ 78 w 78"/>
                  <a:gd name="T75" fmla="*/ 165 h 1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8" h="165">
                    <a:moveTo>
                      <a:pt x="77" y="164"/>
                    </a:moveTo>
                    <a:lnTo>
                      <a:pt x="71" y="164"/>
                    </a:lnTo>
                    <a:lnTo>
                      <a:pt x="60" y="145"/>
                    </a:lnTo>
                    <a:lnTo>
                      <a:pt x="49" y="121"/>
                    </a:lnTo>
                    <a:lnTo>
                      <a:pt x="38" y="106"/>
                    </a:lnTo>
                    <a:lnTo>
                      <a:pt x="38" y="94"/>
                    </a:lnTo>
                    <a:lnTo>
                      <a:pt x="38" y="86"/>
                    </a:lnTo>
                    <a:lnTo>
                      <a:pt x="38" y="74"/>
                    </a:lnTo>
                    <a:lnTo>
                      <a:pt x="38" y="63"/>
                    </a:lnTo>
                    <a:lnTo>
                      <a:pt x="33" y="47"/>
                    </a:lnTo>
                    <a:lnTo>
                      <a:pt x="16" y="28"/>
                    </a:lnTo>
                    <a:lnTo>
                      <a:pt x="5" y="8"/>
                    </a:lnTo>
                    <a:lnTo>
                      <a:pt x="0" y="0"/>
                    </a:lnTo>
                    <a:lnTo>
                      <a:pt x="5" y="4"/>
                    </a:lnTo>
                    <a:lnTo>
                      <a:pt x="16" y="12"/>
                    </a:lnTo>
                    <a:lnTo>
                      <a:pt x="27" y="28"/>
                    </a:lnTo>
                    <a:lnTo>
                      <a:pt x="38" y="47"/>
                    </a:lnTo>
                    <a:lnTo>
                      <a:pt x="44" y="59"/>
                    </a:lnTo>
                    <a:lnTo>
                      <a:pt x="49" y="74"/>
                    </a:lnTo>
                    <a:lnTo>
                      <a:pt x="60" y="113"/>
                    </a:lnTo>
                    <a:lnTo>
                      <a:pt x="66" y="129"/>
                    </a:lnTo>
                    <a:lnTo>
                      <a:pt x="71" y="145"/>
                    </a:lnTo>
                    <a:lnTo>
                      <a:pt x="77" y="156"/>
                    </a:lnTo>
                    <a:lnTo>
                      <a:pt x="77" y="164"/>
                    </a:lnTo>
                  </a:path>
                </a:pathLst>
              </a:custGeom>
              <a:solidFill>
                <a:schemeClr val="accent1"/>
              </a:solidFill>
              <a:ln w="12700" cap="rnd">
                <a:solidFill>
                  <a:srgbClr val="008000"/>
                </a:solidFill>
                <a:round/>
                <a:headEnd/>
                <a:tailEnd/>
              </a:ln>
            </p:spPr>
            <p:txBody>
              <a:bodyPr/>
              <a:lstStyle/>
              <a:p>
                <a:endParaRPr lang="en-US"/>
              </a:p>
            </p:txBody>
          </p:sp>
          <p:sp>
            <p:nvSpPr>
              <p:cNvPr id="17966" name="Freeform 502"/>
              <p:cNvSpPr>
                <a:spLocks/>
              </p:cNvSpPr>
              <p:nvPr/>
            </p:nvSpPr>
            <p:spPr bwMode="auto">
              <a:xfrm>
                <a:off x="3554" y="2188"/>
                <a:ext cx="52" cy="161"/>
              </a:xfrm>
              <a:custGeom>
                <a:avLst/>
                <a:gdLst>
                  <a:gd name="T0" fmla="*/ 0 w 52"/>
                  <a:gd name="T1" fmla="*/ 125 h 161"/>
                  <a:gd name="T2" fmla="*/ 12 w 52"/>
                  <a:gd name="T3" fmla="*/ 90 h 161"/>
                  <a:gd name="T4" fmla="*/ 23 w 52"/>
                  <a:gd name="T5" fmla="*/ 58 h 161"/>
                  <a:gd name="T6" fmla="*/ 23 w 52"/>
                  <a:gd name="T7" fmla="*/ 35 h 161"/>
                  <a:gd name="T8" fmla="*/ 23 w 52"/>
                  <a:gd name="T9" fmla="*/ 19 h 161"/>
                  <a:gd name="T10" fmla="*/ 29 w 52"/>
                  <a:gd name="T11" fmla="*/ 11 h 161"/>
                  <a:gd name="T12" fmla="*/ 40 w 52"/>
                  <a:gd name="T13" fmla="*/ 4 h 161"/>
                  <a:gd name="T14" fmla="*/ 45 w 52"/>
                  <a:gd name="T15" fmla="*/ 0 h 161"/>
                  <a:gd name="T16" fmla="*/ 51 w 52"/>
                  <a:gd name="T17" fmla="*/ 4 h 161"/>
                  <a:gd name="T18" fmla="*/ 45 w 52"/>
                  <a:gd name="T19" fmla="*/ 19 h 161"/>
                  <a:gd name="T20" fmla="*/ 34 w 52"/>
                  <a:gd name="T21" fmla="*/ 43 h 161"/>
                  <a:gd name="T22" fmla="*/ 29 w 52"/>
                  <a:gd name="T23" fmla="*/ 66 h 161"/>
                  <a:gd name="T24" fmla="*/ 17 w 52"/>
                  <a:gd name="T25" fmla="*/ 90 h 161"/>
                  <a:gd name="T26" fmla="*/ 12 w 52"/>
                  <a:gd name="T27" fmla="*/ 125 h 161"/>
                  <a:gd name="T28" fmla="*/ 12 w 52"/>
                  <a:gd name="T29" fmla="*/ 16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
                  <a:gd name="T46" fmla="*/ 0 h 161"/>
                  <a:gd name="T47" fmla="*/ 52 w 52"/>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 h="161">
                    <a:moveTo>
                      <a:pt x="0" y="125"/>
                    </a:moveTo>
                    <a:lnTo>
                      <a:pt x="12" y="90"/>
                    </a:lnTo>
                    <a:lnTo>
                      <a:pt x="23" y="58"/>
                    </a:lnTo>
                    <a:lnTo>
                      <a:pt x="23" y="35"/>
                    </a:lnTo>
                    <a:lnTo>
                      <a:pt x="23" y="19"/>
                    </a:lnTo>
                    <a:lnTo>
                      <a:pt x="29" y="11"/>
                    </a:lnTo>
                    <a:lnTo>
                      <a:pt x="40" y="4"/>
                    </a:lnTo>
                    <a:lnTo>
                      <a:pt x="45" y="0"/>
                    </a:lnTo>
                    <a:lnTo>
                      <a:pt x="51" y="4"/>
                    </a:lnTo>
                    <a:lnTo>
                      <a:pt x="45" y="19"/>
                    </a:lnTo>
                    <a:lnTo>
                      <a:pt x="34" y="43"/>
                    </a:lnTo>
                    <a:lnTo>
                      <a:pt x="29" y="66"/>
                    </a:lnTo>
                    <a:lnTo>
                      <a:pt x="17" y="90"/>
                    </a:lnTo>
                    <a:lnTo>
                      <a:pt x="12" y="125"/>
                    </a:lnTo>
                    <a:lnTo>
                      <a:pt x="12" y="160"/>
                    </a:lnTo>
                  </a:path>
                </a:pathLst>
              </a:custGeom>
              <a:solidFill>
                <a:schemeClr val="accent1"/>
              </a:solidFill>
              <a:ln w="12700" cap="rnd">
                <a:solidFill>
                  <a:srgbClr val="008000"/>
                </a:solidFill>
                <a:round/>
                <a:headEnd/>
                <a:tailEnd/>
              </a:ln>
            </p:spPr>
            <p:txBody>
              <a:bodyPr/>
              <a:lstStyle/>
              <a:p>
                <a:endParaRPr lang="en-US"/>
              </a:p>
            </p:txBody>
          </p:sp>
          <p:sp>
            <p:nvSpPr>
              <p:cNvPr id="17967" name="Freeform 503"/>
              <p:cNvSpPr>
                <a:spLocks/>
              </p:cNvSpPr>
              <p:nvPr/>
            </p:nvSpPr>
            <p:spPr bwMode="auto">
              <a:xfrm>
                <a:off x="3509" y="2118"/>
                <a:ext cx="50" cy="202"/>
              </a:xfrm>
              <a:custGeom>
                <a:avLst/>
                <a:gdLst>
                  <a:gd name="T0" fmla="*/ 44 w 50"/>
                  <a:gd name="T1" fmla="*/ 201 h 202"/>
                  <a:gd name="T2" fmla="*/ 33 w 50"/>
                  <a:gd name="T3" fmla="*/ 135 h 202"/>
                  <a:gd name="T4" fmla="*/ 22 w 50"/>
                  <a:gd name="T5" fmla="*/ 77 h 202"/>
                  <a:gd name="T6" fmla="*/ 11 w 50"/>
                  <a:gd name="T7" fmla="*/ 31 h 202"/>
                  <a:gd name="T8" fmla="*/ 5 w 50"/>
                  <a:gd name="T9" fmla="*/ 12 h 202"/>
                  <a:gd name="T10" fmla="*/ 0 w 50"/>
                  <a:gd name="T11" fmla="*/ 0 h 202"/>
                  <a:gd name="T12" fmla="*/ 5 w 50"/>
                  <a:gd name="T13" fmla="*/ 4 h 202"/>
                  <a:gd name="T14" fmla="*/ 11 w 50"/>
                  <a:gd name="T15" fmla="*/ 16 h 202"/>
                  <a:gd name="T16" fmla="*/ 16 w 50"/>
                  <a:gd name="T17" fmla="*/ 27 h 202"/>
                  <a:gd name="T18" fmla="*/ 27 w 50"/>
                  <a:gd name="T19" fmla="*/ 46 h 202"/>
                  <a:gd name="T20" fmla="*/ 33 w 50"/>
                  <a:gd name="T21" fmla="*/ 70 h 202"/>
                  <a:gd name="T22" fmla="*/ 44 w 50"/>
                  <a:gd name="T23" fmla="*/ 93 h 202"/>
                  <a:gd name="T24" fmla="*/ 49 w 50"/>
                  <a:gd name="T25" fmla="*/ 112 h 202"/>
                  <a:gd name="T26" fmla="*/ 49 w 50"/>
                  <a:gd name="T27" fmla="*/ 128 h 202"/>
                  <a:gd name="T28" fmla="*/ 49 w 50"/>
                  <a:gd name="T29" fmla="*/ 139 h 202"/>
                  <a:gd name="T30" fmla="*/ 49 w 50"/>
                  <a:gd name="T31" fmla="*/ 155 h 2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202"/>
                  <a:gd name="T50" fmla="*/ 50 w 50"/>
                  <a:gd name="T51" fmla="*/ 202 h 2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202">
                    <a:moveTo>
                      <a:pt x="44" y="201"/>
                    </a:moveTo>
                    <a:lnTo>
                      <a:pt x="33" y="135"/>
                    </a:lnTo>
                    <a:lnTo>
                      <a:pt x="22" y="77"/>
                    </a:lnTo>
                    <a:lnTo>
                      <a:pt x="11" y="31"/>
                    </a:lnTo>
                    <a:lnTo>
                      <a:pt x="5" y="12"/>
                    </a:lnTo>
                    <a:lnTo>
                      <a:pt x="0" y="0"/>
                    </a:lnTo>
                    <a:lnTo>
                      <a:pt x="5" y="4"/>
                    </a:lnTo>
                    <a:lnTo>
                      <a:pt x="11" y="16"/>
                    </a:lnTo>
                    <a:lnTo>
                      <a:pt x="16" y="27"/>
                    </a:lnTo>
                    <a:lnTo>
                      <a:pt x="27" y="46"/>
                    </a:lnTo>
                    <a:lnTo>
                      <a:pt x="33" y="70"/>
                    </a:lnTo>
                    <a:lnTo>
                      <a:pt x="44" y="93"/>
                    </a:lnTo>
                    <a:lnTo>
                      <a:pt x="49" y="112"/>
                    </a:lnTo>
                    <a:lnTo>
                      <a:pt x="49" y="128"/>
                    </a:lnTo>
                    <a:lnTo>
                      <a:pt x="49" y="139"/>
                    </a:lnTo>
                    <a:lnTo>
                      <a:pt x="49" y="155"/>
                    </a:lnTo>
                  </a:path>
                </a:pathLst>
              </a:custGeom>
              <a:solidFill>
                <a:schemeClr val="accent1"/>
              </a:solidFill>
              <a:ln w="12700" cap="rnd">
                <a:solidFill>
                  <a:srgbClr val="008000"/>
                </a:solidFill>
                <a:round/>
                <a:headEnd/>
                <a:tailEnd/>
              </a:ln>
            </p:spPr>
            <p:txBody>
              <a:bodyPr/>
              <a:lstStyle/>
              <a:p>
                <a:endParaRPr lang="en-US"/>
              </a:p>
            </p:txBody>
          </p:sp>
          <p:sp>
            <p:nvSpPr>
              <p:cNvPr id="17968" name="Freeform 504"/>
              <p:cNvSpPr>
                <a:spLocks/>
              </p:cNvSpPr>
              <p:nvPr/>
            </p:nvSpPr>
            <p:spPr bwMode="auto">
              <a:xfrm>
                <a:off x="3455" y="2271"/>
                <a:ext cx="89" cy="63"/>
              </a:xfrm>
              <a:custGeom>
                <a:avLst/>
                <a:gdLst>
                  <a:gd name="T0" fmla="*/ 88 w 89"/>
                  <a:gd name="T1" fmla="*/ 62 h 63"/>
                  <a:gd name="T2" fmla="*/ 88 w 89"/>
                  <a:gd name="T3" fmla="*/ 58 h 63"/>
                  <a:gd name="T4" fmla="*/ 83 w 89"/>
                  <a:gd name="T5" fmla="*/ 47 h 63"/>
                  <a:gd name="T6" fmla="*/ 72 w 89"/>
                  <a:gd name="T7" fmla="*/ 35 h 63"/>
                  <a:gd name="T8" fmla="*/ 66 w 89"/>
                  <a:gd name="T9" fmla="*/ 23 h 63"/>
                  <a:gd name="T10" fmla="*/ 50 w 89"/>
                  <a:gd name="T11" fmla="*/ 12 h 63"/>
                  <a:gd name="T12" fmla="*/ 33 w 89"/>
                  <a:gd name="T13" fmla="*/ 4 h 63"/>
                  <a:gd name="T14" fmla="*/ 22 w 89"/>
                  <a:gd name="T15" fmla="*/ 0 h 63"/>
                  <a:gd name="T16" fmla="*/ 11 w 89"/>
                  <a:gd name="T17" fmla="*/ 0 h 63"/>
                  <a:gd name="T18" fmla="*/ 0 w 89"/>
                  <a:gd name="T19" fmla="*/ 0 h 63"/>
                  <a:gd name="T20" fmla="*/ 0 w 89"/>
                  <a:gd name="T21" fmla="*/ 4 h 63"/>
                  <a:gd name="T22" fmla="*/ 6 w 89"/>
                  <a:gd name="T23" fmla="*/ 8 h 63"/>
                  <a:gd name="T24" fmla="*/ 22 w 89"/>
                  <a:gd name="T25" fmla="*/ 12 h 63"/>
                  <a:gd name="T26" fmla="*/ 39 w 89"/>
                  <a:gd name="T27" fmla="*/ 15 h 63"/>
                  <a:gd name="T28" fmla="*/ 50 w 89"/>
                  <a:gd name="T29" fmla="*/ 19 h 63"/>
                  <a:gd name="T30" fmla="*/ 61 w 89"/>
                  <a:gd name="T31" fmla="*/ 31 h 63"/>
                  <a:gd name="T32" fmla="*/ 72 w 89"/>
                  <a:gd name="T33" fmla="*/ 43 h 63"/>
                  <a:gd name="T34" fmla="*/ 83 w 89"/>
                  <a:gd name="T35" fmla="*/ 58 h 63"/>
                  <a:gd name="T36" fmla="*/ 88 w 89"/>
                  <a:gd name="T37" fmla="*/ 62 h 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9"/>
                  <a:gd name="T58" fmla="*/ 0 h 63"/>
                  <a:gd name="T59" fmla="*/ 89 w 89"/>
                  <a:gd name="T60" fmla="*/ 63 h 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9" h="63">
                    <a:moveTo>
                      <a:pt x="88" y="62"/>
                    </a:moveTo>
                    <a:lnTo>
                      <a:pt x="88" y="58"/>
                    </a:lnTo>
                    <a:lnTo>
                      <a:pt x="83" y="47"/>
                    </a:lnTo>
                    <a:lnTo>
                      <a:pt x="72" y="35"/>
                    </a:lnTo>
                    <a:lnTo>
                      <a:pt x="66" y="23"/>
                    </a:lnTo>
                    <a:lnTo>
                      <a:pt x="50" y="12"/>
                    </a:lnTo>
                    <a:lnTo>
                      <a:pt x="33" y="4"/>
                    </a:lnTo>
                    <a:lnTo>
                      <a:pt x="22" y="0"/>
                    </a:lnTo>
                    <a:lnTo>
                      <a:pt x="11" y="0"/>
                    </a:lnTo>
                    <a:lnTo>
                      <a:pt x="0" y="0"/>
                    </a:lnTo>
                    <a:lnTo>
                      <a:pt x="0" y="4"/>
                    </a:lnTo>
                    <a:lnTo>
                      <a:pt x="6" y="8"/>
                    </a:lnTo>
                    <a:lnTo>
                      <a:pt x="22" y="12"/>
                    </a:lnTo>
                    <a:lnTo>
                      <a:pt x="39" y="15"/>
                    </a:lnTo>
                    <a:lnTo>
                      <a:pt x="50" y="19"/>
                    </a:lnTo>
                    <a:lnTo>
                      <a:pt x="61" y="31"/>
                    </a:lnTo>
                    <a:lnTo>
                      <a:pt x="72" y="43"/>
                    </a:lnTo>
                    <a:lnTo>
                      <a:pt x="83" y="58"/>
                    </a:lnTo>
                    <a:lnTo>
                      <a:pt x="88" y="62"/>
                    </a:lnTo>
                  </a:path>
                </a:pathLst>
              </a:custGeom>
              <a:solidFill>
                <a:schemeClr val="accent1"/>
              </a:solidFill>
              <a:ln w="12700" cap="rnd">
                <a:solidFill>
                  <a:srgbClr val="008000"/>
                </a:solidFill>
                <a:round/>
                <a:headEnd/>
                <a:tailEnd/>
              </a:ln>
            </p:spPr>
            <p:txBody>
              <a:bodyPr/>
              <a:lstStyle/>
              <a:p>
                <a:endParaRPr lang="en-US"/>
              </a:p>
            </p:txBody>
          </p:sp>
          <p:sp>
            <p:nvSpPr>
              <p:cNvPr id="17969" name="Freeform 505"/>
              <p:cNvSpPr>
                <a:spLocks/>
              </p:cNvSpPr>
              <p:nvPr/>
            </p:nvSpPr>
            <p:spPr bwMode="auto">
              <a:xfrm>
                <a:off x="3552" y="2114"/>
                <a:ext cx="34" cy="227"/>
              </a:xfrm>
              <a:custGeom>
                <a:avLst/>
                <a:gdLst>
                  <a:gd name="T0" fmla="*/ 0 w 34"/>
                  <a:gd name="T1" fmla="*/ 207 h 227"/>
                  <a:gd name="T2" fmla="*/ 5 w 34"/>
                  <a:gd name="T3" fmla="*/ 144 h 227"/>
                  <a:gd name="T4" fmla="*/ 11 w 34"/>
                  <a:gd name="T5" fmla="*/ 90 h 227"/>
                  <a:gd name="T6" fmla="*/ 16 w 34"/>
                  <a:gd name="T7" fmla="*/ 62 h 227"/>
                  <a:gd name="T8" fmla="*/ 22 w 34"/>
                  <a:gd name="T9" fmla="*/ 35 h 227"/>
                  <a:gd name="T10" fmla="*/ 27 w 34"/>
                  <a:gd name="T11" fmla="*/ 12 h 227"/>
                  <a:gd name="T12" fmla="*/ 27 w 34"/>
                  <a:gd name="T13" fmla="*/ 0 h 227"/>
                  <a:gd name="T14" fmla="*/ 33 w 34"/>
                  <a:gd name="T15" fmla="*/ 0 h 227"/>
                  <a:gd name="T16" fmla="*/ 33 w 34"/>
                  <a:gd name="T17" fmla="*/ 12 h 227"/>
                  <a:gd name="T18" fmla="*/ 33 w 34"/>
                  <a:gd name="T19" fmla="*/ 27 h 227"/>
                  <a:gd name="T20" fmla="*/ 27 w 34"/>
                  <a:gd name="T21" fmla="*/ 43 h 227"/>
                  <a:gd name="T22" fmla="*/ 27 w 34"/>
                  <a:gd name="T23" fmla="*/ 62 h 227"/>
                  <a:gd name="T24" fmla="*/ 22 w 34"/>
                  <a:gd name="T25" fmla="*/ 82 h 227"/>
                  <a:gd name="T26" fmla="*/ 16 w 34"/>
                  <a:gd name="T27" fmla="*/ 105 h 227"/>
                  <a:gd name="T28" fmla="*/ 11 w 34"/>
                  <a:gd name="T29" fmla="*/ 129 h 227"/>
                  <a:gd name="T30" fmla="*/ 11 w 34"/>
                  <a:gd name="T31" fmla="*/ 179 h 227"/>
                  <a:gd name="T32" fmla="*/ 11 w 34"/>
                  <a:gd name="T33" fmla="*/ 226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227"/>
                  <a:gd name="T53" fmla="*/ 34 w 34"/>
                  <a:gd name="T54" fmla="*/ 227 h 2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227">
                    <a:moveTo>
                      <a:pt x="0" y="207"/>
                    </a:moveTo>
                    <a:lnTo>
                      <a:pt x="5" y="144"/>
                    </a:lnTo>
                    <a:lnTo>
                      <a:pt x="11" y="90"/>
                    </a:lnTo>
                    <a:lnTo>
                      <a:pt x="16" y="62"/>
                    </a:lnTo>
                    <a:lnTo>
                      <a:pt x="22" y="35"/>
                    </a:lnTo>
                    <a:lnTo>
                      <a:pt x="27" y="12"/>
                    </a:lnTo>
                    <a:lnTo>
                      <a:pt x="27" y="0"/>
                    </a:lnTo>
                    <a:lnTo>
                      <a:pt x="33" y="0"/>
                    </a:lnTo>
                    <a:lnTo>
                      <a:pt x="33" y="12"/>
                    </a:lnTo>
                    <a:lnTo>
                      <a:pt x="33" y="27"/>
                    </a:lnTo>
                    <a:lnTo>
                      <a:pt x="27" y="43"/>
                    </a:lnTo>
                    <a:lnTo>
                      <a:pt x="27" y="62"/>
                    </a:lnTo>
                    <a:lnTo>
                      <a:pt x="22" y="82"/>
                    </a:lnTo>
                    <a:lnTo>
                      <a:pt x="16" y="105"/>
                    </a:lnTo>
                    <a:lnTo>
                      <a:pt x="11" y="129"/>
                    </a:lnTo>
                    <a:lnTo>
                      <a:pt x="11" y="179"/>
                    </a:lnTo>
                    <a:lnTo>
                      <a:pt x="11" y="226"/>
                    </a:lnTo>
                  </a:path>
                </a:pathLst>
              </a:custGeom>
              <a:solidFill>
                <a:schemeClr val="accent1"/>
              </a:solidFill>
              <a:ln w="12700" cap="rnd">
                <a:solidFill>
                  <a:srgbClr val="008000"/>
                </a:solidFill>
                <a:round/>
                <a:headEnd/>
                <a:tailEnd/>
              </a:ln>
            </p:spPr>
            <p:txBody>
              <a:bodyPr/>
              <a:lstStyle/>
              <a:p>
                <a:endParaRPr lang="en-US"/>
              </a:p>
            </p:txBody>
          </p:sp>
          <p:sp>
            <p:nvSpPr>
              <p:cNvPr id="17970" name="Freeform 506"/>
              <p:cNvSpPr>
                <a:spLocks/>
              </p:cNvSpPr>
              <p:nvPr/>
            </p:nvSpPr>
            <p:spPr bwMode="auto">
              <a:xfrm>
                <a:off x="3567" y="2270"/>
                <a:ext cx="75" cy="59"/>
              </a:xfrm>
              <a:custGeom>
                <a:avLst/>
                <a:gdLst>
                  <a:gd name="T0" fmla="*/ 0 w 75"/>
                  <a:gd name="T1" fmla="*/ 58 h 59"/>
                  <a:gd name="T2" fmla="*/ 6 w 75"/>
                  <a:gd name="T3" fmla="*/ 35 h 59"/>
                  <a:gd name="T4" fmla="*/ 6 w 75"/>
                  <a:gd name="T5" fmla="*/ 23 h 59"/>
                  <a:gd name="T6" fmla="*/ 12 w 75"/>
                  <a:gd name="T7" fmla="*/ 15 h 59"/>
                  <a:gd name="T8" fmla="*/ 29 w 75"/>
                  <a:gd name="T9" fmla="*/ 8 h 59"/>
                  <a:gd name="T10" fmla="*/ 40 w 75"/>
                  <a:gd name="T11" fmla="*/ 0 h 59"/>
                  <a:gd name="T12" fmla="*/ 57 w 75"/>
                  <a:gd name="T13" fmla="*/ 0 h 59"/>
                  <a:gd name="T14" fmla="*/ 74 w 75"/>
                  <a:gd name="T15" fmla="*/ 0 h 59"/>
                  <a:gd name="T16" fmla="*/ 68 w 75"/>
                  <a:gd name="T17" fmla="*/ 8 h 59"/>
                  <a:gd name="T18" fmla="*/ 51 w 75"/>
                  <a:gd name="T19" fmla="*/ 15 h 59"/>
                  <a:gd name="T20" fmla="*/ 29 w 75"/>
                  <a:gd name="T21" fmla="*/ 23 h 59"/>
                  <a:gd name="T22" fmla="*/ 17 w 75"/>
                  <a:gd name="T23" fmla="*/ 31 h 59"/>
                  <a:gd name="T24" fmla="*/ 12 w 75"/>
                  <a:gd name="T25" fmla="*/ 35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
                  <a:gd name="T40" fmla="*/ 0 h 59"/>
                  <a:gd name="T41" fmla="*/ 75 w 75"/>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 h="59">
                    <a:moveTo>
                      <a:pt x="0" y="58"/>
                    </a:moveTo>
                    <a:lnTo>
                      <a:pt x="6" y="35"/>
                    </a:lnTo>
                    <a:lnTo>
                      <a:pt x="6" y="23"/>
                    </a:lnTo>
                    <a:lnTo>
                      <a:pt x="12" y="15"/>
                    </a:lnTo>
                    <a:lnTo>
                      <a:pt x="29" y="8"/>
                    </a:lnTo>
                    <a:lnTo>
                      <a:pt x="40" y="0"/>
                    </a:lnTo>
                    <a:lnTo>
                      <a:pt x="57" y="0"/>
                    </a:lnTo>
                    <a:lnTo>
                      <a:pt x="74" y="0"/>
                    </a:lnTo>
                    <a:lnTo>
                      <a:pt x="68" y="8"/>
                    </a:lnTo>
                    <a:lnTo>
                      <a:pt x="51" y="15"/>
                    </a:lnTo>
                    <a:lnTo>
                      <a:pt x="29" y="23"/>
                    </a:lnTo>
                    <a:lnTo>
                      <a:pt x="17" y="31"/>
                    </a:lnTo>
                    <a:lnTo>
                      <a:pt x="12" y="35"/>
                    </a:lnTo>
                  </a:path>
                </a:pathLst>
              </a:custGeom>
              <a:solidFill>
                <a:schemeClr val="accent1"/>
              </a:solidFill>
              <a:ln w="12700" cap="rnd">
                <a:solidFill>
                  <a:srgbClr val="008000"/>
                </a:solidFill>
                <a:round/>
                <a:headEnd/>
                <a:tailEnd/>
              </a:ln>
            </p:spPr>
            <p:txBody>
              <a:bodyPr/>
              <a:lstStyle/>
              <a:p>
                <a:endParaRPr lang="en-US"/>
              </a:p>
            </p:txBody>
          </p:sp>
          <p:sp>
            <p:nvSpPr>
              <p:cNvPr id="17971" name="Freeform 507"/>
              <p:cNvSpPr>
                <a:spLocks/>
              </p:cNvSpPr>
              <p:nvPr/>
            </p:nvSpPr>
            <p:spPr bwMode="auto">
              <a:xfrm>
                <a:off x="3533" y="2070"/>
                <a:ext cx="23" cy="248"/>
              </a:xfrm>
              <a:custGeom>
                <a:avLst/>
                <a:gdLst>
                  <a:gd name="T0" fmla="*/ 22 w 23"/>
                  <a:gd name="T1" fmla="*/ 247 h 248"/>
                  <a:gd name="T2" fmla="*/ 16 w 23"/>
                  <a:gd name="T3" fmla="*/ 185 h 248"/>
                  <a:gd name="T4" fmla="*/ 11 w 23"/>
                  <a:gd name="T5" fmla="*/ 131 h 248"/>
                  <a:gd name="T6" fmla="*/ 5 w 23"/>
                  <a:gd name="T7" fmla="*/ 81 h 248"/>
                  <a:gd name="T8" fmla="*/ 5 w 23"/>
                  <a:gd name="T9" fmla="*/ 42 h 248"/>
                  <a:gd name="T10" fmla="*/ 0 w 23"/>
                  <a:gd name="T11" fmla="*/ 19 h 248"/>
                  <a:gd name="T12" fmla="*/ 0 w 23"/>
                  <a:gd name="T13" fmla="*/ 4 h 248"/>
                  <a:gd name="T14" fmla="*/ 0 w 23"/>
                  <a:gd name="T15" fmla="*/ 0 h 248"/>
                  <a:gd name="T16" fmla="*/ 5 w 23"/>
                  <a:gd name="T17" fmla="*/ 0 h 248"/>
                  <a:gd name="T18" fmla="*/ 5 w 23"/>
                  <a:gd name="T19" fmla="*/ 8 h 248"/>
                  <a:gd name="T20" fmla="*/ 11 w 23"/>
                  <a:gd name="T21" fmla="*/ 23 h 248"/>
                  <a:gd name="T22" fmla="*/ 16 w 23"/>
                  <a:gd name="T23" fmla="*/ 42 h 248"/>
                  <a:gd name="T24" fmla="*/ 16 w 23"/>
                  <a:gd name="T25" fmla="*/ 62 h 248"/>
                  <a:gd name="T26" fmla="*/ 16 w 23"/>
                  <a:gd name="T27" fmla="*/ 93 h 248"/>
                  <a:gd name="T28" fmla="*/ 16 w 23"/>
                  <a:gd name="T29" fmla="*/ 123 h 248"/>
                  <a:gd name="T30" fmla="*/ 16 w 23"/>
                  <a:gd name="T31" fmla="*/ 166 h 248"/>
                  <a:gd name="T32" fmla="*/ 22 w 23"/>
                  <a:gd name="T33" fmla="*/ 208 h 2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8"/>
                  <a:gd name="T53" fmla="*/ 23 w 23"/>
                  <a:gd name="T54" fmla="*/ 248 h 2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8">
                    <a:moveTo>
                      <a:pt x="22" y="247"/>
                    </a:moveTo>
                    <a:lnTo>
                      <a:pt x="16" y="185"/>
                    </a:lnTo>
                    <a:lnTo>
                      <a:pt x="11" y="131"/>
                    </a:lnTo>
                    <a:lnTo>
                      <a:pt x="5" y="81"/>
                    </a:lnTo>
                    <a:lnTo>
                      <a:pt x="5" y="42"/>
                    </a:lnTo>
                    <a:lnTo>
                      <a:pt x="0" y="19"/>
                    </a:lnTo>
                    <a:lnTo>
                      <a:pt x="0" y="4"/>
                    </a:lnTo>
                    <a:lnTo>
                      <a:pt x="0" y="0"/>
                    </a:lnTo>
                    <a:lnTo>
                      <a:pt x="5" y="0"/>
                    </a:lnTo>
                    <a:lnTo>
                      <a:pt x="5" y="8"/>
                    </a:lnTo>
                    <a:lnTo>
                      <a:pt x="11" y="23"/>
                    </a:lnTo>
                    <a:lnTo>
                      <a:pt x="16" y="42"/>
                    </a:lnTo>
                    <a:lnTo>
                      <a:pt x="16" y="62"/>
                    </a:lnTo>
                    <a:lnTo>
                      <a:pt x="16" y="93"/>
                    </a:lnTo>
                    <a:lnTo>
                      <a:pt x="16" y="123"/>
                    </a:lnTo>
                    <a:lnTo>
                      <a:pt x="16" y="166"/>
                    </a:lnTo>
                    <a:lnTo>
                      <a:pt x="22" y="208"/>
                    </a:lnTo>
                  </a:path>
                </a:pathLst>
              </a:custGeom>
              <a:solidFill>
                <a:schemeClr val="accent1"/>
              </a:solidFill>
              <a:ln w="12700" cap="rnd">
                <a:solidFill>
                  <a:srgbClr val="008000"/>
                </a:solidFill>
                <a:round/>
                <a:headEnd/>
                <a:tailEnd/>
              </a:ln>
            </p:spPr>
            <p:txBody>
              <a:bodyPr/>
              <a:lstStyle/>
              <a:p>
                <a:endParaRPr lang="en-US"/>
              </a:p>
            </p:txBody>
          </p:sp>
        </p:grpSp>
        <p:grpSp>
          <p:nvGrpSpPr>
            <p:cNvPr id="17495" name="Group 508"/>
            <p:cNvGrpSpPr>
              <a:grpSpLocks/>
            </p:cNvGrpSpPr>
            <p:nvPr/>
          </p:nvGrpSpPr>
          <p:grpSpPr bwMode="auto">
            <a:xfrm>
              <a:off x="3642" y="2072"/>
              <a:ext cx="186" cy="279"/>
              <a:chOff x="3642" y="2072"/>
              <a:chExt cx="186" cy="279"/>
            </a:xfrm>
          </p:grpSpPr>
          <p:sp>
            <p:nvSpPr>
              <p:cNvPr id="17956" name="Freeform 509"/>
              <p:cNvSpPr>
                <a:spLocks/>
              </p:cNvSpPr>
              <p:nvPr/>
            </p:nvSpPr>
            <p:spPr bwMode="auto">
              <a:xfrm>
                <a:off x="3737" y="2248"/>
                <a:ext cx="7" cy="103"/>
              </a:xfrm>
              <a:custGeom>
                <a:avLst/>
                <a:gdLst>
                  <a:gd name="T0" fmla="*/ 0 w 7"/>
                  <a:gd name="T1" fmla="*/ 102 h 103"/>
                  <a:gd name="T2" fmla="*/ 0 w 7"/>
                  <a:gd name="T3" fmla="*/ 71 h 103"/>
                  <a:gd name="T4" fmla="*/ 0 w 7"/>
                  <a:gd name="T5" fmla="*/ 47 h 103"/>
                  <a:gd name="T6" fmla="*/ 6 w 7"/>
                  <a:gd name="T7" fmla="*/ 28 h 103"/>
                  <a:gd name="T8" fmla="*/ 6 w 7"/>
                  <a:gd name="T9" fmla="*/ 12 h 103"/>
                  <a:gd name="T10" fmla="*/ 6 w 7"/>
                  <a:gd name="T11" fmla="*/ 4 h 103"/>
                  <a:gd name="T12" fmla="*/ 6 w 7"/>
                  <a:gd name="T13" fmla="*/ 0 h 103"/>
                  <a:gd name="T14" fmla="*/ 6 w 7"/>
                  <a:gd name="T15" fmla="*/ 4 h 103"/>
                  <a:gd name="T16" fmla="*/ 6 w 7"/>
                  <a:gd name="T17" fmla="*/ 16 h 103"/>
                  <a:gd name="T18" fmla="*/ 6 w 7"/>
                  <a:gd name="T19" fmla="*/ 43 h 103"/>
                  <a:gd name="T20" fmla="*/ 6 w 7"/>
                  <a:gd name="T21" fmla="*/ 71 h 103"/>
                  <a:gd name="T22" fmla="*/ 0 w 7"/>
                  <a:gd name="T23" fmla="*/ 102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
                  <a:gd name="T37" fmla="*/ 0 h 103"/>
                  <a:gd name="T38" fmla="*/ 7 w 7"/>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 h="103">
                    <a:moveTo>
                      <a:pt x="0" y="102"/>
                    </a:moveTo>
                    <a:lnTo>
                      <a:pt x="0" y="71"/>
                    </a:lnTo>
                    <a:lnTo>
                      <a:pt x="0" y="47"/>
                    </a:lnTo>
                    <a:lnTo>
                      <a:pt x="6" y="28"/>
                    </a:lnTo>
                    <a:lnTo>
                      <a:pt x="6" y="12"/>
                    </a:lnTo>
                    <a:lnTo>
                      <a:pt x="6" y="4"/>
                    </a:lnTo>
                    <a:lnTo>
                      <a:pt x="6" y="0"/>
                    </a:lnTo>
                    <a:lnTo>
                      <a:pt x="6" y="4"/>
                    </a:lnTo>
                    <a:lnTo>
                      <a:pt x="6" y="16"/>
                    </a:lnTo>
                    <a:lnTo>
                      <a:pt x="6" y="43"/>
                    </a:lnTo>
                    <a:lnTo>
                      <a:pt x="6" y="71"/>
                    </a:lnTo>
                    <a:lnTo>
                      <a:pt x="0" y="102"/>
                    </a:lnTo>
                  </a:path>
                </a:pathLst>
              </a:custGeom>
              <a:solidFill>
                <a:schemeClr val="accent1"/>
              </a:solidFill>
              <a:ln w="12700" cap="rnd">
                <a:solidFill>
                  <a:srgbClr val="008000"/>
                </a:solidFill>
                <a:round/>
                <a:headEnd/>
                <a:tailEnd/>
              </a:ln>
            </p:spPr>
            <p:txBody>
              <a:bodyPr/>
              <a:lstStyle/>
              <a:p>
                <a:endParaRPr lang="en-US"/>
              </a:p>
            </p:txBody>
          </p:sp>
          <p:sp>
            <p:nvSpPr>
              <p:cNvPr id="17957" name="Freeform 510"/>
              <p:cNvSpPr>
                <a:spLocks/>
              </p:cNvSpPr>
              <p:nvPr/>
            </p:nvSpPr>
            <p:spPr bwMode="auto">
              <a:xfrm>
                <a:off x="3659" y="2172"/>
                <a:ext cx="83" cy="165"/>
              </a:xfrm>
              <a:custGeom>
                <a:avLst/>
                <a:gdLst>
                  <a:gd name="T0" fmla="*/ 82 w 83"/>
                  <a:gd name="T1" fmla="*/ 164 h 165"/>
                  <a:gd name="T2" fmla="*/ 76 w 83"/>
                  <a:gd name="T3" fmla="*/ 164 h 165"/>
                  <a:gd name="T4" fmla="*/ 65 w 83"/>
                  <a:gd name="T5" fmla="*/ 145 h 165"/>
                  <a:gd name="T6" fmla="*/ 53 w 83"/>
                  <a:gd name="T7" fmla="*/ 121 h 165"/>
                  <a:gd name="T8" fmla="*/ 41 w 83"/>
                  <a:gd name="T9" fmla="*/ 106 h 165"/>
                  <a:gd name="T10" fmla="*/ 41 w 83"/>
                  <a:gd name="T11" fmla="*/ 94 h 165"/>
                  <a:gd name="T12" fmla="*/ 41 w 83"/>
                  <a:gd name="T13" fmla="*/ 86 h 165"/>
                  <a:gd name="T14" fmla="*/ 41 w 83"/>
                  <a:gd name="T15" fmla="*/ 74 h 165"/>
                  <a:gd name="T16" fmla="*/ 41 w 83"/>
                  <a:gd name="T17" fmla="*/ 63 h 165"/>
                  <a:gd name="T18" fmla="*/ 35 w 83"/>
                  <a:gd name="T19" fmla="*/ 47 h 165"/>
                  <a:gd name="T20" fmla="*/ 18 w 83"/>
                  <a:gd name="T21" fmla="*/ 27 h 165"/>
                  <a:gd name="T22" fmla="*/ 6 w 83"/>
                  <a:gd name="T23" fmla="*/ 8 h 165"/>
                  <a:gd name="T24" fmla="*/ 0 w 83"/>
                  <a:gd name="T25" fmla="*/ 0 h 165"/>
                  <a:gd name="T26" fmla="*/ 6 w 83"/>
                  <a:gd name="T27" fmla="*/ 4 h 165"/>
                  <a:gd name="T28" fmla="*/ 18 w 83"/>
                  <a:gd name="T29" fmla="*/ 12 h 165"/>
                  <a:gd name="T30" fmla="*/ 30 w 83"/>
                  <a:gd name="T31" fmla="*/ 27 h 165"/>
                  <a:gd name="T32" fmla="*/ 41 w 83"/>
                  <a:gd name="T33" fmla="*/ 47 h 165"/>
                  <a:gd name="T34" fmla="*/ 47 w 83"/>
                  <a:gd name="T35" fmla="*/ 59 h 165"/>
                  <a:gd name="T36" fmla="*/ 53 w 83"/>
                  <a:gd name="T37" fmla="*/ 74 h 165"/>
                  <a:gd name="T38" fmla="*/ 65 w 83"/>
                  <a:gd name="T39" fmla="*/ 113 h 165"/>
                  <a:gd name="T40" fmla="*/ 70 w 83"/>
                  <a:gd name="T41" fmla="*/ 129 h 165"/>
                  <a:gd name="T42" fmla="*/ 76 w 83"/>
                  <a:gd name="T43" fmla="*/ 145 h 165"/>
                  <a:gd name="T44" fmla="*/ 82 w 83"/>
                  <a:gd name="T45" fmla="*/ 156 h 165"/>
                  <a:gd name="T46" fmla="*/ 82 w 83"/>
                  <a:gd name="T47" fmla="*/ 164 h 1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3"/>
                  <a:gd name="T73" fmla="*/ 0 h 165"/>
                  <a:gd name="T74" fmla="*/ 83 w 83"/>
                  <a:gd name="T75" fmla="*/ 165 h 1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3" h="165">
                    <a:moveTo>
                      <a:pt x="82" y="164"/>
                    </a:moveTo>
                    <a:lnTo>
                      <a:pt x="76" y="164"/>
                    </a:lnTo>
                    <a:lnTo>
                      <a:pt x="65" y="145"/>
                    </a:lnTo>
                    <a:lnTo>
                      <a:pt x="53" y="121"/>
                    </a:lnTo>
                    <a:lnTo>
                      <a:pt x="41" y="106"/>
                    </a:lnTo>
                    <a:lnTo>
                      <a:pt x="41" y="94"/>
                    </a:lnTo>
                    <a:lnTo>
                      <a:pt x="41" y="86"/>
                    </a:lnTo>
                    <a:lnTo>
                      <a:pt x="41" y="74"/>
                    </a:lnTo>
                    <a:lnTo>
                      <a:pt x="41" y="63"/>
                    </a:lnTo>
                    <a:lnTo>
                      <a:pt x="35" y="47"/>
                    </a:lnTo>
                    <a:lnTo>
                      <a:pt x="18" y="27"/>
                    </a:lnTo>
                    <a:lnTo>
                      <a:pt x="6" y="8"/>
                    </a:lnTo>
                    <a:lnTo>
                      <a:pt x="0" y="0"/>
                    </a:lnTo>
                    <a:lnTo>
                      <a:pt x="6" y="4"/>
                    </a:lnTo>
                    <a:lnTo>
                      <a:pt x="18" y="12"/>
                    </a:lnTo>
                    <a:lnTo>
                      <a:pt x="30" y="27"/>
                    </a:lnTo>
                    <a:lnTo>
                      <a:pt x="41" y="47"/>
                    </a:lnTo>
                    <a:lnTo>
                      <a:pt x="47" y="59"/>
                    </a:lnTo>
                    <a:lnTo>
                      <a:pt x="53" y="74"/>
                    </a:lnTo>
                    <a:lnTo>
                      <a:pt x="65" y="113"/>
                    </a:lnTo>
                    <a:lnTo>
                      <a:pt x="70" y="129"/>
                    </a:lnTo>
                    <a:lnTo>
                      <a:pt x="76" y="145"/>
                    </a:lnTo>
                    <a:lnTo>
                      <a:pt x="82" y="156"/>
                    </a:lnTo>
                    <a:lnTo>
                      <a:pt x="82" y="164"/>
                    </a:lnTo>
                  </a:path>
                </a:pathLst>
              </a:custGeom>
              <a:solidFill>
                <a:schemeClr val="accent1"/>
              </a:solidFill>
              <a:ln w="12700" cap="rnd">
                <a:solidFill>
                  <a:srgbClr val="008000"/>
                </a:solidFill>
                <a:round/>
                <a:headEnd/>
                <a:tailEnd/>
              </a:ln>
            </p:spPr>
            <p:txBody>
              <a:bodyPr/>
              <a:lstStyle/>
              <a:p>
                <a:endParaRPr lang="en-US"/>
              </a:p>
            </p:txBody>
          </p:sp>
          <p:sp>
            <p:nvSpPr>
              <p:cNvPr id="17958" name="Freeform 511"/>
              <p:cNvSpPr>
                <a:spLocks/>
              </p:cNvSpPr>
              <p:nvPr/>
            </p:nvSpPr>
            <p:spPr bwMode="auto">
              <a:xfrm>
                <a:off x="3738" y="2190"/>
                <a:ext cx="54" cy="161"/>
              </a:xfrm>
              <a:custGeom>
                <a:avLst/>
                <a:gdLst>
                  <a:gd name="T0" fmla="*/ 0 w 54"/>
                  <a:gd name="T1" fmla="*/ 125 h 161"/>
                  <a:gd name="T2" fmla="*/ 18 w 54"/>
                  <a:gd name="T3" fmla="*/ 90 h 161"/>
                  <a:gd name="T4" fmla="*/ 29 w 54"/>
                  <a:gd name="T5" fmla="*/ 58 h 161"/>
                  <a:gd name="T6" fmla="*/ 29 w 54"/>
                  <a:gd name="T7" fmla="*/ 39 h 161"/>
                  <a:gd name="T8" fmla="*/ 29 w 54"/>
                  <a:gd name="T9" fmla="*/ 19 h 161"/>
                  <a:gd name="T10" fmla="*/ 35 w 54"/>
                  <a:gd name="T11" fmla="*/ 11 h 161"/>
                  <a:gd name="T12" fmla="*/ 41 w 54"/>
                  <a:gd name="T13" fmla="*/ 3 h 161"/>
                  <a:gd name="T14" fmla="*/ 47 w 54"/>
                  <a:gd name="T15" fmla="*/ 0 h 161"/>
                  <a:gd name="T16" fmla="*/ 53 w 54"/>
                  <a:gd name="T17" fmla="*/ 3 h 161"/>
                  <a:gd name="T18" fmla="*/ 47 w 54"/>
                  <a:gd name="T19" fmla="*/ 19 h 161"/>
                  <a:gd name="T20" fmla="*/ 41 w 54"/>
                  <a:gd name="T21" fmla="*/ 43 h 161"/>
                  <a:gd name="T22" fmla="*/ 29 w 54"/>
                  <a:gd name="T23" fmla="*/ 66 h 161"/>
                  <a:gd name="T24" fmla="*/ 23 w 54"/>
                  <a:gd name="T25" fmla="*/ 90 h 161"/>
                  <a:gd name="T26" fmla="*/ 18 w 54"/>
                  <a:gd name="T27" fmla="*/ 125 h 161"/>
                  <a:gd name="T28" fmla="*/ 12 w 54"/>
                  <a:gd name="T29" fmla="*/ 16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161"/>
                  <a:gd name="T47" fmla="*/ 54 w 54"/>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161">
                    <a:moveTo>
                      <a:pt x="0" y="125"/>
                    </a:moveTo>
                    <a:lnTo>
                      <a:pt x="18" y="90"/>
                    </a:lnTo>
                    <a:lnTo>
                      <a:pt x="29" y="58"/>
                    </a:lnTo>
                    <a:lnTo>
                      <a:pt x="29" y="39"/>
                    </a:lnTo>
                    <a:lnTo>
                      <a:pt x="29" y="19"/>
                    </a:lnTo>
                    <a:lnTo>
                      <a:pt x="35" y="11"/>
                    </a:lnTo>
                    <a:lnTo>
                      <a:pt x="41" y="3"/>
                    </a:lnTo>
                    <a:lnTo>
                      <a:pt x="47" y="0"/>
                    </a:lnTo>
                    <a:lnTo>
                      <a:pt x="53" y="3"/>
                    </a:lnTo>
                    <a:lnTo>
                      <a:pt x="47" y="19"/>
                    </a:lnTo>
                    <a:lnTo>
                      <a:pt x="41" y="43"/>
                    </a:lnTo>
                    <a:lnTo>
                      <a:pt x="29" y="66"/>
                    </a:lnTo>
                    <a:lnTo>
                      <a:pt x="23" y="90"/>
                    </a:lnTo>
                    <a:lnTo>
                      <a:pt x="18" y="125"/>
                    </a:lnTo>
                    <a:lnTo>
                      <a:pt x="12" y="160"/>
                    </a:lnTo>
                  </a:path>
                </a:pathLst>
              </a:custGeom>
              <a:solidFill>
                <a:schemeClr val="accent1"/>
              </a:solidFill>
              <a:ln w="12700" cap="rnd">
                <a:solidFill>
                  <a:srgbClr val="008000"/>
                </a:solidFill>
                <a:round/>
                <a:headEnd/>
                <a:tailEnd/>
              </a:ln>
            </p:spPr>
            <p:txBody>
              <a:bodyPr/>
              <a:lstStyle/>
              <a:p>
                <a:endParaRPr lang="en-US"/>
              </a:p>
            </p:txBody>
          </p:sp>
          <p:sp>
            <p:nvSpPr>
              <p:cNvPr id="17959" name="Freeform 512"/>
              <p:cNvSpPr>
                <a:spLocks/>
              </p:cNvSpPr>
              <p:nvPr/>
            </p:nvSpPr>
            <p:spPr bwMode="auto">
              <a:xfrm>
                <a:off x="3692" y="2120"/>
                <a:ext cx="53" cy="202"/>
              </a:xfrm>
              <a:custGeom>
                <a:avLst/>
                <a:gdLst>
                  <a:gd name="T0" fmla="*/ 46 w 53"/>
                  <a:gd name="T1" fmla="*/ 201 h 202"/>
                  <a:gd name="T2" fmla="*/ 40 w 53"/>
                  <a:gd name="T3" fmla="*/ 135 h 202"/>
                  <a:gd name="T4" fmla="*/ 29 w 53"/>
                  <a:gd name="T5" fmla="*/ 77 h 202"/>
                  <a:gd name="T6" fmla="*/ 23 w 53"/>
                  <a:gd name="T7" fmla="*/ 54 h 202"/>
                  <a:gd name="T8" fmla="*/ 11 w 53"/>
                  <a:gd name="T9" fmla="*/ 31 h 202"/>
                  <a:gd name="T10" fmla="*/ 5 w 53"/>
                  <a:gd name="T11" fmla="*/ 15 h 202"/>
                  <a:gd name="T12" fmla="*/ 0 w 53"/>
                  <a:gd name="T13" fmla="*/ 4 h 202"/>
                  <a:gd name="T14" fmla="*/ 0 w 53"/>
                  <a:gd name="T15" fmla="*/ 0 h 202"/>
                  <a:gd name="T16" fmla="*/ 5 w 53"/>
                  <a:gd name="T17" fmla="*/ 8 h 202"/>
                  <a:gd name="T18" fmla="*/ 17 w 53"/>
                  <a:gd name="T19" fmla="*/ 15 h 202"/>
                  <a:gd name="T20" fmla="*/ 23 w 53"/>
                  <a:gd name="T21" fmla="*/ 31 h 202"/>
                  <a:gd name="T22" fmla="*/ 29 w 53"/>
                  <a:gd name="T23" fmla="*/ 46 h 202"/>
                  <a:gd name="T24" fmla="*/ 40 w 53"/>
                  <a:gd name="T25" fmla="*/ 70 h 202"/>
                  <a:gd name="T26" fmla="*/ 46 w 53"/>
                  <a:gd name="T27" fmla="*/ 97 h 202"/>
                  <a:gd name="T28" fmla="*/ 52 w 53"/>
                  <a:gd name="T29" fmla="*/ 116 h 202"/>
                  <a:gd name="T30" fmla="*/ 52 w 53"/>
                  <a:gd name="T31" fmla="*/ 128 h 202"/>
                  <a:gd name="T32" fmla="*/ 52 w 53"/>
                  <a:gd name="T33" fmla="*/ 139 h 202"/>
                  <a:gd name="T34" fmla="*/ 52 w 53"/>
                  <a:gd name="T35" fmla="*/ 155 h 2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202"/>
                  <a:gd name="T56" fmla="*/ 53 w 53"/>
                  <a:gd name="T57" fmla="*/ 202 h 2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202">
                    <a:moveTo>
                      <a:pt x="46" y="201"/>
                    </a:moveTo>
                    <a:lnTo>
                      <a:pt x="40" y="135"/>
                    </a:lnTo>
                    <a:lnTo>
                      <a:pt x="29" y="77"/>
                    </a:lnTo>
                    <a:lnTo>
                      <a:pt x="23" y="54"/>
                    </a:lnTo>
                    <a:lnTo>
                      <a:pt x="11" y="31"/>
                    </a:lnTo>
                    <a:lnTo>
                      <a:pt x="5" y="15"/>
                    </a:lnTo>
                    <a:lnTo>
                      <a:pt x="0" y="4"/>
                    </a:lnTo>
                    <a:lnTo>
                      <a:pt x="0" y="0"/>
                    </a:lnTo>
                    <a:lnTo>
                      <a:pt x="5" y="8"/>
                    </a:lnTo>
                    <a:lnTo>
                      <a:pt x="17" y="15"/>
                    </a:lnTo>
                    <a:lnTo>
                      <a:pt x="23" y="31"/>
                    </a:lnTo>
                    <a:lnTo>
                      <a:pt x="29" y="46"/>
                    </a:lnTo>
                    <a:lnTo>
                      <a:pt x="40" y="70"/>
                    </a:lnTo>
                    <a:lnTo>
                      <a:pt x="46" y="97"/>
                    </a:lnTo>
                    <a:lnTo>
                      <a:pt x="52" y="116"/>
                    </a:lnTo>
                    <a:lnTo>
                      <a:pt x="52" y="128"/>
                    </a:lnTo>
                    <a:lnTo>
                      <a:pt x="52" y="139"/>
                    </a:lnTo>
                    <a:lnTo>
                      <a:pt x="52" y="155"/>
                    </a:lnTo>
                  </a:path>
                </a:pathLst>
              </a:custGeom>
              <a:solidFill>
                <a:schemeClr val="accent1"/>
              </a:solidFill>
              <a:ln w="12700" cap="rnd">
                <a:solidFill>
                  <a:srgbClr val="008000"/>
                </a:solidFill>
                <a:round/>
                <a:headEnd/>
                <a:tailEnd/>
              </a:ln>
            </p:spPr>
            <p:txBody>
              <a:bodyPr/>
              <a:lstStyle/>
              <a:p>
                <a:endParaRPr lang="en-US"/>
              </a:p>
            </p:txBody>
          </p:sp>
          <p:sp>
            <p:nvSpPr>
              <p:cNvPr id="17960" name="Freeform 513"/>
              <p:cNvSpPr>
                <a:spLocks/>
              </p:cNvSpPr>
              <p:nvPr/>
            </p:nvSpPr>
            <p:spPr bwMode="auto">
              <a:xfrm>
                <a:off x="3642" y="2273"/>
                <a:ext cx="88" cy="63"/>
              </a:xfrm>
              <a:custGeom>
                <a:avLst/>
                <a:gdLst>
                  <a:gd name="T0" fmla="*/ 87 w 88"/>
                  <a:gd name="T1" fmla="*/ 62 h 63"/>
                  <a:gd name="T2" fmla="*/ 87 w 88"/>
                  <a:gd name="T3" fmla="*/ 58 h 63"/>
                  <a:gd name="T4" fmla="*/ 81 w 88"/>
                  <a:gd name="T5" fmla="*/ 47 h 63"/>
                  <a:gd name="T6" fmla="*/ 76 w 88"/>
                  <a:gd name="T7" fmla="*/ 35 h 63"/>
                  <a:gd name="T8" fmla="*/ 64 w 88"/>
                  <a:gd name="T9" fmla="*/ 23 h 63"/>
                  <a:gd name="T10" fmla="*/ 46 w 88"/>
                  <a:gd name="T11" fmla="*/ 11 h 63"/>
                  <a:gd name="T12" fmla="*/ 35 w 88"/>
                  <a:gd name="T13" fmla="*/ 4 h 63"/>
                  <a:gd name="T14" fmla="*/ 23 w 88"/>
                  <a:gd name="T15" fmla="*/ 0 h 63"/>
                  <a:gd name="T16" fmla="*/ 11 w 88"/>
                  <a:gd name="T17" fmla="*/ 0 h 63"/>
                  <a:gd name="T18" fmla="*/ 0 w 88"/>
                  <a:gd name="T19" fmla="*/ 0 h 63"/>
                  <a:gd name="T20" fmla="*/ 0 w 88"/>
                  <a:gd name="T21" fmla="*/ 4 h 63"/>
                  <a:gd name="T22" fmla="*/ 6 w 88"/>
                  <a:gd name="T23" fmla="*/ 8 h 63"/>
                  <a:gd name="T24" fmla="*/ 17 w 88"/>
                  <a:gd name="T25" fmla="*/ 11 h 63"/>
                  <a:gd name="T26" fmla="*/ 35 w 88"/>
                  <a:gd name="T27" fmla="*/ 15 h 63"/>
                  <a:gd name="T28" fmla="*/ 52 w 88"/>
                  <a:gd name="T29" fmla="*/ 19 h 63"/>
                  <a:gd name="T30" fmla="*/ 64 w 88"/>
                  <a:gd name="T31" fmla="*/ 31 h 63"/>
                  <a:gd name="T32" fmla="*/ 76 w 88"/>
                  <a:gd name="T33" fmla="*/ 43 h 63"/>
                  <a:gd name="T34" fmla="*/ 81 w 88"/>
                  <a:gd name="T35" fmla="*/ 58 h 63"/>
                  <a:gd name="T36" fmla="*/ 87 w 88"/>
                  <a:gd name="T37" fmla="*/ 62 h 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63"/>
                  <a:gd name="T59" fmla="*/ 88 w 88"/>
                  <a:gd name="T60" fmla="*/ 63 h 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63">
                    <a:moveTo>
                      <a:pt x="87" y="62"/>
                    </a:moveTo>
                    <a:lnTo>
                      <a:pt x="87" y="58"/>
                    </a:lnTo>
                    <a:lnTo>
                      <a:pt x="81" y="47"/>
                    </a:lnTo>
                    <a:lnTo>
                      <a:pt x="76" y="35"/>
                    </a:lnTo>
                    <a:lnTo>
                      <a:pt x="64" y="23"/>
                    </a:lnTo>
                    <a:lnTo>
                      <a:pt x="46" y="11"/>
                    </a:lnTo>
                    <a:lnTo>
                      <a:pt x="35" y="4"/>
                    </a:lnTo>
                    <a:lnTo>
                      <a:pt x="23" y="0"/>
                    </a:lnTo>
                    <a:lnTo>
                      <a:pt x="11" y="0"/>
                    </a:lnTo>
                    <a:lnTo>
                      <a:pt x="0" y="0"/>
                    </a:lnTo>
                    <a:lnTo>
                      <a:pt x="0" y="4"/>
                    </a:lnTo>
                    <a:lnTo>
                      <a:pt x="6" y="8"/>
                    </a:lnTo>
                    <a:lnTo>
                      <a:pt x="17" y="11"/>
                    </a:lnTo>
                    <a:lnTo>
                      <a:pt x="35" y="15"/>
                    </a:lnTo>
                    <a:lnTo>
                      <a:pt x="52" y="19"/>
                    </a:lnTo>
                    <a:lnTo>
                      <a:pt x="64" y="31"/>
                    </a:lnTo>
                    <a:lnTo>
                      <a:pt x="76" y="43"/>
                    </a:lnTo>
                    <a:lnTo>
                      <a:pt x="81" y="58"/>
                    </a:lnTo>
                    <a:lnTo>
                      <a:pt x="87" y="62"/>
                    </a:lnTo>
                  </a:path>
                </a:pathLst>
              </a:custGeom>
              <a:solidFill>
                <a:schemeClr val="accent1"/>
              </a:solidFill>
              <a:ln w="12700" cap="rnd">
                <a:solidFill>
                  <a:srgbClr val="008000"/>
                </a:solidFill>
                <a:round/>
                <a:headEnd/>
                <a:tailEnd/>
              </a:ln>
            </p:spPr>
            <p:txBody>
              <a:bodyPr/>
              <a:lstStyle/>
              <a:p>
                <a:endParaRPr lang="en-US"/>
              </a:p>
            </p:txBody>
          </p:sp>
          <p:sp>
            <p:nvSpPr>
              <p:cNvPr id="17961" name="Freeform 514"/>
              <p:cNvSpPr>
                <a:spLocks/>
              </p:cNvSpPr>
              <p:nvPr/>
            </p:nvSpPr>
            <p:spPr bwMode="auto">
              <a:xfrm>
                <a:off x="3736" y="2116"/>
                <a:ext cx="36" cy="227"/>
              </a:xfrm>
              <a:custGeom>
                <a:avLst/>
                <a:gdLst>
                  <a:gd name="T0" fmla="*/ 0 w 36"/>
                  <a:gd name="T1" fmla="*/ 206 h 227"/>
                  <a:gd name="T2" fmla="*/ 6 w 36"/>
                  <a:gd name="T3" fmla="*/ 144 h 227"/>
                  <a:gd name="T4" fmla="*/ 11 w 36"/>
                  <a:gd name="T5" fmla="*/ 89 h 227"/>
                  <a:gd name="T6" fmla="*/ 17 w 36"/>
                  <a:gd name="T7" fmla="*/ 62 h 227"/>
                  <a:gd name="T8" fmla="*/ 23 w 36"/>
                  <a:gd name="T9" fmla="*/ 35 h 227"/>
                  <a:gd name="T10" fmla="*/ 29 w 36"/>
                  <a:gd name="T11" fmla="*/ 11 h 227"/>
                  <a:gd name="T12" fmla="*/ 29 w 36"/>
                  <a:gd name="T13" fmla="*/ 0 h 227"/>
                  <a:gd name="T14" fmla="*/ 35 w 36"/>
                  <a:gd name="T15" fmla="*/ 4 h 227"/>
                  <a:gd name="T16" fmla="*/ 35 w 36"/>
                  <a:gd name="T17" fmla="*/ 11 h 227"/>
                  <a:gd name="T18" fmla="*/ 35 w 36"/>
                  <a:gd name="T19" fmla="*/ 27 h 227"/>
                  <a:gd name="T20" fmla="*/ 29 w 36"/>
                  <a:gd name="T21" fmla="*/ 43 h 227"/>
                  <a:gd name="T22" fmla="*/ 29 w 36"/>
                  <a:gd name="T23" fmla="*/ 62 h 227"/>
                  <a:gd name="T24" fmla="*/ 23 w 36"/>
                  <a:gd name="T25" fmla="*/ 82 h 227"/>
                  <a:gd name="T26" fmla="*/ 17 w 36"/>
                  <a:gd name="T27" fmla="*/ 105 h 227"/>
                  <a:gd name="T28" fmla="*/ 11 w 36"/>
                  <a:gd name="T29" fmla="*/ 128 h 227"/>
                  <a:gd name="T30" fmla="*/ 11 w 36"/>
                  <a:gd name="T31" fmla="*/ 179 h 227"/>
                  <a:gd name="T32" fmla="*/ 11 w 36"/>
                  <a:gd name="T33" fmla="*/ 226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27"/>
                  <a:gd name="T53" fmla="*/ 36 w 36"/>
                  <a:gd name="T54" fmla="*/ 227 h 2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27">
                    <a:moveTo>
                      <a:pt x="0" y="206"/>
                    </a:moveTo>
                    <a:lnTo>
                      <a:pt x="6" y="144"/>
                    </a:lnTo>
                    <a:lnTo>
                      <a:pt x="11" y="89"/>
                    </a:lnTo>
                    <a:lnTo>
                      <a:pt x="17" y="62"/>
                    </a:lnTo>
                    <a:lnTo>
                      <a:pt x="23" y="35"/>
                    </a:lnTo>
                    <a:lnTo>
                      <a:pt x="29" y="11"/>
                    </a:lnTo>
                    <a:lnTo>
                      <a:pt x="29" y="0"/>
                    </a:lnTo>
                    <a:lnTo>
                      <a:pt x="35" y="4"/>
                    </a:lnTo>
                    <a:lnTo>
                      <a:pt x="35" y="11"/>
                    </a:lnTo>
                    <a:lnTo>
                      <a:pt x="35" y="27"/>
                    </a:lnTo>
                    <a:lnTo>
                      <a:pt x="29" y="43"/>
                    </a:lnTo>
                    <a:lnTo>
                      <a:pt x="29" y="62"/>
                    </a:lnTo>
                    <a:lnTo>
                      <a:pt x="23" y="82"/>
                    </a:lnTo>
                    <a:lnTo>
                      <a:pt x="17" y="105"/>
                    </a:lnTo>
                    <a:lnTo>
                      <a:pt x="11" y="128"/>
                    </a:lnTo>
                    <a:lnTo>
                      <a:pt x="11" y="179"/>
                    </a:lnTo>
                    <a:lnTo>
                      <a:pt x="11" y="226"/>
                    </a:lnTo>
                  </a:path>
                </a:pathLst>
              </a:custGeom>
              <a:solidFill>
                <a:schemeClr val="accent1"/>
              </a:solidFill>
              <a:ln w="12700" cap="rnd">
                <a:solidFill>
                  <a:srgbClr val="008000"/>
                </a:solidFill>
                <a:round/>
                <a:headEnd/>
                <a:tailEnd/>
              </a:ln>
            </p:spPr>
            <p:txBody>
              <a:bodyPr/>
              <a:lstStyle/>
              <a:p>
                <a:endParaRPr lang="en-US"/>
              </a:p>
            </p:txBody>
          </p:sp>
          <p:sp>
            <p:nvSpPr>
              <p:cNvPr id="17962" name="Freeform 515"/>
              <p:cNvSpPr>
                <a:spLocks/>
              </p:cNvSpPr>
              <p:nvPr/>
            </p:nvSpPr>
            <p:spPr bwMode="auto">
              <a:xfrm>
                <a:off x="3755" y="2272"/>
                <a:ext cx="73" cy="59"/>
              </a:xfrm>
              <a:custGeom>
                <a:avLst/>
                <a:gdLst>
                  <a:gd name="T0" fmla="*/ 0 w 73"/>
                  <a:gd name="T1" fmla="*/ 58 h 59"/>
                  <a:gd name="T2" fmla="*/ 6 w 73"/>
                  <a:gd name="T3" fmla="*/ 35 h 59"/>
                  <a:gd name="T4" fmla="*/ 6 w 73"/>
                  <a:gd name="T5" fmla="*/ 23 h 59"/>
                  <a:gd name="T6" fmla="*/ 12 w 73"/>
                  <a:gd name="T7" fmla="*/ 15 h 59"/>
                  <a:gd name="T8" fmla="*/ 24 w 73"/>
                  <a:gd name="T9" fmla="*/ 8 h 59"/>
                  <a:gd name="T10" fmla="*/ 36 w 73"/>
                  <a:gd name="T11" fmla="*/ 0 h 59"/>
                  <a:gd name="T12" fmla="*/ 54 w 73"/>
                  <a:gd name="T13" fmla="*/ 0 h 59"/>
                  <a:gd name="T14" fmla="*/ 72 w 73"/>
                  <a:gd name="T15" fmla="*/ 0 h 59"/>
                  <a:gd name="T16" fmla="*/ 66 w 73"/>
                  <a:gd name="T17" fmla="*/ 8 h 59"/>
                  <a:gd name="T18" fmla="*/ 48 w 73"/>
                  <a:gd name="T19" fmla="*/ 15 h 59"/>
                  <a:gd name="T20" fmla="*/ 24 w 73"/>
                  <a:gd name="T21" fmla="*/ 23 h 59"/>
                  <a:gd name="T22" fmla="*/ 12 w 73"/>
                  <a:gd name="T23" fmla="*/ 31 h 59"/>
                  <a:gd name="T24" fmla="*/ 6 w 73"/>
                  <a:gd name="T25" fmla="*/ 35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59"/>
                  <a:gd name="T41" fmla="*/ 73 w 73"/>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59">
                    <a:moveTo>
                      <a:pt x="0" y="58"/>
                    </a:moveTo>
                    <a:lnTo>
                      <a:pt x="6" y="35"/>
                    </a:lnTo>
                    <a:lnTo>
                      <a:pt x="6" y="23"/>
                    </a:lnTo>
                    <a:lnTo>
                      <a:pt x="12" y="15"/>
                    </a:lnTo>
                    <a:lnTo>
                      <a:pt x="24" y="8"/>
                    </a:lnTo>
                    <a:lnTo>
                      <a:pt x="36" y="0"/>
                    </a:lnTo>
                    <a:lnTo>
                      <a:pt x="54" y="0"/>
                    </a:lnTo>
                    <a:lnTo>
                      <a:pt x="72" y="0"/>
                    </a:lnTo>
                    <a:lnTo>
                      <a:pt x="66" y="8"/>
                    </a:lnTo>
                    <a:lnTo>
                      <a:pt x="48" y="15"/>
                    </a:lnTo>
                    <a:lnTo>
                      <a:pt x="24" y="23"/>
                    </a:lnTo>
                    <a:lnTo>
                      <a:pt x="12" y="31"/>
                    </a:lnTo>
                    <a:lnTo>
                      <a:pt x="6" y="35"/>
                    </a:lnTo>
                  </a:path>
                </a:pathLst>
              </a:custGeom>
              <a:solidFill>
                <a:schemeClr val="accent1"/>
              </a:solidFill>
              <a:ln w="12700" cap="rnd">
                <a:solidFill>
                  <a:srgbClr val="008000"/>
                </a:solidFill>
                <a:round/>
                <a:headEnd/>
                <a:tailEnd/>
              </a:ln>
            </p:spPr>
            <p:txBody>
              <a:bodyPr/>
              <a:lstStyle/>
              <a:p>
                <a:endParaRPr lang="en-US"/>
              </a:p>
            </p:txBody>
          </p:sp>
          <p:sp>
            <p:nvSpPr>
              <p:cNvPr id="17963" name="Freeform 516"/>
              <p:cNvSpPr>
                <a:spLocks/>
              </p:cNvSpPr>
              <p:nvPr/>
            </p:nvSpPr>
            <p:spPr bwMode="auto">
              <a:xfrm>
                <a:off x="3718" y="2072"/>
                <a:ext cx="24" cy="248"/>
              </a:xfrm>
              <a:custGeom>
                <a:avLst/>
                <a:gdLst>
                  <a:gd name="T0" fmla="*/ 23 w 24"/>
                  <a:gd name="T1" fmla="*/ 247 h 248"/>
                  <a:gd name="T2" fmla="*/ 17 w 24"/>
                  <a:gd name="T3" fmla="*/ 185 h 248"/>
                  <a:gd name="T4" fmla="*/ 11 w 24"/>
                  <a:gd name="T5" fmla="*/ 131 h 248"/>
                  <a:gd name="T6" fmla="*/ 6 w 24"/>
                  <a:gd name="T7" fmla="*/ 81 h 248"/>
                  <a:gd name="T8" fmla="*/ 6 w 24"/>
                  <a:gd name="T9" fmla="*/ 42 h 248"/>
                  <a:gd name="T10" fmla="*/ 0 w 24"/>
                  <a:gd name="T11" fmla="*/ 19 h 248"/>
                  <a:gd name="T12" fmla="*/ 0 w 24"/>
                  <a:gd name="T13" fmla="*/ 4 h 248"/>
                  <a:gd name="T14" fmla="*/ 0 w 24"/>
                  <a:gd name="T15" fmla="*/ 0 h 248"/>
                  <a:gd name="T16" fmla="*/ 6 w 24"/>
                  <a:gd name="T17" fmla="*/ 0 h 248"/>
                  <a:gd name="T18" fmla="*/ 6 w 24"/>
                  <a:gd name="T19" fmla="*/ 7 h 248"/>
                  <a:gd name="T20" fmla="*/ 11 w 24"/>
                  <a:gd name="T21" fmla="*/ 23 h 248"/>
                  <a:gd name="T22" fmla="*/ 17 w 24"/>
                  <a:gd name="T23" fmla="*/ 42 h 248"/>
                  <a:gd name="T24" fmla="*/ 17 w 24"/>
                  <a:gd name="T25" fmla="*/ 62 h 248"/>
                  <a:gd name="T26" fmla="*/ 17 w 24"/>
                  <a:gd name="T27" fmla="*/ 92 h 248"/>
                  <a:gd name="T28" fmla="*/ 17 w 24"/>
                  <a:gd name="T29" fmla="*/ 123 h 248"/>
                  <a:gd name="T30" fmla="*/ 17 w 24"/>
                  <a:gd name="T31" fmla="*/ 166 h 248"/>
                  <a:gd name="T32" fmla="*/ 23 w 24"/>
                  <a:gd name="T33" fmla="*/ 208 h 2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8"/>
                  <a:gd name="T53" fmla="*/ 24 w 24"/>
                  <a:gd name="T54" fmla="*/ 248 h 2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8">
                    <a:moveTo>
                      <a:pt x="23" y="247"/>
                    </a:moveTo>
                    <a:lnTo>
                      <a:pt x="17" y="185"/>
                    </a:lnTo>
                    <a:lnTo>
                      <a:pt x="11" y="131"/>
                    </a:lnTo>
                    <a:lnTo>
                      <a:pt x="6" y="81"/>
                    </a:lnTo>
                    <a:lnTo>
                      <a:pt x="6" y="42"/>
                    </a:lnTo>
                    <a:lnTo>
                      <a:pt x="0" y="19"/>
                    </a:lnTo>
                    <a:lnTo>
                      <a:pt x="0" y="4"/>
                    </a:lnTo>
                    <a:lnTo>
                      <a:pt x="0" y="0"/>
                    </a:lnTo>
                    <a:lnTo>
                      <a:pt x="6" y="0"/>
                    </a:lnTo>
                    <a:lnTo>
                      <a:pt x="6" y="7"/>
                    </a:lnTo>
                    <a:lnTo>
                      <a:pt x="11" y="23"/>
                    </a:lnTo>
                    <a:lnTo>
                      <a:pt x="17" y="42"/>
                    </a:lnTo>
                    <a:lnTo>
                      <a:pt x="17" y="62"/>
                    </a:lnTo>
                    <a:lnTo>
                      <a:pt x="17" y="92"/>
                    </a:lnTo>
                    <a:lnTo>
                      <a:pt x="17" y="123"/>
                    </a:lnTo>
                    <a:lnTo>
                      <a:pt x="17" y="166"/>
                    </a:lnTo>
                    <a:lnTo>
                      <a:pt x="23" y="208"/>
                    </a:lnTo>
                  </a:path>
                </a:pathLst>
              </a:custGeom>
              <a:solidFill>
                <a:schemeClr val="accent1"/>
              </a:solidFill>
              <a:ln w="12700" cap="rnd">
                <a:solidFill>
                  <a:srgbClr val="008000"/>
                </a:solidFill>
                <a:round/>
                <a:headEnd/>
                <a:tailEnd/>
              </a:ln>
            </p:spPr>
            <p:txBody>
              <a:bodyPr/>
              <a:lstStyle/>
              <a:p>
                <a:endParaRPr lang="en-US"/>
              </a:p>
            </p:txBody>
          </p:sp>
        </p:grpSp>
      </p:grpSp>
      <p:grpSp>
        <p:nvGrpSpPr>
          <p:cNvPr id="17505" name="Group 517"/>
          <p:cNvGrpSpPr>
            <a:grpSpLocks/>
          </p:cNvGrpSpPr>
          <p:nvPr/>
        </p:nvGrpSpPr>
        <p:grpSpPr bwMode="auto">
          <a:xfrm>
            <a:off x="2922588" y="3094038"/>
            <a:ext cx="1079500" cy="463550"/>
            <a:chOff x="2025" y="1905"/>
            <a:chExt cx="748" cy="285"/>
          </a:xfrm>
        </p:grpSpPr>
        <p:grpSp>
          <p:nvGrpSpPr>
            <p:cNvPr id="17577" name="Group 518"/>
            <p:cNvGrpSpPr>
              <a:grpSpLocks/>
            </p:cNvGrpSpPr>
            <p:nvPr/>
          </p:nvGrpSpPr>
          <p:grpSpPr bwMode="auto">
            <a:xfrm>
              <a:off x="2025" y="1913"/>
              <a:ext cx="187" cy="277"/>
              <a:chOff x="2025" y="1913"/>
              <a:chExt cx="187" cy="277"/>
            </a:xfrm>
          </p:grpSpPr>
          <p:sp>
            <p:nvSpPr>
              <p:cNvPr id="17944" name="Freeform 519"/>
              <p:cNvSpPr>
                <a:spLocks/>
              </p:cNvSpPr>
              <p:nvPr/>
            </p:nvSpPr>
            <p:spPr bwMode="auto">
              <a:xfrm>
                <a:off x="2123" y="2083"/>
                <a:ext cx="7" cy="107"/>
              </a:xfrm>
              <a:custGeom>
                <a:avLst/>
                <a:gdLst>
                  <a:gd name="T0" fmla="*/ 0 w 7"/>
                  <a:gd name="T1" fmla="*/ 106 h 107"/>
                  <a:gd name="T2" fmla="*/ 0 w 7"/>
                  <a:gd name="T3" fmla="*/ 73 h 107"/>
                  <a:gd name="T4" fmla="*/ 3 w 7"/>
                  <a:gd name="T5" fmla="*/ 48 h 107"/>
                  <a:gd name="T6" fmla="*/ 3 w 7"/>
                  <a:gd name="T7" fmla="*/ 29 h 107"/>
                  <a:gd name="T8" fmla="*/ 3 w 7"/>
                  <a:gd name="T9" fmla="*/ 15 h 107"/>
                  <a:gd name="T10" fmla="*/ 6 w 7"/>
                  <a:gd name="T11" fmla="*/ 7 h 107"/>
                  <a:gd name="T12" fmla="*/ 6 w 7"/>
                  <a:gd name="T13" fmla="*/ 4 h 107"/>
                  <a:gd name="T14" fmla="*/ 6 w 7"/>
                  <a:gd name="T15" fmla="*/ 0 h 107"/>
                  <a:gd name="T16" fmla="*/ 6 w 7"/>
                  <a:gd name="T17" fmla="*/ 4 h 107"/>
                  <a:gd name="T18" fmla="*/ 6 w 7"/>
                  <a:gd name="T19" fmla="*/ 18 h 107"/>
                  <a:gd name="T20" fmla="*/ 6 w 7"/>
                  <a:gd name="T21" fmla="*/ 44 h 107"/>
                  <a:gd name="T22" fmla="*/ 3 w 7"/>
                  <a:gd name="T23" fmla="*/ 73 h 107"/>
                  <a:gd name="T24" fmla="*/ 0 w 7"/>
                  <a:gd name="T25" fmla="*/ 106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107"/>
                  <a:gd name="T41" fmla="*/ 7 w 7"/>
                  <a:gd name="T42" fmla="*/ 107 h 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107">
                    <a:moveTo>
                      <a:pt x="0" y="106"/>
                    </a:moveTo>
                    <a:lnTo>
                      <a:pt x="0" y="73"/>
                    </a:lnTo>
                    <a:lnTo>
                      <a:pt x="3" y="48"/>
                    </a:lnTo>
                    <a:lnTo>
                      <a:pt x="3" y="29"/>
                    </a:lnTo>
                    <a:lnTo>
                      <a:pt x="3" y="15"/>
                    </a:lnTo>
                    <a:lnTo>
                      <a:pt x="6" y="7"/>
                    </a:lnTo>
                    <a:lnTo>
                      <a:pt x="6" y="4"/>
                    </a:lnTo>
                    <a:lnTo>
                      <a:pt x="6" y="0"/>
                    </a:lnTo>
                    <a:lnTo>
                      <a:pt x="6" y="4"/>
                    </a:lnTo>
                    <a:lnTo>
                      <a:pt x="6" y="18"/>
                    </a:lnTo>
                    <a:lnTo>
                      <a:pt x="6" y="44"/>
                    </a:lnTo>
                    <a:lnTo>
                      <a:pt x="3" y="73"/>
                    </a:lnTo>
                    <a:lnTo>
                      <a:pt x="0" y="106"/>
                    </a:lnTo>
                  </a:path>
                </a:pathLst>
              </a:custGeom>
              <a:solidFill>
                <a:schemeClr val="accent1"/>
              </a:solidFill>
              <a:ln w="12700" cap="rnd">
                <a:solidFill>
                  <a:srgbClr val="008000"/>
                </a:solidFill>
                <a:round/>
                <a:headEnd/>
                <a:tailEnd/>
              </a:ln>
            </p:spPr>
            <p:txBody>
              <a:bodyPr/>
              <a:lstStyle/>
              <a:p>
                <a:endParaRPr lang="en-US"/>
              </a:p>
            </p:txBody>
          </p:sp>
          <p:sp>
            <p:nvSpPr>
              <p:cNvPr id="17945" name="Freeform 520"/>
              <p:cNvSpPr>
                <a:spLocks/>
              </p:cNvSpPr>
              <p:nvPr/>
            </p:nvSpPr>
            <p:spPr bwMode="auto">
              <a:xfrm>
                <a:off x="2047" y="2012"/>
                <a:ext cx="82" cy="165"/>
              </a:xfrm>
              <a:custGeom>
                <a:avLst/>
                <a:gdLst>
                  <a:gd name="T0" fmla="*/ 81 w 82"/>
                  <a:gd name="T1" fmla="*/ 164 h 165"/>
                  <a:gd name="T2" fmla="*/ 74 w 82"/>
                  <a:gd name="T3" fmla="*/ 160 h 165"/>
                  <a:gd name="T4" fmla="*/ 71 w 82"/>
                  <a:gd name="T5" fmla="*/ 153 h 165"/>
                  <a:gd name="T6" fmla="*/ 65 w 82"/>
                  <a:gd name="T7" fmla="*/ 146 h 165"/>
                  <a:gd name="T8" fmla="*/ 52 w 82"/>
                  <a:gd name="T9" fmla="*/ 124 h 165"/>
                  <a:gd name="T10" fmla="*/ 45 w 82"/>
                  <a:gd name="T11" fmla="*/ 113 h 165"/>
                  <a:gd name="T12" fmla="*/ 42 w 82"/>
                  <a:gd name="T13" fmla="*/ 106 h 165"/>
                  <a:gd name="T14" fmla="*/ 39 w 82"/>
                  <a:gd name="T15" fmla="*/ 95 h 165"/>
                  <a:gd name="T16" fmla="*/ 42 w 82"/>
                  <a:gd name="T17" fmla="*/ 84 h 165"/>
                  <a:gd name="T18" fmla="*/ 45 w 82"/>
                  <a:gd name="T19" fmla="*/ 73 h 165"/>
                  <a:gd name="T20" fmla="*/ 42 w 82"/>
                  <a:gd name="T21" fmla="*/ 62 h 165"/>
                  <a:gd name="T22" fmla="*/ 32 w 82"/>
                  <a:gd name="T23" fmla="*/ 43 h 165"/>
                  <a:gd name="T24" fmla="*/ 19 w 82"/>
                  <a:gd name="T25" fmla="*/ 25 h 165"/>
                  <a:gd name="T26" fmla="*/ 6 w 82"/>
                  <a:gd name="T27" fmla="*/ 7 h 165"/>
                  <a:gd name="T28" fmla="*/ 3 w 82"/>
                  <a:gd name="T29" fmla="*/ 3 h 165"/>
                  <a:gd name="T30" fmla="*/ 0 w 82"/>
                  <a:gd name="T31" fmla="*/ 0 h 165"/>
                  <a:gd name="T32" fmla="*/ 6 w 82"/>
                  <a:gd name="T33" fmla="*/ 3 h 165"/>
                  <a:gd name="T34" fmla="*/ 16 w 82"/>
                  <a:gd name="T35" fmla="*/ 14 h 165"/>
                  <a:gd name="T36" fmla="*/ 32 w 82"/>
                  <a:gd name="T37" fmla="*/ 29 h 165"/>
                  <a:gd name="T38" fmla="*/ 42 w 82"/>
                  <a:gd name="T39" fmla="*/ 47 h 165"/>
                  <a:gd name="T40" fmla="*/ 45 w 82"/>
                  <a:gd name="T41" fmla="*/ 58 h 165"/>
                  <a:gd name="T42" fmla="*/ 52 w 82"/>
                  <a:gd name="T43" fmla="*/ 76 h 165"/>
                  <a:gd name="T44" fmla="*/ 65 w 82"/>
                  <a:gd name="T45" fmla="*/ 113 h 165"/>
                  <a:gd name="T46" fmla="*/ 71 w 82"/>
                  <a:gd name="T47" fmla="*/ 131 h 165"/>
                  <a:gd name="T48" fmla="*/ 78 w 82"/>
                  <a:gd name="T49" fmla="*/ 146 h 165"/>
                  <a:gd name="T50" fmla="*/ 81 w 82"/>
                  <a:gd name="T51" fmla="*/ 157 h 165"/>
                  <a:gd name="T52" fmla="*/ 81 w 82"/>
                  <a:gd name="T53" fmla="*/ 164 h 1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2"/>
                  <a:gd name="T82" fmla="*/ 0 h 165"/>
                  <a:gd name="T83" fmla="*/ 82 w 82"/>
                  <a:gd name="T84" fmla="*/ 165 h 16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2" h="165">
                    <a:moveTo>
                      <a:pt x="81" y="164"/>
                    </a:moveTo>
                    <a:lnTo>
                      <a:pt x="74" y="160"/>
                    </a:lnTo>
                    <a:lnTo>
                      <a:pt x="71" y="153"/>
                    </a:lnTo>
                    <a:lnTo>
                      <a:pt x="65" y="146"/>
                    </a:lnTo>
                    <a:lnTo>
                      <a:pt x="52" y="124"/>
                    </a:lnTo>
                    <a:lnTo>
                      <a:pt x="45" y="113"/>
                    </a:lnTo>
                    <a:lnTo>
                      <a:pt x="42" y="106"/>
                    </a:lnTo>
                    <a:lnTo>
                      <a:pt x="39" y="95"/>
                    </a:lnTo>
                    <a:lnTo>
                      <a:pt x="42" y="84"/>
                    </a:lnTo>
                    <a:lnTo>
                      <a:pt x="45" y="73"/>
                    </a:lnTo>
                    <a:lnTo>
                      <a:pt x="42" y="62"/>
                    </a:lnTo>
                    <a:lnTo>
                      <a:pt x="32" y="43"/>
                    </a:lnTo>
                    <a:lnTo>
                      <a:pt x="19" y="25"/>
                    </a:lnTo>
                    <a:lnTo>
                      <a:pt x="6" y="7"/>
                    </a:lnTo>
                    <a:lnTo>
                      <a:pt x="3" y="3"/>
                    </a:lnTo>
                    <a:lnTo>
                      <a:pt x="0" y="0"/>
                    </a:lnTo>
                    <a:lnTo>
                      <a:pt x="6" y="3"/>
                    </a:lnTo>
                    <a:lnTo>
                      <a:pt x="16" y="14"/>
                    </a:lnTo>
                    <a:lnTo>
                      <a:pt x="32" y="29"/>
                    </a:lnTo>
                    <a:lnTo>
                      <a:pt x="42" y="47"/>
                    </a:lnTo>
                    <a:lnTo>
                      <a:pt x="45" y="58"/>
                    </a:lnTo>
                    <a:lnTo>
                      <a:pt x="52" y="76"/>
                    </a:lnTo>
                    <a:lnTo>
                      <a:pt x="65" y="113"/>
                    </a:lnTo>
                    <a:lnTo>
                      <a:pt x="71" y="131"/>
                    </a:lnTo>
                    <a:lnTo>
                      <a:pt x="78" y="146"/>
                    </a:lnTo>
                    <a:lnTo>
                      <a:pt x="81" y="157"/>
                    </a:lnTo>
                    <a:lnTo>
                      <a:pt x="81" y="164"/>
                    </a:lnTo>
                  </a:path>
                </a:pathLst>
              </a:custGeom>
              <a:solidFill>
                <a:schemeClr val="accent1"/>
              </a:solidFill>
              <a:ln w="12700" cap="rnd">
                <a:solidFill>
                  <a:srgbClr val="008000"/>
                </a:solidFill>
                <a:round/>
                <a:headEnd/>
                <a:tailEnd/>
              </a:ln>
            </p:spPr>
            <p:txBody>
              <a:bodyPr/>
              <a:lstStyle/>
              <a:p>
                <a:endParaRPr lang="en-US"/>
              </a:p>
            </p:txBody>
          </p:sp>
          <p:sp>
            <p:nvSpPr>
              <p:cNvPr id="17946" name="Freeform 521"/>
              <p:cNvSpPr>
                <a:spLocks/>
              </p:cNvSpPr>
              <p:nvPr/>
            </p:nvSpPr>
            <p:spPr bwMode="auto">
              <a:xfrm>
                <a:off x="2128" y="2028"/>
                <a:ext cx="48" cy="162"/>
              </a:xfrm>
              <a:custGeom>
                <a:avLst/>
                <a:gdLst>
                  <a:gd name="T0" fmla="*/ 0 w 48"/>
                  <a:gd name="T1" fmla="*/ 128 h 162"/>
                  <a:gd name="T2" fmla="*/ 13 w 48"/>
                  <a:gd name="T3" fmla="*/ 92 h 162"/>
                  <a:gd name="T4" fmla="*/ 20 w 48"/>
                  <a:gd name="T5" fmla="*/ 77 h 162"/>
                  <a:gd name="T6" fmla="*/ 23 w 48"/>
                  <a:gd name="T7" fmla="*/ 62 h 162"/>
                  <a:gd name="T8" fmla="*/ 23 w 48"/>
                  <a:gd name="T9" fmla="*/ 48 h 162"/>
                  <a:gd name="T10" fmla="*/ 23 w 48"/>
                  <a:gd name="T11" fmla="*/ 37 h 162"/>
                  <a:gd name="T12" fmla="*/ 23 w 48"/>
                  <a:gd name="T13" fmla="*/ 29 h 162"/>
                  <a:gd name="T14" fmla="*/ 23 w 48"/>
                  <a:gd name="T15" fmla="*/ 22 h 162"/>
                  <a:gd name="T16" fmla="*/ 30 w 48"/>
                  <a:gd name="T17" fmla="*/ 15 h 162"/>
                  <a:gd name="T18" fmla="*/ 37 w 48"/>
                  <a:gd name="T19" fmla="*/ 4 h 162"/>
                  <a:gd name="T20" fmla="*/ 47 w 48"/>
                  <a:gd name="T21" fmla="*/ 0 h 162"/>
                  <a:gd name="T22" fmla="*/ 47 w 48"/>
                  <a:gd name="T23" fmla="*/ 4 h 162"/>
                  <a:gd name="T24" fmla="*/ 47 w 48"/>
                  <a:gd name="T25" fmla="*/ 11 h 162"/>
                  <a:gd name="T26" fmla="*/ 43 w 48"/>
                  <a:gd name="T27" fmla="*/ 18 h 162"/>
                  <a:gd name="T28" fmla="*/ 33 w 48"/>
                  <a:gd name="T29" fmla="*/ 44 h 162"/>
                  <a:gd name="T30" fmla="*/ 23 w 48"/>
                  <a:gd name="T31" fmla="*/ 70 h 162"/>
                  <a:gd name="T32" fmla="*/ 17 w 48"/>
                  <a:gd name="T33" fmla="*/ 92 h 162"/>
                  <a:gd name="T34" fmla="*/ 13 w 48"/>
                  <a:gd name="T35" fmla="*/ 128 h 162"/>
                  <a:gd name="T36" fmla="*/ 10 w 48"/>
                  <a:gd name="T37" fmla="*/ 161 h 1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162"/>
                  <a:gd name="T59" fmla="*/ 48 w 48"/>
                  <a:gd name="T60" fmla="*/ 162 h 1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162">
                    <a:moveTo>
                      <a:pt x="0" y="128"/>
                    </a:moveTo>
                    <a:lnTo>
                      <a:pt x="13" y="92"/>
                    </a:lnTo>
                    <a:lnTo>
                      <a:pt x="20" y="77"/>
                    </a:lnTo>
                    <a:lnTo>
                      <a:pt x="23" y="62"/>
                    </a:lnTo>
                    <a:lnTo>
                      <a:pt x="23" y="48"/>
                    </a:lnTo>
                    <a:lnTo>
                      <a:pt x="23" y="37"/>
                    </a:lnTo>
                    <a:lnTo>
                      <a:pt x="23" y="29"/>
                    </a:lnTo>
                    <a:lnTo>
                      <a:pt x="23" y="22"/>
                    </a:lnTo>
                    <a:lnTo>
                      <a:pt x="30" y="15"/>
                    </a:lnTo>
                    <a:lnTo>
                      <a:pt x="37" y="4"/>
                    </a:lnTo>
                    <a:lnTo>
                      <a:pt x="47" y="0"/>
                    </a:lnTo>
                    <a:lnTo>
                      <a:pt x="47" y="4"/>
                    </a:lnTo>
                    <a:lnTo>
                      <a:pt x="47" y="11"/>
                    </a:lnTo>
                    <a:lnTo>
                      <a:pt x="43" y="18"/>
                    </a:lnTo>
                    <a:lnTo>
                      <a:pt x="33" y="44"/>
                    </a:lnTo>
                    <a:lnTo>
                      <a:pt x="23" y="70"/>
                    </a:lnTo>
                    <a:lnTo>
                      <a:pt x="17" y="92"/>
                    </a:lnTo>
                    <a:lnTo>
                      <a:pt x="13" y="128"/>
                    </a:lnTo>
                    <a:lnTo>
                      <a:pt x="10" y="161"/>
                    </a:lnTo>
                  </a:path>
                </a:pathLst>
              </a:custGeom>
              <a:solidFill>
                <a:schemeClr val="accent1"/>
              </a:solidFill>
              <a:ln w="12700" cap="rnd">
                <a:solidFill>
                  <a:srgbClr val="008000"/>
                </a:solidFill>
                <a:round/>
                <a:headEnd/>
                <a:tailEnd/>
              </a:ln>
            </p:spPr>
            <p:txBody>
              <a:bodyPr/>
              <a:lstStyle/>
              <a:p>
                <a:endParaRPr lang="en-US"/>
              </a:p>
            </p:txBody>
          </p:sp>
          <p:sp>
            <p:nvSpPr>
              <p:cNvPr id="17947" name="Freeform 522"/>
              <p:cNvSpPr>
                <a:spLocks/>
              </p:cNvSpPr>
              <p:nvPr/>
            </p:nvSpPr>
            <p:spPr bwMode="auto">
              <a:xfrm>
                <a:off x="2081" y="1958"/>
                <a:ext cx="54" cy="203"/>
              </a:xfrm>
              <a:custGeom>
                <a:avLst/>
                <a:gdLst>
                  <a:gd name="T0" fmla="*/ 43 w 54"/>
                  <a:gd name="T1" fmla="*/ 202 h 203"/>
                  <a:gd name="T2" fmla="*/ 36 w 54"/>
                  <a:gd name="T3" fmla="*/ 137 h 203"/>
                  <a:gd name="T4" fmla="*/ 30 w 54"/>
                  <a:gd name="T5" fmla="*/ 105 h 203"/>
                  <a:gd name="T6" fmla="*/ 27 w 54"/>
                  <a:gd name="T7" fmla="*/ 79 h 203"/>
                  <a:gd name="T8" fmla="*/ 20 w 54"/>
                  <a:gd name="T9" fmla="*/ 54 h 203"/>
                  <a:gd name="T10" fmla="*/ 10 w 54"/>
                  <a:gd name="T11" fmla="*/ 32 h 203"/>
                  <a:gd name="T12" fmla="*/ 4 w 54"/>
                  <a:gd name="T13" fmla="*/ 14 h 203"/>
                  <a:gd name="T14" fmla="*/ 0 w 54"/>
                  <a:gd name="T15" fmla="*/ 3 h 203"/>
                  <a:gd name="T16" fmla="*/ 4 w 54"/>
                  <a:gd name="T17" fmla="*/ 0 h 203"/>
                  <a:gd name="T18" fmla="*/ 7 w 54"/>
                  <a:gd name="T19" fmla="*/ 7 h 203"/>
                  <a:gd name="T20" fmla="*/ 14 w 54"/>
                  <a:gd name="T21" fmla="*/ 14 h 203"/>
                  <a:gd name="T22" fmla="*/ 20 w 54"/>
                  <a:gd name="T23" fmla="*/ 29 h 203"/>
                  <a:gd name="T24" fmla="*/ 27 w 54"/>
                  <a:gd name="T25" fmla="*/ 47 h 203"/>
                  <a:gd name="T26" fmla="*/ 36 w 54"/>
                  <a:gd name="T27" fmla="*/ 72 h 203"/>
                  <a:gd name="T28" fmla="*/ 43 w 54"/>
                  <a:gd name="T29" fmla="*/ 97 h 203"/>
                  <a:gd name="T30" fmla="*/ 49 w 54"/>
                  <a:gd name="T31" fmla="*/ 115 h 203"/>
                  <a:gd name="T32" fmla="*/ 53 w 54"/>
                  <a:gd name="T33" fmla="*/ 130 h 203"/>
                  <a:gd name="T34" fmla="*/ 53 w 54"/>
                  <a:gd name="T35" fmla="*/ 141 h 203"/>
                  <a:gd name="T36" fmla="*/ 49 w 54"/>
                  <a:gd name="T37" fmla="*/ 155 h 2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203"/>
                  <a:gd name="T59" fmla="*/ 54 w 54"/>
                  <a:gd name="T60" fmla="*/ 203 h 2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203">
                    <a:moveTo>
                      <a:pt x="43" y="202"/>
                    </a:moveTo>
                    <a:lnTo>
                      <a:pt x="36" y="137"/>
                    </a:lnTo>
                    <a:lnTo>
                      <a:pt x="30" y="105"/>
                    </a:lnTo>
                    <a:lnTo>
                      <a:pt x="27" y="79"/>
                    </a:lnTo>
                    <a:lnTo>
                      <a:pt x="20" y="54"/>
                    </a:lnTo>
                    <a:lnTo>
                      <a:pt x="10" y="32"/>
                    </a:lnTo>
                    <a:lnTo>
                      <a:pt x="4" y="14"/>
                    </a:lnTo>
                    <a:lnTo>
                      <a:pt x="0" y="3"/>
                    </a:lnTo>
                    <a:lnTo>
                      <a:pt x="4" y="0"/>
                    </a:lnTo>
                    <a:lnTo>
                      <a:pt x="7" y="7"/>
                    </a:lnTo>
                    <a:lnTo>
                      <a:pt x="14" y="14"/>
                    </a:lnTo>
                    <a:lnTo>
                      <a:pt x="20" y="29"/>
                    </a:lnTo>
                    <a:lnTo>
                      <a:pt x="27" y="47"/>
                    </a:lnTo>
                    <a:lnTo>
                      <a:pt x="36" y="72"/>
                    </a:lnTo>
                    <a:lnTo>
                      <a:pt x="43" y="97"/>
                    </a:lnTo>
                    <a:lnTo>
                      <a:pt x="49" y="115"/>
                    </a:lnTo>
                    <a:lnTo>
                      <a:pt x="53" y="130"/>
                    </a:lnTo>
                    <a:lnTo>
                      <a:pt x="53" y="141"/>
                    </a:lnTo>
                    <a:lnTo>
                      <a:pt x="49" y="155"/>
                    </a:lnTo>
                  </a:path>
                </a:pathLst>
              </a:custGeom>
              <a:solidFill>
                <a:schemeClr val="accent1"/>
              </a:solidFill>
              <a:ln w="12700" cap="rnd">
                <a:solidFill>
                  <a:srgbClr val="008000"/>
                </a:solidFill>
                <a:round/>
                <a:headEnd/>
                <a:tailEnd/>
              </a:ln>
            </p:spPr>
            <p:txBody>
              <a:bodyPr/>
              <a:lstStyle/>
              <a:p>
                <a:endParaRPr lang="en-US"/>
              </a:p>
            </p:txBody>
          </p:sp>
          <p:sp>
            <p:nvSpPr>
              <p:cNvPr id="17948" name="Freeform 523"/>
              <p:cNvSpPr>
                <a:spLocks/>
              </p:cNvSpPr>
              <p:nvPr/>
            </p:nvSpPr>
            <p:spPr bwMode="auto">
              <a:xfrm>
                <a:off x="2025" y="2113"/>
                <a:ext cx="95" cy="62"/>
              </a:xfrm>
              <a:custGeom>
                <a:avLst/>
                <a:gdLst>
                  <a:gd name="T0" fmla="*/ 94 w 95"/>
                  <a:gd name="T1" fmla="*/ 61 h 62"/>
                  <a:gd name="T2" fmla="*/ 94 w 95"/>
                  <a:gd name="T3" fmla="*/ 58 h 62"/>
                  <a:gd name="T4" fmla="*/ 87 w 95"/>
                  <a:gd name="T5" fmla="*/ 47 h 62"/>
                  <a:gd name="T6" fmla="*/ 78 w 95"/>
                  <a:gd name="T7" fmla="*/ 32 h 62"/>
                  <a:gd name="T8" fmla="*/ 68 w 95"/>
                  <a:gd name="T9" fmla="*/ 21 h 62"/>
                  <a:gd name="T10" fmla="*/ 52 w 95"/>
                  <a:gd name="T11" fmla="*/ 10 h 62"/>
                  <a:gd name="T12" fmla="*/ 35 w 95"/>
                  <a:gd name="T13" fmla="*/ 3 h 62"/>
                  <a:gd name="T14" fmla="*/ 26 w 95"/>
                  <a:gd name="T15" fmla="*/ 0 h 62"/>
                  <a:gd name="T16" fmla="*/ 13 w 95"/>
                  <a:gd name="T17" fmla="*/ 0 h 62"/>
                  <a:gd name="T18" fmla="*/ 3 w 95"/>
                  <a:gd name="T19" fmla="*/ 0 h 62"/>
                  <a:gd name="T20" fmla="*/ 0 w 95"/>
                  <a:gd name="T21" fmla="*/ 3 h 62"/>
                  <a:gd name="T22" fmla="*/ 3 w 95"/>
                  <a:gd name="T23" fmla="*/ 3 h 62"/>
                  <a:gd name="T24" fmla="*/ 9 w 95"/>
                  <a:gd name="T25" fmla="*/ 7 h 62"/>
                  <a:gd name="T26" fmla="*/ 22 w 95"/>
                  <a:gd name="T27" fmla="*/ 10 h 62"/>
                  <a:gd name="T28" fmla="*/ 42 w 95"/>
                  <a:gd name="T29" fmla="*/ 14 h 62"/>
                  <a:gd name="T30" fmla="*/ 55 w 95"/>
                  <a:gd name="T31" fmla="*/ 18 h 62"/>
                  <a:gd name="T32" fmla="*/ 65 w 95"/>
                  <a:gd name="T33" fmla="*/ 29 h 62"/>
                  <a:gd name="T34" fmla="*/ 78 w 95"/>
                  <a:gd name="T35" fmla="*/ 43 h 62"/>
                  <a:gd name="T36" fmla="*/ 87 w 95"/>
                  <a:gd name="T37" fmla="*/ 54 h 62"/>
                  <a:gd name="T38" fmla="*/ 94 w 95"/>
                  <a:gd name="T39" fmla="*/ 61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
                  <a:gd name="T61" fmla="*/ 0 h 62"/>
                  <a:gd name="T62" fmla="*/ 95 w 95"/>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 h="62">
                    <a:moveTo>
                      <a:pt x="94" y="61"/>
                    </a:moveTo>
                    <a:lnTo>
                      <a:pt x="94" y="58"/>
                    </a:lnTo>
                    <a:lnTo>
                      <a:pt x="87" y="47"/>
                    </a:lnTo>
                    <a:lnTo>
                      <a:pt x="78" y="32"/>
                    </a:lnTo>
                    <a:lnTo>
                      <a:pt x="68" y="21"/>
                    </a:lnTo>
                    <a:lnTo>
                      <a:pt x="52" y="10"/>
                    </a:lnTo>
                    <a:lnTo>
                      <a:pt x="35" y="3"/>
                    </a:lnTo>
                    <a:lnTo>
                      <a:pt x="26" y="0"/>
                    </a:lnTo>
                    <a:lnTo>
                      <a:pt x="13" y="0"/>
                    </a:lnTo>
                    <a:lnTo>
                      <a:pt x="3" y="0"/>
                    </a:lnTo>
                    <a:lnTo>
                      <a:pt x="0" y="3"/>
                    </a:lnTo>
                    <a:lnTo>
                      <a:pt x="3" y="3"/>
                    </a:lnTo>
                    <a:lnTo>
                      <a:pt x="9" y="7"/>
                    </a:lnTo>
                    <a:lnTo>
                      <a:pt x="22" y="10"/>
                    </a:lnTo>
                    <a:lnTo>
                      <a:pt x="42" y="14"/>
                    </a:lnTo>
                    <a:lnTo>
                      <a:pt x="55" y="18"/>
                    </a:lnTo>
                    <a:lnTo>
                      <a:pt x="65" y="29"/>
                    </a:lnTo>
                    <a:lnTo>
                      <a:pt x="78" y="43"/>
                    </a:lnTo>
                    <a:lnTo>
                      <a:pt x="87" y="54"/>
                    </a:lnTo>
                    <a:lnTo>
                      <a:pt x="94" y="61"/>
                    </a:lnTo>
                  </a:path>
                </a:pathLst>
              </a:custGeom>
              <a:solidFill>
                <a:schemeClr val="accent1"/>
              </a:solidFill>
              <a:ln w="12700" cap="rnd">
                <a:solidFill>
                  <a:srgbClr val="008000"/>
                </a:solidFill>
                <a:round/>
                <a:headEnd/>
                <a:tailEnd/>
              </a:ln>
            </p:spPr>
            <p:txBody>
              <a:bodyPr/>
              <a:lstStyle/>
              <a:p>
                <a:endParaRPr lang="en-US"/>
              </a:p>
            </p:txBody>
          </p:sp>
          <p:sp>
            <p:nvSpPr>
              <p:cNvPr id="17949" name="Freeform 524"/>
              <p:cNvSpPr>
                <a:spLocks/>
              </p:cNvSpPr>
              <p:nvPr/>
            </p:nvSpPr>
            <p:spPr bwMode="auto">
              <a:xfrm>
                <a:off x="2122" y="1955"/>
                <a:ext cx="37" cy="227"/>
              </a:xfrm>
              <a:custGeom>
                <a:avLst/>
                <a:gdLst>
                  <a:gd name="T0" fmla="*/ 0 w 37"/>
                  <a:gd name="T1" fmla="*/ 208 h 227"/>
                  <a:gd name="T2" fmla="*/ 6 w 37"/>
                  <a:gd name="T3" fmla="*/ 146 h 227"/>
                  <a:gd name="T4" fmla="*/ 13 w 37"/>
                  <a:gd name="T5" fmla="*/ 88 h 227"/>
                  <a:gd name="T6" fmla="*/ 20 w 37"/>
                  <a:gd name="T7" fmla="*/ 62 h 227"/>
                  <a:gd name="T8" fmla="*/ 23 w 37"/>
                  <a:gd name="T9" fmla="*/ 33 h 227"/>
                  <a:gd name="T10" fmla="*/ 29 w 37"/>
                  <a:gd name="T11" fmla="*/ 11 h 227"/>
                  <a:gd name="T12" fmla="*/ 33 w 37"/>
                  <a:gd name="T13" fmla="*/ 4 h 227"/>
                  <a:gd name="T14" fmla="*/ 33 w 37"/>
                  <a:gd name="T15" fmla="*/ 0 h 227"/>
                  <a:gd name="T16" fmla="*/ 36 w 37"/>
                  <a:gd name="T17" fmla="*/ 0 h 227"/>
                  <a:gd name="T18" fmla="*/ 36 w 37"/>
                  <a:gd name="T19" fmla="*/ 11 h 227"/>
                  <a:gd name="T20" fmla="*/ 36 w 37"/>
                  <a:gd name="T21" fmla="*/ 26 h 227"/>
                  <a:gd name="T22" fmla="*/ 33 w 37"/>
                  <a:gd name="T23" fmla="*/ 44 h 227"/>
                  <a:gd name="T24" fmla="*/ 29 w 37"/>
                  <a:gd name="T25" fmla="*/ 62 h 227"/>
                  <a:gd name="T26" fmla="*/ 23 w 37"/>
                  <a:gd name="T27" fmla="*/ 84 h 227"/>
                  <a:gd name="T28" fmla="*/ 16 w 37"/>
                  <a:gd name="T29" fmla="*/ 106 h 227"/>
                  <a:gd name="T30" fmla="*/ 13 w 37"/>
                  <a:gd name="T31" fmla="*/ 131 h 227"/>
                  <a:gd name="T32" fmla="*/ 13 w 37"/>
                  <a:gd name="T33" fmla="*/ 179 h 227"/>
                  <a:gd name="T34" fmla="*/ 13 w 37"/>
                  <a:gd name="T35" fmla="*/ 226 h 2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27"/>
                  <a:gd name="T56" fmla="*/ 37 w 37"/>
                  <a:gd name="T57" fmla="*/ 227 h 2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27">
                    <a:moveTo>
                      <a:pt x="0" y="208"/>
                    </a:moveTo>
                    <a:lnTo>
                      <a:pt x="6" y="146"/>
                    </a:lnTo>
                    <a:lnTo>
                      <a:pt x="13" y="88"/>
                    </a:lnTo>
                    <a:lnTo>
                      <a:pt x="20" y="62"/>
                    </a:lnTo>
                    <a:lnTo>
                      <a:pt x="23" y="33"/>
                    </a:lnTo>
                    <a:lnTo>
                      <a:pt x="29" y="11"/>
                    </a:lnTo>
                    <a:lnTo>
                      <a:pt x="33" y="4"/>
                    </a:lnTo>
                    <a:lnTo>
                      <a:pt x="33" y="0"/>
                    </a:lnTo>
                    <a:lnTo>
                      <a:pt x="36" y="0"/>
                    </a:lnTo>
                    <a:lnTo>
                      <a:pt x="36" y="11"/>
                    </a:lnTo>
                    <a:lnTo>
                      <a:pt x="36" y="26"/>
                    </a:lnTo>
                    <a:lnTo>
                      <a:pt x="33" y="44"/>
                    </a:lnTo>
                    <a:lnTo>
                      <a:pt x="29" y="62"/>
                    </a:lnTo>
                    <a:lnTo>
                      <a:pt x="23" y="84"/>
                    </a:lnTo>
                    <a:lnTo>
                      <a:pt x="16" y="106"/>
                    </a:lnTo>
                    <a:lnTo>
                      <a:pt x="13" y="131"/>
                    </a:lnTo>
                    <a:lnTo>
                      <a:pt x="13" y="179"/>
                    </a:lnTo>
                    <a:lnTo>
                      <a:pt x="13" y="226"/>
                    </a:lnTo>
                  </a:path>
                </a:pathLst>
              </a:custGeom>
              <a:solidFill>
                <a:schemeClr val="accent1"/>
              </a:solidFill>
              <a:ln w="12700" cap="rnd">
                <a:solidFill>
                  <a:srgbClr val="008000"/>
                </a:solidFill>
                <a:round/>
                <a:headEnd/>
                <a:tailEnd/>
              </a:ln>
            </p:spPr>
            <p:txBody>
              <a:bodyPr/>
              <a:lstStyle/>
              <a:p>
                <a:endParaRPr lang="en-US"/>
              </a:p>
            </p:txBody>
          </p:sp>
          <p:sp>
            <p:nvSpPr>
              <p:cNvPr id="17950" name="Freeform 525"/>
              <p:cNvSpPr>
                <a:spLocks/>
              </p:cNvSpPr>
              <p:nvPr/>
            </p:nvSpPr>
            <p:spPr bwMode="auto">
              <a:xfrm>
                <a:off x="2139" y="2107"/>
                <a:ext cx="73" cy="63"/>
              </a:xfrm>
              <a:custGeom>
                <a:avLst/>
                <a:gdLst>
                  <a:gd name="T0" fmla="*/ 0 w 73"/>
                  <a:gd name="T1" fmla="*/ 62 h 63"/>
                  <a:gd name="T2" fmla="*/ 7 w 73"/>
                  <a:gd name="T3" fmla="*/ 37 h 63"/>
                  <a:gd name="T4" fmla="*/ 14 w 73"/>
                  <a:gd name="T5" fmla="*/ 19 h 63"/>
                  <a:gd name="T6" fmla="*/ 28 w 73"/>
                  <a:gd name="T7" fmla="*/ 11 h 63"/>
                  <a:gd name="T8" fmla="*/ 41 w 73"/>
                  <a:gd name="T9" fmla="*/ 4 h 63"/>
                  <a:gd name="T10" fmla="*/ 51 w 73"/>
                  <a:gd name="T11" fmla="*/ 0 h 63"/>
                  <a:gd name="T12" fmla="*/ 61 w 73"/>
                  <a:gd name="T13" fmla="*/ 0 h 63"/>
                  <a:gd name="T14" fmla="*/ 68 w 73"/>
                  <a:gd name="T15" fmla="*/ 0 h 63"/>
                  <a:gd name="T16" fmla="*/ 72 w 73"/>
                  <a:gd name="T17" fmla="*/ 4 h 63"/>
                  <a:gd name="T18" fmla="*/ 72 w 73"/>
                  <a:gd name="T19" fmla="*/ 8 h 63"/>
                  <a:gd name="T20" fmla="*/ 68 w 73"/>
                  <a:gd name="T21" fmla="*/ 11 h 63"/>
                  <a:gd name="T22" fmla="*/ 51 w 73"/>
                  <a:gd name="T23" fmla="*/ 19 h 63"/>
                  <a:gd name="T24" fmla="*/ 41 w 73"/>
                  <a:gd name="T25" fmla="*/ 26 h 63"/>
                  <a:gd name="T26" fmla="*/ 31 w 73"/>
                  <a:gd name="T27" fmla="*/ 29 h 63"/>
                  <a:gd name="T28" fmla="*/ 17 w 73"/>
                  <a:gd name="T29" fmla="*/ 37 h 63"/>
                  <a:gd name="T30" fmla="*/ 11 w 73"/>
                  <a:gd name="T31" fmla="*/ 40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63"/>
                  <a:gd name="T50" fmla="*/ 73 w 73"/>
                  <a:gd name="T51" fmla="*/ 63 h 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63">
                    <a:moveTo>
                      <a:pt x="0" y="62"/>
                    </a:moveTo>
                    <a:lnTo>
                      <a:pt x="7" y="37"/>
                    </a:lnTo>
                    <a:lnTo>
                      <a:pt x="14" y="19"/>
                    </a:lnTo>
                    <a:lnTo>
                      <a:pt x="28" y="11"/>
                    </a:lnTo>
                    <a:lnTo>
                      <a:pt x="41" y="4"/>
                    </a:lnTo>
                    <a:lnTo>
                      <a:pt x="51" y="0"/>
                    </a:lnTo>
                    <a:lnTo>
                      <a:pt x="61" y="0"/>
                    </a:lnTo>
                    <a:lnTo>
                      <a:pt x="68" y="0"/>
                    </a:lnTo>
                    <a:lnTo>
                      <a:pt x="72" y="4"/>
                    </a:lnTo>
                    <a:lnTo>
                      <a:pt x="72" y="8"/>
                    </a:lnTo>
                    <a:lnTo>
                      <a:pt x="68" y="11"/>
                    </a:lnTo>
                    <a:lnTo>
                      <a:pt x="51" y="19"/>
                    </a:lnTo>
                    <a:lnTo>
                      <a:pt x="41" y="26"/>
                    </a:lnTo>
                    <a:lnTo>
                      <a:pt x="31" y="29"/>
                    </a:lnTo>
                    <a:lnTo>
                      <a:pt x="17" y="37"/>
                    </a:lnTo>
                    <a:lnTo>
                      <a:pt x="11" y="40"/>
                    </a:lnTo>
                  </a:path>
                </a:pathLst>
              </a:custGeom>
              <a:solidFill>
                <a:schemeClr val="accent1"/>
              </a:solidFill>
              <a:ln w="12700" cap="rnd">
                <a:solidFill>
                  <a:srgbClr val="008000"/>
                </a:solidFill>
                <a:round/>
                <a:headEnd/>
                <a:tailEnd/>
              </a:ln>
            </p:spPr>
            <p:txBody>
              <a:bodyPr/>
              <a:lstStyle/>
              <a:p>
                <a:endParaRPr lang="en-US"/>
              </a:p>
            </p:txBody>
          </p:sp>
          <p:sp>
            <p:nvSpPr>
              <p:cNvPr id="17951" name="Freeform 526"/>
              <p:cNvSpPr>
                <a:spLocks/>
              </p:cNvSpPr>
              <p:nvPr/>
            </p:nvSpPr>
            <p:spPr bwMode="auto">
              <a:xfrm>
                <a:off x="2108" y="1913"/>
                <a:ext cx="21" cy="246"/>
              </a:xfrm>
              <a:custGeom>
                <a:avLst/>
                <a:gdLst>
                  <a:gd name="T0" fmla="*/ 20 w 21"/>
                  <a:gd name="T1" fmla="*/ 245 h 246"/>
                  <a:gd name="T2" fmla="*/ 13 w 21"/>
                  <a:gd name="T3" fmla="*/ 184 h 246"/>
                  <a:gd name="T4" fmla="*/ 10 w 21"/>
                  <a:gd name="T5" fmla="*/ 126 h 246"/>
                  <a:gd name="T6" fmla="*/ 4 w 21"/>
                  <a:gd name="T7" fmla="*/ 79 h 246"/>
                  <a:gd name="T8" fmla="*/ 0 w 21"/>
                  <a:gd name="T9" fmla="*/ 39 h 246"/>
                  <a:gd name="T10" fmla="*/ 0 w 21"/>
                  <a:gd name="T11" fmla="*/ 18 h 246"/>
                  <a:gd name="T12" fmla="*/ 0 w 21"/>
                  <a:gd name="T13" fmla="*/ 3 h 246"/>
                  <a:gd name="T14" fmla="*/ 0 w 21"/>
                  <a:gd name="T15" fmla="*/ 0 h 246"/>
                  <a:gd name="T16" fmla="*/ 4 w 21"/>
                  <a:gd name="T17" fmla="*/ 7 h 246"/>
                  <a:gd name="T18" fmla="*/ 7 w 21"/>
                  <a:gd name="T19" fmla="*/ 25 h 246"/>
                  <a:gd name="T20" fmla="*/ 13 w 21"/>
                  <a:gd name="T21" fmla="*/ 43 h 246"/>
                  <a:gd name="T22" fmla="*/ 13 w 21"/>
                  <a:gd name="T23" fmla="*/ 57 h 246"/>
                  <a:gd name="T24" fmla="*/ 13 w 21"/>
                  <a:gd name="T25" fmla="*/ 90 h 246"/>
                  <a:gd name="T26" fmla="*/ 13 w 21"/>
                  <a:gd name="T27" fmla="*/ 122 h 246"/>
                  <a:gd name="T28" fmla="*/ 17 w 21"/>
                  <a:gd name="T29" fmla="*/ 162 h 246"/>
                  <a:gd name="T30" fmla="*/ 20 w 21"/>
                  <a:gd name="T31" fmla="*/ 205 h 2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246"/>
                  <a:gd name="T50" fmla="*/ 21 w 21"/>
                  <a:gd name="T51" fmla="*/ 246 h 2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246">
                    <a:moveTo>
                      <a:pt x="20" y="245"/>
                    </a:moveTo>
                    <a:lnTo>
                      <a:pt x="13" y="184"/>
                    </a:lnTo>
                    <a:lnTo>
                      <a:pt x="10" y="126"/>
                    </a:lnTo>
                    <a:lnTo>
                      <a:pt x="4" y="79"/>
                    </a:lnTo>
                    <a:lnTo>
                      <a:pt x="0" y="39"/>
                    </a:lnTo>
                    <a:lnTo>
                      <a:pt x="0" y="18"/>
                    </a:lnTo>
                    <a:lnTo>
                      <a:pt x="0" y="3"/>
                    </a:lnTo>
                    <a:lnTo>
                      <a:pt x="0" y="0"/>
                    </a:lnTo>
                    <a:lnTo>
                      <a:pt x="4" y="7"/>
                    </a:lnTo>
                    <a:lnTo>
                      <a:pt x="7" y="25"/>
                    </a:lnTo>
                    <a:lnTo>
                      <a:pt x="13" y="43"/>
                    </a:lnTo>
                    <a:lnTo>
                      <a:pt x="13" y="57"/>
                    </a:lnTo>
                    <a:lnTo>
                      <a:pt x="13" y="90"/>
                    </a:lnTo>
                    <a:lnTo>
                      <a:pt x="13" y="122"/>
                    </a:lnTo>
                    <a:lnTo>
                      <a:pt x="17" y="162"/>
                    </a:lnTo>
                    <a:lnTo>
                      <a:pt x="20" y="205"/>
                    </a:lnTo>
                  </a:path>
                </a:pathLst>
              </a:custGeom>
              <a:solidFill>
                <a:schemeClr val="accent1"/>
              </a:solidFill>
              <a:ln w="12700" cap="rnd">
                <a:solidFill>
                  <a:srgbClr val="008000"/>
                </a:solidFill>
                <a:round/>
                <a:headEnd/>
                <a:tailEnd/>
              </a:ln>
            </p:spPr>
            <p:txBody>
              <a:bodyPr/>
              <a:lstStyle/>
              <a:p>
                <a:endParaRPr lang="en-US"/>
              </a:p>
            </p:txBody>
          </p:sp>
        </p:grpSp>
        <p:grpSp>
          <p:nvGrpSpPr>
            <p:cNvPr id="17594" name="Group 527"/>
            <p:cNvGrpSpPr>
              <a:grpSpLocks/>
            </p:cNvGrpSpPr>
            <p:nvPr/>
          </p:nvGrpSpPr>
          <p:grpSpPr bwMode="auto">
            <a:xfrm>
              <a:off x="2212" y="1908"/>
              <a:ext cx="185" cy="281"/>
              <a:chOff x="2212" y="1908"/>
              <a:chExt cx="185" cy="281"/>
            </a:xfrm>
          </p:grpSpPr>
          <p:sp>
            <p:nvSpPr>
              <p:cNvPr id="17936" name="Freeform 528"/>
              <p:cNvSpPr>
                <a:spLocks/>
              </p:cNvSpPr>
              <p:nvPr/>
            </p:nvSpPr>
            <p:spPr bwMode="auto">
              <a:xfrm>
                <a:off x="2308" y="2082"/>
                <a:ext cx="11" cy="107"/>
              </a:xfrm>
              <a:custGeom>
                <a:avLst/>
                <a:gdLst>
                  <a:gd name="T0" fmla="*/ 0 w 11"/>
                  <a:gd name="T1" fmla="*/ 106 h 107"/>
                  <a:gd name="T2" fmla="*/ 3 w 11"/>
                  <a:gd name="T3" fmla="*/ 73 h 107"/>
                  <a:gd name="T4" fmla="*/ 3 w 11"/>
                  <a:gd name="T5" fmla="*/ 48 h 107"/>
                  <a:gd name="T6" fmla="*/ 3 w 11"/>
                  <a:gd name="T7" fmla="*/ 29 h 107"/>
                  <a:gd name="T8" fmla="*/ 7 w 11"/>
                  <a:gd name="T9" fmla="*/ 15 h 107"/>
                  <a:gd name="T10" fmla="*/ 7 w 11"/>
                  <a:gd name="T11" fmla="*/ 7 h 107"/>
                  <a:gd name="T12" fmla="*/ 7 w 11"/>
                  <a:gd name="T13" fmla="*/ 4 h 107"/>
                  <a:gd name="T14" fmla="*/ 10 w 11"/>
                  <a:gd name="T15" fmla="*/ 0 h 107"/>
                  <a:gd name="T16" fmla="*/ 10 w 11"/>
                  <a:gd name="T17" fmla="*/ 4 h 107"/>
                  <a:gd name="T18" fmla="*/ 10 w 11"/>
                  <a:gd name="T19" fmla="*/ 18 h 107"/>
                  <a:gd name="T20" fmla="*/ 7 w 11"/>
                  <a:gd name="T21" fmla="*/ 44 h 107"/>
                  <a:gd name="T22" fmla="*/ 3 w 11"/>
                  <a:gd name="T23" fmla="*/ 73 h 107"/>
                  <a:gd name="T24" fmla="*/ 0 w 11"/>
                  <a:gd name="T25" fmla="*/ 106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07"/>
                  <a:gd name="T41" fmla="*/ 11 w 11"/>
                  <a:gd name="T42" fmla="*/ 107 h 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07">
                    <a:moveTo>
                      <a:pt x="0" y="106"/>
                    </a:moveTo>
                    <a:lnTo>
                      <a:pt x="3" y="73"/>
                    </a:lnTo>
                    <a:lnTo>
                      <a:pt x="3" y="48"/>
                    </a:lnTo>
                    <a:lnTo>
                      <a:pt x="3" y="29"/>
                    </a:lnTo>
                    <a:lnTo>
                      <a:pt x="7" y="15"/>
                    </a:lnTo>
                    <a:lnTo>
                      <a:pt x="7" y="7"/>
                    </a:lnTo>
                    <a:lnTo>
                      <a:pt x="7" y="4"/>
                    </a:lnTo>
                    <a:lnTo>
                      <a:pt x="10" y="0"/>
                    </a:lnTo>
                    <a:lnTo>
                      <a:pt x="10" y="4"/>
                    </a:lnTo>
                    <a:lnTo>
                      <a:pt x="10" y="18"/>
                    </a:lnTo>
                    <a:lnTo>
                      <a:pt x="7" y="44"/>
                    </a:lnTo>
                    <a:lnTo>
                      <a:pt x="3" y="73"/>
                    </a:lnTo>
                    <a:lnTo>
                      <a:pt x="0" y="106"/>
                    </a:lnTo>
                  </a:path>
                </a:pathLst>
              </a:custGeom>
              <a:solidFill>
                <a:schemeClr val="accent1"/>
              </a:solidFill>
              <a:ln w="12700" cap="rnd">
                <a:solidFill>
                  <a:srgbClr val="008000"/>
                </a:solidFill>
                <a:round/>
                <a:headEnd/>
                <a:tailEnd/>
              </a:ln>
            </p:spPr>
            <p:txBody>
              <a:bodyPr/>
              <a:lstStyle/>
              <a:p>
                <a:endParaRPr lang="en-US"/>
              </a:p>
            </p:txBody>
          </p:sp>
          <p:sp>
            <p:nvSpPr>
              <p:cNvPr id="17937" name="Freeform 529"/>
              <p:cNvSpPr>
                <a:spLocks/>
              </p:cNvSpPr>
              <p:nvPr/>
            </p:nvSpPr>
            <p:spPr bwMode="auto">
              <a:xfrm>
                <a:off x="2232" y="2011"/>
                <a:ext cx="83" cy="165"/>
              </a:xfrm>
              <a:custGeom>
                <a:avLst/>
                <a:gdLst>
                  <a:gd name="T0" fmla="*/ 82 w 83"/>
                  <a:gd name="T1" fmla="*/ 164 h 165"/>
                  <a:gd name="T2" fmla="*/ 75 w 83"/>
                  <a:gd name="T3" fmla="*/ 160 h 165"/>
                  <a:gd name="T4" fmla="*/ 71 w 83"/>
                  <a:gd name="T5" fmla="*/ 153 h 165"/>
                  <a:gd name="T6" fmla="*/ 64 w 83"/>
                  <a:gd name="T7" fmla="*/ 146 h 165"/>
                  <a:gd name="T8" fmla="*/ 50 w 83"/>
                  <a:gd name="T9" fmla="*/ 124 h 165"/>
                  <a:gd name="T10" fmla="*/ 47 w 83"/>
                  <a:gd name="T11" fmla="*/ 113 h 165"/>
                  <a:gd name="T12" fmla="*/ 43 w 83"/>
                  <a:gd name="T13" fmla="*/ 106 h 165"/>
                  <a:gd name="T14" fmla="*/ 39 w 83"/>
                  <a:gd name="T15" fmla="*/ 95 h 165"/>
                  <a:gd name="T16" fmla="*/ 43 w 83"/>
                  <a:gd name="T17" fmla="*/ 84 h 165"/>
                  <a:gd name="T18" fmla="*/ 47 w 83"/>
                  <a:gd name="T19" fmla="*/ 73 h 165"/>
                  <a:gd name="T20" fmla="*/ 43 w 83"/>
                  <a:gd name="T21" fmla="*/ 62 h 165"/>
                  <a:gd name="T22" fmla="*/ 32 w 83"/>
                  <a:gd name="T23" fmla="*/ 44 h 165"/>
                  <a:gd name="T24" fmla="*/ 18 w 83"/>
                  <a:gd name="T25" fmla="*/ 25 h 165"/>
                  <a:gd name="T26" fmla="*/ 7 w 83"/>
                  <a:gd name="T27" fmla="*/ 7 h 165"/>
                  <a:gd name="T28" fmla="*/ 0 w 83"/>
                  <a:gd name="T29" fmla="*/ 0 h 165"/>
                  <a:gd name="T30" fmla="*/ 4 w 83"/>
                  <a:gd name="T31" fmla="*/ 3 h 165"/>
                  <a:gd name="T32" fmla="*/ 18 w 83"/>
                  <a:gd name="T33" fmla="*/ 14 h 165"/>
                  <a:gd name="T34" fmla="*/ 32 w 83"/>
                  <a:gd name="T35" fmla="*/ 29 h 165"/>
                  <a:gd name="T36" fmla="*/ 43 w 83"/>
                  <a:gd name="T37" fmla="*/ 47 h 165"/>
                  <a:gd name="T38" fmla="*/ 47 w 83"/>
                  <a:gd name="T39" fmla="*/ 58 h 165"/>
                  <a:gd name="T40" fmla="*/ 54 w 83"/>
                  <a:gd name="T41" fmla="*/ 76 h 165"/>
                  <a:gd name="T42" fmla="*/ 68 w 83"/>
                  <a:gd name="T43" fmla="*/ 113 h 165"/>
                  <a:gd name="T44" fmla="*/ 71 w 83"/>
                  <a:gd name="T45" fmla="*/ 131 h 165"/>
                  <a:gd name="T46" fmla="*/ 78 w 83"/>
                  <a:gd name="T47" fmla="*/ 146 h 165"/>
                  <a:gd name="T48" fmla="*/ 82 w 83"/>
                  <a:gd name="T49" fmla="*/ 157 h 165"/>
                  <a:gd name="T50" fmla="*/ 82 w 83"/>
                  <a:gd name="T51" fmla="*/ 164 h 1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3"/>
                  <a:gd name="T79" fmla="*/ 0 h 165"/>
                  <a:gd name="T80" fmla="*/ 83 w 83"/>
                  <a:gd name="T81" fmla="*/ 165 h 1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3" h="165">
                    <a:moveTo>
                      <a:pt x="82" y="164"/>
                    </a:moveTo>
                    <a:lnTo>
                      <a:pt x="75" y="160"/>
                    </a:lnTo>
                    <a:lnTo>
                      <a:pt x="71" y="153"/>
                    </a:lnTo>
                    <a:lnTo>
                      <a:pt x="64" y="146"/>
                    </a:lnTo>
                    <a:lnTo>
                      <a:pt x="50" y="124"/>
                    </a:lnTo>
                    <a:lnTo>
                      <a:pt x="47" y="113"/>
                    </a:lnTo>
                    <a:lnTo>
                      <a:pt x="43" y="106"/>
                    </a:lnTo>
                    <a:lnTo>
                      <a:pt x="39" y="95"/>
                    </a:lnTo>
                    <a:lnTo>
                      <a:pt x="43" y="84"/>
                    </a:lnTo>
                    <a:lnTo>
                      <a:pt x="47" y="73"/>
                    </a:lnTo>
                    <a:lnTo>
                      <a:pt x="43" y="62"/>
                    </a:lnTo>
                    <a:lnTo>
                      <a:pt x="32" y="44"/>
                    </a:lnTo>
                    <a:lnTo>
                      <a:pt x="18" y="25"/>
                    </a:lnTo>
                    <a:lnTo>
                      <a:pt x="7" y="7"/>
                    </a:lnTo>
                    <a:lnTo>
                      <a:pt x="0" y="0"/>
                    </a:lnTo>
                    <a:lnTo>
                      <a:pt x="4" y="3"/>
                    </a:lnTo>
                    <a:lnTo>
                      <a:pt x="18" y="14"/>
                    </a:lnTo>
                    <a:lnTo>
                      <a:pt x="32" y="29"/>
                    </a:lnTo>
                    <a:lnTo>
                      <a:pt x="43" y="47"/>
                    </a:lnTo>
                    <a:lnTo>
                      <a:pt x="47" y="58"/>
                    </a:lnTo>
                    <a:lnTo>
                      <a:pt x="54" y="76"/>
                    </a:lnTo>
                    <a:lnTo>
                      <a:pt x="68" y="113"/>
                    </a:lnTo>
                    <a:lnTo>
                      <a:pt x="71" y="131"/>
                    </a:lnTo>
                    <a:lnTo>
                      <a:pt x="78" y="146"/>
                    </a:lnTo>
                    <a:lnTo>
                      <a:pt x="82" y="157"/>
                    </a:lnTo>
                    <a:lnTo>
                      <a:pt x="82" y="164"/>
                    </a:lnTo>
                  </a:path>
                </a:pathLst>
              </a:custGeom>
              <a:solidFill>
                <a:schemeClr val="accent1"/>
              </a:solidFill>
              <a:ln w="12700" cap="rnd">
                <a:solidFill>
                  <a:srgbClr val="008000"/>
                </a:solidFill>
                <a:round/>
                <a:headEnd/>
                <a:tailEnd/>
              </a:ln>
            </p:spPr>
            <p:txBody>
              <a:bodyPr/>
              <a:lstStyle/>
              <a:p>
                <a:endParaRPr lang="en-US"/>
              </a:p>
            </p:txBody>
          </p:sp>
          <p:sp>
            <p:nvSpPr>
              <p:cNvPr id="17938" name="Freeform 530"/>
              <p:cNvSpPr>
                <a:spLocks/>
              </p:cNvSpPr>
              <p:nvPr/>
            </p:nvSpPr>
            <p:spPr bwMode="auto">
              <a:xfrm>
                <a:off x="2313" y="2027"/>
                <a:ext cx="48" cy="162"/>
              </a:xfrm>
              <a:custGeom>
                <a:avLst/>
                <a:gdLst>
                  <a:gd name="T0" fmla="*/ 0 w 48"/>
                  <a:gd name="T1" fmla="*/ 128 h 162"/>
                  <a:gd name="T2" fmla="*/ 15 w 48"/>
                  <a:gd name="T3" fmla="*/ 92 h 162"/>
                  <a:gd name="T4" fmla="*/ 22 w 48"/>
                  <a:gd name="T5" fmla="*/ 77 h 162"/>
                  <a:gd name="T6" fmla="*/ 26 w 48"/>
                  <a:gd name="T7" fmla="*/ 62 h 162"/>
                  <a:gd name="T8" fmla="*/ 26 w 48"/>
                  <a:gd name="T9" fmla="*/ 48 h 162"/>
                  <a:gd name="T10" fmla="*/ 26 w 48"/>
                  <a:gd name="T11" fmla="*/ 37 h 162"/>
                  <a:gd name="T12" fmla="*/ 26 w 48"/>
                  <a:gd name="T13" fmla="*/ 29 h 162"/>
                  <a:gd name="T14" fmla="*/ 26 w 48"/>
                  <a:gd name="T15" fmla="*/ 22 h 162"/>
                  <a:gd name="T16" fmla="*/ 33 w 48"/>
                  <a:gd name="T17" fmla="*/ 15 h 162"/>
                  <a:gd name="T18" fmla="*/ 40 w 48"/>
                  <a:gd name="T19" fmla="*/ 4 h 162"/>
                  <a:gd name="T20" fmla="*/ 47 w 48"/>
                  <a:gd name="T21" fmla="*/ 0 h 162"/>
                  <a:gd name="T22" fmla="*/ 47 w 48"/>
                  <a:gd name="T23" fmla="*/ 4 h 162"/>
                  <a:gd name="T24" fmla="*/ 47 w 48"/>
                  <a:gd name="T25" fmla="*/ 11 h 162"/>
                  <a:gd name="T26" fmla="*/ 44 w 48"/>
                  <a:gd name="T27" fmla="*/ 18 h 162"/>
                  <a:gd name="T28" fmla="*/ 36 w 48"/>
                  <a:gd name="T29" fmla="*/ 44 h 162"/>
                  <a:gd name="T30" fmla="*/ 26 w 48"/>
                  <a:gd name="T31" fmla="*/ 70 h 162"/>
                  <a:gd name="T32" fmla="*/ 18 w 48"/>
                  <a:gd name="T33" fmla="*/ 92 h 162"/>
                  <a:gd name="T34" fmla="*/ 15 w 48"/>
                  <a:gd name="T35" fmla="*/ 128 h 162"/>
                  <a:gd name="T36" fmla="*/ 11 w 48"/>
                  <a:gd name="T37" fmla="*/ 161 h 1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162"/>
                  <a:gd name="T59" fmla="*/ 48 w 48"/>
                  <a:gd name="T60" fmla="*/ 162 h 1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162">
                    <a:moveTo>
                      <a:pt x="0" y="128"/>
                    </a:moveTo>
                    <a:lnTo>
                      <a:pt x="15" y="92"/>
                    </a:lnTo>
                    <a:lnTo>
                      <a:pt x="22" y="77"/>
                    </a:lnTo>
                    <a:lnTo>
                      <a:pt x="26" y="62"/>
                    </a:lnTo>
                    <a:lnTo>
                      <a:pt x="26" y="48"/>
                    </a:lnTo>
                    <a:lnTo>
                      <a:pt x="26" y="37"/>
                    </a:lnTo>
                    <a:lnTo>
                      <a:pt x="26" y="29"/>
                    </a:lnTo>
                    <a:lnTo>
                      <a:pt x="26" y="22"/>
                    </a:lnTo>
                    <a:lnTo>
                      <a:pt x="33" y="15"/>
                    </a:lnTo>
                    <a:lnTo>
                      <a:pt x="40" y="4"/>
                    </a:lnTo>
                    <a:lnTo>
                      <a:pt x="47" y="0"/>
                    </a:lnTo>
                    <a:lnTo>
                      <a:pt x="47" y="4"/>
                    </a:lnTo>
                    <a:lnTo>
                      <a:pt x="47" y="11"/>
                    </a:lnTo>
                    <a:lnTo>
                      <a:pt x="44" y="18"/>
                    </a:lnTo>
                    <a:lnTo>
                      <a:pt x="36" y="44"/>
                    </a:lnTo>
                    <a:lnTo>
                      <a:pt x="26" y="70"/>
                    </a:lnTo>
                    <a:lnTo>
                      <a:pt x="18" y="92"/>
                    </a:lnTo>
                    <a:lnTo>
                      <a:pt x="15" y="128"/>
                    </a:lnTo>
                    <a:lnTo>
                      <a:pt x="11" y="161"/>
                    </a:lnTo>
                  </a:path>
                </a:pathLst>
              </a:custGeom>
              <a:solidFill>
                <a:schemeClr val="accent1"/>
              </a:solidFill>
              <a:ln w="12700" cap="rnd">
                <a:solidFill>
                  <a:srgbClr val="008000"/>
                </a:solidFill>
                <a:round/>
                <a:headEnd/>
                <a:tailEnd/>
              </a:ln>
            </p:spPr>
            <p:txBody>
              <a:bodyPr/>
              <a:lstStyle/>
              <a:p>
                <a:endParaRPr lang="en-US"/>
              </a:p>
            </p:txBody>
          </p:sp>
          <p:sp>
            <p:nvSpPr>
              <p:cNvPr id="17939" name="Freeform 531"/>
              <p:cNvSpPr>
                <a:spLocks/>
              </p:cNvSpPr>
              <p:nvPr/>
            </p:nvSpPr>
            <p:spPr bwMode="auto">
              <a:xfrm>
                <a:off x="2266" y="1957"/>
                <a:ext cx="54" cy="203"/>
              </a:xfrm>
              <a:custGeom>
                <a:avLst/>
                <a:gdLst>
                  <a:gd name="T0" fmla="*/ 46 w 54"/>
                  <a:gd name="T1" fmla="*/ 202 h 203"/>
                  <a:gd name="T2" fmla="*/ 36 w 54"/>
                  <a:gd name="T3" fmla="*/ 137 h 203"/>
                  <a:gd name="T4" fmla="*/ 32 w 54"/>
                  <a:gd name="T5" fmla="*/ 105 h 203"/>
                  <a:gd name="T6" fmla="*/ 25 w 54"/>
                  <a:gd name="T7" fmla="*/ 79 h 203"/>
                  <a:gd name="T8" fmla="*/ 18 w 54"/>
                  <a:gd name="T9" fmla="*/ 54 h 203"/>
                  <a:gd name="T10" fmla="*/ 11 w 54"/>
                  <a:gd name="T11" fmla="*/ 32 h 203"/>
                  <a:gd name="T12" fmla="*/ 4 w 54"/>
                  <a:gd name="T13" fmla="*/ 14 h 203"/>
                  <a:gd name="T14" fmla="*/ 0 w 54"/>
                  <a:gd name="T15" fmla="*/ 4 h 203"/>
                  <a:gd name="T16" fmla="*/ 4 w 54"/>
                  <a:gd name="T17" fmla="*/ 0 h 203"/>
                  <a:gd name="T18" fmla="*/ 7 w 54"/>
                  <a:gd name="T19" fmla="*/ 7 h 203"/>
                  <a:gd name="T20" fmla="*/ 14 w 54"/>
                  <a:gd name="T21" fmla="*/ 14 h 203"/>
                  <a:gd name="T22" fmla="*/ 21 w 54"/>
                  <a:gd name="T23" fmla="*/ 29 h 203"/>
                  <a:gd name="T24" fmla="*/ 28 w 54"/>
                  <a:gd name="T25" fmla="*/ 47 h 203"/>
                  <a:gd name="T26" fmla="*/ 36 w 54"/>
                  <a:gd name="T27" fmla="*/ 72 h 203"/>
                  <a:gd name="T28" fmla="*/ 46 w 54"/>
                  <a:gd name="T29" fmla="*/ 97 h 203"/>
                  <a:gd name="T30" fmla="*/ 50 w 54"/>
                  <a:gd name="T31" fmla="*/ 115 h 203"/>
                  <a:gd name="T32" fmla="*/ 53 w 54"/>
                  <a:gd name="T33" fmla="*/ 130 h 203"/>
                  <a:gd name="T34" fmla="*/ 53 w 54"/>
                  <a:gd name="T35" fmla="*/ 141 h 203"/>
                  <a:gd name="T36" fmla="*/ 50 w 54"/>
                  <a:gd name="T37" fmla="*/ 155 h 2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203"/>
                  <a:gd name="T59" fmla="*/ 54 w 54"/>
                  <a:gd name="T60" fmla="*/ 203 h 2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203">
                    <a:moveTo>
                      <a:pt x="46" y="202"/>
                    </a:moveTo>
                    <a:lnTo>
                      <a:pt x="36" y="137"/>
                    </a:lnTo>
                    <a:lnTo>
                      <a:pt x="32" y="105"/>
                    </a:lnTo>
                    <a:lnTo>
                      <a:pt x="25" y="79"/>
                    </a:lnTo>
                    <a:lnTo>
                      <a:pt x="18" y="54"/>
                    </a:lnTo>
                    <a:lnTo>
                      <a:pt x="11" y="32"/>
                    </a:lnTo>
                    <a:lnTo>
                      <a:pt x="4" y="14"/>
                    </a:lnTo>
                    <a:lnTo>
                      <a:pt x="0" y="4"/>
                    </a:lnTo>
                    <a:lnTo>
                      <a:pt x="4" y="0"/>
                    </a:lnTo>
                    <a:lnTo>
                      <a:pt x="7" y="7"/>
                    </a:lnTo>
                    <a:lnTo>
                      <a:pt x="14" y="14"/>
                    </a:lnTo>
                    <a:lnTo>
                      <a:pt x="21" y="29"/>
                    </a:lnTo>
                    <a:lnTo>
                      <a:pt x="28" y="47"/>
                    </a:lnTo>
                    <a:lnTo>
                      <a:pt x="36" y="72"/>
                    </a:lnTo>
                    <a:lnTo>
                      <a:pt x="46" y="97"/>
                    </a:lnTo>
                    <a:lnTo>
                      <a:pt x="50" y="115"/>
                    </a:lnTo>
                    <a:lnTo>
                      <a:pt x="53" y="130"/>
                    </a:lnTo>
                    <a:lnTo>
                      <a:pt x="53" y="141"/>
                    </a:lnTo>
                    <a:lnTo>
                      <a:pt x="50" y="155"/>
                    </a:lnTo>
                  </a:path>
                </a:pathLst>
              </a:custGeom>
              <a:solidFill>
                <a:schemeClr val="accent1"/>
              </a:solidFill>
              <a:ln w="12700" cap="rnd">
                <a:solidFill>
                  <a:srgbClr val="008000"/>
                </a:solidFill>
                <a:round/>
                <a:headEnd/>
                <a:tailEnd/>
              </a:ln>
            </p:spPr>
            <p:txBody>
              <a:bodyPr/>
              <a:lstStyle/>
              <a:p>
                <a:endParaRPr lang="en-US"/>
              </a:p>
            </p:txBody>
          </p:sp>
          <p:sp>
            <p:nvSpPr>
              <p:cNvPr id="17940" name="Freeform 532"/>
              <p:cNvSpPr>
                <a:spLocks/>
              </p:cNvSpPr>
              <p:nvPr/>
            </p:nvSpPr>
            <p:spPr bwMode="auto">
              <a:xfrm>
                <a:off x="2212" y="2112"/>
                <a:ext cx="93" cy="62"/>
              </a:xfrm>
              <a:custGeom>
                <a:avLst/>
                <a:gdLst>
                  <a:gd name="T0" fmla="*/ 92 w 93"/>
                  <a:gd name="T1" fmla="*/ 61 h 62"/>
                  <a:gd name="T2" fmla="*/ 92 w 93"/>
                  <a:gd name="T3" fmla="*/ 58 h 62"/>
                  <a:gd name="T4" fmla="*/ 85 w 93"/>
                  <a:gd name="T5" fmla="*/ 47 h 62"/>
                  <a:gd name="T6" fmla="*/ 75 w 93"/>
                  <a:gd name="T7" fmla="*/ 32 h 62"/>
                  <a:gd name="T8" fmla="*/ 68 w 93"/>
                  <a:gd name="T9" fmla="*/ 21 h 62"/>
                  <a:gd name="T10" fmla="*/ 54 w 93"/>
                  <a:gd name="T11" fmla="*/ 10 h 62"/>
                  <a:gd name="T12" fmla="*/ 36 w 93"/>
                  <a:gd name="T13" fmla="*/ 3 h 62"/>
                  <a:gd name="T14" fmla="*/ 25 w 93"/>
                  <a:gd name="T15" fmla="*/ 0 h 62"/>
                  <a:gd name="T16" fmla="*/ 15 w 93"/>
                  <a:gd name="T17" fmla="*/ 0 h 62"/>
                  <a:gd name="T18" fmla="*/ 4 w 93"/>
                  <a:gd name="T19" fmla="*/ 0 h 62"/>
                  <a:gd name="T20" fmla="*/ 0 w 93"/>
                  <a:gd name="T21" fmla="*/ 3 h 62"/>
                  <a:gd name="T22" fmla="*/ 8 w 93"/>
                  <a:gd name="T23" fmla="*/ 7 h 62"/>
                  <a:gd name="T24" fmla="*/ 22 w 93"/>
                  <a:gd name="T25" fmla="*/ 10 h 62"/>
                  <a:gd name="T26" fmla="*/ 39 w 93"/>
                  <a:gd name="T27" fmla="*/ 14 h 62"/>
                  <a:gd name="T28" fmla="*/ 54 w 93"/>
                  <a:gd name="T29" fmla="*/ 18 h 62"/>
                  <a:gd name="T30" fmla="*/ 64 w 93"/>
                  <a:gd name="T31" fmla="*/ 29 h 62"/>
                  <a:gd name="T32" fmla="*/ 75 w 93"/>
                  <a:gd name="T33" fmla="*/ 43 h 62"/>
                  <a:gd name="T34" fmla="*/ 85 w 93"/>
                  <a:gd name="T35" fmla="*/ 54 h 62"/>
                  <a:gd name="T36" fmla="*/ 92 w 93"/>
                  <a:gd name="T37" fmla="*/ 6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3"/>
                  <a:gd name="T58" fmla="*/ 0 h 62"/>
                  <a:gd name="T59" fmla="*/ 93 w 93"/>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3" h="62">
                    <a:moveTo>
                      <a:pt x="92" y="61"/>
                    </a:moveTo>
                    <a:lnTo>
                      <a:pt x="92" y="58"/>
                    </a:lnTo>
                    <a:lnTo>
                      <a:pt x="85" y="47"/>
                    </a:lnTo>
                    <a:lnTo>
                      <a:pt x="75" y="32"/>
                    </a:lnTo>
                    <a:lnTo>
                      <a:pt x="68" y="21"/>
                    </a:lnTo>
                    <a:lnTo>
                      <a:pt x="54" y="10"/>
                    </a:lnTo>
                    <a:lnTo>
                      <a:pt x="36" y="3"/>
                    </a:lnTo>
                    <a:lnTo>
                      <a:pt x="25" y="0"/>
                    </a:lnTo>
                    <a:lnTo>
                      <a:pt x="15" y="0"/>
                    </a:lnTo>
                    <a:lnTo>
                      <a:pt x="4" y="0"/>
                    </a:lnTo>
                    <a:lnTo>
                      <a:pt x="0" y="3"/>
                    </a:lnTo>
                    <a:lnTo>
                      <a:pt x="8" y="7"/>
                    </a:lnTo>
                    <a:lnTo>
                      <a:pt x="22" y="10"/>
                    </a:lnTo>
                    <a:lnTo>
                      <a:pt x="39" y="14"/>
                    </a:lnTo>
                    <a:lnTo>
                      <a:pt x="54" y="18"/>
                    </a:lnTo>
                    <a:lnTo>
                      <a:pt x="64" y="29"/>
                    </a:lnTo>
                    <a:lnTo>
                      <a:pt x="75" y="43"/>
                    </a:lnTo>
                    <a:lnTo>
                      <a:pt x="85" y="54"/>
                    </a:lnTo>
                    <a:lnTo>
                      <a:pt x="92" y="61"/>
                    </a:lnTo>
                  </a:path>
                </a:pathLst>
              </a:custGeom>
              <a:solidFill>
                <a:schemeClr val="accent1"/>
              </a:solidFill>
              <a:ln w="12700" cap="rnd">
                <a:solidFill>
                  <a:srgbClr val="008000"/>
                </a:solidFill>
                <a:round/>
                <a:headEnd/>
                <a:tailEnd/>
              </a:ln>
            </p:spPr>
            <p:txBody>
              <a:bodyPr/>
              <a:lstStyle/>
              <a:p>
                <a:endParaRPr lang="en-US"/>
              </a:p>
            </p:txBody>
          </p:sp>
          <p:sp>
            <p:nvSpPr>
              <p:cNvPr id="17941" name="Freeform 533"/>
              <p:cNvSpPr>
                <a:spLocks/>
              </p:cNvSpPr>
              <p:nvPr/>
            </p:nvSpPr>
            <p:spPr bwMode="auto">
              <a:xfrm>
                <a:off x="2308" y="1954"/>
                <a:ext cx="37" cy="227"/>
              </a:xfrm>
              <a:custGeom>
                <a:avLst/>
                <a:gdLst>
                  <a:gd name="T0" fmla="*/ 0 w 37"/>
                  <a:gd name="T1" fmla="*/ 208 h 227"/>
                  <a:gd name="T2" fmla="*/ 7 w 37"/>
                  <a:gd name="T3" fmla="*/ 146 h 227"/>
                  <a:gd name="T4" fmla="*/ 14 w 37"/>
                  <a:gd name="T5" fmla="*/ 88 h 227"/>
                  <a:gd name="T6" fmla="*/ 18 w 37"/>
                  <a:gd name="T7" fmla="*/ 62 h 227"/>
                  <a:gd name="T8" fmla="*/ 25 w 37"/>
                  <a:gd name="T9" fmla="*/ 33 h 227"/>
                  <a:gd name="T10" fmla="*/ 29 w 37"/>
                  <a:gd name="T11" fmla="*/ 11 h 227"/>
                  <a:gd name="T12" fmla="*/ 32 w 37"/>
                  <a:gd name="T13" fmla="*/ 4 h 227"/>
                  <a:gd name="T14" fmla="*/ 32 w 37"/>
                  <a:gd name="T15" fmla="*/ 0 h 227"/>
                  <a:gd name="T16" fmla="*/ 36 w 37"/>
                  <a:gd name="T17" fmla="*/ 0 h 227"/>
                  <a:gd name="T18" fmla="*/ 36 w 37"/>
                  <a:gd name="T19" fmla="*/ 11 h 227"/>
                  <a:gd name="T20" fmla="*/ 36 w 37"/>
                  <a:gd name="T21" fmla="*/ 26 h 227"/>
                  <a:gd name="T22" fmla="*/ 32 w 37"/>
                  <a:gd name="T23" fmla="*/ 44 h 227"/>
                  <a:gd name="T24" fmla="*/ 29 w 37"/>
                  <a:gd name="T25" fmla="*/ 62 h 227"/>
                  <a:gd name="T26" fmla="*/ 25 w 37"/>
                  <a:gd name="T27" fmla="*/ 84 h 227"/>
                  <a:gd name="T28" fmla="*/ 14 w 37"/>
                  <a:gd name="T29" fmla="*/ 131 h 227"/>
                  <a:gd name="T30" fmla="*/ 14 w 37"/>
                  <a:gd name="T31" fmla="*/ 179 h 227"/>
                  <a:gd name="T32" fmla="*/ 14 w 37"/>
                  <a:gd name="T33" fmla="*/ 226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27"/>
                  <a:gd name="T53" fmla="*/ 37 w 37"/>
                  <a:gd name="T54" fmla="*/ 227 h 2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27">
                    <a:moveTo>
                      <a:pt x="0" y="208"/>
                    </a:moveTo>
                    <a:lnTo>
                      <a:pt x="7" y="146"/>
                    </a:lnTo>
                    <a:lnTo>
                      <a:pt x="14" y="88"/>
                    </a:lnTo>
                    <a:lnTo>
                      <a:pt x="18" y="62"/>
                    </a:lnTo>
                    <a:lnTo>
                      <a:pt x="25" y="33"/>
                    </a:lnTo>
                    <a:lnTo>
                      <a:pt x="29" y="11"/>
                    </a:lnTo>
                    <a:lnTo>
                      <a:pt x="32" y="4"/>
                    </a:lnTo>
                    <a:lnTo>
                      <a:pt x="32" y="0"/>
                    </a:lnTo>
                    <a:lnTo>
                      <a:pt x="36" y="0"/>
                    </a:lnTo>
                    <a:lnTo>
                      <a:pt x="36" y="11"/>
                    </a:lnTo>
                    <a:lnTo>
                      <a:pt x="36" y="26"/>
                    </a:lnTo>
                    <a:lnTo>
                      <a:pt x="32" y="44"/>
                    </a:lnTo>
                    <a:lnTo>
                      <a:pt x="29" y="62"/>
                    </a:lnTo>
                    <a:lnTo>
                      <a:pt x="25" y="84"/>
                    </a:lnTo>
                    <a:lnTo>
                      <a:pt x="14" y="131"/>
                    </a:lnTo>
                    <a:lnTo>
                      <a:pt x="14" y="179"/>
                    </a:lnTo>
                    <a:lnTo>
                      <a:pt x="14" y="226"/>
                    </a:lnTo>
                  </a:path>
                </a:pathLst>
              </a:custGeom>
              <a:solidFill>
                <a:schemeClr val="accent1"/>
              </a:solidFill>
              <a:ln w="12700" cap="rnd">
                <a:solidFill>
                  <a:srgbClr val="008000"/>
                </a:solidFill>
                <a:round/>
                <a:headEnd/>
                <a:tailEnd/>
              </a:ln>
            </p:spPr>
            <p:txBody>
              <a:bodyPr/>
              <a:lstStyle/>
              <a:p>
                <a:endParaRPr lang="en-US"/>
              </a:p>
            </p:txBody>
          </p:sp>
          <p:sp>
            <p:nvSpPr>
              <p:cNvPr id="17942" name="Freeform 534"/>
              <p:cNvSpPr>
                <a:spLocks/>
              </p:cNvSpPr>
              <p:nvPr/>
            </p:nvSpPr>
            <p:spPr bwMode="auto">
              <a:xfrm>
                <a:off x="2326" y="2106"/>
                <a:ext cx="71" cy="63"/>
              </a:xfrm>
              <a:custGeom>
                <a:avLst/>
                <a:gdLst>
                  <a:gd name="T0" fmla="*/ 0 w 71"/>
                  <a:gd name="T1" fmla="*/ 62 h 63"/>
                  <a:gd name="T2" fmla="*/ 8 w 71"/>
                  <a:gd name="T3" fmla="*/ 37 h 63"/>
                  <a:gd name="T4" fmla="*/ 15 w 71"/>
                  <a:gd name="T5" fmla="*/ 19 h 63"/>
                  <a:gd name="T6" fmla="*/ 26 w 71"/>
                  <a:gd name="T7" fmla="*/ 11 h 63"/>
                  <a:gd name="T8" fmla="*/ 41 w 71"/>
                  <a:gd name="T9" fmla="*/ 4 h 63"/>
                  <a:gd name="T10" fmla="*/ 48 w 71"/>
                  <a:gd name="T11" fmla="*/ 0 h 63"/>
                  <a:gd name="T12" fmla="*/ 59 w 71"/>
                  <a:gd name="T13" fmla="*/ 0 h 63"/>
                  <a:gd name="T14" fmla="*/ 67 w 71"/>
                  <a:gd name="T15" fmla="*/ 0 h 63"/>
                  <a:gd name="T16" fmla="*/ 70 w 71"/>
                  <a:gd name="T17" fmla="*/ 4 h 63"/>
                  <a:gd name="T18" fmla="*/ 70 w 71"/>
                  <a:gd name="T19" fmla="*/ 8 h 63"/>
                  <a:gd name="T20" fmla="*/ 67 w 71"/>
                  <a:gd name="T21" fmla="*/ 11 h 63"/>
                  <a:gd name="T22" fmla="*/ 48 w 71"/>
                  <a:gd name="T23" fmla="*/ 19 h 63"/>
                  <a:gd name="T24" fmla="*/ 41 w 71"/>
                  <a:gd name="T25" fmla="*/ 26 h 63"/>
                  <a:gd name="T26" fmla="*/ 30 w 71"/>
                  <a:gd name="T27" fmla="*/ 29 h 63"/>
                  <a:gd name="T28" fmla="*/ 19 w 71"/>
                  <a:gd name="T29" fmla="*/ 37 h 63"/>
                  <a:gd name="T30" fmla="*/ 11 w 71"/>
                  <a:gd name="T31" fmla="*/ 40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
                  <a:gd name="T49" fmla="*/ 0 h 63"/>
                  <a:gd name="T50" fmla="*/ 71 w 71"/>
                  <a:gd name="T51" fmla="*/ 63 h 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 h="63">
                    <a:moveTo>
                      <a:pt x="0" y="62"/>
                    </a:moveTo>
                    <a:lnTo>
                      <a:pt x="8" y="37"/>
                    </a:lnTo>
                    <a:lnTo>
                      <a:pt x="15" y="19"/>
                    </a:lnTo>
                    <a:lnTo>
                      <a:pt x="26" y="11"/>
                    </a:lnTo>
                    <a:lnTo>
                      <a:pt x="41" y="4"/>
                    </a:lnTo>
                    <a:lnTo>
                      <a:pt x="48" y="0"/>
                    </a:lnTo>
                    <a:lnTo>
                      <a:pt x="59" y="0"/>
                    </a:lnTo>
                    <a:lnTo>
                      <a:pt x="67" y="0"/>
                    </a:lnTo>
                    <a:lnTo>
                      <a:pt x="70" y="4"/>
                    </a:lnTo>
                    <a:lnTo>
                      <a:pt x="70" y="8"/>
                    </a:lnTo>
                    <a:lnTo>
                      <a:pt x="67" y="11"/>
                    </a:lnTo>
                    <a:lnTo>
                      <a:pt x="48" y="19"/>
                    </a:lnTo>
                    <a:lnTo>
                      <a:pt x="41" y="26"/>
                    </a:lnTo>
                    <a:lnTo>
                      <a:pt x="30" y="29"/>
                    </a:lnTo>
                    <a:lnTo>
                      <a:pt x="19" y="37"/>
                    </a:lnTo>
                    <a:lnTo>
                      <a:pt x="11" y="40"/>
                    </a:lnTo>
                  </a:path>
                </a:pathLst>
              </a:custGeom>
              <a:solidFill>
                <a:schemeClr val="accent1"/>
              </a:solidFill>
              <a:ln w="12700" cap="rnd">
                <a:solidFill>
                  <a:srgbClr val="008000"/>
                </a:solidFill>
                <a:round/>
                <a:headEnd/>
                <a:tailEnd/>
              </a:ln>
            </p:spPr>
            <p:txBody>
              <a:bodyPr/>
              <a:lstStyle/>
              <a:p>
                <a:endParaRPr lang="en-US"/>
              </a:p>
            </p:txBody>
          </p:sp>
          <p:sp>
            <p:nvSpPr>
              <p:cNvPr id="17943" name="Freeform 535"/>
              <p:cNvSpPr>
                <a:spLocks/>
              </p:cNvSpPr>
              <p:nvPr/>
            </p:nvSpPr>
            <p:spPr bwMode="auto">
              <a:xfrm>
                <a:off x="2293" y="1908"/>
                <a:ext cx="22" cy="250"/>
              </a:xfrm>
              <a:custGeom>
                <a:avLst/>
                <a:gdLst>
                  <a:gd name="T0" fmla="*/ 21 w 22"/>
                  <a:gd name="T1" fmla="*/ 249 h 250"/>
                  <a:gd name="T2" fmla="*/ 17 w 22"/>
                  <a:gd name="T3" fmla="*/ 188 h 250"/>
                  <a:gd name="T4" fmla="*/ 10 w 22"/>
                  <a:gd name="T5" fmla="*/ 130 h 250"/>
                  <a:gd name="T6" fmla="*/ 7 w 22"/>
                  <a:gd name="T7" fmla="*/ 83 h 250"/>
                  <a:gd name="T8" fmla="*/ 3 w 22"/>
                  <a:gd name="T9" fmla="*/ 44 h 250"/>
                  <a:gd name="T10" fmla="*/ 0 w 22"/>
                  <a:gd name="T11" fmla="*/ 22 h 250"/>
                  <a:gd name="T12" fmla="*/ 0 w 22"/>
                  <a:gd name="T13" fmla="*/ 7 h 250"/>
                  <a:gd name="T14" fmla="*/ 0 w 22"/>
                  <a:gd name="T15" fmla="*/ 0 h 250"/>
                  <a:gd name="T16" fmla="*/ 3 w 22"/>
                  <a:gd name="T17" fmla="*/ 0 h 250"/>
                  <a:gd name="T18" fmla="*/ 7 w 22"/>
                  <a:gd name="T19" fmla="*/ 11 h 250"/>
                  <a:gd name="T20" fmla="*/ 10 w 22"/>
                  <a:gd name="T21" fmla="*/ 26 h 250"/>
                  <a:gd name="T22" fmla="*/ 14 w 22"/>
                  <a:gd name="T23" fmla="*/ 47 h 250"/>
                  <a:gd name="T24" fmla="*/ 17 w 22"/>
                  <a:gd name="T25" fmla="*/ 62 h 250"/>
                  <a:gd name="T26" fmla="*/ 17 w 22"/>
                  <a:gd name="T27" fmla="*/ 94 h 250"/>
                  <a:gd name="T28" fmla="*/ 17 w 22"/>
                  <a:gd name="T29" fmla="*/ 126 h 250"/>
                  <a:gd name="T30" fmla="*/ 17 w 22"/>
                  <a:gd name="T31" fmla="*/ 166 h 250"/>
                  <a:gd name="T32" fmla="*/ 21 w 22"/>
                  <a:gd name="T33" fmla="*/ 209 h 2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50"/>
                  <a:gd name="T53" fmla="*/ 22 w 22"/>
                  <a:gd name="T54" fmla="*/ 250 h 2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50">
                    <a:moveTo>
                      <a:pt x="21" y="249"/>
                    </a:moveTo>
                    <a:lnTo>
                      <a:pt x="17" y="188"/>
                    </a:lnTo>
                    <a:lnTo>
                      <a:pt x="10" y="130"/>
                    </a:lnTo>
                    <a:lnTo>
                      <a:pt x="7" y="83"/>
                    </a:lnTo>
                    <a:lnTo>
                      <a:pt x="3" y="44"/>
                    </a:lnTo>
                    <a:lnTo>
                      <a:pt x="0" y="22"/>
                    </a:lnTo>
                    <a:lnTo>
                      <a:pt x="0" y="7"/>
                    </a:lnTo>
                    <a:lnTo>
                      <a:pt x="0" y="0"/>
                    </a:lnTo>
                    <a:lnTo>
                      <a:pt x="3" y="0"/>
                    </a:lnTo>
                    <a:lnTo>
                      <a:pt x="7" y="11"/>
                    </a:lnTo>
                    <a:lnTo>
                      <a:pt x="10" y="26"/>
                    </a:lnTo>
                    <a:lnTo>
                      <a:pt x="14" y="47"/>
                    </a:lnTo>
                    <a:lnTo>
                      <a:pt x="17" y="62"/>
                    </a:lnTo>
                    <a:lnTo>
                      <a:pt x="17" y="94"/>
                    </a:lnTo>
                    <a:lnTo>
                      <a:pt x="17" y="126"/>
                    </a:lnTo>
                    <a:lnTo>
                      <a:pt x="17" y="166"/>
                    </a:lnTo>
                    <a:lnTo>
                      <a:pt x="21" y="209"/>
                    </a:lnTo>
                  </a:path>
                </a:pathLst>
              </a:custGeom>
              <a:solidFill>
                <a:schemeClr val="accent1"/>
              </a:solidFill>
              <a:ln w="12700" cap="rnd">
                <a:solidFill>
                  <a:srgbClr val="008000"/>
                </a:solidFill>
                <a:round/>
                <a:headEnd/>
                <a:tailEnd/>
              </a:ln>
            </p:spPr>
            <p:txBody>
              <a:bodyPr/>
              <a:lstStyle/>
              <a:p>
                <a:endParaRPr lang="en-US"/>
              </a:p>
            </p:txBody>
          </p:sp>
        </p:grpSp>
        <p:grpSp>
          <p:nvGrpSpPr>
            <p:cNvPr id="17597" name="Group 536"/>
            <p:cNvGrpSpPr>
              <a:grpSpLocks/>
            </p:cNvGrpSpPr>
            <p:nvPr/>
          </p:nvGrpSpPr>
          <p:grpSpPr bwMode="auto">
            <a:xfrm>
              <a:off x="2398" y="1905"/>
              <a:ext cx="185" cy="280"/>
              <a:chOff x="2398" y="1905"/>
              <a:chExt cx="185" cy="280"/>
            </a:xfrm>
          </p:grpSpPr>
          <p:sp>
            <p:nvSpPr>
              <p:cNvPr id="17928" name="Freeform 537"/>
              <p:cNvSpPr>
                <a:spLocks/>
              </p:cNvSpPr>
              <p:nvPr/>
            </p:nvSpPr>
            <p:spPr bwMode="auto">
              <a:xfrm>
                <a:off x="2496" y="2078"/>
                <a:ext cx="9" cy="107"/>
              </a:xfrm>
              <a:custGeom>
                <a:avLst/>
                <a:gdLst>
                  <a:gd name="T0" fmla="*/ 0 w 9"/>
                  <a:gd name="T1" fmla="*/ 106 h 107"/>
                  <a:gd name="T2" fmla="*/ 0 w 9"/>
                  <a:gd name="T3" fmla="*/ 73 h 107"/>
                  <a:gd name="T4" fmla="*/ 4 w 9"/>
                  <a:gd name="T5" fmla="*/ 48 h 107"/>
                  <a:gd name="T6" fmla="*/ 4 w 9"/>
                  <a:gd name="T7" fmla="*/ 29 h 107"/>
                  <a:gd name="T8" fmla="*/ 4 w 9"/>
                  <a:gd name="T9" fmla="*/ 15 h 107"/>
                  <a:gd name="T10" fmla="*/ 8 w 9"/>
                  <a:gd name="T11" fmla="*/ 8 h 107"/>
                  <a:gd name="T12" fmla="*/ 8 w 9"/>
                  <a:gd name="T13" fmla="*/ 4 h 107"/>
                  <a:gd name="T14" fmla="*/ 8 w 9"/>
                  <a:gd name="T15" fmla="*/ 0 h 107"/>
                  <a:gd name="T16" fmla="*/ 8 w 9"/>
                  <a:gd name="T17" fmla="*/ 4 h 107"/>
                  <a:gd name="T18" fmla="*/ 8 w 9"/>
                  <a:gd name="T19" fmla="*/ 18 h 107"/>
                  <a:gd name="T20" fmla="*/ 8 w 9"/>
                  <a:gd name="T21" fmla="*/ 44 h 107"/>
                  <a:gd name="T22" fmla="*/ 4 w 9"/>
                  <a:gd name="T23" fmla="*/ 73 h 107"/>
                  <a:gd name="T24" fmla="*/ 0 w 9"/>
                  <a:gd name="T25" fmla="*/ 106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107"/>
                  <a:gd name="T41" fmla="*/ 9 w 9"/>
                  <a:gd name="T42" fmla="*/ 107 h 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107">
                    <a:moveTo>
                      <a:pt x="0" y="106"/>
                    </a:moveTo>
                    <a:lnTo>
                      <a:pt x="0" y="73"/>
                    </a:lnTo>
                    <a:lnTo>
                      <a:pt x="4" y="48"/>
                    </a:lnTo>
                    <a:lnTo>
                      <a:pt x="4" y="29"/>
                    </a:lnTo>
                    <a:lnTo>
                      <a:pt x="4" y="15"/>
                    </a:lnTo>
                    <a:lnTo>
                      <a:pt x="8" y="8"/>
                    </a:lnTo>
                    <a:lnTo>
                      <a:pt x="8" y="4"/>
                    </a:lnTo>
                    <a:lnTo>
                      <a:pt x="8" y="0"/>
                    </a:lnTo>
                    <a:lnTo>
                      <a:pt x="8" y="4"/>
                    </a:lnTo>
                    <a:lnTo>
                      <a:pt x="8" y="18"/>
                    </a:lnTo>
                    <a:lnTo>
                      <a:pt x="8" y="44"/>
                    </a:lnTo>
                    <a:lnTo>
                      <a:pt x="4" y="73"/>
                    </a:lnTo>
                    <a:lnTo>
                      <a:pt x="0" y="106"/>
                    </a:lnTo>
                  </a:path>
                </a:pathLst>
              </a:custGeom>
              <a:solidFill>
                <a:schemeClr val="accent1"/>
              </a:solidFill>
              <a:ln w="12700" cap="rnd">
                <a:solidFill>
                  <a:srgbClr val="008000"/>
                </a:solidFill>
                <a:round/>
                <a:headEnd/>
                <a:tailEnd/>
              </a:ln>
            </p:spPr>
            <p:txBody>
              <a:bodyPr/>
              <a:lstStyle/>
              <a:p>
                <a:endParaRPr lang="en-US"/>
              </a:p>
            </p:txBody>
          </p:sp>
          <p:sp>
            <p:nvSpPr>
              <p:cNvPr id="17929" name="Freeform 538"/>
              <p:cNvSpPr>
                <a:spLocks/>
              </p:cNvSpPr>
              <p:nvPr/>
            </p:nvSpPr>
            <p:spPr bwMode="auto">
              <a:xfrm>
                <a:off x="2419" y="2007"/>
                <a:ext cx="82" cy="165"/>
              </a:xfrm>
              <a:custGeom>
                <a:avLst/>
                <a:gdLst>
                  <a:gd name="T0" fmla="*/ 81 w 82"/>
                  <a:gd name="T1" fmla="*/ 164 h 165"/>
                  <a:gd name="T2" fmla="*/ 77 w 82"/>
                  <a:gd name="T3" fmla="*/ 160 h 165"/>
                  <a:gd name="T4" fmla="*/ 69 w 82"/>
                  <a:gd name="T5" fmla="*/ 153 h 165"/>
                  <a:gd name="T6" fmla="*/ 62 w 82"/>
                  <a:gd name="T7" fmla="*/ 146 h 165"/>
                  <a:gd name="T8" fmla="*/ 50 w 82"/>
                  <a:gd name="T9" fmla="*/ 124 h 165"/>
                  <a:gd name="T10" fmla="*/ 46 w 82"/>
                  <a:gd name="T11" fmla="*/ 113 h 165"/>
                  <a:gd name="T12" fmla="*/ 43 w 82"/>
                  <a:gd name="T13" fmla="*/ 106 h 165"/>
                  <a:gd name="T14" fmla="*/ 39 w 82"/>
                  <a:gd name="T15" fmla="*/ 95 h 165"/>
                  <a:gd name="T16" fmla="*/ 43 w 82"/>
                  <a:gd name="T17" fmla="*/ 84 h 165"/>
                  <a:gd name="T18" fmla="*/ 43 w 82"/>
                  <a:gd name="T19" fmla="*/ 73 h 165"/>
                  <a:gd name="T20" fmla="*/ 43 w 82"/>
                  <a:gd name="T21" fmla="*/ 62 h 165"/>
                  <a:gd name="T22" fmla="*/ 31 w 82"/>
                  <a:gd name="T23" fmla="*/ 44 h 165"/>
                  <a:gd name="T24" fmla="*/ 19 w 82"/>
                  <a:gd name="T25" fmla="*/ 26 h 165"/>
                  <a:gd name="T26" fmla="*/ 4 w 82"/>
                  <a:gd name="T27" fmla="*/ 7 h 165"/>
                  <a:gd name="T28" fmla="*/ 0 w 82"/>
                  <a:gd name="T29" fmla="*/ 0 h 165"/>
                  <a:gd name="T30" fmla="*/ 4 w 82"/>
                  <a:gd name="T31" fmla="*/ 4 h 165"/>
                  <a:gd name="T32" fmla="*/ 16 w 82"/>
                  <a:gd name="T33" fmla="*/ 15 h 165"/>
                  <a:gd name="T34" fmla="*/ 31 w 82"/>
                  <a:gd name="T35" fmla="*/ 29 h 165"/>
                  <a:gd name="T36" fmla="*/ 43 w 82"/>
                  <a:gd name="T37" fmla="*/ 47 h 165"/>
                  <a:gd name="T38" fmla="*/ 46 w 82"/>
                  <a:gd name="T39" fmla="*/ 58 h 165"/>
                  <a:gd name="T40" fmla="*/ 50 w 82"/>
                  <a:gd name="T41" fmla="*/ 73 h 165"/>
                  <a:gd name="T42" fmla="*/ 66 w 82"/>
                  <a:gd name="T43" fmla="*/ 113 h 165"/>
                  <a:gd name="T44" fmla="*/ 69 w 82"/>
                  <a:gd name="T45" fmla="*/ 131 h 165"/>
                  <a:gd name="T46" fmla="*/ 77 w 82"/>
                  <a:gd name="T47" fmla="*/ 146 h 165"/>
                  <a:gd name="T48" fmla="*/ 81 w 82"/>
                  <a:gd name="T49" fmla="*/ 157 h 165"/>
                  <a:gd name="T50" fmla="*/ 81 w 82"/>
                  <a:gd name="T51" fmla="*/ 164 h 1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
                  <a:gd name="T79" fmla="*/ 0 h 165"/>
                  <a:gd name="T80" fmla="*/ 82 w 82"/>
                  <a:gd name="T81" fmla="*/ 165 h 1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 h="165">
                    <a:moveTo>
                      <a:pt x="81" y="164"/>
                    </a:moveTo>
                    <a:lnTo>
                      <a:pt x="77" y="160"/>
                    </a:lnTo>
                    <a:lnTo>
                      <a:pt x="69" y="153"/>
                    </a:lnTo>
                    <a:lnTo>
                      <a:pt x="62" y="146"/>
                    </a:lnTo>
                    <a:lnTo>
                      <a:pt x="50" y="124"/>
                    </a:lnTo>
                    <a:lnTo>
                      <a:pt x="46" y="113"/>
                    </a:lnTo>
                    <a:lnTo>
                      <a:pt x="43" y="106"/>
                    </a:lnTo>
                    <a:lnTo>
                      <a:pt x="39" y="95"/>
                    </a:lnTo>
                    <a:lnTo>
                      <a:pt x="43" y="84"/>
                    </a:lnTo>
                    <a:lnTo>
                      <a:pt x="43" y="73"/>
                    </a:lnTo>
                    <a:lnTo>
                      <a:pt x="43" y="62"/>
                    </a:lnTo>
                    <a:lnTo>
                      <a:pt x="31" y="44"/>
                    </a:lnTo>
                    <a:lnTo>
                      <a:pt x="19" y="26"/>
                    </a:lnTo>
                    <a:lnTo>
                      <a:pt x="4" y="7"/>
                    </a:lnTo>
                    <a:lnTo>
                      <a:pt x="0" y="0"/>
                    </a:lnTo>
                    <a:lnTo>
                      <a:pt x="4" y="4"/>
                    </a:lnTo>
                    <a:lnTo>
                      <a:pt x="16" y="15"/>
                    </a:lnTo>
                    <a:lnTo>
                      <a:pt x="31" y="29"/>
                    </a:lnTo>
                    <a:lnTo>
                      <a:pt x="43" y="47"/>
                    </a:lnTo>
                    <a:lnTo>
                      <a:pt x="46" y="58"/>
                    </a:lnTo>
                    <a:lnTo>
                      <a:pt x="50" y="73"/>
                    </a:lnTo>
                    <a:lnTo>
                      <a:pt x="66" y="113"/>
                    </a:lnTo>
                    <a:lnTo>
                      <a:pt x="69" y="131"/>
                    </a:lnTo>
                    <a:lnTo>
                      <a:pt x="77" y="146"/>
                    </a:lnTo>
                    <a:lnTo>
                      <a:pt x="81" y="157"/>
                    </a:lnTo>
                    <a:lnTo>
                      <a:pt x="81" y="164"/>
                    </a:lnTo>
                  </a:path>
                </a:pathLst>
              </a:custGeom>
              <a:solidFill>
                <a:schemeClr val="accent1"/>
              </a:solidFill>
              <a:ln w="12700" cap="rnd">
                <a:solidFill>
                  <a:srgbClr val="008000"/>
                </a:solidFill>
                <a:round/>
                <a:headEnd/>
                <a:tailEnd/>
              </a:ln>
            </p:spPr>
            <p:txBody>
              <a:bodyPr/>
              <a:lstStyle/>
              <a:p>
                <a:endParaRPr lang="en-US"/>
              </a:p>
            </p:txBody>
          </p:sp>
          <p:sp>
            <p:nvSpPr>
              <p:cNvPr id="17930" name="Freeform 539"/>
              <p:cNvSpPr>
                <a:spLocks/>
              </p:cNvSpPr>
              <p:nvPr/>
            </p:nvSpPr>
            <p:spPr bwMode="auto">
              <a:xfrm>
                <a:off x="2499" y="2023"/>
                <a:ext cx="48" cy="162"/>
              </a:xfrm>
              <a:custGeom>
                <a:avLst/>
                <a:gdLst>
                  <a:gd name="T0" fmla="*/ 0 w 48"/>
                  <a:gd name="T1" fmla="*/ 128 h 162"/>
                  <a:gd name="T2" fmla="*/ 16 w 48"/>
                  <a:gd name="T3" fmla="*/ 92 h 162"/>
                  <a:gd name="T4" fmla="*/ 20 w 48"/>
                  <a:gd name="T5" fmla="*/ 77 h 162"/>
                  <a:gd name="T6" fmla="*/ 24 w 48"/>
                  <a:gd name="T7" fmla="*/ 63 h 162"/>
                  <a:gd name="T8" fmla="*/ 24 w 48"/>
                  <a:gd name="T9" fmla="*/ 48 h 162"/>
                  <a:gd name="T10" fmla="*/ 24 w 48"/>
                  <a:gd name="T11" fmla="*/ 37 h 162"/>
                  <a:gd name="T12" fmla="*/ 24 w 48"/>
                  <a:gd name="T13" fmla="*/ 30 h 162"/>
                  <a:gd name="T14" fmla="*/ 24 w 48"/>
                  <a:gd name="T15" fmla="*/ 22 h 162"/>
                  <a:gd name="T16" fmla="*/ 31 w 48"/>
                  <a:gd name="T17" fmla="*/ 15 h 162"/>
                  <a:gd name="T18" fmla="*/ 39 w 48"/>
                  <a:gd name="T19" fmla="*/ 4 h 162"/>
                  <a:gd name="T20" fmla="*/ 47 w 48"/>
                  <a:gd name="T21" fmla="*/ 0 h 162"/>
                  <a:gd name="T22" fmla="*/ 47 w 48"/>
                  <a:gd name="T23" fmla="*/ 4 h 162"/>
                  <a:gd name="T24" fmla="*/ 47 w 48"/>
                  <a:gd name="T25" fmla="*/ 11 h 162"/>
                  <a:gd name="T26" fmla="*/ 43 w 48"/>
                  <a:gd name="T27" fmla="*/ 19 h 162"/>
                  <a:gd name="T28" fmla="*/ 35 w 48"/>
                  <a:gd name="T29" fmla="*/ 44 h 162"/>
                  <a:gd name="T30" fmla="*/ 27 w 48"/>
                  <a:gd name="T31" fmla="*/ 70 h 162"/>
                  <a:gd name="T32" fmla="*/ 20 w 48"/>
                  <a:gd name="T33" fmla="*/ 92 h 162"/>
                  <a:gd name="T34" fmla="*/ 12 w 48"/>
                  <a:gd name="T35" fmla="*/ 128 h 162"/>
                  <a:gd name="T36" fmla="*/ 12 w 48"/>
                  <a:gd name="T37" fmla="*/ 161 h 1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162"/>
                  <a:gd name="T59" fmla="*/ 48 w 48"/>
                  <a:gd name="T60" fmla="*/ 162 h 1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162">
                    <a:moveTo>
                      <a:pt x="0" y="128"/>
                    </a:moveTo>
                    <a:lnTo>
                      <a:pt x="16" y="92"/>
                    </a:lnTo>
                    <a:lnTo>
                      <a:pt x="20" y="77"/>
                    </a:lnTo>
                    <a:lnTo>
                      <a:pt x="24" y="63"/>
                    </a:lnTo>
                    <a:lnTo>
                      <a:pt x="24" y="48"/>
                    </a:lnTo>
                    <a:lnTo>
                      <a:pt x="24" y="37"/>
                    </a:lnTo>
                    <a:lnTo>
                      <a:pt x="24" y="30"/>
                    </a:lnTo>
                    <a:lnTo>
                      <a:pt x="24" y="22"/>
                    </a:lnTo>
                    <a:lnTo>
                      <a:pt x="31" y="15"/>
                    </a:lnTo>
                    <a:lnTo>
                      <a:pt x="39" y="4"/>
                    </a:lnTo>
                    <a:lnTo>
                      <a:pt x="47" y="0"/>
                    </a:lnTo>
                    <a:lnTo>
                      <a:pt x="47" y="4"/>
                    </a:lnTo>
                    <a:lnTo>
                      <a:pt x="47" y="11"/>
                    </a:lnTo>
                    <a:lnTo>
                      <a:pt x="43" y="19"/>
                    </a:lnTo>
                    <a:lnTo>
                      <a:pt x="35" y="44"/>
                    </a:lnTo>
                    <a:lnTo>
                      <a:pt x="27" y="70"/>
                    </a:lnTo>
                    <a:lnTo>
                      <a:pt x="20" y="92"/>
                    </a:lnTo>
                    <a:lnTo>
                      <a:pt x="12" y="128"/>
                    </a:lnTo>
                    <a:lnTo>
                      <a:pt x="12" y="161"/>
                    </a:lnTo>
                  </a:path>
                </a:pathLst>
              </a:custGeom>
              <a:solidFill>
                <a:schemeClr val="accent1"/>
              </a:solidFill>
              <a:ln w="12700" cap="rnd">
                <a:solidFill>
                  <a:srgbClr val="008000"/>
                </a:solidFill>
                <a:round/>
                <a:headEnd/>
                <a:tailEnd/>
              </a:ln>
            </p:spPr>
            <p:txBody>
              <a:bodyPr/>
              <a:lstStyle/>
              <a:p>
                <a:endParaRPr lang="en-US"/>
              </a:p>
            </p:txBody>
          </p:sp>
          <p:sp>
            <p:nvSpPr>
              <p:cNvPr id="17931" name="Freeform 540"/>
              <p:cNvSpPr>
                <a:spLocks/>
              </p:cNvSpPr>
              <p:nvPr/>
            </p:nvSpPr>
            <p:spPr bwMode="auto">
              <a:xfrm>
                <a:off x="2451" y="1953"/>
                <a:ext cx="55" cy="203"/>
              </a:xfrm>
              <a:custGeom>
                <a:avLst/>
                <a:gdLst>
                  <a:gd name="T0" fmla="*/ 46 w 55"/>
                  <a:gd name="T1" fmla="*/ 202 h 203"/>
                  <a:gd name="T2" fmla="*/ 39 w 55"/>
                  <a:gd name="T3" fmla="*/ 137 h 203"/>
                  <a:gd name="T4" fmla="*/ 31 w 55"/>
                  <a:gd name="T5" fmla="*/ 105 h 203"/>
                  <a:gd name="T6" fmla="*/ 27 w 55"/>
                  <a:gd name="T7" fmla="*/ 80 h 203"/>
                  <a:gd name="T8" fmla="*/ 19 w 55"/>
                  <a:gd name="T9" fmla="*/ 54 h 203"/>
                  <a:gd name="T10" fmla="*/ 12 w 55"/>
                  <a:gd name="T11" fmla="*/ 33 h 203"/>
                  <a:gd name="T12" fmla="*/ 4 w 55"/>
                  <a:gd name="T13" fmla="*/ 15 h 203"/>
                  <a:gd name="T14" fmla="*/ 0 w 55"/>
                  <a:gd name="T15" fmla="*/ 4 h 203"/>
                  <a:gd name="T16" fmla="*/ 4 w 55"/>
                  <a:gd name="T17" fmla="*/ 0 h 203"/>
                  <a:gd name="T18" fmla="*/ 8 w 55"/>
                  <a:gd name="T19" fmla="*/ 8 h 203"/>
                  <a:gd name="T20" fmla="*/ 12 w 55"/>
                  <a:gd name="T21" fmla="*/ 15 h 203"/>
                  <a:gd name="T22" fmla="*/ 19 w 55"/>
                  <a:gd name="T23" fmla="*/ 29 h 203"/>
                  <a:gd name="T24" fmla="*/ 27 w 55"/>
                  <a:gd name="T25" fmla="*/ 47 h 203"/>
                  <a:gd name="T26" fmla="*/ 35 w 55"/>
                  <a:gd name="T27" fmla="*/ 72 h 203"/>
                  <a:gd name="T28" fmla="*/ 46 w 55"/>
                  <a:gd name="T29" fmla="*/ 98 h 203"/>
                  <a:gd name="T30" fmla="*/ 50 w 55"/>
                  <a:gd name="T31" fmla="*/ 116 h 203"/>
                  <a:gd name="T32" fmla="*/ 54 w 55"/>
                  <a:gd name="T33" fmla="*/ 130 h 203"/>
                  <a:gd name="T34" fmla="*/ 54 w 55"/>
                  <a:gd name="T35" fmla="*/ 141 h 203"/>
                  <a:gd name="T36" fmla="*/ 50 w 55"/>
                  <a:gd name="T37" fmla="*/ 155 h 2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203"/>
                  <a:gd name="T59" fmla="*/ 55 w 55"/>
                  <a:gd name="T60" fmla="*/ 203 h 2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203">
                    <a:moveTo>
                      <a:pt x="46" y="202"/>
                    </a:moveTo>
                    <a:lnTo>
                      <a:pt x="39" y="137"/>
                    </a:lnTo>
                    <a:lnTo>
                      <a:pt x="31" y="105"/>
                    </a:lnTo>
                    <a:lnTo>
                      <a:pt x="27" y="80"/>
                    </a:lnTo>
                    <a:lnTo>
                      <a:pt x="19" y="54"/>
                    </a:lnTo>
                    <a:lnTo>
                      <a:pt x="12" y="33"/>
                    </a:lnTo>
                    <a:lnTo>
                      <a:pt x="4" y="15"/>
                    </a:lnTo>
                    <a:lnTo>
                      <a:pt x="0" y="4"/>
                    </a:lnTo>
                    <a:lnTo>
                      <a:pt x="4" y="0"/>
                    </a:lnTo>
                    <a:lnTo>
                      <a:pt x="8" y="8"/>
                    </a:lnTo>
                    <a:lnTo>
                      <a:pt x="12" y="15"/>
                    </a:lnTo>
                    <a:lnTo>
                      <a:pt x="19" y="29"/>
                    </a:lnTo>
                    <a:lnTo>
                      <a:pt x="27" y="47"/>
                    </a:lnTo>
                    <a:lnTo>
                      <a:pt x="35" y="72"/>
                    </a:lnTo>
                    <a:lnTo>
                      <a:pt x="46" y="98"/>
                    </a:lnTo>
                    <a:lnTo>
                      <a:pt x="50" y="116"/>
                    </a:lnTo>
                    <a:lnTo>
                      <a:pt x="54" y="130"/>
                    </a:lnTo>
                    <a:lnTo>
                      <a:pt x="54" y="141"/>
                    </a:lnTo>
                    <a:lnTo>
                      <a:pt x="50" y="155"/>
                    </a:lnTo>
                  </a:path>
                </a:pathLst>
              </a:custGeom>
              <a:solidFill>
                <a:schemeClr val="accent1"/>
              </a:solidFill>
              <a:ln w="12700" cap="rnd">
                <a:solidFill>
                  <a:srgbClr val="008000"/>
                </a:solidFill>
                <a:round/>
                <a:headEnd/>
                <a:tailEnd/>
              </a:ln>
            </p:spPr>
            <p:txBody>
              <a:bodyPr/>
              <a:lstStyle/>
              <a:p>
                <a:endParaRPr lang="en-US"/>
              </a:p>
            </p:txBody>
          </p:sp>
          <p:sp>
            <p:nvSpPr>
              <p:cNvPr id="17932" name="Freeform 541"/>
              <p:cNvSpPr>
                <a:spLocks/>
              </p:cNvSpPr>
              <p:nvPr/>
            </p:nvSpPr>
            <p:spPr bwMode="auto">
              <a:xfrm>
                <a:off x="2398" y="2108"/>
                <a:ext cx="93" cy="62"/>
              </a:xfrm>
              <a:custGeom>
                <a:avLst/>
                <a:gdLst>
                  <a:gd name="T0" fmla="*/ 92 w 93"/>
                  <a:gd name="T1" fmla="*/ 61 h 62"/>
                  <a:gd name="T2" fmla="*/ 92 w 93"/>
                  <a:gd name="T3" fmla="*/ 58 h 62"/>
                  <a:gd name="T4" fmla="*/ 84 w 93"/>
                  <a:gd name="T5" fmla="*/ 47 h 62"/>
                  <a:gd name="T6" fmla="*/ 77 w 93"/>
                  <a:gd name="T7" fmla="*/ 32 h 62"/>
                  <a:gd name="T8" fmla="*/ 65 w 93"/>
                  <a:gd name="T9" fmla="*/ 21 h 62"/>
                  <a:gd name="T10" fmla="*/ 50 w 93"/>
                  <a:gd name="T11" fmla="*/ 11 h 62"/>
                  <a:gd name="T12" fmla="*/ 35 w 93"/>
                  <a:gd name="T13" fmla="*/ 3 h 62"/>
                  <a:gd name="T14" fmla="*/ 23 w 93"/>
                  <a:gd name="T15" fmla="*/ 0 h 62"/>
                  <a:gd name="T16" fmla="*/ 12 w 93"/>
                  <a:gd name="T17" fmla="*/ 0 h 62"/>
                  <a:gd name="T18" fmla="*/ 4 w 93"/>
                  <a:gd name="T19" fmla="*/ 0 h 62"/>
                  <a:gd name="T20" fmla="*/ 0 w 93"/>
                  <a:gd name="T21" fmla="*/ 3 h 62"/>
                  <a:gd name="T22" fmla="*/ 8 w 93"/>
                  <a:gd name="T23" fmla="*/ 3 h 62"/>
                  <a:gd name="T24" fmla="*/ 23 w 93"/>
                  <a:gd name="T25" fmla="*/ 7 h 62"/>
                  <a:gd name="T26" fmla="*/ 38 w 93"/>
                  <a:gd name="T27" fmla="*/ 14 h 62"/>
                  <a:gd name="T28" fmla="*/ 54 w 93"/>
                  <a:gd name="T29" fmla="*/ 18 h 62"/>
                  <a:gd name="T30" fmla="*/ 65 w 93"/>
                  <a:gd name="T31" fmla="*/ 29 h 62"/>
                  <a:gd name="T32" fmla="*/ 77 w 93"/>
                  <a:gd name="T33" fmla="*/ 43 h 62"/>
                  <a:gd name="T34" fmla="*/ 84 w 93"/>
                  <a:gd name="T35" fmla="*/ 54 h 62"/>
                  <a:gd name="T36" fmla="*/ 92 w 93"/>
                  <a:gd name="T37" fmla="*/ 6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3"/>
                  <a:gd name="T58" fmla="*/ 0 h 62"/>
                  <a:gd name="T59" fmla="*/ 93 w 93"/>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3" h="62">
                    <a:moveTo>
                      <a:pt x="92" y="61"/>
                    </a:moveTo>
                    <a:lnTo>
                      <a:pt x="92" y="58"/>
                    </a:lnTo>
                    <a:lnTo>
                      <a:pt x="84" y="47"/>
                    </a:lnTo>
                    <a:lnTo>
                      <a:pt x="77" y="32"/>
                    </a:lnTo>
                    <a:lnTo>
                      <a:pt x="65" y="21"/>
                    </a:lnTo>
                    <a:lnTo>
                      <a:pt x="50" y="11"/>
                    </a:lnTo>
                    <a:lnTo>
                      <a:pt x="35" y="3"/>
                    </a:lnTo>
                    <a:lnTo>
                      <a:pt x="23" y="0"/>
                    </a:lnTo>
                    <a:lnTo>
                      <a:pt x="12" y="0"/>
                    </a:lnTo>
                    <a:lnTo>
                      <a:pt x="4" y="0"/>
                    </a:lnTo>
                    <a:lnTo>
                      <a:pt x="0" y="3"/>
                    </a:lnTo>
                    <a:lnTo>
                      <a:pt x="8" y="3"/>
                    </a:lnTo>
                    <a:lnTo>
                      <a:pt x="23" y="7"/>
                    </a:lnTo>
                    <a:lnTo>
                      <a:pt x="38" y="14"/>
                    </a:lnTo>
                    <a:lnTo>
                      <a:pt x="54" y="18"/>
                    </a:lnTo>
                    <a:lnTo>
                      <a:pt x="65" y="29"/>
                    </a:lnTo>
                    <a:lnTo>
                      <a:pt x="77" y="43"/>
                    </a:lnTo>
                    <a:lnTo>
                      <a:pt x="84" y="54"/>
                    </a:lnTo>
                    <a:lnTo>
                      <a:pt x="92" y="61"/>
                    </a:lnTo>
                  </a:path>
                </a:pathLst>
              </a:custGeom>
              <a:solidFill>
                <a:schemeClr val="accent1"/>
              </a:solidFill>
              <a:ln w="12700" cap="rnd">
                <a:solidFill>
                  <a:srgbClr val="008000"/>
                </a:solidFill>
                <a:round/>
                <a:headEnd/>
                <a:tailEnd/>
              </a:ln>
            </p:spPr>
            <p:txBody>
              <a:bodyPr/>
              <a:lstStyle/>
              <a:p>
                <a:endParaRPr lang="en-US"/>
              </a:p>
            </p:txBody>
          </p:sp>
          <p:sp>
            <p:nvSpPr>
              <p:cNvPr id="17933" name="Freeform 542"/>
              <p:cNvSpPr>
                <a:spLocks/>
              </p:cNvSpPr>
              <p:nvPr/>
            </p:nvSpPr>
            <p:spPr bwMode="auto">
              <a:xfrm>
                <a:off x="2495" y="1951"/>
                <a:ext cx="36" cy="226"/>
              </a:xfrm>
              <a:custGeom>
                <a:avLst/>
                <a:gdLst>
                  <a:gd name="T0" fmla="*/ 0 w 36"/>
                  <a:gd name="T1" fmla="*/ 203 h 226"/>
                  <a:gd name="T2" fmla="*/ 8 w 36"/>
                  <a:gd name="T3" fmla="*/ 145 h 226"/>
                  <a:gd name="T4" fmla="*/ 12 w 36"/>
                  <a:gd name="T5" fmla="*/ 87 h 226"/>
                  <a:gd name="T6" fmla="*/ 19 w 36"/>
                  <a:gd name="T7" fmla="*/ 61 h 226"/>
                  <a:gd name="T8" fmla="*/ 23 w 36"/>
                  <a:gd name="T9" fmla="*/ 32 h 226"/>
                  <a:gd name="T10" fmla="*/ 27 w 36"/>
                  <a:gd name="T11" fmla="*/ 11 h 226"/>
                  <a:gd name="T12" fmla="*/ 31 w 36"/>
                  <a:gd name="T13" fmla="*/ 3 h 226"/>
                  <a:gd name="T14" fmla="*/ 31 w 36"/>
                  <a:gd name="T15" fmla="*/ 0 h 226"/>
                  <a:gd name="T16" fmla="*/ 35 w 36"/>
                  <a:gd name="T17" fmla="*/ 0 h 226"/>
                  <a:gd name="T18" fmla="*/ 35 w 36"/>
                  <a:gd name="T19" fmla="*/ 11 h 226"/>
                  <a:gd name="T20" fmla="*/ 35 w 36"/>
                  <a:gd name="T21" fmla="*/ 25 h 226"/>
                  <a:gd name="T22" fmla="*/ 31 w 36"/>
                  <a:gd name="T23" fmla="*/ 43 h 226"/>
                  <a:gd name="T24" fmla="*/ 27 w 36"/>
                  <a:gd name="T25" fmla="*/ 61 h 226"/>
                  <a:gd name="T26" fmla="*/ 23 w 36"/>
                  <a:gd name="T27" fmla="*/ 83 h 226"/>
                  <a:gd name="T28" fmla="*/ 12 w 36"/>
                  <a:gd name="T29" fmla="*/ 130 h 226"/>
                  <a:gd name="T30" fmla="*/ 12 w 36"/>
                  <a:gd name="T31" fmla="*/ 178 h 226"/>
                  <a:gd name="T32" fmla="*/ 12 w 36"/>
                  <a:gd name="T33" fmla="*/ 225 h 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26"/>
                  <a:gd name="T53" fmla="*/ 36 w 36"/>
                  <a:gd name="T54" fmla="*/ 226 h 2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26">
                    <a:moveTo>
                      <a:pt x="0" y="203"/>
                    </a:moveTo>
                    <a:lnTo>
                      <a:pt x="8" y="145"/>
                    </a:lnTo>
                    <a:lnTo>
                      <a:pt x="12" y="87"/>
                    </a:lnTo>
                    <a:lnTo>
                      <a:pt x="19" y="61"/>
                    </a:lnTo>
                    <a:lnTo>
                      <a:pt x="23" y="32"/>
                    </a:lnTo>
                    <a:lnTo>
                      <a:pt x="27" y="11"/>
                    </a:lnTo>
                    <a:lnTo>
                      <a:pt x="31" y="3"/>
                    </a:lnTo>
                    <a:lnTo>
                      <a:pt x="31" y="0"/>
                    </a:lnTo>
                    <a:lnTo>
                      <a:pt x="35" y="0"/>
                    </a:lnTo>
                    <a:lnTo>
                      <a:pt x="35" y="11"/>
                    </a:lnTo>
                    <a:lnTo>
                      <a:pt x="35" y="25"/>
                    </a:lnTo>
                    <a:lnTo>
                      <a:pt x="31" y="43"/>
                    </a:lnTo>
                    <a:lnTo>
                      <a:pt x="27" y="61"/>
                    </a:lnTo>
                    <a:lnTo>
                      <a:pt x="23" y="83"/>
                    </a:lnTo>
                    <a:lnTo>
                      <a:pt x="12" y="130"/>
                    </a:lnTo>
                    <a:lnTo>
                      <a:pt x="12" y="178"/>
                    </a:lnTo>
                    <a:lnTo>
                      <a:pt x="12" y="225"/>
                    </a:lnTo>
                  </a:path>
                </a:pathLst>
              </a:custGeom>
              <a:solidFill>
                <a:schemeClr val="accent1"/>
              </a:solidFill>
              <a:ln w="12700" cap="rnd">
                <a:solidFill>
                  <a:srgbClr val="008000"/>
                </a:solidFill>
                <a:round/>
                <a:headEnd/>
                <a:tailEnd/>
              </a:ln>
            </p:spPr>
            <p:txBody>
              <a:bodyPr/>
              <a:lstStyle/>
              <a:p>
                <a:endParaRPr lang="en-US"/>
              </a:p>
            </p:txBody>
          </p:sp>
          <p:sp>
            <p:nvSpPr>
              <p:cNvPr id="17934" name="Freeform 543"/>
              <p:cNvSpPr>
                <a:spLocks/>
              </p:cNvSpPr>
              <p:nvPr/>
            </p:nvSpPr>
            <p:spPr bwMode="auto">
              <a:xfrm>
                <a:off x="2514" y="2103"/>
                <a:ext cx="69" cy="62"/>
              </a:xfrm>
              <a:custGeom>
                <a:avLst/>
                <a:gdLst>
                  <a:gd name="T0" fmla="*/ 0 w 69"/>
                  <a:gd name="T1" fmla="*/ 61 h 62"/>
                  <a:gd name="T2" fmla="*/ 4 w 69"/>
                  <a:gd name="T3" fmla="*/ 36 h 62"/>
                  <a:gd name="T4" fmla="*/ 12 w 69"/>
                  <a:gd name="T5" fmla="*/ 18 h 62"/>
                  <a:gd name="T6" fmla="*/ 24 w 69"/>
                  <a:gd name="T7" fmla="*/ 10 h 62"/>
                  <a:gd name="T8" fmla="*/ 36 w 69"/>
                  <a:gd name="T9" fmla="*/ 3 h 62"/>
                  <a:gd name="T10" fmla="*/ 56 w 69"/>
                  <a:gd name="T11" fmla="*/ 0 h 62"/>
                  <a:gd name="T12" fmla="*/ 64 w 69"/>
                  <a:gd name="T13" fmla="*/ 0 h 62"/>
                  <a:gd name="T14" fmla="*/ 68 w 69"/>
                  <a:gd name="T15" fmla="*/ 3 h 62"/>
                  <a:gd name="T16" fmla="*/ 68 w 69"/>
                  <a:gd name="T17" fmla="*/ 7 h 62"/>
                  <a:gd name="T18" fmla="*/ 64 w 69"/>
                  <a:gd name="T19" fmla="*/ 10 h 62"/>
                  <a:gd name="T20" fmla="*/ 48 w 69"/>
                  <a:gd name="T21" fmla="*/ 18 h 62"/>
                  <a:gd name="T22" fmla="*/ 28 w 69"/>
                  <a:gd name="T23" fmla="*/ 28 h 62"/>
                  <a:gd name="T24" fmla="*/ 16 w 69"/>
                  <a:gd name="T25" fmla="*/ 36 h 62"/>
                  <a:gd name="T26" fmla="*/ 8 w 69"/>
                  <a:gd name="T27" fmla="*/ 39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62"/>
                  <a:gd name="T44" fmla="*/ 69 w 69"/>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62">
                    <a:moveTo>
                      <a:pt x="0" y="61"/>
                    </a:moveTo>
                    <a:lnTo>
                      <a:pt x="4" y="36"/>
                    </a:lnTo>
                    <a:lnTo>
                      <a:pt x="12" y="18"/>
                    </a:lnTo>
                    <a:lnTo>
                      <a:pt x="24" y="10"/>
                    </a:lnTo>
                    <a:lnTo>
                      <a:pt x="36" y="3"/>
                    </a:lnTo>
                    <a:lnTo>
                      <a:pt x="56" y="0"/>
                    </a:lnTo>
                    <a:lnTo>
                      <a:pt x="64" y="0"/>
                    </a:lnTo>
                    <a:lnTo>
                      <a:pt x="68" y="3"/>
                    </a:lnTo>
                    <a:lnTo>
                      <a:pt x="68" y="7"/>
                    </a:lnTo>
                    <a:lnTo>
                      <a:pt x="64" y="10"/>
                    </a:lnTo>
                    <a:lnTo>
                      <a:pt x="48" y="18"/>
                    </a:lnTo>
                    <a:lnTo>
                      <a:pt x="28" y="28"/>
                    </a:lnTo>
                    <a:lnTo>
                      <a:pt x="16" y="36"/>
                    </a:lnTo>
                    <a:lnTo>
                      <a:pt x="8" y="39"/>
                    </a:lnTo>
                  </a:path>
                </a:pathLst>
              </a:custGeom>
              <a:solidFill>
                <a:schemeClr val="accent1"/>
              </a:solidFill>
              <a:ln w="12700" cap="rnd">
                <a:solidFill>
                  <a:srgbClr val="008000"/>
                </a:solidFill>
                <a:round/>
                <a:headEnd/>
                <a:tailEnd/>
              </a:ln>
            </p:spPr>
            <p:txBody>
              <a:bodyPr/>
              <a:lstStyle/>
              <a:p>
                <a:endParaRPr lang="en-US"/>
              </a:p>
            </p:txBody>
          </p:sp>
          <p:sp>
            <p:nvSpPr>
              <p:cNvPr id="17935" name="Freeform 544"/>
              <p:cNvSpPr>
                <a:spLocks/>
              </p:cNvSpPr>
              <p:nvPr/>
            </p:nvSpPr>
            <p:spPr bwMode="auto">
              <a:xfrm>
                <a:off x="2481" y="1905"/>
                <a:ext cx="20" cy="249"/>
              </a:xfrm>
              <a:custGeom>
                <a:avLst/>
                <a:gdLst>
                  <a:gd name="T0" fmla="*/ 19 w 20"/>
                  <a:gd name="T1" fmla="*/ 248 h 249"/>
                  <a:gd name="T2" fmla="*/ 15 w 20"/>
                  <a:gd name="T3" fmla="*/ 187 h 249"/>
                  <a:gd name="T4" fmla="*/ 7 w 20"/>
                  <a:gd name="T5" fmla="*/ 129 h 249"/>
                  <a:gd name="T6" fmla="*/ 4 w 20"/>
                  <a:gd name="T7" fmla="*/ 79 h 249"/>
                  <a:gd name="T8" fmla="*/ 0 w 20"/>
                  <a:gd name="T9" fmla="*/ 61 h 249"/>
                  <a:gd name="T10" fmla="*/ 0 w 20"/>
                  <a:gd name="T11" fmla="*/ 43 h 249"/>
                  <a:gd name="T12" fmla="*/ 0 w 20"/>
                  <a:gd name="T13" fmla="*/ 21 h 249"/>
                  <a:gd name="T14" fmla="*/ 0 w 20"/>
                  <a:gd name="T15" fmla="*/ 7 h 249"/>
                  <a:gd name="T16" fmla="*/ 0 w 20"/>
                  <a:gd name="T17" fmla="*/ 0 h 249"/>
                  <a:gd name="T18" fmla="*/ 4 w 20"/>
                  <a:gd name="T19" fmla="*/ 7 h 249"/>
                  <a:gd name="T20" fmla="*/ 7 w 20"/>
                  <a:gd name="T21" fmla="*/ 25 h 249"/>
                  <a:gd name="T22" fmla="*/ 11 w 20"/>
                  <a:gd name="T23" fmla="*/ 43 h 249"/>
                  <a:gd name="T24" fmla="*/ 15 w 20"/>
                  <a:gd name="T25" fmla="*/ 61 h 249"/>
                  <a:gd name="T26" fmla="*/ 15 w 20"/>
                  <a:gd name="T27" fmla="*/ 93 h 249"/>
                  <a:gd name="T28" fmla="*/ 15 w 20"/>
                  <a:gd name="T29" fmla="*/ 126 h 249"/>
                  <a:gd name="T30" fmla="*/ 15 w 20"/>
                  <a:gd name="T31" fmla="*/ 165 h 249"/>
                  <a:gd name="T32" fmla="*/ 19 w 20"/>
                  <a:gd name="T33" fmla="*/ 208 h 2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49"/>
                  <a:gd name="T53" fmla="*/ 20 w 20"/>
                  <a:gd name="T54" fmla="*/ 249 h 2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49">
                    <a:moveTo>
                      <a:pt x="19" y="248"/>
                    </a:moveTo>
                    <a:lnTo>
                      <a:pt x="15" y="187"/>
                    </a:lnTo>
                    <a:lnTo>
                      <a:pt x="7" y="129"/>
                    </a:lnTo>
                    <a:lnTo>
                      <a:pt x="4" y="79"/>
                    </a:lnTo>
                    <a:lnTo>
                      <a:pt x="0" y="61"/>
                    </a:lnTo>
                    <a:lnTo>
                      <a:pt x="0" y="43"/>
                    </a:lnTo>
                    <a:lnTo>
                      <a:pt x="0" y="21"/>
                    </a:lnTo>
                    <a:lnTo>
                      <a:pt x="0" y="7"/>
                    </a:lnTo>
                    <a:lnTo>
                      <a:pt x="0" y="0"/>
                    </a:lnTo>
                    <a:lnTo>
                      <a:pt x="4" y="7"/>
                    </a:lnTo>
                    <a:lnTo>
                      <a:pt x="7" y="25"/>
                    </a:lnTo>
                    <a:lnTo>
                      <a:pt x="11" y="43"/>
                    </a:lnTo>
                    <a:lnTo>
                      <a:pt x="15" y="61"/>
                    </a:lnTo>
                    <a:lnTo>
                      <a:pt x="15" y="93"/>
                    </a:lnTo>
                    <a:lnTo>
                      <a:pt x="15" y="126"/>
                    </a:lnTo>
                    <a:lnTo>
                      <a:pt x="15" y="165"/>
                    </a:lnTo>
                    <a:lnTo>
                      <a:pt x="19" y="208"/>
                    </a:lnTo>
                  </a:path>
                </a:pathLst>
              </a:custGeom>
              <a:solidFill>
                <a:schemeClr val="accent1"/>
              </a:solidFill>
              <a:ln w="12700" cap="rnd">
                <a:solidFill>
                  <a:srgbClr val="008000"/>
                </a:solidFill>
                <a:round/>
                <a:headEnd/>
                <a:tailEnd/>
              </a:ln>
            </p:spPr>
            <p:txBody>
              <a:bodyPr/>
              <a:lstStyle/>
              <a:p>
                <a:endParaRPr lang="en-US"/>
              </a:p>
            </p:txBody>
          </p:sp>
        </p:grpSp>
        <p:grpSp>
          <p:nvGrpSpPr>
            <p:cNvPr id="17598" name="Group 545"/>
            <p:cNvGrpSpPr>
              <a:grpSpLocks/>
            </p:cNvGrpSpPr>
            <p:nvPr/>
          </p:nvGrpSpPr>
          <p:grpSpPr bwMode="auto">
            <a:xfrm>
              <a:off x="2585" y="1906"/>
              <a:ext cx="188" cy="281"/>
              <a:chOff x="2585" y="1906"/>
              <a:chExt cx="188" cy="281"/>
            </a:xfrm>
          </p:grpSpPr>
          <p:sp>
            <p:nvSpPr>
              <p:cNvPr id="17920" name="Freeform 546"/>
              <p:cNvSpPr>
                <a:spLocks/>
              </p:cNvSpPr>
              <p:nvPr/>
            </p:nvSpPr>
            <p:spPr bwMode="auto">
              <a:xfrm>
                <a:off x="2682" y="2080"/>
                <a:ext cx="9" cy="107"/>
              </a:xfrm>
              <a:custGeom>
                <a:avLst/>
                <a:gdLst>
                  <a:gd name="T0" fmla="*/ 0 w 9"/>
                  <a:gd name="T1" fmla="*/ 106 h 107"/>
                  <a:gd name="T2" fmla="*/ 0 w 9"/>
                  <a:gd name="T3" fmla="*/ 73 h 107"/>
                  <a:gd name="T4" fmla="*/ 4 w 9"/>
                  <a:gd name="T5" fmla="*/ 48 h 107"/>
                  <a:gd name="T6" fmla="*/ 4 w 9"/>
                  <a:gd name="T7" fmla="*/ 29 h 107"/>
                  <a:gd name="T8" fmla="*/ 4 w 9"/>
                  <a:gd name="T9" fmla="*/ 15 h 107"/>
                  <a:gd name="T10" fmla="*/ 8 w 9"/>
                  <a:gd name="T11" fmla="*/ 7 h 107"/>
                  <a:gd name="T12" fmla="*/ 8 w 9"/>
                  <a:gd name="T13" fmla="*/ 4 h 107"/>
                  <a:gd name="T14" fmla="*/ 8 w 9"/>
                  <a:gd name="T15" fmla="*/ 0 h 107"/>
                  <a:gd name="T16" fmla="*/ 8 w 9"/>
                  <a:gd name="T17" fmla="*/ 4 h 107"/>
                  <a:gd name="T18" fmla="*/ 8 w 9"/>
                  <a:gd name="T19" fmla="*/ 18 h 107"/>
                  <a:gd name="T20" fmla="*/ 8 w 9"/>
                  <a:gd name="T21" fmla="*/ 44 h 107"/>
                  <a:gd name="T22" fmla="*/ 4 w 9"/>
                  <a:gd name="T23" fmla="*/ 73 h 107"/>
                  <a:gd name="T24" fmla="*/ 0 w 9"/>
                  <a:gd name="T25" fmla="*/ 106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107"/>
                  <a:gd name="T41" fmla="*/ 9 w 9"/>
                  <a:gd name="T42" fmla="*/ 107 h 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107">
                    <a:moveTo>
                      <a:pt x="0" y="106"/>
                    </a:moveTo>
                    <a:lnTo>
                      <a:pt x="0" y="73"/>
                    </a:lnTo>
                    <a:lnTo>
                      <a:pt x="4" y="48"/>
                    </a:lnTo>
                    <a:lnTo>
                      <a:pt x="4" y="29"/>
                    </a:lnTo>
                    <a:lnTo>
                      <a:pt x="4" y="15"/>
                    </a:lnTo>
                    <a:lnTo>
                      <a:pt x="8" y="7"/>
                    </a:lnTo>
                    <a:lnTo>
                      <a:pt x="8" y="4"/>
                    </a:lnTo>
                    <a:lnTo>
                      <a:pt x="8" y="0"/>
                    </a:lnTo>
                    <a:lnTo>
                      <a:pt x="8" y="4"/>
                    </a:lnTo>
                    <a:lnTo>
                      <a:pt x="8" y="18"/>
                    </a:lnTo>
                    <a:lnTo>
                      <a:pt x="8" y="44"/>
                    </a:lnTo>
                    <a:lnTo>
                      <a:pt x="4" y="73"/>
                    </a:lnTo>
                    <a:lnTo>
                      <a:pt x="0" y="106"/>
                    </a:lnTo>
                  </a:path>
                </a:pathLst>
              </a:custGeom>
              <a:solidFill>
                <a:schemeClr val="accent1"/>
              </a:solidFill>
              <a:ln w="12700" cap="rnd">
                <a:solidFill>
                  <a:srgbClr val="008000"/>
                </a:solidFill>
                <a:round/>
                <a:headEnd/>
                <a:tailEnd/>
              </a:ln>
            </p:spPr>
            <p:txBody>
              <a:bodyPr/>
              <a:lstStyle/>
              <a:p>
                <a:endParaRPr lang="en-US"/>
              </a:p>
            </p:txBody>
          </p:sp>
          <p:sp>
            <p:nvSpPr>
              <p:cNvPr id="17921" name="Freeform 547"/>
              <p:cNvSpPr>
                <a:spLocks/>
              </p:cNvSpPr>
              <p:nvPr/>
            </p:nvSpPr>
            <p:spPr bwMode="auto">
              <a:xfrm>
                <a:off x="2607" y="2009"/>
                <a:ext cx="80" cy="165"/>
              </a:xfrm>
              <a:custGeom>
                <a:avLst/>
                <a:gdLst>
                  <a:gd name="T0" fmla="*/ 79 w 80"/>
                  <a:gd name="T1" fmla="*/ 164 h 165"/>
                  <a:gd name="T2" fmla="*/ 75 w 80"/>
                  <a:gd name="T3" fmla="*/ 160 h 165"/>
                  <a:gd name="T4" fmla="*/ 67 w 80"/>
                  <a:gd name="T5" fmla="*/ 153 h 165"/>
                  <a:gd name="T6" fmla="*/ 62 w 80"/>
                  <a:gd name="T7" fmla="*/ 146 h 165"/>
                  <a:gd name="T8" fmla="*/ 46 w 80"/>
                  <a:gd name="T9" fmla="*/ 124 h 165"/>
                  <a:gd name="T10" fmla="*/ 42 w 80"/>
                  <a:gd name="T11" fmla="*/ 113 h 165"/>
                  <a:gd name="T12" fmla="*/ 38 w 80"/>
                  <a:gd name="T13" fmla="*/ 106 h 165"/>
                  <a:gd name="T14" fmla="*/ 38 w 80"/>
                  <a:gd name="T15" fmla="*/ 95 h 165"/>
                  <a:gd name="T16" fmla="*/ 38 w 80"/>
                  <a:gd name="T17" fmla="*/ 84 h 165"/>
                  <a:gd name="T18" fmla="*/ 42 w 80"/>
                  <a:gd name="T19" fmla="*/ 73 h 165"/>
                  <a:gd name="T20" fmla="*/ 38 w 80"/>
                  <a:gd name="T21" fmla="*/ 62 h 165"/>
                  <a:gd name="T22" fmla="*/ 29 w 80"/>
                  <a:gd name="T23" fmla="*/ 44 h 165"/>
                  <a:gd name="T24" fmla="*/ 17 w 80"/>
                  <a:gd name="T25" fmla="*/ 25 h 165"/>
                  <a:gd name="T26" fmla="*/ 4 w 80"/>
                  <a:gd name="T27" fmla="*/ 7 h 165"/>
                  <a:gd name="T28" fmla="*/ 0 w 80"/>
                  <a:gd name="T29" fmla="*/ 0 h 165"/>
                  <a:gd name="T30" fmla="*/ 4 w 80"/>
                  <a:gd name="T31" fmla="*/ 4 h 165"/>
                  <a:gd name="T32" fmla="*/ 17 w 80"/>
                  <a:gd name="T33" fmla="*/ 14 h 165"/>
                  <a:gd name="T34" fmla="*/ 29 w 80"/>
                  <a:gd name="T35" fmla="*/ 29 h 165"/>
                  <a:gd name="T36" fmla="*/ 38 w 80"/>
                  <a:gd name="T37" fmla="*/ 47 h 165"/>
                  <a:gd name="T38" fmla="*/ 42 w 80"/>
                  <a:gd name="T39" fmla="*/ 58 h 165"/>
                  <a:gd name="T40" fmla="*/ 50 w 80"/>
                  <a:gd name="T41" fmla="*/ 73 h 165"/>
                  <a:gd name="T42" fmla="*/ 62 w 80"/>
                  <a:gd name="T43" fmla="*/ 113 h 165"/>
                  <a:gd name="T44" fmla="*/ 71 w 80"/>
                  <a:gd name="T45" fmla="*/ 131 h 165"/>
                  <a:gd name="T46" fmla="*/ 75 w 80"/>
                  <a:gd name="T47" fmla="*/ 146 h 165"/>
                  <a:gd name="T48" fmla="*/ 79 w 80"/>
                  <a:gd name="T49" fmla="*/ 157 h 165"/>
                  <a:gd name="T50" fmla="*/ 79 w 80"/>
                  <a:gd name="T51" fmla="*/ 164 h 1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0"/>
                  <a:gd name="T79" fmla="*/ 0 h 165"/>
                  <a:gd name="T80" fmla="*/ 80 w 80"/>
                  <a:gd name="T81" fmla="*/ 165 h 1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0" h="165">
                    <a:moveTo>
                      <a:pt x="79" y="164"/>
                    </a:moveTo>
                    <a:lnTo>
                      <a:pt x="75" y="160"/>
                    </a:lnTo>
                    <a:lnTo>
                      <a:pt x="67" y="153"/>
                    </a:lnTo>
                    <a:lnTo>
                      <a:pt x="62" y="146"/>
                    </a:lnTo>
                    <a:lnTo>
                      <a:pt x="46" y="124"/>
                    </a:lnTo>
                    <a:lnTo>
                      <a:pt x="42" y="113"/>
                    </a:lnTo>
                    <a:lnTo>
                      <a:pt x="38" y="106"/>
                    </a:lnTo>
                    <a:lnTo>
                      <a:pt x="38" y="95"/>
                    </a:lnTo>
                    <a:lnTo>
                      <a:pt x="38" y="84"/>
                    </a:lnTo>
                    <a:lnTo>
                      <a:pt x="42" y="73"/>
                    </a:lnTo>
                    <a:lnTo>
                      <a:pt x="38" y="62"/>
                    </a:lnTo>
                    <a:lnTo>
                      <a:pt x="29" y="44"/>
                    </a:lnTo>
                    <a:lnTo>
                      <a:pt x="17" y="25"/>
                    </a:lnTo>
                    <a:lnTo>
                      <a:pt x="4" y="7"/>
                    </a:lnTo>
                    <a:lnTo>
                      <a:pt x="0" y="0"/>
                    </a:lnTo>
                    <a:lnTo>
                      <a:pt x="4" y="4"/>
                    </a:lnTo>
                    <a:lnTo>
                      <a:pt x="17" y="14"/>
                    </a:lnTo>
                    <a:lnTo>
                      <a:pt x="29" y="29"/>
                    </a:lnTo>
                    <a:lnTo>
                      <a:pt x="38" y="47"/>
                    </a:lnTo>
                    <a:lnTo>
                      <a:pt x="42" y="58"/>
                    </a:lnTo>
                    <a:lnTo>
                      <a:pt x="50" y="73"/>
                    </a:lnTo>
                    <a:lnTo>
                      <a:pt x="62" y="113"/>
                    </a:lnTo>
                    <a:lnTo>
                      <a:pt x="71" y="131"/>
                    </a:lnTo>
                    <a:lnTo>
                      <a:pt x="75" y="146"/>
                    </a:lnTo>
                    <a:lnTo>
                      <a:pt x="79" y="157"/>
                    </a:lnTo>
                    <a:lnTo>
                      <a:pt x="79" y="164"/>
                    </a:lnTo>
                  </a:path>
                </a:pathLst>
              </a:custGeom>
              <a:solidFill>
                <a:schemeClr val="accent1"/>
              </a:solidFill>
              <a:ln w="12700" cap="rnd">
                <a:solidFill>
                  <a:srgbClr val="008000"/>
                </a:solidFill>
                <a:round/>
                <a:headEnd/>
                <a:tailEnd/>
              </a:ln>
            </p:spPr>
            <p:txBody>
              <a:bodyPr/>
              <a:lstStyle/>
              <a:p>
                <a:endParaRPr lang="en-US"/>
              </a:p>
            </p:txBody>
          </p:sp>
          <p:sp>
            <p:nvSpPr>
              <p:cNvPr id="17922" name="Freeform 548"/>
              <p:cNvSpPr>
                <a:spLocks/>
              </p:cNvSpPr>
              <p:nvPr/>
            </p:nvSpPr>
            <p:spPr bwMode="auto">
              <a:xfrm>
                <a:off x="2685" y="2025"/>
                <a:ext cx="52" cy="162"/>
              </a:xfrm>
              <a:custGeom>
                <a:avLst/>
                <a:gdLst>
                  <a:gd name="T0" fmla="*/ 0 w 52"/>
                  <a:gd name="T1" fmla="*/ 128 h 162"/>
                  <a:gd name="T2" fmla="*/ 13 w 52"/>
                  <a:gd name="T3" fmla="*/ 92 h 162"/>
                  <a:gd name="T4" fmla="*/ 21 w 52"/>
                  <a:gd name="T5" fmla="*/ 77 h 162"/>
                  <a:gd name="T6" fmla="*/ 26 w 52"/>
                  <a:gd name="T7" fmla="*/ 62 h 162"/>
                  <a:gd name="T8" fmla="*/ 26 w 52"/>
                  <a:gd name="T9" fmla="*/ 48 h 162"/>
                  <a:gd name="T10" fmla="*/ 26 w 52"/>
                  <a:gd name="T11" fmla="*/ 37 h 162"/>
                  <a:gd name="T12" fmla="*/ 26 w 52"/>
                  <a:gd name="T13" fmla="*/ 30 h 162"/>
                  <a:gd name="T14" fmla="*/ 26 w 52"/>
                  <a:gd name="T15" fmla="*/ 22 h 162"/>
                  <a:gd name="T16" fmla="*/ 30 w 52"/>
                  <a:gd name="T17" fmla="*/ 15 h 162"/>
                  <a:gd name="T18" fmla="*/ 38 w 52"/>
                  <a:gd name="T19" fmla="*/ 4 h 162"/>
                  <a:gd name="T20" fmla="*/ 47 w 52"/>
                  <a:gd name="T21" fmla="*/ 0 h 162"/>
                  <a:gd name="T22" fmla="*/ 51 w 52"/>
                  <a:gd name="T23" fmla="*/ 4 h 162"/>
                  <a:gd name="T24" fmla="*/ 47 w 52"/>
                  <a:gd name="T25" fmla="*/ 11 h 162"/>
                  <a:gd name="T26" fmla="*/ 47 w 52"/>
                  <a:gd name="T27" fmla="*/ 19 h 162"/>
                  <a:gd name="T28" fmla="*/ 34 w 52"/>
                  <a:gd name="T29" fmla="*/ 44 h 162"/>
                  <a:gd name="T30" fmla="*/ 26 w 52"/>
                  <a:gd name="T31" fmla="*/ 70 h 162"/>
                  <a:gd name="T32" fmla="*/ 17 w 52"/>
                  <a:gd name="T33" fmla="*/ 92 h 162"/>
                  <a:gd name="T34" fmla="*/ 13 w 52"/>
                  <a:gd name="T35" fmla="*/ 128 h 162"/>
                  <a:gd name="T36" fmla="*/ 9 w 52"/>
                  <a:gd name="T37" fmla="*/ 161 h 1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
                  <a:gd name="T58" fmla="*/ 0 h 162"/>
                  <a:gd name="T59" fmla="*/ 52 w 52"/>
                  <a:gd name="T60" fmla="*/ 162 h 1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 h="162">
                    <a:moveTo>
                      <a:pt x="0" y="128"/>
                    </a:moveTo>
                    <a:lnTo>
                      <a:pt x="13" y="92"/>
                    </a:lnTo>
                    <a:lnTo>
                      <a:pt x="21" y="77"/>
                    </a:lnTo>
                    <a:lnTo>
                      <a:pt x="26" y="62"/>
                    </a:lnTo>
                    <a:lnTo>
                      <a:pt x="26" y="48"/>
                    </a:lnTo>
                    <a:lnTo>
                      <a:pt x="26" y="37"/>
                    </a:lnTo>
                    <a:lnTo>
                      <a:pt x="26" y="30"/>
                    </a:lnTo>
                    <a:lnTo>
                      <a:pt x="26" y="22"/>
                    </a:lnTo>
                    <a:lnTo>
                      <a:pt x="30" y="15"/>
                    </a:lnTo>
                    <a:lnTo>
                      <a:pt x="38" y="4"/>
                    </a:lnTo>
                    <a:lnTo>
                      <a:pt x="47" y="0"/>
                    </a:lnTo>
                    <a:lnTo>
                      <a:pt x="51" y="4"/>
                    </a:lnTo>
                    <a:lnTo>
                      <a:pt x="47" y="11"/>
                    </a:lnTo>
                    <a:lnTo>
                      <a:pt x="47" y="19"/>
                    </a:lnTo>
                    <a:lnTo>
                      <a:pt x="34" y="44"/>
                    </a:lnTo>
                    <a:lnTo>
                      <a:pt x="26" y="70"/>
                    </a:lnTo>
                    <a:lnTo>
                      <a:pt x="17" y="92"/>
                    </a:lnTo>
                    <a:lnTo>
                      <a:pt x="13" y="128"/>
                    </a:lnTo>
                    <a:lnTo>
                      <a:pt x="9" y="161"/>
                    </a:lnTo>
                  </a:path>
                </a:pathLst>
              </a:custGeom>
              <a:solidFill>
                <a:schemeClr val="accent1"/>
              </a:solidFill>
              <a:ln w="12700" cap="rnd">
                <a:solidFill>
                  <a:srgbClr val="008000"/>
                </a:solidFill>
                <a:round/>
                <a:headEnd/>
                <a:tailEnd/>
              </a:ln>
            </p:spPr>
            <p:txBody>
              <a:bodyPr/>
              <a:lstStyle/>
              <a:p>
                <a:endParaRPr lang="en-US"/>
              </a:p>
            </p:txBody>
          </p:sp>
          <p:sp>
            <p:nvSpPr>
              <p:cNvPr id="17923" name="Freeform 549"/>
              <p:cNvSpPr>
                <a:spLocks/>
              </p:cNvSpPr>
              <p:nvPr/>
            </p:nvSpPr>
            <p:spPr bwMode="auto">
              <a:xfrm>
                <a:off x="2641" y="1955"/>
                <a:ext cx="51" cy="203"/>
              </a:xfrm>
              <a:custGeom>
                <a:avLst/>
                <a:gdLst>
                  <a:gd name="T0" fmla="*/ 42 w 51"/>
                  <a:gd name="T1" fmla="*/ 202 h 203"/>
                  <a:gd name="T2" fmla="*/ 33 w 51"/>
                  <a:gd name="T3" fmla="*/ 137 h 203"/>
                  <a:gd name="T4" fmla="*/ 29 w 51"/>
                  <a:gd name="T5" fmla="*/ 105 h 203"/>
                  <a:gd name="T6" fmla="*/ 25 w 51"/>
                  <a:gd name="T7" fmla="*/ 79 h 203"/>
                  <a:gd name="T8" fmla="*/ 17 w 51"/>
                  <a:gd name="T9" fmla="*/ 54 h 203"/>
                  <a:gd name="T10" fmla="*/ 8 w 51"/>
                  <a:gd name="T11" fmla="*/ 33 h 203"/>
                  <a:gd name="T12" fmla="*/ 4 w 51"/>
                  <a:gd name="T13" fmla="*/ 15 h 203"/>
                  <a:gd name="T14" fmla="*/ 0 w 51"/>
                  <a:gd name="T15" fmla="*/ 4 h 203"/>
                  <a:gd name="T16" fmla="*/ 0 w 51"/>
                  <a:gd name="T17" fmla="*/ 0 h 203"/>
                  <a:gd name="T18" fmla="*/ 4 w 51"/>
                  <a:gd name="T19" fmla="*/ 7 h 203"/>
                  <a:gd name="T20" fmla="*/ 8 w 51"/>
                  <a:gd name="T21" fmla="*/ 15 h 203"/>
                  <a:gd name="T22" fmla="*/ 17 w 51"/>
                  <a:gd name="T23" fmla="*/ 29 h 203"/>
                  <a:gd name="T24" fmla="*/ 25 w 51"/>
                  <a:gd name="T25" fmla="*/ 47 h 203"/>
                  <a:gd name="T26" fmla="*/ 33 w 51"/>
                  <a:gd name="T27" fmla="*/ 72 h 203"/>
                  <a:gd name="T28" fmla="*/ 42 w 51"/>
                  <a:gd name="T29" fmla="*/ 97 h 203"/>
                  <a:gd name="T30" fmla="*/ 50 w 51"/>
                  <a:gd name="T31" fmla="*/ 115 h 203"/>
                  <a:gd name="T32" fmla="*/ 50 w 51"/>
                  <a:gd name="T33" fmla="*/ 130 h 203"/>
                  <a:gd name="T34" fmla="*/ 50 w 51"/>
                  <a:gd name="T35" fmla="*/ 141 h 203"/>
                  <a:gd name="T36" fmla="*/ 50 w 51"/>
                  <a:gd name="T37" fmla="*/ 155 h 2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
                  <a:gd name="T58" fmla="*/ 0 h 203"/>
                  <a:gd name="T59" fmla="*/ 51 w 51"/>
                  <a:gd name="T60" fmla="*/ 203 h 2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 h="203">
                    <a:moveTo>
                      <a:pt x="42" y="202"/>
                    </a:moveTo>
                    <a:lnTo>
                      <a:pt x="33" y="137"/>
                    </a:lnTo>
                    <a:lnTo>
                      <a:pt x="29" y="105"/>
                    </a:lnTo>
                    <a:lnTo>
                      <a:pt x="25" y="79"/>
                    </a:lnTo>
                    <a:lnTo>
                      <a:pt x="17" y="54"/>
                    </a:lnTo>
                    <a:lnTo>
                      <a:pt x="8" y="33"/>
                    </a:lnTo>
                    <a:lnTo>
                      <a:pt x="4" y="15"/>
                    </a:lnTo>
                    <a:lnTo>
                      <a:pt x="0" y="4"/>
                    </a:lnTo>
                    <a:lnTo>
                      <a:pt x="0" y="0"/>
                    </a:lnTo>
                    <a:lnTo>
                      <a:pt x="4" y="7"/>
                    </a:lnTo>
                    <a:lnTo>
                      <a:pt x="8" y="15"/>
                    </a:lnTo>
                    <a:lnTo>
                      <a:pt x="17" y="29"/>
                    </a:lnTo>
                    <a:lnTo>
                      <a:pt x="25" y="47"/>
                    </a:lnTo>
                    <a:lnTo>
                      <a:pt x="33" y="72"/>
                    </a:lnTo>
                    <a:lnTo>
                      <a:pt x="42" y="97"/>
                    </a:lnTo>
                    <a:lnTo>
                      <a:pt x="50" y="115"/>
                    </a:lnTo>
                    <a:lnTo>
                      <a:pt x="50" y="130"/>
                    </a:lnTo>
                    <a:lnTo>
                      <a:pt x="50" y="141"/>
                    </a:lnTo>
                    <a:lnTo>
                      <a:pt x="50" y="155"/>
                    </a:lnTo>
                  </a:path>
                </a:pathLst>
              </a:custGeom>
              <a:solidFill>
                <a:schemeClr val="accent1"/>
              </a:solidFill>
              <a:ln w="12700" cap="rnd">
                <a:solidFill>
                  <a:srgbClr val="008000"/>
                </a:solidFill>
                <a:round/>
                <a:headEnd/>
                <a:tailEnd/>
              </a:ln>
            </p:spPr>
            <p:txBody>
              <a:bodyPr/>
              <a:lstStyle/>
              <a:p>
                <a:endParaRPr lang="en-US"/>
              </a:p>
            </p:txBody>
          </p:sp>
          <p:sp>
            <p:nvSpPr>
              <p:cNvPr id="17924" name="Freeform 550"/>
              <p:cNvSpPr>
                <a:spLocks/>
              </p:cNvSpPr>
              <p:nvPr/>
            </p:nvSpPr>
            <p:spPr bwMode="auto">
              <a:xfrm>
                <a:off x="2585" y="2110"/>
                <a:ext cx="92" cy="62"/>
              </a:xfrm>
              <a:custGeom>
                <a:avLst/>
                <a:gdLst>
                  <a:gd name="T0" fmla="*/ 91 w 92"/>
                  <a:gd name="T1" fmla="*/ 61 h 62"/>
                  <a:gd name="T2" fmla="*/ 91 w 92"/>
                  <a:gd name="T3" fmla="*/ 58 h 62"/>
                  <a:gd name="T4" fmla="*/ 83 w 92"/>
                  <a:gd name="T5" fmla="*/ 47 h 62"/>
                  <a:gd name="T6" fmla="*/ 74 w 92"/>
                  <a:gd name="T7" fmla="*/ 32 h 62"/>
                  <a:gd name="T8" fmla="*/ 66 w 92"/>
                  <a:gd name="T9" fmla="*/ 21 h 62"/>
                  <a:gd name="T10" fmla="*/ 50 w 92"/>
                  <a:gd name="T11" fmla="*/ 10 h 62"/>
                  <a:gd name="T12" fmla="*/ 33 w 92"/>
                  <a:gd name="T13" fmla="*/ 3 h 62"/>
                  <a:gd name="T14" fmla="*/ 25 w 92"/>
                  <a:gd name="T15" fmla="*/ 0 h 62"/>
                  <a:gd name="T16" fmla="*/ 12 w 92"/>
                  <a:gd name="T17" fmla="*/ 0 h 62"/>
                  <a:gd name="T18" fmla="*/ 4 w 92"/>
                  <a:gd name="T19" fmla="*/ 0 h 62"/>
                  <a:gd name="T20" fmla="*/ 0 w 92"/>
                  <a:gd name="T21" fmla="*/ 3 h 62"/>
                  <a:gd name="T22" fmla="*/ 8 w 92"/>
                  <a:gd name="T23" fmla="*/ 3 h 62"/>
                  <a:gd name="T24" fmla="*/ 21 w 92"/>
                  <a:gd name="T25" fmla="*/ 7 h 62"/>
                  <a:gd name="T26" fmla="*/ 37 w 92"/>
                  <a:gd name="T27" fmla="*/ 14 h 62"/>
                  <a:gd name="T28" fmla="*/ 54 w 92"/>
                  <a:gd name="T29" fmla="*/ 18 h 62"/>
                  <a:gd name="T30" fmla="*/ 66 w 92"/>
                  <a:gd name="T31" fmla="*/ 29 h 62"/>
                  <a:gd name="T32" fmla="*/ 78 w 92"/>
                  <a:gd name="T33" fmla="*/ 43 h 62"/>
                  <a:gd name="T34" fmla="*/ 87 w 92"/>
                  <a:gd name="T35" fmla="*/ 54 h 62"/>
                  <a:gd name="T36" fmla="*/ 91 w 92"/>
                  <a:gd name="T37" fmla="*/ 6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2"/>
                  <a:gd name="T58" fmla="*/ 0 h 62"/>
                  <a:gd name="T59" fmla="*/ 92 w 92"/>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2" h="62">
                    <a:moveTo>
                      <a:pt x="91" y="61"/>
                    </a:moveTo>
                    <a:lnTo>
                      <a:pt x="91" y="58"/>
                    </a:lnTo>
                    <a:lnTo>
                      <a:pt x="83" y="47"/>
                    </a:lnTo>
                    <a:lnTo>
                      <a:pt x="74" y="32"/>
                    </a:lnTo>
                    <a:lnTo>
                      <a:pt x="66" y="21"/>
                    </a:lnTo>
                    <a:lnTo>
                      <a:pt x="50" y="10"/>
                    </a:lnTo>
                    <a:lnTo>
                      <a:pt x="33" y="3"/>
                    </a:lnTo>
                    <a:lnTo>
                      <a:pt x="25" y="0"/>
                    </a:lnTo>
                    <a:lnTo>
                      <a:pt x="12" y="0"/>
                    </a:lnTo>
                    <a:lnTo>
                      <a:pt x="4" y="0"/>
                    </a:lnTo>
                    <a:lnTo>
                      <a:pt x="0" y="3"/>
                    </a:lnTo>
                    <a:lnTo>
                      <a:pt x="8" y="3"/>
                    </a:lnTo>
                    <a:lnTo>
                      <a:pt x="21" y="7"/>
                    </a:lnTo>
                    <a:lnTo>
                      <a:pt x="37" y="14"/>
                    </a:lnTo>
                    <a:lnTo>
                      <a:pt x="54" y="18"/>
                    </a:lnTo>
                    <a:lnTo>
                      <a:pt x="66" y="29"/>
                    </a:lnTo>
                    <a:lnTo>
                      <a:pt x="78" y="43"/>
                    </a:lnTo>
                    <a:lnTo>
                      <a:pt x="87" y="54"/>
                    </a:lnTo>
                    <a:lnTo>
                      <a:pt x="91" y="61"/>
                    </a:lnTo>
                  </a:path>
                </a:pathLst>
              </a:custGeom>
              <a:solidFill>
                <a:schemeClr val="accent1"/>
              </a:solidFill>
              <a:ln w="12700" cap="rnd">
                <a:solidFill>
                  <a:srgbClr val="008000"/>
                </a:solidFill>
                <a:round/>
                <a:headEnd/>
                <a:tailEnd/>
              </a:ln>
            </p:spPr>
            <p:txBody>
              <a:bodyPr/>
              <a:lstStyle/>
              <a:p>
                <a:endParaRPr lang="en-US"/>
              </a:p>
            </p:txBody>
          </p:sp>
          <p:sp>
            <p:nvSpPr>
              <p:cNvPr id="17925" name="Freeform 551"/>
              <p:cNvSpPr>
                <a:spLocks/>
              </p:cNvSpPr>
              <p:nvPr/>
            </p:nvSpPr>
            <p:spPr bwMode="auto">
              <a:xfrm>
                <a:off x="2682" y="1952"/>
                <a:ext cx="35" cy="227"/>
              </a:xfrm>
              <a:custGeom>
                <a:avLst/>
                <a:gdLst>
                  <a:gd name="T0" fmla="*/ 0 w 35"/>
                  <a:gd name="T1" fmla="*/ 208 h 227"/>
                  <a:gd name="T2" fmla="*/ 9 w 35"/>
                  <a:gd name="T3" fmla="*/ 146 h 227"/>
                  <a:gd name="T4" fmla="*/ 13 w 35"/>
                  <a:gd name="T5" fmla="*/ 88 h 227"/>
                  <a:gd name="T6" fmla="*/ 17 w 35"/>
                  <a:gd name="T7" fmla="*/ 62 h 227"/>
                  <a:gd name="T8" fmla="*/ 21 w 35"/>
                  <a:gd name="T9" fmla="*/ 33 h 227"/>
                  <a:gd name="T10" fmla="*/ 26 w 35"/>
                  <a:gd name="T11" fmla="*/ 11 h 227"/>
                  <a:gd name="T12" fmla="*/ 30 w 35"/>
                  <a:gd name="T13" fmla="*/ 4 h 227"/>
                  <a:gd name="T14" fmla="*/ 30 w 35"/>
                  <a:gd name="T15" fmla="*/ 0 h 227"/>
                  <a:gd name="T16" fmla="*/ 34 w 35"/>
                  <a:gd name="T17" fmla="*/ 0 h 227"/>
                  <a:gd name="T18" fmla="*/ 34 w 35"/>
                  <a:gd name="T19" fmla="*/ 11 h 227"/>
                  <a:gd name="T20" fmla="*/ 34 w 35"/>
                  <a:gd name="T21" fmla="*/ 26 h 227"/>
                  <a:gd name="T22" fmla="*/ 30 w 35"/>
                  <a:gd name="T23" fmla="*/ 44 h 227"/>
                  <a:gd name="T24" fmla="*/ 26 w 35"/>
                  <a:gd name="T25" fmla="*/ 62 h 227"/>
                  <a:gd name="T26" fmla="*/ 21 w 35"/>
                  <a:gd name="T27" fmla="*/ 84 h 227"/>
                  <a:gd name="T28" fmla="*/ 17 w 35"/>
                  <a:gd name="T29" fmla="*/ 106 h 227"/>
                  <a:gd name="T30" fmla="*/ 13 w 35"/>
                  <a:gd name="T31" fmla="*/ 131 h 227"/>
                  <a:gd name="T32" fmla="*/ 13 w 35"/>
                  <a:gd name="T33" fmla="*/ 179 h 227"/>
                  <a:gd name="T34" fmla="*/ 13 w 35"/>
                  <a:gd name="T35" fmla="*/ 226 h 2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227"/>
                  <a:gd name="T56" fmla="*/ 35 w 35"/>
                  <a:gd name="T57" fmla="*/ 227 h 2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227">
                    <a:moveTo>
                      <a:pt x="0" y="208"/>
                    </a:moveTo>
                    <a:lnTo>
                      <a:pt x="9" y="146"/>
                    </a:lnTo>
                    <a:lnTo>
                      <a:pt x="13" y="88"/>
                    </a:lnTo>
                    <a:lnTo>
                      <a:pt x="17" y="62"/>
                    </a:lnTo>
                    <a:lnTo>
                      <a:pt x="21" y="33"/>
                    </a:lnTo>
                    <a:lnTo>
                      <a:pt x="26" y="11"/>
                    </a:lnTo>
                    <a:lnTo>
                      <a:pt x="30" y="4"/>
                    </a:lnTo>
                    <a:lnTo>
                      <a:pt x="30" y="0"/>
                    </a:lnTo>
                    <a:lnTo>
                      <a:pt x="34" y="0"/>
                    </a:lnTo>
                    <a:lnTo>
                      <a:pt x="34" y="11"/>
                    </a:lnTo>
                    <a:lnTo>
                      <a:pt x="34" y="26"/>
                    </a:lnTo>
                    <a:lnTo>
                      <a:pt x="30" y="44"/>
                    </a:lnTo>
                    <a:lnTo>
                      <a:pt x="26" y="62"/>
                    </a:lnTo>
                    <a:lnTo>
                      <a:pt x="21" y="84"/>
                    </a:lnTo>
                    <a:lnTo>
                      <a:pt x="17" y="106"/>
                    </a:lnTo>
                    <a:lnTo>
                      <a:pt x="13" y="131"/>
                    </a:lnTo>
                    <a:lnTo>
                      <a:pt x="13" y="179"/>
                    </a:lnTo>
                    <a:lnTo>
                      <a:pt x="13" y="226"/>
                    </a:lnTo>
                  </a:path>
                </a:pathLst>
              </a:custGeom>
              <a:solidFill>
                <a:schemeClr val="accent1"/>
              </a:solidFill>
              <a:ln w="12700" cap="rnd">
                <a:solidFill>
                  <a:srgbClr val="008000"/>
                </a:solidFill>
                <a:round/>
                <a:headEnd/>
                <a:tailEnd/>
              </a:ln>
            </p:spPr>
            <p:txBody>
              <a:bodyPr/>
              <a:lstStyle/>
              <a:p>
                <a:endParaRPr lang="en-US"/>
              </a:p>
            </p:txBody>
          </p:sp>
          <p:sp>
            <p:nvSpPr>
              <p:cNvPr id="17926" name="Freeform 552"/>
              <p:cNvSpPr>
                <a:spLocks/>
              </p:cNvSpPr>
              <p:nvPr/>
            </p:nvSpPr>
            <p:spPr bwMode="auto">
              <a:xfrm>
                <a:off x="2699" y="2104"/>
                <a:ext cx="74" cy="63"/>
              </a:xfrm>
              <a:custGeom>
                <a:avLst/>
                <a:gdLst>
                  <a:gd name="T0" fmla="*/ 0 w 74"/>
                  <a:gd name="T1" fmla="*/ 62 h 63"/>
                  <a:gd name="T2" fmla="*/ 4 w 74"/>
                  <a:gd name="T3" fmla="*/ 37 h 63"/>
                  <a:gd name="T4" fmla="*/ 13 w 74"/>
                  <a:gd name="T5" fmla="*/ 19 h 63"/>
                  <a:gd name="T6" fmla="*/ 26 w 74"/>
                  <a:gd name="T7" fmla="*/ 11 h 63"/>
                  <a:gd name="T8" fmla="*/ 39 w 74"/>
                  <a:gd name="T9" fmla="*/ 4 h 63"/>
                  <a:gd name="T10" fmla="*/ 47 w 74"/>
                  <a:gd name="T11" fmla="*/ 0 h 63"/>
                  <a:gd name="T12" fmla="*/ 56 w 74"/>
                  <a:gd name="T13" fmla="*/ 0 h 63"/>
                  <a:gd name="T14" fmla="*/ 69 w 74"/>
                  <a:gd name="T15" fmla="*/ 0 h 63"/>
                  <a:gd name="T16" fmla="*/ 73 w 74"/>
                  <a:gd name="T17" fmla="*/ 4 h 63"/>
                  <a:gd name="T18" fmla="*/ 73 w 74"/>
                  <a:gd name="T19" fmla="*/ 8 h 63"/>
                  <a:gd name="T20" fmla="*/ 64 w 74"/>
                  <a:gd name="T21" fmla="*/ 11 h 63"/>
                  <a:gd name="T22" fmla="*/ 47 w 74"/>
                  <a:gd name="T23" fmla="*/ 19 h 63"/>
                  <a:gd name="T24" fmla="*/ 39 w 74"/>
                  <a:gd name="T25" fmla="*/ 26 h 63"/>
                  <a:gd name="T26" fmla="*/ 30 w 74"/>
                  <a:gd name="T27" fmla="*/ 29 h 63"/>
                  <a:gd name="T28" fmla="*/ 17 w 74"/>
                  <a:gd name="T29" fmla="*/ 37 h 63"/>
                  <a:gd name="T30" fmla="*/ 9 w 74"/>
                  <a:gd name="T31" fmla="*/ 40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4"/>
                  <a:gd name="T49" fmla="*/ 0 h 63"/>
                  <a:gd name="T50" fmla="*/ 74 w 74"/>
                  <a:gd name="T51" fmla="*/ 63 h 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4" h="63">
                    <a:moveTo>
                      <a:pt x="0" y="62"/>
                    </a:moveTo>
                    <a:lnTo>
                      <a:pt x="4" y="37"/>
                    </a:lnTo>
                    <a:lnTo>
                      <a:pt x="13" y="19"/>
                    </a:lnTo>
                    <a:lnTo>
                      <a:pt x="26" y="11"/>
                    </a:lnTo>
                    <a:lnTo>
                      <a:pt x="39" y="4"/>
                    </a:lnTo>
                    <a:lnTo>
                      <a:pt x="47" y="0"/>
                    </a:lnTo>
                    <a:lnTo>
                      <a:pt x="56" y="0"/>
                    </a:lnTo>
                    <a:lnTo>
                      <a:pt x="69" y="0"/>
                    </a:lnTo>
                    <a:lnTo>
                      <a:pt x="73" y="4"/>
                    </a:lnTo>
                    <a:lnTo>
                      <a:pt x="73" y="8"/>
                    </a:lnTo>
                    <a:lnTo>
                      <a:pt x="64" y="11"/>
                    </a:lnTo>
                    <a:lnTo>
                      <a:pt x="47" y="19"/>
                    </a:lnTo>
                    <a:lnTo>
                      <a:pt x="39" y="26"/>
                    </a:lnTo>
                    <a:lnTo>
                      <a:pt x="30" y="29"/>
                    </a:lnTo>
                    <a:lnTo>
                      <a:pt x="17" y="37"/>
                    </a:lnTo>
                    <a:lnTo>
                      <a:pt x="9" y="40"/>
                    </a:lnTo>
                  </a:path>
                </a:pathLst>
              </a:custGeom>
              <a:solidFill>
                <a:schemeClr val="accent1"/>
              </a:solidFill>
              <a:ln w="12700" cap="rnd">
                <a:solidFill>
                  <a:srgbClr val="008000"/>
                </a:solidFill>
                <a:round/>
                <a:headEnd/>
                <a:tailEnd/>
              </a:ln>
            </p:spPr>
            <p:txBody>
              <a:bodyPr/>
              <a:lstStyle/>
              <a:p>
                <a:endParaRPr lang="en-US"/>
              </a:p>
            </p:txBody>
          </p:sp>
          <p:sp>
            <p:nvSpPr>
              <p:cNvPr id="17927" name="Freeform 553"/>
              <p:cNvSpPr>
                <a:spLocks/>
              </p:cNvSpPr>
              <p:nvPr/>
            </p:nvSpPr>
            <p:spPr bwMode="auto">
              <a:xfrm>
                <a:off x="2665" y="1906"/>
                <a:ext cx="22" cy="250"/>
              </a:xfrm>
              <a:custGeom>
                <a:avLst/>
                <a:gdLst>
                  <a:gd name="T0" fmla="*/ 21 w 22"/>
                  <a:gd name="T1" fmla="*/ 249 h 250"/>
                  <a:gd name="T2" fmla="*/ 17 w 22"/>
                  <a:gd name="T3" fmla="*/ 188 h 250"/>
                  <a:gd name="T4" fmla="*/ 9 w 22"/>
                  <a:gd name="T5" fmla="*/ 130 h 250"/>
                  <a:gd name="T6" fmla="*/ 4 w 22"/>
                  <a:gd name="T7" fmla="*/ 80 h 250"/>
                  <a:gd name="T8" fmla="*/ 4 w 22"/>
                  <a:gd name="T9" fmla="*/ 62 h 250"/>
                  <a:gd name="T10" fmla="*/ 4 w 22"/>
                  <a:gd name="T11" fmla="*/ 44 h 250"/>
                  <a:gd name="T12" fmla="*/ 0 w 22"/>
                  <a:gd name="T13" fmla="*/ 22 h 250"/>
                  <a:gd name="T14" fmla="*/ 0 w 22"/>
                  <a:gd name="T15" fmla="*/ 8 h 250"/>
                  <a:gd name="T16" fmla="*/ 0 w 22"/>
                  <a:gd name="T17" fmla="*/ 0 h 250"/>
                  <a:gd name="T18" fmla="*/ 4 w 22"/>
                  <a:gd name="T19" fmla="*/ 0 h 250"/>
                  <a:gd name="T20" fmla="*/ 4 w 22"/>
                  <a:gd name="T21" fmla="*/ 11 h 250"/>
                  <a:gd name="T22" fmla="*/ 9 w 22"/>
                  <a:gd name="T23" fmla="*/ 26 h 250"/>
                  <a:gd name="T24" fmla="*/ 13 w 22"/>
                  <a:gd name="T25" fmla="*/ 47 h 250"/>
                  <a:gd name="T26" fmla="*/ 17 w 22"/>
                  <a:gd name="T27" fmla="*/ 62 h 250"/>
                  <a:gd name="T28" fmla="*/ 17 w 22"/>
                  <a:gd name="T29" fmla="*/ 94 h 250"/>
                  <a:gd name="T30" fmla="*/ 17 w 22"/>
                  <a:gd name="T31" fmla="*/ 127 h 250"/>
                  <a:gd name="T32" fmla="*/ 17 w 22"/>
                  <a:gd name="T33" fmla="*/ 166 h 250"/>
                  <a:gd name="T34" fmla="*/ 21 w 22"/>
                  <a:gd name="T35" fmla="*/ 209 h 2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50"/>
                  <a:gd name="T56" fmla="*/ 22 w 22"/>
                  <a:gd name="T57" fmla="*/ 250 h 2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50">
                    <a:moveTo>
                      <a:pt x="21" y="249"/>
                    </a:moveTo>
                    <a:lnTo>
                      <a:pt x="17" y="188"/>
                    </a:lnTo>
                    <a:lnTo>
                      <a:pt x="9" y="130"/>
                    </a:lnTo>
                    <a:lnTo>
                      <a:pt x="4" y="80"/>
                    </a:lnTo>
                    <a:lnTo>
                      <a:pt x="4" y="62"/>
                    </a:lnTo>
                    <a:lnTo>
                      <a:pt x="4" y="44"/>
                    </a:lnTo>
                    <a:lnTo>
                      <a:pt x="0" y="22"/>
                    </a:lnTo>
                    <a:lnTo>
                      <a:pt x="0" y="8"/>
                    </a:lnTo>
                    <a:lnTo>
                      <a:pt x="0" y="0"/>
                    </a:lnTo>
                    <a:lnTo>
                      <a:pt x="4" y="0"/>
                    </a:lnTo>
                    <a:lnTo>
                      <a:pt x="4" y="11"/>
                    </a:lnTo>
                    <a:lnTo>
                      <a:pt x="9" y="26"/>
                    </a:lnTo>
                    <a:lnTo>
                      <a:pt x="13" y="47"/>
                    </a:lnTo>
                    <a:lnTo>
                      <a:pt x="17" y="62"/>
                    </a:lnTo>
                    <a:lnTo>
                      <a:pt x="17" y="94"/>
                    </a:lnTo>
                    <a:lnTo>
                      <a:pt x="17" y="127"/>
                    </a:lnTo>
                    <a:lnTo>
                      <a:pt x="17" y="166"/>
                    </a:lnTo>
                    <a:lnTo>
                      <a:pt x="21" y="209"/>
                    </a:lnTo>
                  </a:path>
                </a:pathLst>
              </a:custGeom>
              <a:solidFill>
                <a:schemeClr val="accent1"/>
              </a:solidFill>
              <a:ln w="12700" cap="rnd">
                <a:solidFill>
                  <a:srgbClr val="008000"/>
                </a:solidFill>
                <a:round/>
                <a:headEnd/>
                <a:tailEnd/>
              </a:ln>
            </p:spPr>
            <p:txBody>
              <a:bodyPr/>
              <a:lstStyle/>
              <a:p>
                <a:endParaRPr lang="en-US"/>
              </a:p>
            </p:txBody>
          </p:sp>
        </p:grpSp>
      </p:grpSp>
      <p:grpSp>
        <p:nvGrpSpPr>
          <p:cNvPr id="17599" name="Group 554"/>
          <p:cNvGrpSpPr>
            <a:grpSpLocks/>
          </p:cNvGrpSpPr>
          <p:nvPr/>
        </p:nvGrpSpPr>
        <p:grpSpPr bwMode="auto">
          <a:xfrm>
            <a:off x="6537325" y="3557588"/>
            <a:ext cx="1074738" cy="460375"/>
            <a:chOff x="4530" y="2190"/>
            <a:chExt cx="745" cy="284"/>
          </a:xfrm>
        </p:grpSpPr>
        <p:grpSp>
          <p:nvGrpSpPr>
            <p:cNvPr id="17612" name="Group 555"/>
            <p:cNvGrpSpPr>
              <a:grpSpLocks/>
            </p:cNvGrpSpPr>
            <p:nvPr/>
          </p:nvGrpSpPr>
          <p:grpSpPr bwMode="auto">
            <a:xfrm>
              <a:off x="4530" y="2194"/>
              <a:ext cx="187" cy="280"/>
              <a:chOff x="4530" y="2194"/>
              <a:chExt cx="187" cy="280"/>
            </a:xfrm>
          </p:grpSpPr>
          <p:sp>
            <p:nvSpPr>
              <p:cNvPr id="17908" name="Freeform 556"/>
              <p:cNvSpPr>
                <a:spLocks/>
              </p:cNvSpPr>
              <p:nvPr/>
            </p:nvSpPr>
            <p:spPr bwMode="auto">
              <a:xfrm>
                <a:off x="4623" y="2370"/>
                <a:ext cx="9" cy="104"/>
              </a:xfrm>
              <a:custGeom>
                <a:avLst/>
                <a:gdLst>
                  <a:gd name="T0" fmla="*/ 0 w 9"/>
                  <a:gd name="T1" fmla="*/ 103 h 104"/>
                  <a:gd name="T2" fmla="*/ 0 w 9"/>
                  <a:gd name="T3" fmla="*/ 70 h 104"/>
                  <a:gd name="T4" fmla="*/ 0 w 9"/>
                  <a:gd name="T5" fmla="*/ 45 h 104"/>
                  <a:gd name="T6" fmla="*/ 8 w 9"/>
                  <a:gd name="T7" fmla="*/ 29 h 104"/>
                  <a:gd name="T8" fmla="*/ 8 w 9"/>
                  <a:gd name="T9" fmla="*/ 13 h 104"/>
                  <a:gd name="T10" fmla="*/ 8 w 9"/>
                  <a:gd name="T11" fmla="*/ 4 h 104"/>
                  <a:gd name="T12" fmla="*/ 8 w 9"/>
                  <a:gd name="T13" fmla="*/ 0 h 104"/>
                  <a:gd name="T14" fmla="*/ 8 w 9"/>
                  <a:gd name="T15" fmla="*/ 4 h 104"/>
                  <a:gd name="T16" fmla="*/ 8 w 9"/>
                  <a:gd name="T17" fmla="*/ 17 h 104"/>
                  <a:gd name="T18" fmla="*/ 8 w 9"/>
                  <a:gd name="T19" fmla="*/ 41 h 104"/>
                  <a:gd name="T20" fmla="*/ 8 w 9"/>
                  <a:gd name="T21" fmla="*/ 70 h 104"/>
                  <a:gd name="T22" fmla="*/ 0 w 9"/>
                  <a:gd name="T23" fmla="*/ 103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04"/>
                  <a:gd name="T38" fmla="*/ 9 w 9"/>
                  <a:gd name="T39" fmla="*/ 104 h 1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04">
                    <a:moveTo>
                      <a:pt x="0" y="103"/>
                    </a:moveTo>
                    <a:lnTo>
                      <a:pt x="0" y="70"/>
                    </a:lnTo>
                    <a:lnTo>
                      <a:pt x="0" y="45"/>
                    </a:lnTo>
                    <a:lnTo>
                      <a:pt x="8" y="29"/>
                    </a:lnTo>
                    <a:lnTo>
                      <a:pt x="8" y="13"/>
                    </a:lnTo>
                    <a:lnTo>
                      <a:pt x="8" y="4"/>
                    </a:lnTo>
                    <a:lnTo>
                      <a:pt x="8" y="0"/>
                    </a:lnTo>
                    <a:lnTo>
                      <a:pt x="8" y="4"/>
                    </a:lnTo>
                    <a:lnTo>
                      <a:pt x="8" y="17"/>
                    </a:lnTo>
                    <a:lnTo>
                      <a:pt x="8" y="41"/>
                    </a:lnTo>
                    <a:lnTo>
                      <a:pt x="8" y="70"/>
                    </a:lnTo>
                    <a:lnTo>
                      <a:pt x="0" y="103"/>
                    </a:lnTo>
                  </a:path>
                </a:pathLst>
              </a:custGeom>
              <a:solidFill>
                <a:schemeClr val="accent1"/>
              </a:solidFill>
              <a:ln w="12700" cap="rnd">
                <a:solidFill>
                  <a:srgbClr val="008000"/>
                </a:solidFill>
                <a:round/>
                <a:headEnd/>
                <a:tailEnd/>
              </a:ln>
            </p:spPr>
            <p:txBody>
              <a:bodyPr/>
              <a:lstStyle/>
              <a:p>
                <a:endParaRPr lang="en-US"/>
              </a:p>
            </p:txBody>
          </p:sp>
          <p:sp>
            <p:nvSpPr>
              <p:cNvPr id="17909" name="Freeform 557"/>
              <p:cNvSpPr>
                <a:spLocks/>
              </p:cNvSpPr>
              <p:nvPr/>
            </p:nvSpPr>
            <p:spPr bwMode="auto">
              <a:xfrm>
                <a:off x="4550" y="2294"/>
                <a:ext cx="81" cy="166"/>
              </a:xfrm>
              <a:custGeom>
                <a:avLst/>
                <a:gdLst>
                  <a:gd name="T0" fmla="*/ 80 w 81"/>
                  <a:gd name="T1" fmla="*/ 165 h 166"/>
                  <a:gd name="T2" fmla="*/ 73 w 81"/>
                  <a:gd name="T3" fmla="*/ 165 h 166"/>
                  <a:gd name="T4" fmla="*/ 58 w 81"/>
                  <a:gd name="T5" fmla="*/ 148 h 166"/>
                  <a:gd name="T6" fmla="*/ 44 w 81"/>
                  <a:gd name="T7" fmla="*/ 124 h 166"/>
                  <a:gd name="T8" fmla="*/ 36 w 81"/>
                  <a:gd name="T9" fmla="*/ 107 h 166"/>
                  <a:gd name="T10" fmla="*/ 36 w 81"/>
                  <a:gd name="T11" fmla="*/ 87 h 166"/>
                  <a:gd name="T12" fmla="*/ 36 w 81"/>
                  <a:gd name="T13" fmla="*/ 66 h 166"/>
                  <a:gd name="T14" fmla="*/ 29 w 81"/>
                  <a:gd name="T15" fmla="*/ 50 h 166"/>
                  <a:gd name="T16" fmla="*/ 22 w 81"/>
                  <a:gd name="T17" fmla="*/ 29 h 166"/>
                  <a:gd name="T18" fmla="*/ 7 w 81"/>
                  <a:gd name="T19" fmla="*/ 9 h 166"/>
                  <a:gd name="T20" fmla="*/ 0 w 81"/>
                  <a:gd name="T21" fmla="*/ 0 h 166"/>
                  <a:gd name="T22" fmla="*/ 7 w 81"/>
                  <a:gd name="T23" fmla="*/ 4 h 166"/>
                  <a:gd name="T24" fmla="*/ 15 w 81"/>
                  <a:gd name="T25" fmla="*/ 17 h 166"/>
                  <a:gd name="T26" fmla="*/ 29 w 81"/>
                  <a:gd name="T27" fmla="*/ 33 h 166"/>
                  <a:gd name="T28" fmla="*/ 36 w 81"/>
                  <a:gd name="T29" fmla="*/ 50 h 166"/>
                  <a:gd name="T30" fmla="*/ 44 w 81"/>
                  <a:gd name="T31" fmla="*/ 62 h 166"/>
                  <a:gd name="T32" fmla="*/ 51 w 81"/>
                  <a:gd name="T33" fmla="*/ 78 h 166"/>
                  <a:gd name="T34" fmla="*/ 65 w 81"/>
                  <a:gd name="T35" fmla="*/ 115 h 166"/>
                  <a:gd name="T36" fmla="*/ 73 w 81"/>
                  <a:gd name="T37" fmla="*/ 148 h 166"/>
                  <a:gd name="T38" fmla="*/ 80 w 81"/>
                  <a:gd name="T39" fmla="*/ 161 h 166"/>
                  <a:gd name="T40" fmla="*/ 80 w 81"/>
                  <a:gd name="T41" fmla="*/ 165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
                  <a:gd name="T64" fmla="*/ 0 h 166"/>
                  <a:gd name="T65" fmla="*/ 81 w 81"/>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 h="166">
                    <a:moveTo>
                      <a:pt x="80" y="165"/>
                    </a:moveTo>
                    <a:lnTo>
                      <a:pt x="73" y="165"/>
                    </a:lnTo>
                    <a:lnTo>
                      <a:pt x="58" y="148"/>
                    </a:lnTo>
                    <a:lnTo>
                      <a:pt x="44" y="124"/>
                    </a:lnTo>
                    <a:lnTo>
                      <a:pt x="36" y="107"/>
                    </a:lnTo>
                    <a:lnTo>
                      <a:pt x="36" y="87"/>
                    </a:lnTo>
                    <a:lnTo>
                      <a:pt x="36" y="66"/>
                    </a:lnTo>
                    <a:lnTo>
                      <a:pt x="29" y="50"/>
                    </a:lnTo>
                    <a:lnTo>
                      <a:pt x="22" y="29"/>
                    </a:lnTo>
                    <a:lnTo>
                      <a:pt x="7" y="9"/>
                    </a:lnTo>
                    <a:lnTo>
                      <a:pt x="0" y="0"/>
                    </a:lnTo>
                    <a:lnTo>
                      <a:pt x="7" y="4"/>
                    </a:lnTo>
                    <a:lnTo>
                      <a:pt x="15" y="17"/>
                    </a:lnTo>
                    <a:lnTo>
                      <a:pt x="29" y="33"/>
                    </a:lnTo>
                    <a:lnTo>
                      <a:pt x="36" y="50"/>
                    </a:lnTo>
                    <a:lnTo>
                      <a:pt x="44" y="62"/>
                    </a:lnTo>
                    <a:lnTo>
                      <a:pt x="51" y="78"/>
                    </a:lnTo>
                    <a:lnTo>
                      <a:pt x="65" y="115"/>
                    </a:lnTo>
                    <a:lnTo>
                      <a:pt x="73" y="148"/>
                    </a:lnTo>
                    <a:lnTo>
                      <a:pt x="80" y="161"/>
                    </a:lnTo>
                    <a:lnTo>
                      <a:pt x="80" y="165"/>
                    </a:lnTo>
                  </a:path>
                </a:pathLst>
              </a:custGeom>
              <a:solidFill>
                <a:schemeClr val="accent1"/>
              </a:solidFill>
              <a:ln w="12700" cap="rnd">
                <a:solidFill>
                  <a:srgbClr val="008000"/>
                </a:solidFill>
                <a:round/>
                <a:headEnd/>
                <a:tailEnd/>
              </a:ln>
            </p:spPr>
            <p:txBody>
              <a:bodyPr/>
              <a:lstStyle/>
              <a:p>
                <a:endParaRPr lang="en-US"/>
              </a:p>
            </p:txBody>
          </p:sp>
          <p:sp>
            <p:nvSpPr>
              <p:cNvPr id="17910" name="Freeform 558"/>
              <p:cNvSpPr>
                <a:spLocks/>
              </p:cNvSpPr>
              <p:nvPr/>
            </p:nvSpPr>
            <p:spPr bwMode="auto">
              <a:xfrm>
                <a:off x="4629" y="2313"/>
                <a:ext cx="52" cy="161"/>
              </a:xfrm>
              <a:custGeom>
                <a:avLst/>
                <a:gdLst>
                  <a:gd name="T0" fmla="*/ 0 w 52"/>
                  <a:gd name="T1" fmla="*/ 127 h 161"/>
                  <a:gd name="T2" fmla="*/ 14 w 52"/>
                  <a:gd name="T3" fmla="*/ 90 h 161"/>
                  <a:gd name="T4" fmla="*/ 22 w 52"/>
                  <a:gd name="T5" fmla="*/ 61 h 161"/>
                  <a:gd name="T6" fmla="*/ 22 w 52"/>
                  <a:gd name="T7" fmla="*/ 37 h 161"/>
                  <a:gd name="T8" fmla="*/ 22 w 52"/>
                  <a:gd name="T9" fmla="*/ 20 h 161"/>
                  <a:gd name="T10" fmla="*/ 29 w 52"/>
                  <a:gd name="T11" fmla="*/ 12 h 161"/>
                  <a:gd name="T12" fmla="*/ 36 w 52"/>
                  <a:gd name="T13" fmla="*/ 4 h 161"/>
                  <a:gd name="T14" fmla="*/ 51 w 52"/>
                  <a:gd name="T15" fmla="*/ 0 h 161"/>
                  <a:gd name="T16" fmla="*/ 51 w 52"/>
                  <a:gd name="T17" fmla="*/ 4 h 161"/>
                  <a:gd name="T18" fmla="*/ 51 w 52"/>
                  <a:gd name="T19" fmla="*/ 20 h 161"/>
                  <a:gd name="T20" fmla="*/ 36 w 52"/>
                  <a:gd name="T21" fmla="*/ 41 h 161"/>
                  <a:gd name="T22" fmla="*/ 29 w 52"/>
                  <a:gd name="T23" fmla="*/ 70 h 161"/>
                  <a:gd name="T24" fmla="*/ 22 w 52"/>
                  <a:gd name="T25" fmla="*/ 90 h 161"/>
                  <a:gd name="T26" fmla="*/ 14 w 52"/>
                  <a:gd name="T27" fmla="*/ 127 h 161"/>
                  <a:gd name="T28" fmla="*/ 7 w 52"/>
                  <a:gd name="T29" fmla="*/ 16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
                  <a:gd name="T46" fmla="*/ 0 h 161"/>
                  <a:gd name="T47" fmla="*/ 52 w 52"/>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 h="161">
                    <a:moveTo>
                      <a:pt x="0" y="127"/>
                    </a:moveTo>
                    <a:lnTo>
                      <a:pt x="14" y="90"/>
                    </a:lnTo>
                    <a:lnTo>
                      <a:pt x="22" y="61"/>
                    </a:lnTo>
                    <a:lnTo>
                      <a:pt x="22" y="37"/>
                    </a:lnTo>
                    <a:lnTo>
                      <a:pt x="22" y="20"/>
                    </a:lnTo>
                    <a:lnTo>
                      <a:pt x="29" y="12"/>
                    </a:lnTo>
                    <a:lnTo>
                      <a:pt x="36" y="4"/>
                    </a:lnTo>
                    <a:lnTo>
                      <a:pt x="51" y="0"/>
                    </a:lnTo>
                    <a:lnTo>
                      <a:pt x="51" y="4"/>
                    </a:lnTo>
                    <a:lnTo>
                      <a:pt x="51" y="20"/>
                    </a:lnTo>
                    <a:lnTo>
                      <a:pt x="36" y="41"/>
                    </a:lnTo>
                    <a:lnTo>
                      <a:pt x="29" y="70"/>
                    </a:lnTo>
                    <a:lnTo>
                      <a:pt x="22" y="90"/>
                    </a:lnTo>
                    <a:lnTo>
                      <a:pt x="14" y="127"/>
                    </a:lnTo>
                    <a:lnTo>
                      <a:pt x="7" y="160"/>
                    </a:lnTo>
                  </a:path>
                </a:pathLst>
              </a:custGeom>
              <a:solidFill>
                <a:schemeClr val="accent1"/>
              </a:solidFill>
              <a:ln w="12700" cap="rnd">
                <a:solidFill>
                  <a:srgbClr val="008000"/>
                </a:solidFill>
                <a:round/>
                <a:headEnd/>
                <a:tailEnd/>
              </a:ln>
            </p:spPr>
            <p:txBody>
              <a:bodyPr/>
              <a:lstStyle/>
              <a:p>
                <a:endParaRPr lang="en-US"/>
              </a:p>
            </p:txBody>
          </p:sp>
          <p:sp>
            <p:nvSpPr>
              <p:cNvPr id="17911" name="Freeform 559"/>
              <p:cNvSpPr>
                <a:spLocks/>
              </p:cNvSpPr>
              <p:nvPr/>
            </p:nvSpPr>
            <p:spPr bwMode="auto">
              <a:xfrm>
                <a:off x="4581" y="2245"/>
                <a:ext cx="52" cy="200"/>
              </a:xfrm>
              <a:custGeom>
                <a:avLst/>
                <a:gdLst>
                  <a:gd name="T0" fmla="*/ 43 w 52"/>
                  <a:gd name="T1" fmla="*/ 199 h 200"/>
                  <a:gd name="T2" fmla="*/ 36 w 52"/>
                  <a:gd name="T3" fmla="*/ 134 h 200"/>
                  <a:gd name="T4" fmla="*/ 36 w 52"/>
                  <a:gd name="T5" fmla="*/ 106 h 200"/>
                  <a:gd name="T6" fmla="*/ 29 w 52"/>
                  <a:gd name="T7" fmla="*/ 77 h 200"/>
                  <a:gd name="T8" fmla="*/ 22 w 52"/>
                  <a:gd name="T9" fmla="*/ 53 h 200"/>
                  <a:gd name="T10" fmla="*/ 14 w 52"/>
                  <a:gd name="T11" fmla="*/ 28 h 200"/>
                  <a:gd name="T12" fmla="*/ 7 w 52"/>
                  <a:gd name="T13" fmla="*/ 12 h 200"/>
                  <a:gd name="T14" fmla="*/ 0 w 52"/>
                  <a:gd name="T15" fmla="*/ 0 h 200"/>
                  <a:gd name="T16" fmla="*/ 7 w 52"/>
                  <a:gd name="T17" fmla="*/ 4 h 200"/>
                  <a:gd name="T18" fmla="*/ 14 w 52"/>
                  <a:gd name="T19" fmla="*/ 16 h 200"/>
                  <a:gd name="T20" fmla="*/ 22 w 52"/>
                  <a:gd name="T21" fmla="*/ 28 h 200"/>
                  <a:gd name="T22" fmla="*/ 29 w 52"/>
                  <a:gd name="T23" fmla="*/ 45 h 200"/>
                  <a:gd name="T24" fmla="*/ 36 w 52"/>
                  <a:gd name="T25" fmla="*/ 69 h 200"/>
                  <a:gd name="T26" fmla="*/ 43 w 52"/>
                  <a:gd name="T27" fmla="*/ 93 h 200"/>
                  <a:gd name="T28" fmla="*/ 51 w 52"/>
                  <a:gd name="T29" fmla="*/ 114 h 200"/>
                  <a:gd name="T30" fmla="*/ 51 w 52"/>
                  <a:gd name="T31" fmla="*/ 126 h 200"/>
                  <a:gd name="T32" fmla="*/ 51 w 52"/>
                  <a:gd name="T33" fmla="*/ 138 h 200"/>
                  <a:gd name="T34" fmla="*/ 51 w 52"/>
                  <a:gd name="T35" fmla="*/ 150 h 2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200"/>
                  <a:gd name="T56" fmla="*/ 52 w 52"/>
                  <a:gd name="T57" fmla="*/ 200 h 2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200">
                    <a:moveTo>
                      <a:pt x="43" y="199"/>
                    </a:moveTo>
                    <a:lnTo>
                      <a:pt x="36" y="134"/>
                    </a:lnTo>
                    <a:lnTo>
                      <a:pt x="36" y="106"/>
                    </a:lnTo>
                    <a:lnTo>
                      <a:pt x="29" y="77"/>
                    </a:lnTo>
                    <a:lnTo>
                      <a:pt x="22" y="53"/>
                    </a:lnTo>
                    <a:lnTo>
                      <a:pt x="14" y="28"/>
                    </a:lnTo>
                    <a:lnTo>
                      <a:pt x="7" y="12"/>
                    </a:lnTo>
                    <a:lnTo>
                      <a:pt x="0" y="0"/>
                    </a:lnTo>
                    <a:lnTo>
                      <a:pt x="7" y="4"/>
                    </a:lnTo>
                    <a:lnTo>
                      <a:pt x="14" y="16"/>
                    </a:lnTo>
                    <a:lnTo>
                      <a:pt x="22" y="28"/>
                    </a:lnTo>
                    <a:lnTo>
                      <a:pt x="29" y="45"/>
                    </a:lnTo>
                    <a:lnTo>
                      <a:pt x="36" y="69"/>
                    </a:lnTo>
                    <a:lnTo>
                      <a:pt x="43" y="93"/>
                    </a:lnTo>
                    <a:lnTo>
                      <a:pt x="51" y="114"/>
                    </a:lnTo>
                    <a:lnTo>
                      <a:pt x="51" y="126"/>
                    </a:lnTo>
                    <a:lnTo>
                      <a:pt x="51" y="138"/>
                    </a:lnTo>
                    <a:lnTo>
                      <a:pt x="51" y="150"/>
                    </a:lnTo>
                  </a:path>
                </a:pathLst>
              </a:custGeom>
              <a:solidFill>
                <a:schemeClr val="accent1"/>
              </a:solidFill>
              <a:ln w="12700" cap="rnd">
                <a:solidFill>
                  <a:srgbClr val="008000"/>
                </a:solidFill>
                <a:round/>
                <a:headEnd/>
                <a:tailEnd/>
              </a:ln>
            </p:spPr>
            <p:txBody>
              <a:bodyPr/>
              <a:lstStyle/>
              <a:p>
                <a:endParaRPr lang="en-US"/>
              </a:p>
            </p:txBody>
          </p:sp>
          <p:sp>
            <p:nvSpPr>
              <p:cNvPr id="17912" name="Freeform 560"/>
              <p:cNvSpPr>
                <a:spLocks/>
              </p:cNvSpPr>
              <p:nvPr/>
            </p:nvSpPr>
            <p:spPr bwMode="auto">
              <a:xfrm>
                <a:off x="4530" y="2397"/>
                <a:ext cx="95" cy="66"/>
              </a:xfrm>
              <a:custGeom>
                <a:avLst/>
                <a:gdLst>
                  <a:gd name="T0" fmla="*/ 94 w 95"/>
                  <a:gd name="T1" fmla="*/ 65 h 66"/>
                  <a:gd name="T2" fmla="*/ 94 w 95"/>
                  <a:gd name="T3" fmla="*/ 61 h 66"/>
                  <a:gd name="T4" fmla="*/ 80 w 95"/>
                  <a:gd name="T5" fmla="*/ 49 h 66"/>
                  <a:gd name="T6" fmla="*/ 72 w 95"/>
                  <a:gd name="T7" fmla="*/ 32 h 66"/>
                  <a:gd name="T8" fmla="*/ 65 w 95"/>
                  <a:gd name="T9" fmla="*/ 20 h 66"/>
                  <a:gd name="T10" fmla="*/ 51 w 95"/>
                  <a:gd name="T11" fmla="*/ 12 h 66"/>
                  <a:gd name="T12" fmla="*/ 36 w 95"/>
                  <a:gd name="T13" fmla="*/ 4 h 66"/>
                  <a:gd name="T14" fmla="*/ 7 w 95"/>
                  <a:gd name="T15" fmla="*/ 0 h 66"/>
                  <a:gd name="T16" fmla="*/ 0 w 95"/>
                  <a:gd name="T17" fmla="*/ 0 h 66"/>
                  <a:gd name="T18" fmla="*/ 0 w 95"/>
                  <a:gd name="T19" fmla="*/ 4 h 66"/>
                  <a:gd name="T20" fmla="*/ 7 w 95"/>
                  <a:gd name="T21" fmla="*/ 4 h 66"/>
                  <a:gd name="T22" fmla="*/ 22 w 95"/>
                  <a:gd name="T23" fmla="*/ 8 h 66"/>
                  <a:gd name="T24" fmla="*/ 36 w 95"/>
                  <a:gd name="T25" fmla="*/ 12 h 66"/>
                  <a:gd name="T26" fmla="*/ 51 w 95"/>
                  <a:gd name="T27" fmla="*/ 16 h 66"/>
                  <a:gd name="T28" fmla="*/ 65 w 95"/>
                  <a:gd name="T29" fmla="*/ 28 h 66"/>
                  <a:gd name="T30" fmla="*/ 72 w 95"/>
                  <a:gd name="T31" fmla="*/ 40 h 66"/>
                  <a:gd name="T32" fmla="*/ 87 w 95"/>
                  <a:gd name="T33" fmla="*/ 57 h 66"/>
                  <a:gd name="T34" fmla="*/ 94 w 95"/>
                  <a:gd name="T35" fmla="*/ 65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66"/>
                  <a:gd name="T56" fmla="*/ 95 w 95"/>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66">
                    <a:moveTo>
                      <a:pt x="94" y="65"/>
                    </a:moveTo>
                    <a:lnTo>
                      <a:pt x="94" y="61"/>
                    </a:lnTo>
                    <a:lnTo>
                      <a:pt x="80" y="49"/>
                    </a:lnTo>
                    <a:lnTo>
                      <a:pt x="72" y="32"/>
                    </a:lnTo>
                    <a:lnTo>
                      <a:pt x="65" y="20"/>
                    </a:lnTo>
                    <a:lnTo>
                      <a:pt x="51" y="12"/>
                    </a:lnTo>
                    <a:lnTo>
                      <a:pt x="36" y="4"/>
                    </a:lnTo>
                    <a:lnTo>
                      <a:pt x="7" y="0"/>
                    </a:lnTo>
                    <a:lnTo>
                      <a:pt x="0" y="0"/>
                    </a:lnTo>
                    <a:lnTo>
                      <a:pt x="0" y="4"/>
                    </a:lnTo>
                    <a:lnTo>
                      <a:pt x="7" y="4"/>
                    </a:lnTo>
                    <a:lnTo>
                      <a:pt x="22" y="8"/>
                    </a:lnTo>
                    <a:lnTo>
                      <a:pt x="36" y="12"/>
                    </a:lnTo>
                    <a:lnTo>
                      <a:pt x="51" y="16"/>
                    </a:lnTo>
                    <a:lnTo>
                      <a:pt x="65" y="28"/>
                    </a:lnTo>
                    <a:lnTo>
                      <a:pt x="72" y="40"/>
                    </a:lnTo>
                    <a:lnTo>
                      <a:pt x="87" y="57"/>
                    </a:lnTo>
                    <a:lnTo>
                      <a:pt x="94" y="65"/>
                    </a:lnTo>
                  </a:path>
                </a:pathLst>
              </a:custGeom>
              <a:solidFill>
                <a:schemeClr val="accent1"/>
              </a:solidFill>
              <a:ln w="12700" cap="rnd">
                <a:solidFill>
                  <a:srgbClr val="008000"/>
                </a:solidFill>
                <a:round/>
                <a:headEnd/>
                <a:tailEnd/>
              </a:ln>
            </p:spPr>
            <p:txBody>
              <a:bodyPr/>
              <a:lstStyle/>
              <a:p>
                <a:endParaRPr lang="en-US"/>
              </a:p>
            </p:txBody>
          </p:sp>
          <p:sp>
            <p:nvSpPr>
              <p:cNvPr id="17913" name="Freeform 561"/>
              <p:cNvSpPr>
                <a:spLocks/>
              </p:cNvSpPr>
              <p:nvPr/>
            </p:nvSpPr>
            <p:spPr bwMode="auto">
              <a:xfrm>
                <a:off x="4623" y="2240"/>
                <a:ext cx="38" cy="226"/>
              </a:xfrm>
              <a:custGeom>
                <a:avLst/>
                <a:gdLst>
                  <a:gd name="T0" fmla="*/ 0 w 38"/>
                  <a:gd name="T1" fmla="*/ 205 h 226"/>
                  <a:gd name="T2" fmla="*/ 8 w 38"/>
                  <a:gd name="T3" fmla="*/ 143 h 226"/>
                  <a:gd name="T4" fmla="*/ 15 w 38"/>
                  <a:gd name="T5" fmla="*/ 86 h 226"/>
                  <a:gd name="T6" fmla="*/ 22 w 38"/>
                  <a:gd name="T7" fmla="*/ 61 h 226"/>
                  <a:gd name="T8" fmla="*/ 22 w 38"/>
                  <a:gd name="T9" fmla="*/ 32 h 226"/>
                  <a:gd name="T10" fmla="*/ 30 w 38"/>
                  <a:gd name="T11" fmla="*/ 12 h 226"/>
                  <a:gd name="T12" fmla="*/ 30 w 38"/>
                  <a:gd name="T13" fmla="*/ 0 h 226"/>
                  <a:gd name="T14" fmla="*/ 37 w 38"/>
                  <a:gd name="T15" fmla="*/ 0 h 226"/>
                  <a:gd name="T16" fmla="*/ 37 w 38"/>
                  <a:gd name="T17" fmla="*/ 8 h 226"/>
                  <a:gd name="T18" fmla="*/ 37 w 38"/>
                  <a:gd name="T19" fmla="*/ 24 h 226"/>
                  <a:gd name="T20" fmla="*/ 30 w 38"/>
                  <a:gd name="T21" fmla="*/ 41 h 226"/>
                  <a:gd name="T22" fmla="*/ 30 w 38"/>
                  <a:gd name="T23" fmla="*/ 57 h 226"/>
                  <a:gd name="T24" fmla="*/ 22 w 38"/>
                  <a:gd name="T25" fmla="*/ 82 h 226"/>
                  <a:gd name="T26" fmla="*/ 15 w 38"/>
                  <a:gd name="T27" fmla="*/ 131 h 226"/>
                  <a:gd name="T28" fmla="*/ 15 w 38"/>
                  <a:gd name="T29" fmla="*/ 176 h 226"/>
                  <a:gd name="T30" fmla="*/ 15 w 38"/>
                  <a:gd name="T31" fmla="*/ 225 h 2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226"/>
                  <a:gd name="T50" fmla="*/ 38 w 38"/>
                  <a:gd name="T51" fmla="*/ 226 h 2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226">
                    <a:moveTo>
                      <a:pt x="0" y="205"/>
                    </a:moveTo>
                    <a:lnTo>
                      <a:pt x="8" y="143"/>
                    </a:lnTo>
                    <a:lnTo>
                      <a:pt x="15" y="86"/>
                    </a:lnTo>
                    <a:lnTo>
                      <a:pt x="22" y="61"/>
                    </a:lnTo>
                    <a:lnTo>
                      <a:pt x="22" y="32"/>
                    </a:lnTo>
                    <a:lnTo>
                      <a:pt x="30" y="12"/>
                    </a:lnTo>
                    <a:lnTo>
                      <a:pt x="30" y="0"/>
                    </a:lnTo>
                    <a:lnTo>
                      <a:pt x="37" y="0"/>
                    </a:lnTo>
                    <a:lnTo>
                      <a:pt x="37" y="8"/>
                    </a:lnTo>
                    <a:lnTo>
                      <a:pt x="37" y="24"/>
                    </a:lnTo>
                    <a:lnTo>
                      <a:pt x="30" y="41"/>
                    </a:lnTo>
                    <a:lnTo>
                      <a:pt x="30" y="57"/>
                    </a:lnTo>
                    <a:lnTo>
                      <a:pt x="22" y="82"/>
                    </a:lnTo>
                    <a:lnTo>
                      <a:pt x="15" y="131"/>
                    </a:lnTo>
                    <a:lnTo>
                      <a:pt x="15" y="176"/>
                    </a:lnTo>
                    <a:lnTo>
                      <a:pt x="15" y="225"/>
                    </a:lnTo>
                  </a:path>
                </a:pathLst>
              </a:custGeom>
              <a:solidFill>
                <a:schemeClr val="accent1"/>
              </a:solidFill>
              <a:ln w="12700" cap="rnd">
                <a:solidFill>
                  <a:srgbClr val="008000"/>
                </a:solidFill>
                <a:round/>
                <a:headEnd/>
                <a:tailEnd/>
              </a:ln>
            </p:spPr>
            <p:txBody>
              <a:bodyPr/>
              <a:lstStyle/>
              <a:p>
                <a:endParaRPr lang="en-US"/>
              </a:p>
            </p:txBody>
          </p:sp>
          <p:sp>
            <p:nvSpPr>
              <p:cNvPr id="17914" name="Freeform 562"/>
              <p:cNvSpPr>
                <a:spLocks/>
              </p:cNvSpPr>
              <p:nvPr/>
            </p:nvSpPr>
            <p:spPr bwMode="auto">
              <a:xfrm>
                <a:off x="4642" y="2392"/>
                <a:ext cx="75" cy="62"/>
              </a:xfrm>
              <a:custGeom>
                <a:avLst/>
                <a:gdLst>
                  <a:gd name="T0" fmla="*/ 0 w 75"/>
                  <a:gd name="T1" fmla="*/ 61 h 62"/>
                  <a:gd name="T2" fmla="*/ 7 w 75"/>
                  <a:gd name="T3" fmla="*/ 37 h 62"/>
                  <a:gd name="T4" fmla="*/ 15 w 75"/>
                  <a:gd name="T5" fmla="*/ 16 h 62"/>
                  <a:gd name="T6" fmla="*/ 30 w 75"/>
                  <a:gd name="T7" fmla="*/ 8 h 62"/>
                  <a:gd name="T8" fmla="*/ 37 w 75"/>
                  <a:gd name="T9" fmla="*/ 4 h 62"/>
                  <a:gd name="T10" fmla="*/ 59 w 75"/>
                  <a:gd name="T11" fmla="*/ 0 h 62"/>
                  <a:gd name="T12" fmla="*/ 74 w 75"/>
                  <a:gd name="T13" fmla="*/ 4 h 62"/>
                  <a:gd name="T14" fmla="*/ 67 w 75"/>
                  <a:gd name="T15" fmla="*/ 12 h 62"/>
                  <a:gd name="T16" fmla="*/ 52 w 75"/>
                  <a:gd name="T17" fmla="*/ 16 h 62"/>
                  <a:gd name="T18" fmla="*/ 30 w 75"/>
                  <a:gd name="T19" fmla="*/ 28 h 62"/>
                  <a:gd name="T20" fmla="*/ 7 w 75"/>
                  <a:gd name="T21" fmla="*/ 3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62"/>
                  <a:gd name="T35" fmla="*/ 75 w 75"/>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62">
                    <a:moveTo>
                      <a:pt x="0" y="61"/>
                    </a:moveTo>
                    <a:lnTo>
                      <a:pt x="7" y="37"/>
                    </a:lnTo>
                    <a:lnTo>
                      <a:pt x="15" y="16"/>
                    </a:lnTo>
                    <a:lnTo>
                      <a:pt x="30" y="8"/>
                    </a:lnTo>
                    <a:lnTo>
                      <a:pt x="37" y="4"/>
                    </a:lnTo>
                    <a:lnTo>
                      <a:pt x="59" y="0"/>
                    </a:lnTo>
                    <a:lnTo>
                      <a:pt x="74" y="4"/>
                    </a:lnTo>
                    <a:lnTo>
                      <a:pt x="67" y="12"/>
                    </a:lnTo>
                    <a:lnTo>
                      <a:pt x="52" y="16"/>
                    </a:lnTo>
                    <a:lnTo>
                      <a:pt x="30" y="28"/>
                    </a:lnTo>
                    <a:lnTo>
                      <a:pt x="7" y="37"/>
                    </a:lnTo>
                  </a:path>
                </a:pathLst>
              </a:custGeom>
              <a:solidFill>
                <a:schemeClr val="accent1"/>
              </a:solidFill>
              <a:ln w="12700" cap="rnd">
                <a:solidFill>
                  <a:srgbClr val="008000"/>
                </a:solidFill>
                <a:round/>
                <a:headEnd/>
                <a:tailEnd/>
              </a:ln>
            </p:spPr>
            <p:txBody>
              <a:bodyPr/>
              <a:lstStyle/>
              <a:p>
                <a:endParaRPr lang="en-US"/>
              </a:p>
            </p:txBody>
          </p:sp>
          <p:sp>
            <p:nvSpPr>
              <p:cNvPr id="17915" name="Freeform 563"/>
              <p:cNvSpPr>
                <a:spLocks/>
              </p:cNvSpPr>
              <p:nvPr/>
            </p:nvSpPr>
            <p:spPr bwMode="auto">
              <a:xfrm>
                <a:off x="4608" y="2194"/>
                <a:ext cx="23" cy="249"/>
              </a:xfrm>
              <a:custGeom>
                <a:avLst/>
                <a:gdLst>
                  <a:gd name="T0" fmla="*/ 22 w 23"/>
                  <a:gd name="T1" fmla="*/ 248 h 249"/>
                  <a:gd name="T2" fmla="*/ 15 w 23"/>
                  <a:gd name="T3" fmla="*/ 187 h 249"/>
                  <a:gd name="T4" fmla="*/ 15 w 23"/>
                  <a:gd name="T5" fmla="*/ 130 h 249"/>
                  <a:gd name="T6" fmla="*/ 7 w 23"/>
                  <a:gd name="T7" fmla="*/ 82 h 249"/>
                  <a:gd name="T8" fmla="*/ 7 w 23"/>
                  <a:gd name="T9" fmla="*/ 45 h 249"/>
                  <a:gd name="T10" fmla="*/ 0 w 23"/>
                  <a:gd name="T11" fmla="*/ 21 h 249"/>
                  <a:gd name="T12" fmla="*/ 0 w 23"/>
                  <a:gd name="T13" fmla="*/ 4 h 249"/>
                  <a:gd name="T14" fmla="*/ 0 w 23"/>
                  <a:gd name="T15" fmla="*/ 0 h 249"/>
                  <a:gd name="T16" fmla="*/ 7 w 23"/>
                  <a:gd name="T17" fmla="*/ 0 h 249"/>
                  <a:gd name="T18" fmla="*/ 7 w 23"/>
                  <a:gd name="T19" fmla="*/ 8 h 249"/>
                  <a:gd name="T20" fmla="*/ 15 w 23"/>
                  <a:gd name="T21" fmla="*/ 25 h 249"/>
                  <a:gd name="T22" fmla="*/ 15 w 23"/>
                  <a:gd name="T23" fmla="*/ 45 h 249"/>
                  <a:gd name="T24" fmla="*/ 15 w 23"/>
                  <a:gd name="T25" fmla="*/ 61 h 249"/>
                  <a:gd name="T26" fmla="*/ 15 w 23"/>
                  <a:gd name="T27" fmla="*/ 94 h 249"/>
                  <a:gd name="T28" fmla="*/ 15 w 23"/>
                  <a:gd name="T29" fmla="*/ 126 h 249"/>
                  <a:gd name="T30" fmla="*/ 22 w 23"/>
                  <a:gd name="T31" fmla="*/ 167 h 249"/>
                  <a:gd name="T32" fmla="*/ 22 w 23"/>
                  <a:gd name="T33" fmla="*/ 207 h 2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9"/>
                  <a:gd name="T53" fmla="*/ 23 w 23"/>
                  <a:gd name="T54" fmla="*/ 249 h 2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9">
                    <a:moveTo>
                      <a:pt x="22" y="248"/>
                    </a:moveTo>
                    <a:lnTo>
                      <a:pt x="15" y="187"/>
                    </a:lnTo>
                    <a:lnTo>
                      <a:pt x="15" y="130"/>
                    </a:lnTo>
                    <a:lnTo>
                      <a:pt x="7" y="82"/>
                    </a:lnTo>
                    <a:lnTo>
                      <a:pt x="7" y="45"/>
                    </a:lnTo>
                    <a:lnTo>
                      <a:pt x="0" y="21"/>
                    </a:lnTo>
                    <a:lnTo>
                      <a:pt x="0" y="4"/>
                    </a:lnTo>
                    <a:lnTo>
                      <a:pt x="0" y="0"/>
                    </a:lnTo>
                    <a:lnTo>
                      <a:pt x="7" y="0"/>
                    </a:lnTo>
                    <a:lnTo>
                      <a:pt x="7" y="8"/>
                    </a:lnTo>
                    <a:lnTo>
                      <a:pt x="15" y="25"/>
                    </a:lnTo>
                    <a:lnTo>
                      <a:pt x="15" y="45"/>
                    </a:lnTo>
                    <a:lnTo>
                      <a:pt x="15" y="61"/>
                    </a:lnTo>
                    <a:lnTo>
                      <a:pt x="15" y="94"/>
                    </a:lnTo>
                    <a:lnTo>
                      <a:pt x="15" y="126"/>
                    </a:lnTo>
                    <a:lnTo>
                      <a:pt x="22" y="167"/>
                    </a:lnTo>
                    <a:lnTo>
                      <a:pt x="22" y="207"/>
                    </a:lnTo>
                  </a:path>
                </a:pathLst>
              </a:custGeom>
              <a:solidFill>
                <a:schemeClr val="accent1"/>
              </a:solidFill>
              <a:ln w="12700" cap="rnd">
                <a:solidFill>
                  <a:srgbClr val="008000"/>
                </a:solidFill>
                <a:round/>
                <a:headEnd/>
                <a:tailEnd/>
              </a:ln>
            </p:spPr>
            <p:txBody>
              <a:bodyPr/>
              <a:lstStyle/>
              <a:p>
                <a:endParaRPr lang="en-US"/>
              </a:p>
            </p:txBody>
          </p:sp>
        </p:grpSp>
        <p:grpSp>
          <p:nvGrpSpPr>
            <p:cNvPr id="17613" name="Group 564"/>
            <p:cNvGrpSpPr>
              <a:grpSpLocks/>
            </p:cNvGrpSpPr>
            <p:nvPr/>
          </p:nvGrpSpPr>
          <p:grpSpPr bwMode="auto">
            <a:xfrm>
              <a:off x="4712" y="2193"/>
              <a:ext cx="191" cy="280"/>
              <a:chOff x="4712" y="2193"/>
              <a:chExt cx="191" cy="280"/>
            </a:xfrm>
          </p:grpSpPr>
          <p:sp>
            <p:nvSpPr>
              <p:cNvPr id="17900" name="Freeform 565"/>
              <p:cNvSpPr>
                <a:spLocks/>
              </p:cNvSpPr>
              <p:nvPr/>
            </p:nvSpPr>
            <p:spPr bwMode="auto">
              <a:xfrm>
                <a:off x="4809" y="2369"/>
                <a:ext cx="8" cy="104"/>
              </a:xfrm>
              <a:custGeom>
                <a:avLst/>
                <a:gdLst>
                  <a:gd name="T0" fmla="*/ 0 w 8"/>
                  <a:gd name="T1" fmla="*/ 103 h 104"/>
                  <a:gd name="T2" fmla="*/ 0 w 8"/>
                  <a:gd name="T3" fmla="*/ 70 h 104"/>
                  <a:gd name="T4" fmla="*/ 0 w 8"/>
                  <a:gd name="T5" fmla="*/ 45 h 104"/>
                  <a:gd name="T6" fmla="*/ 7 w 8"/>
                  <a:gd name="T7" fmla="*/ 29 h 104"/>
                  <a:gd name="T8" fmla="*/ 7 w 8"/>
                  <a:gd name="T9" fmla="*/ 13 h 104"/>
                  <a:gd name="T10" fmla="*/ 7 w 8"/>
                  <a:gd name="T11" fmla="*/ 4 h 104"/>
                  <a:gd name="T12" fmla="*/ 7 w 8"/>
                  <a:gd name="T13" fmla="*/ 0 h 104"/>
                  <a:gd name="T14" fmla="*/ 7 w 8"/>
                  <a:gd name="T15" fmla="*/ 4 h 104"/>
                  <a:gd name="T16" fmla="*/ 7 w 8"/>
                  <a:gd name="T17" fmla="*/ 17 h 104"/>
                  <a:gd name="T18" fmla="*/ 7 w 8"/>
                  <a:gd name="T19" fmla="*/ 41 h 104"/>
                  <a:gd name="T20" fmla="*/ 7 w 8"/>
                  <a:gd name="T21" fmla="*/ 70 h 104"/>
                  <a:gd name="T22" fmla="*/ 0 w 8"/>
                  <a:gd name="T23" fmla="*/ 103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04"/>
                  <a:gd name="T38" fmla="*/ 8 w 8"/>
                  <a:gd name="T39" fmla="*/ 104 h 1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04">
                    <a:moveTo>
                      <a:pt x="0" y="103"/>
                    </a:moveTo>
                    <a:lnTo>
                      <a:pt x="0" y="70"/>
                    </a:lnTo>
                    <a:lnTo>
                      <a:pt x="0" y="45"/>
                    </a:lnTo>
                    <a:lnTo>
                      <a:pt x="7" y="29"/>
                    </a:lnTo>
                    <a:lnTo>
                      <a:pt x="7" y="13"/>
                    </a:lnTo>
                    <a:lnTo>
                      <a:pt x="7" y="4"/>
                    </a:lnTo>
                    <a:lnTo>
                      <a:pt x="7" y="0"/>
                    </a:lnTo>
                    <a:lnTo>
                      <a:pt x="7" y="4"/>
                    </a:lnTo>
                    <a:lnTo>
                      <a:pt x="7" y="17"/>
                    </a:lnTo>
                    <a:lnTo>
                      <a:pt x="7" y="41"/>
                    </a:lnTo>
                    <a:lnTo>
                      <a:pt x="7" y="70"/>
                    </a:lnTo>
                    <a:lnTo>
                      <a:pt x="0" y="103"/>
                    </a:lnTo>
                  </a:path>
                </a:pathLst>
              </a:custGeom>
              <a:solidFill>
                <a:schemeClr val="accent1"/>
              </a:solidFill>
              <a:ln w="12700" cap="rnd">
                <a:solidFill>
                  <a:srgbClr val="008000"/>
                </a:solidFill>
                <a:round/>
                <a:headEnd/>
                <a:tailEnd/>
              </a:ln>
            </p:spPr>
            <p:txBody>
              <a:bodyPr/>
              <a:lstStyle/>
              <a:p>
                <a:endParaRPr lang="en-US"/>
              </a:p>
            </p:txBody>
          </p:sp>
          <p:sp>
            <p:nvSpPr>
              <p:cNvPr id="17901" name="Freeform 566"/>
              <p:cNvSpPr>
                <a:spLocks/>
              </p:cNvSpPr>
              <p:nvPr/>
            </p:nvSpPr>
            <p:spPr bwMode="auto">
              <a:xfrm>
                <a:off x="4733" y="2293"/>
                <a:ext cx="84" cy="166"/>
              </a:xfrm>
              <a:custGeom>
                <a:avLst/>
                <a:gdLst>
                  <a:gd name="T0" fmla="*/ 83 w 84"/>
                  <a:gd name="T1" fmla="*/ 165 h 166"/>
                  <a:gd name="T2" fmla="*/ 75 w 84"/>
                  <a:gd name="T3" fmla="*/ 165 h 166"/>
                  <a:gd name="T4" fmla="*/ 68 w 84"/>
                  <a:gd name="T5" fmla="*/ 148 h 166"/>
                  <a:gd name="T6" fmla="*/ 53 w 84"/>
                  <a:gd name="T7" fmla="*/ 124 h 166"/>
                  <a:gd name="T8" fmla="*/ 45 w 84"/>
                  <a:gd name="T9" fmla="*/ 107 h 166"/>
                  <a:gd name="T10" fmla="*/ 45 w 84"/>
                  <a:gd name="T11" fmla="*/ 95 h 166"/>
                  <a:gd name="T12" fmla="*/ 45 w 84"/>
                  <a:gd name="T13" fmla="*/ 87 h 166"/>
                  <a:gd name="T14" fmla="*/ 45 w 84"/>
                  <a:gd name="T15" fmla="*/ 78 h 166"/>
                  <a:gd name="T16" fmla="*/ 45 w 84"/>
                  <a:gd name="T17" fmla="*/ 66 h 166"/>
                  <a:gd name="T18" fmla="*/ 38 w 84"/>
                  <a:gd name="T19" fmla="*/ 50 h 166"/>
                  <a:gd name="T20" fmla="*/ 23 w 84"/>
                  <a:gd name="T21" fmla="*/ 29 h 166"/>
                  <a:gd name="T22" fmla="*/ 7 w 84"/>
                  <a:gd name="T23" fmla="*/ 9 h 166"/>
                  <a:gd name="T24" fmla="*/ 0 w 84"/>
                  <a:gd name="T25" fmla="*/ 0 h 166"/>
                  <a:gd name="T26" fmla="*/ 7 w 84"/>
                  <a:gd name="T27" fmla="*/ 5 h 166"/>
                  <a:gd name="T28" fmla="*/ 15 w 84"/>
                  <a:gd name="T29" fmla="*/ 13 h 166"/>
                  <a:gd name="T30" fmla="*/ 30 w 84"/>
                  <a:gd name="T31" fmla="*/ 29 h 166"/>
                  <a:gd name="T32" fmla="*/ 45 w 84"/>
                  <a:gd name="T33" fmla="*/ 50 h 166"/>
                  <a:gd name="T34" fmla="*/ 53 w 84"/>
                  <a:gd name="T35" fmla="*/ 62 h 166"/>
                  <a:gd name="T36" fmla="*/ 53 w 84"/>
                  <a:gd name="T37" fmla="*/ 78 h 166"/>
                  <a:gd name="T38" fmla="*/ 68 w 84"/>
                  <a:gd name="T39" fmla="*/ 115 h 166"/>
                  <a:gd name="T40" fmla="*/ 75 w 84"/>
                  <a:gd name="T41" fmla="*/ 148 h 166"/>
                  <a:gd name="T42" fmla="*/ 83 w 84"/>
                  <a:gd name="T43" fmla="*/ 161 h 166"/>
                  <a:gd name="T44" fmla="*/ 83 w 84"/>
                  <a:gd name="T45" fmla="*/ 165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4"/>
                  <a:gd name="T70" fmla="*/ 0 h 166"/>
                  <a:gd name="T71" fmla="*/ 84 w 84"/>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4" h="166">
                    <a:moveTo>
                      <a:pt x="83" y="165"/>
                    </a:moveTo>
                    <a:lnTo>
                      <a:pt x="75" y="165"/>
                    </a:lnTo>
                    <a:lnTo>
                      <a:pt x="68" y="148"/>
                    </a:lnTo>
                    <a:lnTo>
                      <a:pt x="53" y="124"/>
                    </a:lnTo>
                    <a:lnTo>
                      <a:pt x="45" y="107"/>
                    </a:lnTo>
                    <a:lnTo>
                      <a:pt x="45" y="95"/>
                    </a:lnTo>
                    <a:lnTo>
                      <a:pt x="45" y="87"/>
                    </a:lnTo>
                    <a:lnTo>
                      <a:pt x="45" y="78"/>
                    </a:lnTo>
                    <a:lnTo>
                      <a:pt x="45" y="66"/>
                    </a:lnTo>
                    <a:lnTo>
                      <a:pt x="38" y="50"/>
                    </a:lnTo>
                    <a:lnTo>
                      <a:pt x="23" y="29"/>
                    </a:lnTo>
                    <a:lnTo>
                      <a:pt x="7" y="9"/>
                    </a:lnTo>
                    <a:lnTo>
                      <a:pt x="0" y="0"/>
                    </a:lnTo>
                    <a:lnTo>
                      <a:pt x="7" y="5"/>
                    </a:lnTo>
                    <a:lnTo>
                      <a:pt x="15" y="13"/>
                    </a:lnTo>
                    <a:lnTo>
                      <a:pt x="30" y="29"/>
                    </a:lnTo>
                    <a:lnTo>
                      <a:pt x="45" y="50"/>
                    </a:lnTo>
                    <a:lnTo>
                      <a:pt x="53" y="62"/>
                    </a:lnTo>
                    <a:lnTo>
                      <a:pt x="53" y="78"/>
                    </a:lnTo>
                    <a:lnTo>
                      <a:pt x="68" y="115"/>
                    </a:lnTo>
                    <a:lnTo>
                      <a:pt x="75" y="148"/>
                    </a:lnTo>
                    <a:lnTo>
                      <a:pt x="83" y="161"/>
                    </a:lnTo>
                    <a:lnTo>
                      <a:pt x="83" y="165"/>
                    </a:lnTo>
                  </a:path>
                </a:pathLst>
              </a:custGeom>
              <a:solidFill>
                <a:schemeClr val="accent1"/>
              </a:solidFill>
              <a:ln w="12700" cap="rnd">
                <a:solidFill>
                  <a:srgbClr val="008000"/>
                </a:solidFill>
                <a:round/>
                <a:headEnd/>
                <a:tailEnd/>
              </a:ln>
            </p:spPr>
            <p:txBody>
              <a:bodyPr/>
              <a:lstStyle/>
              <a:p>
                <a:endParaRPr lang="en-US"/>
              </a:p>
            </p:txBody>
          </p:sp>
          <p:sp>
            <p:nvSpPr>
              <p:cNvPr id="17902" name="Freeform 567"/>
              <p:cNvSpPr>
                <a:spLocks/>
              </p:cNvSpPr>
              <p:nvPr/>
            </p:nvSpPr>
            <p:spPr bwMode="auto">
              <a:xfrm>
                <a:off x="4813" y="2312"/>
                <a:ext cx="54" cy="161"/>
              </a:xfrm>
              <a:custGeom>
                <a:avLst/>
                <a:gdLst>
                  <a:gd name="T0" fmla="*/ 0 w 54"/>
                  <a:gd name="T1" fmla="*/ 127 h 161"/>
                  <a:gd name="T2" fmla="*/ 15 w 54"/>
                  <a:gd name="T3" fmla="*/ 90 h 161"/>
                  <a:gd name="T4" fmla="*/ 30 w 54"/>
                  <a:gd name="T5" fmla="*/ 61 h 161"/>
                  <a:gd name="T6" fmla="*/ 30 w 54"/>
                  <a:gd name="T7" fmla="*/ 37 h 161"/>
                  <a:gd name="T8" fmla="*/ 30 w 54"/>
                  <a:gd name="T9" fmla="*/ 20 h 161"/>
                  <a:gd name="T10" fmla="*/ 38 w 54"/>
                  <a:gd name="T11" fmla="*/ 12 h 161"/>
                  <a:gd name="T12" fmla="*/ 45 w 54"/>
                  <a:gd name="T13" fmla="*/ 4 h 161"/>
                  <a:gd name="T14" fmla="*/ 53 w 54"/>
                  <a:gd name="T15" fmla="*/ 0 h 161"/>
                  <a:gd name="T16" fmla="*/ 53 w 54"/>
                  <a:gd name="T17" fmla="*/ 4 h 161"/>
                  <a:gd name="T18" fmla="*/ 53 w 54"/>
                  <a:gd name="T19" fmla="*/ 20 h 161"/>
                  <a:gd name="T20" fmla="*/ 38 w 54"/>
                  <a:gd name="T21" fmla="*/ 41 h 161"/>
                  <a:gd name="T22" fmla="*/ 30 w 54"/>
                  <a:gd name="T23" fmla="*/ 70 h 161"/>
                  <a:gd name="T24" fmla="*/ 22 w 54"/>
                  <a:gd name="T25" fmla="*/ 90 h 161"/>
                  <a:gd name="T26" fmla="*/ 15 w 54"/>
                  <a:gd name="T27" fmla="*/ 127 h 161"/>
                  <a:gd name="T28" fmla="*/ 15 w 54"/>
                  <a:gd name="T29" fmla="*/ 16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161"/>
                  <a:gd name="T47" fmla="*/ 54 w 54"/>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161">
                    <a:moveTo>
                      <a:pt x="0" y="127"/>
                    </a:moveTo>
                    <a:lnTo>
                      <a:pt x="15" y="90"/>
                    </a:lnTo>
                    <a:lnTo>
                      <a:pt x="30" y="61"/>
                    </a:lnTo>
                    <a:lnTo>
                      <a:pt x="30" y="37"/>
                    </a:lnTo>
                    <a:lnTo>
                      <a:pt x="30" y="20"/>
                    </a:lnTo>
                    <a:lnTo>
                      <a:pt x="38" y="12"/>
                    </a:lnTo>
                    <a:lnTo>
                      <a:pt x="45" y="4"/>
                    </a:lnTo>
                    <a:lnTo>
                      <a:pt x="53" y="0"/>
                    </a:lnTo>
                    <a:lnTo>
                      <a:pt x="53" y="4"/>
                    </a:lnTo>
                    <a:lnTo>
                      <a:pt x="53" y="20"/>
                    </a:lnTo>
                    <a:lnTo>
                      <a:pt x="38" y="41"/>
                    </a:lnTo>
                    <a:lnTo>
                      <a:pt x="30" y="70"/>
                    </a:lnTo>
                    <a:lnTo>
                      <a:pt x="22" y="90"/>
                    </a:lnTo>
                    <a:lnTo>
                      <a:pt x="15" y="127"/>
                    </a:lnTo>
                    <a:lnTo>
                      <a:pt x="15" y="160"/>
                    </a:lnTo>
                  </a:path>
                </a:pathLst>
              </a:custGeom>
              <a:solidFill>
                <a:schemeClr val="accent1"/>
              </a:solidFill>
              <a:ln w="12700" cap="rnd">
                <a:solidFill>
                  <a:srgbClr val="008000"/>
                </a:solidFill>
                <a:round/>
                <a:headEnd/>
                <a:tailEnd/>
              </a:ln>
            </p:spPr>
            <p:txBody>
              <a:bodyPr/>
              <a:lstStyle/>
              <a:p>
                <a:endParaRPr lang="en-US"/>
              </a:p>
            </p:txBody>
          </p:sp>
          <p:sp>
            <p:nvSpPr>
              <p:cNvPr id="17903" name="Freeform 568"/>
              <p:cNvSpPr>
                <a:spLocks/>
              </p:cNvSpPr>
              <p:nvPr/>
            </p:nvSpPr>
            <p:spPr bwMode="auto">
              <a:xfrm>
                <a:off x="4772" y="2244"/>
                <a:ext cx="46" cy="200"/>
              </a:xfrm>
              <a:custGeom>
                <a:avLst/>
                <a:gdLst>
                  <a:gd name="T0" fmla="*/ 38 w 46"/>
                  <a:gd name="T1" fmla="*/ 199 h 200"/>
                  <a:gd name="T2" fmla="*/ 30 w 46"/>
                  <a:gd name="T3" fmla="*/ 134 h 200"/>
                  <a:gd name="T4" fmla="*/ 30 w 46"/>
                  <a:gd name="T5" fmla="*/ 106 h 200"/>
                  <a:gd name="T6" fmla="*/ 23 w 46"/>
                  <a:gd name="T7" fmla="*/ 77 h 200"/>
                  <a:gd name="T8" fmla="*/ 15 w 46"/>
                  <a:gd name="T9" fmla="*/ 53 h 200"/>
                  <a:gd name="T10" fmla="*/ 8 w 46"/>
                  <a:gd name="T11" fmla="*/ 28 h 200"/>
                  <a:gd name="T12" fmla="*/ 0 w 46"/>
                  <a:gd name="T13" fmla="*/ 12 h 200"/>
                  <a:gd name="T14" fmla="*/ 0 w 46"/>
                  <a:gd name="T15" fmla="*/ 0 h 200"/>
                  <a:gd name="T16" fmla="*/ 0 w 46"/>
                  <a:gd name="T17" fmla="*/ 4 h 200"/>
                  <a:gd name="T18" fmla="*/ 8 w 46"/>
                  <a:gd name="T19" fmla="*/ 16 h 200"/>
                  <a:gd name="T20" fmla="*/ 15 w 46"/>
                  <a:gd name="T21" fmla="*/ 28 h 200"/>
                  <a:gd name="T22" fmla="*/ 23 w 46"/>
                  <a:gd name="T23" fmla="*/ 45 h 200"/>
                  <a:gd name="T24" fmla="*/ 30 w 46"/>
                  <a:gd name="T25" fmla="*/ 69 h 200"/>
                  <a:gd name="T26" fmla="*/ 45 w 46"/>
                  <a:gd name="T27" fmla="*/ 93 h 200"/>
                  <a:gd name="T28" fmla="*/ 45 w 46"/>
                  <a:gd name="T29" fmla="*/ 114 h 200"/>
                  <a:gd name="T30" fmla="*/ 45 w 46"/>
                  <a:gd name="T31" fmla="*/ 126 h 200"/>
                  <a:gd name="T32" fmla="*/ 45 w 46"/>
                  <a:gd name="T33" fmla="*/ 138 h 200"/>
                  <a:gd name="T34" fmla="*/ 45 w 46"/>
                  <a:gd name="T35" fmla="*/ 150 h 2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200"/>
                  <a:gd name="T56" fmla="*/ 46 w 46"/>
                  <a:gd name="T57" fmla="*/ 200 h 2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200">
                    <a:moveTo>
                      <a:pt x="38" y="199"/>
                    </a:moveTo>
                    <a:lnTo>
                      <a:pt x="30" y="134"/>
                    </a:lnTo>
                    <a:lnTo>
                      <a:pt x="30" y="106"/>
                    </a:lnTo>
                    <a:lnTo>
                      <a:pt x="23" y="77"/>
                    </a:lnTo>
                    <a:lnTo>
                      <a:pt x="15" y="53"/>
                    </a:lnTo>
                    <a:lnTo>
                      <a:pt x="8" y="28"/>
                    </a:lnTo>
                    <a:lnTo>
                      <a:pt x="0" y="12"/>
                    </a:lnTo>
                    <a:lnTo>
                      <a:pt x="0" y="0"/>
                    </a:lnTo>
                    <a:lnTo>
                      <a:pt x="0" y="4"/>
                    </a:lnTo>
                    <a:lnTo>
                      <a:pt x="8" y="16"/>
                    </a:lnTo>
                    <a:lnTo>
                      <a:pt x="15" y="28"/>
                    </a:lnTo>
                    <a:lnTo>
                      <a:pt x="23" y="45"/>
                    </a:lnTo>
                    <a:lnTo>
                      <a:pt x="30" y="69"/>
                    </a:lnTo>
                    <a:lnTo>
                      <a:pt x="45" y="93"/>
                    </a:lnTo>
                    <a:lnTo>
                      <a:pt x="45" y="114"/>
                    </a:lnTo>
                    <a:lnTo>
                      <a:pt x="45" y="126"/>
                    </a:lnTo>
                    <a:lnTo>
                      <a:pt x="45" y="138"/>
                    </a:lnTo>
                    <a:lnTo>
                      <a:pt x="45" y="150"/>
                    </a:lnTo>
                  </a:path>
                </a:pathLst>
              </a:custGeom>
              <a:solidFill>
                <a:schemeClr val="accent1"/>
              </a:solidFill>
              <a:ln w="12700" cap="rnd">
                <a:solidFill>
                  <a:srgbClr val="008000"/>
                </a:solidFill>
                <a:round/>
                <a:headEnd/>
                <a:tailEnd/>
              </a:ln>
            </p:spPr>
            <p:txBody>
              <a:bodyPr/>
              <a:lstStyle/>
              <a:p>
                <a:endParaRPr lang="en-US"/>
              </a:p>
            </p:txBody>
          </p:sp>
          <p:sp>
            <p:nvSpPr>
              <p:cNvPr id="17904" name="Freeform 569"/>
              <p:cNvSpPr>
                <a:spLocks/>
              </p:cNvSpPr>
              <p:nvPr/>
            </p:nvSpPr>
            <p:spPr bwMode="auto">
              <a:xfrm>
                <a:off x="4712" y="2396"/>
                <a:ext cx="99" cy="66"/>
              </a:xfrm>
              <a:custGeom>
                <a:avLst/>
                <a:gdLst>
                  <a:gd name="T0" fmla="*/ 98 w 99"/>
                  <a:gd name="T1" fmla="*/ 65 h 66"/>
                  <a:gd name="T2" fmla="*/ 98 w 99"/>
                  <a:gd name="T3" fmla="*/ 61 h 66"/>
                  <a:gd name="T4" fmla="*/ 83 w 99"/>
                  <a:gd name="T5" fmla="*/ 49 h 66"/>
                  <a:gd name="T6" fmla="*/ 75 w 99"/>
                  <a:gd name="T7" fmla="*/ 32 h 66"/>
                  <a:gd name="T8" fmla="*/ 68 w 99"/>
                  <a:gd name="T9" fmla="*/ 20 h 66"/>
                  <a:gd name="T10" fmla="*/ 53 w 99"/>
                  <a:gd name="T11" fmla="*/ 12 h 66"/>
                  <a:gd name="T12" fmla="*/ 38 w 99"/>
                  <a:gd name="T13" fmla="*/ 4 h 66"/>
                  <a:gd name="T14" fmla="*/ 15 w 99"/>
                  <a:gd name="T15" fmla="*/ 0 h 66"/>
                  <a:gd name="T16" fmla="*/ 7 w 99"/>
                  <a:gd name="T17" fmla="*/ 0 h 66"/>
                  <a:gd name="T18" fmla="*/ 0 w 99"/>
                  <a:gd name="T19" fmla="*/ 4 h 66"/>
                  <a:gd name="T20" fmla="*/ 7 w 99"/>
                  <a:gd name="T21" fmla="*/ 4 h 66"/>
                  <a:gd name="T22" fmla="*/ 30 w 99"/>
                  <a:gd name="T23" fmla="*/ 8 h 66"/>
                  <a:gd name="T24" fmla="*/ 45 w 99"/>
                  <a:gd name="T25" fmla="*/ 12 h 66"/>
                  <a:gd name="T26" fmla="*/ 53 w 99"/>
                  <a:gd name="T27" fmla="*/ 16 h 66"/>
                  <a:gd name="T28" fmla="*/ 68 w 99"/>
                  <a:gd name="T29" fmla="*/ 28 h 66"/>
                  <a:gd name="T30" fmla="*/ 75 w 99"/>
                  <a:gd name="T31" fmla="*/ 40 h 66"/>
                  <a:gd name="T32" fmla="*/ 90 w 99"/>
                  <a:gd name="T33" fmla="*/ 57 h 66"/>
                  <a:gd name="T34" fmla="*/ 98 w 99"/>
                  <a:gd name="T35" fmla="*/ 65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9"/>
                  <a:gd name="T55" fmla="*/ 0 h 66"/>
                  <a:gd name="T56" fmla="*/ 99 w 99"/>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9" h="66">
                    <a:moveTo>
                      <a:pt x="98" y="65"/>
                    </a:moveTo>
                    <a:lnTo>
                      <a:pt x="98" y="61"/>
                    </a:lnTo>
                    <a:lnTo>
                      <a:pt x="83" y="49"/>
                    </a:lnTo>
                    <a:lnTo>
                      <a:pt x="75" y="32"/>
                    </a:lnTo>
                    <a:lnTo>
                      <a:pt x="68" y="20"/>
                    </a:lnTo>
                    <a:lnTo>
                      <a:pt x="53" y="12"/>
                    </a:lnTo>
                    <a:lnTo>
                      <a:pt x="38" y="4"/>
                    </a:lnTo>
                    <a:lnTo>
                      <a:pt x="15" y="0"/>
                    </a:lnTo>
                    <a:lnTo>
                      <a:pt x="7" y="0"/>
                    </a:lnTo>
                    <a:lnTo>
                      <a:pt x="0" y="4"/>
                    </a:lnTo>
                    <a:lnTo>
                      <a:pt x="7" y="4"/>
                    </a:lnTo>
                    <a:lnTo>
                      <a:pt x="30" y="8"/>
                    </a:lnTo>
                    <a:lnTo>
                      <a:pt x="45" y="12"/>
                    </a:lnTo>
                    <a:lnTo>
                      <a:pt x="53" y="16"/>
                    </a:lnTo>
                    <a:lnTo>
                      <a:pt x="68" y="28"/>
                    </a:lnTo>
                    <a:lnTo>
                      <a:pt x="75" y="40"/>
                    </a:lnTo>
                    <a:lnTo>
                      <a:pt x="90" y="57"/>
                    </a:lnTo>
                    <a:lnTo>
                      <a:pt x="98" y="65"/>
                    </a:lnTo>
                  </a:path>
                </a:pathLst>
              </a:custGeom>
              <a:solidFill>
                <a:schemeClr val="accent1"/>
              </a:solidFill>
              <a:ln w="12700" cap="rnd">
                <a:solidFill>
                  <a:srgbClr val="008000"/>
                </a:solidFill>
                <a:round/>
                <a:headEnd/>
                <a:tailEnd/>
              </a:ln>
            </p:spPr>
            <p:txBody>
              <a:bodyPr/>
              <a:lstStyle/>
              <a:p>
                <a:endParaRPr lang="en-US"/>
              </a:p>
            </p:txBody>
          </p:sp>
          <p:sp>
            <p:nvSpPr>
              <p:cNvPr id="17905" name="Freeform 570"/>
              <p:cNvSpPr>
                <a:spLocks/>
              </p:cNvSpPr>
              <p:nvPr/>
            </p:nvSpPr>
            <p:spPr bwMode="auto">
              <a:xfrm>
                <a:off x="4808" y="2239"/>
                <a:ext cx="39" cy="226"/>
              </a:xfrm>
              <a:custGeom>
                <a:avLst/>
                <a:gdLst>
                  <a:gd name="T0" fmla="*/ 0 w 39"/>
                  <a:gd name="T1" fmla="*/ 205 h 226"/>
                  <a:gd name="T2" fmla="*/ 8 w 39"/>
                  <a:gd name="T3" fmla="*/ 143 h 226"/>
                  <a:gd name="T4" fmla="*/ 15 w 39"/>
                  <a:gd name="T5" fmla="*/ 86 h 226"/>
                  <a:gd name="T6" fmla="*/ 23 w 39"/>
                  <a:gd name="T7" fmla="*/ 61 h 226"/>
                  <a:gd name="T8" fmla="*/ 23 w 39"/>
                  <a:gd name="T9" fmla="*/ 32 h 226"/>
                  <a:gd name="T10" fmla="*/ 30 w 39"/>
                  <a:gd name="T11" fmla="*/ 12 h 226"/>
                  <a:gd name="T12" fmla="*/ 30 w 39"/>
                  <a:gd name="T13" fmla="*/ 0 h 226"/>
                  <a:gd name="T14" fmla="*/ 38 w 39"/>
                  <a:gd name="T15" fmla="*/ 0 h 226"/>
                  <a:gd name="T16" fmla="*/ 38 w 39"/>
                  <a:gd name="T17" fmla="*/ 8 h 226"/>
                  <a:gd name="T18" fmla="*/ 38 w 39"/>
                  <a:gd name="T19" fmla="*/ 24 h 226"/>
                  <a:gd name="T20" fmla="*/ 30 w 39"/>
                  <a:gd name="T21" fmla="*/ 41 h 226"/>
                  <a:gd name="T22" fmla="*/ 30 w 39"/>
                  <a:gd name="T23" fmla="*/ 57 h 226"/>
                  <a:gd name="T24" fmla="*/ 23 w 39"/>
                  <a:gd name="T25" fmla="*/ 82 h 226"/>
                  <a:gd name="T26" fmla="*/ 15 w 39"/>
                  <a:gd name="T27" fmla="*/ 131 h 226"/>
                  <a:gd name="T28" fmla="*/ 15 w 39"/>
                  <a:gd name="T29" fmla="*/ 176 h 226"/>
                  <a:gd name="T30" fmla="*/ 15 w 39"/>
                  <a:gd name="T31" fmla="*/ 225 h 2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226"/>
                  <a:gd name="T50" fmla="*/ 39 w 39"/>
                  <a:gd name="T51" fmla="*/ 226 h 2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226">
                    <a:moveTo>
                      <a:pt x="0" y="205"/>
                    </a:moveTo>
                    <a:lnTo>
                      <a:pt x="8" y="143"/>
                    </a:lnTo>
                    <a:lnTo>
                      <a:pt x="15" y="86"/>
                    </a:lnTo>
                    <a:lnTo>
                      <a:pt x="23" y="61"/>
                    </a:lnTo>
                    <a:lnTo>
                      <a:pt x="23" y="32"/>
                    </a:lnTo>
                    <a:lnTo>
                      <a:pt x="30" y="12"/>
                    </a:lnTo>
                    <a:lnTo>
                      <a:pt x="30" y="0"/>
                    </a:lnTo>
                    <a:lnTo>
                      <a:pt x="38" y="0"/>
                    </a:lnTo>
                    <a:lnTo>
                      <a:pt x="38" y="8"/>
                    </a:lnTo>
                    <a:lnTo>
                      <a:pt x="38" y="24"/>
                    </a:lnTo>
                    <a:lnTo>
                      <a:pt x="30" y="41"/>
                    </a:lnTo>
                    <a:lnTo>
                      <a:pt x="30" y="57"/>
                    </a:lnTo>
                    <a:lnTo>
                      <a:pt x="23" y="82"/>
                    </a:lnTo>
                    <a:lnTo>
                      <a:pt x="15" y="131"/>
                    </a:lnTo>
                    <a:lnTo>
                      <a:pt x="15" y="176"/>
                    </a:lnTo>
                    <a:lnTo>
                      <a:pt x="15" y="225"/>
                    </a:lnTo>
                  </a:path>
                </a:pathLst>
              </a:custGeom>
              <a:solidFill>
                <a:schemeClr val="accent1"/>
              </a:solidFill>
              <a:ln w="12700" cap="rnd">
                <a:solidFill>
                  <a:srgbClr val="008000"/>
                </a:solidFill>
                <a:round/>
                <a:headEnd/>
                <a:tailEnd/>
              </a:ln>
            </p:spPr>
            <p:txBody>
              <a:bodyPr/>
              <a:lstStyle/>
              <a:p>
                <a:endParaRPr lang="en-US"/>
              </a:p>
            </p:txBody>
          </p:sp>
          <p:sp>
            <p:nvSpPr>
              <p:cNvPr id="17906" name="Freeform 571"/>
              <p:cNvSpPr>
                <a:spLocks/>
              </p:cNvSpPr>
              <p:nvPr/>
            </p:nvSpPr>
            <p:spPr bwMode="auto">
              <a:xfrm>
                <a:off x="4833" y="2391"/>
                <a:ext cx="70" cy="62"/>
              </a:xfrm>
              <a:custGeom>
                <a:avLst/>
                <a:gdLst>
                  <a:gd name="T0" fmla="*/ 0 w 70"/>
                  <a:gd name="T1" fmla="*/ 61 h 62"/>
                  <a:gd name="T2" fmla="*/ 0 w 70"/>
                  <a:gd name="T3" fmla="*/ 37 h 62"/>
                  <a:gd name="T4" fmla="*/ 7 w 70"/>
                  <a:gd name="T5" fmla="*/ 16 h 62"/>
                  <a:gd name="T6" fmla="*/ 23 w 70"/>
                  <a:gd name="T7" fmla="*/ 8 h 62"/>
                  <a:gd name="T8" fmla="*/ 38 w 70"/>
                  <a:gd name="T9" fmla="*/ 4 h 62"/>
                  <a:gd name="T10" fmla="*/ 54 w 70"/>
                  <a:gd name="T11" fmla="*/ 0 h 62"/>
                  <a:gd name="T12" fmla="*/ 69 w 70"/>
                  <a:gd name="T13" fmla="*/ 4 h 62"/>
                  <a:gd name="T14" fmla="*/ 61 w 70"/>
                  <a:gd name="T15" fmla="*/ 12 h 62"/>
                  <a:gd name="T16" fmla="*/ 46 w 70"/>
                  <a:gd name="T17" fmla="*/ 16 h 62"/>
                  <a:gd name="T18" fmla="*/ 23 w 70"/>
                  <a:gd name="T19" fmla="*/ 28 h 62"/>
                  <a:gd name="T20" fmla="*/ 7 w 70"/>
                  <a:gd name="T21" fmla="*/ 3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62"/>
                  <a:gd name="T35" fmla="*/ 70 w 70"/>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62">
                    <a:moveTo>
                      <a:pt x="0" y="61"/>
                    </a:moveTo>
                    <a:lnTo>
                      <a:pt x="0" y="37"/>
                    </a:lnTo>
                    <a:lnTo>
                      <a:pt x="7" y="16"/>
                    </a:lnTo>
                    <a:lnTo>
                      <a:pt x="23" y="8"/>
                    </a:lnTo>
                    <a:lnTo>
                      <a:pt x="38" y="4"/>
                    </a:lnTo>
                    <a:lnTo>
                      <a:pt x="54" y="0"/>
                    </a:lnTo>
                    <a:lnTo>
                      <a:pt x="69" y="4"/>
                    </a:lnTo>
                    <a:lnTo>
                      <a:pt x="61" y="12"/>
                    </a:lnTo>
                    <a:lnTo>
                      <a:pt x="46" y="16"/>
                    </a:lnTo>
                    <a:lnTo>
                      <a:pt x="23" y="28"/>
                    </a:lnTo>
                    <a:lnTo>
                      <a:pt x="7" y="37"/>
                    </a:lnTo>
                  </a:path>
                </a:pathLst>
              </a:custGeom>
              <a:solidFill>
                <a:schemeClr val="accent1"/>
              </a:solidFill>
              <a:ln w="12700" cap="rnd">
                <a:solidFill>
                  <a:srgbClr val="008000"/>
                </a:solidFill>
                <a:round/>
                <a:headEnd/>
                <a:tailEnd/>
              </a:ln>
            </p:spPr>
            <p:txBody>
              <a:bodyPr/>
              <a:lstStyle/>
              <a:p>
                <a:endParaRPr lang="en-US"/>
              </a:p>
            </p:txBody>
          </p:sp>
          <p:sp>
            <p:nvSpPr>
              <p:cNvPr id="17907" name="Freeform 572"/>
              <p:cNvSpPr>
                <a:spLocks/>
              </p:cNvSpPr>
              <p:nvPr/>
            </p:nvSpPr>
            <p:spPr bwMode="auto">
              <a:xfrm>
                <a:off x="4793" y="2193"/>
                <a:ext cx="24" cy="249"/>
              </a:xfrm>
              <a:custGeom>
                <a:avLst/>
                <a:gdLst>
                  <a:gd name="T0" fmla="*/ 23 w 24"/>
                  <a:gd name="T1" fmla="*/ 248 h 249"/>
                  <a:gd name="T2" fmla="*/ 15 w 24"/>
                  <a:gd name="T3" fmla="*/ 187 h 249"/>
                  <a:gd name="T4" fmla="*/ 15 w 24"/>
                  <a:gd name="T5" fmla="*/ 130 h 249"/>
                  <a:gd name="T6" fmla="*/ 8 w 24"/>
                  <a:gd name="T7" fmla="*/ 82 h 249"/>
                  <a:gd name="T8" fmla="*/ 8 w 24"/>
                  <a:gd name="T9" fmla="*/ 41 h 249"/>
                  <a:gd name="T10" fmla="*/ 0 w 24"/>
                  <a:gd name="T11" fmla="*/ 17 h 249"/>
                  <a:gd name="T12" fmla="*/ 0 w 24"/>
                  <a:gd name="T13" fmla="*/ 4 h 249"/>
                  <a:gd name="T14" fmla="*/ 0 w 24"/>
                  <a:gd name="T15" fmla="*/ 0 h 249"/>
                  <a:gd name="T16" fmla="*/ 8 w 24"/>
                  <a:gd name="T17" fmla="*/ 0 h 249"/>
                  <a:gd name="T18" fmla="*/ 8 w 24"/>
                  <a:gd name="T19" fmla="*/ 9 h 249"/>
                  <a:gd name="T20" fmla="*/ 15 w 24"/>
                  <a:gd name="T21" fmla="*/ 25 h 249"/>
                  <a:gd name="T22" fmla="*/ 15 w 24"/>
                  <a:gd name="T23" fmla="*/ 45 h 249"/>
                  <a:gd name="T24" fmla="*/ 15 w 24"/>
                  <a:gd name="T25" fmla="*/ 61 h 249"/>
                  <a:gd name="T26" fmla="*/ 15 w 24"/>
                  <a:gd name="T27" fmla="*/ 94 h 249"/>
                  <a:gd name="T28" fmla="*/ 15 w 24"/>
                  <a:gd name="T29" fmla="*/ 126 h 249"/>
                  <a:gd name="T30" fmla="*/ 23 w 24"/>
                  <a:gd name="T31" fmla="*/ 167 h 249"/>
                  <a:gd name="T32" fmla="*/ 23 w 24"/>
                  <a:gd name="T33" fmla="*/ 207 h 2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9"/>
                  <a:gd name="T53" fmla="*/ 24 w 24"/>
                  <a:gd name="T54" fmla="*/ 249 h 2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9">
                    <a:moveTo>
                      <a:pt x="23" y="248"/>
                    </a:moveTo>
                    <a:lnTo>
                      <a:pt x="15" y="187"/>
                    </a:lnTo>
                    <a:lnTo>
                      <a:pt x="15" y="130"/>
                    </a:lnTo>
                    <a:lnTo>
                      <a:pt x="8" y="82"/>
                    </a:lnTo>
                    <a:lnTo>
                      <a:pt x="8" y="41"/>
                    </a:lnTo>
                    <a:lnTo>
                      <a:pt x="0" y="17"/>
                    </a:lnTo>
                    <a:lnTo>
                      <a:pt x="0" y="4"/>
                    </a:lnTo>
                    <a:lnTo>
                      <a:pt x="0" y="0"/>
                    </a:lnTo>
                    <a:lnTo>
                      <a:pt x="8" y="0"/>
                    </a:lnTo>
                    <a:lnTo>
                      <a:pt x="8" y="9"/>
                    </a:lnTo>
                    <a:lnTo>
                      <a:pt x="15" y="25"/>
                    </a:lnTo>
                    <a:lnTo>
                      <a:pt x="15" y="45"/>
                    </a:lnTo>
                    <a:lnTo>
                      <a:pt x="15" y="61"/>
                    </a:lnTo>
                    <a:lnTo>
                      <a:pt x="15" y="94"/>
                    </a:lnTo>
                    <a:lnTo>
                      <a:pt x="15" y="126"/>
                    </a:lnTo>
                    <a:lnTo>
                      <a:pt x="23" y="167"/>
                    </a:lnTo>
                    <a:lnTo>
                      <a:pt x="23" y="207"/>
                    </a:lnTo>
                  </a:path>
                </a:pathLst>
              </a:custGeom>
              <a:solidFill>
                <a:schemeClr val="accent1"/>
              </a:solidFill>
              <a:ln w="12700" cap="rnd">
                <a:solidFill>
                  <a:srgbClr val="008000"/>
                </a:solidFill>
                <a:round/>
                <a:headEnd/>
                <a:tailEnd/>
              </a:ln>
            </p:spPr>
            <p:txBody>
              <a:bodyPr/>
              <a:lstStyle/>
              <a:p>
                <a:endParaRPr lang="en-US"/>
              </a:p>
            </p:txBody>
          </p:sp>
        </p:grpSp>
        <p:grpSp>
          <p:nvGrpSpPr>
            <p:cNvPr id="17614" name="Group 573"/>
            <p:cNvGrpSpPr>
              <a:grpSpLocks/>
            </p:cNvGrpSpPr>
            <p:nvPr/>
          </p:nvGrpSpPr>
          <p:grpSpPr bwMode="auto">
            <a:xfrm>
              <a:off x="4902" y="2190"/>
              <a:ext cx="187" cy="279"/>
              <a:chOff x="4902" y="2190"/>
              <a:chExt cx="187" cy="279"/>
            </a:xfrm>
          </p:grpSpPr>
          <p:sp>
            <p:nvSpPr>
              <p:cNvPr id="17892" name="Freeform 574"/>
              <p:cNvSpPr>
                <a:spLocks/>
              </p:cNvSpPr>
              <p:nvPr/>
            </p:nvSpPr>
            <p:spPr bwMode="auto">
              <a:xfrm>
                <a:off x="4994" y="2365"/>
                <a:ext cx="9" cy="104"/>
              </a:xfrm>
              <a:custGeom>
                <a:avLst/>
                <a:gdLst>
                  <a:gd name="T0" fmla="*/ 0 w 9"/>
                  <a:gd name="T1" fmla="*/ 103 h 104"/>
                  <a:gd name="T2" fmla="*/ 0 w 9"/>
                  <a:gd name="T3" fmla="*/ 70 h 104"/>
                  <a:gd name="T4" fmla="*/ 0 w 9"/>
                  <a:gd name="T5" fmla="*/ 46 h 104"/>
                  <a:gd name="T6" fmla="*/ 8 w 9"/>
                  <a:gd name="T7" fmla="*/ 29 h 104"/>
                  <a:gd name="T8" fmla="*/ 8 w 9"/>
                  <a:gd name="T9" fmla="*/ 13 h 104"/>
                  <a:gd name="T10" fmla="*/ 8 w 9"/>
                  <a:gd name="T11" fmla="*/ 5 h 104"/>
                  <a:gd name="T12" fmla="*/ 8 w 9"/>
                  <a:gd name="T13" fmla="*/ 0 h 104"/>
                  <a:gd name="T14" fmla="*/ 8 w 9"/>
                  <a:gd name="T15" fmla="*/ 5 h 104"/>
                  <a:gd name="T16" fmla="*/ 8 w 9"/>
                  <a:gd name="T17" fmla="*/ 17 h 104"/>
                  <a:gd name="T18" fmla="*/ 8 w 9"/>
                  <a:gd name="T19" fmla="*/ 41 h 104"/>
                  <a:gd name="T20" fmla="*/ 8 w 9"/>
                  <a:gd name="T21" fmla="*/ 70 h 104"/>
                  <a:gd name="T22" fmla="*/ 0 w 9"/>
                  <a:gd name="T23" fmla="*/ 103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04"/>
                  <a:gd name="T38" fmla="*/ 9 w 9"/>
                  <a:gd name="T39" fmla="*/ 104 h 1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04">
                    <a:moveTo>
                      <a:pt x="0" y="103"/>
                    </a:moveTo>
                    <a:lnTo>
                      <a:pt x="0" y="70"/>
                    </a:lnTo>
                    <a:lnTo>
                      <a:pt x="0" y="46"/>
                    </a:lnTo>
                    <a:lnTo>
                      <a:pt x="8" y="29"/>
                    </a:lnTo>
                    <a:lnTo>
                      <a:pt x="8" y="13"/>
                    </a:lnTo>
                    <a:lnTo>
                      <a:pt x="8" y="5"/>
                    </a:lnTo>
                    <a:lnTo>
                      <a:pt x="8" y="0"/>
                    </a:lnTo>
                    <a:lnTo>
                      <a:pt x="8" y="5"/>
                    </a:lnTo>
                    <a:lnTo>
                      <a:pt x="8" y="17"/>
                    </a:lnTo>
                    <a:lnTo>
                      <a:pt x="8" y="41"/>
                    </a:lnTo>
                    <a:lnTo>
                      <a:pt x="8" y="70"/>
                    </a:lnTo>
                    <a:lnTo>
                      <a:pt x="0" y="103"/>
                    </a:lnTo>
                  </a:path>
                </a:pathLst>
              </a:custGeom>
              <a:solidFill>
                <a:schemeClr val="accent1"/>
              </a:solidFill>
              <a:ln w="12700" cap="rnd">
                <a:solidFill>
                  <a:srgbClr val="008000"/>
                </a:solidFill>
                <a:round/>
                <a:headEnd/>
                <a:tailEnd/>
              </a:ln>
            </p:spPr>
            <p:txBody>
              <a:bodyPr/>
              <a:lstStyle/>
              <a:p>
                <a:endParaRPr lang="en-US"/>
              </a:p>
            </p:txBody>
          </p:sp>
          <p:sp>
            <p:nvSpPr>
              <p:cNvPr id="17893" name="Freeform 575"/>
              <p:cNvSpPr>
                <a:spLocks/>
              </p:cNvSpPr>
              <p:nvPr/>
            </p:nvSpPr>
            <p:spPr bwMode="auto">
              <a:xfrm>
                <a:off x="4924" y="2290"/>
                <a:ext cx="79" cy="165"/>
              </a:xfrm>
              <a:custGeom>
                <a:avLst/>
                <a:gdLst>
                  <a:gd name="T0" fmla="*/ 78 w 79"/>
                  <a:gd name="T1" fmla="*/ 164 h 165"/>
                  <a:gd name="T2" fmla="*/ 70 w 79"/>
                  <a:gd name="T3" fmla="*/ 164 h 165"/>
                  <a:gd name="T4" fmla="*/ 62 w 79"/>
                  <a:gd name="T5" fmla="*/ 147 h 165"/>
                  <a:gd name="T6" fmla="*/ 47 w 79"/>
                  <a:gd name="T7" fmla="*/ 123 h 165"/>
                  <a:gd name="T8" fmla="*/ 39 w 79"/>
                  <a:gd name="T9" fmla="*/ 106 h 165"/>
                  <a:gd name="T10" fmla="*/ 39 w 79"/>
                  <a:gd name="T11" fmla="*/ 94 h 165"/>
                  <a:gd name="T12" fmla="*/ 39 w 79"/>
                  <a:gd name="T13" fmla="*/ 86 h 165"/>
                  <a:gd name="T14" fmla="*/ 39 w 79"/>
                  <a:gd name="T15" fmla="*/ 78 h 165"/>
                  <a:gd name="T16" fmla="*/ 39 w 79"/>
                  <a:gd name="T17" fmla="*/ 65 h 165"/>
                  <a:gd name="T18" fmla="*/ 31 w 79"/>
                  <a:gd name="T19" fmla="*/ 49 h 165"/>
                  <a:gd name="T20" fmla="*/ 15 w 79"/>
                  <a:gd name="T21" fmla="*/ 28 h 165"/>
                  <a:gd name="T22" fmla="*/ 7 w 79"/>
                  <a:gd name="T23" fmla="*/ 8 h 165"/>
                  <a:gd name="T24" fmla="*/ 0 w 79"/>
                  <a:gd name="T25" fmla="*/ 0 h 165"/>
                  <a:gd name="T26" fmla="*/ 7 w 79"/>
                  <a:gd name="T27" fmla="*/ 4 h 165"/>
                  <a:gd name="T28" fmla="*/ 15 w 79"/>
                  <a:gd name="T29" fmla="*/ 12 h 165"/>
                  <a:gd name="T30" fmla="*/ 31 w 79"/>
                  <a:gd name="T31" fmla="*/ 28 h 165"/>
                  <a:gd name="T32" fmla="*/ 39 w 79"/>
                  <a:gd name="T33" fmla="*/ 49 h 165"/>
                  <a:gd name="T34" fmla="*/ 47 w 79"/>
                  <a:gd name="T35" fmla="*/ 61 h 165"/>
                  <a:gd name="T36" fmla="*/ 47 w 79"/>
                  <a:gd name="T37" fmla="*/ 78 h 165"/>
                  <a:gd name="T38" fmla="*/ 62 w 79"/>
                  <a:gd name="T39" fmla="*/ 115 h 165"/>
                  <a:gd name="T40" fmla="*/ 70 w 79"/>
                  <a:gd name="T41" fmla="*/ 147 h 165"/>
                  <a:gd name="T42" fmla="*/ 78 w 79"/>
                  <a:gd name="T43" fmla="*/ 160 h 165"/>
                  <a:gd name="T44" fmla="*/ 78 w 79"/>
                  <a:gd name="T45" fmla="*/ 164 h 1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9"/>
                  <a:gd name="T70" fmla="*/ 0 h 165"/>
                  <a:gd name="T71" fmla="*/ 79 w 79"/>
                  <a:gd name="T72" fmla="*/ 165 h 1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9" h="165">
                    <a:moveTo>
                      <a:pt x="78" y="164"/>
                    </a:moveTo>
                    <a:lnTo>
                      <a:pt x="70" y="164"/>
                    </a:lnTo>
                    <a:lnTo>
                      <a:pt x="62" y="147"/>
                    </a:lnTo>
                    <a:lnTo>
                      <a:pt x="47" y="123"/>
                    </a:lnTo>
                    <a:lnTo>
                      <a:pt x="39" y="106"/>
                    </a:lnTo>
                    <a:lnTo>
                      <a:pt x="39" y="94"/>
                    </a:lnTo>
                    <a:lnTo>
                      <a:pt x="39" y="86"/>
                    </a:lnTo>
                    <a:lnTo>
                      <a:pt x="39" y="78"/>
                    </a:lnTo>
                    <a:lnTo>
                      <a:pt x="39" y="65"/>
                    </a:lnTo>
                    <a:lnTo>
                      <a:pt x="31" y="49"/>
                    </a:lnTo>
                    <a:lnTo>
                      <a:pt x="15" y="28"/>
                    </a:lnTo>
                    <a:lnTo>
                      <a:pt x="7" y="8"/>
                    </a:lnTo>
                    <a:lnTo>
                      <a:pt x="0" y="0"/>
                    </a:lnTo>
                    <a:lnTo>
                      <a:pt x="7" y="4"/>
                    </a:lnTo>
                    <a:lnTo>
                      <a:pt x="15" y="12"/>
                    </a:lnTo>
                    <a:lnTo>
                      <a:pt x="31" y="28"/>
                    </a:lnTo>
                    <a:lnTo>
                      <a:pt x="39" y="49"/>
                    </a:lnTo>
                    <a:lnTo>
                      <a:pt x="47" y="61"/>
                    </a:lnTo>
                    <a:lnTo>
                      <a:pt x="47" y="78"/>
                    </a:lnTo>
                    <a:lnTo>
                      <a:pt x="62" y="115"/>
                    </a:lnTo>
                    <a:lnTo>
                      <a:pt x="70" y="147"/>
                    </a:lnTo>
                    <a:lnTo>
                      <a:pt x="78" y="160"/>
                    </a:lnTo>
                    <a:lnTo>
                      <a:pt x="78" y="164"/>
                    </a:lnTo>
                  </a:path>
                </a:pathLst>
              </a:custGeom>
              <a:solidFill>
                <a:schemeClr val="accent1"/>
              </a:solidFill>
              <a:ln w="12700" cap="rnd">
                <a:solidFill>
                  <a:srgbClr val="008000"/>
                </a:solidFill>
                <a:round/>
                <a:headEnd/>
                <a:tailEnd/>
              </a:ln>
            </p:spPr>
            <p:txBody>
              <a:bodyPr/>
              <a:lstStyle/>
              <a:p>
                <a:endParaRPr lang="en-US"/>
              </a:p>
            </p:txBody>
          </p:sp>
          <p:sp>
            <p:nvSpPr>
              <p:cNvPr id="17894" name="Freeform 576"/>
              <p:cNvSpPr>
                <a:spLocks/>
              </p:cNvSpPr>
              <p:nvPr/>
            </p:nvSpPr>
            <p:spPr bwMode="auto">
              <a:xfrm>
                <a:off x="5004" y="2308"/>
                <a:ext cx="49" cy="161"/>
              </a:xfrm>
              <a:custGeom>
                <a:avLst/>
                <a:gdLst>
                  <a:gd name="T0" fmla="*/ 0 w 49"/>
                  <a:gd name="T1" fmla="*/ 127 h 161"/>
                  <a:gd name="T2" fmla="*/ 16 w 49"/>
                  <a:gd name="T3" fmla="*/ 90 h 161"/>
                  <a:gd name="T4" fmla="*/ 24 w 49"/>
                  <a:gd name="T5" fmla="*/ 62 h 161"/>
                  <a:gd name="T6" fmla="*/ 24 w 49"/>
                  <a:gd name="T7" fmla="*/ 37 h 161"/>
                  <a:gd name="T8" fmla="*/ 24 w 49"/>
                  <a:gd name="T9" fmla="*/ 21 h 161"/>
                  <a:gd name="T10" fmla="*/ 32 w 49"/>
                  <a:gd name="T11" fmla="*/ 12 h 161"/>
                  <a:gd name="T12" fmla="*/ 40 w 49"/>
                  <a:gd name="T13" fmla="*/ 4 h 161"/>
                  <a:gd name="T14" fmla="*/ 48 w 49"/>
                  <a:gd name="T15" fmla="*/ 0 h 161"/>
                  <a:gd name="T16" fmla="*/ 48 w 49"/>
                  <a:gd name="T17" fmla="*/ 4 h 161"/>
                  <a:gd name="T18" fmla="*/ 48 w 49"/>
                  <a:gd name="T19" fmla="*/ 21 h 161"/>
                  <a:gd name="T20" fmla="*/ 32 w 49"/>
                  <a:gd name="T21" fmla="*/ 41 h 161"/>
                  <a:gd name="T22" fmla="*/ 24 w 49"/>
                  <a:gd name="T23" fmla="*/ 70 h 161"/>
                  <a:gd name="T24" fmla="*/ 16 w 49"/>
                  <a:gd name="T25" fmla="*/ 90 h 161"/>
                  <a:gd name="T26" fmla="*/ 8 w 49"/>
                  <a:gd name="T27" fmla="*/ 127 h 161"/>
                  <a:gd name="T28" fmla="*/ 8 w 49"/>
                  <a:gd name="T29" fmla="*/ 16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161"/>
                  <a:gd name="T47" fmla="*/ 49 w 49"/>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161">
                    <a:moveTo>
                      <a:pt x="0" y="127"/>
                    </a:moveTo>
                    <a:lnTo>
                      <a:pt x="16" y="90"/>
                    </a:lnTo>
                    <a:lnTo>
                      <a:pt x="24" y="62"/>
                    </a:lnTo>
                    <a:lnTo>
                      <a:pt x="24" y="37"/>
                    </a:lnTo>
                    <a:lnTo>
                      <a:pt x="24" y="21"/>
                    </a:lnTo>
                    <a:lnTo>
                      <a:pt x="32" y="12"/>
                    </a:lnTo>
                    <a:lnTo>
                      <a:pt x="40" y="4"/>
                    </a:lnTo>
                    <a:lnTo>
                      <a:pt x="48" y="0"/>
                    </a:lnTo>
                    <a:lnTo>
                      <a:pt x="48" y="4"/>
                    </a:lnTo>
                    <a:lnTo>
                      <a:pt x="48" y="21"/>
                    </a:lnTo>
                    <a:lnTo>
                      <a:pt x="32" y="41"/>
                    </a:lnTo>
                    <a:lnTo>
                      <a:pt x="24" y="70"/>
                    </a:lnTo>
                    <a:lnTo>
                      <a:pt x="16" y="90"/>
                    </a:lnTo>
                    <a:lnTo>
                      <a:pt x="8" y="127"/>
                    </a:lnTo>
                    <a:lnTo>
                      <a:pt x="8" y="160"/>
                    </a:lnTo>
                  </a:path>
                </a:pathLst>
              </a:custGeom>
              <a:solidFill>
                <a:schemeClr val="accent1"/>
              </a:solidFill>
              <a:ln w="12700" cap="rnd">
                <a:solidFill>
                  <a:srgbClr val="008000"/>
                </a:solidFill>
                <a:round/>
                <a:headEnd/>
                <a:tailEnd/>
              </a:ln>
            </p:spPr>
            <p:txBody>
              <a:bodyPr/>
              <a:lstStyle/>
              <a:p>
                <a:endParaRPr lang="en-US"/>
              </a:p>
            </p:txBody>
          </p:sp>
          <p:sp>
            <p:nvSpPr>
              <p:cNvPr id="17895" name="Freeform 577"/>
              <p:cNvSpPr>
                <a:spLocks/>
              </p:cNvSpPr>
              <p:nvPr/>
            </p:nvSpPr>
            <p:spPr bwMode="auto">
              <a:xfrm>
                <a:off x="4956" y="2240"/>
                <a:ext cx="48" cy="200"/>
              </a:xfrm>
              <a:custGeom>
                <a:avLst/>
                <a:gdLst>
                  <a:gd name="T0" fmla="*/ 39 w 48"/>
                  <a:gd name="T1" fmla="*/ 199 h 200"/>
                  <a:gd name="T2" fmla="*/ 31 w 48"/>
                  <a:gd name="T3" fmla="*/ 134 h 200"/>
                  <a:gd name="T4" fmla="*/ 31 w 48"/>
                  <a:gd name="T5" fmla="*/ 106 h 200"/>
                  <a:gd name="T6" fmla="*/ 24 w 48"/>
                  <a:gd name="T7" fmla="*/ 77 h 200"/>
                  <a:gd name="T8" fmla="*/ 16 w 48"/>
                  <a:gd name="T9" fmla="*/ 53 h 200"/>
                  <a:gd name="T10" fmla="*/ 8 w 48"/>
                  <a:gd name="T11" fmla="*/ 29 h 200"/>
                  <a:gd name="T12" fmla="*/ 0 w 48"/>
                  <a:gd name="T13" fmla="*/ 12 h 200"/>
                  <a:gd name="T14" fmla="*/ 0 w 48"/>
                  <a:gd name="T15" fmla="*/ 0 h 200"/>
                  <a:gd name="T16" fmla="*/ 8 w 48"/>
                  <a:gd name="T17" fmla="*/ 4 h 200"/>
                  <a:gd name="T18" fmla="*/ 8 w 48"/>
                  <a:gd name="T19" fmla="*/ 16 h 200"/>
                  <a:gd name="T20" fmla="*/ 16 w 48"/>
                  <a:gd name="T21" fmla="*/ 29 h 200"/>
                  <a:gd name="T22" fmla="*/ 24 w 48"/>
                  <a:gd name="T23" fmla="*/ 45 h 200"/>
                  <a:gd name="T24" fmla="*/ 31 w 48"/>
                  <a:gd name="T25" fmla="*/ 69 h 200"/>
                  <a:gd name="T26" fmla="*/ 47 w 48"/>
                  <a:gd name="T27" fmla="*/ 94 h 200"/>
                  <a:gd name="T28" fmla="*/ 47 w 48"/>
                  <a:gd name="T29" fmla="*/ 114 h 200"/>
                  <a:gd name="T30" fmla="*/ 47 w 48"/>
                  <a:gd name="T31" fmla="*/ 126 h 200"/>
                  <a:gd name="T32" fmla="*/ 47 w 48"/>
                  <a:gd name="T33" fmla="*/ 138 h 200"/>
                  <a:gd name="T34" fmla="*/ 47 w 48"/>
                  <a:gd name="T35" fmla="*/ 150 h 2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200"/>
                  <a:gd name="T56" fmla="*/ 48 w 48"/>
                  <a:gd name="T57" fmla="*/ 200 h 2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200">
                    <a:moveTo>
                      <a:pt x="39" y="199"/>
                    </a:moveTo>
                    <a:lnTo>
                      <a:pt x="31" y="134"/>
                    </a:lnTo>
                    <a:lnTo>
                      <a:pt x="31" y="106"/>
                    </a:lnTo>
                    <a:lnTo>
                      <a:pt x="24" y="77"/>
                    </a:lnTo>
                    <a:lnTo>
                      <a:pt x="16" y="53"/>
                    </a:lnTo>
                    <a:lnTo>
                      <a:pt x="8" y="29"/>
                    </a:lnTo>
                    <a:lnTo>
                      <a:pt x="0" y="12"/>
                    </a:lnTo>
                    <a:lnTo>
                      <a:pt x="0" y="0"/>
                    </a:lnTo>
                    <a:lnTo>
                      <a:pt x="8" y="4"/>
                    </a:lnTo>
                    <a:lnTo>
                      <a:pt x="8" y="16"/>
                    </a:lnTo>
                    <a:lnTo>
                      <a:pt x="16" y="29"/>
                    </a:lnTo>
                    <a:lnTo>
                      <a:pt x="24" y="45"/>
                    </a:lnTo>
                    <a:lnTo>
                      <a:pt x="31" y="69"/>
                    </a:lnTo>
                    <a:lnTo>
                      <a:pt x="47" y="94"/>
                    </a:lnTo>
                    <a:lnTo>
                      <a:pt x="47" y="114"/>
                    </a:lnTo>
                    <a:lnTo>
                      <a:pt x="47" y="126"/>
                    </a:lnTo>
                    <a:lnTo>
                      <a:pt x="47" y="138"/>
                    </a:lnTo>
                    <a:lnTo>
                      <a:pt x="47" y="150"/>
                    </a:lnTo>
                  </a:path>
                </a:pathLst>
              </a:custGeom>
              <a:solidFill>
                <a:schemeClr val="accent1"/>
              </a:solidFill>
              <a:ln w="12700" cap="rnd">
                <a:solidFill>
                  <a:srgbClr val="008000"/>
                </a:solidFill>
                <a:round/>
                <a:headEnd/>
                <a:tailEnd/>
              </a:ln>
            </p:spPr>
            <p:txBody>
              <a:bodyPr/>
              <a:lstStyle/>
              <a:p>
                <a:endParaRPr lang="en-US"/>
              </a:p>
            </p:txBody>
          </p:sp>
          <p:sp>
            <p:nvSpPr>
              <p:cNvPr id="17896" name="Freeform 578"/>
              <p:cNvSpPr>
                <a:spLocks/>
              </p:cNvSpPr>
              <p:nvPr/>
            </p:nvSpPr>
            <p:spPr bwMode="auto">
              <a:xfrm>
                <a:off x="4902" y="2392"/>
                <a:ext cx="95" cy="66"/>
              </a:xfrm>
              <a:custGeom>
                <a:avLst/>
                <a:gdLst>
                  <a:gd name="T0" fmla="*/ 94 w 95"/>
                  <a:gd name="T1" fmla="*/ 65 h 66"/>
                  <a:gd name="T2" fmla="*/ 94 w 95"/>
                  <a:gd name="T3" fmla="*/ 61 h 66"/>
                  <a:gd name="T4" fmla="*/ 78 w 95"/>
                  <a:gd name="T5" fmla="*/ 49 h 66"/>
                  <a:gd name="T6" fmla="*/ 70 w 95"/>
                  <a:gd name="T7" fmla="*/ 32 h 66"/>
                  <a:gd name="T8" fmla="*/ 63 w 95"/>
                  <a:gd name="T9" fmla="*/ 20 h 66"/>
                  <a:gd name="T10" fmla="*/ 47 w 95"/>
                  <a:gd name="T11" fmla="*/ 12 h 66"/>
                  <a:gd name="T12" fmla="*/ 31 w 95"/>
                  <a:gd name="T13" fmla="*/ 4 h 66"/>
                  <a:gd name="T14" fmla="*/ 23 w 95"/>
                  <a:gd name="T15" fmla="*/ 0 h 66"/>
                  <a:gd name="T16" fmla="*/ 8 w 95"/>
                  <a:gd name="T17" fmla="*/ 0 h 66"/>
                  <a:gd name="T18" fmla="*/ 0 w 95"/>
                  <a:gd name="T19" fmla="*/ 0 h 66"/>
                  <a:gd name="T20" fmla="*/ 0 w 95"/>
                  <a:gd name="T21" fmla="*/ 4 h 66"/>
                  <a:gd name="T22" fmla="*/ 8 w 95"/>
                  <a:gd name="T23" fmla="*/ 4 h 66"/>
                  <a:gd name="T24" fmla="*/ 23 w 95"/>
                  <a:gd name="T25" fmla="*/ 8 h 66"/>
                  <a:gd name="T26" fmla="*/ 39 w 95"/>
                  <a:gd name="T27" fmla="*/ 12 h 66"/>
                  <a:gd name="T28" fmla="*/ 55 w 95"/>
                  <a:gd name="T29" fmla="*/ 16 h 66"/>
                  <a:gd name="T30" fmla="*/ 63 w 95"/>
                  <a:gd name="T31" fmla="*/ 28 h 66"/>
                  <a:gd name="T32" fmla="*/ 78 w 95"/>
                  <a:gd name="T33" fmla="*/ 40 h 66"/>
                  <a:gd name="T34" fmla="*/ 86 w 95"/>
                  <a:gd name="T35" fmla="*/ 57 h 66"/>
                  <a:gd name="T36" fmla="*/ 94 w 95"/>
                  <a:gd name="T37" fmla="*/ 65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5"/>
                  <a:gd name="T58" fmla="*/ 0 h 66"/>
                  <a:gd name="T59" fmla="*/ 95 w 95"/>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5" h="66">
                    <a:moveTo>
                      <a:pt x="94" y="65"/>
                    </a:moveTo>
                    <a:lnTo>
                      <a:pt x="94" y="61"/>
                    </a:lnTo>
                    <a:lnTo>
                      <a:pt x="78" y="49"/>
                    </a:lnTo>
                    <a:lnTo>
                      <a:pt x="70" y="32"/>
                    </a:lnTo>
                    <a:lnTo>
                      <a:pt x="63" y="20"/>
                    </a:lnTo>
                    <a:lnTo>
                      <a:pt x="47" y="12"/>
                    </a:lnTo>
                    <a:lnTo>
                      <a:pt x="31" y="4"/>
                    </a:lnTo>
                    <a:lnTo>
                      <a:pt x="23" y="0"/>
                    </a:lnTo>
                    <a:lnTo>
                      <a:pt x="8" y="0"/>
                    </a:lnTo>
                    <a:lnTo>
                      <a:pt x="0" y="0"/>
                    </a:lnTo>
                    <a:lnTo>
                      <a:pt x="0" y="4"/>
                    </a:lnTo>
                    <a:lnTo>
                      <a:pt x="8" y="4"/>
                    </a:lnTo>
                    <a:lnTo>
                      <a:pt x="23" y="8"/>
                    </a:lnTo>
                    <a:lnTo>
                      <a:pt x="39" y="12"/>
                    </a:lnTo>
                    <a:lnTo>
                      <a:pt x="55" y="16"/>
                    </a:lnTo>
                    <a:lnTo>
                      <a:pt x="63" y="28"/>
                    </a:lnTo>
                    <a:lnTo>
                      <a:pt x="78" y="40"/>
                    </a:lnTo>
                    <a:lnTo>
                      <a:pt x="86" y="57"/>
                    </a:lnTo>
                    <a:lnTo>
                      <a:pt x="94" y="65"/>
                    </a:lnTo>
                  </a:path>
                </a:pathLst>
              </a:custGeom>
              <a:solidFill>
                <a:schemeClr val="accent1"/>
              </a:solidFill>
              <a:ln w="12700" cap="rnd">
                <a:solidFill>
                  <a:srgbClr val="008000"/>
                </a:solidFill>
                <a:round/>
                <a:headEnd/>
                <a:tailEnd/>
              </a:ln>
            </p:spPr>
            <p:txBody>
              <a:bodyPr/>
              <a:lstStyle/>
              <a:p>
                <a:endParaRPr lang="en-US"/>
              </a:p>
            </p:txBody>
          </p:sp>
          <p:sp>
            <p:nvSpPr>
              <p:cNvPr id="17897" name="Freeform 579"/>
              <p:cNvSpPr>
                <a:spLocks/>
              </p:cNvSpPr>
              <p:nvPr/>
            </p:nvSpPr>
            <p:spPr bwMode="auto">
              <a:xfrm>
                <a:off x="5000" y="2235"/>
                <a:ext cx="33" cy="226"/>
              </a:xfrm>
              <a:custGeom>
                <a:avLst/>
                <a:gdLst>
                  <a:gd name="T0" fmla="*/ 0 w 33"/>
                  <a:gd name="T1" fmla="*/ 205 h 226"/>
                  <a:gd name="T2" fmla="*/ 8 w 33"/>
                  <a:gd name="T3" fmla="*/ 143 h 226"/>
                  <a:gd name="T4" fmla="*/ 8 w 33"/>
                  <a:gd name="T5" fmla="*/ 86 h 226"/>
                  <a:gd name="T6" fmla="*/ 16 w 33"/>
                  <a:gd name="T7" fmla="*/ 61 h 226"/>
                  <a:gd name="T8" fmla="*/ 16 w 33"/>
                  <a:gd name="T9" fmla="*/ 33 h 226"/>
                  <a:gd name="T10" fmla="*/ 24 w 33"/>
                  <a:gd name="T11" fmla="*/ 12 h 226"/>
                  <a:gd name="T12" fmla="*/ 24 w 33"/>
                  <a:gd name="T13" fmla="*/ 0 h 226"/>
                  <a:gd name="T14" fmla="*/ 32 w 33"/>
                  <a:gd name="T15" fmla="*/ 0 h 226"/>
                  <a:gd name="T16" fmla="*/ 32 w 33"/>
                  <a:gd name="T17" fmla="*/ 8 h 226"/>
                  <a:gd name="T18" fmla="*/ 32 w 33"/>
                  <a:gd name="T19" fmla="*/ 25 h 226"/>
                  <a:gd name="T20" fmla="*/ 24 w 33"/>
                  <a:gd name="T21" fmla="*/ 41 h 226"/>
                  <a:gd name="T22" fmla="*/ 24 w 33"/>
                  <a:gd name="T23" fmla="*/ 57 h 226"/>
                  <a:gd name="T24" fmla="*/ 16 w 33"/>
                  <a:gd name="T25" fmla="*/ 82 h 226"/>
                  <a:gd name="T26" fmla="*/ 8 w 33"/>
                  <a:gd name="T27" fmla="*/ 131 h 226"/>
                  <a:gd name="T28" fmla="*/ 8 w 33"/>
                  <a:gd name="T29" fmla="*/ 176 h 226"/>
                  <a:gd name="T30" fmla="*/ 8 w 33"/>
                  <a:gd name="T31" fmla="*/ 225 h 2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226"/>
                  <a:gd name="T50" fmla="*/ 33 w 33"/>
                  <a:gd name="T51" fmla="*/ 226 h 2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226">
                    <a:moveTo>
                      <a:pt x="0" y="205"/>
                    </a:moveTo>
                    <a:lnTo>
                      <a:pt x="8" y="143"/>
                    </a:lnTo>
                    <a:lnTo>
                      <a:pt x="8" y="86"/>
                    </a:lnTo>
                    <a:lnTo>
                      <a:pt x="16" y="61"/>
                    </a:lnTo>
                    <a:lnTo>
                      <a:pt x="16" y="33"/>
                    </a:lnTo>
                    <a:lnTo>
                      <a:pt x="24" y="12"/>
                    </a:lnTo>
                    <a:lnTo>
                      <a:pt x="24" y="0"/>
                    </a:lnTo>
                    <a:lnTo>
                      <a:pt x="32" y="0"/>
                    </a:lnTo>
                    <a:lnTo>
                      <a:pt x="32" y="8"/>
                    </a:lnTo>
                    <a:lnTo>
                      <a:pt x="32" y="25"/>
                    </a:lnTo>
                    <a:lnTo>
                      <a:pt x="24" y="41"/>
                    </a:lnTo>
                    <a:lnTo>
                      <a:pt x="24" y="57"/>
                    </a:lnTo>
                    <a:lnTo>
                      <a:pt x="16" y="82"/>
                    </a:lnTo>
                    <a:lnTo>
                      <a:pt x="8" y="131"/>
                    </a:lnTo>
                    <a:lnTo>
                      <a:pt x="8" y="176"/>
                    </a:lnTo>
                    <a:lnTo>
                      <a:pt x="8" y="225"/>
                    </a:lnTo>
                  </a:path>
                </a:pathLst>
              </a:custGeom>
              <a:solidFill>
                <a:schemeClr val="accent1"/>
              </a:solidFill>
              <a:ln w="12700" cap="rnd">
                <a:solidFill>
                  <a:srgbClr val="008000"/>
                </a:solidFill>
                <a:round/>
                <a:headEnd/>
                <a:tailEnd/>
              </a:ln>
            </p:spPr>
            <p:txBody>
              <a:bodyPr/>
              <a:lstStyle/>
              <a:p>
                <a:endParaRPr lang="en-US"/>
              </a:p>
            </p:txBody>
          </p:sp>
          <p:sp>
            <p:nvSpPr>
              <p:cNvPr id="17898" name="Freeform 580"/>
              <p:cNvSpPr>
                <a:spLocks/>
              </p:cNvSpPr>
              <p:nvPr/>
            </p:nvSpPr>
            <p:spPr bwMode="auto">
              <a:xfrm>
                <a:off x="5016" y="2387"/>
                <a:ext cx="73" cy="62"/>
              </a:xfrm>
              <a:custGeom>
                <a:avLst/>
                <a:gdLst>
                  <a:gd name="T0" fmla="*/ 0 w 73"/>
                  <a:gd name="T1" fmla="*/ 61 h 62"/>
                  <a:gd name="T2" fmla="*/ 8 w 73"/>
                  <a:gd name="T3" fmla="*/ 37 h 62"/>
                  <a:gd name="T4" fmla="*/ 8 w 73"/>
                  <a:gd name="T5" fmla="*/ 16 h 62"/>
                  <a:gd name="T6" fmla="*/ 24 w 73"/>
                  <a:gd name="T7" fmla="*/ 8 h 62"/>
                  <a:gd name="T8" fmla="*/ 40 w 73"/>
                  <a:gd name="T9" fmla="*/ 4 h 62"/>
                  <a:gd name="T10" fmla="*/ 56 w 73"/>
                  <a:gd name="T11" fmla="*/ 0 h 62"/>
                  <a:gd name="T12" fmla="*/ 72 w 73"/>
                  <a:gd name="T13" fmla="*/ 4 h 62"/>
                  <a:gd name="T14" fmla="*/ 64 w 73"/>
                  <a:gd name="T15" fmla="*/ 8 h 62"/>
                  <a:gd name="T16" fmla="*/ 48 w 73"/>
                  <a:gd name="T17" fmla="*/ 16 h 62"/>
                  <a:gd name="T18" fmla="*/ 32 w 73"/>
                  <a:gd name="T19" fmla="*/ 28 h 62"/>
                  <a:gd name="T20" fmla="*/ 8 w 73"/>
                  <a:gd name="T21" fmla="*/ 3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62"/>
                  <a:gd name="T35" fmla="*/ 73 w 73"/>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62">
                    <a:moveTo>
                      <a:pt x="0" y="61"/>
                    </a:moveTo>
                    <a:lnTo>
                      <a:pt x="8" y="37"/>
                    </a:lnTo>
                    <a:lnTo>
                      <a:pt x="8" y="16"/>
                    </a:lnTo>
                    <a:lnTo>
                      <a:pt x="24" y="8"/>
                    </a:lnTo>
                    <a:lnTo>
                      <a:pt x="40" y="4"/>
                    </a:lnTo>
                    <a:lnTo>
                      <a:pt x="56" y="0"/>
                    </a:lnTo>
                    <a:lnTo>
                      <a:pt x="72" y="4"/>
                    </a:lnTo>
                    <a:lnTo>
                      <a:pt x="64" y="8"/>
                    </a:lnTo>
                    <a:lnTo>
                      <a:pt x="48" y="16"/>
                    </a:lnTo>
                    <a:lnTo>
                      <a:pt x="32" y="28"/>
                    </a:lnTo>
                    <a:lnTo>
                      <a:pt x="8" y="37"/>
                    </a:lnTo>
                  </a:path>
                </a:pathLst>
              </a:custGeom>
              <a:solidFill>
                <a:schemeClr val="accent1"/>
              </a:solidFill>
              <a:ln w="12700" cap="rnd">
                <a:solidFill>
                  <a:srgbClr val="008000"/>
                </a:solidFill>
                <a:round/>
                <a:headEnd/>
                <a:tailEnd/>
              </a:ln>
            </p:spPr>
            <p:txBody>
              <a:bodyPr/>
              <a:lstStyle/>
              <a:p>
                <a:endParaRPr lang="en-US"/>
              </a:p>
            </p:txBody>
          </p:sp>
          <p:sp>
            <p:nvSpPr>
              <p:cNvPr id="17899" name="Freeform 581"/>
              <p:cNvSpPr>
                <a:spLocks/>
              </p:cNvSpPr>
              <p:nvPr/>
            </p:nvSpPr>
            <p:spPr bwMode="auto">
              <a:xfrm>
                <a:off x="4978" y="2190"/>
                <a:ext cx="25" cy="248"/>
              </a:xfrm>
              <a:custGeom>
                <a:avLst/>
                <a:gdLst>
                  <a:gd name="T0" fmla="*/ 24 w 25"/>
                  <a:gd name="T1" fmla="*/ 247 h 248"/>
                  <a:gd name="T2" fmla="*/ 16 w 25"/>
                  <a:gd name="T3" fmla="*/ 186 h 248"/>
                  <a:gd name="T4" fmla="*/ 16 w 25"/>
                  <a:gd name="T5" fmla="*/ 129 h 248"/>
                  <a:gd name="T6" fmla="*/ 8 w 25"/>
                  <a:gd name="T7" fmla="*/ 81 h 248"/>
                  <a:gd name="T8" fmla="*/ 8 w 25"/>
                  <a:gd name="T9" fmla="*/ 40 h 248"/>
                  <a:gd name="T10" fmla="*/ 0 w 25"/>
                  <a:gd name="T11" fmla="*/ 16 h 248"/>
                  <a:gd name="T12" fmla="*/ 0 w 25"/>
                  <a:gd name="T13" fmla="*/ 4 h 248"/>
                  <a:gd name="T14" fmla="*/ 0 w 25"/>
                  <a:gd name="T15" fmla="*/ 0 h 248"/>
                  <a:gd name="T16" fmla="*/ 8 w 25"/>
                  <a:gd name="T17" fmla="*/ 0 h 248"/>
                  <a:gd name="T18" fmla="*/ 8 w 25"/>
                  <a:gd name="T19" fmla="*/ 8 h 248"/>
                  <a:gd name="T20" fmla="*/ 16 w 25"/>
                  <a:gd name="T21" fmla="*/ 24 h 248"/>
                  <a:gd name="T22" fmla="*/ 16 w 25"/>
                  <a:gd name="T23" fmla="*/ 44 h 248"/>
                  <a:gd name="T24" fmla="*/ 16 w 25"/>
                  <a:gd name="T25" fmla="*/ 61 h 248"/>
                  <a:gd name="T26" fmla="*/ 16 w 25"/>
                  <a:gd name="T27" fmla="*/ 93 h 248"/>
                  <a:gd name="T28" fmla="*/ 16 w 25"/>
                  <a:gd name="T29" fmla="*/ 125 h 248"/>
                  <a:gd name="T30" fmla="*/ 24 w 25"/>
                  <a:gd name="T31" fmla="*/ 166 h 248"/>
                  <a:gd name="T32" fmla="*/ 24 w 25"/>
                  <a:gd name="T33" fmla="*/ 206 h 2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48"/>
                  <a:gd name="T53" fmla="*/ 25 w 25"/>
                  <a:gd name="T54" fmla="*/ 248 h 2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48">
                    <a:moveTo>
                      <a:pt x="24" y="247"/>
                    </a:moveTo>
                    <a:lnTo>
                      <a:pt x="16" y="186"/>
                    </a:lnTo>
                    <a:lnTo>
                      <a:pt x="16" y="129"/>
                    </a:lnTo>
                    <a:lnTo>
                      <a:pt x="8" y="81"/>
                    </a:lnTo>
                    <a:lnTo>
                      <a:pt x="8" y="40"/>
                    </a:lnTo>
                    <a:lnTo>
                      <a:pt x="0" y="16"/>
                    </a:lnTo>
                    <a:lnTo>
                      <a:pt x="0" y="4"/>
                    </a:lnTo>
                    <a:lnTo>
                      <a:pt x="0" y="0"/>
                    </a:lnTo>
                    <a:lnTo>
                      <a:pt x="8" y="0"/>
                    </a:lnTo>
                    <a:lnTo>
                      <a:pt x="8" y="8"/>
                    </a:lnTo>
                    <a:lnTo>
                      <a:pt x="16" y="24"/>
                    </a:lnTo>
                    <a:lnTo>
                      <a:pt x="16" y="44"/>
                    </a:lnTo>
                    <a:lnTo>
                      <a:pt x="16" y="61"/>
                    </a:lnTo>
                    <a:lnTo>
                      <a:pt x="16" y="93"/>
                    </a:lnTo>
                    <a:lnTo>
                      <a:pt x="16" y="125"/>
                    </a:lnTo>
                    <a:lnTo>
                      <a:pt x="24" y="166"/>
                    </a:lnTo>
                    <a:lnTo>
                      <a:pt x="24" y="206"/>
                    </a:lnTo>
                  </a:path>
                </a:pathLst>
              </a:custGeom>
              <a:solidFill>
                <a:schemeClr val="accent1"/>
              </a:solidFill>
              <a:ln w="12700" cap="rnd">
                <a:solidFill>
                  <a:srgbClr val="008000"/>
                </a:solidFill>
                <a:round/>
                <a:headEnd/>
                <a:tailEnd/>
              </a:ln>
            </p:spPr>
            <p:txBody>
              <a:bodyPr/>
              <a:lstStyle/>
              <a:p>
                <a:endParaRPr lang="en-US"/>
              </a:p>
            </p:txBody>
          </p:sp>
        </p:grpSp>
        <p:grpSp>
          <p:nvGrpSpPr>
            <p:cNvPr id="17615" name="Group 582"/>
            <p:cNvGrpSpPr>
              <a:grpSpLocks/>
            </p:cNvGrpSpPr>
            <p:nvPr/>
          </p:nvGrpSpPr>
          <p:grpSpPr bwMode="auto">
            <a:xfrm>
              <a:off x="5084" y="2192"/>
              <a:ext cx="191" cy="279"/>
              <a:chOff x="5084" y="2192"/>
              <a:chExt cx="191" cy="279"/>
            </a:xfrm>
          </p:grpSpPr>
          <p:sp>
            <p:nvSpPr>
              <p:cNvPr id="17884" name="Freeform 583"/>
              <p:cNvSpPr>
                <a:spLocks/>
              </p:cNvSpPr>
              <p:nvPr/>
            </p:nvSpPr>
            <p:spPr bwMode="auto">
              <a:xfrm>
                <a:off x="5180" y="2367"/>
                <a:ext cx="9" cy="104"/>
              </a:xfrm>
              <a:custGeom>
                <a:avLst/>
                <a:gdLst>
                  <a:gd name="T0" fmla="*/ 0 w 9"/>
                  <a:gd name="T1" fmla="*/ 103 h 104"/>
                  <a:gd name="T2" fmla="*/ 0 w 9"/>
                  <a:gd name="T3" fmla="*/ 70 h 104"/>
                  <a:gd name="T4" fmla="*/ 0 w 9"/>
                  <a:gd name="T5" fmla="*/ 46 h 104"/>
                  <a:gd name="T6" fmla="*/ 8 w 9"/>
                  <a:gd name="T7" fmla="*/ 29 h 104"/>
                  <a:gd name="T8" fmla="*/ 8 w 9"/>
                  <a:gd name="T9" fmla="*/ 13 h 104"/>
                  <a:gd name="T10" fmla="*/ 8 w 9"/>
                  <a:gd name="T11" fmla="*/ 4 h 104"/>
                  <a:gd name="T12" fmla="*/ 8 w 9"/>
                  <a:gd name="T13" fmla="*/ 0 h 104"/>
                  <a:gd name="T14" fmla="*/ 8 w 9"/>
                  <a:gd name="T15" fmla="*/ 4 h 104"/>
                  <a:gd name="T16" fmla="*/ 8 w 9"/>
                  <a:gd name="T17" fmla="*/ 17 h 104"/>
                  <a:gd name="T18" fmla="*/ 8 w 9"/>
                  <a:gd name="T19" fmla="*/ 41 h 104"/>
                  <a:gd name="T20" fmla="*/ 8 w 9"/>
                  <a:gd name="T21" fmla="*/ 70 h 104"/>
                  <a:gd name="T22" fmla="*/ 0 w 9"/>
                  <a:gd name="T23" fmla="*/ 103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04"/>
                  <a:gd name="T38" fmla="*/ 9 w 9"/>
                  <a:gd name="T39" fmla="*/ 104 h 1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04">
                    <a:moveTo>
                      <a:pt x="0" y="103"/>
                    </a:moveTo>
                    <a:lnTo>
                      <a:pt x="0" y="70"/>
                    </a:lnTo>
                    <a:lnTo>
                      <a:pt x="0" y="46"/>
                    </a:lnTo>
                    <a:lnTo>
                      <a:pt x="8" y="29"/>
                    </a:lnTo>
                    <a:lnTo>
                      <a:pt x="8" y="13"/>
                    </a:lnTo>
                    <a:lnTo>
                      <a:pt x="8" y="4"/>
                    </a:lnTo>
                    <a:lnTo>
                      <a:pt x="8" y="0"/>
                    </a:lnTo>
                    <a:lnTo>
                      <a:pt x="8" y="4"/>
                    </a:lnTo>
                    <a:lnTo>
                      <a:pt x="8" y="17"/>
                    </a:lnTo>
                    <a:lnTo>
                      <a:pt x="8" y="41"/>
                    </a:lnTo>
                    <a:lnTo>
                      <a:pt x="8" y="70"/>
                    </a:lnTo>
                    <a:lnTo>
                      <a:pt x="0" y="103"/>
                    </a:lnTo>
                  </a:path>
                </a:pathLst>
              </a:custGeom>
              <a:solidFill>
                <a:schemeClr val="accent1"/>
              </a:solidFill>
              <a:ln w="12700" cap="rnd">
                <a:solidFill>
                  <a:srgbClr val="008000"/>
                </a:solidFill>
                <a:round/>
                <a:headEnd/>
                <a:tailEnd/>
              </a:ln>
            </p:spPr>
            <p:txBody>
              <a:bodyPr/>
              <a:lstStyle/>
              <a:p>
                <a:endParaRPr lang="en-US"/>
              </a:p>
            </p:txBody>
          </p:sp>
          <p:sp>
            <p:nvSpPr>
              <p:cNvPr id="17885" name="Freeform 584"/>
              <p:cNvSpPr>
                <a:spLocks/>
              </p:cNvSpPr>
              <p:nvPr/>
            </p:nvSpPr>
            <p:spPr bwMode="auto">
              <a:xfrm>
                <a:off x="5107" y="2292"/>
                <a:ext cx="82" cy="165"/>
              </a:xfrm>
              <a:custGeom>
                <a:avLst/>
                <a:gdLst>
                  <a:gd name="T0" fmla="*/ 81 w 82"/>
                  <a:gd name="T1" fmla="*/ 164 h 165"/>
                  <a:gd name="T2" fmla="*/ 73 w 82"/>
                  <a:gd name="T3" fmla="*/ 164 h 165"/>
                  <a:gd name="T4" fmla="*/ 65 w 82"/>
                  <a:gd name="T5" fmla="*/ 147 h 165"/>
                  <a:gd name="T6" fmla="*/ 48 w 82"/>
                  <a:gd name="T7" fmla="*/ 123 h 165"/>
                  <a:gd name="T8" fmla="*/ 40 w 82"/>
                  <a:gd name="T9" fmla="*/ 106 h 165"/>
                  <a:gd name="T10" fmla="*/ 40 w 82"/>
                  <a:gd name="T11" fmla="*/ 94 h 165"/>
                  <a:gd name="T12" fmla="*/ 40 w 82"/>
                  <a:gd name="T13" fmla="*/ 86 h 165"/>
                  <a:gd name="T14" fmla="*/ 40 w 82"/>
                  <a:gd name="T15" fmla="*/ 78 h 165"/>
                  <a:gd name="T16" fmla="*/ 40 w 82"/>
                  <a:gd name="T17" fmla="*/ 65 h 165"/>
                  <a:gd name="T18" fmla="*/ 32 w 82"/>
                  <a:gd name="T19" fmla="*/ 49 h 165"/>
                  <a:gd name="T20" fmla="*/ 16 w 82"/>
                  <a:gd name="T21" fmla="*/ 28 h 165"/>
                  <a:gd name="T22" fmla="*/ 8 w 82"/>
                  <a:gd name="T23" fmla="*/ 8 h 165"/>
                  <a:gd name="T24" fmla="*/ 0 w 82"/>
                  <a:gd name="T25" fmla="*/ 0 h 165"/>
                  <a:gd name="T26" fmla="*/ 8 w 82"/>
                  <a:gd name="T27" fmla="*/ 4 h 165"/>
                  <a:gd name="T28" fmla="*/ 16 w 82"/>
                  <a:gd name="T29" fmla="*/ 12 h 165"/>
                  <a:gd name="T30" fmla="*/ 32 w 82"/>
                  <a:gd name="T31" fmla="*/ 28 h 165"/>
                  <a:gd name="T32" fmla="*/ 40 w 82"/>
                  <a:gd name="T33" fmla="*/ 49 h 165"/>
                  <a:gd name="T34" fmla="*/ 48 w 82"/>
                  <a:gd name="T35" fmla="*/ 61 h 165"/>
                  <a:gd name="T36" fmla="*/ 48 w 82"/>
                  <a:gd name="T37" fmla="*/ 78 h 165"/>
                  <a:gd name="T38" fmla="*/ 65 w 82"/>
                  <a:gd name="T39" fmla="*/ 114 h 165"/>
                  <a:gd name="T40" fmla="*/ 73 w 82"/>
                  <a:gd name="T41" fmla="*/ 147 h 165"/>
                  <a:gd name="T42" fmla="*/ 81 w 82"/>
                  <a:gd name="T43" fmla="*/ 160 h 165"/>
                  <a:gd name="T44" fmla="*/ 81 w 82"/>
                  <a:gd name="T45" fmla="*/ 164 h 1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2"/>
                  <a:gd name="T70" fmla="*/ 0 h 165"/>
                  <a:gd name="T71" fmla="*/ 82 w 82"/>
                  <a:gd name="T72" fmla="*/ 165 h 1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2" h="165">
                    <a:moveTo>
                      <a:pt x="81" y="164"/>
                    </a:moveTo>
                    <a:lnTo>
                      <a:pt x="73" y="164"/>
                    </a:lnTo>
                    <a:lnTo>
                      <a:pt x="65" y="147"/>
                    </a:lnTo>
                    <a:lnTo>
                      <a:pt x="48" y="123"/>
                    </a:lnTo>
                    <a:lnTo>
                      <a:pt x="40" y="106"/>
                    </a:lnTo>
                    <a:lnTo>
                      <a:pt x="40" y="94"/>
                    </a:lnTo>
                    <a:lnTo>
                      <a:pt x="40" y="86"/>
                    </a:lnTo>
                    <a:lnTo>
                      <a:pt x="40" y="78"/>
                    </a:lnTo>
                    <a:lnTo>
                      <a:pt x="40" y="65"/>
                    </a:lnTo>
                    <a:lnTo>
                      <a:pt x="32" y="49"/>
                    </a:lnTo>
                    <a:lnTo>
                      <a:pt x="16" y="28"/>
                    </a:lnTo>
                    <a:lnTo>
                      <a:pt x="8" y="8"/>
                    </a:lnTo>
                    <a:lnTo>
                      <a:pt x="0" y="0"/>
                    </a:lnTo>
                    <a:lnTo>
                      <a:pt x="8" y="4"/>
                    </a:lnTo>
                    <a:lnTo>
                      <a:pt x="16" y="12"/>
                    </a:lnTo>
                    <a:lnTo>
                      <a:pt x="32" y="28"/>
                    </a:lnTo>
                    <a:lnTo>
                      <a:pt x="40" y="49"/>
                    </a:lnTo>
                    <a:lnTo>
                      <a:pt x="48" y="61"/>
                    </a:lnTo>
                    <a:lnTo>
                      <a:pt x="48" y="78"/>
                    </a:lnTo>
                    <a:lnTo>
                      <a:pt x="65" y="114"/>
                    </a:lnTo>
                    <a:lnTo>
                      <a:pt x="73" y="147"/>
                    </a:lnTo>
                    <a:lnTo>
                      <a:pt x="81" y="160"/>
                    </a:lnTo>
                    <a:lnTo>
                      <a:pt x="81" y="164"/>
                    </a:lnTo>
                  </a:path>
                </a:pathLst>
              </a:custGeom>
              <a:solidFill>
                <a:schemeClr val="accent1"/>
              </a:solidFill>
              <a:ln w="12700" cap="rnd">
                <a:solidFill>
                  <a:srgbClr val="008000"/>
                </a:solidFill>
                <a:round/>
                <a:headEnd/>
                <a:tailEnd/>
              </a:ln>
            </p:spPr>
            <p:txBody>
              <a:bodyPr/>
              <a:lstStyle/>
              <a:p>
                <a:endParaRPr lang="en-US"/>
              </a:p>
            </p:txBody>
          </p:sp>
          <p:sp>
            <p:nvSpPr>
              <p:cNvPr id="17886" name="Freeform 585"/>
              <p:cNvSpPr>
                <a:spLocks/>
              </p:cNvSpPr>
              <p:nvPr/>
            </p:nvSpPr>
            <p:spPr bwMode="auto">
              <a:xfrm>
                <a:off x="5189" y="2310"/>
                <a:ext cx="50" cy="161"/>
              </a:xfrm>
              <a:custGeom>
                <a:avLst/>
                <a:gdLst>
                  <a:gd name="T0" fmla="*/ 0 w 50"/>
                  <a:gd name="T1" fmla="*/ 127 h 161"/>
                  <a:gd name="T2" fmla="*/ 16 w 50"/>
                  <a:gd name="T3" fmla="*/ 90 h 161"/>
                  <a:gd name="T4" fmla="*/ 24 w 50"/>
                  <a:gd name="T5" fmla="*/ 61 h 161"/>
                  <a:gd name="T6" fmla="*/ 24 w 50"/>
                  <a:gd name="T7" fmla="*/ 37 h 161"/>
                  <a:gd name="T8" fmla="*/ 24 w 50"/>
                  <a:gd name="T9" fmla="*/ 20 h 161"/>
                  <a:gd name="T10" fmla="*/ 33 w 50"/>
                  <a:gd name="T11" fmla="*/ 12 h 161"/>
                  <a:gd name="T12" fmla="*/ 41 w 50"/>
                  <a:gd name="T13" fmla="*/ 4 h 161"/>
                  <a:gd name="T14" fmla="*/ 49 w 50"/>
                  <a:gd name="T15" fmla="*/ 0 h 161"/>
                  <a:gd name="T16" fmla="*/ 49 w 50"/>
                  <a:gd name="T17" fmla="*/ 4 h 161"/>
                  <a:gd name="T18" fmla="*/ 49 w 50"/>
                  <a:gd name="T19" fmla="*/ 20 h 161"/>
                  <a:gd name="T20" fmla="*/ 33 w 50"/>
                  <a:gd name="T21" fmla="*/ 41 h 161"/>
                  <a:gd name="T22" fmla="*/ 24 w 50"/>
                  <a:gd name="T23" fmla="*/ 70 h 161"/>
                  <a:gd name="T24" fmla="*/ 16 w 50"/>
                  <a:gd name="T25" fmla="*/ 90 h 161"/>
                  <a:gd name="T26" fmla="*/ 8 w 50"/>
                  <a:gd name="T27" fmla="*/ 127 h 161"/>
                  <a:gd name="T28" fmla="*/ 8 w 50"/>
                  <a:gd name="T29" fmla="*/ 16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161"/>
                  <a:gd name="T47" fmla="*/ 50 w 50"/>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161">
                    <a:moveTo>
                      <a:pt x="0" y="127"/>
                    </a:moveTo>
                    <a:lnTo>
                      <a:pt x="16" y="90"/>
                    </a:lnTo>
                    <a:lnTo>
                      <a:pt x="24" y="61"/>
                    </a:lnTo>
                    <a:lnTo>
                      <a:pt x="24" y="37"/>
                    </a:lnTo>
                    <a:lnTo>
                      <a:pt x="24" y="20"/>
                    </a:lnTo>
                    <a:lnTo>
                      <a:pt x="33" y="12"/>
                    </a:lnTo>
                    <a:lnTo>
                      <a:pt x="41" y="4"/>
                    </a:lnTo>
                    <a:lnTo>
                      <a:pt x="49" y="0"/>
                    </a:lnTo>
                    <a:lnTo>
                      <a:pt x="49" y="4"/>
                    </a:lnTo>
                    <a:lnTo>
                      <a:pt x="49" y="20"/>
                    </a:lnTo>
                    <a:lnTo>
                      <a:pt x="33" y="41"/>
                    </a:lnTo>
                    <a:lnTo>
                      <a:pt x="24" y="70"/>
                    </a:lnTo>
                    <a:lnTo>
                      <a:pt x="16" y="90"/>
                    </a:lnTo>
                    <a:lnTo>
                      <a:pt x="8" y="127"/>
                    </a:lnTo>
                    <a:lnTo>
                      <a:pt x="8" y="160"/>
                    </a:lnTo>
                  </a:path>
                </a:pathLst>
              </a:custGeom>
              <a:solidFill>
                <a:schemeClr val="accent1"/>
              </a:solidFill>
              <a:ln w="12700" cap="rnd">
                <a:solidFill>
                  <a:srgbClr val="008000"/>
                </a:solidFill>
                <a:round/>
                <a:headEnd/>
                <a:tailEnd/>
              </a:ln>
            </p:spPr>
            <p:txBody>
              <a:bodyPr/>
              <a:lstStyle/>
              <a:p>
                <a:endParaRPr lang="en-US"/>
              </a:p>
            </p:txBody>
          </p:sp>
          <p:sp>
            <p:nvSpPr>
              <p:cNvPr id="17887" name="Freeform 586"/>
              <p:cNvSpPr>
                <a:spLocks/>
              </p:cNvSpPr>
              <p:nvPr/>
            </p:nvSpPr>
            <p:spPr bwMode="auto">
              <a:xfrm>
                <a:off x="5140" y="2242"/>
                <a:ext cx="58" cy="200"/>
              </a:xfrm>
              <a:custGeom>
                <a:avLst/>
                <a:gdLst>
                  <a:gd name="T0" fmla="*/ 49 w 58"/>
                  <a:gd name="T1" fmla="*/ 199 h 200"/>
                  <a:gd name="T2" fmla="*/ 41 w 58"/>
                  <a:gd name="T3" fmla="*/ 134 h 200"/>
                  <a:gd name="T4" fmla="*/ 33 w 58"/>
                  <a:gd name="T5" fmla="*/ 106 h 200"/>
                  <a:gd name="T6" fmla="*/ 24 w 58"/>
                  <a:gd name="T7" fmla="*/ 77 h 200"/>
                  <a:gd name="T8" fmla="*/ 16 w 58"/>
                  <a:gd name="T9" fmla="*/ 53 h 200"/>
                  <a:gd name="T10" fmla="*/ 8 w 58"/>
                  <a:gd name="T11" fmla="*/ 29 h 200"/>
                  <a:gd name="T12" fmla="*/ 0 w 58"/>
                  <a:gd name="T13" fmla="*/ 12 h 200"/>
                  <a:gd name="T14" fmla="*/ 0 w 58"/>
                  <a:gd name="T15" fmla="*/ 0 h 200"/>
                  <a:gd name="T16" fmla="*/ 8 w 58"/>
                  <a:gd name="T17" fmla="*/ 4 h 200"/>
                  <a:gd name="T18" fmla="*/ 8 w 58"/>
                  <a:gd name="T19" fmla="*/ 16 h 200"/>
                  <a:gd name="T20" fmla="*/ 16 w 58"/>
                  <a:gd name="T21" fmla="*/ 29 h 200"/>
                  <a:gd name="T22" fmla="*/ 24 w 58"/>
                  <a:gd name="T23" fmla="*/ 45 h 200"/>
                  <a:gd name="T24" fmla="*/ 33 w 58"/>
                  <a:gd name="T25" fmla="*/ 69 h 200"/>
                  <a:gd name="T26" fmla="*/ 49 w 58"/>
                  <a:gd name="T27" fmla="*/ 93 h 200"/>
                  <a:gd name="T28" fmla="*/ 49 w 58"/>
                  <a:gd name="T29" fmla="*/ 114 h 200"/>
                  <a:gd name="T30" fmla="*/ 57 w 58"/>
                  <a:gd name="T31" fmla="*/ 126 h 200"/>
                  <a:gd name="T32" fmla="*/ 57 w 58"/>
                  <a:gd name="T33" fmla="*/ 138 h 200"/>
                  <a:gd name="T34" fmla="*/ 49 w 58"/>
                  <a:gd name="T35" fmla="*/ 150 h 2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200"/>
                  <a:gd name="T56" fmla="*/ 58 w 58"/>
                  <a:gd name="T57" fmla="*/ 200 h 2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200">
                    <a:moveTo>
                      <a:pt x="49" y="199"/>
                    </a:moveTo>
                    <a:lnTo>
                      <a:pt x="41" y="134"/>
                    </a:lnTo>
                    <a:lnTo>
                      <a:pt x="33" y="106"/>
                    </a:lnTo>
                    <a:lnTo>
                      <a:pt x="24" y="77"/>
                    </a:lnTo>
                    <a:lnTo>
                      <a:pt x="16" y="53"/>
                    </a:lnTo>
                    <a:lnTo>
                      <a:pt x="8" y="29"/>
                    </a:lnTo>
                    <a:lnTo>
                      <a:pt x="0" y="12"/>
                    </a:lnTo>
                    <a:lnTo>
                      <a:pt x="0" y="0"/>
                    </a:lnTo>
                    <a:lnTo>
                      <a:pt x="8" y="4"/>
                    </a:lnTo>
                    <a:lnTo>
                      <a:pt x="8" y="16"/>
                    </a:lnTo>
                    <a:lnTo>
                      <a:pt x="16" y="29"/>
                    </a:lnTo>
                    <a:lnTo>
                      <a:pt x="24" y="45"/>
                    </a:lnTo>
                    <a:lnTo>
                      <a:pt x="33" y="69"/>
                    </a:lnTo>
                    <a:lnTo>
                      <a:pt x="49" y="93"/>
                    </a:lnTo>
                    <a:lnTo>
                      <a:pt x="49" y="114"/>
                    </a:lnTo>
                    <a:lnTo>
                      <a:pt x="57" y="126"/>
                    </a:lnTo>
                    <a:lnTo>
                      <a:pt x="57" y="138"/>
                    </a:lnTo>
                    <a:lnTo>
                      <a:pt x="49" y="150"/>
                    </a:lnTo>
                  </a:path>
                </a:pathLst>
              </a:custGeom>
              <a:solidFill>
                <a:schemeClr val="accent1"/>
              </a:solidFill>
              <a:ln w="12700" cap="rnd">
                <a:solidFill>
                  <a:srgbClr val="008000"/>
                </a:solidFill>
                <a:round/>
                <a:headEnd/>
                <a:tailEnd/>
              </a:ln>
            </p:spPr>
            <p:txBody>
              <a:bodyPr/>
              <a:lstStyle/>
              <a:p>
                <a:endParaRPr lang="en-US"/>
              </a:p>
            </p:txBody>
          </p:sp>
          <p:sp>
            <p:nvSpPr>
              <p:cNvPr id="17888" name="Freeform 587"/>
              <p:cNvSpPr>
                <a:spLocks/>
              </p:cNvSpPr>
              <p:nvPr/>
            </p:nvSpPr>
            <p:spPr bwMode="auto">
              <a:xfrm>
                <a:off x="5084" y="2394"/>
                <a:ext cx="99" cy="66"/>
              </a:xfrm>
              <a:custGeom>
                <a:avLst/>
                <a:gdLst>
                  <a:gd name="T0" fmla="*/ 98 w 99"/>
                  <a:gd name="T1" fmla="*/ 65 h 66"/>
                  <a:gd name="T2" fmla="*/ 98 w 99"/>
                  <a:gd name="T3" fmla="*/ 61 h 66"/>
                  <a:gd name="T4" fmla="*/ 90 w 99"/>
                  <a:gd name="T5" fmla="*/ 49 h 66"/>
                  <a:gd name="T6" fmla="*/ 82 w 99"/>
                  <a:gd name="T7" fmla="*/ 32 h 66"/>
                  <a:gd name="T8" fmla="*/ 65 w 99"/>
                  <a:gd name="T9" fmla="*/ 20 h 66"/>
                  <a:gd name="T10" fmla="*/ 57 w 99"/>
                  <a:gd name="T11" fmla="*/ 12 h 66"/>
                  <a:gd name="T12" fmla="*/ 41 w 99"/>
                  <a:gd name="T13" fmla="*/ 4 h 66"/>
                  <a:gd name="T14" fmla="*/ 17 w 99"/>
                  <a:gd name="T15" fmla="*/ 0 h 66"/>
                  <a:gd name="T16" fmla="*/ 8 w 99"/>
                  <a:gd name="T17" fmla="*/ 0 h 66"/>
                  <a:gd name="T18" fmla="*/ 0 w 99"/>
                  <a:gd name="T19" fmla="*/ 4 h 66"/>
                  <a:gd name="T20" fmla="*/ 8 w 99"/>
                  <a:gd name="T21" fmla="*/ 4 h 66"/>
                  <a:gd name="T22" fmla="*/ 25 w 99"/>
                  <a:gd name="T23" fmla="*/ 8 h 66"/>
                  <a:gd name="T24" fmla="*/ 57 w 99"/>
                  <a:gd name="T25" fmla="*/ 16 h 66"/>
                  <a:gd name="T26" fmla="*/ 65 w 99"/>
                  <a:gd name="T27" fmla="*/ 28 h 66"/>
                  <a:gd name="T28" fmla="*/ 82 w 99"/>
                  <a:gd name="T29" fmla="*/ 40 h 66"/>
                  <a:gd name="T30" fmla="*/ 90 w 99"/>
                  <a:gd name="T31" fmla="*/ 57 h 66"/>
                  <a:gd name="T32" fmla="*/ 98 w 99"/>
                  <a:gd name="T33" fmla="*/ 65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66"/>
                  <a:gd name="T53" fmla="*/ 99 w 99"/>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66">
                    <a:moveTo>
                      <a:pt x="98" y="65"/>
                    </a:moveTo>
                    <a:lnTo>
                      <a:pt x="98" y="61"/>
                    </a:lnTo>
                    <a:lnTo>
                      <a:pt x="90" y="49"/>
                    </a:lnTo>
                    <a:lnTo>
                      <a:pt x="82" y="32"/>
                    </a:lnTo>
                    <a:lnTo>
                      <a:pt x="65" y="20"/>
                    </a:lnTo>
                    <a:lnTo>
                      <a:pt x="57" y="12"/>
                    </a:lnTo>
                    <a:lnTo>
                      <a:pt x="41" y="4"/>
                    </a:lnTo>
                    <a:lnTo>
                      <a:pt x="17" y="0"/>
                    </a:lnTo>
                    <a:lnTo>
                      <a:pt x="8" y="0"/>
                    </a:lnTo>
                    <a:lnTo>
                      <a:pt x="0" y="4"/>
                    </a:lnTo>
                    <a:lnTo>
                      <a:pt x="8" y="4"/>
                    </a:lnTo>
                    <a:lnTo>
                      <a:pt x="25" y="8"/>
                    </a:lnTo>
                    <a:lnTo>
                      <a:pt x="57" y="16"/>
                    </a:lnTo>
                    <a:lnTo>
                      <a:pt x="65" y="28"/>
                    </a:lnTo>
                    <a:lnTo>
                      <a:pt x="82" y="40"/>
                    </a:lnTo>
                    <a:lnTo>
                      <a:pt x="90" y="57"/>
                    </a:lnTo>
                    <a:lnTo>
                      <a:pt x="98" y="65"/>
                    </a:lnTo>
                  </a:path>
                </a:pathLst>
              </a:custGeom>
              <a:solidFill>
                <a:schemeClr val="accent1"/>
              </a:solidFill>
              <a:ln w="12700" cap="rnd">
                <a:solidFill>
                  <a:srgbClr val="008000"/>
                </a:solidFill>
                <a:round/>
                <a:headEnd/>
                <a:tailEnd/>
              </a:ln>
            </p:spPr>
            <p:txBody>
              <a:bodyPr/>
              <a:lstStyle/>
              <a:p>
                <a:endParaRPr lang="en-US"/>
              </a:p>
            </p:txBody>
          </p:sp>
          <p:sp>
            <p:nvSpPr>
              <p:cNvPr id="17889" name="Freeform 588"/>
              <p:cNvSpPr>
                <a:spLocks/>
              </p:cNvSpPr>
              <p:nvPr/>
            </p:nvSpPr>
            <p:spPr bwMode="auto">
              <a:xfrm>
                <a:off x="5185" y="2237"/>
                <a:ext cx="34" cy="226"/>
              </a:xfrm>
              <a:custGeom>
                <a:avLst/>
                <a:gdLst>
                  <a:gd name="T0" fmla="*/ 0 w 34"/>
                  <a:gd name="T1" fmla="*/ 205 h 226"/>
                  <a:gd name="T2" fmla="*/ 8 w 34"/>
                  <a:gd name="T3" fmla="*/ 143 h 226"/>
                  <a:gd name="T4" fmla="*/ 8 w 34"/>
                  <a:gd name="T5" fmla="*/ 86 h 226"/>
                  <a:gd name="T6" fmla="*/ 17 w 34"/>
                  <a:gd name="T7" fmla="*/ 61 h 226"/>
                  <a:gd name="T8" fmla="*/ 25 w 34"/>
                  <a:gd name="T9" fmla="*/ 33 h 226"/>
                  <a:gd name="T10" fmla="*/ 25 w 34"/>
                  <a:gd name="T11" fmla="*/ 12 h 226"/>
                  <a:gd name="T12" fmla="*/ 33 w 34"/>
                  <a:gd name="T13" fmla="*/ 0 h 226"/>
                  <a:gd name="T14" fmla="*/ 33 w 34"/>
                  <a:gd name="T15" fmla="*/ 8 h 226"/>
                  <a:gd name="T16" fmla="*/ 33 w 34"/>
                  <a:gd name="T17" fmla="*/ 24 h 226"/>
                  <a:gd name="T18" fmla="*/ 33 w 34"/>
                  <a:gd name="T19" fmla="*/ 41 h 226"/>
                  <a:gd name="T20" fmla="*/ 25 w 34"/>
                  <a:gd name="T21" fmla="*/ 57 h 226"/>
                  <a:gd name="T22" fmla="*/ 25 w 34"/>
                  <a:gd name="T23" fmla="*/ 82 h 226"/>
                  <a:gd name="T24" fmla="*/ 8 w 34"/>
                  <a:gd name="T25" fmla="*/ 131 h 226"/>
                  <a:gd name="T26" fmla="*/ 8 w 34"/>
                  <a:gd name="T27" fmla="*/ 176 h 226"/>
                  <a:gd name="T28" fmla="*/ 8 w 34"/>
                  <a:gd name="T29" fmla="*/ 225 h 2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226"/>
                  <a:gd name="T47" fmla="*/ 34 w 34"/>
                  <a:gd name="T48" fmla="*/ 226 h 2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226">
                    <a:moveTo>
                      <a:pt x="0" y="205"/>
                    </a:moveTo>
                    <a:lnTo>
                      <a:pt x="8" y="143"/>
                    </a:lnTo>
                    <a:lnTo>
                      <a:pt x="8" y="86"/>
                    </a:lnTo>
                    <a:lnTo>
                      <a:pt x="17" y="61"/>
                    </a:lnTo>
                    <a:lnTo>
                      <a:pt x="25" y="33"/>
                    </a:lnTo>
                    <a:lnTo>
                      <a:pt x="25" y="12"/>
                    </a:lnTo>
                    <a:lnTo>
                      <a:pt x="33" y="0"/>
                    </a:lnTo>
                    <a:lnTo>
                      <a:pt x="33" y="8"/>
                    </a:lnTo>
                    <a:lnTo>
                      <a:pt x="33" y="24"/>
                    </a:lnTo>
                    <a:lnTo>
                      <a:pt x="33" y="41"/>
                    </a:lnTo>
                    <a:lnTo>
                      <a:pt x="25" y="57"/>
                    </a:lnTo>
                    <a:lnTo>
                      <a:pt x="25" y="82"/>
                    </a:lnTo>
                    <a:lnTo>
                      <a:pt x="8" y="131"/>
                    </a:lnTo>
                    <a:lnTo>
                      <a:pt x="8" y="176"/>
                    </a:lnTo>
                    <a:lnTo>
                      <a:pt x="8" y="225"/>
                    </a:lnTo>
                  </a:path>
                </a:pathLst>
              </a:custGeom>
              <a:solidFill>
                <a:schemeClr val="accent1"/>
              </a:solidFill>
              <a:ln w="12700" cap="rnd">
                <a:solidFill>
                  <a:srgbClr val="008000"/>
                </a:solidFill>
                <a:round/>
                <a:headEnd/>
                <a:tailEnd/>
              </a:ln>
            </p:spPr>
            <p:txBody>
              <a:bodyPr/>
              <a:lstStyle/>
              <a:p>
                <a:endParaRPr lang="en-US"/>
              </a:p>
            </p:txBody>
          </p:sp>
          <p:sp>
            <p:nvSpPr>
              <p:cNvPr id="17890" name="Freeform 589"/>
              <p:cNvSpPr>
                <a:spLocks/>
              </p:cNvSpPr>
              <p:nvPr/>
            </p:nvSpPr>
            <p:spPr bwMode="auto">
              <a:xfrm>
                <a:off x="5199" y="2389"/>
                <a:ext cx="76" cy="62"/>
              </a:xfrm>
              <a:custGeom>
                <a:avLst/>
                <a:gdLst>
                  <a:gd name="T0" fmla="*/ 0 w 76"/>
                  <a:gd name="T1" fmla="*/ 61 h 62"/>
                  <a:gd name="T2" fmla="*/ 9 w 76"/>
                  <a:gd name="T3" fmla="*/ 37 h 62"/>
                  <a:gd name="T4" fmla="*/ 17 w 76"/>
                  <a:gd name="T5" fmla="*/ 16 h 62"/>
                  <a:gd name="T6" fmla="*/ 34 w 76"/>
                  <a:gd name="T7" fmla="*/ 8 h 62"/>
                  <a:gd name="T8" fmla="*/ 42 w 76"/>
                  <a:gd name="T9" fmla="*/ 4 h 62"/>
                  <a:gd name="T10" fmla="*/ 58 w 76"/>
                  <a:gd name="T11" fmla="*/ 0 h 62"/>
                  <a:gd name="T12" fmla="*/ 75 w 76"/>
                  <a:gd name="T13" fmla="*/ 0 h 62"/>
                  <a:gd name="T14" fmla="*/ 75 w 76"/>
                  <a:gd name="T15" fmla="*/ 4 h 62"/>
                  <a:gd name="T16" fmla="*/ 67 w 76"/>
                  <a:gd name="T17" fmla="*/ 8 h 62"/>
                  <a:gd name="T18" fmla="*/ 50 w 76"/>
                  <a:gd name="T19" fmla="*/ 16 h 62"/>
                  <a:gd name="T20" fmla="*/ 34 w 76"/>
                  <a:gd name="T21" fmla="*/ 28 h 62"/>
                  <a:gd name="T22" fmla="*/ 9 w 76"/>
                  <a:gd name="T23" fmla="*/ 37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
                  <a:gd name="T37" fmla="*/ 0 h 62"/>
                  <a:gd name="T38" fmla="*/ 76 w 76"/>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 h="62">
                    <a:moveTo>
                      <a:pt x="0" y="61"/>
                    </a:moveTo>
                    <a:lnTo>
                      <a:pt x="9" y="37"/>
                    </a:lnTo>
                    <a:lnTo>
                      <a:pt x="17" y="16"/>
                    </a:lnTo>
                    <a:lnTo>
                      <a:pt x="34" y="8"/>
                    </a:lnTo>
                    <a:lnTo>
                      <a:pt x="42" y="4"/>
                    </a:lnTo>
                    <a:lnTo>
                      <a:pt x="58" y="0"/>
                    </a:lnTo>
                    <a:lnTo>
                      <a:pt x="75" y="0"/>
                    </a:lnTo>
                    <a:lnTo>
                      <a:pt x="75" y="4"/>
                    </a:lnTo>
                    <a:lnTo>
                      <a:pt x="67" y="8"/>
                    </a:lnTo>
                    <a:lnTo>
                      <a:pt x="50" y="16"/>
                    </a:lnTo>
                    <a:lnTo>
                      <a:pt x="34" y="28"/>
                    </a:lnTo>
                    <a:lnTo>
                      <a:pt x="9" y="37"/>
                    </a:lnTo>
                  </a:path>
                </a:pathLst>
              </a:custGeom>
              <a:solidFill>
                <a:schemeClr val="accent1"/>
              </a:solidFill>
              <a:ln w="12700" cap="rnd">
                <a:solidFill>
                  <a:srgbClr val="008000"/>
                </a:solidFill>
                <a:round/>
                <a:headEnd/>
                <a:tailEnd/>
              </a:ln>
            </p:spPr>
            <p:txBody>
              <a:bodyPr/>
              <a:lstStyle/>
              <a:p>
                <a:endParaRPr lang="en-US"/>
              </a:p>
            </p:txBody>
          </p:sp>
          <p:sp>
            <p:nvSpPr>
              <p:cNvPr id="17891" name="Freeform 590"/>
              <p:cNvSpPr>
                <a:spLocks/>
              </p:cNvSpPr>
              <p:nvPr/>
            </p:nvSpPr>
            <p:spPr bwMode="auto">
              <a:xfrm>
                <a:off x="5164" y="2192"/>
                <a:ext cx="25" cy="248"/>
              </a:xfrm>
              <a:custGeom>
                <a:avLst/>
                <a:gdLst>
                  <a:gd name="T0" fmla="*/ 24 w 25"/>
                  <a:gd name="T1" fmla="*/ 247 h 248"/>
                  <a:gd name="T2" fmla="*/ 16 w 25"/>
                  <a:gd name="T3" fmla="*/ 186 h 248"/>
                  <a:gd name="T4" fmla="*/ 16 w 25"/>
                  <a:gd name="T5" fmla="*/ 129 h 248"/>
                  <a:gd name="T6" fmla="*/ 8 w 25"/>
                  <a:gd name="T7" fmla="*/ 81 h 248"/>
                  <a:gd name="T8" fmla="*/ 8 w 25"/>
                  <a:gd name="T9" fmla="*/ 40 h 248"/>
                  <a:gd name="T10" fmla="*/ 0 w 25"/>
                  <a:gd name="T11" fmla="*/ 16 h 248"/>
                  <a:gd name="T12" fmla="*/ 0 w 25"/>
                  <a:gd name="T13" fmla="*/ 4 h 248"/>
                  <a:gd name="T14" fmla="*/ 0 w 25"/>
                  <a:gd name="T15" fmla="*/ 0 h 248"/>
                  <a:gd name="T16" fmla="*/ 8 w 25"/>
                  <a:gd name="T17" fmla="*/ 0 h 248"/>
                  <a:gd name="T18" fmla="*/ 8 w 25"/>
                  <a:gd name="T19" fmla="*/ 8 h 248"/>
                  <a:gd name="T20" fmla="*/ 16 w 25"/>
                  <a:gd name="T21" fmla="*/ 24 h 248"/>
                  <a:gd name="T22" fmla="*/ 16 w 25"/>
                  <a:gd name="T23" fmla="*/ 44 h 248"/>
                  <a:gd name="T24" fmla="*/ 16 w 25"/>
                  <a:gd name="T25" fmla="*/ 60 h 248"/>
                  <a:gd name="T26" fmla="*/ 16 w 25"/>
                  <a:gd name="T27" fmla="*/ 93 h 248"/>
                  <a:gd name="T28" fmla="*/ 16 w 25"/>
                  <a:gd name="T29" fmla="*/ 125 h 248"/>
                  <a:gd name="T30" fmla="*/ 24 w 25"/>
                  <a:gd name="T31" fmla="*/ 166 h 248"/>
                  <a:gd name="T32" fmla="*/ 24 w 25"/>
                  <a:gd name="T33" fmla="*/ 206 h 2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48"/>
                  <a:gd name="T53" fmla="*/ 25 w 25"/>
                  <a:gd name="T54" fmla="*/ 248 h 2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48">
                    <a:moveTo>
                      <a:pt x="24" y="247"/>
                    </a:moveTo>
                    <a:lnTo>
                      <a:pt x="16" y="186"/>
                    </a:lnTo>
                    <a:lnTo>
                      <a:pt x="16" y="129"/>
                    </a:lnTo>
                    <a:lnTo>
                      <a:pt x="8" y="81"/>
                    </a:lnTo>
                    <a:lnTo>
                      <a:pt x="8" y="40"/>
                    </a:lnTo>
                    <a:lnTo>
                      <a:pt x="0" y="16"/>
                    </a:lnTo>
                    <a:lnTo>
                      <a:pt x="0" y="4"/>
                    </a:lnTo>
                    <a:lnTo>
                      <a:pt x="0" y="0"/>
                    </a:lnTo>
                    <a:lnTo>
                      <a:pt x="8" y="0"/>
                    </a:lnTo>
                    <a:lnTo>
                      <a:pt x="8" y="8"/>
                    </a:lnTo>
                    <a:lnTo>
                      <a:pt x="16" y="24"/>
                    </a:lnTo>
                    <a:lnTo>
                      <a:pt x="16" y="44"/>
                    </a:lnTo>
                    <a:lnTo>
                      <a:pt x="16" y="60"/>
                    </a:lnTo>
                    <a:lnTo>
                      <a:pt x="16" y="93"/>
                    </a:lnTo>
                    <a:lnTo>
                      <a:pt x="16" y="125"/>
                    </a:lnTo>
                    <a:lnTo>
                      <a:pt x="24" y="166"/>
                    </a:lnTo>
                    <a:lnTo>
                      <a:pt x="24" y="206"/>
                    </a:lnTo>
                  </a:path>
                </a:pathLst>
              </a:custGeom>
              <a:solidFill>
                <a:schemeClr val="accent1"/>
              </a:solidFill>
              <a:ln w="12700" cap="rnd">
                <a:solidFill>
                  <a:srgbClr val="008000"/>
                </a:solidFill>
                <a:round/>
                <a:headEnd/>
                <a:tailEnd/>
              </a:ln>
            </p:spPr>
            <p:txBody>
              <a:bodyPr/>
              <a:lstStyle/>
              <a:p>
                <a:endParaRPr lang="en-US"/>
              </a:p>
            </p:txBody>
          </p:sp>
        </p:grpSp>
      </p:grpSp>
      <p:grpSp>
        <p:nvGrpSpPr>
          <p:cNvPr id="17648" name="Group 591"/>
          <p:cNvGrpSpPr>
            <a:grpSpLocks/>
          </p:cNvGrpSpPr>
          <p:nvPr/>
        </p:nvGrpSpPr>
        <p:grpSpPr bwMode="auto">
          <a:xfrm>
            <a:off x="1182688" y="3163888"/>
            <a:ext cx="1076325" cy="458787"/>
            <a:chOff x="820" y="1948"/>
            <a:chExt cx="745" cy="282"/>
          </a:xfrm>
        </p:grpSpPr>
        <p:grpSp>
          <p:nvGrpSpPr>
            <p:cNvPr id="17649" name="Group 592"/>
            <p:cNvGrpSpPr>
              <a:grpSpLocks/>
            </p:cNvGrpSpPr>
            <p:nvPr/>
          </p:nvGrpSpPr>
          <p:grpSpPr bwMode="auto">
            <a:xfrm>
              <a:off x="820" y="1952"/>
              <a:ext cx="188" cy="278"/>
              <a:chOff x="820" y="1952"/>
              <a:chExt cx="188" cy="278"/>
            </a:xfrm>
          </p:grpSpPr>
          <p:sp>
            <p:nvSpPr>
              <p:cNvPr id="17872" name="Freeform 593"/>
              <p:cNvSpPr>
                <a:spLocks/>
              </p:cNvSpPr>
              <p:nvPr/>
            </p:nvSpPr>
            <p:spPr bwMode="auto">
              <a:xfrm>
                <a:off x="917" y="2125"/>
                <a:ext cx="9" cy="105"/>
              </a:xfrm>
              <a:custGeom>
                <a:avLst/>
                <a:gdLst>
                  <a:gd name="T0" fmla="*/ 0 w 9"/>
                  <a:gd name="T1" fmla="*/ 104 h 105"/>
                  <a:gd name="T2" fmla="*/ 1 w 9"/>
                  <a:gd name="T3" fmla="*/ 74 h 105"/>
                  <a:gd name="T4" fmla="*/ 2 w 9"/>
                  <a:gd name="T5" fmla="*/ 48 h 105"/>
                  <a:gd name="T6" fmla="*/ 4 w 9"/>
                  <a:gd name="T7" fmla="*/ 30 h 105"/>
                  <a:gd name="T8" fmla="*/ 5 w 9"/>
                  <a:gd name="T9" fmla="*/ 15 h 105"/>
                  <a:gd name="T10" fmla="*/ 6 w 9"/>
                  <a:gd name="T11" fmla="*/ 4 h 105"/>
                  <a:gd name="T12" fmla="*/ 6 w 9"/>
                  <a:gd name="T13" fmla="*/ 0 h 105"/>
                  <a:gd name="T14" fmla="*/ 8 w 9"/>
                  <a:gd name="T15" fmla="*/ 4 h 105"/>
                  <a:gd name="T16" fmla="*/ 8 w 9"/>
                  <a:gd name="T17" fmla="*/ 18 h 105"/>
                  <a:gd name="T18" fmla="*/ 6 w 9"/>
                  <a:gd name="T19" fmla="*/ 44 h 105"/>
                  <a:gd name="T20" fmla="*/ 4 w 9"/>
                  <a:gd name="T21" fmla="*/ 74 h 105"/>
                  <a:gd name="T22" fmla="*/ 0 w 9"/>
                  <a:gd name="T23" fmla="*/ 104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05"/>
                  <a:gd name="T38" fmla="*/ 9 w 9"/>
                  <a:gd name="T39" fmla="*/ 105 h 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05">
                    <a:moveTo>
                      <a:pt x="0" y="104"/>
                    </a:moveTo>
                    <a:lnTo>
                      <a:pt x="1" y="74"/>
                    </a:lnTo>
                    <a:lnTo>
                      <a:pt x="2" y="48"/>
                    </a:lnTo>
                    <a:lnTo>
                      <a:pt x="4" y="30"/>
                    </a:lnTo>
                    <a:lnTo>
                      <a:pt x="5" y="15"/>
                    </a:lnTo>
                    <a:lnTo>
                      <a:pt x="6" y="4"/>
                    </a:lnTo>
                    <a:lnTo>
                      <a:pt x="6" y="0"/>
                    </a:lnTo>
                    <a:lnTo>
                      <a:pt x="8" y="4"/>
                    </a:lnTo>
                    <a:lnTo>
                      <a:pt x="8" y="18"/>
                    </a:lnTo>
                    <a:lnTo>
                      <a:pt x="6" y="44"/>
                    </a:lnTo>
                    <a:lnTo>
                      <a:pt x="4" y="74"/>
                    </a:lnTo>
                    <a:lnTo>
                      <a:pt x="0" y="104"/>
                    </a:lnTo>
                  </a:path>
                </a:pathLst>
              </a:custGeom>
              <a:solidFill>
                <a:schemeClr val="accent1"/>
              </a:solidFill>
              <a:ln w="12700" cap="rnd">
                <a:solidFill>
                  <a:srgbClr val="008000"/>
                </a:solidFill>
                <a:round/>
                <a:headEnd/>
                <a:tailEnd/>
              </a:ln>
            </p:spPr>
            <p:txBody>
              <a:bodyPr/>
              <a:lstStyle/>
              <a:p>
                <a:endParaRPr lang="en-US"/>
              </a:p>
            </p:txBody>
          </p:sp>
          <p:sp>
            <p:nvSpPr>
              <p:cNvPr id="17873" name="Freeform 594"/>
              <p:cNvSpPr>
                <a:spLocks/>
              </p:cNvSpPr>
              <p:nvPr/>
            </p:nvSpPr>
            <p:spPr bwMode="auto">
              <a:xfrm>
                <a:off x="841" y="2052"/>
                <a:ext cx="81" cy="165"/>
              </a:xfrm>
              <a:custGeom>
                <a:avLst/>
                <a:gdLst>
                  <a:gd name="T0" fmla="*/ 80 w 81"/>
                  <a:gd name="T1" fmla="*/ 164 h 165"/>
                  <a:gd name="T2" fmla="*/ 78 w 81"/>
                  <a:gd name="T3" fmla="*/ 164 h 165"/>
                  <a:gd name="T4" fmla="*/ 74 w 81"/>
                  <a:gd name="T5" fmla="*/ 164 h 165"/>
                  <a:gd name="T6" fmla="*/ 69 w 81"/>
                  <a:gd name="T7" fmla="*/ 156 h 165"/>
                  <a:gd name="T8" fmla="*/ 62 w 81"/>
                  <a:gd name="T9" fmla="*/ 145 h 165"/>
                  <a:gd name="T10" fmla="*/ 49 w 81"/>
                  <a:gd name="T11" fmla="*/ 123 h 165"/>
                  <a:gd name="T12" fmla="*/ 44 w 81"/>
                  <a:gd name="T13" fmla="*/ 112 h 165"/>
                  <a:gd name="T14" fmla="*/ 41 w 81"/>
                  <a:gd name="T15" fmla="*/ 104 h 165"/>
                  <a:gd name="T16" fmla="*/ 40 w 81"/>
                  <a:gd name="T17" fmla="*/ 101 h 165"/>
                  <a:gd name="T18" fmla="*/ 40 w 81"/>
                  <a:gd name="T19" fmla="*/ 93 h 165"/>
                  <a:gd name="T20" fmla="*/ 41 w 81"/>
                  <a:gd name="T21" fmla="*/ 86 h 165"/>
                  <a:gd name="T22" fmla="*/ 43 w 81"/>
                  <a:gd name="T23" fmla="*/ 75 h 165"/>
                  <a:gd name="T24" fmla="*/ 43 w 81"/>
                  <a:gd name="T25" fmla="*/ 67 h 165"/>
                  <a:gd name="T26" fmla="*/ 41 w 81"/>
                  <a:gd name="T27" fmla="*/ 63 h 165"/>
                  <a:gd name="T28" fmla="*/ 37 w 81"/>
                  <a:gd name="T29" fmla="*/ 56 h 165"/>
                  <a:gd name="T30" fmla="*/ 32 w 81"/>
                  <a:gd name="T31" fmla="*/ 45 h 165"/>
                  <a:gd name="T32" fmla="*/ 18 w 81"/>
                  <a:gd name="T33" fmla="*/ 26 h 165"/>
                  <a:gd name="T34" fmla="*/ 11 w 81"/>
                  <a:gd name="T35" fmla="*/ 19 h 165"/>
                  <a:gd name="T36" fmla="*/ 6 w 81"/>
                  <a:gd name="T37" fmla="*/ 8 h 165"/>
                  <a:gd name="T38" fmla="*/ 2 w 81"/>
                  <a:gd name="T39" fmla="*/ 4 h 165"/>
                  <a:gd name="T40" fmla="*/ 0 w 81"/>
                  <a:gd name="T41" fmla="*/ 0 h 165"/>
                  <a:gd name="T42" fmla="*/ 2 w 81"/>
                  <a:gd name="T43" fmla="*/ 0 h 165"/>
                  <a:gd name="T44" fmla="*/ 6 w 81"/>
                  <a:gd name="T45" fmla="*/ 4 h 165"/>
                  <a:gd name="T46" fmla="*/ 11 w 81"/>
                  <a:gd name="T47" fmla="*/ 8 h 165"/>
                  <a:gd name="T48" fmla="*/ 18 w 81"/>
                  <a:gd name="T49" fmla="*/ 11 h 165"/>
                  <a:gd name="T50" fmla="*/ 31 w 81"/>
                  <a:gd name="T51" fmla="*/ 26 h 165"/>
                  <a:gd name="T52" fmla="*/ 36 w 81"/>
                  <a:gd name="T53" fmla="*/ 37 h 165"/>
                  <a:gd name="T54" fmla="*/ 41 w 81"/>
                  <a:gd name="T55" fmla="*/ 45 h 165"/>
                  <a:gd name="T56" fmla="*/ 45 w 81"/>
                  <a:gd name="T57" fmla="*/ 56 h 165"/>
                  <a:gd name="T58" fmla="*/ 52 w 81"/>
                  <a:gd name="T59" fmla="*/ 75 h 165"/>
                  <a:gd name="T60" fmla="*/ 64 w 81"/>
                  <a:gd name="T61" fmla="*/ 112 h 165"/>
                  <a:gd name="T62" fmla="*/ 70 w 81"/>
                  <a:gd name="T63" fmla="*/ 130 h 165"/>
                  <a:gd name="T64" fmla="*/ 74 w 81"/>
                  <a:gd name="T65" fmla="*/ 145 h 165"/>
                  <a:gd name="T66" fmla="*/ 78 w 81"/>
                  <a:gd name="T67" fmla="*/ 156 h 165"/>
                  <a:gd name="T68" fmla="*/ 80 w 81"/>
                  <a:gd name="T69" fmla="*/ 164 h 1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
                  <a:gd name="T106" fmla="*/ 0 h 165"/>
                  <a:gd name="T107" fmla="*/ 81 w 81"/>
                  <a:gd name="T108" fmla="*/ 165 h 1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 h="165">
                    <a:moveTo>
                      <a:pt x="80" y="164"/>
                    </a:moveTo>
                    <a:lnTo>
                      <a:pt x="78" y="164"/>
                    </a:lnTo>
                    <a:lnTo>
                      <a:pt x="74" y="164"/>
                    </a:lnTo>
                    <a:lnTo>
                      <a:pt x="69" y="156"/>
                    </a:lnTo>
                    <a:lnTo>
                      <a:pt x="62" y="145"/>
                    </a:lnTo>
                    <a:lnTo>
                      <a:pt x="49" y="123"/>
                    </a:lnTo>
                    <a:lnTo>
                      <a:pt x="44" y="112"/>
                    </a:lnTo>
                    <a:lnTo>
                      <a:pt x="41" y="104"/>
                    </a:lnTo>
                    <a:lnTo>
                      <a:pt x="40" y="101"/>
                    </a:lnTo>
                    <a:lnTo>
                      <a:pt x="40" y="93"/>
                    </a:lnTo>
                    <a:lnTo>
                      <a:pt x="41" y="86"/>
                    </a:lnTo>
                    <a:lnTo>
                      <a:pt x="43" y="75"/>
                    </a:lnTo>
                    <a:lnTo>
                      <a:pt x="43" y="67"/>
                    </a:lnTo>
                    <a:lnTo>
                      <a:pt x="41" y="63"/>
                    </a:lnTo>
                    <a:lnTo>
                      <a:pt x="37" y="56"/>
                    </a:lnTo>
                    <a:lnTo>
                      <a:pt x="32" y="45"/>
                    </a:lnTo>
                    <a:lnTo>
                      <a:pt x="18" y="26"/>
                    </a:lnTo>
                    <a:lnTo>
                      <a:pt x="11" y="19"/>
                    </a:lnTo>
                    <a:lnTo>
                      <a:pt x="6" y="8"/>
                    </a:lnTo>
                    <a:lnTo>
                      <a:pt x="2" y="4"/>
                    </a:lnTo>
                    <a:lnTo>
                      <a:pt x="0" y="0"/>
                    </a:lnTo>
                    <a:lnTo>
                      <a:pt x="2" y="0"/>
                    </a:lnTo>
                    <a:lnTo>
                      <a:pt x="6" y="4"/>
                    </a:lnTo>
                    <a:lnTo>
                      <a:pt x="11" y="8"/>
                    </a:lnTo>
                    <a:lnTo>
                      <a:pt x="18" y="11"/>
                    </a:lnTo>
                    <a:lnTo>
                      <a:pt x="31" y="26"/>
                    </a:lnTo>
                    <a:lnTo>
                      <a:pt x="36" y="37"/>
                    </a:lnTo>
                    <a:lnTo>
                      <a:pt x="41" y="45"/>
                    </a:lnTo>
                    <a:lnTo>
                      <a:pt x="45" y="56"/>
                    </a:lnTo>
                    <a:lnTo>
                      <a:pt x="52" y="75"/>
                    </a:lnTo>
                    <a:lnTo>
                      <a:pt x="64" y="112"/>
                    </a:lnTo>
                    <a:lnTo>
                      <a:pt x="70" y="130"/>
                    </a:lnTo>
                    <a:lnTo>
                      <a:pt x="74" y="145"/>
                    </a:lnTo>
                    <a:lnTo>
                      <a:pt x="78" y="156"/>
                    </a:lnTo>
                    <a:lnTo>
                      <a:pt x="80" y="164"/>
                    </a:lnTo>
                  </a:path>
                </a:pathLst>
              </a:custGeom>
              <a:solidFill>
                <a:schemeClr val="accent1"/>
              </a:solidFill>
              <a:ln w="12700" cap="rnd">
                <a:solidFill>
                  <a:srgbClr val="008000"/>
                </a:solidFill>
                <a:round/>
                <a:headEnd/>
                <a:tailEnd/>
              </a:ln>
            </p:spPr>
            <p:txBody>
              <a:bodyPr/>
              <a:lstStyle/>
              <a:p>
                <a:endParaRPr lang="en-US"/>
              </a:p>
            </p:txBody>
          </p:sp>
          <p:sp>
            <p:nvSpPr>
              <p:cNvPr id="17874" name="Freeform 595"/>
              <p:cNvSpPr>
                <a:spLocks/>
              </p:cNvSpPr>
              <p:nvPr/>
            </p:nvSpPr>
            <p:spPr bwMode="auto">
              <a:xfrm>
                <a:off x="922" y="2069"/>
                <a:ext cx="50" cy="161"/>
              </a:xfrm>
              <a:custGeom>
                <a:avLst/>
                <a:gdLst>
                  <a:gd name="T0" fmla="*/ 0 w 50"/>
                  <a:gd name="T1" fmla="*/ 127 h 161"/>
                  <a:gd name="T2" fmla="*/ 14 w 50"/>
                  <a:gd name="T3" fmla="*/ 89 h 161"/>
                  <a:gd name="T4" fmla="*/ 19 w 50"/>
                  <a:gd name="T5" fmla="*/ 74 h 161"/>
                  <a:gd name="T6" fmla="*/ 23 w 50"/>
                  <a:gd name="T7" fmla="*/ 60 h 161"/>
                  <a:gd name="T8" fmla="*/ 25 w 50"/>
                  <a:gd name="T9" fmla="*/ 48 h 161"/>
                  <a:gd name="T10" fmla="*/ 23 w 50"/>
                  <a:gd name="T11" fmla="*/ 37 h 161"/>
                  <a:gd name="T12" fmla="*/ 23 w 50"/>
                  <a:gd name="T13" fmla="*/ 26 h 161"/>
                  <a:gd name="T14" fmla="*/ 23 w 50"/>
                  <a:gd name="T15" fmla="*/ 19 h 161"/>
                  <a:gd name="T16" fmla="*/ 26 w 50"/>
                  <a:gd name="T17" fmla="*/ 15 h 161"/>
                  <a:gd name="T18" fmla="*/ 29 w 50"/>
                  <a:gd name="T19" fmla="*/ 11 h 161"/>
                  <a:gd name="T20" fmla="*/ 37 w 50"/>
                  <a:gd name="T21" fmla="*/ 4 h 161"/>
                  <a:gd name="T22" fmla="*/ 46 w 50"/>
                  <a:gd name="T23" fmla="*/ 0 h 161"/>
                  <a:gd name="T24" fmla="*/ 47 w 50"/>
                  <a:gd name="T25" fmla="*/ 0 h 161"/>
                  <a:gd name="T26" fmla="*/ 49 w 50"/>
                  <a:gd name="T27" fmla="*/ 4 h 161"/>
                  <a:gd name="T28" fmla="*/ 47 w 50"/>
                  <a:gd name="T29" fmla="*/ 11 h 161"/>
                  <a:gd name="T30" fmla="*/ 44 w 50"/>
                  <a:gd name="T31" fmla="*/ 19 h 161"/>
                  <a:gd name="T32" fmla="*/ 36 w 50"/>
                  <a:gd name="T33" fmla="*/ 41 h 161"/>
                  <a:gd name="T34" fmla="*/ 25 w 50"/>
                  <a:gd name="T35" fmla="*/ 67 h 161"/>
                  <a:gd name="T36" fmla="*/ 21 w 50"/>
                  <a:gd name="T37" fmla="*/ 78 h 161"/>
                  <a:gd name="T38" fmla="*/ 18 w 50"/>
                  <a:gd name="T39" fmla="*/ 89 h 161"/>
                  <a:gd name="T40" fmla="*/ 12 w 50"/>
                  <a:gd name="T41" fmla="*/ 127 h 161"/>
                  <a:gd name="T42" fmla="*/ 9 w 50"/>
                  <a:gd name="T43" fmla="*/ 160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161"/>
                  <a:gd name="T68" fmla="*/ 50 w 50"/>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161">
                    <a:moveTo>
                      <a:pt x="0" y="127"/>
                    </a:moveTo>
                    <a:lnTo>
                      <a:pt x="14" y="89"/>
                    </a:lnTo>
                    <a:lnTo>
                      <a:pt x="19" y="74"/>
                    </a:lnTo>
                    <a:lnTo>
                      <a:pt x="23" y="60"/>
                    </a:lnTo>
                    <a:lnTo>
                      <a:pt x="25" y="48"/>
                    </a:lnTo>
                    <a:lnTo>
                      <a:pt x="23" y="37"/>
                    </a:lnTo>
                    <a:lnTo>
                      <a:pt x="23" y="26"/>
                    </a:lnTo>
                    <a:lnTo>
                      <a:pt x="23" y="19"/>
                    </a:lnTo>
                    <a:lnTo>
                      <a:pt x="26" y="15"/>
                    </a:lnTo>
                    <a:lnTo>
                      <a:pt x="29" y="11"/>
                    </a:lnTo>
                    <a:lnTo>
                      <a:pt x="37" y="4"/>
                    </a:lnTo>
                    <a:lnTo>
                      <a:pt x="46" y="0"/>
                    </a:lnTo>
                    <a:lnTo>
                      <a:pt x="47" y="0"/>
                    </a:lnTo>
                    <a:lnTo>
                      <a:pt x="49" y="4"/>
                    </a:lnTo>
                    <a:lnTo>
                      <a:pt x="47" y="11"/>
                    </a:lnTo>
                    <a:lnTo>
                      <a:pt x="44" y="19"/>
                    </a:lnTo>
                    <a:lnTo>
                      <a:pt x="36" y="41"/>
                    </a:lnTo>
                    <a:lnTo>
                      <a:pt x="25" y="67"/>
                    </a:lnTo>
                    <a:lnTo>
                      <a:pt x="21" y="78"/>
                    </a:lnTo>
                    <a:lnTo>
                      <a:pt x="18" y="89"/>
                    </a:lnTo>
                    <a:lnTo>
                      <a:pt x="12" y="127"/>
                    </a:lnTo>
                    <a:lnTo>
                      <a:pt x="9" y="160"/>
                    </a:lnTo>
                  </a:path>
                </a:pathLst>
              </a:custGeom>
              <a:solidFill>
                <a:schemeClr val="accent1"/>
              </a:solidFill>
              <a:ln w="12700" cap="rnd">
                <a:solidFill>
                  <a:srgbClr val="008000"/>
                </a:solidFill>
                <a:round/>
                <a:headEnd/>
                <a:tailEnd/>
              </a:ln>
            </p:spPr>
            <p:txBody>
              <a:bodyPr/>
              <a:lstStyle/>
              <a:p>
                <a:endParaRPr lang="en-US"/>
              </a:p>
            </p:txBody>
          </p:sp>
          <p:sp>
            <p:nvSpPr>
              <p:cNvPr id="17875" name="Freeform 596"/>
              <p:cNvSpPr>
                <a:spLocks/>
              </p:cNvSpPr>
              <p:nvPr/>
            </p:nvSpPr>
            <p:spPr bwMode="auto">
              <a:xfrm>
                <a:off x="875" y="1998"/>
                <a:ext cx="54" cy="203"/>
              </a:xfrm>
              <a:custGeom>
                <a:avLst/>
                <a:gdLst>
                  <a:gd name="T0" fmla="*/ 44 w 54"/>
                  <a:gd name="T1" fmla="*/ 202 h 203"/>
                  <a:gd name="T2" fmla="*/ 36 w 54"/>
                  <a:gd name="T3" fmla="*/ 136 h 203"/>
                  <a:gd name="T4" fmla="*/ 31 w 54"/>
                  <a:gd name="T5" fmla="*/ 106 h 203"/>
                  <a:gd name="T6" fmla="*/ 25 w 54"/>
                  <a:gd name="T7" fmla="*/ 81 h 203"/>
                  <a:gd name="T8" fmla="*/ 19 w 54"/>
                  <a:gd name="T9" fmla="*/ 55 h 203"/>
                  <a:gd name="T10" fmla="*/ 11 w 54"/>
                  <a:gd name="T11" fmla="*/ 33 h 203"/>
                  <a:gd name="T12" fmla="*/ 3 w 54"/>
                  <a:gd name="T13" fmla="*/ 15 h 203"/>
                  <a:gd name="T14" fmla="*/ 1 w 54"/>
                  <a:gd name="T15" fmla="*/ 7 h 203"/>
                  <a:gd name="T16" fmla="*/ 0 w 54"/>
                  <a:gd name="T17" fmla="*/ 4 h 203"/>
                  <a:gd name="T18" fmla="*/ 1 w 54"/>
                  <a:gd name="T19" fmla="*/ 0 h 203"/>
                  <a:gd name="T20" fmla="*/ 5 w 54"/>
                  <a:gd name="T21" fmla="*/ 7 h 203"/>
                  <a:gd name="T22" fmla="*/ 12 w 54"/>
                  <a:gd name="T23" fmla="*/ 15 h 203"/>
                  <a:gd name="T24" fmla="*/ 19 w 54"/>
                  <a:gd name="T25" fmla="*/ 29 h 203"/>
                  <a:gd name="T26" fmla="*/ 27 w 54"/>
                  <a:gd name="T27" fmla="*/ 48 h 203"/>
                  <a:gd name="T28" fmla="*/ 36 w 54"/>
                  <a:gd name="T29" fmla="*/ 73 h 203"/>
                  <a:gd name="T30" fmla="*/ 44 w 54"/>
                  <a:gd name="T31" fmla="*/ 95 h 203"/>
                  <a:gd name="T32" fmla="*/ 51 w 54"/>
                  <a:gd name="T33" fmla="*/ 114 h 203"/>
                  <a:gd name="T34" fmla="*/ 52 w 54"/>
                  <a:gd name="T35" fmla="*/ 129 h 203"/>
                  <a:gd name="T36" fmla="*/ 53 w 54"/>
                  <a:gd name="T37" fmla="*/ 140 h 203"/>
                  <a:gd name="T38" fmla="*/ 51 w 54"/>
                  <a:gd name="T39" fmla="*/ 154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
                  <a:gd name="T61" fmla="*/ 0 h 203"/>
                  <a:gd name="T62" fmla="*/ 54 w 54"/>
                  <a:gd name="T63" fmla="*/ 203 h 2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 h="203">
                    <a:moveTo>
                      <a:pt x="44" y="202"/>
                    </a:moveTo>
                    <a:lnTo>
                      <a:pt x="36" y="136"/>
                    </a:lnTo>
                    <a:lnTo>
                      <a:pt x="31" y="106"/>
                    </a:lnTo>
                    <a:lnTo>
                      <a:pt x="25" y="81"/>
                    </a:lnTo>
                    <a:lnTo>
                      <a:pt x="19" y="55"/>
                    </a:lnTo>
                    <a:lnTo>
                      <a:pt x="11" y="33"/>
                    </a:lnTo>
                    <a:lnTo>
                      <a:pt x="3" y="15"/>
                    </a:lnTo>
                    <a:lnTo>
                      <a:pt x="1" y="7"/>
                    </a:lnTo>
                    <a:lnTo>
                      <a:pt x="0" y="4"/>
                    </a:lnTo>
                    <a:lnTo>
                      <a:pt x="1" y="0"/>
                    </a:lnTo>
                    <a:lnTo>
                      <a:pt x="5" y="7"/>
                    </a:lnTo>
                    <a:lnTo>
                      <a:pt x="12" y="15"/>
                    </a:lnTo>
                    <a:lnTo>
                      <a:pt x="19" y="29"/>
                    </a:lnTo>
                    <a:lnTo>
                      <a:pt x="27" y="48"/>
                    </a:lnTo>
                    <a:lnTo>
                      <a:pt x="36" y="73"/>
                    </a:lnTo>
                    <a:lnTo>
                      <a:pt x="44" y="95"/>
                    </a:lnTo>
                    <a:lnTo>
                      <a:pt x="51" y="114"/>
                    </a:lnTo>
                    <a:lnTo>
                      <a:pt x="52" y="129"/>
                    </a:lnTo>
                    <a:lnTo>
                      <a:pt x="53" y="140"/>
                    </a:lnTo>
                    <a:lnTo>
                      <a:pt x="51" y="154"/>
                    </a:lnTo>
                  </a:path>
                </a:pathLst>
              </a:custGeom>
              <a:solidFill>
                <a:schemeClr val="accent1"/>
              </a:solidFill>
              <a:ln w="12700" cap="rnd">
                <a:solidFill>
                  <a:srgbClr val="008000"/>
                </a:solidFill>
                <a:round/>
                <a:headEnd/>
                <a:tailEnd/>
              </a:ln>
            </p:spPr>
            <p:txBody>
              <a:bodyPr/>
              <a:lstStyle/>
              <a:p>
                <a:endParaRPr lang="en-US"/>
              </a:p>
            </p:txBody>
          </p:sp>
          <p:sp>
            <p:nvSpPr>
              <p:cNvPr id="17876" name="Freeform 597"/>
              <p:cNvSpPr>
                <a:spLocks/>
              </p:cNvSpPr>
              <p:nvPr/>
            </p:nvSpPr>
            <p:spPr bwMode="auto">
              <a:xfrm>
                <a:off x="820" y="2151"/>
                <a:ext cx="94" cy="64"/>
              </a:xfrm>
              <a:custGeom>
                <a:avLst/>
                <a:gdLst>
                  <a:gd name="T0" fmla="*/ 93 w 94"/>
                  <a:gd name="T1" fmla="*/ 63 h 64"/>
                  <a:gd name="T2" fmla="*/ 91 w 94"/>
                  <a:gd name="T3" fmla="*/ 60 h 64"/>
                  <a:gd name="T4" fmla="*/ 84 w 94"/>
                  <a:gd name="T5" fmla="*/ 48 h 64"/>
                  <a:gd name="T6" fmla="*/ 75 w 94"/>
                  <a:gd name="T7" fmla="*/ 34 h 64"/>
                  <a:gd name="T8" fmla="*/ 66 w 94"/>
                  <a:gd name="T9" fmla="*/ 23 h 64"/>
                  <a:gd name="T10" fmla="*/ 51 w 94"/>
                  <a:gd name="T11" fmla="*/ 11 h 64"/>
                  <a:gd name="T12" fmla="*/ 36 w 94"/>
                  <a:gd name="T13" fmla="*/ 4 h 64"/>
                  <a:gd name="T14" fmla="*/ 30 w 94"/>
                  <a:gd name="T15" fmla="*/ 4 h 64"/>
                  <a:gd name="T16" fmla="*/ 25 w 94"/>
                  <a:gd name="T17" fmla="*/ 0 h 64"/>
                  <a:gd name="T18" fmla="*/ 12 w 94"/>
                  <a:gd name="T19" fmla="*/ 0 h 64"/>
                  <a:gd name="T20" fmla="*/ 7 w 94"/>
                  <a:gd name="T21" fmla="*/ 0 h 64"/>
                  <a:gd name="T22" fmla="*/ 3 w 94"/>
                  <a:gd name="T23" fmla="*/ 0 h 64"/>
                  <a:gd name="T24" fmla="*/ 0 w 94"/>
                  <a:gd name="T25" fmla="*/ 4 h 64"/>
                  <a:gd name="T26" fmla="*/ 3 w 94"/>
                  <a:gd name="T27" fmla="*/ 4 h 64"/>
                  <a:gd name="T28" fmla="*/ 8 w 94"/>
                  <a:gd name="T29" fmla="*/ 8 h 64"/>
                  <a:gd name="T30" fmla="*/ 15 w 94"/>
                  <a:gd name="T31" fmla="*/ 8 h 64"/>
                  <a:gd name="T32" fmla="*/ 23 w 94"/>
                  <a:gd name="T33" fmla="*/ 11 h 64"/>
                  <a:gd name="T34" fmla="*/ 40 w 94"/>
                  <a:gd name="T35" fmla="*/ 15 h 64"/>
                  <a:gd name="T36" fmla="*/ 47 w 94"/>
                  <a:gd name="T37" fmla="*/ 15 h 64"/>
                  <a:gd name="T38" fmla="*/ 53 w 94"/>
                  <a:gd name="T39" fmla="*/ 19 h 64"/>
                  <a:gd name="T40" fmla="*/ 63 w 94"/>
                  <a:gd name="T41" fmla="*/ 30 h 64"/>
                  <a:gd name="T42" fmla="*/ 76 w 94"/>
                  <a:gd name="T43" fmla="*/ 45 h 64"/>
                  <a:gd name="T44" fmla="*/ 87 w 94"/>
                  <a:gd name="T45" fmla="*/ 56 h 64"/>
                  <a:gd name="T46" fmla="*/ 91 w 94"/>
                  <a:gd name="T47" fmla="*/ 63 h 64"/>
                  <a:gd name="T48" fmla="*/ 93 w 94"/>
                  <a:gd name="T49" fmla="*/ 63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64"/>
                  <a:gd name="T77" fmla="*/ 94 w 94"/>
                  <a:gd name="T78" fmla="*/ 64 h 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64">
                    <a:moveTo>
                      <a:pt x="93" y="63"/>
                    </a:moveTo>
                    <a:lnTo>
                      <a:pt x="91" y="60"/>
                    </a:lnTo>
                    <a:lnTo>
                      <a:pt x="84" y="48"/>
                    </a:lnTo>
                    <a:lnTo>
                      <a:pt x="75" y="34"/>
                    </a:lnTo>
                    <a:lnTo>
                      <a:pt x="66" y="23"/>
                    </a:lnTo>
                    <a:lnTo>
                      <a:pt x="51" y="11"/>
                    </a:lnTo>
                    <a:lnTo>
                      <a:pt x="36" y="4"/>
                    </a:lnTo>
                    <a:lnTo>
                      <a:pt x="30" y="4"/>
                    </a:lnTo>
                    <a:lnTo>
                      <a:pt x="25" y="0"/>
                    </a:lnTo>
                    <a:lnTo>
                      <a:pt x="12" y="0"/>
                    </a:lnTo>
                    <a:lnTo>
                      <a:pt x="7" y="0"/>
                    </a:lnTo>
                    <a:lnTo>
                      <a:pt x="3" y="0"/>
                    </a:lnTo>
                    <a:lnTo>
                      <a:pt x="0" y="4"/>
                    </a:lnTo>
                    <a:lnTo>
                      <a:pt x="3" y="4"/>
                    </a:lnTo>
                    <a:lnTo>
                      <a:pt x="8" y="8"/>
                    </a:lnTo>
                    <a:lnTo>
                      <a:pt x="15" y="8"/>
                    </a:lnTo>
                    <a:lnTo>
                      <a:pt x="23" y="11"/>
                    </a:lnTo>
                    <a:lnTo>
                      <a:pt x="40" y="15"/>
                    </a:lnTo>
                    <a:lnTo>
                      <a:pt x="47" y="15"/>
                    </a:lnTo>
                    <a:lnTo>
                      <a:pt x="53" y="19"/>
                    </a:lnTo>
                    <a:lnTo>
                      <a:pt x="63" y="30"/>
                    </a:lnTo>
                    <a:lnTo>
                      <a:pt x="76" y="45"/>
                    </a:lnTo>
                    <a:lnTo>
                      <a:pt x="87" y="56"/>
                    </a:lnTo>
                    <a:lnTo>
                      <a:pt x="91" y="63"/>
                    </a:lnTo>
                    <a:lnTo>
                      <a:pt x="93" y="63"/>
                    </a:lnTo>
                  </a:path>
                </a:pathLst>
              </a:custGeom>
              <a:solidFill>
                <a:schemeClr val="accent1"/>
              </a:solidFill>
              <a:ln w="12700" cap="rnd">
                <a:solidFill>
                  <a:srgbClr val="008000"/>
                </a:solidFill>
                <a:round/>
                <a:headEnd/>
                <a:tailEnd/>
              </a:ln>
            </p:spPr>
            <p:txBody>
              <a:bodyPr/>
              <a:lstStyle/>
              <a:p>
                <a:endParaRPr lang="en-US"/>
              </a:p>
            </p:txBody>
          </p:sp>
          <p:sp>
            <p:nvSpPr>
              <p:cNvPr id="17877" name="Freeform 598"/>
              <p:cNvSpPr>
                <a:spLocks/>
              </p:cNvSpPr>
              <p:nvPr/>
            </p:nvSpPr>
            <p:spPr bwMode="auto">
              <a:xfrm>
                <a:off x="916" y="1995"/>
                <a:ext cx="36" cy="227"/>
              </a:xfrm>
              <a:custGeom>
                <a:avLst/>
                <a:gdLst>
                  <a:gd name="T0" fmla="*/ 0 w 36"/>
                  <a:gd name="T1" fmla="*/ 207 h 227"/>
                  <a:gd name="T2" fmla="*/ 7 w 36"/>
                  <a:gd name="T3" fmla="*/ 144 h 227"/>
                  <a:gd name="T4" fmla="*/ 14 w 36"/>
                  <a:gd name="T5" fmla="*/ 89 h 227"/>
                  <a:gd name="T6" fmla="*/ 18 w 36"/>
                  <a:gd name="T7" fmla="*/ 63 h 227"/>
                  <a:gd name="T8" fmla="*/ 24 w 36"/>
                  <a:gd name="T9" fmla="*/ 33 h 227"/>
                  <a:gd name="T10" fmla="*/ 29 w 36"/>
                  <a:gd name="T11" fmla="*/ 11 h 227"/>
                  <a:gd name="T12" fmla="*/ 31 w 36"/>
                  <a:gd name="T13" fmla="*/ 4 h 227"/>
                  <a:gd name="T14" fmla="*/ 32 w 36"/>
                  <a:gd name="T15" fmla="*/ 0 h 227"/>
                  <a:gd name="T16" fmla="*/ 33 w 36"/>
                  <a:gd name="T17" fmla="*/ 0 h 227"/>
                  <a:gd name="T18" fmla="*/ 35 w 36"/>
                  <a:gd name="T19" fmla="*/ 11 h 227"/>
                  <a:gd name="T20" fmla="*/ 33 w 36"/>
                  <a:gd name="T21" fmla="*/ 26 h 227"/>
                  <a:gd name="T22" fmla="*/ 32 w 36"/>
                  <a:gd name="T23" fmla="*/ 44 h 227"/>
                  <a:gd name="T24" fmla="*/ 28 w 36"/>
                  <a:gd name="T25" fmla="*/ 63 h 227"/>
                  <a:gd name="T26" fmla="*/ 24 w 36"/>
                  <a:gd name="T27" fmla="*/ 81 h 227"/>
                  <a:gd name="T28" fmla="*/ 18 w 36"/>
                  <a:gd name="T29" fmla="*/ 107 h 227"/>
                  <a:gd name="T30" fmla="*/ 14 w 36"/>
                  <a:gd name="T31" fmla="*/ 130 h 227"/>
                  <a:gd name="T32" fmla="*/ 13 w 36"/>
                  <a:gd name="T33" fmla="*/ 152 h 227"/>
                  <a:gd name="T34" fmla="*/ 13 w 36"/>
                  <a:gd name="T35" fmla="*/ 178 h 227"/>
                  <a:gd name="T36" fmla="*/ 14 w 36"/>
                  <a:gd name="T37" fmla="*/ 226 h 2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227"/>
                  <a:gd name="T59" fmla="*/ 36 w 36"/>
                  <a:gd name="T60" fmla="*/ 227 h 2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227">
                    <a:moveTo>
                      <a:pt x="0" y="207"/>
                    </a:moveTo>
                    <a:lnTo>
                      <a:pt x="7" y="144"/>
                    </a:lnTo>
                    <a:lnTo>
                      <a:pt x="14" y="89"/>
                    </a:lnTo>
                    <a:lnTo>
                      <a:pt x="18" y="63"/>
                    </a:lnTo>
                    <a:lnTo>
                      <a:pt x="24" y="33"/>
                    </a:lnTo>
                    <a:lnTo>
                      <a:pt x="29" y="11"/>
                    </a:lnTo>
                    <a:lnTo>
                      <a:pt x="31" y="4"/>
                    </a:lnTo>
                    <a:lnTo>
                      <a:pt x="32" y="0"/>
                    </a:lnTo>
                    <a:lnTo>
                      <a:pt x="33" y="0"/>
                    </a:lnTo>
                    <a:lnTo>
                      <a:pt x="35" y="11"/>
                    </a:lnTo>
                    <a:lnTo>
                      <a:pt x="33" y="26"/>
                    </a:lnTo>
                    <a:lnTo>
                      <a:pt x="32" y="44"/>
                    </a:lnTo>
                    <a:lnTo>
                      <a:pt x="28" y="63"/>
                    </a:lnTo>
                    <a:lnTo>
                      <a:pt x="24" y="81"/>
                    </a:lnTo>
                    <a:lnTo>
                      <a:pt x="18" y="107"/>
                    </a:lnTo>
                    <a:lnTo>
                      <a:pt x="14" y="130"/>
                    </a:lnTo>
                    <a:lnTo>
                      <a:pt x="13" y="152"/>
                    </a:lnTo>
                    <a:lnTo>
                      <a:pt x="13" y="178"/>
                    </a:lnTo>
                    <a:lnTo>
                      <a:pt x="14" y="226"/>
                    </a:lnTo>
                  </a:path>
                </a:pathLst>
              </a:custGeom>
              <a:solidFill>
                <a:schemeClr val="accent1"/>
              </a:solidFill>
              <a:ln w="12700" cap="rnd">
                <a:solidFill>
                  <a:srgbClr val="008000"/>
                </a:solidFill>
                <a:round/>
                <a:headEnd/>
                <a:tailEnd/>
              </a:ln>
            </p:spPr>
            <p:txBody>
              <a:bodyPr/>
              <a:lstStyle/>
              <a:p>
                <a:endParaRPr lang="en-US"/>
              </a:p>
            </p:txBody>
          </p:sp>
          <p:sp>
            <p:nvSpPr>
              <p:cNvPr id="17878" name="Freeform 599"/>
              <p:cNvSpPr>
                <a:spLocks/>
              </p:cNvSpPr>
              <p:nvPr/>
            </p:nvSpPr>
            <p:spPr bwMode="auto">
              <a:xfrm>
                <a:off x="935" y="2150"/>
                <a:ext cx="73" cy="60"/>
              </a:xfrm>
              <a:custGeom>
                <a:avLst/>
                <a:gdLst>
                  <a:gd name="T0" fmla="*/ 0 w 73"/>
                  <a:gd name="T1" fmla="*/ 59 h 60"/>
                  <a:gd name="T2" fmla="*/ 4 w 73"/>
                  <a:gd name="T3" fmla="*/ 33 h 60"/>
                  <a:gd name="T4" fmla="*/ 9 w 73"/>
                  <a:gd name="T5" fmla="*/ 22 h 60"/>
                  <a:gd name="T6" fmla="*/ 13 w 73"/>
                  <a:gd name="T7" fmla="*/ 15 h 60"/>
                  <a:gd name="T8" fmla="*/ 26 w 73"/>
                  <a:gd name="T9" fmla="*/ 7 h 60"/>
                  <a:gd name="T10" fmla="*/ 39 w 73"/>
                  <a:gd name="T11" fmla="*/ 0 h 60"/>
                  <a:gd name="T12" fmla="*/ 48 w 73"/>
                  <a:gd name="T13" fmla="*/ 0 h 60"/>
                  <a:gd name="T14" fmla="*/ 58 w 73"/>
                  <a:gd name="T15" fmla="*/ 0 h 60"/>
                  <a:gd name="T16" fmla="*/ 67 w 73"/>
                  <a:gd name="T17" fmla="*/ 0 h 60"/>
                  <a:gd name="T18" fmla="*/ 70 w 73"/>
                  <a:gd name="T19" fmla="*/ 0 h 60"/>
                  <a:gd name="T20" fmla="*/ 72 w 73"/>
                  <a:gd name="T21" fmla="*/ 0 h 60"/>
                  <a:gd name="T22" fmla="*/ 70 w 73"/>
                  <a:gd name="T23" fmla="*/ 4 h 60"/>
                  <a:gd name="T24" fmla="*/ 64 w 73"/>
                  <a:gd name="T25" fmla="*/ 7 h 60"/>
                  <a:gd name="T26" fmla="*/ 57 w 73"/>
                  <a:gd name="T27" fmla="*/ 11 h 60"/>
                  <a:gd name="T28" fmla="*/ 50 w 73"/>
                  <a:gd name="T29" fmla="*/ 15 h 60"/>
                  <a:gd name="T30" fmla="*/ 39 w 73"/>
                  <a:gd name="T31" fmla="*/ 22 h 60"/>
                  <a:gd name="T32" fmla="*/ 28 w 73"/>
                  <a:gd name="T33" fmla="*/ 26 h 60"/>
                  <a:gd name="T34" fmla="*/ 16 w 73"/>
                  <a:gd name="T35" fmla="*/ 33 h 60"/>
                  <a:gd name="T36" fmla="*/ 9 w 73"/>
                  <a:gd name="T37" fmla="*/ 37 h 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60"/>
                  <a:gd name="T59" fmla="*/ 73 w 73"/>
                  <a:gd name="T60" fmla="*/ 60 h 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60">
                    <a:moveTo>
                      <a:pt x="0" y="59"/>
                    </a:moveTo>
                    <a:lnTo>
                      <a:pt x="4" y="33"/>
                    </a:lnTo>
                    <a:lnTo>
                      <a:pt x="9" y="22"/>
                    </a:lnTo>
                    <a:lnTo>
                      <a:pt x="13" y="15"/>
                    </a:lnTo>
                    <a:lnTo>
                      <a:pt x="26" y="7"/>
                    </a:lnTo>
                    <a:lnTo>
                      <a:pt x="39" y="0"/>
                    </a:lnTo>
                    <a:lnTo>
                      <a:pt x="48" y="0"/>
                    </a:lnTo>
                    <a:lnTo>
                      <a:pt x="58" y="0"/>
                    </a:lnTo>
                    <a:lnTo>
                      <a:pt x="67" y="0"/>
                    </a:lnTo>
                    <a:lnTo>
                      <a:pt x="70" y="0"/>
                    </a:lnTo>
                    <a:lnTo>
                      <a:pt x="72" y="0"/>
                    </a:lnTo>
                    <a:lnTo>
                      <a:pt x="70" y="4"/>
                    </a:lnTo>
                    <a:lnTo>
                      <a:pt x="64" y="7"/>
                    </a:lnTo>
                    <a:lnTo>
                      <a:pt x="57" y="11"/>
                    </a:lnTo>
                    <a:lnTo>
                      <a:pt x="50" y="15"/>
                    </a:lnTo>
                    <a:lnTo>
                      <a:pt x="39" y="22"/>
                    </a:lnTo>
                    <a:lnTo>
                      <a:pt x="28" y="26"/>
                    </a:lnTo>
                    <a:lnTo>
                      <a:pt x="16" y="33"/>
                    </a:lnTo>
                    <a:lnTo>
                      <a:pt x="9" y="37"/>
                    </a:lnTo>
                  </a:path>
                </a:pathLst>
              </a:custGeom>
              <a:solidFill>
                <a:schemeClr val="accent1"/>
              </a:solidFill>
              <a:ln w="12700" cap="rnd">
                <a:solidFill>
                  <a:srgbClr val="008000"/>
                </a:solidFill>
                <a:round/>
                <a:headEnd/>
                <a:tailEnd/>
              </a:ln>
            </p:spPr>
            <p:txBody>
              <a:bodyPr/>
              <a:lstStyle/>
              <a:p>
                <a:endParaRPr lang="en-US"/>
              </a:p>
            </p:txBody>
          </p:sp>
          <p:sp>
            <p:nvSpPr>
              <p:cNvPr id="17879" name="Freeform 600"/>
              <p:cNvSpPr>
                <a:spLocks/>
              </p:cNvSpPr>
              <p:nvPr/>
            </p:nvSpPr>
            <p:spPr bwMode="auto">
              <a:xfrm>
                <a:off x="902" y="1952"/>
                <a:ext cx="20" cy="247"/>
              </a:xfrm>
              <a:custGeom>
                <a:avLst/>
                <a:gdLst>
                  <a:gd name="T0" fmla="*/ 19 w 20"/>
                  <a:gd name="T1" fmla="*/ 246 h 247"/>
                  <a:gd name="T2" fmla="*/ 13 w 20"/>
                  <a:gd name="T3" fmla="*/ 184 h 247"/>
                  <a:gd name="T4" fmla="*/ 9 w 20"/>
                  <a:gd name="T5" fmla="*/ 129 h 247"/>
                  <a:gd name="T6" fmla="*/ 5 w 20"/>
                  <a:gd name="T7" fmla="*/ 77 h 247"/>
                  <a:gd name="T8" fmla="*/ 3 w 20"/>
                  <a:gd name="T9" fmla="*/ 59 h 247"/>
                  <a:gd name="T10" fmla="*/ 1 w 20"/>
                  <a:gd name="T11" fmla="*/ 40 h 247"/>
                  <a:gd name="T12" fmla="*/ 0 w 20"/>
                  <a:gd name="T13" fmla="*/ 18 h 247"/>
                  <a:gd name="T14" fmla="*/ 0 w 20"/>
                  <a:gd name="T15" fmla="*/ 4 h 247"/>
                  <a:gd name="T16" fmla="*/ 0 w 20"/>
                  <a:gd name="T17" fmla="*/ 0 h 247"/>
                  <a:gd name="T18" fmla="*/ 1 w 20"/>
                  <a:gd name="T19" fmla="*/ 0 h 247"/>
                  <a:gd name="T20" fmla="*/ 4 w 20"/>
                  <a:gd name="T21" fmla="*/ 7 h 247"/>
                  <a:gd name="T22" fmla="*/ 8 w 20"/>
                  <a:gd name="T23" fmla="*/ 26 h 247"/>
                  <a:gd name="T24" fmla="*/ 12 w 20"/>
                  <a:gd name="T25" fmla="*/ 44 h 247"/>
                  <a:gd name="T26" fmla="*/ 15 w 20"/>
                  <a:gd name="T27" fmla="*/ 59 h 247"/>
                  <a:gd name="T28" fmla="*/ 16 w 20"/>
                  <a:gd name="T29" fmla="*/ 73 h 247"/>
                  <a:gd name="T30" fmla="*/ 15 w 20"/>
                  <a:gd name="T31" fmla="*/ 92 h 247"/>
                  <a:gd name="T32" fmla="*/ 15 w 20"/>
                  <a:gd name="T33" fmla="*/ 107 h 247"/>
                  <a:gd name="T34" fmla="*/ 15 w 20"/>
                  <a:gd name="T35" fmla="*/ 125 h 247"/>
                  <a:gd name="T36" fmla="*/ 17 w 20"/>
                  <a:gd name="T37" fmla="*/ 165 h 247"/>
                  <a:gd name="T38" fmla="*/ 19 w 20"/>
                  <a:gd name="T39" fmla="*/ 206 h 2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247"/>
                  <a:gd name="T62" fmla="*/ 20 w 20"/>
                  <a:gd name="T63" fmla="*/ 247 h 2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247">
                    <a:moveTo>
                      <a:pt x="19" y="246"/>
                    </a:moveTo>
                    <a:lnTo>
                      <a:pt x="13" y="184"/>
                    </a:lnTo>
                    <a:lnTo>
                      <a:pt x="9" y="129"/>
                    </a:lnTo>
                    <a:lnTo>
                      <a:pt x="5" y="77"/>
                    </a:lnTo>
                    <a:lnTo>
                      <a:pt x="3" y="59"/>
                    </a:lnTo>
                    <a:lnTo>
                      <a:pt x="1" y="40"/>
                    </a:lnTo>
                    <a:lnTo>
                      <a:pt x="0" y="18"/>
                    </a:lnTo>
                    <a:lnTo>
                      <a:pt x="0" y="4"/>
                    </a:lnTo>
                    <a:lnTo>
                      <a:pt x="0" y="0"/>
                    </a:lnTo>
                    <a:lnTo>
                      <a:pt x="1" y="0"/>
                    </a:lnTo>
                    <a:lnTo>
                      <a:pt x="4" y="7"/>
                    </a:lnTo>
                    <a:lnTo>
                      <a:pt x="8" y="26"/>
                    </a:lnTo>
                    <a:lnTo>
                      <a:pt x="12" y="44"/>
                    </a:lnTo>
                    <a:lnTo>
                      <a:pt x="15" y="59"/>
                    </a:lnTo>
                    <a:lnTo>
                      <a:pt x="16" y="73"/>
                    </a:lnTo>
                    <a:lnTo>
                      <a:pt x="15" y="92"/>
                    </a:lnTo>
                    <a:lnTo>
                      <a:pt x="15" y="107"/>
                    </a:lnTo>
                    <a:lnTo>
                      <a:pt x="15" y="125"/>
                    </a:lnTo>
                    <a:lnTo>
                      <a:pt x="17" y="165"/>
                    </a:lnTo>
                    <a:lnTo>
                      <a:pt x="19" y="206"/>
                    </a:lnTo>
                  </a:path>
                </a:pathLst>
              </a:custGeom>
              <a:solidFill>
                <a:schemeClr val="accent1"/>
              </a:solidFill>
              <a:ln w="12700" cap="rnd">
                <a:solidFill>
                  <a:srgbClr val="008000"/>
                </a:solidFill>
                <a:round/>
                <a:headEnd/>
                <a:tailEnd/>
              </a:ln>
            </p:spPr>
            <p:txBody>
              <a:bodyPr/>
              <a:lstStyle/>
              <a:p>
                <a:endParaRPr lang="en-US"/>
              </a:p>
            </p:txBody>
          </p:sp>
        </p:grpSp>
        <p:grpSp>
          <p:nvGrpSpPr>
            <p:cNvPr id="17650" name="Group 601"/>
            <p:cNvGrpSpPr>
              <a:grpSpLocks/>
            </p:cNvGrpSpPr>
            <p:nvPr/>
          </p:nvGrpSpPr>
          <p:grpSpPr bwMode="auto">
            <a:xfrm>
              <a:off x="1005" y="1951"/>
              <a:ext cx="188" cy="278"/>
              <a:chOff x="1005" y="1951"/>
              <a:chExt cx="188" cy="278"/>
            </a:xfrm>
          </p:grpSpPr>
          <p:sp>
            <p:nvSpPr>
              <p:cNvPr id="17864" name="Freeform 602"/>
              <p:cNvSpPr>
                <a:spLocks/>
              </p:cNvSpPr>
              <p:nvPr/>
            </p:nvSpPr>
            <p:spPr bwMode="auto">
              <a:xfrm>
                <a:off x="1103" y="2124"/>
                <a:ext cx="9" cy="105"/>
              </a:xfrm>
              <a:custGeom>
                <a:avLst/>
                <a:gdLst>
                  <a:gd name="T0" fmla="*/ 0 w 9"/>
                  <a:gd name="T1" fmla="*/ 104 h 105"/>
                  <a:gd name="T2" fmla="*/ 2 w 9"/>
                  <a:gd name="T3" fmla="*/ 74 h 105"/>
                  <a:gd name="T4" fmla="*/ 3 w 9"/>
                  <a:gd name="T5" fmla="*/ 48 h 105"/>
                  <a:gd name="T6" fmla="*/ 3 w 9"/>
                  <a:gd name="T7" fmla="*/ 30 h 105"/>
                  <a:gd name="T8" fmla="*/ 5 w 9"/>
                  <a:gd name="T9" fmla="*/ 15 h 105"/>
                  <a:gd name="T10" fmla="*/ 6 w 9"/>
                  <a:gd name="T11" fmla="*/ 4 h 105"/>
                  <a:gd name="T12" fmla="*/ 6 w 9"/>
                  <a:gd name="T13" fmla="*/ 0 h 105"/>
                  <a:gd name="T14" fmla="*/ 8 w 9"/>
                  <a:gd name="T15" fmla="*/ 4 h 105"/>
                  <a:gd name="T16" fmla="*/ 6 w 9"/>
                  <a:gd name="T17" fmla="*/ 18 h 105"/>
                  <a:gd name="T18" fmla="*/ 6 w 9"/>
                  <a:gd name="T19" fmla="*/ 45 h 105"/>
                  <a:gd name="T20" fmla="*/ 3 w 9"/>
                  <a:gd name="T21" fmla="*/ 74 h 105"/>
                  <a:gd name="T22" fmla="*/ 0 w 9"/>
                  <a:gd name="T23" fmla="*/ 104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05"/>
                  <a:gd name="T38" fmla="*/ 9 w 9"/>
                  <a:gd name="T39" fmla="*/ 105 h 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05">
                    <a:moveTo>
                      <a:pt x="0" y="104"/>
                    </a:moveTo>
                    <a:lnTo>
                      <a:pt x="2" y="74"/>
                    </a:lnTo>
                    <a:lnTo>
                      <a:pt x="3" y="48"/>
                    </a:lnTo>
                    <a:lnTo>
                      <a:pt x="3" y="30"/>
                    </a:lnTo>
                    <a:lnTo>
                      <a:pt x="5" y="15"/>
                    </a:lnTo>
                    <a:lnTo>
                      <a:pt x="6" y="4"/>
                    </a:lnTo>
                    <a:lnTo>
                      <a:pt x="6" y="0"/>
                    </a:lnTo>
                    <a:lnTo>
                      <a:pt x="8" y="4"/>
                    </a:lnTo>
                    <a:lnTo>
                      <a:pt x="6" y="18"/>
                    </a:lnTo>
                    <a:lnTo>
                      <a:pt x="6" y="45"/>
                    </a:lnTo>
                    <a:lnTo>
                      <a:pt x="3" y="74"/>
                    </a:lnTo>
                    <a:lnTo>
                      <a:pt x="0" y="104"/>
                    </a:lnTo>
                  </a:path>
                </a:pathLst>
              </a:custGeom>
              <a:solidFill>
                <a:schemeClr val="accent1"/>
              </a:solidFill>
              <a:ln w="12700" cap="rnd">
                <a:solidFill>
                  <a:srgbClr val="008000"/>
                </a:solidFill>
                <a:round/>
                <a:headEnd/>
                <a:tailEnd/>
              </a:ln>
            </p:spPr>
            <p:txBody>
              <a:bodyPr/>
              <a:lstStyle/>
              <a:p>
                <a:endParaRPr lang="en-US"/>
              </a:p>
            </p:txBody>
          </p:sp>
          <p:sp>
            <p:nvSpPr>
              <p:cNvPr id="17865" name="Freeform 603"/>
              <p:cNvSpPr>
                <a:spLocks/>
              </p:cNvSpPr>
              <p:nvPr/>
            </p:nvSpPr>
            <p:spPr bwMode="auto">
              <a:xfrm>
                <a:off x="1029" y="2051"/>
                <a:ext cx="78" cy="165"/>
              </a:xfrm>
              <a:custGeom>
                <a:avLst/>
                <a:gdLst>
                  <a:gd name="T0" fmla="*/ 77 w 78"/>
                  <a:gd name="T1" fmla="*/ 164 h 165"/>
                  <a:gd name="T2" fmla="*/ 76 w 78"/>
                  <a:gd name="T3" fmla="*/ 164 h 165"/>
                  <a:gd name="T4" fmla="*/ 73 w 78"/>
                  <a:gd name="T5" fmla="*/ 164 h 165"/>
                  <a:gd name="T6" fmla="*/ 66 w 78"/>
                  <a:gd name="T7" fmla="*/ 156 h 165"/>
                  <a:gd name="T8" fmla="*/ 61 w 78"/>
                  <a:gd name="T9" fmla="*/ 145 h 165"/>
                  <a:gd name="T10" fmla="*/ 47 w 78"/>
                  <a:gd name="T11" fmla="*/ 123 h 165"/>
                  <a:gd name="T12" fmla="*/ 42 w 78"/>
                  <a:gd name="T13" fmla="*/ 112 h 165"/>
                  <a:gd name="T14" fmla="*/ 39 w 78"/>
                  <a:gd name="T15" fmla="*/ 104 h 165"/>
                  <a:gd name="T16" fmla="*/ 37 w 78"/>
                  <a:gd name="T17" fmla="*/ 101 h 165"/>
                  <a:gd name="T18" fmla="*/ 37 w 78"/>
                  <a:gd name="T19" fmla="*/ 93 h 165"/>
                  <a:gd name="T20" fmla="*/ 40 w 78"/>
                  <a:gd name="T21" fmla="*/ 86 h 165"/>
                  <a:gd name="T22" fmla="*/ 42 w 78"/>
                  <a:gd name="T23" fmla="*/ 75 h 165"/>
                  <a:gd name="T24" fmla="*/ 40 w 78"/>
                  <a:gd name="T25" fmla="*/ 67 h 165"/>
                  <a:gd name="T26" fmla="*/ 39 w 78"/>
                  <a:gd name="T27" fmla="*/ 64 h 165"/>
                  <a:gd name="T28" fmla="*/ 35 w 78"/>
                  <a:gd name="T29" fmla="*/ 56 h 165"/>
                  <a:gd name="T30" fmla="*/ 30 w 78"/>
                  <a:gd name="T31" fmla="*/ 45 h 165"/>
                  <a:gd name="T32" fmla="*/ 17 w 78"/>
                  <a:gd name="T33" fmla="*/ 26 h 165"/>
                  <a:gd name="T34" fmla="*/ 11 w 78"/>
                  <a:gd name="T35" fmla="*/ 19 h 165"/>
                  <a:gd name="T36" fmla="*/ 5 w 78"/>
                  <a:gd name="T37" fmla="*/ 8 h 165"/>
                  <a:gd name="T38" fmla="*/ 1 w 78"/>
                  <a:gd name="T39" fmla="*/ 4 h 165"/>
                  <a:gd name="T40" fmla="*/ 0 w 78"/>
                  <a:gd name="T41" fmla="*/ 0 h 165"/>
                  <a:gd name="T42" fmla="*/ 1 w 78"/>
                  <a:gd name="T43" fmla="*/ 0 h 165"/>
                  <a:gd name="T44" fmla="*/ 5 w 78"/>
                  <a:gd name="T45" fmla="*/ 4 h 165"/>
                  <a:gd name="T46" fmla="*/ 16 w 78"/>
                  <a:gd name="T47" fmla="*/ 12 h 165"/>
                  <a:gd name="T48" fmla="*/ 29 w 78"/>
                  <a:gd name="T49" fmla="*/ 26 h 165"/>
                  <a:gd name="T50" fmla="*/ 34 w 78"/>
                  <a:gd name="T51" fmla="*/ 38 h 165"/>
                  <a:gd name="T52" fmla="*/ 39 w 78"/>
                  <a:gd name="T53" fmla="*/ 45 h 165"/>
                  <a:gd name="T54" fmla="*/ 43 w 78"/>
                  <a:gd name="T55" fmla="*/ 56 h 165"/>
                  <a:gd name="T56" fmla="*/ 48 w 78"/>
                  <a:gd name="T57" fmla="*/ 75 h 165"/>
                  <a:gd name="T58" fmla="*/ 61 w 78"/>
                  <a:gd name="T59" fmla="*/ 112 h 165"/>
                  <a:gd name="T60" fmla="*/ 68 w 78"/>
                  <a:gd name="T61" fmla="*/ 130 h 165"/>
                  <a:gd name="T62" fmla="*/ 73 w 78"/>
                  <a:gd name="T63" fmla="*/ 145 h 165"/>
                  <a:gd name="T64" fmla="*/ 76 w 78"/>
                  <a:gd name="T65" fmla="*/ 156 h 165"/>
                  <a:gd name="T66" fmla="*/ 77 w 78"/>
                  <a:gd name="T67" fmla="*/ 164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65"/>
                  <a:gd name="T104" fmla="*/ 78 w 78"/>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65">
                    <a:moveTo>
                      <a:pt x="77" y="164"/>
                    </a:moveTo>
                    <a:lnTo>
                      <a:pt x="76" y="164"/>
                    </a:lnTo>
                    <a:lnTo>
                      <a:pt x="73" y="164"/>
                    </a:lnTo>
                    <a:lnTo>
                      <a:pt x="66" y="156"/>
                    </a:lnTo>
                    <a:lnTo>
                      <a:pt x="61" y="145"/>
                    </a:lnTo>
                    <a:lnTo>
                      <a:pt x="47" y="123"/>
                    </a:lnTo>
                    <a:lnTo>
                      <a:pt x="42" y="112"/>
                    </a:lnTo>
                    <a:lnTo>
                      <a:pt x="39" y="104"/>
                    </a:lnTo>
                    <a:lnTo>
                      <a:pt x="37" y="101"/>
                    </a:lnTo>
                    <a:lnTo>
                      <a:pt x="37" y="93"/>
                    </a:lnTo>
                    <a:lnTo>
                      <a:pt x="40" y="86"/>
                    </a:lnTo>
                    <a:lnTo>
                      <a:pt x="42" y="75"/>
                    </a:lnTo>
                    <a:lnTo>
                      <a:pt x="40" y="67"/>
                    </a:lnTo>
                    <a:lnTo>
                      <a:pt x="39" y="64"/>
                    </a:lnTo>
                    <a:lnTo>
                      <a:pt x="35" y="56"/>
                    </a:lnTo>
                    <a:lnTo>
                      <a:pt x="30" y="45"/>
                    </a:lnTo>
                    <a:lnTo>
                      <a:pt x="17" y="26"/>
                    </a:lnTo>
                    <a:lnTo>
                      <a:pt x="11" y="19"/>
                    </a:lnTo>
                    <a:lnTo>
                      <a:pt x="5" y="8"/>
                    </a:lnTo>
                    <a:lnTo>
                      <a:pt x="1" y="4"/>
                    </a:lnTo>
                    <a:lnTo>
                      <a:pt x="0" y="0"/>
                    </a:lnTo>
                    <a:lnTo>
                      <a:pt x="1" y="0"/>
                    </a:lnTo>
                    <a:lnTo>
                      <a:pt x="5" y="4"/>
                    </a:lnTo>
                    <a:lnTo>
                      <a:pt x="16" y="12"/>
                    </a:lnTo>
                    <a:lnTo>
                      <a:pt x="29" y="26"/>
                    </a:lnTo>
                    <a:lnTo>
                      <a:pt x="34" y="38"/>
                    </a:lnTo>
                    <a:lnTo>
                      <a:pt x="39" y="45"/>
                    </a:lnTo>
                    <a:lnTo>
                      <a:pt x="43" y="56"/>
                    </a:lnTo>
                    <a:lnTo>
                      <a:pt x="48" y="75"/>
                    </a:lnTo>
                    <a:lnTo>
                      <a:pt x="61" y="112"/>
                    </a:lnTo>
                    <a:lnTo>
                      <a:pt x="68" y="130"/>
                    </a:lnTo>
                    <a:lnTo>
                      <a:pt x="73" y="145"/>
                    </a:lnTo>
                    <a:lnTo>
                      <a:pt x="76" y="156"/>
                    </a:lnTo>
                    <a:lnTo>
                      <a:pt x="77" y="164"/>
                    </a:lnTo>
                  </a:path>
                </a:pathLst>
              </a:custGeom>
              <a:solidFill>
                <a:schemeClr val="accent1"/>
              </a:solidFill>
              <a:ln w="12700" cap="rnd">
                <a:solidFill>
                  <a:srgbClr val="008000"/>
                </a:solidFill>
                <a:round/>
                <a:headEnd/>
                <a:tailEnd/>
              </a:ln>
            </p:spPr>
            <p:txBody>
              <a:bodyPr/>
              <a:lstStyle/>
              <a:p>
                <a:endParaRPr lang="en-US"/>
              </a:p>
            </p:txBody>
          </p:sp>
          <p:sp>
            <p:nvSpPr>
              <p:cNvPr id="17866" name="Freeform 604"/>
              <p:cNvSpPr>
                <a:spLocks/>
              </p:cNvSpPr>
              <p:nvPr/>
            </p:nvSpPr>
            <p:spPr bwMode="auto">
              <a:xfrm>
                <a:off x="1107" y="2068"/>
                <a:ext cx="50" cy="161"/>
              </a:xfrm>
              <a:custGeom>
                <a:avLst/>
                <a:gdLst>
                  <a:gd name="T0" fmla="*/ 0 w 50"/>
                  <a:gd name="T1" fmla="*/ 127 h 161"/>
                  <a:gd name="T2" fmla="*/ 15 w 50"/>
                  <a:gd name="T3" fmla="*/ 89 h 161"/>
                  <a:gd name="T4" fmla="*/ 20 w 50"/>
                  <a:gd name="T5" fmla="*/ 74 h 161"/>
                  <a:gd name="T6" fmla="*/ 26 w 50"/>
                  <a:gd name="T7" fmla="*/ 60 h 161"/>
                  <a:gd name="T8" fmla="*/ 26 w 50"/>
                  <a:gd name="T9" fmla="*/ 48 h 161"/>
                  <a:gd name="T10" fmla="*/ 26 w 50"/>
                  <a:gd name="T11" fmla="*/ 37 h 161"/>
                  <a:gd name="T12" fmla="*/ 24 w 50"/>
                  <a:gd name="T13" fmla="*/ 26 h 161"/>
                  <a:gd name="T14" fmla="*/ 26 w 50"/>
                  <a:gd name="T15" fmla="*/ 19 h 161"/>
                  <a:gd name="T16" fmla="*/ 27 w 50"/>
                  <a:gd name="T17" fmla="*/ 15 h 161"/>
                  <a:gd name="T18" fmla="*/ 31 w 50"/>
                  <a:gd name="T19" fmla="*/ 11 h 161"/>
                  <a:gd name="T20" fmla="*/ 37 w 50"/>
                  <a:gd name="T21" fmla="*/ 4 h 161"/>
                  <a:gd name="T22" fmla="*/ 46 w 50"/>
                  <a:gd name="T23" fmla="*/ 0 h 161"/>
                  <a:gd name="T24" fmla="*/ 48 w 50"/>
                  <a:gd name="T25" fmla="*/ 0 h 161"/>
                  <a:gd name="T26" fmla="*/ 49 w 50"/>
                  <a:gd name="T27" fmla="*/ 4 h 161"/>
                  <a:gd name="T28" fmla="*/ 48 w 50"/>
                  <a:gd name="T29" fmla="*/ 11 h 161"/>
                  <a:gd name="T30" fmla="*/ 44 w 50"/>
                  <a:gd name="T31" fmla="*/ 19 h 161"/>
                  <a:gd name="T32" fmla="*/ 36 w 50"/>
                  <a:gd name="T33" fmla="*/ 41 h 161"/>
                  <a:gd name="T34" fmla="*/ 26 w 50"/>
                  <a:gd name="T35" fmla="*/ 67 h 161"/>
                  <a:gd name="T36" fmla="*/ 19 w 50"/>
                  <a:gd name="T37" fmla="*/ 89 h 161"/>
                  <a:gd name="T38" fmla="*/ 12 w 50"/>
                  <a:gd name="T39" fmla="*/ 127 h 161"/>
                  <a:gd name="T40" fmla="*/ 10 w 50"/>
                  <a:gd name="T41" fmla="*/ 160 h 1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161"/>
                  <a:gd name="T65" fmla="*/ 50 w 50"/>
                  <a:gd name="T66" fmla="*/ 161 h 1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161">
                    <a:moveTo>
                      <a:pt x="0" y="127"/>
                    </a:moveTo>
                    <a:lnTo>
                      <a:pt x="15" y="89"/>
                    </a:lnTo>
                    <a:lnTo>
                      <a:pt x="20" y="74"/>
                    </a:lnTo>
                    <a:lnTo>
                      <a:pt x="26" y="60"/>
                    </a:lnTo>
                    <a:lnTo>
                      <a:pt x="26" y="48"/>
                    </a:lnTo>
                    <a:lnTo>
                      <a:pt x="26" y="37"/>
                    </a:lnTo>
                    <a:lnTo>
                      <a:pt x="24" y="26"/>
                    </a:lnTo>
                    <a:lnTo>
                      <a:pt x="26" y="19"/>
                    </a:lnTo>
                    <a:lnTo>
                      <a:pt x="27" y="15"/>
                    </a:lnTo>
                    <a:lnTo>
                      <a:pt x="31" y="11"/>
                    </a:lnTo>
                    <a:lnTo>
                      <a:pt x="37" y="4"/>
                    </a:lnTo>
                    <a:lnTo>
                      <a:pt x="46" y="0"/>
                    </a:lnTo>
                    <a:lnTo>
                      <a:pt x="48" y="0"/>
                    </a:lnTo>
                    <a:lnTo>
                      <a:pt x="49" y="4"/>
                    </a:lnTo>
                    <a:lnTo>
                      <a:pt x="48" y="11"/>
                    </a:lnTo>
                    <a:lnTo>
                      <a:pt x="44" y="19"/>
                    </a:lnTo>
                    <a:lnTo>
                      <a:pt x="36" y="41"/>
                    </a:lnTo>
                    <a:lnTo>
                      <a:pt x="26" y="67"/>
                    </a:lnTo>
                    <a:lnTo>
                      <a:pt x="19" y="89"/>
                    </a:lnTo>
                    <a:lnTo>
                      <a:pt x="12" y="127"/>
                    </a:lnTo>
                    <a:lnTo>
                      <a:pt x="10" y="160"/>
                    </a:lnTo>
                  </a:path>
                </a:pathLst>
              </a:custGeom>
              <a:solidFill>
                <a:schemeClr val="accent1"/>
              </a:solidFill>
              <a:ln w="12700" cap="rnd">
                <a:solidFill>
                  <a:srgbClr val="008000"/>
                </a:solidFill>
                <a:round/>
                <a:headEnd/>
                <a:tailEnd/>
              </a:ln>
            </p:spPr>
            <p:txBody>
              <a:bodyPr/>
              <a:lstStyle/>
              <a:p>
                <a:endParaRPr lang="en-US"/>
              </a:p>
            </p:txBody>
          </p:sp>
          <p:sp>
            <p:nvSpPr>
              <p:cNvPr id="17867" name="Freeform 605"/>
              <p:cNvSpPr>
                <a:spLocks/>
              </p:cNvSpPr>
              <p:nvPr/>
            </p:nvSpPr>
            <p:spPr bwMode="auto">
              <a:xfrm>
                <a:off x="1061" y="1997"/>
                <a:ext cx="54" cy="203"/>
              </a:xfrm>
              <a:custGeom>
                <a:avLst/>
                <a:gdLst>
                  <a:gd name="T0" fmla="*/ 45 w 54"/>
                  <a:gd name="T1" fmla="*/ 202 h 203"/>
                  <a:gd name="T2" fmla="*/ 35 w 54"/>
                  <a:gd name="T3" fmla="*/ 136 h 203"/>
                  <a:gd name="T4" fmla="*/ 30 w 54"/>
                  <a:gd name="T5" fmla="*/ 107 h 203"/>
                  <a:gd name="T6" fmla="*/ 25 w 54"/>
                  <a:gd name="T7" fmla="*/ 81 h 203"/>
                  <a:gd name="T8" fmla="*/ 18 w 54"/>
                  <a:gd name="T9" fmla="*/ 55 h 203"/>
                  <a:gd name="T10" fmla="*/ 10 w 54"/>
                  <a:gd name="T11" fmla="*/ 33 h 203"/>
                  <a:gd name="T12" fmla="*/ 4 w 54"/>
                  <a:gd name="T13" fmla="*/ 15 h 203"/>
                  <a:gd name="T14" fmla="*/ 2 w 54"/>
                  <a:gd name="T15" fmla="*/ 7 h 203"/>
                  <a:gd name="T16" fmla="*/ 0 w 54"/>
                  <a:gd name="T17" fmla="*/ 4 h 203"/>
                  <a:gd name="T18" fmla="*/ 2 w 54"/>
                  <a:gd name="T19" fmla="*/ 0 h 203"/>
                  <a:gd name="T20" fmla="*/ 5 w 54"/>
                  <a:gd name="T21" fmla="*/ 7 h 203"/>
                  <a:gd name="T22" fmla="*/ 12 w 54"/>
                  <a:gd name="T23" fmla="*/ 15 h 203"/>
                  <a:gd name="T24" fmla="*/ 18 w 54"/>
                  <a:gd name="T25" fmla="*/ 29 h 203"/>
                  <a:gd name="T26" fmla="*/ 27 w 54"/>
                  <a:gd name="T27" fmla="*/ 48 h 203"/>
                  <a:gd name="T28" fmla="*/ 35 w 54"/>
                  <a:gd name="T29" fmla="*/ 73 h 203"/>
                  <a:gd name="T30" fmla="*/ 45 w 54"/>
                  <a:gd name="T31" fmla="*/ 96 h 203"/>
                  <a:gd name="T32" fmla="*/ 49 w 54"/>
                  <a:gd name="T33" fmla="*/ 114 h 203"/>
                  <a:gd name="T34" fmla="*/ 53 w 54"/>
                  <a:gd name="T35" fmla="*/ 129 h 203"/>
                  <a:gd name="T36" fmla="*/ 53 w 54"/>
                  <a:gd name="T37" fmla="*/ 140 h 203"/>
                  <a:gd name="T38" fmla="*/ 49 w 54"/>
                  <a:gd name="T39" fmla="*/ 154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
                  <a:gd name="T61" fmla="*/ 0 h 203"/>
                  <a:gd name="T62" fmla="*/ 54 w 54"/>
                  <a:gd name="T63" fmla="*/ 203 h 2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 h="203">
                    <a:moveTo>
                      <a:pt x="45" y="202"/>
                    </a:moveTo>
                    <a:lnTo>
                      <a:pt x="35" y="136"/>
                    </a:lnTo>
                    <a:lnTo>
                      <a:pt x="30" y="107"/>
                    </a:lnTo>
                    <a:lnTo>
                      <a:pt x="25" y="81"/>
                    </a:lnTo>
                    <a:lnTo>
                      <a:pt x="18" y="55"/>
                    </a:lnTo>
                    <a:lnTo>
                      <a:pt x="10" y="33"/>
                    </a:lnTo>
                    <a:lnTo>
                      <a:pt x="4" y="15"/>
                    </a:lnTo>
                    <a:lnTo>
                      <a:pt x="2" y="7"/>
                    </a:lnTo>
                    <a:lnTo>
                      <a:pt x="0" y="4"/>
                    </a:lnTo>
                    <a:lnTo>
                      <a:pt x="2" y="0"/>
                    </a:lnTo>
                    <a:lnTo>
                      <a:pt x="5" y="7"/>
                    </a:lnTo>
                    <a:lnTo>
                      <a:pt x="12" y="15"/>
                    </a:lnTo>
                    <a:lnTo>
                      <a:pt x="18" y="29"/>
                    </a:lnTo>
                    <a:lnTo>
                      <a:pt x="27" y="48"/>
                    </a:lnTo>
                    <a:lnTo>
                      <a:pt x="35" y="73"/>
                    </a:lnTo>
                    <a:lnTo>
                      <a:pt x="45" y="96"/>
                    </a:lnTo>
                    <a:lnTo>
                      <a:pt x="49" y="114"/>
                    </a:lnTo>
                    <a:lnTo>
                      <a:pt x="53" y="129"/>
                    </a:lnTo>
                    <a:lnTo>
                      <a:pt x="53" y="140"/>
                    </a:lnTo>
                    <a:lnTo>
                      <a:pt x="49" y="154"/>
                    </a:lnTo>
                  </a:path>
                </a:pathLst>
              </a:custGeom>
              <a:solidFill>
                <a:schemeClr val="accent1"/>
              </a:solidFill>
              <a:ln w="12700" cap="rnd">
                <a:solidFill>
                  <a:srgbClr val="008000"/>
                </a:solidFill>
                <a:round/>
                <a:headEnd/>
                <a:tailEnd/>
              </a:ln>
            </p:spPr>
            <p:txBody>
              <a:bodyPr/>
              <a:lstStyle/>
              <a:p>
                <a:endParaRPr lang="en-US"/>
              </a:p>
            </p:txBody>
          </p:sp>
          <p:sp>
            <p:nvSpPr>
              <p:cNvPr id="17868" name="Freeform 606"/>
              <p:cNvSpPr>
                <a:spLocks/>
              </p:cNvSpPr>
              <p:nvPr/>
            </p:nvSpPr>
            <p:spPr bwMode="auto">
              <a:xfrm>
                <a:off x="1005" y="2150"/>
                <a:ext cx="95" cy="64"/>
              </a:xfrm>
              <a:custGeom>
                <a:avLst/>
                <a:gdLst>
                  <a:gd name="T0" fmla="*/ 94 w 95"/>
                  <a:gd name="T1" fmla="*/ 63 h 64"/>
                  <a:gd name="T2" fmla="*/ 92 w 95"/>
                  <a:gd name="T3" fmla="*/ 60 h 64"/>
                  <a:gd name="T4" fmla="*/ 86 w 95"/>
                  <a:gd name="T5" fmla="*/ 48 h 64"/>
                  <a:gd name="T6" fmla="*/ 76 w 95"/>
                  <a:gd name="T7" fmla="*/ 34 h 64"/>
                  <a:gd name="T8" fmla="*/ 66 w 95"/>
                  <a:gd name="T9" fmla="*/ 23 h 64"/>
                  <a:gd name="T10" fmla="*/ 52 w 95"/>
                  <a:gd name="T11" fmla="*/ 11 h 64"/>
                  <a:gd name="T12" fmla="*/ 36 w 95"/>
                  <a:gd name="T13" fmla="*/ 4 h 64"/>
                  <a:gd name="T14" fmla="*/ 25 w 95"/>
                  <a:gd name="T15" fmla="*/ 0 h 64"/>
                  <a:gd name="T16" fmla="*/ 13 w 95"/>
                  <a:gd name="T17" fmla="*/ 0 h 64"/>
                  <a:gd name="T18" fmla="*/ 7 w 95"/>
                  <a:gd name="T19" fmla="*/ 0 h 64"/>
                  <a:gd name="T20" fmla="*/ 4 w 95"/>
                  <a:gd name="T21" fmla="*/ 0 h 64"/>
                  <a:gd name="T22" fmla="*/ 0 w 95"/>
                  <a:gd name="T23" fmla="*/ 4 h 64"/>
                  <a:gd name="T24" fmla="*/ 4 w 95"/>
                  <a:gd name="T25" fmla="*/ 4 h 64"/>
                  <a:gd name="T26" fmla="*/ 8 w 95"/>
                  <a:gd name="T27" fmla="*/ 8 h 64"/>
                  <a:gd name="T28" fmla="*/ 15 w 95"/>
                  <a:gd name="T29" fmla="*/ 8 h 64"/>
                  <a:gd name="T30" fmla="*/ 23 w 95"/>
                  <a:gd name="T31" fmla="*/ 11 h 64"/>
                  <a:gd name="T32" fmla="*/ 41 w 95"/>
                  <a:gd name="T33" fmla="*/ 15 h 64"/>
                  <a:gd name="T34" fmla="*/ 47 w 95"/>
                  <a:gd name="T35" fmla="*/ 15 h 64"/>
                  <a:gd name="T36" fmla="*/ 54 w 95"/>
                  <a:gd name="T37" fmla="*/ 19 h 64"/>
                  <a:gd name="T38" fmla="*/ 65 w 95"/>
                  <a:gd name="T39" fmla="*/ 30 h 64"/>
                  <a:gd name="T40" fmla="*/ 78 w 95"/>
                  <a:gd name="T41" fmla="*/ 45 h 64"/>
                  <a:gd name="T42" fmla="*/ 87 w 95"/>
                  <a:gd name="T43" fmla="*/ 56 h 64"/>
                  <a:gd name="T44" fmla="*/ 92 w 95"/>
                  <a:gd name="T45" fmla="*/ 63 h 64"/>
                  <a:gd name="T46" fmla="*/ 94 w 95"/>
                  <a:gd name="T47" fmla="*/ 63 h 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64"/>
                  <a:gd name="T74" fmla="*/ 95 w 95"/>
                  <a:gd name="T75" fmla="*/ 64 h 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64">
                    <a:moveTo>
                      <a:pt x="94" y="63"/>
                    </a:moveTo>
                    <a:lnTo>
                      <a:pt x="92" y="60"/>
                    </a:lnTo>
                    <a:lnTo>
                      <a:pt x="86" y="48"/>
                    </a:lnTo>
                    <a:lnTo>
                      <a:pt x="76" y="34"/>
                    </a:lnTo>
                    <a:lnTo>
                      <a:pt x="66" y="23"/>
                    </a:lnTo>
                    <a:lnTo>
                      <a:pt x="52" y="11"/>
                    </a:lnTo>
                    <a:lnTo>
                      <a:pt x="36" y="4"/>
                    </a:lnTo>
                    <a:lnTo>
                      <a:pt x="25" y="0"/>
                    </a:lnTo>
                    <a:lnTo>
                      <a:pt x="13" y="0"/>
                    </a:lnTo>
                    <a:lnTo>
                      <a:pt x="7" y="0"/>
                    </a:lnTo>
                    <a:lnTo>
                      <a:pt x="4" y="0"/>
                    </a:lnTo>
                    <a:lnTo>
                      <a:pt x="0" y="4"/>
                    </a:lnTo>
                    <a:lnTo>
                      <a:pt x="4" y="4"/>
                    </a:lnTo>
                    <a:lnTo>
                      <a:pt x="8" y="8"/>
                    </a:lnTo>
                    <a:lnTo>
                      <a:pt x="15" y="8"/>
                    </a:lnTo>
                    <a:lnTo>
                      <a:pt x="23" y="11"/>
                    </a:lnTo>
                    <a:lnTo>
                      <a:pt x="41" y="15"/>
                    </a:lnTo>
                    <a:lnTo>
                      <a:pt x="47" y="15"/>
                    </a:lnTo>
                    <a:lnTo>
                      <a:pt x="54" y="19"/>
                    </a:lnTo>
                    <a:lnTo>
                      <a:pt x="65" y="30"/>
                    </a:lnTo>
                    <a:lnTo>
                      <a:pt x="78" y="45"/>
                    </a:lnTo>
                    <a:lnTo>
                      <a:pt x="87" y="56"/>
                    </a:lnTo>
                    <a:lnTo>
                      <a:pt x="92" y="63"/>
                    </a:lnTo>
                    <a:lnTo>
                      <a:pt x="94" y="63"/>
                    </a:lnTo>
                  </a:path>
                </a:pathLst>
              </a:custGeom>
              <a:solidFill>
                <a:schemeClr val="accent1"/>
              </a:solidFill>
              <a:ln w="12700" cap="rnd">
                <a:solidFill>
                  <a:srgbClr val="008000"/>
                </a:solidFill>
                <a:round/>
                <a:headEnd/>
                <a:tailEnd/>
              </a:ln>
            </p:spPr>
            <p:txBody>
              <a:bodyPr/>
              <a:lstStyle/>
              <a:p>
                <a:endParaRPr lang="en-US"/>
              </a:p>
            </p:txBody>
          </p:sp>
          <p:sp>
            <p:nvSpPr>
              <p:cNvPr id="17869" name="Freeform 607"/>
              <p:cNvSpPr>
                <a:spLocks/>
              </p:cNvSpPr>
              <p:nvPr/>
            </p:nvSpPr>
            <p:spPr bwMode="auto">
              <a:xfrm>
                <a:off x="1103" y="1994"/>
                <a:ext cx="34" cy="227"/>
              </a:xfrm>
              <a:custGeom>
                <a:avLst/>
                <a:gdLst>
                  <a:gd name="T0" fmla="*/ 0 w 34"/>
                  <a:gd name="T1" fmla="*/ 207 h 227"/>
                  <a:gd name="T2" fmla="*/ 7 w 34"/>
                  <a:gd name="T3" fmla="*/ 144 h 227"/>
                  <a:gd name="T4" fmla="*/ 13 w 34"/>
                  <a:gd name="T5" fmla="*/ 89 h 227"/>
                  <a:gd name="T6" fmla="*/ 18 w 34"/>
                  <a:gd name="T7" fmla="*/ 63 h 227"/>
                  <a:gd name="T8" fmla="*/ 23 w 34"/>
                  <a:gd name="T9" fmla="*/ 33 h 227"/>
                  <a:gd name="T10" fmla="*/ 28 w 34"/>
                  <a:gd name="T11" fmla="*/ 11 h 227"/>
                  <a:gd name="T12" fmla="*/ 30 w 34"/>
                  <a:gd name="T13" fmla="*/ 4 h 227"/>
                  <a:gd name="T14" fmla="*/ 32 w 34"/>
                  <a:gd name="T15" fmla="*/ 0 h 227"/>
                  <a:gd name="T16" fmla="*/ 33 w 34"/>
                  <a:gd name="T17" fmla="*/ 0 h 227"/>
                  <a:gd name="T18" fmla="*/ 33 w 34"/>
                  <a:gd name="T19" fmla="*/ 11 h 227"/>
                  <a:gd name="T20" fmla="*/ 33 w 34"/>
                  <a:gd name="T21" fmla="*/ 26 h 227"/>
                  <a:gd name="T22" fmla="*/ 32 w 34"/>
                  <a:gd name="T23" fmla="*/ 44 h 227"/>
                  <a:gd name="T24" fmla="*/ 28 w 34"/>
                  <a:gd name="T25" fmla="*/ 63 h 227"/>
                  <a:gd name="T26" fmla="*/ 23 w 34"/>
                  <a:gd name="T27" fmla="*/ 81 h 227"/>
                  <a:gd name="T28" fmla="*/ 17 w 34"/>
                  <a:gd name="T29" fmla="*/ 107 h 227"/>
                  <a:gd name="T30" fmla="*/ 13 w 34"/>
                  <a:gd name="T31" fmla="*/ 130 h 227"/>
                  <a:gd name="T32" fmla="*/ 12 w 34"/>
                  <a:gd name="T33" fmla="*/ 152 h 227"/>
                  <a:gd name="T34" fmla="*/ 12 w 34"/>
                  <a:gd name="T35" fmla="*/ 178 h 227"/>
                  <a:gd name="T36" fmla="*/ 13 w 34"/>
                  <a:gd name="T37" fmla="*/ 226 h 2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227"/>
                  <a:gd name="T59" fmla="*/ 34 w 34"/>
                  <a:gd name="T60" fmla="*/ 227 h 2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227">
                    <a:moveTo>
                      <a:pt x="0" y="207"/>
                    </a:moveTo>
                    <a:lnTo>
                      <a:pt x="7" y="144"/>
                    </a:lnTo>
                    <a:lnTo>
                      <a:pt x="13" y="89"/>
                    </a:lnTo>
                    <a:lnTo>
                      <a:pt x="18" y="63"/>
                    </a:lnTo>
                    <a:lnTo>
                      <a:pt x="23" y="33"/>
                    </a:lnTo>
                    <a:lnTo>
                      <a:pt x="28" y="11"/>
                    </a:lnTo>
                    <a:lnTo>
                      <a:pt x="30" y="4"/>
                    </a:lnTo>
                    <a:lnTo>
                      <a:pt x="32" y="0"/>
                    </a:lnTo>
                    <a:lnTo>
                      <a:pt x="33" y="0"/>
                    </a:lnTo>
                    <a:lnTo>
                      <a:pt x="33" y="11"/>
                    </a:lnTo>
                    <a:lnTo>
                      <a:pt x="33" y="26"/>
                    </a:lnTo>
                    <a:lnTo>
                      <a:pt x="32" y="44"/>
                    </a:lnTo>
                    <a:lnTo>
                      <a:pt x="28" y="63"/>
                    </a:lnTo>
                    <a:lnTo>
                      <a:pt x="23" y="81"/>
                    </a:lnTo>
                    <a:lnTo>
                      <a:pt x="17" y="107"/>
                    </a:lnTo>
                    <a:lnTo>
                      <a:pt x="13" y="130"/>
                    </a:lnTo>
                    <a:lnTo>
                      <a:pt x="12" y="152"/>
                    </a:lnTo>
                    <a:lnTo>
                      <a:pt x="12" y="178"/>
                    </a:lnTo>
                    <a:lnTo>
                      <a:pt x="13" y="226"/>
                    </a:lnTo>
                  </a:path>
                </a:pathLst>
              </a:custGeom>
              <a:solidFill>
                <a:schemeClr val="accent1"/>
              </a:solidFill>
              <a:ln w="12700" cap="rnd">
                <a:solidFill>
                  <a:srgbClr val="008000"/>
                </a:solidFill>
                <a:round/>
                <a:headEnd/>
                <a:tailEnd/>
              </a:ln>
            </p:spPr>
            <p:txBody>
              <a:bodyPr/>
              <a:lstStyle/>
              <a:p>
                <a:endParaRPr lang="en-US"/>
              </a:p>
            </p:txBody>
          </p:sp>
          <p:sp>
            <p:nvSpPr>
              <p:cNvPr id="17870" name="Freeform 608"/>
              <p:cNvSpPr>
                <a:spLocks/>
              </p:cNvSpPr>
              <p:nvPr/>
            </p:nvSpPr>
            <p:spPr bwMode="auto">
              <a:xfrm>
                <a:off x="1120" y="2149"/>
                <a:ext cx="73" cy="60"/>
              </a:xfrm>
              <a:custGeom>
                <a:avLst/>
                <a:gdLst>
                  <a:gd name="T0" fmla="*/ 0 w 73"/>
                  <a:gd name="T1" fmla="*/ 59 h 60"/>
                  <a:gd name="T2" fmla="*/ 5 w 73"/>
                  <a:gd name="T3" fmla="*/ 33 h 60"/>
                  <a:gd name="T4" fmla="*/ 14 w 73"/>
                  <a:gd name="T5" fmla="*/ 15 h 60"/>
                  <a:gd name="T6" fmla="*/ 27 w 73"/>
                  <a:gd name="T7" fmla="*/ 7 h 60"/>
                  <a:gd name="T8" fmla="*/ 41 w 73"/>
                  <a:gd name="T9" fmla="*/ 0 h 60"/>
                  <a:gd name="T10" fmla="*/ 49 w 73"/>
                  <a:gd name="T11" fmla="*/ 0 h 60"/>
                  <a:gd name="T12" fmla="*/ 60 w 73"/>
                  <a:gd name="T13" fmla="*/ 0 h 60"/>
                  <a:gd name="T14" fmla="*/ 69 w 73"/>
                  <a:gd name="T15" fmla="*/ 0 h 60"/>
                  <a:gd name="T16" fmla="*/ 70 w 73"/>
                  <a:gd name="T17" fmla="*/ 0 h 60"/>
                  <a:gd name="T18" fmla="*/ 72 w 73"/>
                  <a:gd name="T19" fmla="*/ 0 h 60"/>
                  <a:gd name="T20" fmla="*/ 70 w 73"/>
                  <a:gd name="T21" fmla="*/ 4 h 60"/>
                  <a:gd name="T22" fmla="*/ 65 w 73"/>
                  <a:gd name="T23" fmla="*/ 7 h 60"/>
                  <a:gd name="T24" fmla="*/ 58 w 73"/>
                  <a:gd name="T25" fmla="*/ 11 h 60"/>
                  <a:gd name="T26" fmla="*/ 49 w 73"/>
                  <a:gd name="T27" fmla="*/ 15 h 60"/>
                  <a:gd name="T28" fmla="*/ 41 w 73"/>
                  <a:gd name="T29" fmla="*/ 22 h 60"/>
                  <a:gd name="T30" fmla="*/ 28 w 73"/>
                  <a:gd name="T31" fmla="*/ 26 h 60"/>
                  <a:gd name="T32" fmla="*/ 18 w 73"/>
                  <a:gd name="T33" fmla="*/ 33 h 60"/>
                  <a:gd name="T34" fmla="*/ 11 w 73"/>
                  <a:gd name="T35" fmla="*/ 37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
                  <a:gd name="T55" fmla="*/ 0 h 60"/>
                  <a:gd name="T56" fmla="*/ 73 w 73"/>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 h="60">
                    <a:moveTo>
                      <a:pt x="0" y="59"/>
                    </a:moveTo>
                    <a:lnTo>
                      <a:pt x="5" y="33"/>
                    </a:lnTo>
                    <a:lnTo>
                      <a:pt x="14" y="15"/>
                    </a:lnTo>
                    <a:lnTo>
                      <a:pt x="27" y="7"/>
                    </a:lnTo>
                    <a:lnTo>
                      <a:pt x="41" y="0"/>
                    </a:lnTo>
                    <a:lnTo>
                      <a:pt x="49" y="0"/>
                    </a:lnTo>
                    <a:lnTo>
                      <a:pt x="60" y="0"/>
                    </a:lnTo>
                    <a:lnTo>
                      <a:pt x="69" y="0"/>
                    </a:lnTo>
                    <a:lnTo>
                      <a:pt x="70" y="0"/>
                    </a:lnTo>
                    <a:lnTo>
                      <a:pt x="72" y="0"/>
                    </a:lnTo>
                    <a:lnTo>
                      <a:pt x="70" y="4"/>
                    </a:lnTo>
                    <a:lnTo>
                      <a:pt x="65" y="7"/>
                    </a:lnTo>
                    <a:lnTo>
                      <a:pt x="58" y="11"/>
                    </a:lnTo>
                    <a:lnTo>
                      <a:pt x="49" y="15"/>
                    </a:lnTo>
                    <a:lnTo>
                      <a:pt x="41" y="22"/>
                    </a:lnTo>
                    <a:lnTo>
                      <a:pt x="28" y="26"/>
                    </a:lnTo>
                    <a:lnTo>
                      <a:pt x="18" y="33"/>
                    </a:lnTo>
                    <a:lnTo>
                      <a:pt x="11" y="37"/>
                    </a:lnTo>
                  </a:path>
                </a:pathLst>
              </a:custGeom>
              <a:solidFill>
                <a:schemeClr val="accent1"/>
              </a:solidFill>
              <a:ln w="12700" cap="rnd">
                <a:solidFill>
                  <a:srgbClr val="008000"/>
                </a:solidFill>
                <a:round/>
                <a:headEnd/>
                <a:tailEnd/>
              </a:ln>
            </p:spPr>
            <p:txBody>
              <a:bodyPr/>
              <a:lstStyle/>
              <a:p>
                <a:endParaRPr lang="en-US"/>
              </a:p>
            </p:txBody>
          </p:sp>
          <p:sp>
            <p:nvSpPr>
              <p:cNvPr id="17871" name="Freeform 609"/>
              <p:cNvSpPr>
                <a:spLocks/>
              </p:cNvSpPr>
              <p:nvPr/>
            </p:nvSpPr>
            <p:spPr bwMode="auto">
              <a:xfrm>
                <a:off x="1089" y="1951"/>
                <a:ext cx="18" cy="247"/>
              </a:xfrm>
              <a:custGeom>
                <a:avLst/>
                <a:gdLst>
                  <a:gd name="T0" fmla="*/ 17 w 18"/>
                  <a:gd name="T1" fmla="*/ 246 h 247"/>
                  <a:gd name="T2" fmla="*/ 13 w 18"/>
                  <a:gd name="T3" fmla="*/ 184 h 247"/>
                  <a:gd name="T4" fmla="*/ 8 w 18"/>
                  <a:gd name="T5" fmla="*/ 129 h 247"/>
                  <a:gd name="T6" fmla="*/ 4 w 18"/>
                  <a:gd name="T7" fmla="*/ 77 h 247"/>
                  <a:gd name="T8" fmla="*/ 3 w 18"/>
                  <a:gd name="T9" fmla="*/ 59 h 247"/>
                  <a:gd name="T10" fmla="*/ 1 w 18"/>
                  <a:gd name="T11" fmla="*/ 41 h 247"/>
                  <a:gd name="T12" fmla="*/ 0 w 18"/>
                  <a:gd name="T13" fmla="*/ 19 h 247"/>
                  <a:gd name="T14" fmla="*/ 0 w 18"/>
                  <a:gd name="T15" fmla="*/ 4 h 247"/>
                  <a:gd name="T16" fmla="*/ 0 w 18"/>
                  <a:gd name="T17" fmla="*/ 0 h 247"/>
                  <a:gd name="T18" fmla="*/ 1 w 18"/>
                  <a:gd name="T19" fmla="*/ 0 h 247"/>
                  <a:gd name="T20" fmla="*/ 4 w 18"/>
                  <a:gd name="T21" fmla="*/ 8 h 247"/>
                  <a:gd name="T22" fmla="*/ 8 w 18"/>
                  <a:gd name="T23" fmla="*/ 26 h 247"/>
                  <a:gd name="T24" fmla="*/ 13 w 18"/>
                  <a:gd name="T25" fmla="*/ 44 h 247"/>
                  <a:gd name="T26" fmla="*/ 14 w 18"/>
                  <a:gd name="T27" fmla="*/ 59 h 247"/>
                  <a:gd name="T28" fmla="*/ 14 w 18"/>
                  <a:gd name="T29" fmla="*/ 74 h 247"/>
                  <a:gd name="T30" fmla="*/ 14 w 18"/>
                  <a:gd name="T31" fmla="*/ 92 h 247"/>
                  <a:gd name="T32" fmla="*/ 14 w 18"/>
                  <a:gd name="T33" fmla="*/ 107 h 247"/>
                  <a:gd name="T34" fmla="*/ 14 w 18"/>
                  <a:gd name="T35" fmla="*/ 125 h 247"/>
                  <a:gd name="T36" fmla="*/ 16 w 18"/>
                  <a:gd name="T37" fmla="*/ 165 h 247"/>
                  <a:gd name="T38" fmla="*/ 17 w 18"/>
                  <a:gd name="T39" fmla="*/ 206 h 2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
                  <a:gd name="T61" fmla="*/ 0 h 247"/>
                  <a:gd name="T62" fmla="*/ 18 w 18"/>
                  <a:gd name="T63" fmla="*/ 247 h 2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 h="247">
                    <a:moveTo>
                      <a:pt x="17" y="246"/>
                    </a:moveTo>
                    <a:lnTo>
                      <a:pt x="13" y="184"/>
                    </a:lnTo>
                    <a:lnTo>
                      <a:pt x="8" y="129"/>
                    </a:lnTo>
                    <a:lnTo>
                      <a:pt x="4" y="77"/>
                    </a:lnTo>
                    <a:lnTo>
                      <a:pt x="3" y="59"/>
                    </a:lnTo>
                    <a:lnTo>
                      <a:pt x="1" y="41"/>
                    </a:lnTo>
                    <a:lnTo>
                      <a:pt x="0" y="19"/>
                    </a:lnTo>
                    <a:lnTo>
                      <a:pt x="0" y="4"/>
                    </a:lnTo>
                    <a:lnTo>
                      <a:pt x="0" y="0"/>
                    </a:lnTo>
                    <a:lnTo>
                      <a:pt x="1" y="0"/>
                    </a:lnTo>
                    <a:lnTo>
                      <a:pt x="4" y="8"/>
                    </a:lnTo>
                    <a:lnTo>
                      <a:pt x="8" y="26"/>
                    </a:lnTo>
                    <a:lnTo>
                      <a:pt x="13" y="44"/>
                    </a:lnTo>
                    <a:lnTo>
                      <a:pt x="14" y="59"/>
                    </a:lnTo>
                    <a:lnTo>
                      <a:pt x="14" y="74"/>
                    </a:lnTo>
                    <a:lnTo>
                      <a:pt x="14" y="92"/>
                    </a:lnTo>
                    <a:lnTo>
                      <a:pt x="14" y="107"/>
                    </a:lnTo>
                    <a:lnTo>
                      <a:pt x="14" y="125"/>
                    </a:lnTo>
                    <a:lnTo>
                      <a:pt x="16" y="165"/>
                    </a:lnTo>
                    <a:lnTo>
                      <a:pt x="17" y="206"/>
                    </a:lnTo>
                  </a:path>
                </a:pathLst>
              </a:custGeom>
              <a:solidFill>
                <a:schemeClr val="accent1"/>
              </a:solidFill>
              <a:ln w="12700" cap="rnd">
                <a:solidFill>
                  <a:srgbClr val="008000"/>
                </a:solidFill>
                <a:round/>
                <a:headEnd/>
                <a:tailEnd/>
              </a:ln>
            </p:spPr>
            <p:txBody>
              <a:bodyPr/>
              <a:lstStyle/>
              <a:p>
                <a:endParaRPr lang="en-US"/>
              </a:p>
            </p:txBody>
          </p:sp>
        </p:grpSp>
        <p:grpSp>
          <p:nvGrpSpPr>
            <p:cNvPr id="17651" name="Group 610"/>
            <p:cNvGrpSpPr>
              <a:grpSpLocks/>
            </p:cNvGrpSpPr>
            <p:nvPr/>
          </p:nvGrpSpPr>
          <p:grpSpPr bwMode="auto">
            <a:xfrm>
              <a:off x="1193" y="1948"/>
              <a:ext cx="186" cy="277"/>
              <a:chOff x="1193" y="1948"/>
              <a:chExt cx="186" cy="277"/>
            </a:xfrm>
          </p:grpSpPr>
          <p:sp>
            <p:nvSpPr>
              <p:cNvPr id="17856" name="Freeform 611"/>
              <p:cNvSpPr>
                <a:spLocks/>
              </p:cNvSpPr>
              <p:nvPr/>
            </p:nvSpPr>
            <p:spPr bwMode="auto">
              <a:xfrm>
                <a:off x="1288" y="2120"/>
                <a:ext cx="9" cy="105"/>
              </a:xfrm>
              <a:custGeom>
                <a:avLst/>
                <a:gdLst>
                  <a:gd name="T0" fmla="*/ 0 w 9"/>
                  <a:gd name="T1" fmla="*/ 104 h 105"/>
                  <a:gd name="T2" fmla="*/ 2 w 9"/>
                  <a:gd name="T3" fmla="*/ 74 h 105"/>
                  <a:gd name="T4" fmla="*/ 2 w 9"/>
                  <a:gd name="T5" fmla="*/ 48 h 105"/>
                  <a:gd name="T6" fmla="*/ 4 w 9"/>
                  <a:gd name="T7" fmla="*/ 30 h 105"/>
                  <a:gd name="T8" fmla="*/ 6 w 9"/>
                  <a:gd name="T9" fmla="*/ 15 h 105"/>
                  <a:gd name="T10" fmla="*/ 6 w 9"/>
                  <a:gd name="T11" fmla="*/ 4 h 105"/>
                  <a:gd name="T12" fmla="*/ 6 w 9"/>
                  <a:gd name="T13" fmla="*/ 0 h 105"/>
                  <a:gd name="T14" fmla="*/ 8 w 9"/>
                  <a:gd name="T15" fmla="*/ 0 h 105"/>
                  <a:gd name="T16" fmla="*/ 8 w 9"/>
                  <a:gd name="T17" fmla="*/ 4 h 105"/>
                  <a:gd name="T18" fmla="*/ 8 w 9"/>
                  <a:gd name="T19" fmla="*/ 19 h 105"/>
                  <a:gd name="T20" fmla="*/ 6 w 9"/>
                  <a:gd name="T21" fmla="*/ 45 h 105"/>
                  <a:gd name="T22" fmla="*/ 4 w 9"/>
                  <a:gd name="T23" fmla="*/ 74 h 105"/>
                  <a:gd name="T24" fmla="*/ 0 w 9"/>
                  <a:gd name="T25" fmla="*/ 104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105"/>
                  <a:gd name="T41" fmla="*/ 9 w 9"/>
                  <a:gd name="T42" fmla="*/ 105 h 1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105">
                    <a:moveTo>
                      <a:pt x="0" y="104"/>
                    </a:moveTo>
                    <a:lnTo>
                      <a:pt x="2" y="74"/>
                    </a:lnTo>
                    <a:lnTo>
                      <a:pt x="2" y="48"/>
                    </a:lnTo>
                    <a:lnTo>
                      <a:pt x="4" y="30"/>
                    </a:lnTo>
                    <a:lnTo>
                      <a:pt x="6" y="15"/>
                    </a:lnTo>
                    <a:lnTo>
                      <a:pt x="6" y="4"/>
                    </a:lnTo>
                    <a:lnTo>
                      <a:pt x="6" y="0"/>
                    </a:lnTo>
                    <a:lnTo>
                      <a:pt x="8" y="0"/>
                    </a:lnTo>
                    <a:lnTo>
                      <a:pt x="8" y="4"/>
                    </a:lnTo>
                    <a:lnTo>
                      <a:pt x="8" y="19"/>
                    </a:lnTo>
                    <a:lnTo>
                      <a:pt x="6" y="45"/>
                    </a:lnTo>
                    <a:lnTo>
                      <a:pt x="4" y="74"/>
                    </a:lnTo>
                    <a:lnTo>
                      <a:pt x="0" y="104"/>
                    </a:lnTo>
                  </a:path>
                </a:pathLst>
              </a:custGeom>
              <a:solidFill>
                <a:schemeClr val="accent1"/>
              </a:solidFill>
              <a:ln w="12700" cap="rnd">
                <a:solidFill>
                  <a:srgbClr val="008000"/>
                </a:solidFill>
                <a:round/>
                <a:headEnd/>
                <a:tailEnd/>
              </a:ln>
            </p:spPr>
            <p:txBody>
              <a:bodyPr/>
              <a:lstStyle/>
              <a:p>
                <a:endParaRPr lang="en-US"/>
              </a:p>
            </p:txBody>
          </p:sp>
          <p:sp>
            <p:nvSpPr>
              <p:cNvPr id="17857" name="Freeform 612"/>
              <p:cNvSpPr>
                <a:spLocks/>
              </p:cNvSpPr>
              <p:nvPr/>
            </p:nvSpPr>
            <p:spPr bwMode="auto">
              <a:xfrm>
                <a:off x="1213" y="2048"/>
                <a:ext cx="80" cy="164"/>
              </a:xfrm>
              <a:custGeom>
                <a:avLst/>
                <a:gdLst>
                  <a:gd name="T0" fmla="*/ 79 w 80"/>
                  <a:gd name="T1" fmla="*/ 163 h 164"/>
                  <a:gd name="T2" fmla="*/ 77 w 80"/>
                  <a:gd name="T3" fmla="*/ 163 h 164"/>
                  <a:gd name="T4" fmla="*/ 73 w 80"/>
                  <a:gd name="T5" fmla="*/ 163 h 164"/>
                  <a:gd name="T6" fmla="*/ 62 w 80"/>
                  <a:gd name="T7" fmla="*/ 144 h 164"/>
                  <a:gd name="T8" fmla="*/ 48 w 80"/>
                  <a:gd name="T9" fmla="*/ 122 h 164"/>
                  <a:gd name="T10" fmla="*/ 45 w 80"/>
                  <a:gd name="T11" fmla="*/ 111 h 164"/>
                  <a:gd name="T12" fmla="*/ 41 w 80"/>
                  <a:gd name="T13" fmla="*/ 104 h 164"/>
                  <a:gd name="T14" fmla="*/ 39 w 80"/>
                  <a:gd name="T15" fmla="*/ 92 h 164"/>
                  <a:gd name="T16" fmla="*/ 41 w 80"/>
                  <a:gd name="T17" fmla="*/ 85 h 164"/>
                  <a:gd name="T18" fmla="*/ 43 w 80"/>
                  <a:gd name="T19" fmla="*/ 74 h 164"/>
                  <a:gd name="T20" fmla="*/ 43 w 80"/>
                  <a:gd name="T21" fmla="*/ 66 h 164"/>
                  <a:gd name="T22" fmla="*/ 41 w 80"/>
                  <a:gd name="T23" fmla="*/ 63 h 164"/>
                  <a:gd name="T24" fmla="*/ 37 w 80"/>
                  <a:gd name="T25" fmla="*/ 55 h 164"/>
                  <a:gd name="T26" fmla="*/ 31 w 80"/>
                  <a:gd name="T27" fmla="*/ 44 h 164"/>
                  <a:gd name="T28" fmla="*/ 18 w 80"/>
                  <a:gd name="T29" fmla="*/ 26 h 164"/>
                  <a:gd name="T30" fmla="*/ 6 w 80"/>
                  <a:gd name="T31" fmla="*/ 7 h 164"/>
                  <a:gd name="T32" fmla="*/ 2 w 80"/>
                  <a:gd name="T33" fmla="*/ 3 h 164"/>
                  <a:gd name="T34" fmla="*/ 0 w 80"/>
                  <a:gd name="T35" fmla="*/ 0 h 164"/>
                  <a:gd name="T36" fmla="*/ 2 w 80"/>
                  <a:gd name="T37" fmla="*/ 0 h 164"/>
                  <a:gd name="T38" fmla="*/ 6 w 80"/>
                  <a:gd name="T39" fmla="*/ 3 h 164"/>
                  <a:gd name="T40" fmla="*/ 18 w 80"/>
                  <a:gd name="T41" fmla="*/ 11 h 164"/>
                  <a:gd name="T42" fmla="*/ 31 w 80"/>
                  <a:gd name="T43" fmla="*/ 26 h 164"/>
                  <a:gd name="T44" fmla="*/ 37 w 80"/>
                  <a:gd name="T45" fmla="*/ 33 h 164"/>
                  <a:gd name="T46" fmla="*/ 41 w 80"/>
                  <a:gd name="T47" fmla="*/ 44 h 164"/>
                  <a:gd name="T48" fmla="*/ 45 w 80"/>
                  <a:gd name="T49" fmla="*/ 55 h 164"/>
                  <a:gd name="T50" fmla="*/ 50 w 80"/>
                  <a:gd name="T51" fmla="*/ 74 h 164"/>
                  <a:gd name="T52" fmla="*/ 64 w 80"/>
                  <a:gd name="T53" fmla="*/ 111 h 164"/>
                  <a:gd name="T54" fmla="*/ 69 w 80"/>
                  <a:gd name="T55" fmla="*/ 129 h 164"/>
                  <a:gd name="T56" fmla="*/ 75 w 80"/>
                  <a:gd name="T57" fmla="*/ 144 h 164"/>
                  <a:gd name="T58" fmla="*/ 77 w 80"/>
                  <a:gd name="T59" fmla="*/ 155 h 164"/>
                  <a:gd name="T60" fmla="*/ 79 w 80"/>
                  <a:gd name="T61" fmla="*/ 163 h 1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0"/>
                  <a:gd name="T94" fmla="*/ 0 h 164"/>
                  <a:gd name="T95" fmla="*/ 80 w 80"/>
                  <a:gd name="T96" fmla="*/ 164 h 16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0" h="164">
                    <a:moveTo>
                      <a:pt x="79" y="163"/>
                    </a:moveTo>
                    <a:lnTo>
                      <a:pt x="77" y="163"/>
                    </a:lnTo>
                    <a:lnTo>
                      <a:pt x="73" y="163"/>
                    </a:lnTo>
                    <a:lnTo>
                      <a:pt x="62" y="144"/>
                    </a:lnTo>
                    <a:lnTo>
                      <a:pt x="48" y="122"/>
                    </a:lnTo>
                    <a:lnTo>
                      <a:pt x="45" y="111"/>
                    </a:lnTo>
                    <a:lnTo>
                      <a:pt x="41" y="104"/>
                    </a:lnTo>
                    <a:lnTo>
                      <a:pt x="39" y="92"/>
                    </a:lnTo>
                    <a:lnTo>
                      <a:pt x="41" y="85"/>
                    </a:lnTo>
                    <a:lnTo>
                      <a:pt x="43" y="74"/>
                    </a:lnTo>
                    <a:lnTo>
                      <a:pt x="43" y="66"/>
                    </a:lnTo>
                    <a:lnTo>
                      <a:pt x="41" y="63"/>
                    </a:lnTo>
                    <a:lnTo>
                      <a:pt x="37" y="55"/>
                    </a:lnTo>
                    <a:lnTo>
                      <a:pt x="31" y="44"/>
                    </a:lnTo>
                    <a:lnTo>
                      <a:pt x="18" y="26"/>
                    </a:lnTo>
                    <a:lnTo>
                      <a:pt x="6" y="7"/>
                    </a:lnTo>
                    <a:lnTo>
                      <a:pt x="2" y="3"/>
                    </a:lnTo>
                    <a:lnTo>
                      <a:pt x="0" y="0"/>
                    </a:lnTo>
                    <a:lnTo>
                      <a:pt x="2" y="0"/>
                    </a:lnTo>
                    <a:lnTo>
                      <a:pt x="6" y="3"/>
                    </a:lnTo>
                    <a:lnTo>
                      <a:pt x="18" y="11"/>
                    </a:lnTo>
                    <a:lnTo>
                      <a:pt x="31" y="26"/>
                    </a:lnTo>
                    <a:lnTo>
                      <a:pt x="37" y="33"/>
                    </a:lnTo>
                    <a:lnTo>
                      <a:pt x="41" y="44"/>
                    </a:lnTo>
                    <a:lnTo>
                      <a:pt x="45" y="55"/>
                    </a:lnTo>
                    <a:lnTo>
                      <a:pt x="50" y="74"/>
                    </a:lnTo>
                    <a:lnTo>
                      <a:pt x="64" y="111"/>
                    </a:lnTo>
                    <a:lnTo>
                      <a:pt x="69" y="129"/>
                    </a:lnTo>
                    <a:lnTo>
                      <a:pt x="75" y="144"/>
                    </a:lnTo>
                    <a:lnTo>
                      <a:pt x="77" y="155"/>
                    </a:lnTo>
                    <a:lnTo>
                      <a:pt x="79" y="163"/>
                    </a:lnTo>
                  </a:path>
                </a:pathLst>
              </a:custGeom>
              <a:solidFill>
                <a:schemeClr val="accent1"/>
              </a:solidFill>
              <a:ln w="12700" cap="rnd">
                <a:solidFill>
                  <a:srgbClr val="008000"/>
                </a:solidFill>
                <a:round/>
                <a:headEnd/>
                <a:tailEnd/>
              </a:ln>
            </p:spPr>
            <p:txBody>
              <a:bodyPr/>
              <a:lstStyle/>
              <a:p>
                <a:endParaRPr lang="en-US"/>
              </a:p>
            </p:txBody>
          </p:sp>
          <p:sp>
            <p:nvSpPr>
              <p:cNvPr id="17858" name="Freeform 613"/>
              <p:cNvSpPr>
                <a:spLocks/>
              </p:cNvSpPr>
              <p:nvPr/>
            </p:nvSpPr>
            <p:spPr bwMode="auto">
              <a:xfrm>
                <a:off x="1292" y="2064"/>
                <a:ext cx="51" cy="161"/>
              </a:xfrm>
              <a:custGeom>
                <a:avLst/>
                <a:gdLst>
                  <a:gd name="T0" fmla="*/ 0 w 51"/>
                  <a:gd name="T1" fmla="*/ 127 h 161"/>
                  <a:gd name="T2" fmla="*/ 14 w 51"/>
                  <a:gd name="T3" fmla="*/ 89 h 161"/>
                  <a:gd name="T4" fmla="*/ 26 w 51"/>
                  <a:gd name="T5" fmla="*/ 60 h 161"/>
                  <a:gd name="T6" fmla="*/ 28 w 51"/>
                  <a:gd name="T7" fmla="*/ 49 h 161"/>
                  <a:gd name="T8" fmla="*/ 26 w 51"/>
                  <a:gd name="T9" fmla="*/ 38 h 161"/>
                  <a:gd name="T10" fmla="*/ 24 w 51"/>
                  <a:gd name="T11" fmla="*/ 26 h 161"/>
                  <a:gd name="T12" fmla="*/ 26 w 51"/>
                  <a:gd name="T13" fmla="*/ 19 h 161"/>
                  <a:gd name="T14" fmla="*/ 30 w 51"/>
                  <a:gd name="T15" fmla="*/ 12 h 161"/>
                  <a:gd name="T16" fmla="*/ 38 w 51"/>
                  <a:gd name="T17" fmla="*/ 4 h 161"/>
                  <a:gd name="T18" fmla="*/ 46 w 51"/>
                  <a:gd name="T19" fmla="*/ 0 h 161"/>
                  <a:gd name="T20" fmla="*/ 50 w 51"/>
                  <a:gd name="T21" fmla="*/ 0 h 161"/>
                  <a:gd name="T22" fmla="*/ 50 w 51"/>
                  <a:gd name="T23" fmla="*/ 4 h 161"/>
                  <a:gd name="T24" fmla="*/ 46 w 51"/>
                  <a:gd name="T25" fmla="*/ 19 h 161"/>
                  <a:gd name="T26" fmla="*/ 36 w 51"/>
                  <a:gd name="T27" fmla="*/ 41 h 161"/>
                  <a:gd name="T28" fmla="*/ 28 w 51"/>
                  <a:gd name="T29" fmla="*/ 67 h 161"/>
                  <a:gd name="T30" fmla="*/ 20 w 51"/>
                  <a:gd name="T31" fmla="*/ 89 h 161"/>
                  <a:gd name="T32" fmla="*/ 14 w 51"/>
                  <a:gd name="T33" fmla="*/ 127 h 161"/>
                  <a:gd name="T34" fmla="*/ 10 w 51"/>
                  <a:gd name="T35" fmla="*/ 160 h 1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
                  <a:gd name="T55" fmla="*/ 0 h 161"/>
                  <a:gd name="T56" fmla="*/ 51 w 51"/>
                  <a:gd name="T57" fmla="*/ 161 h 1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 h="161">
                    <a:moveTo>
                      <a:pt x="0" y="127"/>
                    </a:moveTo>
                    <a:lnTo>
                      <a:pt x="14" y="89"/>
                    </a:lnTo>
                    <a:lnTo>
                      <a:pt x="26" y="60"/>
                    </a:lnTo>
                    <a:lnTo>
                      <a:pt x="28" y="49"/>
                    </a:lnTo>
                    <a:lnTo>
                      <a:pt x="26" y="38"/>
                    </a:lnTo>
                    <a:lnTo>
                      <a:pt x="24" y="26"/>
                    </a:lnTo>
                    <a:lnTo>
                      <a:pt x="26" y="19"/>
                    </a:lnTo>
                    <a:lnTo>
                      <a:pt x="30" y="12"/>
                    </a:lnTo>
                    <a:lnTo>
                      <a:pt x="38" y="4"/>
                    </a:lnTo>
                    <a:lnTo>
                      <a:pt x="46" y="0"/>
                    </a:lnTo>
                    <a:lnTo>
                      <a:pt x="50" y="0"/>
                    </a:lnTo>
                    <a:lnTo>
                      <a:pt x="50" y="4"/>
                    </a:lnTo>
                    <a:lnTo>
                      <a:pt x="46" y="19"/>
                    </a:lnTo>
                    <a:lnTo>
                      <a:pt x="36" y="41"/>
                    </a:lnTo>
                    <a:lnTo>
                      <a:pt x="28" y="67"/>
                    </a:lnTo>
                    <a:lnTo>
                      <a:pt x="20" y="89"/>
                    </a:lnTo>
                    <a:lnTo>
                      <a:pt x="14" y="127"/>
                    </a:lnTo>
                    <a:lnTo>
                      <a:pt x="10" y="160"/>
                    </a:lnTo>
                  </a:path>
                </a:pathLst>
              </a:custGeom>
              <a:solidFill>
                <a:schemeClr val="accent1"/>
              </a:solidFill>
              <a:ln w="12700" cap="rnd">
                <a:solidFill>
                  <a:srgbClr val="008000"/>
                </a:solidFill>
                <a:round/>
                <a:headEnd/>
                <a:tailEnd/>
              </a:ln>
            </p:spPr>
            <p:txBody>
              <a:bodyPr/>
              <a:lstStyle/>
              <a:p>
                <a:endParaRPr lang="en-US"/>
              </a:p>
            </p:txBody>
          </p:sp>
          <p:sp>
            <p:nvSpPr>
              <p:cNvPr id="17859" name="Freeform 614"/>
              <p:cNvSpPr>
                <a:spLocks/>
              </p:cNvSpPr>
              <p:nvPr/>
            </p:nvSpPr>
            <p:spPr bwMode="auto">
              <a:xfrm>
                <a:off x="1247" y="1993"/>
                <a:ext cx="53" cy="203"/>
              </a:xfrm>
              <a:custGeom>
                <a:avLst/>
                <a:gdLst>
                  <a:gd name="T0" fmla="*/ 44 w 53"/>
                  <a:gd name="T1" fmla="*/ 202 h 203"/>
                  <a:gd name="T2" fmla="*/ 35 w 53"/>
                  <a:gd name="T3" fmla="*/ 136 h 203"/>
                  <a:gd name="T4" fmla="*/ 31 w 53"/>
                  <a:gd name="T5" fmla="*/ 107 h 203"/>
                  <a:gd name="T6" fmla="*/ 25 w 53"/>
                  <a:gd name="T7" fmla="*/ 81 h 203"/>
                  <a:gd name="T8" fmla="*/ 17 w 53"/>
                  <a:gd name="T9" fmla="*/ 55 h 203"/>
                  <a:gd name="T10" fmla="*/ 10 w 53"/>
                  <a:gd name="T11" fmla="*/ 33 h 203"/>
                  <a:gd name="T12" fmla="*/ 4 w 53"/>
                  <a:gd name="T13" fmla="*/ 15 h 203"/>
                  <a:gd name="T14" fmla="*/ 0 w 53"/>
                  <a:gd name="T15" fmla="*/ 4 h 203"/>
                  <a:gd name="T16" fmla="*/ 2 w 53"/>
                  <a:gd name="T17" fmla="*/ 0 h 203"/>
                  <a:gd name="T18" fmla="*/ 6 w 53"/>
                  <a:gd name="T19" fmla="*/ 8 h 203"/>
                  <a:gd name="T20" fmla="*/ 14 w 53"/>
                  <a:gd name="T21" fmla="*/ 15 h 203"/>
                  <a:gd name="T22" fmla="*/ 19 w 53"/>
                  <a:gd name="T23" fmla="*/ 30 h 203"/>
                  <a:gd name="T24" fmla="*/ 27 w 53"/>
                  <a:gd name="T25" fmla="*/ 48 h 203"/>
                  <a:gd name="T26" fmla="*/ 35 w 53"/>
                  <a:gd name="T27" fmla="*/ 74 h 203"/>
                  <a:gd name="T28" fmla="*/ 44 w 53"/>
                  <a:gd name="T29" fmla="*/ 96 h 203"/>
                  <a:gd name="T30" fmla="*/ 50 w 53"/>
                  <a:gd name="T31" fmla="*/ 114 h 203"/>
                  <a:gd name="T32" fmla="*/ 52 w 53"/>
                  <a:gd name="T33" fmla="*/ 129 h 203"/>
                  <a:gd name="T34" fmla="*/ 52 w 53"/>
                  <a:gd name="T35" fmla="*/ 140 h 203"/>
                  <a:gd name="T36" fmla="*/ 50 w 53"/>
                  <a:gd name="T37" fmla="*/ 154 h 2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203"/>
                  <a:gd name="T59" fmla="*/ 53 w 53"/>
                  <a:gd name="T60" fmla="*/ 203 h 2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203">
                    <a:moveTo>
                      <a:pt x="44" y="202"/>
                    </a:moveTo>
                    <a:lnTo>
                      <a:pt x="35" y="136"/>
                    </a:lnTo>
                    <a:lnTo>
                      <a:pt x="31" y="107"/>
                    </a:lnTo>
                    <a:lnTo>
                      <a:pt x="25" y="81"/>
                    </a:lnTo>
                    <a:lnTo>
                      <a:pt x="17" y="55"/>
                    </a:lnTo>
                    <a:lnTo>
                      <a:pt x="10" y="33"/>
                    </a:lnTo>
                    <a:lnTo>
                      <a:pt x="4" y="15"/>
                    </a:lnTo>
                    <a:lnTo>
                      <a:pt x="0" y="4"/>
                    </a:lnTo>
                    <a:lnTo>
                      <a:pt x="2" y="0"/>
                    </a:lnTo>
                    <a:lnTo>
                      <a:pt x="6" y="8"/>
                    </a:lnTo>
                    <a:lnTo>
                      <a:pt x="14" y="15"/>
                    </a:lnTo>
                    <a:lnTo>
                      <a:pt x="19" y="30"/>
                    </a:lnTo>
                    <a:lnTo>
                      <a:pt x="27" y="48"/>
                    </a:lnTo>
                    <a:lnTo>
                      <a:pt x="35" y="74"/>
                    </a:lnTo>
                    <a:lnTo>
                      <a:pt x="44" y="96"/>
                    </a:lnTo>
                    <a:lnTo>
                      <a:pt x="50" y="114"/>
                    </a:lnTo>
                    <a:lnTo>
                      <a:pt x="52" y="129"/>
                    </a:lnTo>
                    <a:lnTo>
                      <a:pt x="52" y="140"/>
                    </a:lnTo>
                    <a:lnTo>
                      <a:pt x="50" y="154"/>
                    </a:lnTo>
                  </a:path>
                </a:pathLst>
              </a:custGeom>
              <a:solidFill>
                <a:schemeClr val="accent1"/>
              </a:solidFill>
              <a:ln w="12700" cap="rnd">
                <a:solidFill>
                  <a:srgbClr val="008000"/>
                </a:solidFill>
                <a:round/>
                <a:headEnd/>
                <a:tailEnd/>
              </a:ln>
            </p:spPr>
            <p:txBody>
              <a:bodyPr/>
              <a:lstStyle/>
              <a:p>
                <a:endParaRPr lang="en-US"/>
              </a:p>
            </p:txBody>
          </p:sp>
          <p:sp>
            <p:nvSpPr>
              <p:cNvPr id="17860" name="Freeform 615"/>
              <p:cNvSpPr>
                <a:spLocks/>
              </p:cNvSpPr>
              <p:nvPr/>
            </p:nvSpPr>
            <p:spPr bwMode="auto">
              <a:xfrm>
                <a:off x="1193" y="2147"/>
                <a:ext cx="92" cy="63"/>
              </a:xfrm>
              <a:custGeom>
                <a:avLst/>
                <a:gdLst>
                  <a:gd name="T0" fmla="*/ 91 w 92"/>
                  <a:gd name="T1" fmla="*/ 62 h 63"/>
                  <a:gd name="T2" fmla="*/ 89 w 92"/>
                  <a:gd name="T3" fmla="*/ 59 h 63"/>
                  <a:gd name="T4" fmla="*/ 84 w 92"/>
                  <a:gd name="T5" fmla="*/ 48 h 63"/>
                  <a:gd name="T6" fmla="*/ 74 w 92"/>
                  <a:gd name="T7" fmla="*/ 33 h 63"/>
                  <a:gd name="T8" fmla="*/ 64 w 92"/>
                  <a:gd name="T9" fmla="*/ 22 h 63"/>
                  <a:gd name="T10" fmla="*/ 51 w 92"/>
                  <a:gd name="T11" fmla="*/ 11 h 63"/>
                  <a:gd name="T12" fmla="*/ 34 w 92"/>
                  <a:gd name="T13" fmla="*/ 3 h 63"/>
                  <a:gd name="T14" fmla="*/ 23 w 92"/>
                  <a:gd name="T15" fmla="*/ 0 h 63"/>
                  <a:gd name="T16" fmla="*/ 11 w 92"/>
                  <a:gd name="T17" fmla="*/ 0 h 63"/>
                  <a:gd name="T18" fmla="*/ 2 w 92"/>
                  <a:gd name="T19" fmla="*/ 0 h 63"/>
                  <a:gd name="T20" fmla="*/ 0 w 92"/>
                  <a:gd name="T21" fmla="*/ 3 h 63"/>
                  <a:gd name="T22" fmla="*/ 2 w 92"/>
                  <a:gd name="T23" fmla="*/ 3 h 63"/>
                  <a:gd name="T24" fmla="*/ 7 w 92"/>
                  <a:gd name="T25" fmla="*/ 7 h 63"/>
                  <a:gd name="T26" fmla="*/ 13 w 92"/>
                  <a:gd name="T27" fmla="*/ 7 h 63"/>
                  <a:gd name="T28" fmla="*/ 23 w 92"/>
                  <a:gd name="T29" fmla="*/ 11 h 63"/>
                  <a:gd name="T30" fmla="*/ 38 w 92"/>
                  <a:gd name="T31" fmla="*/ 14 h 63"/>
                  <a:gd name="T32" fmla="*/ 45 w 92"/>
                  <a:gd name="T33" fmla="*/ 14 h 63"/>
                  <a:gd name="T34" fmla="*/ 51 w 92"/>
                  <a:gd name="T35" fmla="*/ 18 h 63"/>
                  <a:gd name="T36" fmla="*/ 63 w 92"/>
                  <a:gd name="T37" fmla="*/ 29 h 63"/>
                  <a:gd name="T38" fmla="*/ 76 w 92"/>
                  <a:gd name="T39" fmla="*/ 44 h 63"/>
                  <a:gd name="T40" fmla="*/ 85 w 92"/>
                  <a:gd name="T41" fmla="*/ 55 h 63"/>
                  <a:gd name="T42" fmla="*/ 89 w 92"/>
                  <a:gd name="T43" fmla="*/ 62 h 63"/>
                  <a:gd name="T44" fmla="*/ 91 w 92"/>
                  <a:gd name="T45" fmla="*/ 62 h 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63"/>
                  <a:gd name="T71" fmla="*/ 92 w 92"/>
                  <a:gd name="T72" fmla="*/ 63 h 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63">
                    <a:moveTo>
                      <a:pt x="91" y="62"/>
                    </a:moveTo>
                    <a:lnTo>
                      <a:pt x="89" y="59"/>
                    </a:lnTo>
                    <a:lnTo>
                      <a:pt x="84" y="48"/>
                    </a:lnTo>
                    <a:lnTo>
                      <a:pt x="74" y="33"/>
                    </a:lnTo>
                    <a:lnTo>
                      <a:pt x="64" y="22"/>
                    </a:lnTo>
                    <a:lnTo>
                      <a:pt x="51" y="11"/>
                    </a:lnTo>
                    <a:lnTo>
                      <a:pt x="34" y="3"/>
                    </a:lnTo>
                    <a:lnTo>
                      <a:pt x="23" y="0"/>
                    </a:lnTo>
                    <a:lnTo>
                      <a:pt x="11" y="0"/>
                    </a:lnTo>
                    <a:lnTo>
                      <a:pt x="2" y="0"/>
                    </a:lnTo>
                    <a:lnTo>
                      <a:pt x="0" y="3"/>
                    </a:lnTo>
                    <a:lnTo>
                      <a:pt x="2" y="3"/>
                    </a:lnTo>
                    <a:lnTo>
                      <a:pt x="7" y="7"/>
                    </a:lnTo>
                    <a:lnTo>
                      <a:pt x="13" y="7"/>
                    </a:lnTo>
                    <a:lnTo>
                      <a:pt x="23" y="11"/>
                    </a:lnTo>
                    <a:lnTo>
                      <a:pt x="38" y="14"/>
                    </a:lnTo>
                    <a:lnTo>
                      <a:pt x="45" y="14"/>
                    </a:lnTo>
                    <a:lnTo>
                      <a:pt x="51" y="18"/>
                    </a:lnTo>
                    <a:lnTo>
                      <a:pt x="63" y="29"/>
                    </a:lnTo>
                    <a:lnTo>
                      <a:pt x="76" y="44"/>
                    </a:lnTo>
                    <a:lnTo>
                      <a:pt x="85" y="55"/>
                    </a:lnTo>
                    <a:lnTo>
                      <a:pt x="89" y="62"/>
                    </a:lnTo>
                    <a:lnTo>
                      <a:pt x="91" y="62"/>
                    </a:lnTo>
                  </a:path>
                </a:pathLst>
              </a:custGeom>
              <a:solidFill>
                <a:schemeClr val="accent1"/>
              </a:solidFill>
              <a:ln w="12700" cap="rnd">
                <a:solidFill>
                  <a:srgbClr val="008000"/>
                </a:solidFill>
                <a:round/>
                <a:headEnd/>
                <a:tailEnd/>
              </a:ln>
            </p:spPr>
            <p:txBody>
              <a:bodyPr/>
              <a:lstStyle/>
              <a:p>
                <a:endParaRPr lang="en-US"/>
              </a:p>
            </p:txBody>
          </p:sp>
          <p:sp>
            <p:nvSpPr>
              <p:cNvPr id="17861" name="Freeform 616"/>
              <p:cNvSpPr>
                <a:spLocks/>
              </p:cNvSpPr>
              <p:nvPr/>
            </p:nvSpPr>
            <p:spPr bwMode="auto">
              <a:xfrm>
                <a:off x="1289" y="1990"/>
                <a:ext cx="34" cy="227"/>
              </a:xfrm>
              <a:custGeom>
                <a:avLst/>
                <a:gdLst>
                  <a:gd name="T0" fmla="*/ 0 w 34"/>
                  <a:gd name="T1" fmla="*/ 208 h 227"/>
                  <a:gd name="T2" fmla="*/ 6 w 34"/>
                  <a:gd name="T3" fmla="*/ 145 h 227"/>
                  <a:gd name="T4" fmla="*/ 13 w 34"/>
                  <a:gd name="T5" fmla="*/ 89 h 227"/>
                  <a:gd name="T6" fmla="*/ 17 w 34"/>
                  <a:gd name="T7" fmla="*/ 63 h 227"/>
                  <a:gd name="T8" fmla="*/ 23 w 34"/>
                  <a:gd name="T9" fmla="*/ 34 h 227"/>
                  <a:gd name="T10" fmla="*/ 27 w 34"/>
                  <a:gd name="T11" fmla="*/ 11 h 227"/>
                  <a:gd name="T12" fmla="*/ 29 w 34"/>
                  <a:gd name="T13" fmla="*/ 4 h 227"/>
                  <a:gd name="T14" fmla="*/ 31 w 34"/>
                  <a:gd name="T15" fmla="*/ 0 h 227"/>
                  <a:gd name="T16" fmla="*/ 33 w 34"/>
                  <a:gd name="T17" fmla="*/ 0 h 227"/>
                  <a:gd name="T18" fmla="*/ 33 w 34"/>
                  <a:gd name="T19" fmla="*/ 11 h 227"/>
                  <a:gd name="T20" fmla="*/ 33 w 34"/>
                  <a:gd name="T21" fmla="*/ 26 h 227"/>
                  <a:gd name="T22" fmla="*/ 31 w 34"/>
                  <a:gd name="T23" fmla="*/ 45 h 227"/>
                  <a:gd name="T24" fmla="*/ 27 w 34"/>
                  <a:gd name="T25" fmla="*/ 63 h 227"/>
                  <a:gd name="T26" fmla="*/ 21 w 34"/>
                  <a:gd name="T27" fmla="*/ 82 h 227"/>
                  <a:gd name="T28" fmla="*/ 17 w 34"/>
                  <a:gd name="T29" fmla="*/ 108 h 227"/>
                  <a:gd name="T30" fmla="*/ 13 w 34"/>
                  <a:gd name="T31" fmla="*/ 130 h 227"/>
                  <a:gd name="T32" fmla="*/ 11 w 34"/>
                  <a:gd name="T33" fmla="*/ 152 h 227"/>
                  <a:gd name="T34" fmla="*/ 11 w 34"/>
                  <a:gd name="T35" fmla="*/ 178 h 227"/>
                  <a:gd name="T36" fmla="*/ 13 w 34"/>
                  <a:gd name="T37" fmla="*/ 226 h 2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227"/>
                  <a:gd name="T59" fmla="*/ 34 w 34"/>
                  <a:gd name="T60" fmla="*/ 227 h 2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227">
                    <a:moveTo>
                      <a:pt x="0" y="208"/>
                    </a:moveTo>
                    <a:lnTo>
                      <a:pt x="6" y="145"/>
                    </a:lnTo>
                    <a:lnTo>
                      <a:pt x="13" y="89"/>
                    </a:lnTo>
                    <a:lnTo>
                      <a:pt x="17" y="63"/>
                    </a:lnTo>
                    <a:lnTo>
                      <a:pt x="23" y="34"/>
                    </a:lnTo>
                    <a:lnTo>
                      <a:pt x="27" y="11"/>
                    </a:lnTo>
                    <a:lnTo>
                      <a:pt x="29" y="4"/>
                    </a:lnTo>
                    <a:lnTo>
                      <a:pt x="31" y="0"/>
                    </a:lnTo>
                    <a:lnTo>
                      <a:pt x="33" y="0"/>
                    </a:lnTo>
                    <a:lnTo>
                      <a:pt x="33" y="11"/>
                    </a:lnTo>
                    <a:lnTo>
                      <a:pt x="33" y="26"/>
                    </a:lnTo>
                    <a:lnTo>
                      <a:pt x="31" y="45"/>
                    </a:lnTo>
                    <a:lnTo>
                      <a:pt x="27" y="63"/>
                    </a:lnTo>
                    <a:lnTo>
                      <a:pt x="21" y="82"/>
                    </a:lnTo>
                    <a:lnTo>
                      <a:pt x="17" y="108"/>
                    </a:lnTo>
                    <a:lnTo>
                      <a:pt x="13" y="130"/>
                    </a:lnTo>
                    <a:lnTo>
                      <a:pt x="11" y="152"/>
                    </a:lnTo>
                    <a:lnTo>
                      <a:pt x="11" y="178"/>
                    </a:lnTo>
                    <a:lnTo>
                      <a:pt x="13" y="226"/>
                    </a:lnTo>
                  </a:path>
                </a:pathLst>
              </a:custGeom>
              <a:solidFill>
                <a:schemeClr val="accent1"/>
              </a:solidFill>
              <a:ln w="12700" cap="rnd">
                <a:solidFill>
                  <a:srgbClr val="008000"/>
                </a:solidFill>
                <a:round/>
                <a:headEnd/>
                <a:tailEnd/>
              </a:ln>
            </p:spPr>
            <p:txBody>
              <a:bodyPr/>
              <a:lstStyle/>
              <a:p>
                <a:endParaRPr lang="en-US"/>
              </a:p>
            </p:txBody>
          </p:sp>
          <p:sp>
            <p:nvSpPr>
              <p:cNvPr id="17862" name="Freeform 617"/>
              <p:cNvSpPr>
                <a:spLocks/>
              </p:cNvSpPr>
              <p:nvPr/>
            </p:nvSpPr>
            <p:spPr bwMode="auto">
              <a:xfrm>
                <a:off x="1306" y="2145"/>
                <a:ext cx="73" cy="60"/>
              </a:xfrm>
              <a:custGeom>
                <a:avLst/>
                <a:gdLst>
                  <a:gd name="T0" fmla="*/ 0 w 73"/>
                  <a:gd name="T1" fmla="*/ 59 h 60"/>
                  <a:gd name="T2" fmla="*/ 6 w 73"/>
                  <a:gd name="T3" fmla="*/ 33 h 60"/>
                  <a:gd name="T4" fmla="*/ 10 w 73"/>
                  <a:gd name="T5" fmla="*/ 22 h 60"/>
                  <a:gd name="T6" fmla="*/ 14 w 73"/>
                  <a:gd name="T7" fmla="*/ 15 h 60"/>
                  <a:gd name="T8" fmla="*/ 27 w 73"/>
                  <a:gd name="T9" fmla="*/ 7 h 60"/>
                  <a:gd name="T10" fmla="*/ 39 w 73"/>
                  <a:gd name="T11" fmla="*/ 0 h 60"/>
                  <a:gd name="T12" fmla="*/ 49 w 73"/>
                  <a:gd name="T13" fmla="*/ 0 h 60"/>
                  <a:gd name="T14" fmla="*/ 60 w 73"/>
                  <a:gd name="T15" fmla="*/ 0 h 60"/>
                  <a:gd name="T16" fmla="*/ 68 w 73"/>
                  <a:gd name="T17" fmla="*/ 0 h 60"/>
                  <a:gd name="T18" fmla="*/ 72 w 73"/>
                  <a:gd name="T19" fmla="*/ 0 h 60"/>
                  <a:gd name="T20" fmla="*/ 70 w 73"/>
                  <a:gd name="T21" fmla="*/ 4 h 60"/>
                  <a:gd name="T22" fmla="*/ 66 w 73"/>
                  <a:gd name="T23" fmla="*/ 7 h 60"/>
                  <a:gd name="T24" fmla="*/ 58 w 73"/>
                  <a:gd name="T25" fmla="*/ 11 h 60"/>
                  <a:gd name="T26" fmla="*/ 49 w 73"/>
                  <a:gd name="T27" fmla="*/ 15 h 60"/>
                  <a:gd name="T28" fmla="*/ 39 w 73"/>
                  <a:gd name="T29" fmla="*/ 22 h 60"/>
                  <a:gd name="T30" fmla="*/ 29 w 73"/>
                  <a:gd name="T31" fmla="*/ 26 h 60"/>
                  <a:gd name="T32" fmla="*/ 19 w 73"/>
                  <a:gd name="T33" fmla="*/ 33 h 60"/>
                  <a:gd name="T34" fmla="*/ 10 w 73"/>
                  <a:gd name="T35" fmla="*/ 37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
                  <a:gd name="T55" fmla="*/ 0 h 60"/>
                  <a:gd name="T56" fmla="*/ 73 w 73"/>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 h="60">
                    <a:moveTo>
                      <a:pt x="0" y="59"/>
                    </a:moveTo>
                    <a:lnTo>
                      <a:pt x="6" y="33"/>
                    </a:lnTo>
                    <a:lnTo>
                      <a:pt x="10" y="22"/>
                    </a:lnTo>
                    <a:lnTo>
                      <a:pt x="14" y="15"/>
                    </a:lnTo>
                    <a:lnTo>
                      <a:pt x="27" y="7"/>
                    </a:lnTo>
                    <a:lnTo>
                      <a:pt x="39" y="0"/>
                    </a:lnTo>
                    <a:lnTo>
                      <a:pt x="49" y="0"/>
                    </a:lnTo>
                    <a:lnTo>
                      <a:pt x="60" y="0"/>
                    </a:lnTo>
                    <a:lnTo>
                      <a:pt x="68" y="0"/>
                    </a:lnTo>
                    <a:lnTo>
                      <a:pt x="72" y="0"/>
                    </a:lnTo>
                    <a:lnTo>
                      <a:pt x="70" y="4"/>
                    </a:lnTo>
                    <a:lnTo>
                      <a:pt x="66" y="7"/>
                    </a:lnTo>
                    <a:lnTo>
                      <a:pt x="58" y="11"/>
                    </a:lnTo>
                    <a:lnTo>
                      <a:pt x="49" y="15"/>
                    </a:lnTo>
                    <a:lnTo>
                      <a:pt x="39" y="22"/>
                    </a:lnTo>
                    <a:lnTo>
                      <a:pt x="29" y="26"/>
                    </a:lnTo>
                    <a:lnTo>
                      <a:pt x="19" y="33"/>
                    </a:lnTo>
                    <a:lnTo>
                      <a:pt x="10" y="37"/>
                    </a:lnTo>
                  </a:path>
                </a:pathLst>
              </a:custGeom>
              <a:solidFill>
                <a:schemeClr val="accent1"/>
              </a:solidFill>
              <a:ln w="12700" cap="rnd">
                <a:solidFill>
                  <a:srgbClr val="008000"/>
                </a:solidFill>
                <a:round/>
                <a:headEnd/>
                <a:tailEnd/>
              </a:ln>
            </p:spPr>
            <p:txBody>
              <a:bodyPr/>
              <a:lstStyle/>
              <a:p>
                <a:endParaRPr lang="en-US"/>
              </a:p>
            </p:txBody>
          </p:sp>
          <p:sp>
            <p:nvSpPr>
              <p:cNvPr id="17863" name="Freeform 618"/>
              <p:cNvSpPr>
                <a:spLocks/>
              </p:cNvSpPr>
              <p:nvPr/>
            </p:nvSpPr>
            <p:spPr bwMode="auto">
              <a:xfrm>
                <a:off x="1275" y="1948"/>
                <a:ext cx="18" cy="246"/>
              </a:xfrm>
              <a:custGeom>
                <a:avLst/>
                <a:gdLst>
                  <a:gd name="T0" fmla="*/ 17 w 18"/>
                  <a:gd name="T1" fmla="*/ 245 h 246"/>
                  <a:gd name="T2" fmla="*/ 13 w 18"/>
                  <a:gd name="T3" fmla="*/ 183 h 246"/>
                  <a:gd name="T4" fmla="*/ 7 w 18"/>
                  <a:gd name="T5" fmla="*/ 128 h 246"/>
                  <a:gd name="T6" fmla="*/ 4 w 18"/>
                  <a:gd name="T7" fmla="*/ 77 h 246"/>
                  <a:gd name="T8" fmla="*/ 4 w 18"/>
                  <a:gd name="T9" fmla="*/ 58 h 246"/>
                  <a:gd name="T10" fmla="*/ 2 w 18"/>
                  <a:gd name="T11" fmla="*/ 40 h 246"/>
                  <a:gd name="T12" fmla="*/ 0 w 18"/>
                  <a:gd name="T13" fmla="*/ 18 h 246"/>
                  <a:gd name="T14" fmla="*/ 0 w 18"/>
                  <a:gd name="T15" fmla="*/ 3 h 246"/>
                  <a:gd name="T16" fmla="*/ 0 w 18"/>
                  <a:gd name="T17" fmla="*/ 0 h 246"/>
                  <a:gd name="T18" fmla="*/ 2 w 18"/>
                  <a:gd name="T19" fmla="*/ 0 h 246"/>
                  <a:gd name="T20" fmla="*/ 4 w 18"/>
                  <a:gd name="T21" fmla="*/ 7 h 246"/>
                  <a:gd name="T22" fmla="*/ 7 w 18"/>
                  <a:gd name="T23" fmla="*/ 22 h 246"/>
                  <a:gd name="T24" fmla="*/ 11 w 18"/>
                  <a:gd name="T25" fmla="*/ 40 h 246"/>
                  <a:gd name="T26" fmla="*/ 13 w 18"/>
                  <a:gd name="T27" fmla="*/ 58 h 246"/>
                  <a:gd name="T28" fmla="*/ 13 w 18"/>
                  <a:gd name="T29" fmla="*/ 91 h 246"/>
                  <a:gd name="T30" fmla="*/ 13 w 18"/>
                  <a:gd name="T31" fmla="*/ 124 h 246"/>
                  <a:gd name="T32" fmla="*/ 15 w 18"/>
                  <a:gd name="T33" fmla="*/ 164 h 246"/>
                  <a:gd name="T34" fmla="*/ 17 w 18"/>
                  <a:gd name="T35" fmla="*/ 205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46"/>
                  <a:gd name="T56" fmla="*/ 18 w 18"/>
                  <a:gd name="T57" fmla="*/ 246 h 2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46">
                    <a:moveTo>
                      <a:pt x="17" y="245"/>
                    </a:moveTo>
                    <a:lnTo>
                      <a:pt x="13" y="183"/>
                    </a:lnTo>
                    <a:lnTo>
                      <a:pt x="7" y="128"/>
                    </a:lnTo>
                    <a:lnTo>
                      <a:pt x="4" y="77"/>
                    </a:lnTo>
                    <a:lnTo>
                      <a:pt x="4" y="58"/>
                    </a:lnTo>
                    <a:lnTo>
                      <a:pt x="2" y="40"/>
                    </a:lnTo>
                    <a:lnTo>
                      <a:pt x="0" y="18"/>
                    </a:lnTo>
                    <a:lnTo>
                      <a:pt x="0" y="3"/>
                    </a:lnTo>
                    <a:lnTo>
                      <a:pt x="0" y="0"/>
                    </a:lnTo>
                    <a:lnTo>
                      <a:pt x="2" y="0"/>
                    </a:lnTo>
                    <a:lnTo>
                      <a:pt x="4" y="7"/>
                    </a:lnTo>
                    <a:lnTo>
                      <a:pt x="7" y="22"/>
                    </a:lnTo>
                    <a:lnTo>
                      <a:pt x="11" y="40"/>
                    </a:lnTo>
                    <a:lnTo>
                      <a:pt x="13" y="58"/>
                    </a:lnTo>
                    <a:lnTo>
                      <a:pt x="13" y="91"/>
                    </a:lnTo>
                    <a:lnTo>
                      <a:pt x="13" y="124"/>
                    </a:lnTo>
                    <a:lnTo>
                      <a:pt x="15" y="164"/>
                    </a:lnTo>
                    <a:lnTo>
                      <a:pt x="17" y="205"/>
                    </a:lnTo>
                  </a:path>
                </a:pathLst>
              </a:custGeom>
              <a:solidFill>
                <a:schemeClr val="accent1"/>
              </a:solidFill>
              <a:ln w="12700" cap="rnd">
                <a:solidFill>
                  <a:srgbClr val="008000"/>
                </a:solidFill>
                <a:round/>
                <a:headEnd/>
                <a:tailEnd/>
              </a:ln>
            </p:spPr>
            <p:txBody>
              <a:bodyPr/>
              <a:lstStyle/>
              <a:p>
                <a:endParaRPr lang="en-US"/>
              </a:p>
            </p:txBody>
          </p:sp>
        </p:grpSp>
        <p:grpSp>
          <p:nvGrpSpPr>
            <p:cNvPr id="17700" name="Group 619"/>
            <p:cNvGrpSpPr>
              <a:grpSpLocks/>
            </p:cNvGrpSpPr>
            <p:nvPr/>
          </p:nvGrpSpPr>
          <p:grpSpPr bwMode="auto">
            <a:xfrm>
              <a:off x="1377" y="1949"/>
              <a:ext cx="188" cy="278"/>
              <a:chOff x="1377" y="1949"/>
              <a:chExt cx="188" cy="278"/>
            </a:xfrm>
          </p:grpSpPr>
          <p:sp>
            <p:nvSpPr>
              <p:cNvPr id="17848" name="Freeform 620"/>
              <p:cNvSpPr>
                <a:spLocks/>
              </p:cNvSpPr>
              <p:nvPr/>
            </p:nvSpPr>
            <p:spPr bwMode="auto">
              <a:xfrm>
                <a:off x="1475" y="2122"/>
                <a:ext cx="10" cy="105"/>
              </a:xfrm>
              <a:custGeom>
                <a:avLst/>
                <a:gdLst>
                  <a:gd name="T0" fmla="*/ 0 w 10"/>
                  <a:gd name="T1" fmla="*/ 104 h 105"/>
                  <a:gd name="T2" fmla="*/ 2 w 10"/>
                  <a:gd name="T3" fmla="*/ 74 h 105"/>
                  <a:gd name="T4" fmla="*/ 2 w 10"/>
                  <a:gd name="T5" fmla="*/ 48 h 105"/>
                  <a:gd name="T6" fmla="*/ 4 w 10"/>
                  <a:gd name="T7" fmla="*/ 30 h 105"/>
                  <a:gd name="T8" fmla="*/ 6 w 10"/>
                  <a:gd name="T9" fmla="*/ 15 h 105"/>
                  <a:gd name="T10" fmla="*/ 6 w 10"/>
                  <a:gd name="T11" fmla="*/ 4 h 105"/>
                  <a:gd name="T12" fmla="*/ 6 w 10"/>
                  <a:gd name="T13" fmla="*/ 0 h 105"/>
                  <a:gd name="T14" fmla="*/ 9 w 10"/>
                  <a:gd name="T15" fmla="*/ 0 h 105"/>
                  <a:gd name="T16" fmla="*/ 9 w 10"/>
                  <a:gd name="T17" fmla="*/ 4 h 105"/>
                  <a:gd name="T18" fmla="*/ 9 w 10"/>
                  <a:gd name="T19" fmla="*/ 19 h 105"/>
                  <a:gd name="T20" fmla="*/ 6 w 10"/>
                  <a:gd name="T21" fmla="*/ 45 h 105"/>
                  <a:gd name="T22" fmla="*/ 4 w 10"/>
                  <a:gd name="T23" fmla="*/ 74 h 105"/>
                  <a:gd name="T24" fmla="*/ 0 w 10"/>
                  <a:gd name="T25" fmla="*/ 104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05"/>
                  <a:gd name="T41" fmla="*/ 10 w 10"/>
                  <a:gd name="T42" fmla="*/ 105 h 1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05">
                    <a:moveTo>
                      <a:pt x="0" y="104"/>
                    </a:moveTo>
                    <a:lnTo>
                      <a:pt x="2" y="74"/>
                    </a:lnTo>
                    <a:lnTo>
                      <a:pt x="2" y="48"/>
                    </a:lnTo>
                    <a:lnTo>
                      <a:pt x="4" y="30"/>
                    </a:lnTo>
                    <a:lnTo>
                      <a:pt x="6" y="15"/>
                    </a:lnTo>
                    <a:lnTo>
                      <a:pt x="6" y="4"/>
                    </a:lnTo>
                    <a:lnTo>
                      <a:pt x="6" y="0"/>
                    </a:lnTo>
                    <a:lnTo>
                      <a:pt x="9" y="0"/>
                    </a:lnTo>
                    <a:lnTo>
                      <a:pt x="9" y="4"/>
                    </a:lnTo>
                    <a:lnTo>
                      <a:pt x="9" y="19"/>
                    </a:lnTo>
                    <a:lnTo>
                      <a:pt x="6" y="45"/>
                    </a:lnTo>
                    <a:lnTo>
                      <a:pt x="4" y="74"/>
                    </a:lnTo>
                    <a:lnTo>
                      <a:pt x="0" y="104"/>
                    </a:lnTo>
                  </a:path>
                </a:pathLst>
              </a:custGeom>
              <a:solidFill>
                <a:schemeClr val="accent1"/>
              </a:solidFill>
              <a:ln w="12700" cap="rnd">
                <a:solidFill>
                  <a:srgbClr val="008000"/>
                </a:solidFill>
                <a:round/>
                <a:headEnd/>
                <a:tailEnd/>
              </a:ln>
            </p:spPr>
            <p:txBody>
              <a:bodyPr/>
              <a:lstStyle/>
              <a:p>
                <a:endParaRPr lang="en-US"/>
              </a:p>
            </p:txBody>
          </p:sp>
          <p:sp>
            <p:nvSpPr>
              <p:cNvPr id="17849" name="Freeform 621"/>
              <p:cNvSpPr>
                <a:spLocks/>
              </p:cNvSpPr>
              <p:nvPr/>
            </p:nvSpPr>
            <p:spPr bwMode="auto">
              <a:xfrm>
                <a:off x="1400" y="2050"/>
                <a:ext cx="81" cy="164"/>
              </a:xfrm>
              <a:custGeom>
                <a:avLst/>
                <a:gdLst>
                  <a:gd name="T0" fmla="*/ 80 w 81"/>
                  <a:gd name="T1" fmla="*/ 163 h 164"/>
                  <a:gd name="T2" fmla="*/ 78 w 81"/>
                  <a:gd name="T3" fmla="*/ 163 h 164"/>
                  <a:gd name="T4" fmla="*/ 76 w 81"/>
                  <a:gd name="T5" fmla="*/ 163 h 164"/>
                  <a:gd name="T6" fmla="*/ 62 w 81"/>
                  <a:gd name="T7" fmla="*/ 144 h 164"/>
                  <a:gd name="T8" fmla="*/ 49 w 81"/>
                  <a:gd name="T9" fmla="*/ 122 h 164"/>
                  <a:gd name="T10" fmla="*/ 45 w 81"/>
                  <a:gd name="T11" fmla="*/ 111 h 164"/>
                  <a:gd name="T12" fmla="*/ 40 w 81"/>
                  <a:gd name="T13" fmla="*/ 103 h 164"/>
                  <a:gd name="T14" fmla="*/ 38 w 81"/>
                  <a:gd name="T15" fmla="*/ 92 h 164"/>
                  <a:gd name="T16" fmla="*/ 40 w 81"/>
                  <a:gd name="T17" fmla="*/ 85 h 164"/>
                  <a:gd name="T18" fmla="*/ 42 w 81"/>
                  <a:gd name="T19" fmla="*/ 74 h 164"/>
                  <a:gd name="T20" fmla="*/ 40 w 81"/>
                  <a:gd name="T21" fmla="*/ 63 h 164"/>
                  <a:gd name="T22" fmla="*/ 36 w 81"/>
                  <a:gd name="T23" fmla="*/ 55 h 164"/>
                  <a:gd name="T24" fmla="*/ 31 w 81"/>
                  <a:gd name="T25" fmla="*/ 44 h 164"/>
                  <a:gd name="T26" fmla="*/ 18 w 81"/>
                  <a:gd name="T27" fmla="*/ 26 h 164"/>
                  <a:gd name="T28" fmla="*/ 5 w 81"/>
                  <a:gd name="T29" fmla="*/ 7 h 164"/>
                  <a:gd name="T30" fmla="*/ 2 w 81"/>
                  <a:gd name="T31" fmla="*/ 3 h 164"/>
                  <a:gd name="T32" fmla="*/ 0 w 81"/>
                  <a:gd name="T33" fmla="*/ 0 h 164"/>
                  <a:gd name="T34" fmla="*/ 2 w 81"/>
                  <a:gd name="T35" fmla="*/ 0 h 164"/>
                  <a:gd name="T36" fmla="*/ 5 w 81"/>
                  <a:gd name="T37" fmla="*/ 3 h 164"/>
                  <a:gd name="T38" fmla="*/ 16 w 81"/>
                  <a:gd name="T39" fmla="*/ 11 h 164"/>
                  <a:gd name="T40" fmla="*/ 29 w 81"/>
                  <a:gd name="T41" fmla="*/ 26 h 164"/>
                  <a:gd name="T42" fmla="*/ 40 w 81"/>
                  <a:gd name="T43" fmla="*/ 44 h 164"/>
                  <a:gd name="T44" fmla="*/ 45 w 81"/>
                  <a:gd name="T45" fmla="*/ 55 h 164"/>
                  <a:gd name="T46" fmla="*/ 51 w 81"/>
                  <a:gd name="T47" fmla="*/ 74 h 164"/>
                  <a:gd name="T48" fmla="*/ 64 w 81"/>
                  <a:gd name="T49" fmla="*/ 111 h 164"/>
                  <a:gd name="T50" fmla="*/ 69 w 81"/>
                  <a:gd name="T51" fmla="*/ 129 h 164"/>
                  <a:gd name="T52" fmla="*/ 76 w 81"/>
                  <a:gd name="T53" fmla="*/ 144 h 164"/>
                  <a:gd name="T54" fmla="*/ 78 w 81"/>
                  <a:gd name="T55" fmla="*/ 155 h 164"/>
                  <a:gd name="T56" fmla="*/ 80 w 81"/>
                  <a:gd name="T57" fmla="*/ 163 h 1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1"/>
                  <a:gd name="T88" fmla="*/ 0 h 164"/>
                  <a:gd name="T89" fmla="*/ 81 w 81"/>
                  <a:gd name="T90" fmla="*/ 164 h 1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1" h="164">
                    <a:moveTo>
                      <a:pt x="80" y="163"/>
                    </a:moveTo>
                    <a:lnTo>
                      <a:pt x="78" y="163"/>
                    </a:lnTo>
                    <a:lnTo>
                      <a:pt x="76" y="163"/>
                    </a:lnTo>
                    <a:lnTo>
                      <a:pt x="62" y="144"/>
                    </a:lnTo>
                    <a:lnTo>
                      <a:pt x="49" y="122"/>
                    </a:lnTo>
                    <a:lnTo>
                      <a:pt x="45" y="111"/>
                    </a:lnTo>
                    <a:lnTo>
                      <a:pt x="40" y="103"/>
                    </a:lnTo>
                    <a:lnTo>
                      <a:pt x="38" y="92"/>
                    </a:lnTo>
                    <a:lnTo>
                      <a:pt x="40" y="85"/>
                    </a:lnTo>
                    <a:lnTo>
                      <a:pt x="42" y="74"/>
                    </a:lnTo>
                    <a:lnTo>
                      <a:pt x="40" y="63"/>
                    </a:lnTo>
                    <a:lnTo>
                      <a:pt x="36" y="55"/>
                    </a:lnTo>
                    <a:lnTo>
                      <a:pt x="31" y="44"/>
                    </a:lnTo>
                    <a:lnTo>
                      <a:pt x="18" y="26"/>
                    </a:lnTo>
                    <a:lnTo>
                      <a:pt x="5" y="7"/>
                    </a:lnTo>
                    <a:lnTo>
                      <a:pt x="2" y="3"/>
                    </a:lnTo>
                    <a:lnTo>
                      <a:pt x="0" y="0"/>
                    </a:lnTo>
                    <a:lnTo>
                      <a:pt x="2" y="0"/>
                    </a:lnTo>
                    <a:lnTo>
                      <a:pt x="5" y="3"/>
                    </a:lnTo>
                    <a:lnTo>
                      <a:pt x="16" y="11"/>
                    </a:lnTo>
                    <a:lnTo>
                      <a:pt x="29" y="26"/>
                    </a:lnTo>
                    <a:lnTo>
                      <a:pt x="40" y="44"/>
                    </a:lnTo>
                    <a:lnTo>
                      <a:pt x="45" y="55"/>
                    </a:lnTo>
                    <a:lnTo>
                      <a:pt x="51" y="74"/>
                    </a:lnTo>
                    <a:lnTo>
                      <a:pt x="64" y="111"/>
                    </a:lnTo>
                    <a:lnTo>
                      <a:pt x="69" y="129"/>
                    </a:lnTo>
                    <a:lnTo>
                      <a:pt x="76" y="144"/>
                    </a:lnTo>
                    <a:lnTo>
                      <a:pt x="78" y="155"/>
                    </a:lnTo>
                    <a:lnTo>
                      <a:pt x="80" y="163"/>
                    </a:lnTo>
                  </a:path>
                </a:pathLst>
              </a:custGeom>
              <a:solidFill>
                <a:schemeClr val="accent1"/>
              </a:solidFill>
              <a:ln w="12700" cap="rnd">
                <a:solidFill>
                  <a:srgbClr val="008000"/>
                </a:solidFill>
                <a:round/>
                <a:headEnd/>
                <a:tailEnd/>
              </a:ln>
            </p:spPr>
            <p:txBody>
              <a:bodyPr/>
              <a:lstStyle/>
              <a:p>
                <a:endParaRPr lang="en-US"/>
              </a:p>
            </p:txBody>
          </p:sp>
          <p:sp>
            <p:nvSpPr>
              <p:cNvPr id="17850" name="Freeform 622"/>
              <p:cNvSpPr>
                <a:spLocks/>
              </p:cNvSpPr>
              <p:nvPr/>
            </p:nvSpPr>
            <p:spPr bwMode="auto">
              <a:xfrm>
                <a:off x="1480" y="2066"/>
                <a:ext cx="49" cy="161"/>
              </a:xfrm>
              <a:custGeom>
                <a:avLst/>
                <a:gdLst>
                  <a:gd name="T0" fmla="*/ 0 w 49"/>
                  <a:gd name="T1" fmla="*/ 127 h 161"/>
                  <a:gd name="T2" fmla="*/ 13 w 49"/>
                  <a:gd name="T3" fmla="*/ 89 h 161"/>
                  <a:gd name="T4" fmla="*/ 25 w 49"/>
                  <a:gd name="T5" fmla="*/ 60 h 161"/>
                  <a:gd name="T6" fmla="*/ 25 w 49"/>
                  <a:gd name="T7" fmla="*/ 49 h 161"/>
                  <a:gd name="T8" fmla="*/ 25 w 49"/>
                  <a:gd name="T9" fmla="*/ 37 h 161"/>
                  <a:gd name="T10" fmla="*/ 22 w 49"/>
                  <a:gd name="T11" fmla="*/ 26 h 161"/>
                  <a:gd name="T12" fmla="*/ 25 w 49"/>
                  <a:gd name="T13" fmla="*/ 19 h 161"/>
                  <a:gd name="T14" fmla="*/ 29 w 49"/>
                  <a:gd name="T15" fmla="*/ 11 h 161"/>
                  <a:gd name="T16" fmla="*/ 39 w 49"/>
                  <a:gd name="T17" fmla="*/ 4 h 161"/>
                  <a:gd name="T18" fmla="*/ 45 w 49"/>
                  <a:gd name="T19" fmla="*/ 0 h 161"/>
                  <a:gd name="T20" fmla="*/ 48 w 49"/>
                  <a:gd name="T21" fmla="*/ 0 h 161"/>
                  <a:gd name="T22" fmla="*/ 48 w 49"/>
                  <a:gd name="T23" fmla="*/ 4 h 161"/>
                  <a:gd name="T24" fmla="*/ 43 w 49"/>
                  <a:gd name="T25" fmla="*/ 19 h 161"/>
                  <a:gd name="T26" fmla="*/ 36 w 49"/>
                  <a:gd name="T27" fmla="*/ 41 h 161"/>
                  <a:gd name="T28" fmla="*/ 25 w 49"/>
                  <a:gd name="T29" fmla="*/ 67 h 161"/>
                  <a:gd name="T30" fmla="*/ 18 w 49"/>
                  <a:gd name="T31" fmla="*/ 89 h 161"/>
                  <a:gd name="T32" fmla="*/ 13 w 49"/>
                  <a:gd name="T33" fmla="*/ 108 h 161"/>
                  <a:gd name="T34" fmla="*/ 11 w 49"/>
                  <a:gd name="T35" fmla="*/ 127 h 161"/>
                  <a:gd name="T36" fmla="*/ 9 w 49"/>
                  <a:gd name="T37" fmla="*/ 160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161"/>
                  <a:gd name="T59" fmla="*/ 49 w 49"/>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161">
                    <a:moveTo>
                      <a:pt x="0" y="127"/>
                    </a:moveTo>
                    <a:lnTo>
                      <a:pt x="13" y="89"/>
                    </a:lnTo>
                    <a:lnTo>
                      <a:pt x="25" y="60"/>
                    </a:lnTo>
                    <a:lnTo>
                      <a:pt x="25" y="49"/>
                    </a:lnTo>
                    <a:lnTo>
                      <a:pt x="25" y="37"/>
                    </a:lnTo>
                    <a:lnTo>
                      <a:pt x="22" y="26"/>
                    </a:lnTo>
                    <a:lnTo>
                      <a:pt x="25" y="19"/>
                    </a:lnTo>
                    <a:lnTo>
                      <a:pt x="29" y="11"/>
                    </a:lnTo>
                    <a:lnTo>
                      <a:pt x="39" y="4"/>
                    </a:lnTo>
                    <a:lnTo>
                      <a:pt x="45" y="0"/>
                    </a:lnTo>
                    <a:lnTo>
                      <a:pt x="48" y="0"/>
                    </a:lnTo>
                    <a:lnTo>
                      <a:pt x="48" y="4"/>
                    </a:lnTo>
                    <a:lnTo>
                      <a:pt x="43" y="19"/>
                    </a:lnTo>
                    <a:lnTo>
                      <a:pt x="36" y="41"/>
                    </a:lnTo>
                    <a:lnTo>
                      <a:pt x="25" y="67"/>
                    </a:lnTo>
                    <a:lnTo>
                      <a:pt x="18" y="89"/>
                    </a:lnTo>
                    <a:lnTo>
                      <a:pt x="13" y="108"/>
                    </a:lnTo>
                    <a:lnTo>
                      <a:pt x="11" y="127"/>
                    </a:lnTo>
                    <a:lnTo>
                      <a:pt x="9" y="160"/>
                    </a:lnTo>
                  </a:path>
                </a:pathLst>
              </a:custGeom>
              <a:solidFill>
                <a:schemeClr val="accent1"/>
              </a:solidFill>
              <a:ln w="12700" cap="rnd">
                <a:solidFill>
                  <a:srgbClr val="008000"/>
                </a:solidFill>
                <a:round/>
                <a:headEnd/>
                <a:tailEnd/>
              </a:ln>
            </p:spPr>
            <p:txBody>
              <a:bodyPr/>
              <a:lstStyle/>
              <a:p>
                <a:endParaRPr lang="en-US"/>
              </a:p>
            </p:txBody>
          </p:sp>
          <p:sp>
            <p:nvSpPr>
              <p:cNvPr id="17851" name="Freeform 623"/>
              <p:cNvSpPr>
                <a:spLocks/>
              </p:cNvSpPr>
              <p:nvPr/>
            </p:nvSpPr>
            <p:spPr bwMode="auto">
              <a:xfrm>
                <a:off x="1433" y="1995"/>
                <a:ext cx="55" cy="203"/>
              </a:xfrm>
              <a:custGeom>
                <a:avLst/>
                <a:gdLst>
                  <a:gd name="T0" fmla="*/ 45 w 55"/>
                  <a:gd name="T1" fmla="*/ 202 h 203"/>
                  <a:gd name="T2" fmla="*/ 36 w 55"/>
                  <a:gd name="T3" fmla="*/ 136 h 203"/>
                  <a:gd name="T4" fmla="*/ 31 w 55"/>
                  <a:gd name="T5" fmla="*/ 107 h 203"/>
                  <a:gd name="T6" fmla="*/ 25 w 55"/>
                  <a:gd name="T7" fmla="*/ 81 h 203"/>
                  <a:gd name="T8" fmla="*/ 18 w 55"/>
                  <a:gd name="T9" fmla="*/ 55 h 203"/>
                  <a:gd name="T10" fmla="*/ 9 w 55"/>
                  <a:gd name="T11" fmla="*/ 33 h 203"/>
                  <a:gd name="T12" fmla="*/ 3 w 55"/>
                  <a:gd name="T13" fmla="*/ 15 h 203"/>
                  <a:gd name="T14" fmla="*/ 0 w 55"/>
                  <a:gd name="T15" fmla="*/ 4 h 203"/>
                  <a:gd name="T16" fmla="*/ 0 w 55"/>
                  <a:gd name="T17" fmla="*/ 0 h 203"/>
                  <a:gd name="T18" fmla="*/ 7 w 55"/>
                  <a:gd name="T19" fmla="*/ 8 h 203"/>
                  <a:gd name="T20" fmla="*/ 11 w 55"/>
                  <a:gd name="T21" fmla="*/ 15 h 203"/>
                  <a:gd name="T22" fmla="*/ 18 w 55"/>
                  <a:gd name="T23" fmla="*/ 30 h 203"/>
                  <a:gd name="T24" fmla="*/ 27 w 55"/>
                  <a:gd name="T25" fmla="*/ 48 h 203"/>
                  <a:gd name="T26" fmla="*/ 36 w 55"/>
                  <a:gd name="T27" fmla="*/ 74 h 203"/>
                  <a:gd name="T28" fmla="*/ 45 w 55"/>
                  <a:gd name="T29" fmla="*/ 96 h 203"/>
                  <a:gd name="T30" fmla="*/ 49 w 55"/>
                  <a:gd name="T31" fmla="*/ 114 h 203"/>
                  <a:gd name="T32" fmla="*/ 52 w 55"/>
                  <a:gd name="T33" fmla="*/ 129 h 203"/>
                  <a:gd name="T34" fmla="*/ 54 w 55"/>
                  <a:gd name="T35" fmla="*/ 140 h 203"/>
                  <a:gd name="T36" fmla="*/ 49 w 55"/>
                  <a:gd name="T37" fmla="*/ 154 h 2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203"/>
                  <a:gd name="T59" fmla="*/ 55 w 55"/>
                  <a:gd name="T60" fmla="*/ 203 h 2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203">
                    <a:moveTo>
                      <a:pt x="45" y="202"/>
                    </a:moveTo>
                    <a:lnTo>
                      <a:pt x="36" y="136"/>
                    </a:lnTo>
                    <a:lnTo>
                      <a:pt x="31" y="107"/>
                    </a:lnTo>
                    <a:lnTo>
                      <a:pt x="25" y="81"/>
                    </a:lnTo>
                    <a:lnTo>
                      <a:pt x="18" y="55"/>
                    </a:lnTo>
                    <a:lnTo>
                      <a:pt x="9" y="33"/>
                    </a:lnTo>
                    <a:lnTo>
                      <a:pt x="3" y="15"/>
                    </a:lnTo>
                    <a:lnTo>
                      <a:pt x="0" y="4"/>
                    </a:lnTo>
                    <a:lnTo>
                      <a:pt x="0" y="0"/>
                    </a:lnTo>
                    <a:lnTo>
                      <a:pt x="7" y="8"/>
                    </a:lnTo>
                    <a:lnTo>
                      <a:pt x="11" y="15"/>
                    </a:lnTo>
                    <a:lnTo>
                      <a:pt x="18" y="30"/>
                    </a:lnTo>
                    <a:lnTo>
                      <a:pt x="27" y="48"/>
                    </a:lnTo>
                    <a:lnTo>
                      <a:pt x="36" y="74"/>
                    </a:lnTo>
                    <a:lnTo>
                      <a:pt x="45" y="96"/>
                    </a:lnTo>
                    <a:lnTo>
                      <a:pt x="49" y="114"/>
                    </a:lnTo>
                    <a:lnTo>
                      <a:pt x="52" y="129"/>
                    </a:lnTo>
                    <a:lnTo>
                      <a:pt x="54" y="140"/>
                    </a:lnTo>
                    <a:lnTo>
                      <a:pt x="49" y="154"/>
                    </a:lnTo>
                  </a:path>
                </a:pathLst>
              </a:custGeom>
              <a:solidFill>
                <a:schemeClr val="accent1"/>
              </a:solidFill>
              <a:ln w="12700" cap="rnd">
                <a:solidFill>
                  <a:srgbClr val="008000"/>
                </a:solidFill>
                <a:round/>
                <a:headEnd/>
                <a:tailEnd/>
              </a:ln>
            </p:spPr>
            <p:txBody>
              <a:bodyPr/>
              <a:lstStyle/>
              <a:p>
                <a:endParaRPr lang="en-US"/>
              </a:p>
            </p:txBody>
          </p:sp>
          <p:sp>
            <p:nvSpPr>
              <p:cNvPr id="17852" name="Freeform 624"/>
              <p:cNvSpPr>
                <a:spLocks/>
              </p:cNvSpPr>
              <p:nvPr/>
            </p:nvSpPr>
            <p:spPr bwMode="auto">
              <a:xfrm>
                <a:off x="1377" y="2148"/>
                <a:ext cx="96" cy="64"/>
              </a:xfrm>
              <a:custGeom>
                <a:avLst/>
                <a:gdLst>
                  <a:gd name="T0" fmla="*/ 95 w 96"/>
                  <a:gd name="T1" fmla="*/ 63 h 64"/>
                  <a:gd name="T2" fmla="*/ 93 w 96"/>
                  <a:gd name="T3" fmla="*/ 60 h 64"/>
                  <a:gd name="T4" fmla="*/ 86 w 96"/>
                  <a:gd name="T5" fmla="*/ 49 h 64"/>
                  <a:gd name="T6" fmla="*/ 75 w 96"/>
                  <a:gd name="T7" fmla="*/ 34 h 64"/>
                  <a:gd name="T8" fmla="*/ 66 w 96"/>
                  <a:gd name="T9" fmla="*/ 23 h 64"/>
                  <a:gd name="T10" fmla="*/ 51 w 96"/>
                  <a:gd name="T11" fmla="*/ 12 h 64"/>
                  <a:gd name="T12" fmla="*/ 35 w 96"/>
                  <a:gd name="T13" fmla="*/ 4 h 64"/>
                  <a:gd name="T14" fmla="*/ 24 w 96"/>
                  <a:gd name="T15" fmla="*/ 0 h 64"/>
                  <a:gd name="T16" fmla="*/ 13 w 96"/>
                  <a:gd name="T17" fmla="*/ 0 h 64"/>
                  <a:gd name="T18" fmla="*/ 2 w 96"/>
                  <a:gd name="T19" fmla="*/ 0 h 64"/>
                  <a:gd name="T20" fmla="*/ 0 w 96"/>
                  <a:gd name="T21" fmla="*/ 4 h 64"/>
                  <a:gd name="T22" fmla="*/ 2 w 96"/>
                  <a:gd name="T23" fmla="*/ 4 h 64"/>
                  <a:gd name="T24" fmla="*/ 9 w 96"/>
                  <a:gd name="T25" fmla="*/ 8 h 64"/>
                  <a:gd name="T26" fmla="*/ 24 w 96"/>
                  <a:gd name="T27" fmla="*/ 12 h 64"/>
                  <a:gd name="T28" fmla="*/ 40 w 96"/>
                  <a:gd name="T29" fmla="*/ 15 h 64"/>
                  <a:gd name="T30" fmla="*/ 48 w 96"/>
                  <a:gd name="T31" fmla="*/ 15 h 64"/>
                  <a:gd name="T32" fmla="*/ 53 w 96"/>
                  <a:gd name="T33" fmla="*/ 19 h 64"/>
                  <a:gd name="T34" fmla="*/ 64 w 96"/>
                  <a:gd name="T35" fmla="*/ 30 h 64"/>
                  <a:gd name="T36" fmla="*/ 77 w 96"/>
                  <a:gd name="T37" fmla="*/ 45 h 64"/>
                  <a:gd name="T38" fmla="*/ 88 w 96"/>
                  <a:gd name="T39" fmla="*/ 56 h 64"/>
                  <a:gd name="T40" fmla="*/ 95 w 96"/>
                  <a:gd name="T41" fmla="*/ 63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64"/>
                  <a:gd name="T65" fmla="*/ 96 w 96"/>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64">
                    <a:moveTo>
                      <a:pt x="95" y="63"/>
                    </a:moveTo>
                    <a:lnTo>
                      <a:pt x="93" y="60"/>
                    </a:lnTo>
                    <a:lnTo>
                      <a:pt x="86" y="49"/>
                    </a:lnTo>
                    <a:lnTo>
                      <a:pt x="75" y="34"/>
                    </a:lnTo>
                    <a:lnTo>
                      <a:pt x="66" y="23"/>
                    </a:lnTo>
                    <a:lnTo>
                      <a:pt x="51" y="12"/>
                    </a:lnTo>
                    <a:lnTo>
                      <a:pt x="35" y="4"/>
                    </a:lnTo>
                    <a:lnTo>
                      <a:pt x="24" y="0"/>
                    </a:lnTo>
                    <a:lnTo>
                      <a:pt x="13" y="0"/>
                    </a:lnTo>
                    <a:lnTo>
                      <a:pt x="2" y="0"/>
                    </a:lnTo>
                    <a:lnTo>
                      <a:pt x="0" y="4"/>
                    </a:lnTo>
                    <a:lnTo>
                      <a:pt x="2" y="4"/>
                    </a:lnTo>
                    <a:lnTo>
                      <a:pt x="9" y="8"/>
                    </a:lnTo>
                    <a:lnTo>
                      <a:pt x="24" y="12"/>
                    </a:lnTo>
                    <a:lnTo>
                      <a:pt x="40" y="15"/>
                    </a:lnTo>
                    <a:lnTo>
                      <a:pt x="48" y="15"/>
                    </a:lnTo>
                    <a:lnTo>
                      <a:pt x="53" y="19"/>
                    </a:lnTo>
                    <a:lnTo>
                      <a:pt x="64" y="30"/>
                    </a:lnTo>
                    <a:lnTo>
                      <a:pt x="77" y="45"/>
                    </a:lnTo>
                    <a:lnTo>
                      <a:pt x="88" y="56"/>
                    </a:lnTo>
                    <a:lnTo>
                      <a:pt x="95" y="63"/>
                    </a:lnTo>
                  </a:path>
                </a:pathLst>
              </a:custGeom>
              <a:solidFill>
                <a:schemeClr val="accent1"/>
              </a:solidFill>
              <a:ln w="12700" cap="rnd">
                <a:solidFill>
                  <a:srgbClr val="008000"/>
                </a:solidFill>
                <a:round/>
                <a:headEnd/>
                <a:tailEnd/>
              </a:ln>
            </p:spPr>
            <p:txBody>
              <a:bodyPr/>
              <a:lstStyle/>
              <a:p>
                <a:endParaRPr lang="en-US"/>
              </a:p>
            </p:txBody>
          </p:sp>
          <p:sp>
            <p:nvSpPr>
              <p:cNvPr id="17853" name="Freeform 625"/>
              <p:cNvSpPr>
                <a:spLocks/>
              </p:cNvSpPr>
              <p:nvPr/>
            </p:nvSpPr>
            <p:spPr bwMode="auto">
              <a:xfrm>
                <a:off x="1476" y="1992"/>
                <a:ext cx="35" cy="227"/>
              </a:xfrm>
              <a:custGeom>
                <a:avLst/>
                <a:gdLst>
                  <a:gd name="T0" fmla="*/ 0 w 35"/>
                  <a:gd name="T1" fmla="*/ 207 h 227"/>
                  <a:gd name="T2" fmla="*/ 5 w 35"/>
                  <a:gd name="T3" fmla="*/ 145 h 227"/>
                  <a:gd name="T4" fmla="*/ 11 w 35"/>
                  <a:gd name="T5" fmla="*/ 89 h 227"/>
                  <a:gd name="T6" fmla="*/ 16 w 35"/>
                  <a:gd name="T7" fmla="*/ 63 h 227"/>
                  <a:gd name="T8" fmla="*/ 20 w 35"/>
                  <a:gd name="T9" fmla="*/ 33 h 227"/>
                  <a:gd name="T10" fmla="*/ 27 w 35"/>
                  <a:gd name="T11" fmla="*/ 11 h 227"/>
                  <a:gd name="T12" fmla="*/ 27 w 35"/>
                  <a:gd name="T13" fmla="*/ 4 h 227"/>
                  <a:gd name="T14" fmla="*/ 29 w 35"/>
                  <a:gd name="T15" fmla="*/ 0 h 227"/>
                  <a:gd name="T16" fmla="*/ 32 w 35"/>
                  <a:gd name="T17" fmla="*/ 0 h 227"/>
                  <a:gd name="T18" fmla="*/ 34 w 35"/>
                  <a:gd name="T19" fmla="*/ 11 h 227"/>
                  <a:gd name="T20" fmla="*/ 32 w 35"/>
                  <a:gd name="T21" fmla="*/ 26 h 227"/>
                  <a:gd name="T22" fmla="*/ 29 w 35"/>
                  <a:gd name="T23" fmla="*/ 45 h 227"/>
                  <a:gd name="T24" fmla="*/ 27 w 35"/>
                  <a:gd name="T25" fmla="*/ 63 h 227"/>
                  <a:gd name="T26" fmla="*/ 20 w 35"/>
                  <a:gd name="T27" fmla="*/ 82 h 227"/>
                  <a:gd name="T28" fmla="*/ 16 w 35"/>
                  <a:gd name="T29" fmla="*/ 108 h 227"/>
                  <a:gd name="T30" fmla="*/ 11 w 35"/>
                  <a:gd name="T31" fmla="*/ 130 h 227"/>
                  <a:gd name="T32" fmla="*/ 11 w 35"/>
                  <a:gd name="T33" fmla="*/ 178 h 227"/>
                  <a:gd name="T34" fmla="*/ 11 w 35"/>
                  <a:gd name="T35" fmla="*/ 226 h 2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227"/>
                  <a:gd name="T56" fmla="*/ 35 w 35"/>
                  <a:gd name="T57" fmla="*/ 227 h 2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227">
                    <a:moveTo>
                      <a:pt x="0" y="207"/>
                    </a:moveTo>
                    <a:lnTo>
                      <a:pt x="5" y="145"/>
                    </a:lnTo>
                    <a:lnTo>
                      <a:pt x="11" y="89"/>
                    </a:lnTo>
                    <a:lnTo>
                      <a:pt x="16" y="63"/>
                    </a:lnTo>
                    <a:lnTo>
                      <a:pt x="20" y="33"/>
                    </a:lnTo>
                    <a:lnTo>
                      <a:pt x="27" y="11"/>
                    </a:lnTo>
                    <a:lnTo>
                      <a:pt x="27" y="4"/>
                    </a:lnTo>
                    <a:lnTo>
                      <a:pt x="29" y="0"/>
                    </a:lnTo>
                    <a:lnTo>
                      <a:pt x="32" y="0"/>
                    </a:lnTo>
                    <a:lnTo>
                      <a:pt x="34" y="11"/>
                    </a:lnTo>
                    <a:lnTo>
                      <a:pt x="32" y="26"/>
                    </a:lnTo>
                    <a:lnTo>
                      <a:pt x="29" y="45"/>
                    </a:lnTo>
                    <a:lnTo>
                      <a:pt x="27" y="63"/>
                    </a:lnTo>
                    <a:lnTo>
                      <a:pt x="20" y="82"/>
                    </a:lnTo>
                    <a:lnTo>
                      <a:pt x="16" y="108"/>
                    </a:lnTo>
                    <a:lnTo>
                      <a:pt x="11" y="130"/>
                    </a:lnTo>
                    <a:lnTo>
                      <a:pt x="11" y="178"/>
                    </a:lnTo>
                    <a:lnTo>
                      <a:pt x="11" y="226"/>
                    </a:lnTo>
                  </a:path>
                </a:pathLst>
              </a:custGeom>
              <a:solidFill>
                <a:schemeClr val="accent1"/>
              </a:solidFill>
              <a:ln w="12700" cap="rnd">
                <a:solidFill>
                  <a:srgbClr val="008000"/>
                </a:solidFill>
                <a:round/>
                <a:headEnd/>
                <a:tailEnd/>
              </a:ln>
            </p:spPr>
            <p:txBody>
              <a:bodyPr/>
              <a:lstStyle/>
              <a:p>
                <a:endParaRPr lang="en-US"/>
              </a:p>
            </p:txBody>
          </p:sp>
          <p:sp>
            <p:nvSpPr>
              <p:cNvPr id="17854" name="Freeform 626"/>
              <p:cNvSpPr>
                <a:spLocks/>
              </p:cNvSpPr>
              <p:nvPr/>
            </p:nvSpPr>
            <p:spPr bwMode="auto">
              <a:xfrm>
                <a:off x="1493" y="2147"/>
                <a:ext cx="72" cy="60"/>
              </a:xfrm>
              <a:custGeom>
                <a:avLst/>
                <a:gdLst>
                  <a:gd name="T0" fmla="*/ 0 w 72"/>
                  <a:gd name="T1" fmla="*/ 59 h 60"/>
                  <a:gd name="T2" fmla="*/ 5 w 72"/>
                  <a:gd name="T3" fmla="*/ 33 h 60"/>
                  <a:gd name="T4" fmla="*/ 12 w 72"/>
                  <a:gd name="T5" fmla="*/ 15 h 60"/>
                  <a:gd name="T6" fmla="*/ 26 w 72"/>
                  <a:gd name="T7" fmla="*/ 7 h 60"/>
                  <a:gd name="T8" fmla="*/ 40 w 72"/>
                  <a:gd name="T9" fmla="*/ 0 h 60"/>
                  <a:gd name="T10" fmla="*/ 49 w 72"/>
                  <a:gd name="T11" fmla="*/ 0 h 60"/>
                  <a:gd name="T12" fmla="*/ 59 w 72"/>
                  <a:gd name="T13" fmla="*/ 0 h 60"/>
                  <a:gd name="T14" fmla="*/ 66 w 72"/>
                  <a:gd name="T15" fmla="*/ 0 h 60"/>
                  <a:gd name="T16" fmla="*/ 71 w 72"/>
                  <a:gd name="T17" fmla="*/ 0 h 60"/>
                  <a:gd name="T18" fmla="*/ 71 w 72"/>
                  <a:gd name="T19" fmla="*/ 4 h 60"/>
                  <a:gd name="T20" fmla="*/ 64 w 72"/>
                  <a:gd name="T21" fmla="*/ 7 h 60"/>
                  <a:gd name="T22" fmla="*/ 49 w 72"/>
                  <a:gd name="T23" fmla="*/ 15 h 60"/>
                  <a:gd name="T24" fmla="*/ 40 w 72"/>
                  <a:gd name="T25" fmla="*/ 22 h 60"/>
                  <a:gd name="T26" fmla="*/ 28 w 72"/>
                  <a:gd name="T27" fmla="*/ 26 h 60"/>
                  <a:gd name="T28" fmla="*/ 17 w 72"/>
                  <a:gd name="T29" fmla="*/ 33 h 60"/>
                  <a:gd name="T30" fmla="*/ 9 w 72"/>
                  <a:gd name="T31" fmla="*/ 37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60"/>
                  <a:gd name="T50" fmla="*/ 72 w 72"/>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60">
                    <a:moveTo>
                      <a:pt x="0" y="59"/>
                    </a:moveTo>
                    <a:lnTo>
                      <a:pt x="5" y="33"/>
                    </a:lnTo>
                    <a:lnTo>
                      <a:pt x="12" y="15"/>
                    </a:lnTo>
                    <a:lnTo>
                      <a:pt x="26" y="7"/>
                    </a:lnTo>
                    <a:lnTo>
                      <a:pt x="40" y="0"/>
                    </a:lnTo>
                    <a:lnTo>
                      <a:pt x="49" y="0"/>
                    </a:lnTo>
                    <a:lnTo>
                      <a:pt x="59" y="0"/>
                    </a:lnTo>
                    <a:lnTo>
                      <a:pt x="66" y="0"/>
                    </a:lnTo>
                    <a:lnTo>
                      <a:pt x="71" y="0"/>
                    </a:lnTo>
                    <a:lnTo>
                      <a:pt x="71" y="4"/>
                    </a:lnTo>
                    <a:lnTo>
                      <a:pt x="64" y="7"/>
                    </a:lnTo>
                    <a:lnTo>
                      <a:pt x="49" y="15"/>
                    </a:lnTo>
                    <a:lnTo>
                      <a:pt x="40" y="22"/>
                    </a:lnTo>
                    <a:lnTo>
                      <a:pt x="28" y="26"/>
                    </a:lnTo>
                    <a:lnTo>
                      <a:pt x="17" y="33"/>
                    </a:lnTo>
                    <a:lnTo>
                      <a:pt x="9" y="37"/>
                    </a:lnTo>
                  </a:path>
                </a:pathLst>
              </a:custGeom>
              <a:solidFill>
                <a:schemeClr val="accent1"/>
              </a:solidFill>
              <a:ln w="12700" cap="rnd">
                <a:solidFill>
                  <a:srgbClr val="008000"/>
                </a:solidFill>
                <a:round/>
                <a:headEnd/>
                <a:tailEnd/>
              </a:ln>
            </p:spPr>
            <p:txBody>
              <a:bodyPr/>
              <a:lstStyle/>
              <a:p>
                <a:endParaRPr lang="en-US"/>
              </a:p>
            </p:txBody>
          </p:sp>
          <p:sp>
            <p:nvSpPr>
              <p:cNvPr id="17855" name="Freeform 627"/>
              <p:cNvSpPr>
                <a:spLocks/>
              </p:cNvSpPr>
              <p:nvPr/>
            </p:nvSpPr>
            <p:spPr bwMode="auto">
              <a:xfrm>
                <a:off x="1460" y="1949"/>
                <a:ext cx="21" cy="247"/>
              </a:xfrm>
              <a:custGeom>
                <a:avLst/>
                <a:gdLst>
                  <a:gd name="T0" fmla="*/ 20 w 21"/>
                  <a:gd name="T1" fmla="*/ 246 h 247"/>
                  <a:gd name="T2" fmla="*/ 13 w 21"/>
                  <a:gd name="T3" fmla="*/ 184 h 247"/>
                  <a:gd name="T4" fmla="*/ 9 w 21"/>
                  <a:gd name="T5" fmla="*/ 129 h 247"/>
                  <a:gd name="T6" fmla="*/ 4 w 21"/>
                  <a:gd name="T7" fmla="*/ 77 h 247"/>
                  <a:gd name="T8" fmla="*/ 2 w 21"/>
                  <a:gd name="T9" fmla="*/ 59 h 247"/>
                  <a:gd name="T10" fmla="*/ 2 w 21"/>
                  <a:gd name="T11" fmla="*/ 41 h 247"/>
                  <a:gd name="T12" fmla="*/ 0 w 21"/>
                  <a:gd name="T13" fmla="*/ 19 h 247"/>
                  <a:gd name="T14" fmla="*/ 0 w 21"/>
                  <a:gd name="T15" fmla="*/ 4 h 247"/>
                  <a:gd name="T16" fmla="*/ 0 w 21"/>
                  <a:gd name="T17" fmla="*/ 0 h 247"/>
                  <a:gd name="T18" fmla="*/ 2 w 21"/>
                  <a:gd name="T19" fmla="*/ 0 h 247"/>
                  <a:gd name="T20" fmla="*/ 4 w 21"/>
                  <a:gd name="T21" fmla="*/ 8 h 247"/>
                  <a:gd name="T22" fmla="*/ 9 w 21"/>
                  <a:gd name="T23" fmla="*/ 26 h 247"/>
                  <a:gd name="T24" fmla="*/ 13 w 21"/>
                  <a:gd name="T25" fmla="*/ 44 h 247"/>
                  <a:gd name="T26" fmla="*/ 16 w 21"/>
                  <a:gd name="T27" fmla="*/ 59 h 247"/>
                  <a:gd name="T28" fmla="*/ 16 w 21"/>
                  <a:gd name="T29" fmla="*/ 74 h 247"/>
                  <a:gd name="T30" fmla="*/ 16 w 21"/>
                  <a:gd name="T31" fmla="*/ 92 h 247"/>
                  <a:gd name="T32" fmla="*/ 16 w 21"/>
                  <a:gd name="T33" fmla="*/ 107 h 247"/>
                  <a:gd name="T34" fmla="*/ 16 w 21"/>
                  <a:gd name="T35" fmla="*/ 125 h 247"/>
                  <a:gd name="T36" fmla="*/ 18 w 21"/>
                  <a:gd name="T37" fmla="*/ 165 h 247"/>
                  <a:gd name="T38" fmla="*/ 20 w 21"/>
                  <a:gd name="T39" fmla="*/ 206 h 2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
                  <a:gd name="T61" fmla="*/ 0 h 247"/>
                  <a:gd name="T62" fmla="*/ 21 w 21"/>
                  <a:gd name="T63" fmla="*/ 247 h 2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 h="247">
                    <a:moveTo>
                      <a:pt x="20" y="246"/>
                    </a:moveTo>
                    <a:lnTo>
                      <a:pt x="13" y="184"/>
                    </a:lnTo>
                    <a:lnTo>
                      <a:pt x="9" y="129"/>
                    </a:lnTo>
                    <a:lnTo>
                      <a:pt x="4" y="77"/>
                    </a:lnTo>
                    <a:lnTo>
                      <a:pt x="2" y="59"/>
                    </a:lnTo>
                    <a:lnTo>
                      <a:pt x="2" y="41"/>
                    </a:lnTo>
                    <a:lnTo>
                      <a:pt x="0" y="19"/>
                    </a:lnTo>
                    <a:lnTo>
                      <a:pt x="0" y="4"/>
                    </a:lnTo>
                    <a:lnTo>
                      <a:pt x="0" y="0"/>
                    </a:lnTo>
                    <a:lnTo>
                      <a:pt x="2" y="0"/>
                    </a:lnTo>
                    <a:lnTo>
                      <a:pt x="4" y="8"/>
                    </a:lnTo>
                    <a:lnTo>
                      <a:pt x="9" y="26"/>
                    </a:lnTo>
                    <a:lnTo>
                      <a:pt x="13" y="44"/>
                    </a:lnTo>
                    <a:lnTo>
                      <a:pt x="16" y="59"/>
                    </a:lnTo>
                    <a:lnTo>
                      <a:pt x="16" y="74"/>
                    </a:lnTo>
                    <a:lnTo>
                      <a:pt x="16" y="92"/>
                    </a:lnTo>
                    <a:lnTo>
                      <a:pt x="16" y="107"/>
                    </a:lnTo>
                    <a:lnTo>
                      <a:pt x="16" y="125"/>
                    </a:lnTo>
                    <a:lnTo>
                      <a:pt x="18" y="165"/>
                    </a:lnTo>
                    <a:lnTo>
                      <a:pt x="20" y="206"/>
                    </a:lnTo>
                  </a:path>
                </a:pathLst>
              </a:custGeom>
              <a:solidFill>
                <a:schemeClr val="accent1"/>
              </a:solidFill>
              <a:ln w="12700" cap="rnd">
                <a:solidFill>
                  <a:srgbClr val="008000"/>
                </a:solidFill>
                <a:round/>
                <a:headEnd/>
                <a:tailEnd/>
              </a:ln>
            </p:spPr>
            <p:txBody>
              <a:bodyPr/>
              <a:lstStyle/>
              <a:p>
                <a:endParaRPr lang="en-US"/>
              </a:p>
            </p:txBody>
          </p:sp>
        </p:grpSp>
      </p:grpSp>
      <p:grpSp>
        <p:nvGrpSpPr>
          <p:cNvPr id="17701" name="Group 628"/>
          <p:cNvGrpSpPr>
            <a:grpSpLocks/>
          </p:cNvGrpSpPr>
          <p:nvPr/>
        </p:nvGrpSpPr>
        <p:grpSpPr bwMode="auto">
          <a:xfrm>
            <a:off x="4240213" y="3689350"/>
            <a:ext cx="1074737" cy="460375"/>
            <a:chOff x="2938" y="2271"/>
            <a:chExt cx="745" cy="284"/>
          </a:xfrm>
        </p:grpSpPr>
        <p:grpSp>
          <p:nvGrpSpPr>
            <p:cNvPr id="17702" name="Group 629"/>
            <p:cNvGrpSpPr>
              <a:grpSpLocks/>
            </p:cNvGrpSpPr>
            <p:nvPr/>
          </p:nvGrpSpPr>
          <p:grpSpPr bwMode="auto">
            <a:xfrm>
              <a:off x="2938" y="2276"/>
              <a:ext cx="187" cy="279"/>
              <a:chOff x="2938" y="2276"/>
              <a:chExt cx="187" cy="279"/>
            </a:xfrm>
          </p:grpSpPr>
          <p:sp>
            <p:nvSpPr>
              <p:cNvPr id="17836" name="Freeform 630"/>
              <p:cNvSpPr>
                <a:spLocks/>
              </p:cNvSpPr>
              <p:nvPr/>
            </p:nvSpPr>
            <p:spPr bwMode="auto">
              <a:xfrm>
                <a:off x="3032" y="2448"/>
                <a:ext cx="10" cy="107"/>
              </a:xfrm>
              <a:custGeom>
                <a:avLst/>
                <a:gdLst>
                  <a:gd name="T0" fmla="*/ 0 w 10"/>
                  <a:gd name="T1" fmla="*/ 106 h 107"/>
                  <a:gd name="T2" fmla="*/ 0 w 10"/>
                  <a:gd name="T3" fmla="*/ 76 h 107"/>
                  <a:gd name="T4" fmla="*/ 5 w 10"/>
                  <a:gd name="T5" fmla="*/ 51 h 107"/>
                  <a:gd name="T6" fmla="*/ 5 w 10"/>
                  <a:gd name="T7" fmla="*/ 30 h 107"/>
                  <a:gd name="T8" fmla="*/ 5 w 10"/>
                  <a:gd name="T9" fmla="*/ 17 h 107"/>
                  <a:gd name="T10" fmla="*/ 9 w 10"/>
                  <a:gd name="T11" fmla="*/ 8 h 107"/>
                  <a:gd name="T12" fmla="*/ 9 w 10"/>
                  <a:gd name="T13" fmla="*/ 0 h 107"/>
                  <a:gd name="T14" fmla="*/ 9 w 10"/>
                  <a:gd name="T15" fmla="*/ 4 h 107"/>
                  <a:gd name="T16" fmla="*/ 9 w 10"/>
                  <a:gd name="T17" fmla="*/ 21 h 107"/>
                  <a:gd name="T18" fmla="*/ 9 w 10"/>
                  <a:gd name="T19" fmla="*/ 42 h 107"/>
                  <a:gd name="T20" fmla="*/ 5 w 10"/>
                  <a:gd name="T21" fmla="*/ 72 h 107"/>
                  <a:gd name="T22" fmla="*/ 0 w 10"/>
                  <a:gd name="T23" fmla="*/ 106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07"/>
                  <a:gd name="T38" fmla="*/ 10 w 10"/>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07">
                    <a:moveTo>
                      <a:pt x="0" y="106"/>
                    </a:moveTo>
                    <a:lnTo>
                      <a:pt x="0" y="76"/>
                    </a:lnTo>
                    <a:lnTo>
                      <a:pt x="5" y="51"/>
                    </a:lnTo>
                    <a:lnTo>
                      <a:pt x="5" y="30"/>
                    </a:lnTo>
                    <a:lnTo>
                      <a:pt x="5" y="17"/>
                    </a:lnTo>
                    <a:lnTo>
                      <a:pt x="9" y="8"/>
                    </a:lnTo>
                    <a:lnTo>
                      <a:pt x="9" y="0"/>
                    </a:lnTo>
                    <a:lnTo>
                      <a:pt x="9" y="4"/>
                    </a:lnTo>
                    <a:lnTo>
                      <a:pt x="9" y="21"/>
                    </a:lnTo>
                    <a:lnTo>
                      <a:pt x="9" y="42"/>
                    </a:lnTo>
                    <a:lnTo>
                      <a:pt x="5" y="72"/>
                    </a:lnTo>
                    <a:lnTo>
                      <a:pt x="0" y="106"/>
                    </a:lnTo>
                  </a:path>
                </a:pathLst>
              </a:custGeom>
              <a:solidFill>
                <a:schemeClr val="accent1"/>
              </a:solidFill>
              <a:ln w="12700" cap="rnd">
                <a:solidFill>
                  <a:srgbClr val="008000"/>
                </a:solidFill>
                <a:round/>
                <a:headEnd/>
                <a:tailEnd/>
              </a:ln>
            </p:spPr>
            <p:txBody>
              <a:bodyPr/>
              <a:lstStyle/>
              <a:p>
                <a:endParaRPr lang="en-US"/>
              </a:p>
            </p:txBody>
          </p:sp>
          <p:sp>
            <p:nvSpPr>
              <p:cNvPr id="17837" name="Freeform 631"/>
              <p:cNvSpPr>
                <a:spLocks/>
              </p:cNvSpPr>
              <p:nvPr/>
            </p:nvSpPr>
            <p:spPr bwMode="auto">
              <a:xfrm>
                <a:off x="2958" y="2378"/>
                <a:ext cx="81" cy="162"/>
              </a:xfrm>
              <a:custGeom>
                <a:avLst/>
                <a:gdLst>
                  <a:gd name="T0" fmla="*/ 80 w 81"/>
                  <a:gd name="T1" fmla="*/ 161 h 162"/>
                  <a:gd name="T2" fmla="*/ 75 w 81"/>
                  <a:gd name="T3" fmla="*/ 161 h 162"/>
                  <a:gd name="T4" fmla="*/ 61 w 81"/>
                  <a:gd name="T5" fmla="*/ 144 h 162"/>
                  <a:gd name="T6" fmla="*/ 52 w 81"/>
                  <a:gd name="T7" fmla="*/ 119 h 162"/>
                  <a:gd name="T8" fmla="*/ 42 w 81"/>
                  <a:gd name="T9" fmla="*/ 102 h 162"/>
                  <a:gd name="T10" fmla="*/ 38 w 81"/>
                  <a:gd name="T11" fmla="*/ 94 h 162"/>
                  <a:gd name="T12" fmla="*/ 42 w 81"/>
                  <a:gd name="T13" fmla="*/ 85 h 162"/>
                  <a:gd name="T14" fmla="*/ 42 w 81"/>
                  <a:gd name="T15" fmla="*/ 77 h 162"/>
                  <a:gd name="T16" fmla="*/ 42 w 81"/>
                  <a:gd name="T17" fmla="*/ 64 h 162"/>
                  <a:gd name="T18" fmla="*/ 33 w 81"/>
                  <a:gd name="T19" fmla="*/ 47 h 162"/>
                  <a:gd name="T20" fmla="*/ 19 w 81"/>
                  <a:gd name="T21" fmla="*/ 26 h 162"/>
                  <a:gd name="T22" fmla="*/ 5 w 81"/>
                  <a:gd name="T23" fmla="*/ 9 h 162"/>
                  <a:gd name="T24" fmla="*/ 0 w 81"/>
                  <a:gd name="T25" fmla="*/ 0 h 162"/>
                  <a:gd name="T26" fmla="*/ 5 w 81"/>
                  <a:gd name="T27" fmla="*/ 0 h 162"/>
                  <a:gd name="T28" fmla="*/ 14 w 81"/>
                  <a:gd name="T29" fmla="*/ 13 h 162"/>
                  <a:gd name="T30" fmla="*/ 28 w 81"/>
                  <a:gd name="T31" fmla="*/ 30 h 162"/>
                  <a:gd name="T32" fmla="*/ 42 w 81"/>
                  <a:gd name="T33" fmla="*/ 47 h 162"/>
                  <a:gd name="T34" fmla="*/ 47 w 81"/>
                  <a:gd name="T35" fmla="*/ 60 h 162"/>
                  <a:gd name="T36" fmla="*/ 52 w 81"/>
                  <a:gd name="T37" fmla="*/ 72 h 162"/>
                  <a:gd name="T38" fmla="*/ 66 w 81"/>
                  <a:gd name="T39" fmla="*/ 110 h 162"/>
                  <a:gd name="T40" fmla="*/ 75 w 81"/>
                  <a:gd name="T41" fmla="*/ 144 h 162"/>
                  <a:gd name="T42" fmla="*/ 80 w 81"/>
                  <a:gd name="T43" fmla="*/ 157 h 162"/>
                  <a:gd name="T44" fmla="*/ 80 w 81"/>
                  <a:gd name="T45" fmla="*/ 161 h 1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1"/>
                  <a:gd name="T70" fmla="*/ 0 h 162"/>
                  <a:gd name="T71" fmla="*/ 81 w 81"/>
                  <a:gd name="T72" fmla="*/ 162 h 1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1" h="162">
                    <a:moveTo>
                      <a:pt x="80" y="161"/>
                    </a:moveTo>
                    <a:lnTo>
                      <a:pt x="75" y="161"/>
                    </a:lnTo>
                    <a:lnTo>
                      <a:pt x="61" y="144"/>
                    </a:lnTo>
                    <a:lnTo>
                      <a:pt x="52" y="119"/>
                    </a:lnTo>
                    <a:lnTo>
                      <a:pt x="42" y="102"/>
                    </a:lnTo>
                    <a:lnTo>
                      <a:pt x="38" y="94"/>
                    </a:lnTo>
                    <a:lnTo>
                      <a:pt x="42" y="85"/>
                    </a:lnTo>
                    <a:lnTo>
                      <a:pt x="42" y="77"/>
                    </a:lnTo>
                    <a:lnTo>
                      <a:pt x="42" y="64"/>
                    </a:lnTo>
                    <a:lnTo>
                      <a:pt x="33" y="47"/>
                    </a:lnTo>
                    <a:lnTo>
                      <a:pt x="19" y="26"/>
                    </a:lnTo>
                    <a:lnTo>
                      <a:pt x="5" y="9"/>
                    </a:lnTo>
                    <a:lnTo>
                      <a:pt x="0" y="0"/>
                    </a:lnTo>
                    <a:lnTo>
                      <a:pt x="5" y="0"/>
                    </a:lnTo>
                    <a:lnTo>
                      <a:pt x="14" y="13"/>
                    </a:lnTo>
                    <a:lnTo>
                      <a:pt x="28" y="30"/>
                    </a:lnTo>
                    <a:lnTo>
                      <a:pt x="42" y="47"/>
                    </a:lnTo>
                    <a:lnTo>
                      <a:pt x="47" y="60"/>
                    </a:lnTo>
                    <a:lnTo>
                      <a:pt x="52" y="72"/>
                    </a:lnTo>
                    <a:lnTo>
                      <a:pt x="66" y="110"/>
                    </a:lnTo>
                    <a:lnTo>
                      <a:pt x="75" y="144"/>
                    </a:lnTo>
                    <a:lnTo>
                      <a:pt x="80" y="157"/>
                    </a:lnTo>
                    <a:lnTo>
                      <a:pt x="80" y="161"/>
                    </a:lnTo>
                  </a:path>
                </a:pathLst>
              </a:custGeom>
              <a:solidFill>
                <a:schemeClr val="accent1"/>
              </a:solidFill>
              <a:ln w="12700" cap="rnd">
                <a:solidFill>
                  <a:srgbClr val="008000"/>
                </a:solidFill>
                <a:round/>
                <a:headEnd/>
                <a:tailEnd/>
              </a:ln>
            </p:spPr>
            <p:txBody>
              <a:bodyPr/>
              <a:lstStyle/>
              <a:p>
                <a:endParaRPr lang="en-US"/>
              </a:p>
            </p:txBody>
          </p:sp>
          <p:sp>
            <p:nvSpPr>
              <p:cNvPr id="17838" name="Freeform 632"/>
              <p:cNvSpPr>
                <a:spLocks/>
              </p:cNvSpPr>
              <p:nvPr/>
            </p:nvSpPr>
            <p:spPr bwMode="auto">
              <a:xfrm>
                <a:off x="3035" y="2393"/>
                <a:ext cx="54" cy="162"/>
              </a:xfrm>
              <a:custGeom>
                <a:avLst/>
                <a:gdLst>
                  <a:gd name="T0" fmla="*/ 0 w 54"/>
                  <a:gd name="T1" fmla="*/ 127 h 162"/>
                  <a:gd name="T2" fmla="*/ 15 w 54"/>
                  <a:gd name="T3" fmla="*/ 89 h 162"/>
                  <a:gd name="T4" fmla="*/ 29 w 54"/>
                  <a:gd name="T5" fmla="*/ 59 h 162"/>
                  <a:gd name="T6" fmla="*/ 29 w 54"/>
                  <a:gd name="T7" fmla="*/ 38 h 162"/>
                  <a:gd name="T8" fmla="*/ 29 w 54"/>
                  <a:gd name="T9" fmla="*/ 21 h 162"/>
                  <a:gd name="T10" fmla="*/ 34 w 54"/>
                  <a:gd name="T11" fmla="*/ 13 h 162"/>
                  <a:gd name="T12" fmla="*/ 43 w 54"/>
                  <a:gd name="T13" fmla="*/ 4 h 162"/>
                  <a:gd name="T14" fmla="*/ 48 w 54"/>
                  <a:gd name="T15" fmla="*/ 0 h 162"/>
                  <a:gd name="T16" fmla="*/ 53 w 54"/>
                  <a:gd name="T17" fmla="*/ 4 h 162"/>
                  <a:gd name="T18" fmla="*/ 48 w 54"/>
                  <a:gd name="T19" fmla="*/ 21 h 162"/>
                  <a:gd name="T20" fmla="*/ 39 w 54"/>
                  <a:gd name="T21" fmla="*/ 42 h 162"/>
                  <a:gd name="T22" fmla="*/ 29 w 54"/>
                  <a:gd name="T23" fmla="*/ 68 h 162"/>
                  <a:gd name="T24" fmla="*/ 19 w 54"/>
                  <a:gd name="T25" fmla="*/ 89 h 162"/>
                  <a:gd name="T26" fmla="*/ 15 w 54"/>
                  <a:gd name="T27" fmla="*/ 127 h 162"/>
                  <a:gd name="T28" fmla="*/ 10 w 54"/>
                  <a:gd name="T29" fmla="*/ 161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162"/>
                  <a:gd name="T47" fmla="*/ 54 w 54"/>
                  <a:gd name="T48" fmla="*/ 162 h 1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162">
                    <a:moveTo>
                      <a:pt x="0" y="127"/>
                    </a:moveTo>
                    <a:lnTo>
                      <a:pt x="15" y="89"/>
                    </a:lnTo>
                    <a:lnTo>
                      <a:pt x="29" y="59"/>
                    </a:lnTo>
                    <a:lnTo>
                      <a:pt x="29" y="38"/>
                    </a:lnTo>
                    <a:lnTo>
                      <a:pt x="29" y="21"/>
                    </a:lnTo>
                    <a:lnTo>
                      <a:pt x="34" y="13"/>
                    </a:lnTo>
                    <a:lnTo>
                      <a:pt x="43" y="4"/>
                    </a:lnTo>
                    <a:lnTo>
                      <a:pt x="48" y="0"/>
                    </a:lnTo>
                    <a:lnTo>
                      <a:pt x="53" y="4"/>
                    </a:lnTo>
                    <a:lnTo>
                      <a:pt x="48" y="21"/>
                    </a:lnTo>
                    <a:lnTo>
                      <a:pt x="39" y="42"/>
                    </a:lnTo>
                    <a:lnTo>
                      <a:pt x="29" y="68"/>
                    </a:lnTo>
                    <a:lnTo>
                      <a:pt x="19" y="89"/>
                    </a:lnTo>
                    <a:lnTo>
                      <a:pt x="15" y="127"/>
                    </a:lnTo>
                    <a:lnTo>
                      <a:pt x="10" y="161"/>
                    </a:lnTo>
                  </a:path>
                </a:pathLst>
              </a:custGeom>
              <a:solidFill>
                <a:schemeClr val="accent1"/>
              </a:solidFill>
              <a:ln w="12700" cap="rnd">
                <a:solidFill>
                  <a:srgbClr val="008000"/>
                </a:solidFill>
                <a:round/>
                <a:headEnd/>
                <a:tailEnd/>
              </a:ln>
            </p:spPr>
            <p:txBody>
              <a:bodyPr/>
              <a:lstStyle/>
              <a:p>
                <a:endParaRPr lang="en-US"/>
              </a:p>
            </p:txBody>
          </p:sp>
          <p:sp>
            <p:nvSpPr>
              <p:cNvPr id="17839" name="Freeform 633"/>
              <p:cNvSpPr>
                <a:spLocks/>
              </p:cNvSpPr>
              <p:nvPr/>
            </p:nvSpPr>
            <p:spPr bwMode="auto">
              <a:xfrm>
                <a:off x="2990" y="2323"/>
                <a:ext cx="53" cy="202"/>
              </a:xfrm>
              <a:custGeom>
                <a:avLst/>
                <a:gdLst>
                  <a:gd name="T0" fmla="*/ 43 w 53"/>
                  <a:gd name="T1" fmla="*/ 201 h 202"/>
                  <a:gd name="T2" fmla="*/ 33 w 53"/>
                  <a:gd name="T3" fmla="*/ 134 h 202"/>
                  <a:gd name="T4" fmla="*/ 24 w 53"/>
                  <a:gd name="T5" fmla="*/ 79 h 202"/>
                  <a:gd name="T6" fmla="*/ 19 w 53"/>
                  <a:gd name="T7" fmla="*/ 54 h 202"/>
                  <a:gd name="T8" fmla="*/ 10 w 53"/>
                  <a:gd name="T9" fmla="*/ 29 h 202"/>
                  <a:gd name="T10" fmla="*/ 5 w 53"/>
                  <a:gd name="T11" fmla="*/ 12 h 202"/>
                  <a:gd name="T12" fmla="*/ 0 w 53"/>
                  <a:gd name="T13" fmla="*/ 4 h 202"/>
                  <a:gd name="T14" fmla="*/ 0 w 53"/>
                  <a:gd name="T15" fmla="*/ 0 h 202"/>
                  <a:gd name="T16" fmla="*/ 5 w 53"/>
                  <a:gd name="T17" fmla="*/ 4 h 202"/>
                  <a:gd name="T18" fmla="*/ 15 w 53"/>
                  <a:gd name="T19" fmla="*/ 17 h 202"/>
                  <a:gd name="T20" fmla="*/ 19 w 53"/>
                  <a:gd name="T21" fmla="*/ 29 h 202"/>
                  <a:gd name="T22" fmla="*/ 29 w 53"/>
                  <a:gd name="T23" fmla="*/ 50 h 202"/>
                  <a:gd name="T24" fmla="*/ 38 w 53"/>
                  <a:gd name="T25" fmla="*/ 71 h 202"/>
                  <a:gd name="T26" fmla="*/ 48 w 53"/>
                  <a:gd name="T27" fmla="*/ 96 h 202"/>
                  <a:gd name="T28" fmla="*/ 52 w 53"/>
                  <a:gd name="T29" fmla="*/ 113 h 202"/>
                  <a:gd name="T30" fmla="*/ 52 w 53"/>
                  <a:gd name="T31" fmla="*/ 126 h 202"/>
                  <a:gd name="T32" fmla="*/ 52 w 53"/>
                  <a:gd name="T33" fmla="*/ 138 h 202"/>
                  <a:gd name="T34" fmla="*/ 52 w 53"/>
                  <a:gd name="T35" fmla="*/ 155 h 2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202"/>
                  <a:gd name="T56" fmla="*/ 53 w 53"/>
                  <a:gd name="T57" fmla="*/ 202 h 2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202">
                    <a:moveTo>
                      <a:pt x="43" y="201"/>
                    </a:moveTo>
                    <a:lnTo>
                      <a:pt x="33" y="134"/>
                    </a:lnTo>
                    <a:lnTo>
                      <a:pt x="24" y="79"/>
                    </a:lnTo>
                    <a:lnTo>
                      <a:pt x="19" y="54"/>
                    </a:lnTo>
                    <a:lnTo>
                      <a:pt x="10" y="29"/>
                    </a:lnTo>
                    <a:lnTo>
                      <a:pt x="5" y="12"/>
                    </a:lnTo>
                    <a:lnTo>
                      <a:pt x="0" y="4"/>
                    </a:lnTo>
                    <a:lnTo>
                      <a:pt x="0" y="0"/>
                    </a:lnTo>
                    <a:lnTo>
                      <a:pt x="5" y="4"/>
                    </a:lnTo>
                    <a:lnTo>
                      <a:pt x="15" y="17"/>
                    </a:lnTo>
                    <a:lnTo>
                      <a:pt x="19" y="29"/>
                    </a:lnTo>
                    <a:lnTo>
                      <a:pt x="29" y="50"/>
                    </a:lnTo>
                    <a:lnTo>
                      <a:pt x="38" y="71"/>
                    </a:lnTo>
                    <a:lnTo>
                      <a:pt x="48" y="96"/>
                    </a:lnTo>
                    <a:lnTo>
                      <a:pt x="52" y="113"/>
                    </a:lnTo>
                    <a:lnTo>
                      <a:pt x="52" y="126"/>
                    </a:lnTo>
                    <a:lnTo>
                      <a:pt x="52" y="138"/>
                    </a:lnTo>
                    <a:lnTo>
                      <a:pt x="52" y="155"/>
                    </a:lnTo>
                  </a:path>
                </a:pathLst>
              </a:custGeom>
              <a:solidFill>
                <a:schemeClr val="accent1"/>
              </a:solidFill>
              <a:ln w="12700" cap="rnd">
                <a:solidFill>
                  <a:srgbClr val="008000"/>
                </a:solidFill>
                <a:round/>
                <a:headEnd/>
                <a:tailEnd/>
              </a:ln>
            </p:spPr>
            <p:txBody>
              <a:bodyPr/>
              <a:lstStyle/>
              <a:p>
                <a:endParaRPr lang="en-US"/>
              </a:p>
            </p:txBody>
          </p:sp>
          <p:sp>
            <p:nvSpPr>
              <p:cNvPr id="17840" name="Freeform 634"/>
              <p:cNvSpPr>
                <a:spLocks/>
              </p:cNvSpPr>
              <p:nvPr/>
            </p:nvSpPr>
            <p:spPr bwMode="auto">
              <a:xfrm>
                <a:off x="2938" y="2480"/>
                <a:ext cx="90" cy="64"/>
              </a:xfrm>
              <a:custGeom>
                <a:avLst/>
                <a:gdLst>
                  <a:gd name="T0" fmla="*/ 89 w 90"/>
                  <a:gd name="T1" fmla="*/ 63 h 64"/>
                  <a:gd name="T2" fmla="*/ 89 w 90"/>
                  <a:gd name="T3" fmla="*/ 59 h 64"/>
                  <a:gd name="T4" fmla="*/ 85 w 90"/>
                  <a:gd name="T5" fmla="*/ 46 h 64"/>
                  <a:gd name="T6" fmla="*/ 75 w 90"/>
                  <a:gd name="T7" fmla="*/ 29 h 64"/>
                  <a:gd name="T8" fmla="*/ 66 w 90"/>
                  <a:gd name="T9" fmla="*/ 21 h 64"/>
                  <a:gd name="T10" fmla="*/ 52 w 90"/>
                  <a:gd name="T11" fmla="*/ 8 h 64"/>
                  <a:gd name="T12" fmla="*/ 33 w 90"/>
                  <a:gd name="T13" fmla="*/ 0 h 64"/>
                  <a:gd name="T14" fmla="*/ 24 w 90"/>
                  <a:gd name="T15" fmla="*/ 0 h 64"/>
                  <a:gd name="T16" fmla="*/ 9 w 90"/>
                  <a:gd name="T17" fmla="*/ 0 h 64"/>
                  <a:gd name="T18" fmla="*/ 0 w 90"/>
                  <a:gd name="T19" fmla="*/ 0 h 64"/>
                  <a:gd name="T20" fmla="*/ 5 w 90"/>
                  <a:gd name="T21" fmla="*/ 4 h 64"/>
                  <a:gd name="T22" fmla="*/ 19 w 90"/>
                  <a:gd name="T23" fmla="*/ 8 h 64"/>
                  <a:gd name="T24" fmla="*/ 38 w 90"/>
                  <a:gd name="T25" fmla="*/ 12 h 64"/>
                  <a:gd name="T26" fmla="*/ 52 w 90"/>
                  <a:gd name="T27" fmla="*/ 17 h 64"/>
                  <a:gd name="T28" fmla="*/ 61 w 90"/>
                  <a:gd name="T29" fmla="*/ 25 h 64"/>
                  <a:gd name="T30" fmla="*/ 75 w 90"/>
                  <a:gd name="T31" fmla="*/ 42 h 64"/>
                  <a:gd name="T32" fmla="*/ 85 w 90"/>
                  <a:gd name="T33" fmla="*/ 55 h 64"/>
                  <a:gd name="T34" fmla="*/ 89 w 90"/>
                  <a:gd name="T35" fmla="*/ 63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64"/>
                  <a:gd name="T56" fmla="*/ 90 w 90"/>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64">
                    <a:moveTo>
                      <a:pt x="89" y="63"/>
                    </a:moveTo>
                    <a:lnTo>
                      <a:pt x="89" y="59"/>
                    </a:lnTo>
                    <a:lnTo>
                      <a:pt x="85" y="46"/>
                    </a:lnTo>
                    <a:lnTo>
                      <a:pt x="75" y="29"/>
                    </a:lnTo>
                    <a:lnTo>
                      <a:pt x="66" y="21"/>
                    </a:lnTo>
                    <a:lnTo>
                      <a:pt x="52" y="8"/>
                    </a:lnTo>
                    <a:lnTo>
                      <a:pt x="33" y="0"/>
                    </a:lnTo>
                    <a:lnTo>
                      <a:pt x="24" y="0"/>
                    </a:lnTo>
                    <a:lnTo>
                      <a:pt x="9" y="0"/>
                    </a:lnTo>
                    <a:lnTo>
                      <a:pt x="0" y="0"/>
                    </a:lnTo>
                    <a:lnTo>
                      <a:pt x="5" y="4"/>
                    </a:lnTo>
                    <a:lnTo>
                      <a:pt x="19" y="8"/>
                    </a:lnTo>
                    <a:lnTo>
                      <a:pt x="38" y="12"/>
                    </a:lnTo>
                    <a:lnTo>
                      <a:pt x="52" y="17"/>
                    </a:lnTo>
                    <a:lnTo>
                      <a:pt x="61" y="25"/>
                    </a:lnTo>
                    <a:lnTo>
                      <a:pt x="75" y="42"/>
                    </a:lnTo>
                    <a:lnTo>
                      <a:pt x="85" y="55"/>
                    </a:lnTo>
                    <a:lnTo>
                      <a:pt x="89" y="63"/>
                    </a:lnTo>
                  </a:path>
                </a:pathLst>
              </a:custGeom>
              <a:solidFill>
                <a:schemeClr val="accent1"/>
              </a:solidFill>
              <a:ln w="12700" cap="rnd">
                <a:solidFill>
                  <a:srgbClr val="008000"/>
                </a:solidFill>
                <a:round/>
                <a:headEnd/>
                <a:tailEnd/>
              </a:ln>
            </p:spPr>
            <p:txBody>
              <a:bodyPr/>
              <a:lstStyle/>
              <a:p>
                <a:endParaRPr lang="en-US"/>
              </a:p>
            </p:txBody>
          </p:sp>
          <p:sp>
            <p:nvSpPr>
              <p:cNvPr id="17841" name="Freeform 635"/>
              <p:cNvSpPr>
                <a:spLocks/>
              </p:cNvSpPr>
              <p:nvPr/>
            </p:nvSpPr>
            <p:spPr bwMode="auto">
              <a:xfrm>
                <a:off x="3035" y="2322"/>
                <a:ext cx="34" cy="225"/>
              </a:xfrm>
              <a:custGeom>
                <a:avLst/>
                <a:gdLst>
                  <a:gd name="T0" fmla="*/ 0 w 34"/>
                  <a:gd name="T1" fmla="*/ 203 h 225"/>
                  <a:gd name="T2" fmla="*/ 4 w 34"/>
                  <a:gd name="T3" fmla="*/ 139 h 225"/>
                  <a:gd name="T4" fmla="*/ 9 w 34"/>
                  <a:gd name="T5" fmla="*/ 85 h 225"/>
                  <a:gd name="T6" fmla="*/ 14 w 34"/>
                  <a:gd name="T7" fmla="*/ 59 h 225"/>
                  <a:gd name="T8" fmla="*/ 19 w 34"/>
                  <a:gd name="T9" fmla="*/ 30 h 225"/>
                  <a:gd name="T10" fmla="*/ 28 w 34"/>
                  <a:gd name="T11" fmla="*/ 8 h 225"/>
                  <a:gd name="T12" fmla="*/ 28 w 34"/>
                  <a:gd name="T13" fmla="*/ 0 h 225"/>
                  <a:gd name="T14" fmla="*/ 33 w 34"/>
                  <a:gd name="T15" fmla="*/ 0 h 225"/>
                  <a:gd name="T16" fmla="*/ 33 w 34"/>
                  <a:gd name="T17" fmla="*/ 8 h 225"/>
                  <a:gd name="T18" fmla="*/ 33 w 34"/>
                  <a:gd name="T19" fmla="*/ 25 h 225"/>
                  <a:gd name="T20" fmla="*/ 28 w 34"/>
                  <a:gd name="T21" fmla="*/ 38 h 225"/>
                  <a:gd name="T22" fmla="*/ 28 w 34"/>
                  <a:gd name="T23" fmla="*/ 59 h 225"/>
                  <a:gd name="T24" fmla="*/ 19 w 34"/>
                  <a:gd name="T25" fmla="*/ 80 h 225"/>
                  <a:gd name="T26" fmla="*/ 9 w 34"/>
                  <a:gd name="T27" fmla="*/ 127 h 225"/>
                  <a:gd name="T28" fmla="*/ 9 w 34"/>
                  <a:gd name="T29" fmla="*/ 173 h 225"/>
                  <a:gd name="T30" fmla="*/ 9 w 34"/>
                  <a:gd name="T31" fmla="*/ 224 h 2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225"/>
                  <a:gd name="T50" fmla="*/ 34 w 34"/>
                  <a:gd name="T51" fmla="*/ 225 h 2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225">
                    <a:moveTo>
                      <a:pt x="0" y="203"/>
                    </a:moveTo>
                    <a:lnTo>
                      <a:pt x="4" y="139"/>
                    </a:lnTo>
                    <a:lnTo>
                      <a:pt x="9" y="85"/>
                    </a:lnTo>
                    <a:lnTo>
                      <a:pt x="14" y="59"/>
                    </a:lnTo>
                    <a:lnTo>
                      <a:pt x="19" y="30"/>
                    </a:lnTo>
                    <a:lnTo>
                      <a:pt x="28" y="8"/>
                    </a:lnTo>
                    <a:lnTo>
                      <a:pt x="28" y="0"/>
                    </a:lnTo>
                    <a:lnTo>
                      <a:pt x="33" y="0"/>
                    </a:lnTo>
                    <a:lnTo>
                      <a:pt x="33" y="8"/>
                    </a:lnTo>
                    <a:lnTo>
                      <a:pt x="33" y="25"/>
                    </a:lnTo>
                    <a:lnTo>
                      <a:pt x="28" y="38"/>
                    </a:lnTo>
                    <a:lnTo>
                      <a:pt x="28" y="59"/>
                    </a:lnTo>
                    <a:lnTo>
                      <a:pt x="19" y="80"/>
                    </a:lnTo>
                    <a:lnTo>
                      <a:pt x="9" y="127"/>
                    </a:lnTo>
                    <a:lnTo>
                      <a:pt x="9" y="173"/>
                    </a:lnTo>
                    <a:lnTo>
                      <a:pt x="9" y="224"/>
                    </a:lnTo>
                  </a:path>
                </a:pathLst>
              </a:custGeom>
              <a:solidFill>
                <a:schemeClr val="accent1"/>
              </a:solidFill>
              <a:ln w="12700" cap="rnd">
                <a:solidFill>
                  <a:srgbClr val="008000"/>
                </a:solidFill>
                <a:round/>
                <a:headEnd/>
                <a:tailEnd/>
              </a:ln>
            </p:spPr>
            <p:txBody>
              <a:bodyPr/>
              <a:lstStyle/>
              <a:p>
                <a:endParaRPr lang="en-US"/>
              </a:p>
            </p:txBody>
          </p:sp>
          <p:sp>
            <p:nvSpPr>
              <p:cNvPr id="17842" name="Freeform 636"/>
              <p:cNvSpPr>
                <a:spLocks/>
              </p:cNvSpPr>
              <p:nvPr/>
            </p:nvSpPr>
            <p:spPr bwMode="auto">
              <a:xfrm>
                <a:off x="3051" y="2475"/>
                <a:ext cx="74" cy="60"/>
              </a:xfrm>
              <a:custGeom>
                <a:avLst/>
                <a:gdLst>
                  <a:gd name="T0" fmla="*/ 0 w 74"/>
                  <a:gd name="T1" fmla="*/ 59 h 60"/>
                  <a:gd name="T2" fmla="*/ 5 w 74"/>
                  <a:gd name="T3" fmla="*/ 34 h 60"/>
                  <a:gd name="T4" fmla="*/ 15 w 74"/>
                  <a:gd name="T5" fmla="*/ 17 h 60"/>
                  <a:gd name="T6" fmla="*/ 25 w 74"/>
                  <a:gd name="T7" fmla="*/ 9 h 60"/>
                  <a:gd name="T8" fmla="*/ 39 w 74"/>
                  <a:gd name="T9" fmla="*/ 0 h 60"/>
                  <a:gd name="T10" fmla="*/ 58 w 74"/>
                  <a:gd name="T11" fmla="*/ 0 h 60"/>
                  <a:gd name="T12" fmla="*/ 68 w 74"/>
                  <a:gd name="T13" fmla="*/ 0 h 60"/>
                  <a:gd name="T14" fmla="*/ 73 w 74"/>
                  <a:gd name="T15" fmla="*/ 0 h 60"/>
                  <a:gd name="T16" fmla="*/ 73 w 74"/>
                  <a:gd name="T17" fmla="*/ 4 h 60"/>
                  <a:gd name="T18" fmla="*/ 63 w 74"/>
                  <a:gd name="T19" fmla="*/ 9 h 60"/>
                  <a:gd name="T20" fmla="*/ 49 w 74"/>
                  <a:gd name="T21" fmla="*/ 17 h 60"/>
                  <a:gd name="T22" fmla="*/ 39 w 74"/>
                  <a:gd name="T23" fmla="*/ 21 h 60"/>
                  <a:gd name="T24" fmla="*/ 29 w 74"/>
                  <a:gd name="T25" fmla="*/ 25 h 60"/>
                  <a:gd name="T26" fmla="*/ 15 w 74"/>
                  <a:gd name="T27" fmla="*/ 34 h 60"/>
                  <a:gd name="T28" fmla="*/ 10 w 74"/>
                  <a:gd name="T29" fmla="*/ 38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4"/>
                  <a:gd name="T46" fmla="*/ 0 h 60"/>
                  <a:gd name="T47" fmla="*/ 74 w 74"/>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4" h="60">
                    <a:moveTo>
                      <a:pt x="0" y="59"/>
                    </a:moveTo>
                    <a:lnTo>
                      <a:pt x="5" y="34"/>
                    </a:lnTo>
                    <a:lnTo>
                      <a:pt x="15" y="17"/>
                    </a:lnTo>
                    <a:lnTo>
                      <a:pt x="25" y="9"/>
                    </a:lnTo>
                    <a:lnTo>
                      <a:pt x="39" y="0"/>
                    </a:lnTo>
                    <a:lnTo>
                      <a:pt x="58" y="0"/>
                    </a:lnTo>
                    <a:lnTo>
                      <a:pt x="68" y="0"/>
                    </a:lnTo>
                    <a:lnTo>
                      <a:pt x="73" y="0"/>
                    </a:lnTo>
                    <a:lnTo>
                      <a:pt x="73" y="4"/>
                    </a:lnTo>
                    <a:lnTo>
                      <a:pt x="63" y="9"/>
                    </a:lnTo>
                    <a:lnTo>
                      <a:pt x="49" y="17"/>
                    </a:lnTo>
                    <a:lnTo>
                      <a:pt x="39" y="21"/>
                    </a:lnTo>
                    <a:lnTo>
                      <a:pt x="29" y="25"/>
                    </a:lnTo>
                    <a:lnTo>
                      <a:pt x="15" y="34"/>
                    </a:lnTo>
                    <a:lnTo>
                      <a:pt x="10" y="38"/>
                    </a:lnTo>
                  </a:path>
                </a:pathLst>
              </a:custGeom>
              <a:solidFill>
                <a:schemeClr val="accent1"/>
              </a:solidFill>
              <a:ln w="12700" cap="rnd">
                <a:solidFill>
                  <a:srgbClr val="008000"/>
                </a:solidFill>
                <a:round/>
                <a:headEnd/>
                <a:tailEnd/>
              </a:ln>
            </p:spPr>
            <p:txBody>
              <a:bodyPr/>
              <a:lstStyle/>
              <a:p>
                <a:endParaRPr lang="en-US"/>
              </a:p>
            </p:txBody>
          </p:sp>
          <p:sp>
            <p:nvSpPr>
              <p:cNvPr id="17843" name="Freeform 637"/>
              <p:cNvSpPr>
                <a:spLocks/>
              </p:cNvSpPr>
              <p:nvPr/>
            </p:nvSpPr>
            <p:spPr bwMode="auto">
              <a:xfrm>
                <a:off x="3019" y="2276"/>
                <a:ext cx="20" cy="248"/>
              </a:xfrm>
              <a:custGeom>
                <a:avLst/>
                <a:gdLst>
                  <a:gd name="T0" fmla="*/ 19 w 20"/>
                  <a:gd name="T1" fmla="*/ 247 h 248"/>
                  <a:gd name="T2" fmla="*/ 14 w 20"/>
                  <a:gd name="T3" fmla="*/ 184 h 248"/>
                  <a:gd name="T4" fmla="*/ 10 w 20"/>
                  <a:gd name="T5" fmla="*/ 130 h 248"/>
                  <a:gd name="T6" fmla="*/ 5 w 20"/>
                  <a:gd name="T7" fmla="*/ 79 h 248"/>
                  <a:gd name="T8" fmla="*/ 0 w 20"/>
                  <a:gd name="T9" fmla="*/ 42 h 248"/>
                  <a:gd name="T10" fmla="*/ 0 w 20"/>
                  <a:gd name="T11" fmla="*/ 17 h 248"/>
                  <a:gd name="T12" fmla="*/ 0 w 20"/>
                  <a:gd name="T13" fmla="*/ 4 h 248"/>
                  <a:gd name="T14" fmla="*/ 0 w 20"/>
                  <a:gd name="T15" fmla="*/ 0 h 248"/>
                  <a:gd name="T16" fmla="*/ 5 w 20"/>
                  <a:gd name="T17" fmla="*/ 8 h 248"/>
                  <a:gd name="T18" fmla="*/ 10 w 20"/>
                  <a:gd name="T19" fmla="*/ 25 h 248"/>
                  <a:gd name="T20" fmla="*/ 14 w 20"/>
                  <a:gd name="T21" fmla="*/ 42 h 248"/>
                  <a:gd name="T22" fmla="*/ 14 w 20"/>
                  <a:gd name="T23" fmla="*/ 58 h 248"/>
                  <a:gd name="T24" fmla="*/ 14 w 20"/>
                  <a:gd name="T25" fmla="*/ 92 h 248"/>
                  <a:gd name="T26" fmla="*/ 14 w 20"/>
                  <a:gd name="T27" fmla="*/ 125 h 248"/>
                  <a:gd name="T28" fmla="*/ 14 w 20"/>
                  <a:gd name="T29" fmla="*/ 167 h 248"/>
                  <a:gd name="T30" fmla="*/ 19 w 20"/>
                  <a:gd name="T31" fmla="*/ 209 h 2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248"/>
                  <a:gd name="T50" fmla="*/ 20 w 20"/>
                  <a:gd name="T51" fmla="*/ 248 h 2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248">
                    <a:moveTo>
                      <a:pt x="19" y="247"/>
                    </a:moveTo>
                    <a:lnTo>
                      <a:pt x="14" y="184"/>
                    </a:lnTo>
                    <a:lnTo>
                      <a:pt x="10" y="130"/>
                    </a:lnTo>
                    <a:lnTo>
                      <a:pt x="5" y="79"/>
                    </a:lnTo>
                    <a:lnTo>
                      <a:pt x="0" y="42"/>
                    </a:lnTo>
                    <a:lnTo>
                      <a:pt x="0" y="17"/>
                    </a:lnTo>
                    <a:lnTo>
                      <a:pt x="0" y="4"/>
                    </a:lnTo>
                    <a:lnTo>
                      <a:pt x="0" y="0"/>
                    </a:lnTo>
                    <a:lnTo>
                      <a:pt x="5" y="8"/>
                    </a:lnTo>
                    <a:lnTo>
                      <a:pt x="10" y="25"/>
                    </a:lnTo>
                    <a:lnTo>
                      <a:pt x="14" y="42"/>
                    </a:lnTo>
                    <a:lnTo>
                      <a:pt x="14" y="58"/>
                    </a:lnTo>
                    <a:lnTo>
                      <a:pt x="14" y="92"/>
                    </a:lnTo>
                    <a:lnTo>
                      <a:pt x="14" y="125"/>
                    </a:lnTo>
                    <a:lnTo>
                      <a:pt x="14" y="167"/>
                    </a:lnTo>
                    <a:lnTo>
                      <a:pt x="19" y="209"/>
                    </a:lnTo>
                  </a:path>
                </a:pathLst>
              </a:custGeom>
              <a:solidFill>
                <a:schemeClr val="accent1"/>
              </a:solidFill>
              <a:ln w="12700" cap="rnd">
                <a:solidFill>
                  <a:srgbClr val="008000"/>
                </a:solidFill>
                <a:round/>
                <a:headEnd/>
                <a:tailEnd/>
              </a:ln>
            </p:spPr>
            <p:txBody>
              <a:bodyPr/>
              <a:lstStyle/>
              <a:p>
                <a:endParaRPr lang="en-US"/>
              </a:p>
            </p:txBody>
          </p:sp>
        </p:grpSp>
        <p:grpSp>
          <p:nvGrpSpPr>
            <p:cNvPr id="17703" name="Group 638"/>
            <p:cNvGrpSpPr>
              <a:grpSpLocks/>
            </p:cNvGrpSpPr>
            <p:nvPr/>
          </p:nvGrpSpPr>
          <p:grpSpPr bwMode="auto">
            <a:xfrm>
              <a:off x="3123" y="2275"/>
              <a:ext cx="188" cy="279"/>
              <a:chOff x="3123" y="2275"/>
              <a:chExt cx="188" cy="279"/>
            </a:xfrm>
          </p:grpSpPr>
          <p:sp>
            <p:nvSpPr>
              <p:cNvPr id="17828" name="Freeform 639"/>
              <p:cNvSpPr>
                <a:spLocks/>
              </p:cNvSpPr>
              <p:nvPr/>
            </p:nvSpPr>
            <p:spPr bwMode="auto">
              <a:xfrm>
                <a:off x="3217" y="2447"/>
                <a:ext cx="11" cy="107"/>
              </a:xfrm>
              <a:custGeom>
                <a:avLst/>
                <a:gdLst>
                  <a:gd name="T0" fmla="*/ 0 w 11"/>
                  <a:gd name="T1" fmla="*/ 106 h 107"/>
                  <a:gd name="T2" fmla="*/ 0 w 11"/>
                  <a:gd name="T3" fmla="*/ 76 h 107"/>
                  <a:gd name="T4" fmla="*/ 5 w 11"/>
                  <a:gd name="T5" fmla="*/ 51 h 107"/>
                  <a:gd name="T6" fmla="*/ 5 w 11"/>
                  <a:gd name="T7" fmla="*/ 30 h 107"/>
                  <a:gd name="T8" fmla="*/ 5 w 11"/>
                  <a:gd name="T9" fmla="*/ 17 h 107"/>
                  <a:gd name="T10" fmla="*/ 10 w 11"/>
                  <a:gd name="T11" fmla="*/ 9 h 107"/>
                  <a:gd name="T12" fmla="*/ 10 w 11"/>
                  <a:gd name="T13" fmla="*/ 0 h 107"/>
                  <a:gd name="T14" fmla="*/ 10 w 11"/>
                  <a:gd name="T15" fmla="*/ 4 h 107"/>
                  <a:gd name="T16" fmla="*/ 10 w 11"/>
                  <a:gd name="T17" fmla="*/ 21 h 107"/>
                  <a:gd name="T18" fmla="*/ 10 w 11"/>
                  <a:gd name="T19" fmla="*/ 42 h 107"/>
                  <a:gd name="T20" fmla="*/ 5 w 11"/>
                  <a:gd name="T21" fmla="*/ 72 h 107"/>
                  <a:gd name="T22" fmla="*/ 0 w 11"/>
                  <a:gd name="T23" fmla="*/ 106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07"/>
                  <a:gd name="T38" fmla="*/ 11 w 11"/>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07">
                    <a:moveTo>
                      <a:pt x="0" y="106"/>
                    </a:moveTo>
                    <a:lnTo>
                      <a:pt x="0" y="76"/>
                    </a:lnTo>
                    <a:lnTo>
                      <a:pt x="5" y="51"/>
                    </a:lnTo>
                    <a:lnTo>
                      <a:pt x="5" y="30"/>
                    </a:lnTo>
                    <a:lnTo>
                      <a:pt x="5" y="17"/>
                    </a:lnTo>
                    <a:lnTo>
                      <a:pt x="10" y="9"/>
                    </a:lnTo>
                    <a:lnTo>
                      <a:pt x="10" y="0"/>
                    </a:lnTo>
                    <a:lnTo>
                      <a:pt x="10" y="4"/>
                    </a:lnTo>
                    <a:lnTo>
                      <a:pt x="10" y="21"/>
                    </a:lnTo>
                    <a:lnTo>
                      <a:pt x="10" y="42"/>
                    </a:lnTo>
                    <a:lnTo>
                      <a:pt x="5" y="72"/>
                    </a:lnTo>
                    <a:lnTo>
                      <a:pt x="0" y="106"/>
                    </a:lnTo>
                  </a:path>
                </a:pathLst>
              </a:custGeom>
              <a:solidFill>
                <a:schemeClr val="accent1"/>
              </a:solidFill>
              <a:ln w="12700" cap="rnd">
                <a:solidFill>
                  <a:srgbClr val="008000"/>
                </a:solidFill>
                <a:round/>
                <a:headEnd/>
                <a:tailEnd/>
              </a:ln>
            </p:spPr>
            <p:txBody>
              <a:bodyPr/>
              <a:lstStyle/>
              <a:p>
                <a:endParaRPr lang="en-US"/>
              </a:p>
            </p:txBody>
          </p:sp>
          <p:sp>
            <p:nvSpPr>
              <p:cNvPr id="17829" name="Freeform 640"/>
              <p:cNvSpPr>
                <a:spLocks/>
              </p:cNvSpPr>
              <p:nvPr/>
            </p:nvSpPr>
            <p:spPr bwMode="auto">
              <a:xfrm>
                <a:off x="3144" y="2377"/>
                <a:ext cx="81" cy="162"/>
              </a:xfrm>
              <a:custGeom>
                <a:avLst/>
                <a:gdLst>
                  <a:gd name="T0" fmla="*/ 80 w 81"/>
                  <a:gd name="T1" fmla="*/ 161 h 162"/>
                  <a:gd name="T2" fmla="*/ 75 w 81"/>
                  <a:gd name="T3" fmla="*/ 161 h 162"/>
                  <a:gd name="T4" fmla="*/ 60 w 81"/>
                  <a:gd name="T5" fmla="*/ 144 h 162"/>
                  <a:gd name="T6" fmla="*/ 50 w 81"/>
                  <a:gd name="T7" fmla="*/ 119 h 162"/>
                  <a:gd name="T8" fmla="*/ 40 w 81"/>
                  <a:gd name="T9" fmla="*/ 102 h 162"/>
                  <a:gd name="T10" fmla="*/ 40 w 81"/>
                  <a:gd name="T11" fmla="*/ 94 h 162"/>
                  <a:gd name="T12" fmla="*/ 40 w 81"/>
                  <a:gd name="T13" fmla="*/ 85 h 162"/>
                  <a:gd name="T14" fmla="*/ 40 w 81"/>
                  <a:gd name="T15" fmla="*/ 77 h 162"/>
                  <a:gd name="T16" fmla="*/ 40 w 81"/>
                  <a:gd name="T17" fmla="*/ 64 h 162"/>
                  <a:gd name="T18" fmla="*/ 30 w 81"/>
                  <a:gd name="T19" fmla="*/ 47 h 162"/>
                  <a:gd name="T20" fmla="*/ 20 w 81"/>
                  <a:gd name="T21" fmla="*/ 26 h 162"/>
                  <a:gd name="T22" fmla="*/ 5 w 81"/>
                  <a:gd name="T23" fmla="*/ 9 h 162"/>
                  <a:gd name="T24" fmla="*/ 0 w 81"/>
                  <a:gd name="T25" fmla="*/ 0 h 162"/>
                  <a:gd name="T26" fmla="*/ 5 w 81"/>
                  <a:gd name="T27" fmla="*/ 0 h 162"/>
                  <a:gd name="T28" fmla="*/ 15 w 81"/>
                  <a:gd name="T29" fmla="*/ 13 h 162"/>
                  <a:gd name="T30" fmla="*/ 30 w 81"/>
                  <a:gd name="T31" fmla="*/ 30 h 162"/>
                  <a:gd name="T32" fmla="*/ 40 w 81"/>
                  <a:gd name="T33" fmla="*/ 47 h 162"/>
                  <a:gd name="T34" fmla="*/ 45 w 81"/>
                  <a:gd name="T35" fmla="*/ 60 h 162"/>
                  <a:gd name="T36" fmla="*/ 50 w 81"/>
                  <a:gd name="T37" fmla="*/ 72 h 162"/>
                  <a:gd name="T38" fmla="*/ 65 w 81"/>
                  <a:gd name="T39" fmla="*/ 110 h 162"/>
                  <a:gd name="T40" fmla="*/ 75 w 81"/>
                  <a:gd name="T41" fmla="*/ 144 h 162"/>
                  <a:gd name="T42" fmla="*/ 80 w 81"/>
                  <a:gd name="T43" fmla="*/ 157 h 162"/>
                  <a:gd name="T44" fmla="*/ 80 w 81"/>
                  <a:gd name="T45" fmla="*/ 161 h 1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1"/>
                  <a:gd name="T70" fmla="*/ 0 h 162"/>
                  <a:gd name="T71" fmla="*/ 81 w 81"/>
                  <a:gd name="T72" fmla="*/ 162 h 1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1" h="162">
                    <a:moveTo>
                      <a:pt x="80" y="161"/>
                    </a:moveTo>
                    <a:lnTo>
                      <a:pt x="75" y="161"/>
                    </a:lnTo>
                    <a:lnTo>
                      <a:pt x="60" y="144"/>
                    </a:lnTo>
                    <a:lnTo>
                      <a:pt x="50" y="119"/>
                    </a:lnTo>
                    <a:lnTo>
                      <a:pt x="40" y="102"/>
                    </a:lnTo>
                    <a:lnTo>
                      <a:pt x="40" y="94"/>
                    </a:lnTo>
                    <a:lnTo>
                      <a:pt x="40" y="85"/>
                    </a:lnTo>
                    <a:lnTo>
                      <a:pt x="40" y="77"/>
                    </a:lnTo>
                    <a:lnTo>
                      <a:pt x="40" y="64"/>
                    </a:lnTo>
                    <a:lnTo>
                      <a:pt x="30" y="47"/>
                    </a:lnTo>
                    <a:lnTo>
                      <a:pt x="20" y="26"/>
                    </a:lnTo>
                    <a:lnTo>
                      <a:pt x="5" y="9"/>
                    </a:lnTo>
                    <a:lnTo>
                      <a:pt x="0" y="0"/>
                    </a:lnTo>
                    <a:lnTo>
                      <a:pt x="5" y="0"/>
                    </a:lnTo>
                    <a:lnTo>
                      <a:pt x="15" y="13"/>
                    </a:lnTo>
                    <a:lnTo>
                      <a:pt x="30" y="30"/>
                    </a:lnTo>
                    <a:lnTo>
                      <a:pt x="40" y="47"/>
                    </a:lnTo>
                    <a:lnTo>
                      <a:pt x="45" y="60"/>
                    </a:lnTo>
                    <a:lnTo>
                      <a:pt x="50" y="72"/>
                    </a:lnTo>
                    <a:lnTo>
                      <a:pt x="65" y="110"/>
                    </a:lnTo>
                    <a:lnTo>
                      <a:pt x="75" y="144"/>
                    </a:lnTo>
                    <a:lnTo>
                      <a:pt x="80" y="157"/>
                    </a:lnTo>
                    <a:lnTo>
                      <a:pt x="80" y="161"/>
                    </a:lnTo>
                  </a:path>
                </a:pathLst>
              </a:custGeom>
              <a:solidFill>
                <a:schemeClr val="accent1"/>
              </a:solidFill>
              <a:ln w="12700" cap="rnd">
                <a:solidFill>
                  <a:srgbClr val="008000"/>
                </a:solidFill>
                <a:round/>
                <a:headEnd/>
                <a:tailEnd/>
              </a:ln>
            </p:spPr>
            <p:txBody>
              <a:bodyPr/>
              <a:lstStyle/>
              <a:p>
                <a:endParaRPr lang="en-US"/>
              </a:p>
            </p:txBody>
          </p:sp>
          <p:sp>
            <p:nvSpPr>
              <p:cNvPr id="17830" name="Freeform 641"/>
              <p:cNvSpPr>
                <a:spLocks/>
              </p:cNvSpPr>
              <p:nvPr/>
            </p:nvSpPr>
            <p:spPr bwMode="auto">
              <a:xfrm>
                <a:off x="3223" y="2392"/>
                <a:ext cx="52" cy="162"/>
              </a:xfrm>
              <a:custGeom>
                <a:avLst/>
                <a:gdLst>
                  <a:gd name="T0" fmla="*/ 0 w 52"/>
                  <a:gd name="T1" fmla="*/ 127 h 162"/>
                  <a:gd name="T2" fmla="*/ 15 w 52"/>
                  <a:gd name="T3" fmla="*/ 89 h 162"/>
                  <a:gd name="T4" fmla="*/ 26 w 52"/>
                  <a:gd name="T5" fmla="*/ 59 h 162"/>
                  <a:gd name="T6" fmla="*/ 26 w 52"/>
                  <a:gd name="T7" fmla="*/ 47 h 162"/>
                  <a:gd name="T8" fmla="*/ 26 w 52"/>
                  <a:gd name="T9" fmla="*/ 38 h 162"/>
                  <a:gd name="T10" fmla="*/ 26 w 52"/>
                  <a:gd name="T11" fmla="*/ 30 h 162"/>
                  <a:gd name="T12" fmla="*/ 26 w 52"/>
                  <a:gd name="T13" fmla="*/ 21 h 162"/>
                  <a:gd name="T14" fmla="*/ 31 w 52"/>
                  <a:gd name="T15" fmla="*/ 13 h 162"/>
                  <a:gd name="T16" fmla="*/ 41 w 52"/>
                  <a:gd name="T17" fmla="*/ 4 h 162"/>
                  <a:gd name="T18" fmla="*/ 46 w 52"/>
                  <a:gd name="T19" fmla="*/ 0 h 162"/>
                  <a:gd name="T20" fmla="*/ 51 w 52"/>
                  <a:gd name="T21" fmla="*/ 4 h 162"/>
                  <a:gd name="T22" fmla="*/ 46 w 52"/>
                  <a:gd name="T23" fmla="*/ 21 h 162"/>
                  <a:gd name="T24" fmla="*/ 36 w 52"/>
                  <a:gd name="T25" fmla="*/ 42 h 162"/>
                  <a:gd name="T26" fmla="*/ 26 w 52"/>
                  <a:gd name="T27" fmla="*/ 68 h 162"/>
                  <a:gd name="T28" fmla="*/ 20 w 52"/>
                  <a:gd name="T29" fmla="*/ 89 h 162"/>
                  <a:gd name="T30" fmla="*/ 15 w 52"/>
                  <a:gd name="T31" fmla="*/ 127 h 162"/>
                  <a:gd name="T32" fmla="*/ 10 w 52"/>
                  <a:gd name="T33" fmla="*/ 161 h 1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162"/>
                  <a:gd name="T53" fmla="*/ 52 w 52"/>
                  <a:gd name="T54" fmla="*/ 162 h 1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162">
                    <a:moveTo>
                      <a:pt x="0" y="127"/>
                    </a:moveTo>
                    <a:lnTo>
                      <a:pt x="15" y="89"/>
                    </a:lnTo>
                    <a:lnTo>
                      <a:pt x="26" y="59"/>
                    </a:lnTo>
                    <a:lnTo>
                      <a:pt x="26" y="47"/>
                    </a:lnTo>
                    <a:lnTo>
                      <a:pt x="26" y="38"/>
                    </a:lnTo>
                    <a:lnTo>
                      <a:pt x="26" y="30"/>
                    </a:lnTo>
                    <a:lnTo>
                      <a:pt x="26" y="21"/>
                    </a:lnTo>
                    <a:lnTo>
                      <a:pt x="31" y="13"/>
                    </a:lnTo>
                    <a:lnTo>
                      <a:pt x="41" y="4"/>
                    </a:lnTo>
                    <a:lnTo>
                      <a:pt x="46" y="0"/>
                    </a:lnTo>
                    <a:lnTo>
                      <a:pt x="51" y="4"/>
                    </a:lnTo>
                    <a:lnTo>
                      <a:pt x="46" y="21"/>
                    </a:lnTo>
                    <a:lnTo>
                      <a:pt x="36" y="42"/>
                    </a:lnTo>
                    <a:lnTo>
                      <a:pt x="26" y="68"/>
                    </a:lnTo>
                    <a:lnTo>
                      <a:pt x="20" y="89"/>
                    </a:lnTo>
                    <a:lnTo>
                      <a:pt x="15" y="127"/>
                    </a:lnTo>
                    <a:lnTo>
                      <a:pt x="10" y="161"/>
                    </a:lnTo>
                  </a:path>
                </a:pathLst>
              </a:custGeom>
              <a:solidFill>
                <a:schemeClr val="accent1"/>
              </a:solidFill>
              <a:ln w="12700" cap="rnd">
                <a:solidFill>
                  <a:srgbClr val="008000"/>
                </a:solidFill>
                <a:round/>
                <a:headEnd/>
                <a:tailEnd/>
              </a:ln>
            </p:spPr>
            <p:txBody>
              <a:bodyPr/>
              <a:lstStyle/>
              <a:p>
                <a:endParaRPr lang="en-US"/>
              </a:p>
            </p:txBody>
          </p:sp>
          <p:sp>
            <p:nvSpPr>
              <p:cNvPr id="17831" name="Freeform 642"/>
              <p:cNvSpPr>
                <a:spLocks/>
              </p:cNvSpPr>
              <p:nvPr/>
            </p:nvSpPr>
            <p:spPr bwMode="auto">
              <a:xfrm>
                <a:off x="3178" y="2322"/>
                <a:ext cx="51" cy="202"/>
              </a:xfrm>
              <a:custGeom>
                <a:avLst/>
                <a:gdLst>
                  <a:gd name="T0" fmla="*/ 45 w 51"/>
                  <a:gd name="T1" fmla="*/ 201 h 202"/>
                  <a:gd name="T2" fmla="*/ 35 w 51"/>
                  <a:gd name="T3" fmla="*/ 134 h 202"/>
                  <a:gd name="T4" fmla="*/ 25 w 51"/>
                  <a:gd name="T5" fmla="*/ 79 h 202"/>
                  <a:gd name="T6" fmla="*/ 15 w 51"/>
                  <a:gd name="T7" fmla="*/ 54 h 202"/>
                  <a:gd name="T8" fmla="*/ 10 w 51"/>
                  <a:gd name="T9" fmla="*/ 29 h 202"/>
                  <a:gd name="T10" fmla="*/ 5 w 51"/>
                  <a:gd name="T11" fmla="*/ 12 h 202"/>
                  <a:gd name="T12" fmla="*/ 0 w 51"/>
                  <a:gd name="T13" fmla="*/ 4 h 202"/>
                  <a:gd name="T14" fmla="*/ 0 w 51"/>
                  <a:gd name="T15" fmla="*/ 0 h 202"/>
                  <a:gd name="T16" fmla="*/ 5 w 51"/>
                  <a:gd name="T17" fmla="*/ 4 h 202"/>
                  <a:gd name="T18" fmla="*/ 15 w 51"/>
                  <a:gd name="T19" fmla="*/ 17 h 202"/>
                  <a:gd name="T20" fmla="*/ 20 w 51"/>
                  <a:gd name="T21" fmla="*/ 29 h 202"/>
                  <a:gd name="T22" fmla="*/ 25 w 51"/>
                  <a:gd name="T23" fmla="*/ 46 h 202"/>
                  <a:gd name="T24" fmla="*/ 35 w 51"/>
                  <a:gd name="T25" fmla="*/ 71 h 202"/>
                  <a:gd name="T26" fmla="*/ 45 w 51"/>
                  <a:gd name="T27" fmla="*/ 92 h 202"/>
                  <a:gd name="T28" fmla="*/ 50 w 51"/>
                  <a:gd name="T29" fmla="*/ 113 h 202"/>
                  <a:gd name="T30" fmla="*/ 50 w 51"/>
                  <a:gd name="T31" fmla="*/ 126 h 202"/>
                  <a:gd name="T32" fmla="*/ 50 w 51"/>
                  <a:gd name="T33" fmla="*/ 138 h 202"/>
                  <a:gd name="T34" fmla="*/ 50 w 51"/>
                  <a:gd name="T35" fmla="*/ 155 h 2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
                  <a:gd name="T55" fmla="*/ 0 h 202"/>
                  <a:gd name="T56" fmla="*/ 51 w 51"/>
                  <a:gd name="T57" fmla="*/ 202 h 2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 h="202">
                    <a:moveTo>
                      <a:pt x="45" y="201"/>
                    </a:moveTo>
                    <a:lnTo>
                      <a:pt x="35" y="134"/>
                    </a:lnTo>
                    <a:lnTo>
                      <a:pt x="25" y="79"/>
                    </a:lnTo>
                    <a:lnTo>
                      <a:pt x="15" y="54"/>
                    </a:lnTo>
                    <a:lnTo>
                      <a:pt x="10" y="29"/>
                    </a:lnTo>
                    <a:lnTo>
                      <a:pt x="5" y="12"/>
                    </a:lnTo>
                    <a:lnTo>
                      <a:pt x="0" y="4"/>
                    </a:lnTo>
                    <a:lnTo>
                      <a:pt x="0" y="0"/>
                    </a:lnTo>
                    <a:lnTo>
                      <a:pt x="5" y="4"/>
                    </a:lnTo>
                    <a:lnTo>
                      <a:pt x="15" y="17"/>
                    </a:lnTo>
                    <a:lnTo>
                      <a:pt x="20" y="29"/>
                    </a:lnTo>
                    <a:lnTo>
                      <a:pt x="25" y="46"/>
                    </a:lnTo>
                    <a:lnTo>
                      <a:pt x="35" y="71"/>
                    </a:lnTo>
                    <a:lnTo>
                      <a:pt x="45" y="92"/>
                    </a:lnTo>
                    <a:lnTo>
                      <a:pt x="50" y="113"/>
                    </a:lnTo>
                    <a:lnTo>
                      <a:pt x="50" y="126"/>
                    </a:lnTo>
                    <a:lnTo>
                      <a:pt x="50" y="138"/>
                    </a:lnTo>
                    <a:lnTo>
                      <a:pt x="50" y="155"/>
                    </a:lnTo>
                  </a:path>
                </a:pathLst>
              </a:custGeom>
              <a:solidFill>
                <a:schemeClr val="accent1"/>
              </a:solidFill>
              <a:ln w="12700" cap="rnd">
                <a:solidFill>
                  <a:srgbClr val="008000"/>
                </a:solidFill>
                <a:round/>
                <a:headEnd/>
                <a:tailEnd/>
              </a:ln>
            </p:spPr>
            <p:txBody>
              <a:bodyPr/>
              <a:lstStyle/>
              <a:p>
                <a:endParaRPr lang="en-US"/>
              </a:p>
            </p:txBody>
          </p:sp>
          <p:sp>
            <p:nvSpPr>
              <p:cNvPr id="17832" name="Freeform 643"/>
              <p:cNvSpPr>
                <a:spLocks/>
              </p:cNvSpPr>
              <p:nvPr/>
            </p:nvSpPr>
            <p:spPr bwMode="auto">
              <a:xfrm>
                <a:off x="3123" y="2479"/>
                <a:ext cx="91" cy="64"/>
              </a:xfrm>
              <a:custGeom>
                <a:avLst/>
                <a:gdLst>
                  <a:gd name="T0" fmla="*/ 90 w 91"/>
                  <a:gd name="T1" fmla="*/ 63 h 64"/>
                  <a:gd name="T2" fmla="*/ 90 w 91"/>
                  <a:gd name="T3" fmla="*/ 59 h 64"/>
                  <a:gd name="T4" fmla="*/ 85 w 91"/>
                  <a:gd name="T5" fmla="*/ 46 h 64"/>
                  <a:gd name="T6" fmla="*/ 75 w 91"/>
                  <a:gd name="T7" fmla="*/ 29 h 64"/>
                  <a:gd name="T8" fmla="*/ 65 w 91"/>
                  <a:gd name="T9" fmla="*/ 21 h 64"/>
                  <a:gd name="T10" fmla="*/ 50 w 91"/>
                  <a:gd name="T11" fmla="*/ 8 h 64"/>
                  <a:gd name="T12" fmla="*/ 35 w 91"/>
                  <a:gd name="T13" fmla="*/ 0 h 64"/>
                  <a:gd name="T14" fmla="*/ 25 w 91"/>
                  <a:gd name="T15" fmla="*/ 0 h 64"/>
                  <a:gd name="T16" fmla="*/ 10 w 91"/>
                  <a:gd name="T17" fmla="*/ 0 h 64"/>
                  <a:gd name="T18" fmla="*/ 0 w 91"/>
                  <a:gd name="T19" fmla="*/ 0 h 64"/>
                  <a:gd name="T20" fmla="*/ 5 w 91"/>
                  <a:gd name="T21" fmla="*/ 4 h 64"/>
                  <a:gd name="T22" fmla="*/ 20 w 91"/>
                  <a:gd name="T23" fmla="*/ 8 h 64"/>
                  <a:gd name="T24" fmla="*/ 40 w 91"/>
                  <a:gd name="T25" fmla="*/ 12 h 64"/>
                  <a:gd name="T26" fmla="*/ 50 w 91"/>
                  <a:gd name="T27" fmla="*/ 17 h 64"/>
                  <a:gd name="T28" fmla="*/ 65 w 91"/>
                  <a:gd name="T29" fmla="*/ 25 h 64"/>
                  <a:gd name="T30" fmla="*/ 75 w 91"/>
                  <a:gd name="T31" fmla="*/ 42 h 64"/>
                  <a:gd name="T32" fmla="*/ 85 w 91"/>
                  <a:gd name="T33" fmla="*/ 55 h 64"/>
                  <a:gd name="T34" fmla="*/ 90 w 91"/>
                  <a:gd name="T35" fmla="*/ 63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64"/>
                  <a:gd name="T56" fmla="*/ 91 w 91"/>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64">
                    <a:moveTo>
                      <a:pt x="90" y="63"/>
                    </a:moveTo>
                    <a:lnTo>
                      <a:pt x="90" y="59"/>
                    </a:lnTo>
                    <a:lnTo>
                      <a:pt x="85" y="46"/>
                    </a:lnTo>
                    <a:lnTo>
                      <a:pt x="75" y="29"/>
                    </a:lnTo>
                    <a:lnTo>
                      <a:pt x="65" y="21"/>
                    </a:lnTo>
                    <a:lnTo>
                      <a:pt x="50" y="8"/>
                    </a:lnTo>
                    <a:lnTo>
                      <a:pt x="35" y="0"/>
                    </a:lnTo>
                    <a:lnTo>
                      <a:pt x="25" y="0"/>
                    </a:lnTo>
                    <a:lnTo>
                      <a:pt x="10" y="0"/>
                    </a:lnTo>
                    <a:lnTo>
                      <a:pt x="0" y="0"/>
                    </a:lnTo>
                    <a:lnTo>
                      <a:pt x="5" y="4"/>
                    </a:lnTo>
                    <a:lnTo>
                      <a:pt x="20" y="8"/>
                    </a:lnTo>
                    <a:lnTo>
                      <a:pt x="40" y="12"/>
                    </a:lnTo>
                    <a:lnTo>
                      <a:pt x="50" y="17"/>
                    </a:lnTo>
                    <a:lnTo>
                      <a:pt x="65" y="25"/>
                    </a:lnTo>
                    <a:lnTo>
                      <a:pt x="75" y="42"/>
                    </a:lnTo>
                    <a:lnTo>
                      <a:pt x="85" y="55"/>
                    </a:lnTo>
                    <a:lnTo>
                      <a:pt x="90" y="63"/>
                    </a:lnTo>
                  </a:path>
                </a:pathLst>
              </a:custGeom>
              <a:solidFill>
                <a:schemeClr val="accent1"/>
              </a:solidFill>
              <a:ln w="12700" cap="rnd">
                <a:solidFill>
                  <a:srgbClr val="008000"/>
                </a:solidFill>
                <a:round/>
                <a:headEnd/>
                <a:tailEnd/>
              </a:ln>
            </p:spPr>
            <p:txBody>
              <a:bodyPr/>
              <a:lstStyle/>
              <a:p>
                <a:endParaRPr lang="en-US"/>
              </a:p>
            </p:txBody>
          </p:sp>
          <p:sp>
            <p:nvSpPr>
              <p:cNvPr id="17833" name="Freeform 644"/>
              <p:cNvSpPr>
                <a:spLocks/>
              </p:cNvSpPr>
              <p:nvPr/>
            </p:nvSpPr>
            <p:spPr bwMode="auto">
              <a:xfrm>
                <a:off x="3219" y="2321"/>
                <a:ext cx="36" cy="225"/>
              </a:xfrm>
              <a:custGeom>
                <a:avLst/>
                <a:gdLst>
                  <a:gd name="T0" fmla="*/ 0 w 36"/>
                  <a:gd name="T1" fmla="*/ 203 h 225"/>
                  <a:gd name="T2" fmla="*/ 10 w 36"/>
                  <a:gd name="T3" fmla="*/ 139 h 225"/>
                  <a:gd name="T4" fmla="*/ 15 w 36"/>
                  <a:gd name="T5" fmla="*/ 85 h 225"/>
                  <a:gd name="T6" fmla="*/ 20 w 36"/>
                  <a:gd name="T7" fmla="*/ 59 h 225"/>
                  <a:gd name="T8" fmla="*/ 25 w 36"/>
                  <a:gd name="T9" fmla="*/ 30 h 225"/>
                  <a:gd name="T10" fmla="*/ 30 w 36"/>
                  <a:gd name="T11" fmla="*/ 8 h 225"/>
                  <a:gd name="T12" fmla="*/ 30 w 36"/>
                  <a:gd name="T13" fmla="*/ 0 h 225"/>
                  <a:gd name="T14" fmla="*/ 35 w 36"/>
                  <a:gd name="T15" fmla="*/ 0 h 225"/>
                  <a:gd name="T16" fmla="*/ 35 w 36"/>
                  <a:gd name="T17" fmla="*/ 8 h 225"/>
                  <a:gd name="T18" fmla="*/ 35 w 36"/>
                  <a:gd name="T19" fmla="*/ 21 h 225"/>
                  <a:gd name="T20" fmla="*/ 30 w 36"/>
                  <a:gd name="T21" fmla="*/ 38 h 225"/>
                  <a:gd name="T22" fmla="*/ 30 w 36"/>
                  <a:gd name="T23" fmla="*/ 59 h 225"/>
                  <a:gd name="T24" fmla="*/ 25 w 36"/>
                  <a:gd name="T25" fmla="*/ 80 h 225"/>
                  <a:gd name="T26" fmla="*/ 20 w 36"/>
                  <a:gd name="T27" fmla="*/ 106 h 225"/>
                  <a:gd name="T28" fmla="*/ 15 w 36"/>
                  <a:gd name="T29" fmla="*/ 127 h 225"/>
                  <a:gd name="T30" fmla="*/ 10 w 36"/>
                  <a:gd name="T31" fmla="*/ 173 h 225"/>
                  <a:gd name="T32" fmla="*/ 15 w 36"/>
                  <a:gd name="T33" fmla="*/ 224 h 2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25"/>
                  <a:gd name="T53" fmla="*/ 36 w 36"/>
                  <a:gd name="T54" fmla="*/ 225 h 2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25">
                    <a:moveTo>
                      <a:pt x="0" y="203"/>
                    </a:moveTo>
                    <a:lnTo>
                      <a:pt x="10" y="139"/>
                    </a:lnTo>
                    <a:lnTo>
                      <a:pt x="15" y="85"/>
                    </a:lnTo>
                    <a:lnTo>
                      <a:pt x="20" y="59"/>
                    </a:lnTo>
                    <a:lnTo>
                      <a:pt x="25" y="30"/>
                    </a:lnTo>
                    <a:lnTo>
                      <a:pt x="30" y="8"/>
                    </a:lnTo>
                    <a:lnTo>
                      <a:pt x="30" y="0"/>
                    </a:lnTo>
                    <a:lnTo>
                      <a:pt x="35" y="0"/>
                    </a:lnTo>
                    <a:lnTo>
                      <a:pt x="35" y="8"/>
                    </a:lnTo>
                    <a:lnTo>
                      <a:pt x="35" y="21"/>
                    </a:lnTo>
                    <a:lnTo>
                      <a:pt x="30" y="38"/>
                    </a:lnTo>
                    <a:lnTo>
                      <a:pt x="30" y="59"/>
                    </a:lnTo>
                    <a:lnTo>
                      <a:pt x="25" y="80"/>
                    </a:lnTo>
                    <a:lnTo>
                      <a:pt x="20" y="106"/>
                    </a:lnTo>
                    <a:lnTo>
                      <a:pt x="15" y="127"/>
                    </a:lnTo>
                    <a:lnTo>
                      <a:pt x="10" y="173"/>
                    </a:lnTo>
                    <a:lnTo>
                      <a:pt x="15" y="224"/>
                    </a:lnTo>
                  </a:path>
                </a:pathLst>
              </a:custGeom>
              <a:solidFill>
                <a:schemeClr val="accent1"/>
              </a:solidFill>
              <a:ln w="12700" cap="rnd">
                <a:solidFill>
                  <a:srgbClr val="008000"/>
                </a:solidFill>
                <a:round/>
                <a:headEnd/>
                <a:tailEnd/>
              </a:ln>
            </p:spPr>
            <p:txBody>
              <a:bodyPr/>
              <a:lstStyle/>
              <a:p>
                <a:endParaRPr lang="en-US"/>
              </a:p>
            </p:txBody>
          </p:sp>
          <p:sp>
            <p:nvSpPr>
              <p:cNvPr id="17834" name="Freeform 645"/>
              <p:cNvSpPr>
                <a:spLocks/>
              </p:cNvSpPr>
              <p:nvPr/>
            </p:nvSpPr>
            <p:spPr bwMode="auto">
              <a:xfrm>
                <a:off x="3238" y="2474"/>
                <a:ext cx="73" cy="60"/>
              </a:xfrm>
              <a:custGeom>
                <a:avLst/>
                <a:gdLst>
                  <a:gd name="T0" fmla="*/ 0 w 73"/>
                  <a:gd name="T1" fmla="*/ 59 h 60"/>
                  <a:gd name="T2" fmla="*/ 5 w 73"/>
                  <a:gd name="T3" fmla="*/ 34 h 60"/>
                  <a:gd name="T4" fmla="*/ 10 w 73"/>
                  <a:gd name="T5" fmla="*/ 17 h 60"/>
                  <a:gd name="T6" fmla="*/ 26 w 73"/>
                  <a:gd name="T7" fmla="*/ 9 h 60"/>
                  <a:gd name="T8" fmla="*/ 36 w 73"/>
                  <a:gd name="T9" fmla="*/ 0 h 60"/>
                  <a:gd name="T10" fmla="*/ 57 w 73"/>
                  <a:gd name="T11" fmla="*/ 0 h 60"/>
                  <a:gd name="T12" fmla="*/ 67 w 73"/>
                  <a:gd name="T13" fmla="*/ 0 h 60"/>
                  <a:gd name="T14" fmla="*/ 72 w 73"/>
                  <a:gd name="T15" fmla="*/ 0 h 60"/>
                  <a:gd name="T16" fmla="*/ 72 w 73"/>
                  <a:gd name="T17" fmla="*/ 4 h 60"/>
                  <a:gd name="T18" fmla="*/ 62 w 73"/>
                  <a:gd name="T19" fmla="*/ 9 h 60"/>
                  <a:gd name="T20" fmla="*/ 46 w 73"/>
                  <a:gd name="T21" fmla="*/ 17 h 60"/>
                  <a:gd name="T22" fmla="*/ 26 w 73"/>
                  <a:gd name="T23" fmla="*/ 25 h 60"/>
                  <a:gd name="T24" fmla="*/ 15 w 73"/>
                  <a:gd name="T25" fmla="*/ 34 h 60"/>
                  <a:gd name="T26" fmla="*/ 10 w 73"/>
                  <a:gd name="T27" fmla="*/ 38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
                  <a:gd name="T43" fmla="*/ 0 h 60"/>
                  <a:gd name="T44" fmla="*/ 73 w 73"/>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 h="60">
                    <a:moveTo>
                      <a:pt x="0" y="59"/>
                    </a:moveTo>
                    <a:lnTo>
                      <a:pt x="5" y="34"/>
                    </a:lnTo>
                    <a:lnTo>
                      <a:pt x="10" y="17"/>
                    </a:lnTo>
                    <a:lnTo>
                      <a:pt x="26" y="9"/>
                    </a:lnTo>
                    <a:lnTo>
                      <a:pt x="36" y="0"/>
                    </a:lnTo>
                    <a:lnTo>
                      <a:pt x="57" y="0"/>
                    </a:lnTo>
                    <a:lnTo>
                      <a:pt x="67" y="0"/>
                    </a:lnTo>
                    <a:lnTo>
                      <a:pt x="72" y="0"/>
                    </a:lnTo>
                    <a:lnTo>
                      <a:pt x="72" y="4"/>
                    </a:lnTo>
                    <a:lnTo>
                      <a:pt x="62" y="9"/>
                    </a:lnTo>
                    <a:lnTo>
                      <a:pt x="46" y="17"/>
                    </a:lnTo>
                    <a:lnTo>
                      <a:pt x="26" y="25"/>
                    </a:lnTo>
                    <a:lnTo>
                      <a:pt x="15" y="34"/>
                    </a:lnTo>
                    <a:lnTo>
                      <a:pt x="10" y="38"/>
                    </a:lnTo>
                  </a:path>
                </a:pathLst>
              </a:custGeom>
              <a:solidFill>
                <a:schemeClr val="accent1"/>
              </a:solidFill>
              <a:ln w="12700" cap="rnd">
                <a:solidFill>
                  <a:srgbClr val="008000"/>
                </a:solidFill>
                <a:round/>
                <a:headEnd/>
                <a:tailEnd/>
              </a:ln>
            </p:spPr>
            <p:txBody>
              <a:bodyPr/>
              <a:lstStyle/>
              <a:p>
                <a:endParaRPr lang="en-US"/>
              </a:p>
            </p:txBody>
          </p:sp>
          <p:sp>
            <p:nvSpPr>
              <p:cNvPr id="17835" name="Freeform 646"/>
              <p:cNvSpPr>
                <a:spLocks/>
              </p:cNvSpPr>
              <p:nvPr/>
            </p:nvSpPr>
            <p:spPr bwMode="auto">
              <a:xfrm>
                <a:off x="3204" y="2275"/>
                <a:ext cx="21" cy="248"/>
              </a:xfrm>
              <a:custGeom>
                <a:avLst/>
                <a:gdLst>
                  <a:gd name="T0" fmla="*/ 20 w 21"/>
                  <a:gd name="T1" fmla="*/ 247 h 248"/>
                  <a:gd name="T2" fmla="*/ 15 w 21"/>
                  <a:gd name="T3" fmla="*/ 184 h 248"/>
                  <a:gd name="T4" fmla="*/ 10 w 21"/>
                  <a:gd name="T5" fmla="*/ 130 h 248"/>
                  <a:gd name="T6" fmla="*/ 5 w 21"/>
                  <a:gd name="T7" fmla="*/ 79 h 248"/>
                  <a:gd name="T8" fmla="*/ 0 w 21"/>
                  <a:gd name="T9" fmla="*/ 42 h 248"/>
                  <a:gd name="T10" fmla="*/ 0 w 21"/>
                  <a:gd name="T11" fmla="*/ 17 h 248"/>
                  <a:gd name="T12" fmla="*/ 0 w 21"/>
                  <a:gd name="T13" fmla="*/ 4 h 248"/>
                  <a:gd name="T14" fmla="*/ 0 w 21"/>
                  <a:gd name="T15" fmla="*/ 0 h 248"/>
                  <a:gd name="T16" fmla="*/ 5 w 21"/>
                  <a:gd name="T17" fmla="*/ 8 h 248"/>
                  <a:gd name="T18" fmla="*/ 10 w 21"/>
                  <a:gd name="T19" fmla="*/ 25 h 248"/>
                  <a:gd name="T20" fmla="*/ 15 w 21"/>
                  <a:gd name="T21" fmla="*/ 42 h 248"/>
                  <a:gd name="T22" fmla="*/ 15 w 21"/>
                  <a:gd name="T23" fmla="*/ 59 h 248"/>
                  <a:gd name="T24" fmla="*/ 15 w 21"/>
                  <a:gd name="T25" fmla="*/ 92 h 248"/>
                  <a:gd name="T26" fmla="*/ 15 w 21"/>
                  <a:gd name="T27" fmla="*/ 126 h 248"/>
                  <a:gd name="T28" fmla="*/ 15 w 21"/>
                  <a:gd name="T29" fmla="*/ 167 h 248"/>
                  <a:gd name="T30" fmla="*/ 20 w 21"/>
                  <a:gd name="T31" fmla="*/ 209 h 2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248"/>
                  <a:gd name="T50" fmla="*/ 21 w 21"/>
                  <a:gd name="T51" fmla="*/ 248 h 2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248">
                    <a:moveTo>
                      <a:pt x="20" y="247"/>
                    </a:moveTo>
                    <a:lnTo>
                      <a:pt x="15" y="184"/>
                    </a:lnTo>
                    <a:lnTo>
                      <a:pt x="10" y="130"/>
                    </a:lnTo>
                    <a:lnTo>
                      <a:pt x="5" y="79"/>
                    </a:lnTo>
                    <a:lnTo>
                      <a:pt x="0" y="42"/>
                    </a:lnTo>
                    <a:lnTo>
                      <a:pt x="0" y="17"/>
                    </a:lnTo>
                    <a:lnTo>
                      <a:pt x="0" y="4"/>
                    </a:lnTo>
                    <a:lnTo>
                      <a:pt x="0" y="0"/>
                    </a:lnTo>
                    <a:lnTo>
                      <a:pt x="5" y="8"/>
                    </a:lnTo>
                    <a:lnTo>
                      <a:pt x="10" y="25"/>
                    </a:lnTo>
                    <a:lnTo>
                      <a:pt x="15" y="42"/>
                    </a:lnTo>
                    <a:lnTo>
                      <a:pt x="15" y="59"/>
                    </a:lnTo>
                    <a:lnTo>
                      <a:pt x="15" y="92"/>
                    </a:lnTo>
                    <a:lnTo>
                      <a:pt x="15" y="126"/>
                    </a:lnTo>
                    <a:lnTo>
                      <a:pt x="15" y="167"/>
                    </a:lnTo>
                    <a:lnTo>
                      <a:pt x="20" y="209"/>
                    </a:lnTo>
                  </a:path>
                </a:pathLst>
              </a:custGeom>
              <a:solidFill>
                <a:schemeClr val="accent1"/>
              </a:solidFill>
              <a:ln w="12700" cap="rnd">
                <a:solidFill>
                  <a:srgbClr val="008000"/>
                </a:solidFill>
                <a:round/>
                <a:headEnd/>
                <a:tailEnd/>
              </a:ln>
            </p:spPr>
            <p:txBody>
              <a:bodyPr/>
              <a:lstStyle/>
              <a:p>
                <a:endParaRPr lang="en-US"/>
              </a:p>
            </p:txBody>
          </p:sp>
        </p:grpSp>
        <p:grpSp>
          <p:nvGrpSpPr>
            <p:cNvPr id="17736" name="Group 647"/>
            <p:cNvGrpSpPr>
              <a:grpSpLocks/>
            </p:cNvGrpSpPr>
            <p:nvPr/>
          </p:nvGrpSpPr>
          <p:grpSpPr bwMode="auto">
            <a:xfrm>
              <a:off x="3309" y="2271"/>
              <a:ext cx="188" cy="279"/>
              <a:chOff x="3309" y="2271"/>
              <a:chExt cx="188" cy="279"/>
            </a:xfrm>
          </p:grpSpPr>
          <p:sp>
            <p:nvSpPr>
              <p:cNvPr id="17820" name="Freeform 648"/>
              <p:cNvSpPr>
                <a:spLocks/>
              </p:cNvSpPr>
              <p:nvPr/>
            </p:nvSpPr>
            <p:spPr bwMode="auto">
              <a:xfrm>
                <a:off x="3407" y="2443"/>
                <a:ext cx="7" cy="107"/>
              </a:xfrm>
              <a:custGeom>
                <a:avLst/>
                <a:gdLst>
                  <a:gd name="T0" fmla="*/ 0 w 7"/>
                  <a:gd name="T1" fmla="*/ 106 h 107"/>
                  <a:gd name="T2" fmla="*/ 0 w 7"/>
                  <a:gd name="T3" fmla="*/ 76 h 107"/>
                  <a:gd name="T4" fmla="*/ 0 w 7"/>
                  <a:gd name="T5" fmla="*/ 51 h 107"/>
                  <a:gd name="T6" fmla="*/ 6 w 7"/>
                  <a:gd name="T7" fmla="*/ 30 h 107"/>
                  <a:gd name="T8" fmla="*/ 6 w 7"/>
                  <a:gd name="T9" fmla="*/ 17 h 107"/>
                  <a:gd name="T10" fmla="*/ 6 w 7"/>
                  <a:gd name="T11" fmla="*/ 9 h 107"/>
                  <a:gd name="T12" fmla="*/ 6 w 7"/>
                  <a:gd name="T13" fmla="*/ 0 h 107"/>
                  <a:gd name="T14" fmla="*/ 6 w 7"/>
                  <a:gd name="T15" fmla="*/ 4 h 107"/>
                  <a:gd name="T16" fmla="*/ 6 w 7"/>
                  <a:gd name="T17" fmla="*/ 21 h 107"/>
                  <a:gd name="T18" fmla="*/ 6 w 7"/>
                  <a:gd name="T19" fmla="*/ 43 h 107"/>
                  <a:gd name="T20" fmla="*/ 6 w 7"/>
                  <a:gd name="T21" fmla="*/ 72 h 107"/>
                  <a:gd name="T22" fmla="*/ 0 w 7"/>
                  <a:gd name="T23" fmla="*/ 106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
                  <a:gd name="T37" fmla="*/ 0 h 107"/>
                  <a:gd name="T38" fmla="*/ 7 w 7"/>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 h="107">
                    <a:moveTo>
                      <a:pt x="0" y="106"/>
                    </a:moveTo>
                    <a:lnTo>
                      <a:pt x="0" y="76"/>
                    </a:lnTo>
                    <a:lnTo>
                      <a:pt x="0" y="51"/>
                    </a:lnTo>
                    <a:lnTo>
                      <a:pt x="6" y="30"/>
                    </a:lnTo>
                    <a:lnTo>
                      <a:pt x="6" y="17"/>
                    </a:lnTo>
                    <a:lnTo>
                      <a:pt x="6" y="9"/>
                    </a:lnTo>
                    <a:lnTo>
                      <a:pt x="6" y="0"/>
                    </a:lnTo>
                    <a:lnTo>
                      <a:pt x="6" y="4"/>
                    </a:lnTo>
                    <a:lnTo>
                      <a:pt x="6" y="21"/>
                    </a:lnTo>
                    <a:lnTo>
                      <a:pt x="6" y="43"/>
                    </a:lnTo>
                    <a:lnTo>
                      <a:pt x="6" y="72"/>
                    </a:lnTo>
                    <a:lnTo>
                      <a:pt x="0" y="106"/>
                    </a:lnTo>
                  </a:path>
                </a:pathLst>
              </a:custGeom>
              <a:solidFill>
                <a:schemeClr val="accent1"/>
              </a:solidFill>
              <a:ln w="12700" cap="rnd">
                <a:solidFill>
                  <a:srgbClr val="008000"/>
                </a:solidFill>
                <a:round/>
                <a:headEnd/>
                <a:tailEnd/>
              </a:ln>
            </p:spPr>
            <p:txBody>
              <a:bodyPr/>
              <a:lstStyle/>
              <a:p>
                <a:endParaRPr lang="en-US"/>
              </a:p>
            </p:txBody>
          </p:sp>
          <p:sp>
            <p:nvSpPr>
              <p:cNvPr id="17821" name="Freeform 649"/>
              <p:cNvSpPr>
                <a:spLocks/>
              </p:cNvSpPr>
              <p:nvPr/>
            </p:nvSpPr>
            <p:spPr bwMode="auto">
              <a:xfrm>
                <a:off x="3330" y="2374"/>
                <a:ext cx="81" cy="161"/>
              </a:xfrm>
              <a:custGeom>
                <a:avLst/>
                <a:gdLst>
                  <a:gd name="T0" fmla="*/ 80 w 81"/>
                  <a:gd name="T1" fmla="*/ 160 h 161"/>
                  <a:gd name="T2" fmla="*/ 75 w 81"/>
                  <a:gd name="T3" fmla="*/ 160 h 161"/>
                  <a:gd name="T4" fmla="*/ 64 w 81"/>
                  <a:gd name="T5" fmla="*/ 143 h 161"/>
                  <a:gd name="T6" fmla="*/ 48 w 81"/>
                  <a:gd name="T7" fmla="*/ 118 h 161"/>
                  <a:gd name="T8" fmla="*/ 38 w 81"/>
                  <a:gd name="T9" fmla="*/ 101 h 161"/>
                  <a:gd name="T10" fmla="*/ 38 w 81"/>
                  <a:gd name="T11" fmla="*/ 93 h 161"/>
                  <a:gd name="T12" fmla="*/ 38 w 81"/>
                  <a:gd name="T13" fmla="*/ 84 h 161"/>
                  <a:gd name="T14" fmla="*/ 43 w 81"/>
                  <a:gd name="T15" fmla="*/ 76 h 161"/>
                  <a:gd name="T16" fmla="*/ 38 w 81"/>
                  <a:gd name="T17" fmla="*/ 63 h 161"/>
                  <a:gd name="T18" fmla="*/ 32 w 81"/>
                  <a:gd name="T19" fmla="*/ 46 h 161"/>
                  <a:gd name="T20" fmla="*/ 16 w 81"/>
                  <a:gd name="T21" fmla="*/ 25 h 161"/>
                  <a:gd name="T22" fmla="*/ 6 w 81"/>
                  <a:gd name="T23" fmla="*/ 8 h 161"/>
                  <a:gd name="T24" fmla="*/ 0 w 81"/>
                  <a:gd name="T25" fmla="*/ 0 h 161"/>
                  <a:gd name="T26" fmla="*/ 6 w 81"/>
                  <a:gd name="T27" fmla="*/ 0 h 161"/>
                  <a:gd name="T28" fmla="*/ 16 w 81"/>
                  <a:gd name="T29" fmla="*/ 12 h 161"/>
                  <a:gd name="T30" fmla="*/ 32 w 81"/>
                  <a:gd name="T31" fmla="*/ 25 h 161"/>
                  <a:gd name="T32" fmla="*/ 38 w 81"/>
                  <a:gd name="T33" fmla="*/ 42 h 161"/>
                  <a:gd name="T34" fmla="*/ 43 w 81"/>
                  <a:gd name="T35" fmla="*/ 55 h 161"/>
                  <a:gd name="T36" fmla="*/ 48 w 81"/>
                  <a:gd name="T37" fmla="*/ 72 h 161"/>
                  <a:gd name="T38" fmla="*/ 64 w 81"/>
                  <a:gd name="T39" fmla="*/ 110 h 161"/>
                  <a:gd name="T40" fmla="*/ 75 w 81"/>
                  <a:gd name="T41" fmla="*/ 143 h 161"/>
                  <a:gd name="T42" fmla="*/ 80 w 81"/>
                  <a:gd name="T43" fmla="*/ 156 h 161"/>
                  <a:gd name="T44" fmla="*/ 80 w 81"/>
                  <a:gd name="T45" fmla="*/ 160 h 1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1"/>
                  <a:gd name="T70" fmla="*/ 0 h 161"/>
                  <a:gd name="T71" fmla="*/ 81 w 81"/>
                  <a:gd name="T72" fmla="*/ 161 h 1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1" h="161">
                    <a:moveTo>
                      <a:pt x="80" y="160"/>
                    </a:moveTo>
                    <a:lnTo>
                      <a:pt x="75" y="160"/>
                    </a:lnTo>
                    <a:lnTo>
                      <a:pt x="64" y="143"/>
                    </a:lnTo>
                    <a:lnTo>
                      <a:pt x="48" y="118"/>
                    </a:lnTo>
                    <a:lnTo>
                      <a:pt x="38" y="101"/>
                    </a:lnTo>
                    <a:lnTo>
                      <a:pt x="38" y="93"/>
                    </a:lnTo>
                    <a:lnTo>
                      <a:pt x="38" y="84"/>
                    </a:lnTo>
                    <a:lnTo>
                      <a:pt x="43" y="76"/>
                    </a:lnTo>
                    <a:lnTo>
                      <a:pt x="38" y="63"/>
                    </a:lnTo>
                    <a:lnTo>
                      <a:pt x="32" y="46"/>
                    </a:lnTo>
                    <a:lnTo>
                      <a:pt x="16" y="25"/>
                    </a:lnTo>
                    <a:lnTo>
                      <a:pt x="6" y="8"/>
                    </a:lnTo>
                    <a:lnTo>
                      <a:pt x="0" y="0"/>
                    </a:lnTo>
                    <a:lnTo>
                      <a:pt x="6" y="0"/>
                    </a:lnTo>
                    <a:lnTo>
                      <a:pt x="16" y="12"/>
                    </a:lnTo>
                    <a:lnTo>
                      <a:pt x="32" y="25"/>
                    </a:lnTo>
                    <a:lnTo>
                      <a:pt x="38" y="42"/>
                    </a:lnTo>
                    <a:lnTo>
                      <a:pt x="43" y="55"/>
                    </a:lnTo>
                    <a:lnTo>
                      <a:pt x="48" y="72"/>
                    </a:lnTo>
                    <a:lnTo>
                      <a:pt x="64" y="110"/>
                    </a:lnTo>
                    <a:lnTo>
                      <a:pt x="75" y="143"/>
                    </a:lnTo>
                    <a:lnTo>
                      <a:pt x="80" y="156"/>
                    </a:lnTo>
                    <a:lnTo>
                      <a:pt x="80" y="160"/>
                    </a:lnTo>
                  </a:path>
                </a:pathLst>
              </a:custGeom>
              <a:solidFill>
                <a:schemeClr val="accent1"/>
              </a:solidFill>
              <a:ln w="12700" cap="rnd">
                <a:solidFill>
                  <a:srgbClr val="008000"/>
                </a:solidFill>
                <a:round/>
                <a:headEnd/>
                <a:tailEnd/>
              </a:ln>
            </p:spPr>
            <p:txBody>
              <a:bodyPr/>
              <a:lstStyle/>
              <a:p>
                <a:endParaRPr lang="en-US"/>
              </a:p>
            </p:txBody>
          </p:sp>
          <p:sp>
            <p:nvSpPr>
              <p:cNvPr id="17822" name="Freeform 650"/>
              <p:cNvSpPr>
                <a:spLocks/>
              </p:cNvSpPr>
              <p:nvPr/>
            </p:nvSpPr>
            <p:spPr bwMode="auto">
              <a:xfrm>
                <a:off x="3412" y="2388"/>
                <a:ext cx="49" cy="162"/>
              </a:xfrm>
              <a:custGeom>
                <a:avLst/>
                <a:gdLst>
                  <a:gd name="T0" fmla="*/ 0 w 49"/>
                  <a:gd name="T1" fmla="*/ 127 h 162"/>
                  <a:gd name="T2" fmla="*/ 10 w 49"/>
                  <a:gd name="T3" fmla="*/ 89 h 162"/>
                  <a:gd name="T4" fmla="*/ 21 w 49"/>
                  <a:gd name="T5" fmla="*/ 59 h 162"/>
                  <a:gd name="T6" fmla="*/ 21 w 49"/>
                  <a:gd name="T7" fmla="*/ 47 h 162"/>
                  <a:gd name="T8" fmla="*/ 21 w 49"/>
                  <a:gd name="T9" fmla="*/ 38 h 162"/>
                  <a:gd name="T10" fmla="*/ 21 w 49"/>
                  <a:gd name="T11" fmla="*/ 30 h 162"/>
                  <a:gd name="T12" fmla="*/ 21 w 49"/>
                  <a:gd name="T13" fmla="*/ 21 h 162"/>
                  <a:gd name="T14" fmla="*/ 26 w 49"/>
                  <a:gd name="T15" fmla="*/ 13 h 162"/>
                  <a:gd name="T16" fmla="*/ 37 w 49"/>
                  <a:gd name="T17" fmla="*/ 4 h 162"/>
                  <a:gd name="T18" fmla="*/ 43 w 49"/>
                  <a:gd name="T19" fmla="*/ 0 h 162"/>
                  <a:gd name="T20" fmla="*/ 48 w 49"/>
                  <a:gd name="T21" fmla="*/ 4 h 162"/>
                  <a:gd name="T22" fmla="*/ 43 w 49"/>
                  <a:gd name="T23" fmla="*/ 21 h 162"/>
                  <a:gd name="T24" fmla="*/ 32 w 49"/>
                  <a:gd name="T25" fmla="*/ 43 h 162"/>
                  <a:gd name="T26" fmla="*/ 21 w 49"/>
                  <a:gd name="T27" fmla="*/ 68 h 162"/>
                  <a:gd name="T28" fmla="*/ 16 w 49"/>
                  <a:gd name="T29" fmla="*/ 89 h 162"/>
                  <a:gd name="T30" fmla="*/ 10 w 49"/>
                  <a:gd name="T31" fmla="*/ 127 h 162"/>
                  <a:gd name="T32" fmla="*/ 5 w 49"/>
                  <a:gd name="T33" fmla="*/ 161 h 1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162"/>
                  <a:gd name="T53" fmla="*/ 49 w 49"/>
                  <a:gd name="T54" fmla="*/ 162 h 1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162">
                    <a:moveTo>
                      <a:pt x="0" y="127"/>
                    </a:moveTo>
                    <a:lnTo>
                      <a:pt x="10" y="89"/>
                    </a:lnTo>
                    <a:lnTo>
                      <a:pt x="21" y="59"/>
                    </a:lnTo>
                    <a:lnTo>
                      <a:pt x="21" y="47"/>
                    </a:lnTo>
                    <a:lnTo>
                      <a:pt x="21" y="38"/>
                    </a:lnTo>
                    <a:lnTo>
                      <a:pt x="21" y="30"/>
                    </a:lnTo>
                    <a:lnTo>
                      <a:pt x="21" y="21"/>
                    </a:lnTo>
                    <a:lnTo>
                      <a:pt x="26" y="13"/>
                    </a:lnTo>
                    <a:lnTo>
                      <a:pt x="37" y="4"/>
                    </a:lnTo>
                    <a:lnTo>
                      <a:pt x="43" y="0"/>
                    </a:lnTo>
                    <a:lnTo>
                      <a:pt x="48" y="4"/>
                    </a:lnTo>
                    <a:lnTo>
                      <a:pt x="43" y="21"/>
                    </a:lnTo>
                    <a:lnTo>
                      <a:pt x="32" y="43"/>
                    </a:lnTo>
                    <a:lnTo>
                      <a:pt x="21" y="68"/>
                    </a:lnTo>
                    <a:lnTo>
                      <a:pt x="16" y="89"/>
                    </a:lnTo>
                    <a:lnTo>
                      <a:pt x="10" y="127"/>
                    </a:lnTo>
                    <a:lnTo>
                      <a:pt x="5" y="161"/>
                    </a:lnTo>
                  </a:path>
                </a:pathLst>
              </a:custGeom>
              <a:solidFill>
                <a:schemeClr val="accent1"/>
              </a:solidFill>
              <a:ln w="12700" cap="rnd">
                <a:solidFill>
                  <a:srgbClr val="008000"/>
                </a:solidFill>
                <a:round/>
                <a:headEnd/>
                <a:tailEnd/>
              </a:ln>
            </p:spPr>
            <p:txBody>
              <a:bodyPr/>
              <a:lstStyle/>
              <a:p>
                <a:endParaRPr lang="en-US"/>
              </a:p>
            </p:txBody>
          </p:sp>
          <p:sp>
            <p:nvSpPr>
              <p:cNvPr id="17823" name="Freeform 651"/>
              <p:cNvSpPr>
                <a:spLocks/>
              </p:cNvSpPr>
              <p:nvPr/>
            </p:nvSpPr>
            <p:spPr bwMode="auto">
              <a:xfrm>
                <a:off x="3361" y="2318"/>
                <a:ext cx="54" cy="202"/>
              </a:xfrm>
              <a:custGeom>
                <a:avLst/>
                <a:gdLst>
                  <a:gd name="T0" fmla="*/ 47 w 54"/>
                  <a:gd name="T1" fmla="*/ 201 h 202"/>
                  <a:gd name="T2" fmla="*/ 37 w 54"/>
                  <a:gd name="T3" fmla="*/ 134 h 202"/>
                  <a:gd name="T4" fmla="*/ 26 w 54"/>
                  <a:gd name="T5" fmla="*/ 80 h 202"/>
                  <a:gd name="T6" fmla="*/ 21 w 54"/>
                  <a:gd name="T7" fmla="*/ 55 h 202"/>
                  <a:gd name="T8" fmla="*/ 10 w 54"/>
                  <a:gd name="T9" fmla="*/ 29 h 202"/>
                  <a:gd name="T10" fmla="*/ 5 w 54"/>
                  <a:gd name="T11" fmla="*/ 13 h 202"/>
                  <a:gd name="T12" fmla="*/ 0 w 54"/>
                  <a:gd name="T13" fmla="*/ 0 h 202"/>
                  <a:gd name="T14" fmla="*/ 5 w 54"/>
                  <a:gd name="T15" fmla="*/ 0 h 202"/>
                  <a:gd name="T16" fmla="*/ 10 w 54"/>
                  <a:gd name="T17" fmla="*/ 4 h 202"/>
                  <a:gd name="T18" fmla="*/ 15 w 54"/>
                  <a:gd name="T19" fmla="*/ 17 h 202"/>
                  <a:gd name="T20" fmla="*/ 21 w 54"/>
                  <a:gd name="T21" fmla="*/ 29 h 202"/>
                  <a:gd name="T22" fmla="*/ 31 w 54"/>
                  <a:gd name="T23" fmla="*/ 46 h 202"/>
                  <a:gd name="T24" fmla="*/ 37 w 54"/>
                  <a:gd name="T25" fmla="*/ 71 h 202"/>
                  <a:gd name="T26" fmla="*/ 47 w 54"/>
                  <a:gd name="T27" fmla="*/ 92 h 202"/>
                  <a:gd name="T28" fmla="*/ 53 w 54"/>
                  <a:gd name="T29" fmla="*/ 113 h 202"/>
                  <a:gd name="T30" fmla="*/ 53 w 54"/>
                  <a:gd name="T31" fmla="*/ 126 h 202"/>
                  <a:gd name="T32" fmla="*/ 53 w 54"/>
                  <a:gd name="T33" fmla="*/ 138 h 202"/>
                  <a:gd name="T34" fmla="*/ 53 w 54"/>
                  <a:gd name="T35" fmla="*/ 155 h 2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202"/>
                  <a:gd name="T56" fmla="*/ 54 w 54"/>
                  <a:gd name="T57" fmla="*/ 202 h 2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202">
                    <a:moveTo>
                      <a:pt x="47" y="201"/>
                    </a:moveTo>
                    <a:lnTo>
                      <a:pt x="37" y="134"/>
                    </a:lnTo>
                    <a:lnTo>
                      <a:pt x="26" y="80"/>
                    </a:lnTo>
                    <a:lnTo>
                      <a:pt x="21" y="55"/>
                    </a:lnTo>
                    <a:lnTo>
                      <a:pt x="10" y="29"/>
                    </a:lnTo>
                    <a:lnTo>
                      <a:pt x="5" y="13"/>
                    </a:lnTo>
                    <a:lnTo>
                      <a:pt x="0" y="0"/>
                    </a:lnTo>
                    <a:lnTo>
                      <a:pt x="5" y="0"/>
                    </a:lnTo>
                    <a:lnTo>
                      <a:pt x="10" y="4"/>
                    </a:lnTo>
                    <a:lnTo>
                      <a:pt x="15" y="17"/>
                    </a:lnTo>
                    <a:lnTo>
                      <a:pt x="21" y="29"/>
                    </a:lnTo>
                    <a:lnTo>
                      <a:pt x="31" y="46"/>
                    </a:lnTo>
                    <a:lnTo>
                      <a:pt x="37" y="71"/>
                    </a:lnTo>
                    <a:lnTo>
                      <a:pt x="47" y="92"/>
                    </a:lnTo>
                    <a:lnTo>
                      <a:pt x="53" y="113"/>
                    </a:lnTo>
                    <a:lnTo>
                      <a:pt x="53" y="126"/>
                    </a:lnTo>
                    <a:lnTo>
                      <a:pt x="53" y="138"/>
                    </a:lnTo>
                    <a:lnTo>
                      <a:pt x="53" y="155"/>
                    </a:lnTo>
                  </a:path>
                </a:pathLst>
              </a:custGeom>
              <a:solidFill>
                <a:schemeClr val="accent1"/>
              </a:solidFill>
              <a:ln w="12700" cap="rnd">
                <a:solidFill>
                  <a:srgbClr val="008000"/>
                </a:solidFill>
                <a:round/>
                <a:headEnd/>
                <a:tailEnd/>
              </a:ln>
            </p:spPr>
            <p:txBody>
              <a:bodyPr/>
              <a:lstStyle/>
              <a:p>
                <a:endParaRPr lang="en-US"/>
              </a:p>
            </p:txBody>
          </p:sp>
          <p:sp>
            <p:nvSpPr>
              <p:cNvPr id="17824" name="Freeform 652"/>
              <p:cNvSpPr>
                <a:spLocks/>
              </p:cNvSpPr>
              <p:nvPr/>
            </p:nvSpPr>
            <p:spPr bwMode="auto">
              <a:xfrm>
                <a:off x="3309" y="2475"/>
                <a:ext cx="91" cy="64"/>
              </a:xfrm>
              <a:custGeom>
                <a:avLst/>
                <a:gdLst>
                  <a:gd name="T0" fmla="*/ 90 w 91"/>
                  <a:gd name="T1" fmla="*/ 63 h 64"/>
                  <a:gd name="T2" fmla="*/ 90 w 91"/>
                  <a:gd name="T3" fmla="*/ 59 h 64"/>
                  <a:gd name="T4" fmla="*/ 84 w 91"/>
                  <a:gd name="T5" fmla="*/ 46 h 64"/>
                  <a:gd name="T6" fmla="*/ 74 w 91"/>
                  <a:gd name="T7" fmla="*/ 29 h 64"/>
                  <a:gd name="T8" fmla="*/ 63 w 91"/>
                  <a:gd name="T9" fmla="*/ 21 h 64"/>
                  <a:gd name="T10" fmla="*/ 53 w 91"/>
                  <a:gd name="T11" fmla="*/ 8 h 64"/>
                  <a:gd name="T12" fmla="*/ 31 w 91"/>
                  <a:gd name="T13" fmla="*/ 0 h 64"/>
                  <a:gd name="T14" fmla="*/ 21 w 91"/>
                  <a:gd name="T15" fmla="*/ 0 h 64"/>
                  <a:gd name="T16" fmla="*/ 10 w 91"/>
                  <a:gd name="T17" fmla="*/ 0 h 64"/>
                  <a:gd name="T18" fmla="*/ 0 w 91"/>
                  <a:gd name="T19" fmla="*/ 0 h 64"/>
                  <a:gd name="T20" fmla="*/ 5 w 91"/>
                  <a:gd name="T21" fmla="*/ 4 h 64"/>
                  <a:gd name="T22" fmla="*/ 21 w 91"/>
                  <a:gd name="T23" fmla="*/ 8 h 64"/>
                  <a:gd name="T24" fmla="*/ 37 w 91"/>
                  <a:gd name="T25" fmla="*/ 12 h 64"/>
                  <a:gd name="T26" fmla="*/ 53 w 91"/>
                  <a:gd name="T27" fmla="*/ 17 h 64"/>
                  <a:gd name="T28" fmla="*/ 63 w 91"/>
                  <a:gd name="T29" fmla="*/ 25 h 64"/>
                  <a:gd name="T30" fmla="*/ 74 w 91"/>
                  <a:gd name="T31" fmla="*/ 42 h 64"/>
                  <a:gd name="T32" fmla="*/ 84 w 91"/>
                  <a:gd name="T33" fmla="*/ 55 h 64"/>
                  <a:gd name="T34" fmla="*/ 90 w 91"/>
                  <a:gd name="T35" fmla="*/ 63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64"/>
                  <a:gd name="T56" fmla="*/ 91 w 91"/>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64">
                    <a:moveTo>
                      <a:pt x="90" y="63"/>
                    </a:moveTo>
                    <a:lnTo>
                      <a:pt x="90" y="59"/>
                    </a:lnTo>
                    <a:lnTo>
                      <a:pt x="84" y="46"/>
                    </a:lnTo>
                    <a:lnTo>
                      <a:pt x="74" y="29"/>
                    </a:lnTo>
                    <a:lnTo>
                      <a:pt x="63" y="21"/>
                    </a:lnTo>
                    <a:lnTo>
                      <a:pt x="53" y="8"/>
                    </a:lnTo>
                    <a:lnTo>
                      <a:pt x="31" y="0"/>
                    </a:lnTo>
                    <a:lnTo>
                      <a:pt x="21" y="0"/>
                    </a:lnTo>
                    <a:lnTo>
                      <a:pt x="10" y="0"/>
                    </a:lnTo>
                    <a:lnTo>
                      <a:pt x="0" y="0"/>
                    </a:lnTo>
                    <a:lnTo>
                      <a:pt x="5" y="4"/>
                    </a:lnTo>
                    <a:lnTo>
                      <a:pt x="21" y="8"/>
                    </a:lnTo>
                    <a:lnTo>
                      <a:pt x="37" y="12"/>
                    </a:lnTo>
                    <a:lnTo>
                      <a:pt x="53" y="17"/>
                    </a:lnTo>
                    <a:lnTo>
                      <a:pt x="63" y="25"/>
                    </a:lnTo>
                    <a:lnTo>
                      <a:pt x="74" y="42"/>
                    </a:lnTo>
                    <a:lnTo>
                      <a:pt x="84" y="55"/>
                    </a:lnTo>
                    <a:lnTo>
                      <a:pt x="90" y="63"/>
                    </a:lnTo>
                  </a:path>
                </a:pathLst>
              </a:custGeom>
              <a:solidFill>
                <a:schemeClr val="accent1"/>
              </a:solidFill>
              <a:ln w="12700" cap="rnd">
                <a:solidFill>
                  <a:srgbClr val="008000"/>
                </a:solidFill>
                <a:round/>
                <a:headEnd/>
                <a:tailEnd/>
              </a:ln>
            </p:spPr>
            <p:txBody>
              <a:bodyPr/>
              <a:lstStyle/>
              <a:p>
                <a:endParaRPr lang="en-US"/>
              </a:p>
            </p:txBody>
          </p:sp>
          <p:sp>
            <p:nvSpPr>
              <p:cNvPr id="17825" name="Freeform 653"/>
              <p:cNvSpPr>
                <a:spLocks/>
              </p:cNvSpPr>
              <p:nvPr/>
            </p:nvSpPr>
            <p:spPr bwMode="auto">
              <a:xfrm>
                <a:off x="3403" y="2317"/>
                <a:ext cx="38" cy="225"/>
              </a:xfrm>
              <a:custGeom>
                <a:avLst/>
                <a:gdLst>
                  <a:gd name="T0" fmla="*/ 0 w 38"/>
                  <a:gd name="T1" fmla="*/ 203 h 225"/>
                  <a:gd name="T2" fmla="*/ 10 w 38"/>
                  <a:gd name="T3" fmla="*/ 140 h 225"/>
                  <a:gd name="T4" fmla="*/ 16 w 38"/>
                  <a:gd name="T5" fmla="*/ 85 h 225"/>
                  <a:gd name="T6" fmla="*/ 21 w 38"/>
                  <a:gd name="T7" fmla="*/ 59 h 225"/>
                  <a:gd name="T8" fmla="*/ 26 w 38"/>
                  <a:gd name="T9" fmla="*/ 30 h 225"/>
                  <a:gd name="T10" fmla="*/ 32 w 38"/>
                  <a:gd name="T11" fmla="*/ 9 h 225"/>
                  <a:gd name="T12" fmla="*/ 32 w 38"/>
                  <a:gd name="T13" fmla="*/ 0 h 225"/>
                  <a:gd name="T14" fmla="*/ 37 w 38"/>
                  <a:gd name="T15" fmla="*/ 0 h 225"/>
                  <a:gd name="T16" fmla="*/ 37 w 38"/>
                  <a:gd name="T17" fmla="*/ 9 h 225"/>
                  <a:gd name="T18" fmla="*/ 37 w 38"/>
                  <a:gd name="T19" fmla="*/ 21 h 225"/>
                  <a:gd name="T20" fmla="*/ 32 w 38"/>
                  <a:gd name="T21" fmla="*/ 38 h 225"/>
                  <a:gd name="T22" fmla="*/ 32 w 38"/>
                  <a:gd name="T23" fmla="*/ 59 h 225"/>
                  <a:gd name="T24" fmla="*/ 26 w 38"/>
                  <a:gd name="T25" fmla="*/ 81 h 225"/>
                  <a:gd name="T26" fmla="*/ 21 w 38"/>
                  <a:gd name="T27" fmla="*/ 106 h 225"/>
                  <a:gd name="T28" fmla="*/ 16 w 38"/>
                  <a:gd name="T29" fmla="*/ 127 h 225"/>
                  <a:gd name="T30" fmla="*/ 16 w 38"/>
                  <a:gd name="T31" fmla="*/ 173 h 225"/>
                  <a:gd name="T32" fmla="*/ 16 w 38"/>
                  <a:gd name="T33" fmla="*/ 224 h 2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25"/>
                  <a:gd name="T53" fmla="*/ 38 w 38"/>
                  <a:gd name="T54" fmla="*/ 225 h 2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25">
                    <a:moveTo>
                      <a:pt x="0" y="203"/>
                    </a:moveTo>
                    <a:lnTo>
                      <a:pt x="10" y="140"/>
                    </a:lnTo>
                    <a:lnTo>
                      <a:pt x="16" y="85"/>
                    </a:lnTo>
                    <a:lnTo>
                      <a:pt x="21" y="59"/>
                    </a:lnTo>
                    <a:lnTo>
                      <a:pt x="26" y="30"/>
                    </a:lnTo>
                    <a:lnTo>
                      <a:pt x="32" y="9"/>
                    </a:lnTo>
                    <a:lnTo>
                      <a:pt x="32" y="0"/>
                    </a:lnTo>
                    <a:lnTo>
                      <a:pt x="37" y="0"/>
                    </a:lnTo>
                    <a:lnTo>
                      <a:pt x="37" y="9"/>
                    </a:lnTo>
                    <a:lnTo>
                      <a:pt x="37" y="21"/>
                    </a:lnTo>
                    <a:lnTo>
                      <a:pt x="32" y="38"/>
                    </a:lnTo>
                    <a:lnTo>
                      <a:pt x="32" y="59"/>
                    </a:lnTo>
                    <a:lnTo>
                      <a:pt x="26" y="81"/>
                    </a:lnTo>
                    <a:lnTo>
                      <a:pt x="21" y="106"/>
                    </a:lnTo>
                    <a:lnTo>
                      <a:pt x="16" y="127"/>
                    </a:lnTo>
                    <a:lnTo>
                      <a:pt x="16" y="173"/>
                    </a:lnTo>
                    <a:lnTo>
                      <a:pt x="16" y="224"/>
                    </a:lnTo>
                  </a:path>
                </a:pathLst>
              </a:custGeom>
              <a:solidFill>
                <a:schemeClr val="accent1"/>
              </a:solidFill>
              <a:ln w="12700" cap="rnd">
                <a:solidFill>
                  <a:srgbClr val="008000"/>
                </a:solidFill>
                <a:round/>
                <a:headEnd/>
                <a:tailEnd/>
              </a:ln>
            </p:spPr>
            <p:txBody>
              <a:bodyPr/>
              <a:lstStyle/>
              <a:p>
                <a:endParaRPr lang="en-US"/>
              </a:p>
            </p:txBody>
          </p:sp>
          <p:sp>
            <p:nvSpPr>
              <p:cNvPr id="17826" name="Freeform 654"/>
              <p:cNvSpPr>
                <a:spLocks/>
              </p:cNvSpPr>
              <p:nvPr/>
            </p:nvSpPr>
            <p:spPr bwMode="auto">
              <a:xfrm>
                <a:off x="3425" y="2470"/>
                <a:ext cx="72" cy="60"/>
              </a:xfrm>
              <a:custGeom>
                <a:avLst/>
                <a:gdLst>
                  <a:gd name="T0" fmla="*/ 0 w 72"/>
                  <a:gd name="T1" fmla="*/ 59 h 60"/>
                  <a:gd name="T2" fmla="*/ 6 w 72"/>
                  <a:gd name="T3" fmla="*/ 34 h 60"/>
                  <a:gd name="T4" fmla="*/ 11 w 72"/>
                  <a:gd name="T5" fmla="*/ 17 h 60"/>
                  <a:gd name="T6" fmla="*/ 22 w 72"/>
                  <a:gd name="T7" fmla="*/ 9 h 60"/>
                  <a:gd name="T8" fmla="*/ 38 w 72"/>
                  <a:gd name="T9" fmla="*/ 0 h 60"/>
                  <a:gd name="T10" fmla="*/ 55 w 72"/>
                  <a:gd name="T11" fmla="*/ 0 h 60"/>
                  <a:gd name="T12" fmla="*/ 71 w 72"/>
                  <a:gd name="T13" fmla="*/ 0 h 60"/>
                  <a:gd name="T14" fmla="*/ 71 w 72"/>
                  <a:gd name="T15" fmla="*/ 4 h 60"/>
                  <a:gd name="T16" fmla="*/ 60 w 72"/>
                  <a:gd name="T17" fmla="*/ 9 h 60"/>
                  <a:gd name="T18" fmla="*/ 49 w 72"/>
                  <a:gd name="T19" fmla="*/ 17 h 60"/>
                  <a:gd name="T20" fmla="*/ 27 w 72"/>
                  <a:gd name="T21" fmla="*/ 25 h 60"/>
                  <a:gd name="T22" fmla="*/ 6 w 72"/>
                  <a:gd name="T23" fmla="*/ 38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60"/>
                  <a:gd name="T38" fmla="*/ 72 w 72"/>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60">
                    <a:moveTo>
                      <a:pt x="0" y="59"/>
                    </a:moveTo>
                    <a:lnTo>
                      <a:pt x="6" y="34"/>
                    </a:lnTo>
                    <a:lnTo>
                      <a:pt x="11" y="17"/>
                    </a:lnTo>
                    <a:lnTo>
                      <a:pt x="22" y="9"/>
                    </a:lnTo>
                    <a:lnTo>
                      <a:pt x="38" y="0"/>
                    </a:lnTo>
                    <a:lnTo>
                      <a:pt x="55" y="0"/>
                    </a:lnTo>
                    <a:lnTo>
                      <a:pt x="71" y="0"/>
                    </a:lnTo>
                    <a:lnTo>
                      <a:pt x="71" y="4"/>
                    </a:lnTo>
                    <a:lnTo>
                      <a:pt x="60" y="9"/>
                    </a:lnTo>
                    <a:lnTo>
                      <a:pt x="49" y="17"/>
                    </a:lnTo>
                    <a:lnTo>
                      <a:pt x="27" y="25"/>
                    </a:lnTo>
                    <a:lnTo>
                      <a:pt x="6" y="38"/>
                    </a:lnTo>
                  </a:path>
                </a:pathLst>
              </a:custGeom>
              <a:solidFill>
                <a:schemeClr val="accent1"/>
              </a:solidFill>
              <a:ln w="12700" cap="rnd">
                <a:solidFill>
                  <a:srgbClr val="008000"/>
                </a:solidFill>
                <a:round/>
                <a:headEnd/>
                <a:tailEnd/>
              </a:ln>
            </p:spPr>
            <p:txBody>
              <a:bodyPr/>
              <a:lstStyle/>
              <a:p>
                <a:endParaRPr lang="en-US"/>
              </a:p>
            </p:txBody>
          </p:sp>
          <p:sp>
            <p:nvSpPr>
              <p:cNvPr id="17827" name="Freeform 655"/>
              <p:cNvSpPr>
                <a:spLocks/>
              </p:cNvSpPr>
              <p:nvPr/>
            </p:nvSpPr>
            <p:spPr bwMode="auto">
              <a:xfrm>
                <a:off x="3389" y="2271"/>
                <a:ext cx="22" cy="248"/>
              </a:xfrm>
              <a:custGeom>
                <a:avLst/>
                <a:gdLst>
                  <a:gd name="T0" fmla="*/ 21 w 22"/>
                  <a:gd name="T1" fmla="*/ 247 h 248"/>
                  <a:gd name="T2" fmla="*/ 16 w 22"/>
                  <a:gd name="T3" fmla="*/ 184 h 248"/>
                  <a:gd name="T4" fmla="*/ 10 w 22"/>
                  <a:gd name="T5" fmla="*/ 130 h 248"/>
                  <a:gd name="T6" fmla="*/ 5 w 22"/>
                  <a:gd name="T7" fmla="*/ 80 h 248"/>
                  <a:gd name="T8" fmla="*/ 5 w 22"/>
                  <a:gd name="T9" fmla="*/ 42 h 248"/>
                  <a:gd name="T10" fmla="*/ 0 w 22"/>
                  <a:gd name="T11" fmla="*/ 17 h 248"/>
                  <a:gd name="T12" fmla="*/ 0 w 22"/>
                  <a:gd name="T13" fmla="*/ 4 h 248"/>
                  <a:gd name="T14" fmla="*/ 0 w 22"/>
                  <a:gd name="T15" fmla="*/ 0 h 248"/>
                  <a:gd name="T16" fmla="*/ 5 w 22"/>
                  <a:gd name="T17" fmla="*/ 0 h 248"/>
                  <a:gd name="T18" fmla="*/ 5 w 22"/>
                  <a:gd name="T19" fmla="*/ 9 h 248"/>
                  <a:gd name="T20" fmla="*/ 10 w 22"/>
                  <a:gd name="T21" fmla="*/ 25 h 248"/>
                  <a:gd name="T22" fmla="*/ 16 w 22"/>
                  <a:gd name="T23" fmla="*/ 42 h 248"/>
                  <a:gd name="T24" fmla="*/ 16 w 22"/>
                  <a:gd name="T25" fmla="*/ 59 h 248"/>
                  <a:gd name="T26" fmla="*/ 16 w 22"/>
                  <a:gd name="T27" fmla="*/ 92 h 248"/>
                  <a:gd name="T28" fmla="*/ 16 w 22"/>
                  <a:gd name="T29" fmla="*/ 126 h 248"/>
                  <a:gd name="T30" fmla="*/ 16 w 22"/>
                  <a:gd name="T31" fmla="*/ 168 h 248"/>
                  <a:gd name="T32" fmla="*/ 21 w 22"/>
                  <a:gd name="T33" fmla="*/ 209 h 2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48"/>
                  <a:gd name="T53" fmla="*/ 22 w 22"/>
                  <a:gd name="T54" fmla="*/ 248 h 2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48">
                    <a:moveTo>
                      <a:pt x="21" y="247"/>
                    </a:moveTo>
                    <a:lnTo>
                      <a:pt x="16" y="184"/>
                    </a:lnTo>
                    <a:lnTo>
                      <a:pt x="10" y="130"/>
                    </a:lnTo>
                    <a:lnTo>
                      <a:pt x="5" y="80"/>
                    </a:lnTo>
                    <a:lnTo>
                      <a:pt x="5" y="42"/>
                    </a:lnTo>
                    <a:lnTo>
                      <a:pt x="0" y="17"/>
                    </a:lnTo>
                    <a:lnTo>
                      <a:pt x="0" y="4"/>
                    </a:lnTo>
                    <a:lnTo>
                      <a:pt x="0" y="0"/>
                    </a:lnTo>
                    <a:lnTo>
                      <a:pt x="5" y="0"/>
                    </a:lnTo>
                    <a:lnTo>
                      <a:pt x="5" y="9"/>
                    </a:lnTo>
                    <a:lnTo>
                      <a:pt x="10" y="25"/>
                    </a:lnTo>
                    <a:lnTo>
                      <a:pt x="16" y="42"/>
                    </a:lnTo>
                    <a:lnTo>
                      <a:pt x="16" y="59"/>
                    </a:lnTo>
                    <a:lnTo>
                      <a:pt x="16" y="92"/>
                    </a:lnTo>
                    <a:lnTo>
                      <a:pt x="16" y="126"/>
                    </a:lnTo>
                    <a:lnTo>
                      <a:pt x="16" y="168"/>
                    </a:lnTo>
                    <a:lnTo>
                      <a:pt x="21" y="209"/>
                    </a:lnTo>
                  </a:path>
                </a:pathLst>
              </a:custGeom>
              <a:solidFill>
                <a:schemeClr val="accent1"/>
              </a:solidFill>
              <a:ln w="12700" cap="rnd">
                <a:solidFill>
                  <a:srgbClr val="008000"/>
                </a:solidFill>
                <a:round/>
                <a:headEnd/>
                <a:tailEnd/>
              </a:ln>
            </p:spPr>
            <p:txBody>
              <a:bodyPr/>
              <a:lstStyle/>
              <a:p>
                <a:endParaRPr lang="en-US"/>
              </a:p>
            </p:txBody>
          </p:sp>
        </p:grpSp>
        <p:grpSp>
          <p:nvGrpSpPr>
            <p:cNvPr id="17737" name="Group 656"/>
            <p:cNvGrpSpPr>
              <a:grpSpLocks/>
            </p:cNvGrpSpPr>
            <p:nvPr/>
          </p:nvGrpSpPr>
          <p:grpSpPr bwMode="auto">
            <a:xfrm>
              <a:off x="3495" y="2273"/>
              <a:ext cx="188" cy="279"/>
              <a:chOff x="3495" y="2273"/>
              <a:chExt cx="188" cy="279"/>
            </a:xfrm>
          </p:grpSpPr>
          <p:sp>
            <p:nvSpPr>
              <p:cNvPr id="17812" name="Freeform 657"/>
              <p:cNvSpPr>
                <a:spLocks/>
              </p:cNvSpPr>
              <p:nvPr/>
            </p:nvSpPr>
            <p:spPr bwMode="auto">
              <a:xfrm>
                <a:off x="3593" y="2445"/>
                <a:ext cx="6" cy="107"/>
              </a:xfrm>
              <a:custGeom>
                <a:avLst/>
                <a:gdLst>
                  <a:gd name="T0" fmla="*/ 0 w 6"/>
                  <a:gd name="T1" fmla="*/ 106 h 107"/>
                  <a:gd name="T2" fmla="*/ 0 w 6"/>
                  <a:gd name="T3" fmla="*/ 76 h 107"/>
                  <a:gd name="T4" fmla="*/ 0 w 6"/>
                  <a:gd name="T5" fmla="*/ 51 h 107"/>
                  <a:gd name="T6" fmla="*/ 5 w 6"/>
                  <a:gd name="T7" fmla="*/ 30 h 107"/>
                  <a:gd name="T8" fmla="*/ 5 w 6"/>
                  <a:gd name="T9" fmla="*/ 17 h 107"/>
                  <a:gd name="T10" fmla="*/ 5 w 6"/>
                  <a:gd name="T11" fmla="*/ 9 h 107"/>
                  <a:gd name="T12" fmla="*/ 5 w 6"/>
                  <a:gd name="T13" fmla="*/ 0 h 107"/>
                  <a:gd name="T14" fmla="*/ 5 w 6"/>
                  <a:gd name="T15" fmla="*/ 4 h 107"/>
                  <a:gd name="T16" fmla="*/ 5 w 6"/>
                  <a:gd name="T17" fmla="*/ 21 h 107"/>
                  <a:gd name="T18" fmla="*/ 5 w 6"/>
                  <a:gd name="T19" fmla="*/ 42 h 107"/>
                  <a:gd name="T20" fmla="*/ 5 w 6"/>
                  <a:gd name="T21" fmla="*/ 72 h 107"/>
                  <a:gd name="T22" fmla="*/ 0 w 6"/>
                  <a:gd name="T23" fmla="*/ 106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07"/>
                  <a:gd name="T38" fmla="*/ 6 w 6"/>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07">
                    <a:moveTo>
                      <a:pt x="0" y="106"/>
                    </a:moveTo>
                    <a:lnTo>
                      <a:pt x="0" y="76"/>
                    </a:lnTo>
                    <a:lnTo>
                      <a:pt x="0" y="51"/>
                    </a:lnTo>
                    <a:lnTo>
                      <a:pt x="5" y="30"/>
                    </a:lnTo>
                    <a:lnTo>
                      <a:pt x="5" y="17"/>
                    </a:lnTo>
                    <a:lnTo>
                      <a:pt x="5" y="9"/>
                    </a:lnTo>
                    <a:lnTo>
                      <a:pt x="5" y="0"/>
                    </a:lnTo>
                    <a:lnTo>
                      <a:pt x="5" y="4"/>
                    </a:lnTo>
                    <a:lnTo>
                      <a:pt x="5" y="21"/>
                    </a:lnTo>
                    <a:lnTo>
                      <a:pt x="5" y="42"/>
                    </a:lnTo>
                    <a:lnTo>
                      <a:pt x="5" y="72"/>
                    </a:lnTo>
                    <a:lnTo>
                      <a:pt x="0" y="106"/>
                    </a:lnTo>
                  </a:path>
                </a:pathLst>
              </a:custGeom>
              <a:solidFill>
                <a:schemeClr val="accent1"/>
              </a:solidFill>
              <a:ln w="12700" cap="rnd">
                <a:solidFill>
                  <a:srgbClr val="008000"/>
                </a:solidFill>
                <a:round/>
                <a:headEnd/>
                <a:tailEnd/>
              </a:ln>
            </p:spPr>
            <p:txBody>
              <a:bodyPr/>
              <a:lstStyle/>
              <a:p>
                <a:endParaRPr lang="en-US"/>
              </a:p>
            </p:txBody>
          </p:sp>
          <p:sp>
            <p:nvSpPr>
              <p:cNvPr id="17813" name="Freeform 658"/>
              <p:cNvSpPr>
                <a:spLocks/>
              </p:cNvSpPr>
              <p:nvPr/>
            </p:nvSpPr>
            <p:spPr bwMode="auto">
              <a:xfrm>
                <a:off x="3518" y="2375"/>
                <a:ext cx="79" cy="162"/>
              </a:xfrm>
              <a:custGeom>
                <a:avLst/>
                <a:gdLst>
                  <a:gd name="T0" fmla="*/ 78 w 79"/>
                  <a:gd name="T1" fmla="*/ 161 h 162"/>
                  <a:gd name="T2" fmla="*/ 72 w 79"/>
                  <a:gd name="T3" fmla="*/ 161 h 162"/>
                  <a:gd name="T4" fmla="*/ 61 w 79"/>
                  <a:gd name="T5" fmla="*/ 144 h 162"/>
                  <a:gd name="T6" fmla="*/ 50 w 79"/>
                  <a:gd name="T7" fmla="*/ 119 h 162"/>
                  <a:gd name="T8" fmla="*/ 39 w 79"/>
                  <a:gd name="T9" fmla="*/ 102 h 162"/>
                  <a:gd name="T10" fmla="*/ 39 w 79"/>
                  <a:gd name="T11" fmla="*/ 94 h 162"/>
                  <a:gd name="T12" fmla="*/ 39 w 79"/>
                  <a:gd name="T13" fmla="*/ 85 h 162"/>
                  <a:gd name="T14" fmla="*/ 39 w 79"/>
                  <a:gd name="T15" fmla="*/ 77 h 162"/>
                  <a:gd name="T16" fmla="*/ 39 w 79"/>
                  <a:gd name="T17" fmla="*/ 64 h 162"/>
                  <a:gd name="T18" fmla="*/ 33 w 79"/>
                  <a:gd name="T19" fmla="*/ 47 h 162"/>
                  <a:gd name="T20" fmla="*/ 16 w 79"/>
                  <a:gd name="T21" fmla="*/ 26 h 162"/>
                  <a:gd name="T22" fmla="*/ 5 w 79"/>
                  <a:gd name="T23" fmla="*/ 9 h 162"/>
                  <a:gd name="T24" fmla="*/ 0 w 79"/>
                  <a:gd name="T25" fmla="*/ 0 h 162"/>
                  <a:gd name="T26" fmla="*/ 5 w 79"/>
                  <a:gd name="T27" fmla="*/ 0 h 162"/>
                  <a:gd name="T28" fmla="*/ 16 w 79"/>
                  <a:gd name="T29" fmla="*/ 13 h 162"/>
                  <a:gd name="T30" fmla="*/ 28 w 79"/>
                  <a:gd name="T31" fmla="*/ 30 h 162"/>
                  <a:gd name="T32" fmla="*/ 39 w 79"/>
                  <a:gd name="T33" fmla="*/ 47 h 162"/>
                  <a:gd name="T34" fmla="*/ 44 w 79"/>
                  <a:gd name="T35" fmla="*/ 60 h 162"/>
                  <a:gd name="T36" fmla="*/ 50 w 79"/>
                  <a:gd name="T37" fmla="*/ 72 h 162"/>
                  <a:gd name="T38" fmla="*/ 61 w 79"/>
                  <a:gd name="T39" fmla="*/ 111 h 162"/>
                  <a:gd name="T40" fmla="*/ 72 w 79"/>
                  <a:gd name="T41" fmla="*/ 144 h 162"/>
                  <a:gd name="T42" fmla="*/ 78 w 79"/>
                  <a:gd name="T43" fmla="*/ 157 h 162"/>
                  <a:gd name="T44" fmla="*/ 78 w 79"/>
                  <a:gd name="T45" fmla="*/ 161 h 1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9"/>
                  <a:gd name="T70" fmla="*/ 0 h 162"/>
                  <a:gd name="T71" fmla="*/ 79 w 79"/>
                  <a:gd name="T72" fmla="*/ 162 h 1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9" h="162">
                    <a:moveTo>
                      <a:pt x="78" y="161"/>
                    </a:moveTo>
                    <a:lnTo>
                      <a:pt x="72" y="161"/>
                    </a:lnTo>
                    <a:lnTo>
                      <a:pt x="61" y="144"/>
                    </a:lnTo>
                    <a:lnTo>
                      <a:pt x="50" y="119"/>
                    </a:lnTo>
                    <a:lnTo>
                      <a:pt x="39" y="102"/>
                    </a:lnTo>
                    <a:lnTo>
                      <a:pt x="39" y="94"/>
                    </a:lnTo>
                    <a:lnTo>
                      <a:pt x="39" y="85"/>
                    </a:lnTo>
                    <a:lnTo>
                      <a:pt x="39" y="77"/>
                    </a:lnTo>
                    <a:lnTo>
                      <a:pt x="39" y="64"/>
                    </a:lnTo>
                    <a:lnTo>
                      <a:pt x="33" y="47"/>
                    </a:lnTo>
                    <a:lnTo>
                      <a:pt x="16" y="26"/>
                    </a:lnTo>
                    <a:lnTo>
                      <a:pt x="5" y="9"/>
                    </a:lnTo>
                    <a:lnTo>
                      <a:pt x="0" y="0"/>
                    </a:lnTo>
                    <a:lnTo>
                      <a:pt x="5" y="0"/>
                    </a:lnTo>
                    <a:lnTo>
                      <a:pt x="16" y="13"/>
                    </a:lnTo>
                    <a:lnTo>
                      <a:pt x="28" y="30"/>
                    </a:lnTo>
                    <a:lnTo>
                      <a:pt x="39" y="47"/>
                    </a:lnTo>
                    <a:lnTo>
                      <a:pt x="44" y="60"/>
                    </a:lnTo>
                    <a:lnTo>
                      <a:pt x="50" y="72"/>
                    </a:lnTo>
                    <a:lnTo>
                      <a:pt x="61" y="111"/>
                    </a:lnTo>
                    <a:lnTo>
                      <a:pt x="72" y="144"/>
                    </a:lnTo>
                    <a:lnTo>
                      <a:pt x="78" y="157"/>
                    </a:lnTo>
                    <a:lnTo>
                      <a:pt x="78" y="161"/>
                    </a:lnTo>
                  </a:path>
                </a:pathLst>
              </a:custGeom>
              <a:solidFill>
                <a:schemeClr val="accent1"/>
              </a:solidFill>
              <a:ln w="12700" cap="rnd">
                <a:solidFill>
                  <a:srgbClr val="008000"/>
                </a:solidFill>
                <a:round/>
                <a:headEnd/>
                <a:tailEnd/>
              </a:ln>
            </p:spPr>
            <p:txBody>
              <a:bodyPr/>
              <a:lstStyle/>
              <a:p>
                <a:endParaRPr lang="en-US"/>
              </a:p>
            </p:txBody>
          </p:sp>
          <p:sp>
            <p:nvSpPr>
              <p:cNvPr id="17814" name="Freeform 659"/>
              <p:cNvSpPr>
                <a:spLocks/>
              </p:cNvSpPr>
              <p:nvPr/>
            </p:nvSpPr>
            <p:spPr bwMode="auto">
              <a:xfrm>
                <a:off x="3595" y="2390"/>
                <a:ext cx="52" cy="162"/>
              </a:xfrm>
              <a:custGeom>
                <a:avLst/>
                <a:gdLst>
                  <a:gd name="T0" fmla="*/ 0 w 52"/>
                  <a:gd name="T1" fmla="*/ 127 h 162"/>
                  <a:gd name="T2" fmla="*/ 17 w 52"/>
                  <a:gd name="T3" fmla="*/ 89 h 162"/>
                  <a:gd name="T4" fmla="*/ 23 w 52"/>
                  <a:gd name="T5" fmla="*/ 59 h 162"/>
                  <a:gd name="T6" fmla="*/ 23 w 52"/>
                  <a:gd name="T7" fmla="*/ 38 h 162"/>
                  <a:gd name="T8" fmla="*/ 23 w 52"/>
                  <a:gd name="T9" fmla="*/ 21 h 162"/>
                  <a:gd name="T10" fmla="*/ 28 w 52"/>
                  <a:gd name="T11" fmla="*/ 13 h 162"/>
                  <a:gd name="T12" fmla="*/ 40 w 52"/>
                  <a:gd name="T13" fmla="*/ 4 h 162"/>
                  <a:gd name="T14" fmla="*/ 45 w 52"/>
                  <a:gd name="T15" fmla="*/ 0 h 162"/>
                  <a:gd name="T16" fmla="*/ 51 w 52"/>
                  <a:gd name="T17" fmla="*/ 4 h 162"/>
                  <a:gd name="T18" fmla="*/ 45 w 52"/>
                  <a:gd name="T19" fmla="*/ 21 h 162"/>
                  <a:gd name="T20" fmla="*/ 34 w 52"/>
                  <a:gd name="T21" fmla="*/ 42 h 162"/>
                  <a:gd name="T22" fmla="*/ 28 w 52"/>
                  <a:gd name="T23" fmla="*/ 68 h 162"/>
                  <a:gd name="T24" fmla="*/ 17 w 52"/>
                  <a:gd name="T25" fmla="*/ 89 h 162"/>
                  <a:gd name="T26" fmla="*/ 11 w 52"/>
                  <a:gd name="T27" fmla="*/ 127 h 162"/>
                  <a:gd name="T28" fmla="*/ 11 w 52"/>
                  <a:gd name="T29" fmla="*/ 161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
                  <a:gd name="T46" fmla="*/ 0 h 162"/>
                  <a:gd name="T47" fmla="*/ 52 w 52"/>
                  <a:gd name="T48" fmla="*/ 162 h 1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 h="162">
                    <a:moveTo>
                      <a:pt x="0" y="127"/>
                    </a:moveTo>
                    <a:lnTo>
                      <a:pt x="17" y="89"/>
                    </a:lnTo>
                    <a:lnTo>
                      <a:pt x="23" y="59"/>
                    </a:lnTo>
                    <a:lnTo>
                      <a:pt x="23" y="38"/>
                    </a:lnTo>
                    <a:lnTo>
                      <a:pt x="23" y="21"/>
                    </a:lnTo>
                    <a:lnTo>
                      <a:pt x="28" y="13"/>
                    </a:lnTo>
                    <a:lnTo>
                      <a:pt x="40" y="4"/>
                    </a:lnTo>
                    <a:lnTo>
                      <a:pt x="45" y="0"/>
                    </a:lnTo>
                    <a:lnTo>
                      <a:pt x="51" y="4"/>
                    </a:lnTo>
                    <a:lnTo>
                      <a:pt x="45" y="21"/>
                    </a:lnTo>
                    <a:lnTo>
                      <a:pt x="34" y="42"/>
                    </a:lnTo>
                    <a:lnTo>
                      <a:pt x="28" y="68"/>
                    </a:lnTo>
                    <a:lnTo>
                      <a:pt x="17" y="89"/>
                    </a:lnTo>
                    <a:lnTo>
                      <a:pt x="11" y="127"/>
                    </a:lnTo>
                    <a:lnTo>
                      <a:pt x="11" y="161"/>
                    </a:lnTo>
                  </a:path>
                </a:pathLst>
              </a:custGeom>
              <a:solidFill>
                <a:schemeClr val="accent1"/>
              </a:solidFill>
              <a:ln w="12700" cap="rnd">
                <a:solidFill>
                  <a:srgbClr val="008000"/>
                </a:solidFill>
                <a:round/>
                <a:headEnd/>
                <a:tailEnd/>
              </a:ln>
            </p:spPr>
            <p:txBody>
              <a:bodyPr/>
              <a:lstStyle/>
              <a:p>
                <a:endParaRPr lang="en-US"/>
              </a:p>
            </p:txBody>
          </p:sp>
          <p:sp>
            <p:nvSpPr>
              <p:cNvPr id="17815" name="Freeform 660"/>
              <p:cNvSpPr>
                <a:spLocks/>
              </p:cNvSpPr>
              <p:nvPr/>
            </p:nvSpPr>
            <p:spPr bwMode="auto">
              <a:xfrm>
                <a:off x="3549" y="2320"/>
                <a:ext cx="51" cy="202"/>
              </a:xfrm>
              <a:custGeom>
                <a:avLst/>
                <a:gdLst>
                  <a:gd name="T0" fmla="*/ 45 w 51"/>
                  <a:gd name="T1" fmla="*/ 201 h 202"/>
                  <a:gd name="T2" fmla="*/ 34 w 51"/>
                  <a:gd name="T3" fmla="*/ 134 h 202"/>
                  <a:gd name="T4" fmla="*/ 22 w 51"/>
                  <a:gd name="T5" fmla="*/ 80 h 202"/>
                  <a:gd name="T6" fmla="*/ 17 w 51"/>
                  <a:gd name="T7" fmla="*/ 54 h 202"/>
                  <a:gd name="T8" fmla="*/ 11 w 51"/>
                  <a:gd name="T9" fmla="*/ 29 h 202"/>
                  <a:gd name="T10" fmla="*/ 5 w 51"/>
                  <a:gd name="T11" fmla="*/ 13 h 202"/>
                  <a:gd name="T12" fmla="*/ 0 w 51"/>
                  <a:gd name="T13" fmla="*/ 0 h 202"/>
                  <a:gd name="T14" fmla="*/ 5 w 51"/>
                  <a:gd name="T15" fmla="*/ 4 h 202"/>
                  <a:gd name="T16" fmla="*/ 11 w 51"/>
                  <a:gd name="T17" fmla="*/ 17 h 202"/>
                  <a:gd name="T18" fmla="*/ 17 w 51"/>
                  <a:gd name="T19" fmla="*/ 29 h 202"/>
                  <a:gd name="T20" fmla="*/ 28 w 51"/>
                  <a:gd name="T21" fmla="*/ 46 h 202"/>
                  <a:gd name="T22" fmla="*/ 34 w 51"/>
                  <a:gd name="T23" fmla="*/ 71 h 202"/>
                  <a:gd name="T24" fmla="*/ 45 w 51"/>
                  <a:gd name="T25" fmla="*/ 92 h 202"/>
                  <a:gd name="T26" fmla="*/ 50 w 51"/>
                  <a:gd name="T27" fmla="*/ 113 h 202"/>
                  <a:gd name="T28" fmla="*/ 50 w 51"/>
                  <a:gd name="T29" fmla="*/ 126 h 202"/>
                  <a:gd name="T30" fmla="*/ 50 w 51"/>
                  <a:gd name="T31" fmla="*/ 138 h 202"/>
                  <a:gd name="T32" fmla="*/ 50 w 51"/>
                  <a:gd name="T33" fmla="*/ 155 h 2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202"/>
                  <a:gd name="T53" fmla="*/ 51 w 51"/>
                  <a:gd name="T54" fmla="*/ 202 h 2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202">
                    <a:moveTo>
                      <a:pt x="45" y="201"/>
                    </a:moveTo>
                    <a:lnTo>
                      <a:pt x="34" y="134"/>
                    </a:lnTo>
                    <a:lnTo>
                      <a:pt x="22" y="80"/>
                    </a:lnTo>
                    <a:lnTo>
                      <a:pt x="17" y="54"/>
                    </a:lnTo>
                    <a:lnTo>
                      <a:pt x="11" y="29"/>
                    </a:lnTo>
                    <a:lnTo>
                      <a:pt x="5" y="13"/>
                    </a:lnTo>
                    <a:lnTo>
                      <a:pt x="0" y="0"/>
                    </a:lnTo>
                    <a:lnTo>
                      <a:pt x="5" y="4"/>
                    </a:lnTo>
                    <a:lnTo>
                      <a:pt x="11" y="17"/>
                    </a:lnTo>
                    <a:lnTo>
                      <a:pt x="17" y="29"/>
                    </a:lnTo>
                    <a:lnTo>
                      <a:pt x="28" y="46"/>
                    </a:lnTo>
                    <a:lnTo>
                      <a:pt x="34" y="71"/>
                    </a:lnTo>
                    <a:lnTo>
                      <a:pt x="45" y="92"/>
                    </a:lnTo>
                    <a:lnTo>
                      <a:pt x="50" y="113"/>
                    </a:lnTo>
                    <a:lnTo>
                      <a:pt x="50" y="126"/>
                    </a:lnTo>
                    <a:lnTo>
                      <a:pt x="50" y="138"/>
                    </a:lnTo>
                    <a:lnTo>
                      <a:pt x="50" y="155"/>
                    </a:lnTo>
                  </a:path>
                </a:pathLst>
              </a:custGeom>
              <a:solidFill>
                <a:schemeClr val="accent1"/>
              </a:solidFill>
              <a:ln w="12700" cap="rnd">
                <a:solidFill>
                  <a:srgbClr val="008000"/>
                </a:solidFill>
                <a:round/>
                <a:headEnd/>
                <a:tailEnd/>
              </a:ln>
            </p:spPr>
            <p:txBody>
              <a:bodyPr/>
              <a:lstStyle/>
              <a:p>
                <a:endParaRPr lang="en-US"/>
              </a:p>
            </p:txBody>
          </p:sp>
          <p:sp>
            <p:nvSpPr>
              <p:cNvPr id="17816" name="Freeform 661"/>
              <p:cNvSpPr>
                <a:spLocks/>
              </p:cNvSpPr>
              <p:nvPr/>
            </p:nvSpPr>
            <p:spPr bwMode="auto">
              <a:xfrm>
                <a:off x="3495" y="2477"/>
                <a:ext cx="90" cy="64"/>
              </a:xfrm>
              <a:custGeom>
                <a:avLst/>
                <a:gdLst>
                  <a:gd name="T0" fmla="*/ 89 w 90"/>
                  <a:gd name="T1" fmla="*/ 63 h 64"/>
                  <a:gd name="T2" fmla="*/ 89 w 90"/>
                  <a:gd name="T3" fmla="*/ 59 h 64"/>
                  <a:gd name="T4" fmla="*/ 84 w 90"/>
                  <a:gd name="T5" fmla="*/ 46 h 64"/>
                  <a:gd name="T6" fmla="*/ 73 w 90"/>
                  <a:gd name="T7" fmla="*/ 29 h 64"/>
                  <a:gd name="T8" fmla="*/ 67 w 90"/>
                  <a:gd name="T9" fmla="*/ 21 h 64"/>
                  <a:gd name="T10" fmla="*/ 50 w 90"/>
                  <a:gd name="T11" fmla="*/ 8 h 64"/>
                  <a:gd name="T12" fmla="*/ 34 w 90"/>
                  <a:gd name="T13" fmla="*/ 0 h 64"/>
                  <a:gd name="T14" fmla="*/ 22 w 90"/>
                  <a:gd name="T15" fmla="*/ 0 h 64"/>
                  <a:gd name="T16" fmla="*/ 11 w 90"/>
                  <a:gd name="T17" fmla="*/ 0 h 64"/>
                  <a:gd name="T18" fmla="*/ 0 w 90"/>
                  <a:gd name="T19" fmla="*/ 0 h 64"/>
                  <a:gd name="T20" fmla="*/ 6 w 90"/>
                  <a:gd name="T21" fmla="*/ 4 h 64"/>
                  <a:gd name="T22" fmla="*/ 22 w 90"/>
                  <a:gd name="T23" fmla="*/ 8 h 64"/>
                  <a:gd name="T24" fmla="*/ 39 w 90"/>
                  <a:gd name="T25" fmla="*/ 12 h 64"/>
                  <a:gd name="T26" fmla="*/ 50 w 90"/>
                  <a:gd name="T27" fmla="*/ 17 h 64"/>
                  <a:gd name="T28" fmla="*/ 61 w 90"/>
                  <a:gd name="T29" fmla="*/ 25 h 64"/>
                  <a:gd name="T30" fmla="*/ 73 w 90"/>
                  <a:gd name="T31" fmla="*/ 42 h 64"/>
                  <a:gd name="T32" fmla="*/ 84 w 90"/>
                  <a:gd name="T33" fmla="*/ 55 h 64"/>
                  <a:gd name="T34" fmla="*/ 89 w 90"/>
                  <a:gd name="T35" fmla="*/ 63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64"/>
                  <a:gd name="T56" fmla="*/ 90 w 90"/>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64">
                    <a:moveTo>
                      <a:pt x="89" y="63"/>
                    </a:moveTo>
                    <a:lnTo>
                      <a:pt x="89" y="59"/>
                    </a:lnTo>
                    <a:lnTo>
                      <a:pt x="84" y="46"/>
                    </a:lnTo>
                    <a:lnTo>
                      <a:pt x="73" y="29"/>
                    </a:lnTo>
                    <a:lnTo>
                      <a:pt x="67" y="21"/>
                    </a:lnTo>
                    <a:lnTo>
                      <a:pt x="50" y="8"/>
                    </a:lnTo>
                    <a:lnTo>
                      <a:pt x="34" y="0"/>
                    </a:lnTo>
                    <a:lnTo>
                      <a:pt x="22" y="0"/>
                    </a:lnTo>
                    <a:lnTo>
                      <a:pt x="11" y="0"/>
                    </a:lnTo>
                    <a:lnTo>
                      <a:pt x="0" y="0"/>
                    </a:lnTo>
                    <a:lnTo>
                      <a:pt x="6" y="4"/>
                    </a:lnTo>
                    <a:lnTo>
                      <a:pt x="22" y="8"/>
                    </a:lnTo>
                    <a:lnTo>
                      <a:pt x="39" y="12"/>
                    </a:lnTo>
                    <a:lnTo>
                      <a:pt x="50" y="17"/>
                    </a:lnTo>
                    <a:lnTo>
                      <a:pt x="61" y="25"/>
                    </a:lnTo>
                    <a:lnTo>
                      <a:pt x="73" y="42"/>
                    </a:lnTo>
                    <a:lnTo>
                      <a:pt x="84" y="55"/>
                    </a:lnTo>
                    <a:lnTo>
                      <a:pt x="89" y="63"/>
                    </a:lnTo>
                  </a:path>
                </a:pathLst>
              </a:custGeom>
              <a:solidFill>
                <a:schemeClr val="accent1"/>
              </a:solidFill>
              <a:ln w="12700" cap="rnd">
                <a:solidFill>
                  <a:srgbClr val="008000"/>
                </a:solidFill>
                <a:round/>
                <a:headEnd/>
                <a:tailEnd/>
              </a:ln>
            </p:spPr>
            <p:txBody>
              <a:bodyPr/>
              <a:lstStyle/>
              <a:p>
                <a:endParaRPr lang="en-US"/>
              </a:p>
            </p:txBody>
          </p:sp>
          <p:sp>
            <p:nvSpPr>
              <p:cNvPr id="17817" name="Freeform 662"/>
              <p:cNvSpPr>
                <a:spLocks/>
              </p:cNvSpPr>
              <p:nvPr/>
            </p:nvSpPr>
            <p:spPr bwMode="auto">
              <a:xfrm>
                <a:off x="3592" y="2319"/>
                <a:ext cx="35" cy="225"/>
              </a:xfrm>
              <a:custGeom>
                <a:avLst/>
                <a:gdLst>
                  <a:gd name="T0" fmla="*/ 0 w 35"/>
                  <a:gd name="T1" fmla="*/ 203 h 225"/>
                  <a:gd name="T2" fmla="*/ 6 w 35"/>
                  <a:gd name="T3" fmla="*/ 140 h 225"/>
                  <a:gd name="T4" fmla="*/ 11 w 35"/>
                  <a:gd name="T5" fmla="*/ 85 h 225"/>
                  <a:gd name="T6" fmla="*/ 17 w 35"/>
                  <a:gd name="T7" fmla="*/ 59 h 225"/>
                  <a:gd name="T8" fmla="*/ 23 w 35"/>
                  <a:gd name="T9" fmla="*/ 30 h 225"/>
                  <a:gd name="T10" fmla="*/ 28 w 35"/>
                  <a:gd name="T11" fmla="*/ 9 h 225"/>
                  <a:gd name="T12" fmla="*/ 28 w 35"/>
                  <a:gd name="T13" fmla="*/ 0 h 225"/>
                  <a:gd name="T14" fmla="*/ 34 w 35"/>
                  <a:gd name="T15" fmla="*/ 0 h 225"/>
                  <a:gd name="T16" fmla="*/ 34 w 35"/>
                  <a:gd name="T17" fmla="*/ 9 h 225"/>
                  <a:gd name="T18" fmla="*/ 34 w 35"/>
                  <a:gd name="T19" fmla="*/ 21 h 225"/>
                  <a:gd name="T20" fmla="*/ 28 w 35"/>
                  <a:gd name="T21" fmla="*/ 38 h 225"/>
                  <a:gd name="T22" fmla="*/ 23 w 35"/>
                  <a:gd name="T23" fmla="*/ 80 h 225"/>
                  <a:gd name="T24" fmla="*/ 11 w 35"/>
                  <a:gd name="T25" fmla="*/ 127 h 225"/>
                  <a:gd name="T26" fmla="*/ 11 w 35"/>
                  <a:gd name="T27" fmla="*/ 173 h 225"/>
                  <a:gd name="T28" fmla="*/ 11 w 35"/>
                  <a:gd name="T29" fmla="*/ 224 h 2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25"/>
                  <a:gd name="T47" fmla="*/ 35 w 35"/>
                  <a:gd name="T48" fmla="*/ 225 h 2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25">
                    <a:moveTo>
                      <a:pt x="0" y="203"/>
                    </a:moveTo>
                    <a:lnTo>
                      <a:pt x="6" y="140"/>
                    </a:lnTo>
                    <a:lnTo>
                      <a:pt x="11" y="85"/>
                    </a:lnTo>
                    <a:lnTo>
                      <a:pt x="17" y="59"/>
                    </a:lnTo>
                    <a:lnTo>
                      <a:pt x="23" y="30"/>
                    </a:lnTo>
                    <a:lnTo>
                      <a:pt x="28" y="9"/>
                    </a:lnTo>
                    <a:lnTo>
                      <a:pt x="28" y="0"/>
                    </a:lnTo>
                    <a:lnTo>
                      <a:pt x="34" y="0"/>
                    </a:lnTo>
                    <a:lnTo>
                      <a:pt x="34" y="9"/>
                    </a:lnTo>
                    <a:lnTo>
                      <a:pt x="34" y="21"/>
                    </a:lnTo>
                    <a:lnTo>
                      <a:pt x="28" y="38"/>
                    </a:lnTo>
                    <a:lnTo>
                      <a:pt x="23" y="80"/>
                    </a:lnTo>
                    <a:lnTo>
                      <a:pt x="11" y="127"/>
                    </a:lnTo>
                    <a:lnTo>
                      <a:pt x="11" y="173"/>
                    </a:lnTo>
                    <a:lnTo>
                      <a:pt x="11" y="224"/>
                    </a:lnTo>
                  </a:path>
                </a:pathLst>
              </a:custGeom>
              <a:solidFill>
                <a:schemeClr val="accent1"/>
              </a:solidFill>
              <a:ln w="12700" cap="rnd">
                <a:solidFill>
                  <a:srgbClr val="008000"/>
                </a:solidFill>
                <a:round/>
                <a:headEnd/>
                <a:tailEnd/>
              </a:ln>
            </p:spPr>
            <p:txBody>
              <a:bodyPr/>
              <a:lstStyle/>
              <a:p>
                <a:endParaRPr lang="en-US"/>
              </a:p>
            </p:txBody>
          </p:sp>
          <p:sp>
            <p:nvSpPr>
              <p:cNvPr id="17818" name="Freeform 663"/>
              <p:cNvSpPr>
                <a:spLocks/>
              </p:cNvSpPr>
              <p:nvPr/>
            </p:nvSpPr>
            <p:spPr bwMode="auto">
              <a:xfrm>
                <a:off x="3607" y="2472"/>
                <a:ext cx="76" cy="60"/>
              </a:xfrm>
              <a:custGeom>
                <a:avLst/>
                <a:gdLst>
                  <a:gd name="T0" fmla="*/ 0 w 76"/>
                  <a:gd name="T1" fmla="*/ 59 h 60"/>
                  <a:gd name="T2" fmla="*/ 6 w 76"/>
                  <a:gd name="T3" fmla="*/ 34 h 60"/>
                  <a:gd name="T4" fmla="*/ 18 w 76"/>
                  <a:gd name="T5" fmla="*/ 17 h 60"/>
                  <a:gd name="T6" fmla="*/ 29 w 76"/>
                  <a:gd name="T7" fmla="*/ 9 h 60"/>
                  <a:gd name="T8" fmla="*/ 41 w 76"/>
                  <a:gd name="T9" fmla="*/ 0 h 60"/>
                  <a:gd name="T10" fmla="*/ 58 w 76"/>
                  <a:gd name="T11" fmla="*/ 0 h 60"/>
                  <a:gd name="T12" fmla="*/ 75 w 76"/>
                  <a:gd name="T13" fmla="*/ 0 h 60"/>
                  <a:gd name="T14" fmla="*/ 69 w 76"/>
                  <a:gd name="T15" fmla="*/ 9 h 60"/>
                  <a:gd name="T16" fmla="*/ 52 w 76"/>
                  <a:gd name="T17" fmla="*/ 17 h 60"/>
                  <a:gd name="T18" fmla="*/ 29 w 76"/>
                  <a:gd name="T19" fmla="*/ 25 h 60"/>
                  <a:gd name="T20" fmla="*/ 18 w 76"/>
                  <a:gd name="T21" fmla="*/ 34 h 60"/>
                  <a:gd name="T22" fmla="*/ 12 w 76"/>
                  <a:gd name="T23" fmla="*/ 38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
                  <a:gd name="T37" fmla="*/ 0 h 60"/>
                  <a:gd name="T38" fmla="*/ 76 w 76"/>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 h="60">
                    <a:moveTo>
                      <a:pt x="0" y="59"/>
                    </a:moveTo>
                    <a:lnTo>
                      <a:pt x="6" y="34"/>
                    </a:lnTo>
                    <a:lnTo>
                      <a:pt x="18" y="17"/>
                    </a:lnTo>
                    <a:lnTo>
                      <a:pt x="29" y="9"/>
                    </a:lnTo>
                    <a:lnTo>
                      <a:pt x="41" y="0"/>
                    </a:lnTo>
                    <a:lnTo>
                      <a:pt x="58" y="0"/>
                    </a:lnTo>
                    <a:lnTo>
                      <a:pt x="75" y="0"/>
                    </a:lnTo>
                    <a:lnTo>
                      <a:pt x="69" y="9"/>
                    </a:lnTo>
                    <a:lnTo>
                      <a:pt x="52" y="17"/>
                    </a:lnTo>
                    <a:lnTo>
                      <a:pt x="29" y="25"/>
                    </a:lnTo>
                    <a:lnTo>
                      <a:pt x="18" y="34"/>
                    </a:lnTo>
                    <a:lnTo>
                      <a:pt x="12" y="38"/>
                    </a:lnTo>
                  </a:path>
                </a:pathLst>
              </a:custGeom>
              <a:solidFill>
                <a:schemeClr val="accent1"/>
              </a:solidFill>
              <a:ln w="12700" cap="rnd">
                <a:solidFill>
                  <a:srgbClr val="008000"/>
                </a:solidFill>
                <a:round/>
                <a:headEnd/>
                <a:tailEnd/>
              </a:ln>
            </p:spPr>
            <p:txBody>
              <a:bodyPr/>
              <a:lstStyle/>
              <a:p>
                <a:endParaRPr lang="en-US"/>
              </a:p>
            </p:txBody>
          </p:sp>
          <p:sp>
            <p:nvSpPr>
              <p:cNvPr id="17819" name="Freeform 664"/>
              <p:cNvSpPr>
                <a:spLocks/>
              </p:cNvSpPr>
              <p:nvPr/>
            </p:nvSpPr>
            <p:spPr bwMode="auto">
              <a:xfrm>
                <a:off x="3574" y="2273"/>
                <a:ext cx="23" cy="248"/>
              </a:xfrm>
              <a:custGeom>
                <a:avLst/>
                <a:gdLst>
                  <a:gd name="T0" fmla="*/ 22 w 23"/>
                  <a:gd name="T1" fmla="*/ 247 h 248"/>
                  <a:gd name="T2" fmla="*/ 16 w 23"/>
                  <a:gd name="T3" fmla="*/ 184 h 248"/>
                  <a:gd name="T4" fmla="*/ 11 w 23"/>
                  <a:gd name="T5" fmla="*/ 130 h 248"/>
                  <a:gd name="T6" fmla="*/ 5 w 23"/>
                  <a:gd name="T7" fmla="*/ 80 h 248"/>
                  <a:gd name="T8" fmla="*/ 5 w 23"/>
                  <a:gd name="T9" fmla="*/ 42 h 248"/>
                  <a:gd name="T10" fmla="*/ 0 w 23"/>
                  <a:gd name="T11" fmla="*/ 17 h 248"/>
                  <a:gd name="T12" fmla="*/ 0 w 23"/>
                  <a:gd name="T13" fmla="*/ 4 h 248"/>
                  <a:gd name="T14" fmla="*/ 0 w 23"/>
                  <a:gd name="T15" fmla="*/ 0 h 248"/>
                  <a:gd name="T16" fmla="*/ 5 w 23"/>
                  <a:gd name="T17" fmla="*/ 0 h 248"/>
                  <a:gd name="T18" fmla="*/ 5 w 23"/>
                  <a:gd name="T19" fmla="*/ 8 h 248"/>
                  <a:gd name="T20" fmla="*/ 11 w 23"/>
                  <a:gd name="T21" fmla="*/ 25 h 248"/>
                  <a:gd name="T22" fmla="*/ 16 w 23"/>
                  <a:gd name="T23" fmla="*/ 42 h 248"/>
                  <a:gd name="T24" fmla="*/ 16 w 23"/>
                  <a:gd name="T25" fmla="*/ 59 h 248"/>
                  <a:gd name="T26" fmla="*/ 16 w 23"/>
                  <a:gd name="T27" fmla="*/ 92 h 248"/>
                  <a:gd name="T28" fmla="*/ 16 w 23"/>
                  <a:gd name="T29" fmla="*/ 126 h 248"/>
                  <a:gd name="T30" fmla="*/ 16 w 23"/>
                  <a:gd name="T31" fmla="*/ 167 h 248"/>
                  <a:gd name="T32" fmla="*/ 22 w 23"/>
                  <a:gd name="T33" fmla="*/ 209 h 2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8"/>
                  <a:gd name="T53" fmla="*/ 23 w 23"/>
                  <a:gd name="T54" fmla="*/ 248 h 2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8">
                    <a:moveTo>
                      <a:pt x="22" y="247"/>
                    </a:moveTo>
                    <a:lnTo>
                      <a:pt x="16" y="184"/>
                    </a:lnTo>
                    <a:lnTo>
                      <a:pt x="11" y="130"/>
                    </a:lnTo>
                    <a:lnTo>
                      <a:pt x="5" y="80"/>
                    </a:lnTo>
                    <a:lnTo>
                      <a:pt x="5" y="42"/>
                    </a:lnTo>
                    <a:lnTo>
                      <a:pt x="0" y="17"/>
                    </a:lnTo>
                    <a:lnTo>
                      <a:pt x="0" y="4"/>
                    </a:lnTo>
                    <a:lnTo>
                      <a:pt x="0" y="0"/>
                    </a:lnTo>
                    <a:lnTo>
                      <a:pt x="5" y="0"/>
                    </a:lnTo>
                    <a:lnTo>
                      <a:pt x="5" y="8"/>
                    </a:lnTo>
                    <a:lnTo>
                      <a:pt x="11" y="25"/>
                    </a:lnTo>
                    <a:lnTo>
                      <a:pt x="16" y="42"/>
                    </a:lnTo>
                    <a:lnTo>
                      <a:pt x="16" y="59"/>
                    </a:lnTo>
                    <a:lnTo>
                      <a:pt x="16" y="92"/>
                    </a:lnTo>
                    <a:lnTo>
                      <a:pt x="16" y="126"/>
                    </a:lnTo>
                    <a:lnTo>
                      <a:pt x="16" y="167"/>
                    </a:lnTo>
                    <a:lnTo>
                      <a:pt x="22" y="209"/>
                    </a:lnTo>
                  </a:path>
                </a:pathLst>
              </a:custGeom>
              <a:solidFill>
                <a:schemeClr val="accent1"/>
              </a:solidFill>
              <a:ln w="12700" cap="rnd">
                <a:solidFill>
                  <a:srgbClr val="008000"/>
                </a:solidFill>
                <a:round/>
                <a:headEnd/>
                <a:tailEnd/>
              </a:ln>
            </p:spPr>
            <p:txBody>
              <a:bodyPr/>
              <a:lstStyle/>
              <a:p>
                <a:endParaRPr lang="en-US"/>
              </a:p>
            </p:txBody>
          </p:sp>
        </p:grpSp>
      </p:grpSp>
      <p:grpSp>
        <p:nvGrpSpPr>
          <p:cNvPr id="17738" name="Group 665"/>
          <p:cNvGrpSpPr>
            <a:grpSpLocks/>
          </p:cNvGrpSpPr>
          <p:nvPr/>
        </p:nvGrpSpPr>
        <p:grpSpPr bwMode="auto">
          <a:xfrm>
            <a:off x="2714625" y="3421063"/>
            <a:ext cx="1077913" cy="460375"/>
            <a:chOff x="1881" y="2106"/>
            <a:chExt cx="747" cy="284"/>
          </a:xfrm>
        </p:grpSpPr>
        <p:grpSp>
          <p:nvGrpSpPr>
            <p:cNvPr id="17739" name="Group 666"/>
            <p:cNvGrpSpPr>
              <a:grpSpLocks/>
            </p:cNvGrpSpPr>
            <p:nvPr/>
          </p:nvGrpSpPr>
          <p:grpSpPr bwMode="auto">
            <a:xfrm>
              <a:off x="1881" y="2111"/>
              <a:ext cx="186" cy="279"/>
              <a:chOff x="1881" y="2111"/>
              <a:chExt cx="186" cy="279"/>
            </a:xfrm>
          </p:grpSpPr>
          <p:sp>
            <p:nvSpPr>
              <p:cNvPr id="17800" name="Freeform 667"/>
              <p:cNvSpPr>
                <a:spLocks/>
              </p:cNvSpPr>
              <p:nvPr/>
            </p:nvSpPr>
            <p:spPr bwMode="auto">
              <a:xfrm>
                <a:off x="1979" y="2286"/>
                <a:ext cx="7" cy="104"/>
              </a:xfrm>
              <a:custGeom>
                <a:avLst/>
                <a:gdLst>
                  <a:gd name="T0" fmla="*/ 0 w 7"/>
                  <a:gd name="T1" fmla="*/ 103 h 104"/>
                  <a:gd name="T2" fmla="*/ 0 w 7"/>
                  <a:gd name="T3" fmla="*/ 71 h 104"/>
                  <a:gd name="T4" fmla="*/ 3 w 7"/>
                  <a:gd name="T5" fmla="*/ 47 h 104"/>
                  <a:gd name="T6" fmla="*/ 3 w 7"/>
                  <a:gd name="T7" fmla="*/ 27 h 104"/>
                  <a:gd name="T8" fmla="*/ 3 w 7"/>
                  <a:gd name="T9" fmla="*/ 12 h 104"/>
                  <a:gd name="T10" fmla="*/ 6 w 7"/>
                  <a:gd name="T11" fmla="*/ 4 h 104"/>
                  <a:gd name="T12" fmla="*/ 6 w 7"/>
                  <a:gd name="T13" fmla="*/ 0 h 104"/>
                  <a:gd name="T14" fmla="*/ 6 w 7"/>
                  <a:gd name="T15" fmla="*/ 4 h 104"/>
                  <a:gd name="T16" fmla="*/ 6 w 7"/>
                  <a:gd name="T17" fmla="*/ 16 h 104"/>
                  <a:gd name="T18" fmla="*/ 6 w 7"/>
                  <a:gd name="T19" fmla="*/ 43 h 104"/>
                  <a:gd name="T20" fmla="*/ 3 w 7"/>
                  <a:gd name="T21" fmla="*/ 71 h 104"/>
                  <a:gd name="T22" fmla="*/ 0 w 7"/>
                  <a:gd name="T23" fmla="*/ 103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
                  <a:gd name="T37" fmla="*/ 0 h 104"/>
                  <a:gd name="T38" fmla="*/ 7 w 7"/>
                  <a:gd name="T39" fmla="*/ 104 h 1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 h="104">
                    <a:moveTo>
                      <a:pt x="0" y="103"/>
                    </a:moveTo>
                    <a:lnTo>
                      <a:pt x="0" y="71"/>
                    </a:lnTo>
                    <a:lnTo>
                      <a:pt x="3" y="47"/>
                    </a:lnTo>
                    <a:lnTo>
                      <a:pt x="3" y="27"/>
                    </a:lnTo>
                    <a:lnTo>
                      <a:pt x="3" y="12"/>
                    </a:lnTo>
                    <a:lnTo>
                      <a:pt x="6" y="4"/>
                    </a:lnTo>
                    <a:lnTo>
                      <a:pt x="6" y="0"/>
                    </a:lnTo>
                    <a:lnTo>
                      <a:pt x="6" y="4"/>
                    </a:lnTo>
                    <a:lnTo>
                      <a:pt x="6" y="16"/>
                    </a:lnTo>
                    <a:lnTo>
                      <a:pt x="6" y="43"/>
                    </a:lnTo>
                    <a:lnTo>
                      <a:pt x="3" y="71"/>
                    </a:lnTo>
                    <a:lnTo>
                      <a:pt x="0" y="103"/>
                    </a:lnTo>
                  </a:path>
                </a:pathLst>
              </a:custGeom>
              <a:solidFill>
                <a:schemeClr val="accent1"/>
              </a:solidFill>
              <a:ln w="12700" cap="rnd">
                <a:solidFill>
                  <a:srgbClr val="008000"/>
                </a:solidFill>
                <a:round/>
                <a:headEnd/>
                <a:tailEnd/>
              </a:ln>
            </p:spPr>
            <p:txBody>
              <a:bodyPr/>
              <a:lstStyle/>
              <a:p>
                <a:endParaRPr lang="en-US"/>
              </a:p>
            </p:txBody>
          </p:sp>
          <p:sp>
            <p:nvSpPr>
              <p:cNvPr id="17801" name="Freeform 668"/>
              <p:cNvSpPr>
                <a:spLocks/>
              </p:cNvSpPr>
              <p:nvPr/>
            </p:nvSpPr>
            <p:spPr bwMode="auto">
              <a:xfrm>
                <a:off x="1905" y="2212"/>
                <a:ext cx="79" cy="164"/>
              </a:xfrm>
              <a:custGeom>
                <a:avLst/>
                <a:gdLst>
                  <a:gd name="T0" fmla="*/ 78 w 79"/>
                  <a:gd name="T1" fmla="*/ 163 h 164"/>
                  <a:gd name="T2" fmla="*/ 72 w 79"/>
                  <a:gd name="T3" fmla="*/ 163 h 164"/>
                  <a:gd name="T4" fmla="*/ 60 w 79"/>
                  <a:gd name="T5" fmla="*/ 147 h 164"/>
                  <a:gd name="T6" fmla="*/ 48 w 79"/>
                  <a:gd name="T7" fmla="*/ 123 h 164"/>
                  <a:gd name="T8" fmla="*/ 39 w 79"/>
                  <a:gd name="T9" fmla="*/ 103 h 164"/>
                  <a:gd name="T10" fmla="*/ 36 w 79"/>
                  <a:gd name="T11" fmla="*/ 92 h 164"/>
                  <a:gd name="T12" fmla="*/ 39 w 79"/>
                  <a:gd name="T13" fmla="*/ 84 h 164"/>
                  <a:gd name="T14" fmla="*/ 42 w 79"/>
                  <a:gd name="T15" fmla="*/ 76 h 164"/>
                  <a:gd name="T16" fmla="*/ 39 w 79"/>
                  <a:gd name="T17" fmla="*/ 64 h 164"/>
                  <a:gd name="T18" fmla="*/ 30 w 79"/>
                  <a:gd name="T19" fmla="*/ 48 h 164"/>
                  <a:gd name="T20" fmla="*/ 15 w 79"/>
                  <a:gd name="T21" fmla="*/ 28 h 164"/>
                  <a:gd name="T22" fmla="*/ 6 w 79"/>
                  <a:gd name="T23" fmla="*/ 8 h 164"/>
                  <a:gd name="T24" fmla="*/ 0 w 79"/>
                  <a:gd name="T25" fmla="*/ 0 h 164"/>
                  <a:gd name="T26" fmla="*/ 6 w 79"/>
                  <a:gd name="T27" fmla="*/ 4 h 164"/>
                  <a:gd name="T28" fmla="*/ 15 w 79"/>
                  <a:gd name="T29" fmla="*/ 12 h 164"/>
                  <a:gd name="T30" fmla="*/ 27 w 79"/>
                  <a:gd name="T31" fmla="*/ 28 h 164"/>
                  <a:gd name="T32" fmla="*/ 39 w 79"/>
                  <a:gd name="T33" fmla="*/ 48 h 164"/>
                  <a:gd name="T34" fmla="*/ 42 w 79"/>
                  <a:gd name="T35" fmla="*/ 60 h 164"/>
                  <a:gd name="T36" fmla="*/ 48 w 79"/>
                  <a:gd name="T37" fmla="*/ 76 h 164"/>
                  <a:gd name="T38" fmla="*/ 63 w 79"/>
                  <a:gd name="T39" fmla="*/ 111 h 164"/>
                  <a:gd name="T40" fmla="*/ 72 w 79"/>
                  <a:gd name="T41" fmla="*/ 147 h 164"/>
                  <a:gd name="T42" fmla="*/ 78 w 79"/>
                  <a:gd name="T43" fmla="*/ 155 h 164"/>
                  <a:gd name="T44" fmla="*/ 78 w 79"/>
                  <a:gd name="T45" fmla="*/ 163 h 1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9"/>
                  <a:gd name="T70" fmla="*/ 0 h 164"/>
                  <a:gd name="T71" fmla="*/ 79 w 79"/>
                  <a:gd name="T72" fmla="*/ 164 h 1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9" h="164">
                    <a:moveTo>
                      <a:pt x="78" y="163"/>
                    </a:moveTo>
                    <a:lnTo>
                      <a:pt x="72" y="163"/>
                    </a:lnTo>
                    <a:lnTo>
                      <a:pt x="60" y="147"/>
                    </a:lnTo>
                    <a:lnTo>
                      <a:pt x="48" y="123"/>
                    </a:lnTo>
                    <a:lnTo>
                      <a:pt x="39" y="103"/>
                    </a:lnTo>
                    <a:lnTo>
                      <a:pt x="36" y="92"/>
                    </a:lnTo>
                    <a:lnTo>
                      <a:pt x="39" y="84"/>
                    </a:lnTo>
                    <a:lnTo>
                      <a:pt x="42" y="76"/>
                    </a:lnTo>
                    <a:lnTo>
                      <a:pt x="39" y="64"/>
                    </a:lnTo>
                    <a:lnTo>
                      <a:pt x="30" y="48"/>
                    </a:lnTo>
                    <a:lnTo>
                      <a:pt x="15" y="28"/>
                    </a:lnTo>
                    <a:lnTo>
                      <a:pt x="6" y="8"/>
                    </a:lnTo>
                    <a:lnTo>
                      <a:pt x="0" y="0"/>
                    </a:lnTo>
                    <a:lnTo>
                      <a:pt x="6" y="4"/>
                    </a:lnTo>
                    <a:lnTo>
                      <a:pt x="15" y="12"/>
                    </a:lnTo>
                    <a:lnTo>
                      <a:pt x="27" y="28"/>
                    </a:lnTo>
                    <a:lnTo>
                      <a:pt x="39" y="48"/>
                    </a:lnTo>
                    <a:lnTo>
                      <a:pt x="42" y="60"/>
                    </a:lnTo>
                    <a:lnTo>
                      <a:pt x="48" y="76"/>
                    </a:lnTo>
                    <a:lnTo>
                      <a:pt x="63" y="111"/>
                    </a:lnTo>
                    <a:lnTo>
                      <a:pt x="72" y="147"/>
                    </a:lnTo>
                    <a:lnTo>
                      <a:pt x="78" y="155"/>
                    </a:lnTo>
                    <a:lnTo>
                      <a:pt x="78" y="163"/>
                    </a:lnTo>
                  </a:path>
                </a:pathLst>
              </a:custGeom>
              <a:solidFill>
                <a:schemeClr val="accent1"/>
              </a:solidFill>
              <a:ln w="12700" cap="rnd">
                <a:solidFill>
                  <a:srgbClr val="008000"/>
                </a:solidFill>
                <a:round/>
                <a:headEnd/>
                <a:tailEnd/>
              </a:ln>
            </p:spPr>
            <p:txBody>
              <a:bodyPr/>
              <a:lstStyle/>
              <a:p>
                <a:endParaRPr lang="en-US"/>
              </a:p>
            </p:txBody>
          </p:sp>
          <p:sp>
            <p:nvSpPr>
              <p:cNvPr id="17802" name="Freeform 669"/>
              <p:cNvSpPr>
                <a:spLocks/>
              </p:cNvSpPr>
              <p:nvPr/>
            </p:nvSpPr>
            <p:spPr bwMode="auto">
              <a:xfrm>
                <a:off x="1983" y="2230"/>
                <a:ext cx="48" cy="160"/>
              </a:xfrm>
              <a:custGeom>
                <a:avLst/>
                <a:gdLst>
                  <a:gd name="T0" fmla="*/ 0 w 48"/>
                  <a:gd name="T1" fmla="*/ 123 h 160"/>
                  <a:gd name="T2" fmla="*/ 13 w 48"/>
                  <a:gd name="T3" fmla="*/ 87 h 160"/>
                  <a:gd name="T4" fmla="*/ 25 w 48"/>
                  <a:gd name="T5" fmla="*/ 60 h 160"/>
                  <a:gd name="T6" fmla="*/ 25 w 48"/>
                  <a:gd name="T7" fmla="*/ 48 h 160"/>
                  <a:gd name="T8" fmla="*/ 25 w 48"/>
                  <a:gd name="T9" fmla="*/ 36 h 160"/>
                  <a:gd name="T10" fmla="*/ 22 w 48"/>
                  <a:gd name="T11" fmla="*/ 28 h 160"/>
                  <a:gd name="T12" fmla="*/ 25 w 48"/>
                  <a:gd name="T13" fmla="*/ 20 h 160"/>
                  <a:gd name="T14" fmla="*/ 31 w 48"/>
                  <a:gd name="T15" fmla="*/ 12 h 160"/>
                  <a:gd name="T16" fmla="*/ 38 w 48"/>
                  <a:gd name="T17" fmla="*/ 4 h 160"/>
                  <a:gd name="T18" fmla="*/ 47 w 48"/>
                  <a:gd name="T19" fmla="*/ 0 h 160"/>
                  <a:gd name="T20" fmla="*/ 47 w 48"/>
                  <a:gd name="T21" fmla="*/ 4 h 160"/>
                  <a:gd name="T22" fmla="*/ 44 w 48"/>
                  <a:gd name="T23" fmla="*/ 20 h 160"/>
                  <a:gd name="T24" fmla="*/ 35 w 48"/>
                  <a:gd name="T25" fmla="*/ 40 h 160"/>
                  <a:gd name="T26" fmla="*/ 25 w 48"/>
                  <a:gd name="T27" fmla="*/ 68 h 160"/>
                  <a:gd name="T28" fmla="*/ 19 w 48"/>
                  <a:gd name="T29" fmla="*/ 87 h 160"/>
                  <a:gd name="T30" fmla="*/ 13 w 48"/>
                  <a:gd name="T31" fmla="*/ 123 h 160"/>
                  <a:gd name="T32" fmla="*/ 10 w 48"/>
                  <a:gd name="T33" fmla="*/ 159 h 1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160"/>
                  <a:gd name="T53" fmla="*/ 48 w 48"/>
                  <a:gd name="T54" fmla="*/ 160 h 1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160">
                    <a:moveTo>
                      <a:pt x="0" y="123"/>
                    </a:moveTo>
                    <a:lnTo>
                      <a:pt x="13" y="87"/>
                    </a:lnTo>
                    <a:lnTo>
                      <a:pt x="25" y="60"/>
                    </a:lnTo>
                    <a:lnTo>
                      <a:pt x="25" y="48"/>
                    </a:lnTo>
                    <a:lnTo>
                      <a:pt x="25" y="36"/>
                    </a:lnTo>
                    <a:lnTo>
                      <a:pt x="22" y="28"/>
                    </a:lnTo>
                    <a:lnTo>
                      <a:pt x="25" y="20"/>
                    </a:lnTo>
                    <a:lnTo>
                      <a:pt x="31" y="12"/>
                    </a:lnTo>
                    <a:lnTo>
                      <a:pt x="38" y="4"/>
                    </a:lnTo>
                    <a:lnTo>
                      <a:pt x="47" y="0"/>
                    </a:lnTo>
                    <a:lnTo>
                      <a:pt x="47" y="4"/>
                    </a:lnTo>
                    <a:lnTo>
                      <a:pt x="44" y="20"/>
                    </a:lnTo>
                    <a:lnTo>
                      <a:pt x="35" y="40"/>
                    </a:lnTo>
                    <a:lnTo>
                      <a:pt x="25" y="68"/>
                    </a:lnTo>
                    <a:lnTo>
                      <a:pt x="19" y="87"/>
                    </a:lnTo>
                    <a:lnTo>
                      <a:pt x="13" y="123"/>
                    </a:lnTo>
                    <a:lnTo>
                      <a:pt x="10" y="159"/>
                    </a:lnTo>
                  </a:path>
                </a:pathLst>
              </a:custGeom>
              <a:solidFill>
                <a:schemeClr val="accent1"/>
              </a:solidFill>
              <a:ln w="12700" cap="rnd">
                <a:solidFill>
                  <a:srgbClr val="008000"/>
                </a:solidFill>
                <a:round/>
                <a:headEnd/>
                <a:tailEnd/>
              </a:ln>
            </p:spPr>
            <p:txBody>
              <a:bodyPr/>
              <a:lstStyle/>
              <a:p>
                <a:endParaRPr lang="en-US"/>
              </a:p>
            </p:txBody>
          </p:sp>
          <p:sp>
            <p:nvSpPr>
              <p:cNvPr id="17803" name="Freeform 670"/>
              <p:cNvSpPr>
                <a:spLocks/>
              </p:cNvSpPr>
              <p:nvPr/>
            </p:nvSpPr>
            <p:spPr bwMode="auto">
              <a:xfrm>
                <a:off x="1937" y="2160"/>
                <a:ext cx="53" cy="201"/>
              </a:xfrm>
              <a:custGeom>
                <a:avLst/>
                <a:gdLst>
                  <a:gd name="T0" fmla="*/ 43 w 53"/>
                  <a:gd name="T1" fmla="*/ 200 h 201"/>
                  <a:gd name="T2" fmla="*/ 34 w 53"/>
                  <a:gd name="T3" fmla="*/ 133 h 201"/>
                  <a:gd name="T4" fmla="*/ 31 w 53"/>
                  <a:gd name="T5" fmla="*/ 106 h 201"/>
                  <a:gd name="T6" fmla="*/ 25 w 53"/>
                  <a:gd name="T7" fmla="*/ 78 h 201"/>
                  <a:gd name="T8" fmla="*/ 19 w 53"/>
                  <a:gd name="T9" fmla="*/ 55 h 201"/>
                  <a:gd name="T10" fmla="*/ 9 w 53"/>
                  <a:gd name="T11" fmla="*/ 31 h 201"/>
                  <a:gd name="T12" fmla="*/ 3 w 53"/>
                  <a:gd name="T13" fmla="*/ 11 h 201"/>
                  <a:gd name="T14" fmla="*/ 0 w 53"/>
                  <a:gd name="T15" fmla="*/ 0 h 201"/>
                  <a:gd name="T16" fmla="*/ 6 w 53"/>
                  <a:gd name="T17" fmla="*/ 4 h 201"/>
                  <a:gd name="T18" fmla="*/ 13 w 53"/>
                  <a:gd name="T19" fmla="*/ 15 h 201"/>
                  <a:gd name="T20" fmla="*/ 19 w 53"/>
                  <a:gd name="T21" fmla="*/ 27 h 201"/>
                  <a:gd name="T22" fmla="*/ 25 w 53"/>
                  <a:gd name="T23" fmla="*/ 47 h 201"/>
                  <a:gd name="T24" fmla="*/ 34 w 53"/>
                  <a:gd name="T25" fmla="*/ 70 h 201"/>
                  <a:gd name="T26" fmla="*/ 43 w 53"/>
                  <a:gd name="T27" fmla="*/ 94 h 201"/>
                  <a:gd name="T28" fmla="*/ 49 w 53"/>
                  <a:gd name="T29" fmla="*/ 114 h 201"/>
                  <a:gd name="T30" fmla="*/ 52 w 53"/>
                  <a:gd name="T31" fmla="*/ 125 h 201"/>
                  <a:gd name="T32" fmla="*/ 52 w 53"/>
                  <a:gd name="T33" fmla="*/ 137 h 201"/>
                  <a:gd name="T34" fmla="*/ 49 w 53"/>
                  <a:gd name="T35" fmla="*/ 153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201"/>
                  <a:gd name="T56" fmla="*/ 53 w 53"/>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201">
                    <a:moveTo>
                      <a:pt x="43" y="200"/>
                    </a:moveTo>
                    <a:lnTo>
                      <a:pt x="34" y="133"/>
                    </a:lnTo>
                    <a:lnTo>
                      <a:pt x="31" y="106"/>
                    </a:lnTo>
                    <a:lnTo>
                      <a:pt x="25" y="78"/>
                    </a:lnTo>
                    <a:lnTo>
                      <a:pt x="19" y="55"/>
                    </a:lnTo>
                    <a:lnTo>
                      <a:pt x="9" y="31"/>
                    </a:lnTo>
                    <a:lnTo>
                      <a:pt x="3" y="11"/>
                    </a:lnTo>
                    <a:lnTo>
                      <a:pt x="0" y="0"/>
                    </a:lnTo>
                    <a:lnTo>
                      <a:pt x="6" y="4"/>
                    </a:lnTo>
                    <a:lnTo>
                      <a:pt x="13" y="15"/>
                    </a:lnTo>
                    <a:lnTo>
                      <a:pt x="19" y="27"/>
                    </a:lnTo>
                    <a:lnTo>
                      <a:pt x="25" y="47"/>
                    </a:lnTo>
                    <a:lnTo>
                      <a:pt x="34" y="70"/>
                    </a:lnTo>
                    <a:lnTo>
                      <a:pt x="43" y="94"/>
                    </a:lnTo>
                    <a:lnTo>
                      <a:pt x="49" y="114"/>
                    </a:lnTo>
                    <a:lnTo>
                      <a:pt x="52" y="125"/>
                    </a:lnTo>
                    <a:lnTo>
                      <a:pt x="52" y="137"/>
                    </a:lnTo>
                    <a:lnTo>
                      <a:pt x="49" y="153"/>
                    </a:lnTo>
                  </a:path>
                </a:pathLst>
              </a:custGeom>
              <a:solidFill>
                <a:schemeClr val="accent1"/>
              </a:solidFill>
              <a:ln w="12700" cap="rnd">
                <a:solidFill>
                  <a:srgbClr val="008000"/>
                </a:solidFill>
                <a:round/>
                <a:headEnd/>
                <a:tailEnd/>
              </a:ln>
            </p:spPr>
            <p:txBody>
              <a:bodyPr/>
              <a:lstStyle/>
              <a:p>
                <a:endParaRPr lang="en-US"/>
              </a:p>
            </p:txBody>
          </p:sp>
          <p:sp>
            <p:nvSpPr>
              <p:cNvPr id="17804" name="Freeform 671"/>
              <p:cNvSpPr>
                <a:spLocks/>
              </p:cNvSpPr>
              <p:nvPr/>
            </p:nvSpPr>
            <p:spPr bwMode="auto">
              <a:xfrm>
                <a:off x="1881" y="2315"/>
                <a:ext cx="94" cy="60"/>
              </a:xfrm>
              <a:custGeom>
                <a:avLst/>
                <a:gdLst>
                  <a:gd name="T0" fmla="*/ 93 w 94"/>
                  <a:gd name="T1" fmla="*/ 59 h 60"/>
                  <a:gd name="T2" fmla="*/ 90 w 94"/>
                  <a:gd name="T3" fmla="*/ 55 h 60"/>
                  <a:gd name="T4" fmla="*/ 84 w 94"/>
                  <a:gd name="T5" fmla="*/ 43 h 60"/>
                  <a:gd name="T6" fmla="*/ 75 w 94"/>
                  <a:gd name="T7" fmla="*/ 31 h 60"/>
                  <a:gd name="T8" fmla="*/ 66 w 94"/>
                  <a:gd name="T9" fmla="*/ 19 h 60"/>
                  <a:gd name="T10" fmla="*/ 51 w 94"/>
                  <a:gd name="T11" fmla="*/ 8 h 60"/>
                  <a:gd name="T12" fmla="*/ 36 w 94"/>
                  <a:gd name="T13" fmla="*/ 0 h 60"/>
                  <a:gd name="T14" fmla="*/ 24 w 94"/>
                  <a:gd name="T15" fmla="*/ 0 h 60"/>
                  <a:gd name="T16" fmla="*/ 12 w 94"/>
                  <a:gd name="T17" fmla="*/ 0 h 60"/>
                  <a:gd name="T18" fmla="*/ 3 w 94"/>
                  <a:gd name="T19" fmla="*/ 0 h 60"/>
                  <a:gd name="T20" fmla="*/ 0 w 94"/>
                  <a:gd name="T21" fmla="*/ 0 h 60"/>
                  <a:gd name="T22" fmla="*/ 3 w 94"/>
                  <a:gd name="T23" fmla="*/ 0 h 60"/>
                  <a:gd name="T24" fmla="*/ 9 w 94"/>
                  <a:gd name="T25" fmla="*/ 4 h 60"/>
                  <a:gd name="T26" fmla="*/ 24 w 94"/>
                  <a:gd name="T27" fmla="*/ 8 h 60"/>
                  <a:gd name="T28" fmla="*/ 39 w 94"/>
                  <a:gd name="T29" fmla="*/ 12 h 60"/>
                  <a:gd name="T30" fmla="*/ 54 w 94"/>
                  <a:gd name="T31" fmla="*/ 15 h 60"/>
                  <a:gd name="T32" fmla="*/ 66 w 94"/>
                  <a:gd name="T33" fmla="*/ 27 h 60"/>
                  <a:gd name="T34" fmla="*/ 78 w 94"/>
                  <a:gd name="T35" fmla="*/ 39 h 60"/>
                  <a:gd name="T36" fmla="*/ 87 w 94"/>
                  <a:gd name="T37" fmla="*/ 55 h 60"/>
                  <a:gd name="T38" fmla="*/ 93 w 94"/>
                  <a:gd name="T39" fmla="*/ 59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4"/>
                  <a:gd name="T61" fmla="*/ 0 h 60"/>
                  <a:gd name="T62" fmla="*/ 94 w 94"/>
                  <a:gd name="T63" fmla="*/ 60 h 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4" h="60">
                    <a:moveTo>
                      <a:pt x="93" y="59"/>
                    </a:moveTo>
                    <a:lnTo>
                      <a:pt x="90" y="55"/>
                    </a:lnTo>
                    <a:lnTo>
                      <a:pt x="84" y="43"/>
                    </a:lnTo>
                    <a:lnTo>
                      <a:pt x="75" y="31"/>
                    </a:lnTo>
                    <a:lnTo>
                      <a:pt x="66" y="19"/>
                    </a:lnTo>
                    <a:lnTo>
                      <a:pt x="51" y="8"/>
                    </a:lnTo>
                    <a:lnTo>
                      <a:pt x="36" y="0"/>
                    </a:lnTo>
                    <a:lnTo>
                      <a:pt x="24" y="0"/>
                    </a:lnTo>
                    <a:lnTo>
                      <a:pt x="12" y="0"/>
                    </a:lnTo>
                    <a:lnTo>
                      <a:pt x="3" y="0"/>
                    </a:lnTo>
                    <a:lnTo>
                      <a:pt x="0" y="0"/>
                    </a:lnTo>
                    <a:lnTo>
                      <a:pt x="3" y="0"/>
                    </a:lnTo>
                    <a:lnTo>
                      <a:pt x="9" y="4"/>
                    </a:lnTo>
                    <a:lnTo>
                      <a:pt x="24" y="8"/>
                    </a:lnTo>
                    <a:lnTo>
                      <a:pt x="39" y="12"/>
                    </a:lnTo>
                    <a:lnTo>
                      <a:pt x="54" y="15"/>
                    </a:lnTo>
                    <a:lnTo>
                      <a:pt x="66" y="27"/>
                    </a:lnTo>
                    <a:lnTo>
                      <a:pt x="78" y="39"/>
                    </a:lnTo>
                    <a:lnTo>
                      <a:pt x="87" y="55"/>
                    </a:lnTo>
                    <a:lnTo>
                      <a:pt x="93" y="59"/>
                    </a:lnTo>
                  </a:path>
                </a:pathLst>
              </a:custGeom>
              <a:solidFill>
                <a:schemeClr val="accent1"/>
              </a:solidFill>
              <a:ln w="12700" cap="rnd">
                <a:solidFill>
                  <a:srgbClr val="008000"/>
                </a:solidFill>
                <a:round/>
                <a:headEnd/>
                <a:tailEnd/>
              </a:ln>
            </p:spPr>
            <p:txBody>
              <a:bodyPr/>
              <a:lstStyle/>
              <a:p>
                <a:endParaRPr lang="en-US"/>
              </a:p>
            </p:txBody>
          </p:sp>
          <p:sp>
            <p:nvSpPr>
              <p:cNvPr id="17805" name="Freeform 672"/>
              <p:cNvSpPr>
                <a:spLocks/>
              </p:cNvSpPr>
              <p:nvPr/>
            </p:nvSpPr>
            <p:spPr bwMode="auto">
              <a:xfrm>
                <a:off x="1979" y="2155"/>
                <a:ext cx="35" cy="227"/>
              </a:xfrm>
              <a:custGeom>
                <a:avLst/>
                <a:gdLst>
                  <a:gd name="T0" fmla="*/ 0 w 35"/>
                  <a:gd name="T1" fmla="*/ 206 h 227"/>
                  <a:gd name="T2" fmla="*/ 6 w 35"/>
                  <a:gd name="T3" fmla="*/ 143 h 227"/>
                  <a:gd name="T4" fmla="*/ 13 w 35"/>
                  <a:gd name="T5" fmla="*/ 87 h 227"/>
                  <a:gd name="T6" fmla="*/ 16 w 35"/>
                  <a:gd name="T7" fmla="*/ 64 h 227"/>
                  <a:gd name="T8" fmla="*/ 22 w 35"/>
                  <a:gd name="T9" fmla="*/ 36 h 227"/>
                  <a:gd name="T10" fmla="*/ 28 w 35"/>
                  <a:gd name="T11" fmla="*/ 12 h 227"/>
                  <a:gd name="T12" fmla="*/ 31 w 35"/>
                  <a:gd name="T13" fmla="*/ 0 h 227"/>
                  <a:gd name="T14" fmla="*/ 34 w 35"/>
                  <a:gd name="T15" fmla="*/ 0 h 227"/>
                  <a:gd name="T16" fmla="*/ 34 w 35"/>
                  <a:gd name="T17" fmla="*/ 12 h 227"/>
                  <a:gd name="T18" fmla="*/ 34 w 35"/>
                  <a:gd name="T19" fmla="*/ 28 h 227"/>
                  <a:gd name="T20" fmla="*/ 31 w 35"/>
                  <a:gd name="T21" fmla="*/ 44 h 227"/>
                  <a:gd name="T22" fmla="*/ 28 w 35"/>
                  <a:gd name="T23" fmla="*/ 60 h 227"/>
                  <a:gd name="T24" fmla="*/ 22 w 35"/>
                  <a:gd name="T25" fmla="*/ 83 h 227"/>
                  <a:gd name="T26" fmla="*/ 16 w 35"/>
                  <a:gd name="T27" fmla="*/ 107 h 227"/>
                  <a:gd name="T28" fmla="*/ 13 w 35"/>
                  <a:gd name="T29" fmla="*/ 131 h 227"/>
                  <a:gd name="T30" fmla="*/ 13 w 35"/>
                  <a:gd name="T31" fmla="*/ 178 h 227"/>
                  <a:gd name="T32" fmla="*/ 13 w 35"/>
                  <a:gd name="T33" fmla="*/ 226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227"/>
                  <a:gd name="T53" fmla="*/ 35 w 35"/>
                  <a:gd name="T54" fmla="*/ 227 h 2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227">
                    <a:moveTo>
                      <a:pt x="0" y="206"/>
                    </a:moveTo>
                    <a:lnTo>
                      <a:pt x="6" y="143"/>
                    </a:lnTo>
                    <a:lnTo>
                      <a:pt x="13" y="87"/>
                    </a:lnTo>
                    <a:lnTo>
                      <a:pt x="16" y="64"/>
                    </a:lnTo>
                    <a:lnTo>
                      <a:pt x="22" y="36"/>
                    </a:lnTo>
                    <a:lnTo>
                      <a:pt x="28" y="12"/>
                    </a:lnTo>
                    <a:lnTo>
                      <a:pt x="31" y="0"/>
                    </a:lnTo>
                    <a:lnTo>
                      <a:pt x="34" y="0"/>
                    </a:lnTo>
                    <a:lnTo>
                      <a:pt x="34" y="12"/>
                    </a:lnTo>
                    <a:lnTo>
                      <a:pt x="34" y="28"/>
                    </a:lnTo>
                    <a:lnTo>
                      <a:pt x="31" y="44"/>
                    </a:lnTo>
                    <a:lnTo>
                      <a:pt x="28" y="60"/>
                    </a:lnTo>
                    <a:lnTo>
                      <a:pt x="22" y="83"/>
                    </a:lnTo>
                    <a:lnTo>
                      <a:pt x="16" y="107"/>
                    </a:lnTo>
                    <a:lnTo>
                      <a:pt x="13" y="131"/>
                    </a:lnTo>
                    <a:lnTo>
                      <a:pt x="13" y="178"/>
                    </a:lnTo>
                    <a:lnTo>
                      <a:pt x="13" y="226"/>
                    </a:lnTo>
                  </a:path>
                </a:pathLst>
              </a:custGeom>
              <a:solidFill>
                <a:schemeClr val="accent1"/>
              </a:solidFill>
              <a:ln w="12700" cap="rnd">
                <a:solidFill>
                  <a:srgbClr val="008000"/>
                </a:solidFill>
                <a:round/>
                <a:headEnd/>
                <a:tailEnd/>
              </a:ln>
            </p:spPr>
            <p:txBody>
              <a:bodyPr/>
              <a:lstStyle/>
              <a:p>
                <a:endParaRPr lang="en-US"/>
              </a:p>
            </p:txBody>
          </p:sp>
          <p:sp>
            <p:nvSpPr>
              <p:cNvPr id="17806" name="Freeform 673"/>
              <p:cNvSpPr>
                <a:spLocks/>
              </p:cNvSpPr>
              <p:nvPr/>
            </p:nvSpPr>
            <p:spPr bwMode="auto">
              <a:xfrm>
                <a:off x="1996" y="2310"/>
                <a:ext cx="71" cy="60"/>
              </a:xfrm>
              <a:custGeom>
                <a:avLst/>
                <a:gdLst>
                  <a:gd name="T0" fmla="*/ 0 w 71"/>
                  <a:gd name="T1" fmla="*/ 59 h 60"/>
                  <a:gd name="T2" fmla="*/ 7 w 71"/>
                  <a:gd name="T3" fmla="*/ 35 h 60"/>
                  <a:gd name="T4" fmla="*/ 13 w 71"/>
                  <a:gd name="T5" fmla="*/ 16 h 60"/>
                  <a:gd name="T6" fmla="*/ 26 w 71"/>
                  <a:gd name="T7" fmla="*/ 8 h 60"/>
                  <a:gd name="T8" fmla="*/ 38 w 71"/>
                  <a:gd name="T9" fmla="*/ 0 h 60"/>
                  <a:gd name="T10" fmla="*/ 48 w 71"/>
                  <a:gd name="T11" fmla="*/ 0 h 60"/>
                  <a:gd name="T12" fmla="*/ 57 w 71"/>
                  <a:gd name="T13" fmla="*/ 0 h 60"/>
                  <a:gd name="T14" fmla="*/ 67 w 71"/>
                  <a:gd name="T15" fmla="*/ 0 h 60"/>
                  <a:gd name="T16" fmla="*/ 70 w 71"/>
                  <a:gd name="T17" fmla="*/ 0 h 60"/>
                  <a:gd name="T18" fmla="*/ 70 w 71"/>
                  <a:gd name="T19" fmla="*/ 4 h 60"/>
                  <a:gd name="T20" fmla="*/ 64 w 71"/>
                  <a:gd name="T21" fmla="*/ 8 h 60"/>
                  <a:gd name="T22" fmla="*/ 48 w 71"/>
                  <a:gd name="T23" fmla="*/ 16 h 60"/>
                  <a:gd name="T24" fmla="*/ 38 w 71"/>
                  <a:gd name="T25" fmla="*/ 20 h 60"/>
                  <a:gd name="T26" fmla="*/ 29 w 71"/>
                  <a:gd name="T27" fmla="*/ 27 h 60"/>
                  <a:gd name="T28" fmla="*/ 16 w 71"/>
                  <a:gd name="T29" fmla="*/ 31 h 60"/>
                  <a:gd name="T30" fmla="*/ 10 w 71"/>
                  <a:gd name="T31" fmla="*/ 35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
                  <a:gd name="T49" fmla="*/ 0 h 60"/>
                  <a:gd name="T50" fmla="*/ 71 w 71"/>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 h="60">
                    <a:moveTo>
                      <a:pt x="0" y="59"/>
                    </a:moveTo>
                    <a:lnTo>
                      <a:pt x="7" y="35"/>
                    </a:lnTo>
                    <a:lnTo>
                      <a:pt x="13" y="16"/>
                    </a:lnTo>
                    <a:lnTo>
                      <a:pt x="26" y="8"/>
                    </a:lnTo>
                    <a:lnTo>
                      <a:pt x="38" y="0"/>
                    </a:lnTo>
                    <a:lnTo>
                      <a:pt x="48" y="0"/>
                    </a:lnTo>
                    <a:lnTo>
                      <a:pt x="57" y="0"/>
                    </a:lnTo>
                    <a:lnTo>
                      <a:pt x="67" y="0"/>
                    </a:lnTo>
                    <a:lnTo>
                      <a:pt x="70" y="0"/>
                    </a:lnTo>
                    <a:lnTo>
                      <a:pt x="70" y="4"/>
                    </a:lnTo>
                    <a:lnTo>
                      <a:pt x="64" y="8"/>
                    </a:lnTo>
                    <a:lnTo>
                      <a:pt x="48" y="16"/>
                    </a:lnTo>
                    <a:lnTo>
                      <a:pt x="38" y="20"/>
                    </a:lnTo>
                    <a:lnTo>
                      <a:pt x="29" y="27"/>
                    </a:lnTo>
                    <a:lnTo>
                      <a:pt x="16" y="31"/>
                    </a:lnTo>
                    <a:lnTo>
                      <a:pt x="10" y="35"/>
                    </a:lnTo>
                  </a:path>
                </a:pathLst>
              </a:custGeom>
              <a:solidFill>
                <a:schemeClr val="accent1"/>
              </a:solidFill>
              <a:ln w="12700" cap="rnd">
                <a:solidFill>
                  <a:srgbClr val="008000"/>
                </a:solidFill>
                <a:round/>
                <a:headEnd/>
                <a:tailEnd/>
              </a:ln>
            </p:spPr>
            <p:txBody>
              <a:bodyPr/>
              <a:lstStyle/>
              <a:p>
                <a:endParaRPr lang="en-US"/>
              </a:p>
            </p:txBody>
          </p:sp>
          <p:sp>
            <p:nvSpPr>
              <p:cNvPr id="17807" name="Freeform 674"/>
              <p:cNvSpPr>
                <a:spLocks/>
              </p:cNvSpPr>
              <p:nvPr/>
            </p:nvSpPr>
            <p:spPr bwMode="auto">
              <a:xfrm>
                <a:off x="1962" y="2111"/>
                <a:ext cx="22" cy="248"/>
              </a:xfrm>
              <a:custGeom>
                <a:avLst/>
                <a:gdLst>
                  <a:gd name="T0" fmla="*/ 21 w 22"/>
                  <a:gd name="T1" fmla="*/ 247 h 248"/>
                  <a:gd name="T2" fmla="*/ 15 w 22"/>
                  <a:gd name="T3" fmla="*/ 184 h 248"/>
                  <a:gd name="T4" fmla="*/ 9 w 22"/>
                  <a:gd name="T5" fmla="*/ 129 h 248"/>
                  <a:gd name="T6" fmla="*/ 6 w 22"/>
                  <a:gd name="T7" fmla="*/ 78 h 248"/>
                  <a:gd name="T8" fmla="*/ 3 w 22"/>
                  <a:gd name="T9" fmla="*/ 59 h 248"/>
                  <a:gd name="T10" fmla="*/ 3 w 22"/>
                  <a:gd name="T11" fmla="*/ 43 h 248"/>
                  <a:gd name="T12" fmla="*/ 0 w 22"/>
                  <a:gd name="T13" fmla="*/ 19 h 248"/>
                  <a:gd name="T14" fmla="*/ 0 w 22"/>
                  <a:gd name="T15" fmla="*/ 4 h 248"/>
                  <a:gd name="T16" fmla="*/ 0 w 22"/>
                  <a:gd name="T17" fmla="*/ 0 h 248"/>
                  <a:gd name="T18" fmla="*/ 3 w 22"/>
                  <a:gd name="T19" fmla="*/ 0 h 248"/>
                  <a:gd name="T20" fmla="*/ 6 w 22"/>
                  <a:gd name="T21" fmla="*/ 7 h 248"/>
                  <a:gd name="T22" fmla="*/ 9 w 22"/>
                  <a:gd name="T23" fmla="*/ 23 h 248"/>
                  <a:gd name="T24" fmla="*/ 15 w 22"/>
                  <a:gd name="T25" fmla="*/ 43 h 248"/>
                  <a:gd name="T26" fmla="*/ 15 w 22"/>
                  <a:gd name="T27" fmla="*/ 62 h 248"/>
                  <a:gd name="T28" fmla="*/ 15 w 22"/>
                  <a:gd name="T29" fmla="*/ 94 h 248"/>
                  <a:gd name="T30" fmla="*/ 15 w 22"/>
                  <a:gd name="T31" fmla="*/ 125 h 248"/>
                  <a:gd name="T32" fmla="*/ 18 w 22"/>
                  <a:gd name="T33" fmla="*/ 165 h 248"/>
                  <a:gd name="T34" fmla="*/ 21 w 22"/>
                  <a:gd name="T35" fmla="*/ 208 h 2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48"/>
                  <a:gd name="T56" fmla="*/ 22 w 22"/>
                  <a:gd name="T57" fmla="*/ 248 h 2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48">
                    <a:moveTo>
                      <a:pt x="21" y="247"/>
                    </a:moveTo>
                    <a:lnTo>
                      <a:pt x="15" y="184"/>
                    </a:lnTo>
                    <a:lnTo>
                      <a:pt x="9" y="129"/>
                    </a:lnTo>
                    <a:lnTo>
                      <a:pt x="6" y="78"/>
                    </a:lnTo>
                    <a:lnTo>
                      <a:pt x="3" y="59"/>
                    </a:lnTo>
                    <a:lnTo>
                      <a:pt x="3" y="43"/>
                    </a:lnTo>
                    <a:lnTo>
                      <a:pt x="0" y="19"/>
                    </a:lnTo>
                    <a:lnTo>
                      <a:pt x="0" y="4"/>
                    </a:lnTo>
                    <a:lnTo>
                      <a:pt x="0" y="0"/>
                    </a:lnTo>
                    <a:lnTo>
                      <a:pt x="3" y="0"/>
                    </a:lnTo>
                    <a:lnTo>
                      <a:pt x="6" y="7"/>
                    </a:lnTo>
                    <a:lnTo>
                      <a:pt x="9" y="23"/>
                    </a:lnTo>
                    <a:lnTo>
                      <a:pt x="15" y="43"/>
                    </a:lnTo>
                    <a:lnTo>
                      <a:pt x="15" y="62"/>
                    </a:lnTo>
                    <a:lnTo>
                      <a:pt x="15" y="94"/>
                    </a:lnTo>
                    <a:lnTo>
                      <a:pt x="15" y="125"/>
                    </a:lnTo>
                    <a:lnTo>
                      <a:pt x="18" y="165"/>
                    </a:lnTo>
                    <a:lnTo>
                      <a:pt x="21" y="208"/>
                    </a:lnTo>
                  </a:path>
                </a:pathLst>
              </a:custGeom>
              <a:solidFill>
                <a:schemeClr val="accent1"/>
              </a:solidFill>
              <a:ln w="12700" cap="rnd">
                <a:solidFill>
                  <a:srgbClr val="008000"/>
                </a:solidFill>
                <a:round/>
                <a:headEnd/>
                <a:tailEnd/>
              </a:ln>
            </p:spPr>
            <p:txBody>
              <a:bodyPr/>
              <a:lstStyle/>
              <a:p>
                <a:endParaRPr lang="en-US"/>
              </a:p>
            </p:txBody>
          </p:sp>
        </p:grpSp>
        <p:grpSp>
          <p:nvGrpSpPr>
            <p:cNvPr id="17772" name="Group 675"/>
            <p:cNvGrpSpPr>
              <a:grpSpLocks/>
            </p:cNvGrpSpPr>
            <p:nvPr/>
          </p:nvGrpSpPr>
          <p:grpSpPr bwMode="auto">
            <a:xfrm>
              <a:off x="2067" y="2110"/>
              <a:ext cx="186" cy="279"/>
              <a:chOff x="2067" y="2110"/>
              <a:chExt cx="186" cy="279"/>
            </a:xfrm>
          </p:grpSpPr>
          <p:sp>
            <p:nvSpPr>
              <p:cNvPr id="17792" name="Freeform 676"/>
              <p:cNvSpPr>
                <a:spLocks/>
              </p:cNvSpPr>
              <p:nvPr/>
            </p:nvSpPr>
            <p:spPr bwMode="auto">
              <a:xfrm>
                <a:off x="2164" y="2285"/>
                <a:ext cx="7" cy="104"/>
              </a:xfrm>
              <a:custGeom>
                <a:avLst/>
                <a:gdLst>
                  <a:gd name="T0" fmla="*/ 0 w 7"/>
                  <a:gd name="T1" fmla="*/ 103 h 104"/>
                  <a:gd name="T2" fmla="*/ 0 w 7"/>
                  <a:gd name="T3" fmla="*/ 71 h 104"/>
                  <a:gd name="T4" fmla="*/ 3 w 7"/>
                  <a:gd name="T5" fmla="*/ 47 h 104"/>
                  <a:gd name="T6" fmla="*/ 3 w 7"/>
                  <a:gd name="T7" fmla="*/ 27 h 104"/>
                  <a:gd name="T8" fmla="*/ 3 w 7"/>
                  <a:gd name="T9" fmla="*/ 12 h 104"/>
                  <a:gd name="T10" fmla="*/ 6 w 7"/>
                  <a:gd name="T11" fmla="*/ 4 h 104"/>
                  <a:gd name="T12" fmla="*/ 6 w 7"/>
                  <a:gd name="T13" fmla="*/ 0 h 104"/>
                  <a:gd name="T14" fmla="*/ 6 w 7"/>
                  <a:gd name="T15" fmla="*/ 4 h 104"/>
                  <a:gd name="T16" fmla="*/ 6 w 7"/>
                  <a:gd name="T17" fmla="*/ 16 h 104"/>
                  <a:gd name="T18" fmla="*/ 6 w 7"/>
                  <a:gd name="T19" fmla="*/ 43 h 104"/>
                  <a:gd name="T20" fmla="*/ 3 w 7"/>
                  <a:gd name="T21" fmla="*/ 71 h 104"/>
                  <a:gd name="T22" fmla="*/ 0 w 7"/>
                  <a:gd name="T23" fmla="*/ 103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
                  <a:gd name="T37" fmla="*/ 0 h 104"/>
                  <a:gd name="T38" fmla="*/ 7 w 7"/>
                  <a:gd name="T39" fmla="*/ 104 h 1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 h="104">
                    <a:moveTo>
                      <a:pt x="0" y="103"/>
                    </a:moveTo>
                    <a:lnTo>
                      <a:pt x="0" y="71"/>
                    </a:lnTo>
                    <a:lnTo>
                      <a:pt x="3" y="47"/>
                    </a:lnTo>
                    <a:lnTo>
                      <a:pt x="3" y="27"/>
                    </a:lnTo>
                    <a:lnTo>
                      <a:pt x="3" y="12"/>
                    </a:lnTo>
                    <a:lnTo>
                      <a:pt x="6" y="4"/>
                    </a:lnTo>
                    <a:lnTo>
                      <a:pt x="6" y="0"/>
                    </a:lnTo>
                    <a:lnTo>
                      <a:pt x="6" y="4"/>
                    </a:lnTo>
                    <a:lnTo>
                      <a:pt x="6" y="16"/>
                    </a:lnTo>
                    <a:lnTo>
                      <a:pt x="6" y="43"/>
                    </a:lnTo>
                    <a:lnTo>
                      <a:pt x="3" y="71"/>
                    </a:lnTo>
                    <a:lnTo>
                      <a:pt x="0" y="103"/>
                    </a:lnTo>
                  </a:path>
                </a:pathLst>
              </a:custGeom>
              <a:solidFill>
                <a:schemeClr val="accent1"/>
              </a:solidFill>
              <a:ln w="12700" cap="rnd">
                <a:solidFill>
                  <a:srgbClr val="008000"/>
                </a:solidFill>
                <a:round/>
                <a:headEnd/>
                <a:tailEnd/>
              </a:ln>
            </p:spPr>
            <p:txBody>
              <a:bodyPr/>
              <a:lstStyle/>
              <a:p>
                <a:endParaRPr lang="en-US"/>
              </a:p>
            </p:txBody>
          </p:sp>
          <p:sp>
            <p:nvSpPr>
              <p:cNvPr id="17793" name="Freeform 677"/>
              <p:cNvSpPr>
                <a:spLocks/>
              </p:cNvSpPr>
              <p:nvPr/>
            </p:nvSpPr>
            <p:spPr bwMode="auto">
              <a:xfrm>
                <a:off x="2089" y="2211"/>
                <a:ext cx="81" cy="164"/>
              </a:xfrm>
              <a:custGeom>
                <a:avLst/>
                <a:gdLst>
                  <a:gd name="T0" fmla="*/ 80 w 81"/>
                  <a:gd name="T1" fmla="*/ 163 h 164"/>
                  <a:gd name="T2" fmla="*/ 73 w 81"/>
                  <a:gd name="T3" fmla="*/ 163 h 164"/>
                  <a:gd name="T4" fmla="*/ 63 w 81"/>
                  <a:gd name="T5" fmla="*/ 147 h 164"/>
                  <a:gd name="T6" fmla="*/ 50 w 81"/>
                  <a:gd name="T7" fmla="*/ 123 h 164"/>
                  <a:gd name="T8" fmla="*/ 40 w 81"/>
                  <a:gd name="T9" fmla="*/ 104 h 164"/>
                  <a:gd name="T10" fmla="*/ 37 w 81"/>
                  <a:gd name="T11" fmla="*/ 92 h 164"/>
                  <a:gd name="T12" fmla="*/ 40 w 81"/>
                  <a:gd name="T13" fmla="*/ 84 h 164"/>
                  <a:gd name="T14" fmla="*/ 44 w 81"/>
                  <a:gd name="T15" fmla="*/ 76 h 164"/>
                  <a:gd name="T16" fmla="*/ 40 w 81"/>
                  <a:gd name="T17" fmla="*/ 64 h 164"/>
                  <a:gd name="T18" fmla="*/ 30 w 81"/>
                  <a:gd name="T19" fmla="*/ 48 h 164"/>
                  <a:gd name="T20" fmla="*/ 17 w 81"/>
                  <a:gd name="T21" fmla="*/ 28 h 164"/>
                  <a:gd name="T22" fmla="*/ 7 w 81"/>
                  <a:gd name="T23" fmla="*/ 8 h 164"/>
                  <a:gd name="T24" fmla="*/ 0 w 81"/>
                  <a:gd name="T25" fmla="*/ 0 h 164"/>
                  <a:gd name="T26" fmla="*/ 4 w 81"/>
                  <a:gd name="T27" fmla="*/ 4 h 164"/>
                  <a:gd name="T28" fmla="*/ 17 w 81"/>
                  <a:gd name="T29" fmla="*/ 12 h 164"/>
                  <a:gd name="T30" fmla="*/ 30 w 81"/>
                  <a:gd name="T31" fmla="*/ 28 h 164"/>
                  <a:gd name="T32" fmla="*/ 40 w 81"/>
                  <a:gd name="T33" fmla="*/ 48 h 164"/>
                  <a:gd name="T34" fmla="*/ 44 w 81"/>
                  <a:gd name="T35" fmla="*/ 60 h 164"/>
                  <a:gd name="T36" fmla="*/ 50 w 81"/>
                  <a:gd name="T37" fmla="*/ 76 h 164"/>
                  <a:gd name="T38" fmla="*/ 63 w 81"/>
                  <a:gd name="T39" fmla="*/ 111 h 164"/>
                  <a:gd name="T40" fmla="*/ 77 w 81"/>
                  <a:gd name="T41" fmla="*/ 147 h 164"/>
                  <a:gd name="T42" fmla="*/ 80 w 81"/>
                  <a:gd name="T43" fmla="*/ 155 h 164"/>
                  <a:gd name="T44" fmla="*/ 80 w 81"/>
                  <a:gd name="T45" fmla="*/ 163 h 1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1"/>
                  <a:gd name="T70" fmla="*/ 0 h 164"/>
                  <a:gd name="T71" fmla="*/ 81 w 81"/>
                  <a:gd name="T72" fmla="*/ 164 h 1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1" h="164">
                    <a:moveTo>
                      <a:pt x="80" y="163"/>
                    </a:moveTo>
                    <a:lnTo>
                      <a:pt x="73" y="163"/>
                    </a:lnTo>
                    <a:lnTo>
                      <a:pt x="63" y="147"/>
                    </a:lnTo>
                    <a:lnTo>
                      <a:pt x="50" y="123"/>
                    </a:lnTo>
                    <a:lnTo>
                      <a:pt x="40" y="104"/>
                    </a:lnTo>
                    <a:lnTo>
                      <a:pt x="37" y="92"/>
                    </a:lnTo>
                    <a:lnTo>
                      <a:pt x="40" y="84"/>
                    </a:lnTo>
                    <a:lnTo>
                      <a:pt x="44" y="76"/>
                    </a:lnTo>
                    <a:lnTo>
                      <a:pt x="40" y="64"/>
                    </a:lnTo>
                    <a:lnTo>
                      <a:pt x="30" y="48"/>
                    </a:lnTo>
                    <a:lnTo>
                      <a:pt x="17" y="28"/>
                    </a:lnTo>
                    <a:lnTo>
                      <a:pt x="7" y="8"/>
                    </a:lnTo>
                    <a:lnTo>
                      <a:pt x="0" y="0"/>
                    </a:lnTo>
                    <a:lnTo>
                      <a:pt x="4" y="4"/>
                    </a:lnTo>
                    <a:lnTo>
                      <a:pt x="17" y="12"/>
                    </a:lnTo>
                    <a:lnTo>
                      <a:pt x="30" y="28"/>
                    </a:lnTo>
                    <a:lnTo>
                      <a:pt x="40" y="48"/>
                    </a:lnTo>
                    <a:lnTo>
                      <a:pt x="44" y="60"/>
                    </a:lnTo>
                    <a:lnTo>
                      <a:pt x="50" y="76"/>
                    </a:lnTo>
                    <a:lnTo>
                      <a:pt x="63" y="111"/>
                    </a:lnTo>
                    <a:lnTo>
                      <a:pt x="77" y="147"/>
                    </a:lnTo>
                    <a:lnTo>
                      <a:pt x="80" y="155"/>
                    </a:lnTo>
                    <a:lnTo>
                      <a:pt x="80" y="163"/>
                    </a:lnTo>
                  </a:path>
                </a:pathLst>
              </a:custGeom>
              <a:solidFill>
                <a:schemeClr val="accent1"/>
              </a:solidFill>
              <a:ln w="12700" cap="rnd">
                <a:solidFill>
                  <a:srgbClr val="008000"/>
                </a:solidFill>
                <a:round/>
                <a:headEnd/>
                <a:tailEnd/>
              </a:ln>
            </p:spPr>
            <p:txBody>
              <a:bodyPr/>
              <a:lstStyle/>
              <a:p>
                <a:endParaRPr lang="en-US"/>
              </a:p>
            </p:txBody>
          </p:sp>
          <p:sp>
            <p:nvSpPr>
              <p:cNvPr id="17794" name="Freeform 678"/>
              <p:cNvSpPr>
                <a:spLocks/>
              </p:cNvSpPr>
              <p:nvPr/>
            </p:nvSpPr>
            <p:spPr bwMode="auto">
              <a:xfrm>
                <a:off x="2168" y="2229"/>
                <a:ext cx="49" cy="160"/>
              </a:xfrm>
              <a:custGeom>
                <a:avLst/>
                <a:gdLst>
                  <a:gd name="T0" fmla="*/ 0 w 49"/>
                  <a:gd name="T1" fmla="*/ 123 h 160"/>
                  <a:gd name="T2" fmla="*/ 14 w 49"/>
                  <a:gd name="T3" fmla="*/ 87 h 160"/>
                  <a:gd name="T4" fmla="*/ 24 w 49"/>
                  <a:gd name="T5" fmla="*/ 60 h 160"/>
                  <a:gd name="T6" fmla="*/ 27 w 49"/>
                  <a:gd name="T7" fmla="*/ 48 h 160"/>
                  <a:gd name="T8" fmla="*/ 24 w 49"/>
                  <a:gd name="T9" fmla="*/ 36 h 160"/>
                  <a:gd name="T10" fmla="*/ 24 w 49"/>
                  <a:gd name="T11" fmla="*/ 28 h 160"/>
                  <a:gd name="T12" fmla="*/ 24 w 49"/>
                  <a:gd name="T13" fmla="*/ 20 h 160"/>
                  <a:gd name="T14" fmla="*/ 31 w 49"/>
                  <a:gd name="T15" fmla="*/ 12 h 160"/>
                  <a:gd name="T16" fmla="*/ 37 w 49"/>
                  <a:gd name="T17" fmla="*/ 4 h 160"/>
                  <a:gd name="T18" fmla="*/ 48 w 49"/>
                  <a:gd name="T19" fmla="*/ 0 h 160"/>
                  <a:gd name="T20" fmla="*/ 48 w 49"/>
                  <a:gd name="T21" fmla="*/ 4 h 160"/>
                  <a:gd name="T22" fmla="*/ 44 w 49"/>
                  <a:gd name="T23" fmla="*/ 20 h 160"/>
                  <a:gd name="T24" fmla="*/ 37 w 49"/>
                  <a:gd name="T25" fmla="*/ 40 h 160"/>
                  <a:gd name="T26" fmla="*/ 27 w 49"/>
                  <a:gd name="T27" fmla="*/ 68 h 160"/>
                  <a:gd name="T28" fmla="*/ 20 w 49"/>
                  <a:gd name="T29" fmla="*/ 87 h 160"/>
                  <a:gd name="T30" fmla="*/ 14 w 49"/>
                  <a:gd name="T31" fmla="*/ 123 h 160"/>
                  <a:gd name="T32" fmla="*/ 10 w 49"/>
                  <a:gd name="T33" fmla="*/ 159 h 1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160"/>
                  <a:gd name="T53" fmla="*/ 49 w 49"/>
                  <a:gd name="T54" fmla="*/ 160 h 1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160">
                    <a:moveTo>
                      <a:pt x="0" y="123"/>
                    </a:moveTo>
                    <a:lnTo>
                      <a:pt x="14" y="87"/>
                    </a:lnTo>
                    <a:lnTo>
                      <a:pt x="24" y="60"/>
                    </a:lnTo>
                    <a:lnTo>
                      <a:pt x="27" y="48"/>
                    </a:lnTo>
                    <a:lnTo>
                      <a:pt x="24" y="36"/>
                    </a:lnTo>
                    <a:lnTo>
                      <a:pt x="24" y="28"/>
                    </a:lnTo>
                    <a:lnTo>
                      <a:pt x="24" y="20"/>
                    </a:lnTo>
                    <a:lnTo>
                      <a:pt x="31" y="12"/>
                    </a:lnTo>
                    <a:lnTo>
                      <a:pt x="37" y="4"/>
                    </a:lnTo>
                    <a:lnTo>
                      <a:pt x="48" y="0"/>
                    </a:lnTo>
                    <a:lnTo>
                      <a:pt x="48" y="4"/>
                    </a:lnTo>
                    <a:lnTo>
                      <a:pt x="44" y="20"/>
                    </a:lnTo>
                    <a:lnTo>
                      <a:pt x="37" y="40"/>
                    </a:lnTo>
                    <a:lnTo>
                      <a:pt x="27" y="68"/>
                    </a:lnTo>
                    <a:lnTo>
                      <a:pt x="20" y="87"/>
                    </a:lnTo>
                    <a:lnTo>
                      <a:pt x="14" y="123"/>
                    </a:lnTo>
                    <a:lnTo>
                      <a:pt x="10" y="159"/>
                    </a:lnTo>
                  </a:path>
                </a:pathLst>
              </a:custGeom>
              <a:solidFill>
                <a:schemeClr val="accent1"/>
              </a:solidFill>
              <a:ln w="12700" cap="rnd">
                <a:solidFill>
                  <a:srgbClr val="008000"/>
                </a:solidFill>
                <a:round/>
                <a:headEnd/>
                <a:tailEnd/>
              </a:ln>
            </p:spPr>
            <p:txBody>
              <a:bodyPr/>
              <a:lstStyle/>
              <a:p>
                <a:endParaRPr lang="en-US"/>
              </a:p>
            </p:txBody>
          </p:sp>
          <p:sp>
            <p:nvSpPr>
              <p:cNvPr id="17795" name="Freeform 679"/>
              <p:cNvSpPr>
                <a:spLocks/>
              </p:cNvSpPr>
              <p:nvPr/>
            </p:nvSpPr>
            <p:spPr bwMode="auto">
              <a:xfrm>
                <a:off x="2121" y="2159"/>
                <a:ext cx="55" cy="201"/>
              </a:xfrm>
              <a:custGeom>
                <a:avLst/>
                <a:gdLst>
                  <a:gd name="T0" fmla="*/ 44 w 55"/>
                  <a:gd name="T1" fmla="*/ 200 h 201"/>
                  <a:gd name="T2" fmla="*/ 37 w 55"/>
                  <a:gd name="T3" fmla="*/ 133 h 201"/>
                  <a:gd name="T4" fmla="*/ 34 w 55"/>
                  <a:gd name="T5" fmla="*/ 106 h 201"/>
                  <a:gd name="T6" fmla="*/ 27 w 55"/>
                  <a:gd name="T7" fmla="*/ 78 h 201"/>
                  <a:gd name="T8" fmla="*/ 20 w 55"/>
                  <a:gd name="T9" fmla="*/ 55 h 201"/>
                  <a:gd name="T10" fmla="*/ 10 w 55"/>
                  <a:gd name="T11" fmla="*/ 31 h 201"/>
                  <a:gd name="T12" fmla="*/ 4 w 55"/>
                  <a:gd name="T13" fmla="*/ 11 h 201"/>
                  <a:gd name="T14" fmla="*/ 0 w 55"/>
                  <a:gd name="T15" fmla="*/ 0 h 201"/>
                  <a:gd name="T16" fmla="*/ 4 w 55"/>
                  <a:gd name="T17" fmla="*/ 0 h 201"/>
                  <a:gd name="T18" fmla="*/ 7 w 55"/>
                  <a:gd name="T19" fmla="*/ 4 h 201"/>
                  <a:gd name="T20" fmla="*/ 14 w 55"/>
                  <a:gd name="T21" fmla="*/ 15 h 201"/>
                  <a:gd name="T22" fmla="*/ 20 w 55"/>
                  <a:gd name="T23" fmla="*/ 27 h 201"/>
                  <a:gd name="T24" fmla="*/ 27 w 55"/>
                  <a:gd name="T25" fmla="*/ 47 h 201"/>
                  <a:gd name="T26" fmla="*/ 37 w 55"/>
                  <a:gd name="T27" fmla="*/ 70 h 201"/>
                  <a:gd name="T28" fmla="*/ 44 w 55"/>
                  <a:gd name="T29" fmla="*/ 94 h 201"/>
                  <a:gd name="T30" fmla="*/ 50 w 55"/>
                  <a:gd name="T31" fmla="*/ 114 h 201"/>
                  <a:gd name="T32" fmla="*/ 54 w 55"/>
                  <a:gd name="T33" fmla="*/ 125 h 201"/>
                  <a:gd name="T34" fmla="*/ 54 w 55"/>
                  <a:gd name="T35" fmla="*/ 137 h 201"/>
                  <a:gd name="T36" fmla="*/ 50 w 55"/>
                  <a:gd name="T37" fmla="*/ 153 h 2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201"/>
                  <a:gd name="T59" fmla="*/ 55 w 55"/>
                  <a:gd name="T60" fmla="*/ 201 h 2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201">
                    <a:moveTo>
                      <a:pt x="44" y="200"/>
                    </a:moveTo>
                    <a:lnTo>
                      <a:pt x="37" y="133"/>
                    </a:lnTo>
                    <a:lnTo>
                      <a:pt x="34" y="106"/>
                    </a:lnTo>
                    <a:lnTo>
                      <a:pt x="27" y="78"/>
                    </a:lnTo>
                    <a:lnTo>
                      <a:pt x="20" y="55"/>
                    </a:lnTo>
                    <a:lnTo>
                      <a:pt x="10" y="31"/>
                    </a:lnTo>
                    <a:lnTo>
                      <a:pt x="4" y="11"/>
                    </a:lnTo>
                    <a:lnTo>
                      <a:pt x="0" y="0"/>
                    </a:lnTo>
                    <a:lnTo>
                      <a:pt x="4" y="0"/>
                    </a:lnTo>
                    <a:lnTo>
                      <a:pt x="7" y="4"/>
                    </a:lnTo>
                    <a:lnTo>
                      <a:pt x="14" y="15"/>
                    </a:lnTo>
                    <a:lnTo>
                      <a:pt x="20" y="27"/>
                    </a:lnTo>
                    <a:lnTo>
                      <a:pt x="27" y="47"/>
                    </a:lnTo>
                    <a:lnTo>
                      <a:pt x="37" y="70"/>
                    </a:lnTo>
                    <a:lnTo>
                      <a:pt x="44" y="94"/>
                    </a:lnTo>
                    <a:lnTo>
                      <a:pt x="50" y="114"/>
                    </a:lnTo>
                    <a:lnTo>
                      <a:pt x="54" y="125"/>
                    </a:lnTo>
                    <a:lnTo>
                      <a:pt x="54" y="137"/>
                    </a:lnTo>
                    <a:lnTo>
                      <a:pt x="50" y="153"/>
                    </a:lnTo>
                  </a:path>
                </a:pathLst>
              </a:custGeom>
              <a:solidFill>
                <a:schemeClr val="accent1"/>
              </a:solidFill>
              <a:ln w="12700" cap="rnd">
                <a:solidFill>
                  <a:srgbClr val="008000"/>
                </a:solidFill>
                <a:round/>
                <a:headEnd/>
                <a:tailEnd/>
              </a:ln>
            </p:spPr>
            <p:txBody>
              <a:bodyPr/>
              <a:lstStyle/>
              <a:p>
                <a:endParaRPr lang="en-US"/>
              </a:p>
            </p:txBody>
          </p:sp>
          <p:sp>
            <p:nvSpPr>
              <p:cNvPr id="17796" name="Freeform 680"/>
              <p:cNvSpPr>
                <a:spLocks/>
              </p:cNvSpPr>
              <p:nvPr/>
            </p:nvSpPr>
            <p:spPr bwMode="auto">
              <a:xfrm>
                <a:off x="2067" y="2314"/>
                <a:ext cx="94" cy="60"/>
              </a:xfrm>
              <a:custGeom>
                <a:avLst/>
                <a:gdLst>
                  <a:gd name="T0" fmla="*/ 93 w 94"/>
                  <a:gd name="T1" fmla="*/ 59 h 60"/>
                  <a:gd name="T2" fmla="*/ 93 w 94"/>
                  <a:gd name="T3" fmla="*/ 55 h 60"/>
                  <a:gd name="T4" fmla="*/ 86 w 94"/>
                  <a:gd name="T5" fmla="*/ 43 h 60"/>
                  <a:gd name="T6" fmla="*/ 76 w 94"/>
                  <a:gd name="T7" fmla="*/ 31 h 60"/>
                  <a:gd name="T8" fmla="*/ 66 w 94"/>
                  <a:gd name="T9" fmla="*/ 19 h 60"/>
                  <a:gd name="T10" fmla="*/ 53 w 94"/>
                  <a:gd name="T11" fmla="*/ 8 h 60"/>
                  <a:gd name="T12" fmla="*/ 36 w 94"/>
                  <a:gd name="T13" fmla="*/ 0 h 60"/>
                  <a:gd name="T14" fmla="*/ 23 w 94"/>
                  <a:gd name="T15" fmla="*/ 0 h 60"/>
                  <a:gd name="T16" fmla="*/ 13 w 94"/>
                  <a:gd name="T17" fmla="*/ 0 h 60"/>
                  <a:gd name="T18" fmla="*/ 3 w 94"/>
                  <a:gd name="T19" fmla="*/ 0 h 60"/>
                  <a:gd name="T20" fmla="*/ 0 w 94"/>
                  <a:gd name="T21" fmla="*/ 0 h 60"/>
                  <a:gd name="T22" fmla="*/ 7 w 94"/>
                  <a:gd name="T23" fmla="*/ 4 h 60"/>
                  <a:gd name="T24" fmla="*/ 23 w 94"/>
                  <a:gd name="T25" fmla="*/ 8 h 60"/>
                  <a:gd name="T26" fmla="*/ 40 w 94"/>
                  <a:gd name="T27" fmla="*/ 12 h 60"/>
                  <a:gd name="T28" fmla="*/ 53 w 94"/>
                  <a:gd name="T29" fmla="*/ 16 h 60"/>
                  <a:gd name="T30" fmla="*/ 63 w 94"/>
                  <a:gd name="T31" fmla="*/ 27 h 60"/>
                  <a:gd name="T32" fmla="*/ 76 w 94"/>
                  <a:gd name="T33" fmla="*/ 39 h 60"/>
                  <a:gd name="T34" fmla="*/ 86 w 94"/>
                  <a:gd name="T35" fmla="*/ 55 h 60"/>
                  <a:gd name="T36" fmla="*/ 93 w 94"/>
                  <a:gd name="T37" fmla="*/ 59 h 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4"/>
                  <a:gd name="T58" fmla="*/ 0 h 60"/>
                  <a:gd name="T59" fmla="*/ 94 w 94"/>
                  <a:gd name="T60" fmla="*/ 60 h 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4" h="60">
                    <a:moveTo>
                      <a:pt x="93" y="59"/>
                    </a:moveTo>
                    <a:lnTo>
                      <a:pt x="93" y="55"/>
                    </a:lnTo>
                    <a:lnTo>
                      <a:pt x="86" y="43"/>
                    </a:lnTo>
                    <a:lnTo>
                      <a:pt x="76" y="31"/>
                    </a:lnTo>
                    <a:lnTo>
                      <a:pt x="66" y="19"/>
                    </a:lnTo>
                    <a:lnTo>
                      <a:pt x="53" y="8"/>
                    </a:lnTo>
                    <a:lnTo>
                      <a:pt x="36" y="0"/>
                    </a:lnTo>
                    <a:lnTo>
                      <a:pt x="23" y="0"/>
                    </a:lnTo>
                    <a:lnTo>
                      <a:pt x="13" y="0"/>
                    </a:lnTo>
                    <a:lnTo>
                      <a:pt x="3" y="0"/>
                    </a:lnTo>
                    <a:lnTo>
                      <a:pt x="0" y="0"/>
                    </a:lnTo>
                    <a:lnTo>
                      <a:pt x="7" y="4"/>
                    </a:lnTo>
                    <a:lnTo>
                      <a:pt x="23" y="8"/>
                    </a:lnTo>
                    <a:lnTo>
                      <a:pt x="40" y="12"/>
                    </a:lnTo>
                    <a:lnTo>
                      <a:pt x="53" y="16"/>
                    </a:lnTo>
                    <a:lnTo>
                      <a:pt x="63" y="27"/>
                    </a:lnTo>
                    <a:lnTo>
                      <a:pt x="76" y="39"/>
                    </a:lnTo>
                    <a:lnTo>
                      <a:pt x="86" y="55"/>
                    </a:lnTo>
                    <a:lnTo>
                      <a:pt x="93" y="59"/>
                    </a:lnTo>
                  </a:path>
                </a:pathLst>
              </a:custGeom>
              <a:solidFill>
                <a:schemeClr val="accent1"/>
              </a:solidFill>
              <a:ln w="12700" cap="rnd">
                <a:solidFill>
                  <a:srgbClr val="008000"/>
                </a:solidFill>
                <a:round/>
                <a:headEnd/>
                <a:tailEnd/>
              </a:ln>
            </p:spPr>
            <p:txBody>
              <a:bodyPr/>
              <a:lstStyle/>
              <a:p>
                <a:endParaRPr lang="en-US"/>
              </a:p>
            </p:txBody>
          </p:sp>
          <p:sp>
            <p:nvSpPr>
              <p:cNvPr id="17797" name="Freeform 681"/>
              <p:cNvSpPr>
                <a:spLocks/>
              </p:cNvSpPr>
              <p:nvPr/>
            </p:nvSpPr>
            <p:spPr bwMode="auto">
              <a:xfrm>
                <a:off x="2165" y="2154"/>
                <a:ext cx="35" cy="227"/>
              </a:xfrm>
              <a:custGeom>
                <a:avLst/>
                <a:gdLst>
                  <a:gd name="T0" fmla="*/ 0 w 35"/>
                  <a:gd name="T1" fmla="*/ 206 h 227"/>
                  <a:gd name="T2" fmla="*/ 7 w 35"/>
                  <a:gd name="T3" fmla="*/ 143 h 227"/>
                  <a:gd name="T4" fmla="*/ 10 w 35"/>
                  <a:gd name="T5" fmla="*/ 87 h 227"/>
                  <a:gd name="T6" fmla="*/ 17 w 35"/>
                  <a:gd name="T7" fmla="*/ 64 h 227"/>
                  <a:gd name="T8" fmla="*/ 21 w 35"/>
                  <a:gd name="T9" fmla="*/ 36 h 227"/>
                  <a:gd name="T10" fmla="*/ 27 w 35"/>
                  <a:gd name="T11" fmla="*/ 12 h 227"/>
                  <a:gd name="T12" fmla="*/ 31 w 35"/>
                  <a:gd name="T13" fmla="*/ 0 h 227"/>
                  <a:gd name="T14" fmla="*/ 34 w 35"/>
                  <a:gd name="T15" fmla="*/ 0 h 227"/>
                  <a:gd name="T16" fmla="*/ 34 w 35"/>
                  <a:gd name="T17" fmla="*/ 12 h 227"/>
                  <a:gd name="T18" fmla="*/ 34 w 35"/>
                  <a:gd name="T19" fmla="*/ 28 h 227"/>
                  <a:gd name="T20" fmla="*/ 31 w 35"/>
                  <a:gd name="T21" fmla="*/ 44 h 227"/>
                  <a:gd name="T22" fmla="*/ 27 w 35"/>
                  <a:gd name="T23" fmla="*/ 60 h 227"/>
                  <a:gd name="T24" fmla="*/ 21 w 35"/>
                  <a:gd name="T25" fmla="*/ 83 h 227"/>
                  <a:gd name="T26" fmla="*/ 14 w 35"/>
                  <a:gd name="T27" fmla="*/ 107 h 227"/>
                  <a:gd name="T28" fmla="*/ 10 w 35"/>
                  <a:gd name="T29" fmla="*/ 131 h 227"/>
                  <a:gd name="T30" fmla="*/ 10 w 35"/>
                  <a:gd name="T31" fmla="*/ 178 h 227"/>
                  <a:gd name="T32" fmla="*/ 10 w 35"/>
                  <a:gd name="T33" fmla="*/ 226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227"/>
                  <a:gd name="T53" fmla="*/ 35 w 35"/>
                  <a:gd name="T54" fmla="*/ 227 h 2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227">
                    <a:moveTo>
                      <a:pt x="0" y="206"/>
                    </a:moveTo>
                    <a:lnTo>
                      <a:pt x="7" y="143"/>
                    </a:lnTo>
                    <a:lnTo>
                      <a:pt x="10" y="87"/>
                    </a:lnTo>
                    <a:lnTo>
                      <a:pt x="17" y="64"/>
                    </a:lnTo>
                    <a:lnTo>
                      <a:pt x="21" y="36"/>
                    </a:lnTo>
                    <a:lnTo>
                      <a:pt x="27" y="12"/>
                    </a:lnTo>
                    <a:lnTo>
                      <a:pt x="31" y="0"/>
                    </a:lnTo>
                    <a:lnTo>
                      <a:pt x="34" y="0"/>
                    </a:lnTo>
                    <a:lnTo>
                      <a:pt x="34" y="12"/>
                    </a:lnTo>
                    <a:lnTo>
                      <a:pt x="34" y="28"/>
                    </a:lnTo>
                    <a:lnTo>
                      <a:pt x="31" y="44"/>
                    </a:lnTo>
                    <a:lnTo>
                      <a:pt x="27" y="60"/>
                    </a:lnTo>
                    <a:lnTo>
                      <a:pt x="21" y="83"/>
                    </a:lnTo>
                    <a:lnTo>
                      <a:pt x="14" y="107"/>
                    </a:lnTo>
                    <a:lnTo>
                      <a:pt x="10" y="131"/>
                    </a:lnTo>
                    <a:lnTo>
                      <a:pt x="10" y="178"/>
                    </a:lnTo>
                    <a:lnTo>
                      <a:pt x="10" y="226"/>
                    </a:lnTo>
                  </a:path>
                </a:pathLst>
              </a:custGeom>
              <a:solidFill>
                <a:schemeClr val="accent1"/>
              </a:solidFill>
              <a:ln w="12700" cap="rnd">
                <a:solidFill>
                  <a:srgbClr val="008000"/>
                </a:solidFill>
                <a:round/>
                <a:headEnd/>
                <a:tailEnd/>
              </a:ln>
            </p:spPr>
            <p:txBody>
              <a:bodyPr/>
              <a:lstStyle/>
              <a:p>
                <a:endParaRPr lang="en-US"/>
              </a:p>
            </p:txBody>
          </p:sp>
          <p:sp>
            <p:nvSpPr>
              <p:cNvPr id="17798" name="Freeform 682"/>
              <p:cNvSpPr>
                <a:spLocks/>
              </p:cNvSpPr>
              <p:nvPr/>
            </p:nvSpPr>
            <p:spPr bwMode="auto">
              <a:xfrm>
                <a:off x="2182" y="2309"/>
                <a:ext cx="71" cy="60"/>
              </a:xfrm>
              <a:custGeom>
                <a:avLst/>
                <a:gdLst>
                  <a:gd name="T0" fmla="*/ 0 w 71"/>
                  <a:gd name="T1" fmla="*/ 59 h 60"/>
                  <a:gd name="T2" fmla="*/ 7 w 71"/>
                  <a:gd name="T3" fmla="*/ 35 h 60"/>
                  <a:gd name="T4" fmla="*/ 14 w 71"/>
                  <a:gd name="T5" fmla="*/ 16 h 60"/>
                  <a:gd name="T6" fmla="*/ 28 w 71"/>
                  <a:gd name="T7" fmla="*/ 8 h 60"/>
                  <a:gd name="T8" fmla="*/ 38 w 71"/>
                  <a:gd name="T9" fmla="*/ 0 h 60"/>
                  <a:gd name="T10" fmla="*/ 49 w 71"/>
                  <a:gd name="T11" fmla="*/ 0 h 60"/>
                  <a:gd name="T12" fmla="*/ 59 w 71"/>
                  <a:gd name="T13" fmla="*/ 0 h 60"/>
                  <a:gd name="T14" fmla="*/ 66 w 71"/>
                  <a:gd name="T15" fmla="*/ 0 h 60"/>
                  <a:gd name="T16" fmla="*/ 70 w 71"/>
                  <a:gd name="T17" fmla="*/ 0 h 60"/>
                  <a:gd name="T18" fmla="*/ 70 w 71"/>
                  <a:gd name="T19" fmla="*/ 4 h 60"/>
                  <a:gd name="T20" fmla="*/ 66 w 71"/>
                  <a:gd name="T21" fmla="*/ 8 h 60"/>
                  <a:gd name="T22" fmla="*/ 49 w 71"/>
                  <a:gd name="T23" fmla="*/ 16 h 60"/>
                  <a:gd name="T24" fmla="*/ 38 w 71"/>
                  <a:gd name="T25" fmla="*/ 20 h 60"/>
                  <a:gd name="T26" fmla="*/ 28 w 71"/>
                  <a:gd name="T27" fmla="*/ 27 h 60"/>
                  <a:gd name="T28" fmla="*/ 14 w 71"/>
                  <a:gd name="T29" fmla="*/ 31 h 60"/>
                  <a:gd name="T30" fmla="*/ 7 w 71"/>
                  <a:gd name="T31" fmla="*/ 35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
                  <a:gd name="T49" fmla="*/ 0 h 60"/>
                  <a:gd name="T50" fmla="*/ 71 w 71"/>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 h="60">
                    <a:moveTo>
                      <a:pt x="0" y="59"/>
                    </a:moveTo>
                    <a:lnTo>
                      <a:pt x="7" y="35"/>
                    </a:lnTo>
                    <a:lnTo>
                      <a:pt x="14" y="16"/>
                    </a:lnTo>
                    <a:lnTo>
                      <a:pt x="28" y="8"/>
                    </a:lnTo>
                    <a:lnTo>
                      <a:pt x="38" y="0"/>
                    </a:lnTo>
                    <a:lnTo>
                      <a:pt x="49" y="0"/>
                    </a:lnTo>
                    <a:lnTo>
                      <a:pt x="59" y="0"/>
                    </a:lnTo>
                    <a:lnTo>
                      <a:pt x="66" y="0"/>
                    </a:lnTo>
                    <a:lnTo>
                      <a:pt x="70" y="0"/>
                    </a:lnTo>
                    <a:lnTo>
                      <a:pt x="70" y="4"/>
                    </a:lnTo>
                    <a:lnTo>
                      <a:pt x="66" y="8"/>
                    </a:lnTo>
                    <a:lnTo>
                      <a:pt x="49" y="16"/>
                    </a:lnTo>
                    <a:lnTo>
                      <a:pt x="38" y="20"/>
                    </a:lnTo>
                    <a:lnTo>
                      <a:pt x="28" y="27"/>
                    </a:lnTo>
                    <a:lnTo>
                      <a:pt x="14" y="31"/>
                    </a:lnTo>
                    <a:lnTo>
                      <a:pt x="7" y="35"/>
                    </a:lnTo>
                  </a:path>
                </a:pathLst>
              </a:custGeom>
              <a:solidFill>
                <a:schemeClr val="accent1"/>
              </a:solidFill>
              <a:ln w="12700" cap="rnd">
                <a:solidFill>
                  <a:srgbClr val="008000"/>
                </a:solidFill>
                <a:round/>
                <a:headEnd/>
                <a:tailEnd/>
              </a:ln>
            </p:spPr>
            <p:txBody>
              <a:bodyPr/>
              <a:lstStyle/>
              <a:p>
                <a:endParaRPr lang="en-US"/>
              </a:p>
            </p:txBody>
          </p:sp>
          <p:sp>
            <p:nvSpPr>
              <p:cNvPr id="17799" name="Freeform 683"/>
              <p:cNvSpPr>
                <a:spLocks/>
              </p:cNvSpPr>
              <p:nvPr/>
            </p:nvSpPr>
            <p:spPr bwMode="auto">
              <a:xfrm>
                <a:off x="2149" y="2110"/>
                <a:ext cx="21" cy="248"/>
              </a:xfrm>
              <a:custGeom>
                <a:avLst/>
                <a:gdLst>
                  <a:gd name="T0" fmla="*/ 20 w 21"/>
                  <a:gd name="T1" fmla="*/ 247 h 248"/>
                  <a:gd name="T2" fmla="*/ 13 w 21"/>
                  <a:gd name="T3" fmla="*/ 184 h 248"/>
                  <a:gd name="T4" fmla="*/ 10 w 21"/>
                  <a:gd name="T5" fmla="*/ 129 h 248"/>
                  <a:gd name="T6" fmla="*/ 7 w 21"/>
                  <a:gd name="T7" fmla="*/ 78 h 248"/>
                  <a:gd name="T8" fmla="*/ 3 w 21"/>
                  <a:gd name="T9" fmla="*/ 59 h 248"/>
                  <a:gd name="T10" fmla="*/ 3 w 21"/>
                  <a:gd name="T11" fmla="*/ 43 h 248"/>
                  <a:gd name="T12" fmla="*/ 0 w 21"/>
                  <a:gd name="T13" fmla="*/ 19 h 248"/>
                  <a:gd name="T14" fmla="*/ 0 w 21"/>
                  <a:gd name="T15" fmla="*/ 4 h 248"/>
                  <a:gd name="T16" fmla="*/ 0 w 21"/>
                  <a:gd name="T17" fmla="*/ 0 h 248"/>
                  <a:gd name="T18" fmla="*/ 3 w 21"/>
                  <a:gd name="T19" fmla="*/ 0 h 248"/>
                  <a:gd name="T20" fmla="*/ 7 w 21"/>
                  <a:gd name="T21" fmla="*/ 8 h 248"/>
                  <a:gd name="T22" fmla="*/ 10 w 21"/>
                  <a:gd name="T23" fmla="*/ 23 h 248"/>
                  <a:gd name="T24" fmla="*/ 13 w 21"/>
                  <a:gd name="T25" fmla="*/ 43 h 248"/>
                  <a:gd name="T26" fmla="*/ 13 w 21"/>
                  <a:gd name="T27" fmla="*/ 63 h 248"/>
                  <a:gd name="T28" fmla="*/ 13 w 21"/>
                  <a:gd name="T29" fmla="*/ 94 h 248"/>
                  <a:gd name="T30" fmla="*/ 13 w 21"/>
                  <a:gd name="T31" fmla="*/ 125 h 248"/>
                  <a:gd name="T32" fmla="*/ 17 w 21"/>
                  <a:gd name="T33" fmla="*/ 165 h 248"/>
                  <a:gd name="T34" fmla="*/ 20 w 21"/>
                  <a:gd name="T35" fmla="*/ 208 h 2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48"/>
                  <a:gd name="T56" fmla="*/ 21 w 21"/>
                  <a:gd name="T57" fmla="*/ 248 h 2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48">
                    <a:moveTo>
                      <a:pt x="20" y="247"/>
                    </a:moveTo>
                    <a:lnTo>
                      <a:pt x="13" y="184"/>
                    </a:lnTo>
                    <a:lnTo>
                      <a:pt x="10" y="129"/>
                    </a:lnTo>
                    <a:lnTo>
                      <a:pt x="7" y="78"/>
                    </a:lnTo>
                    <a:lnTo>
                      <a:pt x="3" y="59"/>
                    </a:lnTo>
                    <a:lnTo>
                      <a:pt x="3" y="43"/>
                    </a:lnTo>
                    <a:lnTo>
                      <a:pt x="0" y="19"/>
                    </a:lnTo>
                    <a:lnTo>
                      <a:pt x="0" y="4"/>
                    </a:lnTo>
                    <a:lnTo>
                      <a:pt x="0" y="0"/>
                    </a:lnTo>
                    <a:lnTo>
                      <a:pt x="3" y="0"/>
                    </a:lnTo>
                    <a:lnTo>
                      <a:pt x="7" y="8"/>
                    </a:lnTo>
                    <a:lnTo>
                      <a:pt x="10" y="23"/>
                    </a:lnTo>
                    <a:lnTo>
                      <a:pt x="13" y="43"/>
                    </a:lnTo>
                    <a:lnTo>
                      <a:pt x="13" y="63"/>
                    </a:lnTo>
                    <a:lnTo>
                      <a:pt x="13" y="94"/>
                    </a:lnTo>
                    <a:lnTo>
                      <a:pt x="13" y="125"/>
                    </a:lnTo>
                    <a:lnTo>
                      <a:pt x="17" y="165"/>
                    </a:lnTo>
                    <a:lnTo>
                      <a:pt x="20" y="208"/>
                    </a:lnTo>
                  </a:path>
                </a:pathLst>
              </a:custGeom>
              <a:solidFill>
                <a:schemeClr val="accent1"/>
              </a:solidFill>
              <a:ln w="12700" cap="rnd">
                <a:solidFill>
                  <a:srgbClr val="008000"/>
                </a:solidFill>
                <a:round/>
                <a:headEnd/>
                <a:tailEnd/>
              </a:ln>
            </p:spPr>
            <p:txBody>
              <a:bodyPr/>
              <a:lstStyle/>
              <a:p>
                <a:endParaRPr lang="en-US"/>
              </a:p>
            </p:txBody>
          </p:sp>
        </p:grpSp>
        <p:grpSp>
          <p:nvGrpSpPr>
            <p:cNvPr id="17773" name="Group 684"/>
            <p:cNvGrpSpPr>
              <a:grpSpLocks/>
            </p:cNvGrpSpPr>
            <p:nvPr/>
          </p:nvGrpSpPr>
          <p:grpSpPr bwMode="auto">
            <a:xfrm>
              <a:off x="2252" y="2106"/>
              <a:ext cx="186" cy="279"/>
              <a:chOff x="2252" y="2106"/>
              <a:chExt cx="186" cy="279"/>
            </a:xfrm>
          </p:grpSpPr>
          <p:sp>
            <p:nvSpPr>
              <p:cNvPr id="17784" name="Freeform 685"/>
              <p:cNvSpPr>
                <a:spLocks/>
              </p:cNvSpPr>
              <p:nvPr/>
            </p:nvSpPr>
            <p:spPr bwMode="auto">
              <a:xfrm>
                <a:off x="2348" y="2281"/>
                <a:ext cx="12" cy="104"/>
              </a:xfrm>
              <a:custGeom>
                <a:avLst/>
                <a:gdLst>
                  <a:gd name="T0" fmla="*/ 0 w 12"/>
                  <a:gd name="T1" fmla="*/ 103 h 104"/>
                  <a:gd name="T2" fmla="*/ 4 w 12"/>
                  <a:gd name="T3" fmla="*/ 71 h 104"/>
                  <a:gd name="T4" fmla="*/ 4 w 12"/>
                  <a:gd name="T5" fmla="*/ 47 h 104"/>
                  <a:gd name="T6" fmla="*/ 4 w 12"/>
                  <a:gd name="T7" fmla="*/ 28 h 104"/>
                  <a:gd name="T8" fmla="*/ 8 w 12"/>
                  <a:gd name="T9" fmla="*/ 12 h 104"/>
                  <a:gd name="T10" fmla="*/ 8 w 12"/>
                  <a:gd name="T11" fmla="*/ 4 h 104"/>
                  <a:gd name="T12" fmla="*/ 8 w 12"/>
                  <a:gd name="T13" fmla="*/ 0 h 104"/>
                  <a:gd name="T14" fmla="*/ 11 w 12"/>
                  <a:gd name="T15" fmla="*/ 0 h 104"/>
                  <a:gd name="T16" fmla="*/ 11 w 12"/>
                  <a:gd name="T17" fmla="*/ 4 h 104"/>
                  <a:gd name="T18" fmla="*/ 11 w 12"/>
                  <a:gd name="T19" fmla="*/ 16 h 104"/>
                  <a:gd name="T20" fmla="*/ 8 w 12"/>
                  <a:gd name="T21" fmla="*/ 43 h 104"/>
                  <a:gd name="T22" fmla="*/ 4 w 12"/>
                  <a:gd name="T23" fmla="*/ 71 h 104"/>
                  <a:gd name="T24" fmla="*/ 0 w 12"/>
                  <a:gd name="T25" fmla="*/ 103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04"/>
                  <a:gd name="T41" fmla="*/ 12 w 12"/>
                  <a:gd name="T42" fmla="*/ 104 h 1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04">
                    <a:moveTo>
                      <a:pt x="0" y="103"/>
                    </a:moveTo>
                    <a:lnTo>
                      <a:pt x="4" y="71"/>
                    </a:lnTo>
                    <a:lnTo>
                      <a:pt x="4" y="47"/>
                    </a:lnTo>
                    <a:lnTo>
                      <a:pt x="4" y="28"/>
                    </a:lnTo>
                    <a:lnTo>
                      <a:pt x="8" y="12"/>
                    </a:lnTo>
                    <a:lnTo>
                      <a:pt x="8" y="4"/>
                    </a:lnTo>
                    <a:lnTo>
                      <a:pt x="8" y="0"/>
                    </a:lnTo>
                    <a:lnTo>
                      <a:pt x="11" y="0"/>
                    </a:lnTo>
                    <a:lnTo>
                      <a:pt x="11" y="4"/>
                    </a:lnTo>
                    <a:lnTo>
                      <a:pt x="11" y="16"/>
                    </a:lnTo>
                    <a:lnTo>
                      <a:pt x="8" y="43"/>
                    </a:lnTo>
                    <a:lnTo>
                      <a:pt x="4" y="71"/>
                    </a:lnTo>
                    <a:lnTo>
                      <a:pt x="0" y="103"/>
                    </a:lnTo>
                  </a:path>
                </a:pathLst>
              </a:custGeom>
              <a:solidFill>
                <a:schemeClr val="accent1"/>
              </a:solidFill>
              <a:ln w="12700" cap="rnd">
                <a:solidFill>
                  <a:srgbClr val="008000"/>
                </a:solidFill>
                <a:round/>
                <a:headEnd/>
                <a:tailEnd/>
              </a:ln>
            </p:spPr>
            <p:txBody>
              <a:bodyPr/>
              <a:lstStyle/>
              <a:p>
                <a:endParaRPr lang="en-US"/>
              </a:p>
            </p:txBody>
          </p:sp>
          <p:sp>
            <p:nvSpPr>
              <p:cNvPr id="17785" name="Freeform 686"/>
              <p:cNvSpPr>
                <a:spLocks/>
              </p:cNvSpPr>
              <p:nvPr/>
            </p:nvSpPr>
            <p:spPr bwMode="auto">
              <a:xfrm>
                <a:off x="2275" y="2208"/>
                <a:ext cx="81" cy="163"/>
              </a:xfrm>
              <a:custGeom>
                <a:avLst/>
                <a:gdLst>
                  <a:gd name="T0" fmla="*/ 80 w 81"/>
                  <a:gd name="T1" fmla="*/ 162 h 163"/>
                  <a:gd name="T2" fmla="*/ 76 w 81"/>
                  <a:gd name="T3" fmla="*/ 162 h 163"/>
                  <a:gd name="T4" fmla="*/ 62 w 81"/>
                  <a:gd name="T5" fmla="*/ 146 h 163"/>
                  <a:gd name="T6" fmla="*/ 51 w 81"/>
                  <a:gd name="T7" fmla="*/ 122 h 163"/>
                  <a:gd name="T8" fmla="*/ 40 w 81"/>
                  <a:gd name="T9" fmla="*/ 103 h 163"/>
                  <a:gd name="T10" fmla="*/ 37 w 81"/>
                  <a:gd name="T11" fmla="*/ 91 h 163"/>
                  <a:gd name="T12" fmla="*/ 40 w 81"/>
                  <a:gd name="T13" fmla="*/ 83 h 163"/>
                  <a:gd name="T14" fmla="*/ 44 w 81"/>
                  <a:gd name="T15" fmla="*/ 75 h 163"/>
                  <a:gd name="T16" fmla="*/ 40 w 81"/>
                  <a:gd name="T17" fmla="*/ 63 h 163"/>
                  <a:gd name="T18" fmla="*/ 29 w 81"/>
                  <a:gd name="T19" fmla="*/ 47 h 163"/>
                  <a:gd name="T20" fmla="*/ 19 w 81"/>
                  <a:gd name="T21" fmla="*/ 27 h 163"/>
                  <a:gd name="T22" fmla="*/ 4 w 81"/>
                  <a:gd name="T23" fmla="*/ 7 h 163"/>
                  <a:gd name="T24" fmla="*/ 0 w 81"/>
                  <a:gd name="T25" fmla="*/ 0 h 163"/>
                  <a:gd name="T26" fmla="*/ 4 w 81"/>
                  <a:gd name="T27" fmla="*/ 0 h 163"/>
                  <a:gd name="T28" fmla="*/ 15 w 81"/>
                  <a:gd name="T29" fmla="*/ 11 h 163"/>
                  <a:gd name="T30" fmla="*/ 29 w 81"/>
                  <a:gd name="T31" fmla="*/ 27 h 163"/>
                  <a:gd name="T32" fmla="*/ 40 w 81"/>
                  <a:gd name="T33" fmla="*/ 43 h 163"/>
                  <a:gd name="T34" fmla="*/ 44 w 81"/>
                  <a:gd name="T35" fmla="*/ 55 h 163"/>
                  <a:gd name="T36" fmla="*/ 51 w 81"/>
                  <a:gd name="T37" fmla="*/ 71 h 163"/>
                  <a:gd name="T38" fmla="*/ 66 w 81"/>
                  <a:gd name="T39" fmla="*/ 111 h 163"/>
                  <a:gd name="T40" fmla="*/ 69 w 81"/>
                  <a:gd name="T41" fmla="*/ 130 h 163"/>
                  <a:gd name="T42" fmla="*/ 76 w 81"/>
                  <a:gd name="T43" fmla="*/ 142 h 163"/>
                  <a:gd name="T44" fmla="*/ 80 w 81"/>
                  <a:gd name="T45" fmla="*/ 154 h 163"/>
                  <a:gd name="T46" fmla="*/ 80 w 81"/>
                  <a:gd name="T47" fmla="*/ 162 h 1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1"/>
                  <a:gd name="T73" fmla="*/ 0 h 163"/>
                  <a:gd name="T74" fmla="*/ 81 w 81"/>
                  <a:gd name="T75" fmla="*/ 163 h 1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1" h="163">
                    <a:moveTo>
                      <a:pt x="80" y="162"/>
                    </a:moveTo>
                    <a:lnTo>
                      <a:pt x="76" y="162"/>
                    </a:lnTo>
                    <a:lnTo>
                      <a:pt x="62" y="146"/>
                    </a:lnTo>
                    <a:lnTo>
                      <a:pt x="51" y="122"/>
                    </a:lnTo>
                    <a:lnTo>
                      <a:pt x="40" y="103"/>
                    </a:lnTo>
                    <a:lnTo>
                      <a:pt x="37" y="91"/>
                    </a:lnTo>
                    <a:lnTo>
                      <a:pt x="40" y="83"/>
                    </a:lnTo>
                    <a:lnTo>
                      <a:pt x="44" y="75"/>
                    </a:lnTo>
                    <a:lnTo>
                      <a:pt x="40" y="63"/>
                    </a:lnTo>
                    <a:lnTo>
                      <a:pt x="29" y="47"/>
                    </a:lnTo>
                    <a:lnTo>
                      <a:pt x="19" y="27"/>
                    </a:lnTo>
                    <a:lnTo>
                      <a:pt x="4" y="7"/>
                    </a:lnTo>
                    <a:lnTo>
                      <a:pt x="0" y="0"/>
                    </a:lnTo>
                    <a:lnTo>
                      <a:pt x="4" y="0"/>
                    </a:lnTo>
                    <a:lnTo>
                      <a:pt x="15" y="11"/>
                    </a:lnTo>
                    <a:lnTo>
                      <a:pt x="29" y="27"/>
                    </a:lnTo>
                    <a:lnTo>
                      <a:pt x="40" y="43"/>
                    </a:lnTo>
                    <a:lnTo>
                      <a:pt x="44" y="55"/>
                    </a:lnTo>
                    <a:lnTo>
                      <a:pt x="51" y="71"/>
                    </a:lnTo>
                    <a:lnTo>
                      <a:pt x="66" y="111"/>
                    </a:lnTo>
                    <a:lnTo>
                      <a:pt x="69" y="130"/>
                    </a:lnTo>
                    <a:lnTo>
                      <a:pt x="76" y="142"/>
                    </a:lnTo>
                    <a:lnTo>
                      <a:pt x="80" y="154"/>
                    </a:lnTo>
                    <a:lnTo>
                      <a:pt x="80" y="162"/>
                    </a:lnTo>
                  </a:path>
                </a:pathLst>
              </a:custGeom>
              <a:solidFill>
                <a:schemeClr val="accent1"/>
              </a:solidFill>
              <a:ln w="12700" cap="rnd">
                <a:solidFill>
                  <a:srgbClr val="008000"/>
                </a:solidFill>
                <a:round/>
                <a:headEnd/>
                <a:tailEnd/>
              </a:ln>
            </p:spPr>
            <p:txBody>
              <a:bodyPr/>
              <a:lstStyle/>
              <a:p>
                <a:endParaRPr lang="en-US"/>
              </a:p>
            </p:txBody>
          </p:sp>
          <p:sp>
            <p:nvSpPr>
              <p:cNvPr id="17786" name="Freeform 687"/>
              <p:cNvSpPr>
                <a:spLocks/>
              </p:cNvSpPr>
              <p:nvPr/>
            </p:nvSpPr>
            <p:spPr bwMode="auto">
              <a:xfrm>
                <a:off x="2353" y="2225"/>
                <a:ext cx="49" cy="160"/>
              </a:xfrm>
              <a:custGeom>
                <a:avLst/>
                <a:gdLst>
                  <a:gd name="T0" fmla="*/ 0 w 49"/>
                  <a:gd name="T1" fmla="*/ 123 h 160"/>
                  <a:gd name="T2" fmla="*/ 15 w 49"/>
                  <a:gd name="T3" fmla="*/ 88 h 160"/>
                  <a:gd name="T4" fmla="*/ 26 w 49"/>
                  <a:gd name="T5" fmla="*/ 60 h 160"/>
                  <a:gd name="T6" fmla="*/ 26 w 49"/>
                  <a:gd name="T7" fmla="*/ 48 h 160"/>
                  <a:gd name="T8" fmla="*/ 26 w 49"/>
                  <a:gd name="T9" fmla="*/ 36 h 160"/>
                  <a:gd name="T10" fmla="*/ 26 w 49"/>
                  <a:gd name="T11" fmla="*/ 28 h 160"/>
                  <a:gd name="T12" fmla="*/ 26 w 49"/>
                  <a:gd name="T13" fmla="*/ 20 h 160"/>
                  <a:gd name="T14" fmla="*/ 34 w 49"/>
                  <a:gd name="T15" fmla="*/ 12 h 160"/>
                  <a:gd name="T16" fmla="*/ 41 w 49"/>
                  <a:gd name="T17" fmla="*/ 4 h 160"/>
                  <a:gd name="T18" fmla="*/ 48 w 49"/>
                  <a:gd name="T19" fmla="*/ 0 h 160"/>
                  <a:gd name="T20" fmla="*/ 48 w 49"/>
                  <a:gd name="T21" fmla="*/ 4 h 160"/>
                  <a:gd name="T22" fmla="*/ 48 w 49"/>
                  <a:gd name="T23" fmla="*/ 8 h 160"/>
                  <a:gd name="T24" fmla="*/ 45 w 49"/>
                  <a:gd name="T25" fmla="*/ 16 h 160"/>
                  <a:gd name="T26" fmla="*/ 37 w 49"/>
                  <a:gd name="T27" fmla="*/ 40 h 160"/>
                  <a:gd name="T28" fmla="*/ 26 w 49"/>
                  <a:gd name="T29" fmla="*/ 68 h 160"/>
                  <a:gd name="T30" fmla="*/ 19 w 49"/>
                  <a:gd name="T31" fmla="*/ 88 h 160"/>
                  <a:gd name="T32" fmla="*/ 15 w 49"/>
                  <a:gd name="T33" fmla="*/ 123 h 160"/>
                  <a:gd name="T34" fmla="*/ 11 w 49"/>
                  <a:gd name="T35" fmla="*/ 159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160"/>
                  <a:gd name="T56" fmla="*/ 49 w 49"/>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160">
                    <a:moveTo>
                      <a:pt x="0" y="123"/>
                    </a:moveTo>
                    <a:lnTo>
                      <a:pt x="15" y="88"/>
                    </a:lnTo>
                    <a:lnTo>
                      <a:pt x="26" y="60"/>
                    </a:lnTo>
                    <a:lnTo>
                      <a:pt x="26" y="48"/>
                    </a:lnTo>
                    <a:lnTo>
                      <a:pt x="26" y="36"/>
                    </a:lnTo>
                    <a:lnTo>
                      <a:pt x="26" y="28"/>
                    </a:lnTo>
                    <a:lnTo>
                      <a:pt x="26" y="20"/>
                    </a:lnTo>
                    <a:lnTo>
                      <a:pt x="34" y="12"/>
                    </a:lnTo>
                    <a:lnTo>
                      <a:pt x="41" y="4"/>
                    </a:lnTo>
                    <a:lnTo>
                      <a:pt x="48" y="0"/>
                    </a:lnTo>
                    <a:lnTo>
                      <a:pt x="48" y="4"/>
                    </a:lnTo>
                    <a:lnTo>
                      <a:pt x="48" y="8"/>
                    </a:lnTo>
                    <a:lnTo>
                      <a:pt x="45" y="16"/>
                    </a:lnTo>
                    <a:lnTo>
                      <a:pt x="37" y="40"/>
                    </a:lnTo>
                    <a:lnTo>
                      <a:pt x="26" y="68"/>
                    </a:lnTo>
                    <a:lnTo>
                      <a:pt x="19" y="88"/>
                    </a:lnTo>
                    <a:lnTo>
                      <a:pt x="15" y="123"/>
                    </a:lnTo>
                    <a:lnTo>
                      <a:pt x="11" y="159"/>
                    </a:lnTo>
                  </a:path>
                </a:pathLst>
              </a:custGeom>
              <a:solidFill>
                <a:schemeClr val="accent1"/>
              </a:solidFill>
              <a:ln w="12700" cap="rnd">
                <a:solidFill>
                  <a:srgbClr val="008000"/>
                </a:solidFill>
                <a:round/>
                <a:headEnd/>
                <a:tailEnd/>
              </a:ln>
            </p:spPr>
            <p:txBody>
              <a:bodyPr/>
              <a:lstStyle/>
              <a:p>
                <a:endParaRPr lang="en-US"/>
              </a:p>
            </p:txBody>
          </p:sp>
          <p:sp>
            <p:nvSpPr>
              <p:cNvPr id="17787" name="Freeform 688"/>
              <p:cNvSpPr>
                <a:spLocks/>
              </p:cNvSpPr>
              <p:nvPr/>
            </p:nvSpPr>
            <p:spPr bwMode="auto">
              <a:xfrm>
                <a:off x="2310" y="2155"/>
                <a:ext cx="51" cy="201"/>
              </a:xfrm>
              <a:custGeom>
                <a:avLst/>
                <a:gdLst>
                  <a:gd name="T0" fmla="*/ 43 w 51"/>
                  <a:gd name="T1" fmla="*/ 200 h 201"/>
                  <a:gd name="T2" fmla="*/ 32 w 51"/>
                  <a:gd name="T3" fmla="*/ 133 h 201"/>
                  <a:gd name="T4" fmla="*/ 29 w 51"/>
                  <a:gd name="T5" fmla="*/ 106 h 201"/>
                  <a:gd name="T6" fmla="*/ 21 w 51"/>
                  <a:gd name="T7" fmla="*/ 78 h 201"/>
                  <a:gd name="T8" fmla="*/ 18 w 51"/>
                  <a:gd name="T9" fmla="*/ 51 h 201"/>
                  <a:gd name="T10" fmla="*/ 10 w 51"/>
                  <a:gd name="T11" fmla="*/ 27 h 201"/>
                  <a:gd name="T12" fmla="*/ 3 w 51"/>
                  <a:gd name="T13" fmla="*/ 12 h 201"/>
                  <a:gd name="T14" fmla="*/ 0 w 51"/>
                  <a:gd name="T15" fmla="*/ 0 h 201"/>
                  <a:gd name="T16" fmla="*/ 3 w 51"/>
                  <a:gd name="T17" fmla="*/ 4 h 201"/>
                  <a:gd name="T18" fmla="*/ 10 w 51"/>
                  <a:gd name="T19" fmla="*/ 16 h 201"/>
                  <a:gd name="T20" fmla="*/ 18 w 51"/>
                  <a:gd name="T21" fmla="*/ 27 h 201"/>
                  <a:gd name="T22" fmla="*/ 25 w 51"/>
                  <a:gd name="T23" fmla="*/ 47 h 201"/>
                  <a:gd name="T24" fmla="*/ 32 w 51"/>
                  <a:gd name="T25" fmla="*/ 71 h 201"/>
                  <a:gd name="T26" fmla="*/ 43 w 51"/>
                  <a:gd name="T27" fmla="*/ 94 h 201"/>
                  <a:gd name="T28" fmla="*/ 47 w 51"/>
                  <a:gd name="T29" fmla="*/ 114 h 201"/>
                  <a:gd name="T30" fmla="*/ 50 w 51"/>
                  <a:gd name="T31" fmla="*/ 125 h 201"/>
                  <a:gd name="T32" fmla="*/ 50 w 51"/>
                  <a:gd name="T33" fmla="*/ 137 h 201"/>
                  <a:gd name="T34" fmla="*/ 47 w 51"/>
                  <a:gd name="T35" fmla="*/ 153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
                  <a:gd name="T55" fmla="*/ 0 h 201"/>
                  <a:gd name="T56" fmla="*/ 51 w 51"/>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 h="201">
                    <a:moveTo>
                      <a:pt x="43" y="200"/>
                    </a:moveTo>
                    <a:lnTo>
                      <a:pt x="32" y="133"/>
                    </a:lnTo>
                    <a:lnTo>
                      <a:pt x="29" y="106"/>
                    </a:lnTo>
                    <a:lnTo>
                      <a:pt x="21" y="78"/>
                    </a:lnTo>
                    <a:lnTo>
                      <a:pt x="18" y="51"/>
                    </a:lnTo>
                    <a:lnTo>
                      <a:pt x="10" y="27"/>
                    </a:lnTo>
                    <a:lnTo>
                      <a:pt x="3" y="12"/>
                    </a:lnTo>
                    <a:lnTo>
                      <a:pt x="0" y="0"/>
                    </a:lnTo>
                    <a:lnTo>
                      <a:pt x="3" y="4"/>
                    </a:lnTo>
                    <a:lnTo>
                      <a:pt x="10" y="16"/>
                    </a:lnTo>
                    <a:lnTo>
                      <a:pt x="18" y="27"/>
                    </a:lnTo>
                    <a:lnTo>
                      <a:pt x="25" y="47"/>
                    </a:lnTo>
                    <a:lnTo>
                      <a:pt x="32" y="71"/>
                    </a:lnTo>
                    <a:lnTo>
                      <a:pt x="43" y="94"/>
                    </a:lnTo>
                    <a:lnTo>
                      <a:pt x="47" y="114"/>
                    </a:lnTo>
                    <a:lnTo>
                      <a:pt x="50" y="125"/>
                    </a:lnTo>
                    <a:lnTo>
                      <a:pt x="50" y="137"/>
                    </a:lnTo>
                    <a:lnTo>
                      <a:pt x="47" y="153"/>
                    </a:lnTo>
                  </a:path>
                </a:pathLst>
              </a:custGeom>
              <a:solidFill>
                <a:schemeClr val="accent1"/>
              </a:solidFill>
              <a:ln w="12700" cap="rnd">
                <a:solidFill>
                  <a:srgbClr val="008000"/>
                </a:solidFill>
                <a:round/>
                <a:headEnd/>
                <a:tailEnd/>
              </a:ln>
            </p:spPr>
            <p:txBody>
              <a:bodyPr/>
              <a:lstStyle/>
              <a:p>
                <a:endParaRPr lang="en-US"/>
              </a:p>
            </p:txBody>
          </p:sp>
          <p:sp>
            <p:nvSpPr>
              <p:cNvPr id="17788" name="Freeform 689"/>
              <p:cNvSpPr>
                <a:spLocks/>
              </p:cNvSpPr>
              <p:nvPr/>
            </p:nvSpPr>
            <p:spPr bwMode="auto">
              <a:xfrm>
                <a:off x="2252" y="2310"/>
                <a:ext cx="94" cy="60"/>
              </a:xfrm>
              <a:custGeom>
                <a:avLst/>
                <a:gdLst>
                  <a:gd name="T0" fmla="*/ 93 w 94"/>
                  <a:gd name="T1" fmla="*/ 59 h 60"/>
                  <a:gd name="T2" fmla="*/ 93 w 94"/>
                  <a:gd name="T3" fmla="*/ 55 h 60"/>
                  <a:gd name="T4" fmla="*/ 86 w 94"/>
                  <a:gd name="T5" fmla="*/ 43 h 60"/>
                  <a:gd name="T6" fmla="*/ 75 w 94"/>
                  <a:gd name="T7" fmla="*/ 31 h 60"/>
                  <a:gd name="T8" fmla="*/ 68 w 94"/>
                  <a:gd name="T9" fmla="*/ 20 h 60"/>
                  <a:gd name="T10" fmla="*/ 54 w 94"/>
                  <a:gd name="T11" fmla="*/ 8 h 60"/>
                  <a:gd name="T12" fmla="*/ 36 w 94"/>
                  <a:gd name="T13" fmla="*/ 0 h 60"/>
                  <a:gd name="T14" fmla="*/ 25 w 94"/>
                  <a:gd name="T15" fmla="*/ 0 h 60"/>
                  <a:gd name="T16" fmla="*/ 14 w 94"/>
                  <a:gd name="T17" fmla="*/ 0 h 60"/>
                  <a:gd name="T18" fmla="*/ 3 w 94"/>
                  <a:gd name="T19" fmla="*/ 0 h 60"/>
                  <a:gd name="T20" fmla="*/ 0 w 94"/>
                  <a:gd name="T21" fmla="*/ 0 h 60"/>
                  <a:gd name="T22" fmla="*/ 7 w 94"/>
                  <a:gd name="T23" fmla="*/ 4 h 60"/>
                  <a:gd name="T24" fmla="*/ 21 w 94"/>
                  <a:gd name="T25" fmla="*/ 8 h 60"/>
                  <a:gd name="T26" fmla="*/ 39 w 94"/>
                  <a:gd name="T27" fmla="*/ 12 h 60"/>
                  <a:gd name="T28" fmla="*/ 54 w 94"/>
                  <a:gd name="T29" fmla="*/ 16 h 60"/>
                  <a:gd name="T30" fmla="*/ 65 w 94"/>
                  <a:gd name="T31" fmla="*/ 27 h 60"/>
                  <a:gd name="T32" fmla="*/ 75 w 94"/>
                  <a:gd name="T33" fmla="*/ 39 h 60"/>
                  <a:gd name="T34" fmla="*/ 86 w 94"/>
                  <a:gd name="T35" fmla="*/ 55 h 60"/>
                  <a:gd name="T36" fmla="*/ 93 w 94"/>
                  <a:gd name="T37" fmla="*/ 59 h 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4"/>
                  <a:gd name="T58" fmla="*/ 0 h 60"/>
                  <a:gd name="T59" fmla="*/ 94 w 94"/>
                  <a:gd name="T60" fmla="*/ 60 h 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4" h="60">
                    <a:moveTo>
                      <a:pt x="93" y="59"/>
                    </a:moveTo>
                    <a:lnTo>
                      <a:pt x="93" y="55"/>
                    </a:lnTo>
                    <a:lnTo>
                      <a:pt x="86" y="43"/>
                    </a:lnTo>
                    <a:lnTo>
                      <a:pt x="75" y="31"/>
                    </a:lnTo>
                    <a:lnTo>
                      <a:pt x="68" y="20"/>
                    </a:lnTo>
                    <a:lnTo>
                      <a:pt x="54" y="8"/>
                    </a:lnTo>
                    <a:lnTo>
                      <a:pt x="36" y="0"/>
                    </a:lnTo>
                    <a:lnTo>
                      <a:pt x="25" y="0"/>
                    </a:lnTo>
                    <a:lnTo>
                      <a:pt x="14" y="0"/>
                    </a:lnTo>
                    <a:lnTo>
                      <a:pt x="3" y="0"/>
                    </a:lnTo>
                    <a:lnTo>
                      <a:pt x="0" y="0"/>
                    </a:lnTo>
                    <a:lnTo>
                      <a:pt x="7" y="4"/>
                    </a:lnTo>
                    <a:lnTo>
                      <a:pt x="21" y="8"/>
                    </a:lnTo>
                    <a:lnTo>
                      <a:pt x="39" y="12"/>
                    </a:lnTo>
                    <a:lnTo>
                      <a:pt x="54" y="16"/>
                    </a:lnTo>
                    <a:lnTo>
                      <a:pt x="65" y="27"/>
                    </a:lnTo>
                    <a:lnTo>
                      <a:pt x="75" y="39"/>
                    </a:lnTo>
                    <a:lnTo>
                      <a:pt x="86" y="55"/>
                    </a:lnTo>
                    <a:lnTo>
                      <a:pt x="93" y="59"/>
                    </a:lnTo>
                  </a:path>
                </a:pathLst>
              </a:custGeom>
              <a:solidFill>
                <a:schemeClr val="accent1"/>
              </a:solidFill>
              <a:ln w="12700" cap="rnd">
                <a:solidFill>
                  <a:srgbClr val="008000"/>
                </a:solidFill>
                <a:round/>
                <a:headEnd/>
                <a:tailEnd/>
              </a:ln>
            </p:spPr>
            <p:txBody>
              <a:bodyPr/>
              <a:lstStyle/>
              <a:p>
                <a:endParaRPr lang="en-US"/>
              </a:p>
            </p:txBody>
          </p:sp>
          <p:sp>
            <p:nvSpPr>
              <p:cNvPr id="17789" name="Freeform 690"/>
              <p:cNvSpPr>
                <a:spLocks/>
              </p:cNvSpPr>
              <p:nvPr/>
            </p:nvSpPr>
            <p:spPr bwMode="auto">
              <a:xfrm>
                <a:off x="2348" y="2151"/>
                <a:ext cx="38" cy="226"/>
              </a:xfrm>
              <a:custGeom>
                <a:avLst/>
                <a:gdLst>
                  <a:gd name="T0" fmla="*/ 0 w 38"/>
                  <a:gd name="T1" fmla="*/ 205 h 226"/>
                  <a:gd name="T2" fmla="*/ 8 w 38"/>
                  <a:gd name="T3" fmla="*/ 142 h 226"/>
                  <a:gd name="T4" fmla="*/ 15 w 38"/>
                  <a:gd name="T5" fmla="*/ 87 h 226"/>
                  <a:gd name="T6" fmla="*/ 19 w 38"/>
                  <a:gd name="T7" fmla="*/ 63 h 226"/>
                  <a:gd name="T8" fmla="*/ 26 w 38"/>
                  <a:gd name="T9" fmla="*/ 35 h 226"/>
                  <a:gd name="T10" fmla="*/ 30 w 38"/>
                  <a:gd name="T11" fmla="*/ 11 h 226"/>
                  <a:gd name="T12" fmla="*/ 33 w 38"/>
                  <a:gd name="T13" fmla="*/ 0 h 226"/>
                  <a:gd name="T14" fmla="*/ 37 w 38"/>
                  <a:gd name="T15" fmla="*/ 0 h 226"/>
                  <a:gd name="T16" fmla="*/ 37 w 38"/>
                  <a:gd name="T17" fmla="*/ 11 h 226"/>
                  <a:gd name="T18" fmla="*/ 37 w 38"/>
                  <a:gd name="T19" fmla="*/ 27 h 226"/>
                  <a:gd name="T20" fmla="*/ 33 w 38"/>
                  <a:gd name="T21" fmla="*/ 43 h 226"/>
                  <a:gd name="T22" fmla="*/ 30 w 38"/>
                  <a:gd name="T23" fmla="*/ 59 h 226"/>
                  <a:gd name="T24" fmla="*/ 26 w 38"/>
                  <a:gd name="T25" fmla="*/ 83 h 226"/>
                  <a:gd name="T26" fmla="*/ 15 w 38"/>
                  <a:gd name="T27" fmla="*/ 130 h 226"/>
                  <a:gd name="T28" fmla="*/ 15 w 38"/>
                  <a:gd name="T29" fmla="*/ 178 h 226"/>
                  <a:gd name="T30" fmla="*/ 15 w 38"/>
                  <a:gd name="T31" fmla="*/ 225 h 2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226"/>
                  <a:gd name="T50" fmla="*/ 38 w 38"/>
                  <a:gd name="T51" fmla="*/ 226 h 2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226">
                    <a:moveTo>
                      <a:pt x="0" y="205"/>
                    </a:moveTo>
                    <a:lnTo>
                      <a:pt x="8" y="142"/>
                    </a:lnTo>
                    <a:lnTo>
                      <a:pt x="15" y="87"/>
                    </a:lnTo>
                    <a:lnTo>
                      <a:pt x="19" y="63"/>
                    </a:lnTo>
                    <a:lnTo>
                      <a:pt x="26" y="35"/>
                    </a:lnTo>
                    <a:lnTo>
                      <a:pt x="30" y="11"/>
                    </a:lnTo>
                    <a:lnTo>
                      <a:pt x="33" y="0"/>
                    </a:lnTo>
                    <a:lnTo>
                      <a:pt x="37" y="0"/>
                    </a:lnTo>
                    <a:lnTo>
                      <a:pt x="37" y="11"/>
                    </a:lnTo>
                    <a:lnTo>
                      <a:pt x="37" y="27"/>
                    </a:lnTo>
                    <a:lnTo>
                      <a:pt x="33" y="43"/>
                    </a:lnTo>
                    <a:lnTo>
                      <a:pt x="30" y="59"/>
                    </a:lnTo>
                    <a:lnTo>
                      <a:pt x="26" y="83"/>
                    </a:lnTo>
                    <a:lnTo>
                      <a:pt x="15" y="130"/>
                    </a:lnTo>
                    <a:lnTo>
                      <a:pt x="15" y="178"/>
                    </a:lnTo>
                    <a:lnTo>
                      <a:pt x="15" y="225"/>
                    </a:lnTo>
                  </a:path>
                </a:pathLst>
              </a:custGeom>
              <a:solidFill>
                <a:schemeClr val="accent1"/>
              </a:solidFill>
              <a:ln w="12700" cap="rnd">
                <a:solidFill>
                  <a:srgbClr val="008000"/>
                </a:solidFill>
                <a:round/>
                <a:headEnd/>
                <a:tailEnd/>
              </a:ln>
            </p:spPr>
            <p:txBody>
              <a:bodyPr/>
              <a:lstStyle/>
              <a:p>
                <a:endParaRPr lang="en-US"/>
              </a:p>
            </p:txBody>
          </p:sp>
          <p:sp>
            <p:nvSpPr>
              <p:cNvPr id="17790" name="Freeform 691"/>
              <p:cNvSpPr>
                <a:spLocks/>
              </p:cNvSpPr>
              <p:nvPr/>
            </p:nvSpPr>
            <p:spPr bwMode="auto">
              <a:xfrm>
                <a:off x="2370" y="2305"/>
                <a:ext cx="68" cy="60"/>
              </a:xfrm>
              <a:custGeom>
                <a:avLst/>
                <a:gdLst>
                  <a:gd name="T0" fmla="*/ 0 w 68"/>
                  <a:gd name="T1" fmla="*/ 59 h 60"/>
                  <a:gd name="T2" fmla="*/ 3 w 68"/>
                  <a:gd name="T3" fmla="*/ 35 h 60"/>
                  <a:gd name="T4" fmla="*/ 11 w 68"/>
                  <a:gd name="T5" fmla="*/ 16 h 60"/>
                  <a:gd name="T6" fmla="*/ 26 w 68"/>
                  <a:gd name="T7" fmla="*/ 8 h 60"/>
                  <a:gd name="T8" fmla="*/ 37 w 68"/>
                  <a:gd name="T9" fmla="*/ 0 h 60"/>
                  <a:gd name="T10" fmla="*/ 56 w 68"/>
                  <a:gd name="T11" fmla="*/ 0 h 60"/>
                  <a:gd name="T12" fmla="*/ 63 w 68"/>
                  <a:gd name="T13" fmla="*/ 0 h 60"/>
                  <a:gd name="T14" fmla="*/ 67 w 68"/>
                  <a:gd name="T15" fmla="*/ 0 h 60"/>
                  <a:gd name="T16" fmla="*/ 67 w 68"/>
                  <a:gd name="T17" fmla="*/ 4 h 60"/>
                  <a:gd name="T18" fmla="*/ 63 w 68"/>
                  <a:gd name="T19" fmla="*/ 8 h 60"/>
                  <a:gd name="T20" fmla="*/ 48 w 68"/>
                  <a:gd name="T21" fmla="*/ 16 h 60"/>
                  <a:gd name="T22" fmla="*/ 37 w 68"/>
                  <a:gd name="T23" fmla="*/ 20 h 60"/>
                  <a:gd name="T24" fmla="*/ 26 w 68"/>
                  <a:gd name="T25" fmla="*/ 28 h 60"/>
                  <a:gd name="T26" fmla="*/ 15 w 68"/>
                  <a:gd name="T27" fmla="*/ 31 h 60"/>
                  <a:gd name="T28" fmla="*/ 7 w 68"/>
                  <a:gd name="T29" fmla="*/ 35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
                  <a:gd name="T46" fmla="*/ 0 h 60"/>
                  <a:gd name="T47" fmla="*/ 68 w 68"/>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 h="60">
                    <a:moveTo>
                      <a:pt x="0" y="59"/>
                    </a:moveTo>
                    <a:lnTo>
                      <a:pt x="3" y="35"/>
                    </a:lnTo>
                    <a:lnTo>
                      <a:pt x="11" y="16"/>
                    </a:lnTo>
                    <a:lnTo>
                      <a:pt x="26" y="8"/>
                    </a:lnTo>
                    <a:lnTo>
                      <a:pt x="37" y="0"/>
                    </a:lnTo>
                    <a:lnTo>
                      <a:pt x="56" y="0"/>
                    </a:lnTo>
                    <a:lnTo>
                      <a:pt x="63" y="0"/>
                    </a:lnTo>
                    <a:lnTo>
                      <a:pt x="67" y="0"/>
                    </a:lnTo>
                    <a:lnTo>
                      <a:pt x="67" y="4"/>
                    </a:lnTo>
                    <a:lnTo>
                      <a:pt x="63" y="8"/>
                    </a:lnTo>
                    <a:lnTo>
                      <a:pt x="48" y="16"/>
                    </a:lnTo>
                    <a:lnTo>
                      <a:pt x="37" y="20"/>
                    </a:lnTo>
                    <a:lnTo>
                      <a:pt x="26" y="28"/>
                    </a:lnTo>
                    <a:lnTo>
                      <a:pt x="15" y="31"/>
                    </a:lnTo>
                    <a:lnTo>
                      <a:pt x="7" y="35"/>
                    </a:lnTo>
                  </a:path>
                </a:pathLst>
              </a:custGeom>
              <a:solidFill>
                <a:schemeClr val="accent1"/>
              </a:solidFill>
              <a:ln w="12700" cap="rnd">
                <a:solidFill>
                  <a:srgbClr val="008000"/>
                </a:solidFill>
                <a:round/>
                <a:headEnd/>
                <a:tailEnd/>
              </a:ln>
            </p:spPr>
            <p:txBody>
              <a:bodyPr/>
              <a:lstStyle/>
              <a:p>
                <a:endParaRPr lang="en-US"/>
              </a:p>
            </p:txBody>
          </p:sp>
          <p:sp>
            <p:nvSpPr>
              <p:cNvPr id="17791" name="Freeform 692"/>
              <p:cNvSpPr>
                <a:spLocks/>
              </p:cNvSpPr>
              <p:nvPr/>
            </p:nvSpPr>
            <p:spPr bwMode="auto">
              <a:xfrm>
                <a:off x="2333" y="2106"/>
                <a:ext cx="23" cy="248"/>
              </a:xfrm>
              <a:custGeom>
                <a:avLst/>
                <a:gdLst>
                  <a:gd name="T0" fmla="*/ 22 w 23"/>
                  <a:gd name="T1" fmla="*/ 247 h 248"/>
                  <a:gd name="T2" fmla="*/ 18 w 23"/>
                  <a:gd name="T3" fmla="*/ 184 h 248"/>
                  <a:gd name="T4" fmla="*/ 11 w 23"/>
                  <a:gd name="T5" fmla="*/ 129 h 248"/>
                  <a:gd name="T6" fmla="*/ 8 w 23"/>
                  <a:gd name="T7" fmla="*/ 79 h 248"/>
                  <a:gd name="T8" fmla="*/ 4 w 23"/>
                  <a:gd name="T9" fmla="*/ 59 h 248"/>
                  <a:gd name="T10" fmla="*/ 4 w 23"/>
                  <a:gd name="T11" fmla="*/ 43 h 248"/>
                  <a:gd name="T12" fmla="*/ 0 w 23"/>
                  <a:gd name="T13" fmla="*/ 20 h 248"/>
                  <a:gd name="T14" fmla="*/ 0 w 23"/>
                  <a:gd name="T15" fmla="*/ 4 h 248"/>
                  <a:gd name="T16" fmla="*/ 0 w 23"/>
                  <a:gd name="T17" fmla="*/ 0 h 248"/>
                  <a:gd name="T18" fmla="*/ 4 w 23"/>
                  <a:gd name="T19" fmla="*/ 0 h 248"/>
                  <a:gd name="T20" fmla="*/ 8 w 23"/>
                  <a:gd name="T21" fmla="*/ 8 h 248"/>
                  <a:gd name="T22" fmla="*/ 11 w 23"/>
                  <a:gd name="T23" fmla="*/ 24 h 248"/>
                  <a:gd name="T24" fmla="*/ 15 w 23"/>
                  <a:gd name="T25" fmla="*/ 43 h 248"/>
                  <a:gd name="T26" fmla="*/ 18 w 23"/>
                  <a:gd name="T27" fmla="*/ 63 h 248"/>
                  <a:gd name="T28" fmla="*/ 18 w 23"/>
                  <a:gd name="T29" fmla="*/ 94 h 248"/>
                  <a:gd name="T30" fmla="*/ 18 w 23"/>
                  <a:gd name="T31" fmla="*/ 126 h 248"/>
                  <a:gd name="T32" fmla="*/ 18 w 23"/>
                  <a:gd name="T33" fmla="*/ 165 h 248"/>
                  <a:gd name="T34" fmla="*/ 22 w 23"/>
                  <a:gd name="T35" fmla="*/ 208 h 2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48"/>
                  <a:gd name="T56" fmla="*/ 23 w 23"/>
                  <a:gd name="T57" fmla="*/ 248 h 2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48">
                    <a:moveTo>
                      <a:pt x="22" y="247"/>
                    </a:moveTo>
                    <a:lnTo>
                      <a:pt x="18" y="184"/>
                    </a:lnTo>
                    <a:lnTo>
                      <a:pt x="11" y="129"/>
                    </a:lnTo>
                    <a:lnTo>
                      <a:pt x="8" y="79"/>
                    </a:lnTo>
                    <a:lnTo>
                      <a:pt x="4" y="59"/>
                    </a:lnTo>
                    <a:lnTo>
                      <a:pt x="4" y="43"/>
                    </a:lnTo>
                    <a:lnTo>
                      <a:pt x="0" y="20"/>
                    </a:lnTo>
                    <a:lnTo>
                      <a:pt x="0" y="4"/>
                    </a:lnTo>
                    <a:lnTo>
                      <a:pt x="0" y="0"/>
                    </a:lnTo>
                    <a:lnTo>
                      <a:pt x="4" y="0"/>
                    </a:lnTo>
                    <a:lnTo>
                      <a:pt x="8" y="8"/>
                    </a:lnTo>
                    <a:lnTo>
                      <a:pt x="11" y="24"/>
                    </a:lnTo>
                    <a:lnTo>
                      <a:pt x="15" y="43"/>
                    </a:lnTo>
                    <a:lnTo>
                      <a:pt x="18" y="63"/>
                    </a:lnTo>
                    <a:lnTo>
                      <a:pt x="18" y="94"/>
                    </a:lnTo>
                    <a:lnTo>
                      <a:pt x="18" y="126"/>
                    </a:lnTo>
                    <a:lnTo>
                      <a:pt x="18" y="165"/>
                    </a:lnTo>
                    <a:lnTo>
                      <a:pt x="22" y="208"/>
                    </a:lnTo>
                  </a:path>
                </a:pathLst>
              </a:custGeom>
              <a:solidFill>
                <a:schemeClr val="accent1"/>
              </a:solidFill>
              <a:ln w="12700" cap="rnd">
                <a:solidFill>
                  <a:srgbClr val="008000"/>
                </a:solidFill>
                <a:round/>
                <a:headEnd/>
                <a:tailEnd/>
              </a:ln>
            </p:spPr>
            <p:txBody>
              <a:bodyPr/>
              <a:lstStyle/>
              <a:p>
                <a:endParaRPr lang="en-US"/>
              </a:p>
            </p:txBody>
          </p:sp>
        </p:grpSp>
        <p:grpSp>
          <p:nvGrpSpPr>
            <p:cNvPr id="17774" name="Group 693"/>
            <p:cNvGrpSpPr>
              <a:grpSpLocks/>
            </p:cNvGrpSpPr>
            <p:nvPr/>
          </p:nvGrpSpPr>
          <p:grpSpPr bwMode="auto">
            <a:xfrm>
              <a:off x="2437" y="2108"/>
              <a:ext cx="191" cy="279"/>
              <a:chOff x="2437" y="2108"/>
              <a:chExt cx="191" cy="279"/>
            </a:xfrm>
          </p:grpSpPr>
          <p:sp>
            <p:nvSpPr>
              <p:cNvPr id="17776" name="Freeform 694"/>
              <p:cNvSpPr>
                <a:spLocks/>
              </p:cNvSpPr>
              <p:nvPr/>
            </p:nvSpPr>
            <p:spPr bwMode="auto">
              <a:xfrm>
                <a:off x="2537" y="2283"/>
                <a:ext cx="9" cy="104"/>
              </a:xfrm>
              <a:custGeom>
                <a:avLst/>
                <a:gdLst>
                  <a:gd name="T0" fmla="*/ 0 w 9"/>
                  <a:gd name="T1" fmla="*/ 103 h 104"/>
                  <a:gd name="T2" fmla="*/ 0 w 9"/>
                  <a:gd name="T3" fmla="*/ 71 h 104"/>
                  <a:gd name="T4" fmla="*/ 4 w 9"/>
                  <a:gd name="T5" fmla="*/ 47 h 104"/>
                  <a:gd name="T6" fmla="*/ 4 w 9"/>
                  <a:gd name="T7" fmla="*/ 28 h 104"/>
                  <a:gd name="T8" fmla="*/ 4 w 9"/>
                  <a:gd name="T9" fmla="*/ 12 h 104"/>
                  <a:gd name="T10" fmla="*/ 8 w 9"/>
                  <a:gd name="T11" fmla="*/ 4 h 104"/>
                  <a:gd name="T12" fmla="*/ 8 w 9"/>
                  <a:gd name="T13" fmla="*/ 0 h 104"/>
                  <a:gd name="T14" fmla="*/ 8 w 9"/>
                  <a:gd name="T15" fmla="*/ 4 h 104"/>
                  <a:gd name="T16" fmla="*/ 8 w 9"/>
                  <a:gd name="T17" fmla="*/ 16 h 104"/>
                  <a:gd name="T18" fmla="*/ 8 w 9"/>
                  <a:gd name="T19" fmla="*/ 43 h 104"/>
                  <a:gd name="T20" fmla="*/ 4 w 9"/>
                  <a:gd name="T21" fmla="*/ 71 h 104"/>
                  <a:gd name="T22" fmla="*/ 0 w 9"/>
                  <a:gd name="T23" fmla="*/ 103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04"/>
                  <a:gd name="T38" fmla="*/ 9 w 9"/>
                  <a:gd name="T39" fmla="*/ 104 h 1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04">
                    <a:moveTo>
                      <a:pt x="0" y="103"/>
                    </a:moveTo>
                    <a:lnTo>
                      <a:pt x="0" y="71"/>
                    </a:lnTo>
                    <a:lnTo>
                      <a:pt x="4" y="47"/>
                    </a:lnTo>
                    <a:lnTo>
                      <a:pt x="4" y="28"/>
                    </a:lnTo>
                    <a:lnTo>
                      <a:pt x="4" y="12"/>
                    </a:lnTo>
                    <a:lnTo>
                      <a:pt x="8" y="4"/>
                    </a:lnTo>
                    <a:lnTo>
                      <a:pt x="8" y="0"/>
                    </a:lnTo>
                    <a:lnTo>
                      <a:pt x="8" y="4"/>
                    </a:lnTo>
                    <a:lnTo>
                      <a:pt x="8" y="16"/>
                    </a:lnTo>
                    <a:lnTo>
                      <a:pt x="8" y="43"/>
                    </a:lnTo>
                    <a:lnTo>
                      <a:pt x="4" y="71"/>
                    </a:lnTo>
                    <a:lnTo>
                      <a:pt x="0" y="103"/>
                    </a:lnTo>
                  </a:path>
                </a:pathLst>
              </a:custGeom>
              <a:solidFill>
                <a:schemeClr val="accent1"/>
              </a:solidFill>
              <a:ln w="12700" cap="rnd">
                <a:solidFill>
                  <a:srgbClr val="008000"/>
                </a:solidFill>
                <a:round/>
                <a:headEnd/>
                <a:tailEnd/>
              </a:ln>
            </p:spPr>
            <p:txBody>
              <a:bodyPr/>
              <a:lstStyle/>
              <a:p>
                <a:endParaRPr lang="en-US"/>
              </a:p>
            </p:txBody>
          </p:sp>
          <p:sp>
            <p:nvSpPr>
              <p:cNvPr id="17777" name="Freeform 695"/>
              <p:cNvSpPr>
                <a:spLocks/>
              </p:cNvSpPr>
              <p:nvPr/>
            </p:nvSpPr>
            <p:spPr bwMode="auto">
              <a:xfrm>
                <a:off x="2463" y="2209"/>
                <a:ext cx="79" cy="164"/>
              </a:xfrm>
              <a:custGeom>
                <a:avLst/>
                <a:gdLst>
                  <a:gd name="T0" fmla="*/ 78 w 79"/>
                  <a:gd name="T1" fmla="*/ 163 h 164"/>
                  <a:gd name="T2" fmla="*/ 74 w 79"/>
                  <a:gd name="T3" fmla="*/ 163 h 164"/>
                  <a:gd name="T4" fmla="*/ 58 w 79"/>
                  <a:gd name="T5" fmla="*/ 147 h 164"/>
                  <a:gd name="T6" fmla="*/ 47 w 79"/>
                  <a:gd name="T7" fmla="*/ 123 h 164"/>
                  <a:gd name="T8" fmla="*/ 39 w 79"/>
                  <a:gd name="T9" fmla="*/ 104 h 164"/>
                  <a:gd name="T10" fmla="*/ 35 w 79"/>
                  <a:gd name="T11" fmla="*/ 92 h 164"/>
                  <a:gd name="T12" fmla="*/ 39 w 79"/>
                  <a:gd name="T13" fmla="*/ 84 h 164"/>
                  <a:gd name="T14" fmla="*/ 43 w 79"/>
                  <a:gd name="T15" fmla="*/ 76 h 164"/>
                  <a:gd name="T16" fmla="*/ 39 w 79"/>
                  <a:gd name="T17" fmla="*/ 64 h 164"/>
                  <a:gd name="T18" fmla="*/ 31 w 79"/>
                  <a:gd name="T19" fmla="*/ 48 h 164"/>
                  <a:gd name="T20" fmla="*/ 15 w 79"/>
                  <a:gd name="T21" fmla="*/ 28 h 164"/>
                  <a:gd name="T22" fmla="*/ 4 w 79"/>
                  <a:gd name="T23" fmla="*/ 8 h 164"/>
                  <a:gd name="T24" fmla="*/ 0 w 79"/>
                  <a:gd name="T25" fmla="*/ 0 h 164"/>
                  <a:gd name="T26" fmla="*/ 4 w 79"/>
                  <a:gd name="T27" fmla="*/ 0 h 164"/>
                  <a:gd name="T28" fmla="*/ 15 w 79"/>
                  <a:gd name="T29" fmla="*/ 12 h 164"/>
                  <a:gd name="T30" fmla="*/ 27 w 79"/>
                  <a:gd name="T31" fmla="*/ 28 h 164"/>
                  <a:gd name="T32" fmla="*/ 39 w 79"/>
                  <a:gd name="T33" fmla="*/ 44 h 164"/>
                  <a:gd name="T34" fmla="*/ 43 w 79"/>
                  <a:gd name="T35" fmla="*/ 56 h 164"/>
                  <a:gd name="T36" fmla="*/ 47 w 79"/>
                  <a:gd name="T37" fmla="*/ 72 h 164"/>
                  <a:gd name="T38" fmla="*/ 62 w 79"/>
                  <a:gd name="T39" fmla="*/ 112 h 164"/>
                  <a:gd name="T40" fmla="*/ 66 w 79"/>
                  <a:gd name="T41" fmla="*/ 131 h 164"/>
                  <a:gd name="T42" fmla="*/ 74 w 79"/>
                  <a:gd name="T43" fmla="*/ 143 h 164"/>
                  <a:gd name="T44" fmla="*/ 78 w 79"/>
                  <a:gd name="T45" fmla="*/ 155 h 164"/>
                  <a:gd name="T46" fmla="*/ 78 w 79"/>
                  <a:gd name="T47" fmla="*/ 163 h 1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9"/>
                  <a:gd name="T73" fmla="*/ 0 h 164"/>
                  <a:gd name="T74" fmla="*/ 79 w 79"/>
                  <a:gd name="T75" fmla="*/ 164 h 1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9" h="164">
                    <a:moveTo>
                      <a:pt x="78" y="163"/>
                    </a:moveTo>
                    <a:lnTo>
                      <a:pt x="74" y="163"/>
                    </a:lnTo>
                    <a:lnTo>
                      <a:pt x="58" y="147"/>
                    </a:lnTo>
                    <a:lnTo>
                      <a:pt x="47" y="123"/>
                    </a:lnTo>
                    <a:lnTo>
                      <a:pt x="39" y="104"/>
                    </a:lnTo>
                    <a:lnTo>
                      <a:pt x="35" y="92"/>
                    </a:lnTo>
                    <a:lnTo>
                      <a:pt x="39" y="84"/>
                    </a:lnTo>
                    <a:lnTo>
                      <a:pt x="43" y="76"/>
                    </a:lnTo>
                    <a:lnTo>
                      <a:pt x="39" y="64"/>
                    </a:lnTo>
                    <a:lnTo>
                      <a:pt x="31" y="48"/>
                    </a:lnTo>
                    <a:lnTo>
                      <a:pt x="15" y="28"/>
                    </a:lnTo>
                    <a:lnTo>
                      <a:pt x="4" y="8"/>
                    </a:lnTo>
                    <a:lnTo>
                      <a:pt x="0" y="0"/>
                    </a:lnTo>
                    <a:lnTo>
                      <a:pt x="4" y="0"/>
                    </a:lnTo>
                    <a:lnTo>
                      <a:pt x="15" y="12"/>
                    </a:lnTo>
                    <a:lnTo>
                      <a:pt x="27" y="28"/>
                    </a:lnTo>
                    <a:lnTo>
                      <a:pt x="39" y="44"/>
                    </a:lnTo>
                    <a:lnTo>
                      <a:pt x="43" y="56"/>
                    </a:lnTo>
                    <a:lnTo>
                      <a:pt x="47" y="72"/>
                    </a:lnTo>
                    <a:lnTo>
                      <a:pt x="62" y="112"/>
                    </a:lnTo>
                    <a:lnTo>
                      <a:pt x="66" y="131"/>
                    </a:lnTo>
                    <a:lnTo>
                      <a:pt x="74" y="143"/>
                    </a:lnTo>
                    <a:lnTo>
                      <a:pt x="78" y="155"/>
                    </a:lnTo>
                    <a:lnTo>
                      <a:pt x="78" y="163"/>
                    </a:lnTo>
                  </a:path>
                </a:pathLst>
              </a:custGeom>
              <a:solidFill>
                <a:schemeClr val="accent1"/>
              </a:solidFill>
              <a:ln w="12700" cap="rnd">
                <a:solidFill>
                  <a:srgbClr val="008000"/>
                </a:solidFill>
                <a:round/>
                <a:headEnd/>
                <a:tailEnd/>
              </a:ln>
            </p:spPr>
            <p:txBody>
              <a:bodyPr/>
              <a:lstStyle/>
              <a:p>
                <a:endParaRPr lang="en-US"/>
              </a:p>
            </p:txBody>
          </p:sp>
          <p:sp>
            <p:nvSpPr>
              <p:cNvPr id="17778" name="Freeform 696"/>
              <p:cNvSpPr>
                <a:spLocks/>
              </p:cNvSpPr>
              <p:nvPr/>
            </p:nvSpPr>
            <p:spPr bwMode="auto">
              <a:xfrm>
                <a:off x="2539" y="2227"/>
                <a:ext cx="49" cy="160"/>
              </a:xfrm>
              <a:custGeom>
                <a:avLst/>
                <a:gdLst>
                  <a:gd name="T0" fmla="*/ 0 w 49"/>
                  <a:gd name="T1" fmla="*/ 123 h 160"/>
                  <a:gd name="T2" fmla="*/ 16 w 49"/>
                  <a:gd name="T3" fmla="*/ 88 h 160"/>
                  <a:gd name="T4" fmla="*/ 24 w 49"/>
                  <a:gd name="T5" fmla="*/ 60 h 160"/>
                  <a:gd name="T6" fmla="*/ 24 w 49"/>
                  <a:gd name="T7" fmla="*/ 48 h 160"/>
                  <a:gd name="T8" fmla="*/ 24 w 49"/>
                  <a:gd name="T9" fmla="*/ 36 h 160"/>
                  <a:gd name="T10" fmla="*/ 24 w 49"/>
                  <a:gd name="T11" fmla="*/ 28 h 160"/>
                  <a:gd name="T12" fmla="*/ 24 w 49"/>
                  <a:gd name="T13" fmla="*/ 20 h 160"/>
                  <a:gd name="T14" fmla="*/ 32 w 49"/>
                  <a:gd name="T15" fmla="*/ 12 h 160"/>
                  <a:gd name="T16" fmla="*/ 40 w 49"/>
                  <a:gd name="T17" fmla="*/ 4 h 160"/>
                  <a:gd name="T18" fmla="*/ 48 w 49"/>
                  <a:gd name="T19" fmla="*/ 0 h 160"/>
                  <a:gd name="T20" fmla="*/ 48 w 49"/>
                  <a:gd name="T21" fmla="*/ 4 h 160"/>
                  <a:gd name="T22" fmla="*/ 48 w 49"/>
                  <a:gd name="T23" fmla="*/ 8 h 160"/>
                  <a:gd name="T24" fmla="*/ 44 w 49"/>
                  <a:gd name="T25" fmla="*/ 16 h 160"/>
                  <a:gd name="T26" fmla="*/ 36 w 49"/>
                  <a:gd name="T27" fmla="*/ 40 h 160"/>
                  <a:gd name="T28" fmla="*/ 28 w 49"/>
                  <a:gd name="T29" fmla="*/ 68 h 160"/>
                  <a:gd name="T30" fmla="*/ 20 w 49"/>
                  <a:gd name="T31" fmla="*/ 88 h 160"/>
                  <a:gd name="T32" fmla="*/ 12 w 49"/>
                  <a:gd name="T33" fmla="*/ 123 h 160"/>
                  <a:gd name="T34" fmla="*/ 12 w 49"/>
                  <a:gd name="T35" fmla="*/ 159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160"/>
                  <a:gd name="T56" fmla="*/ 49 w 49"/>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160">
                    <a:moveTo>
                      <a:pt x="0" y="123"/>
                    </a:moveTo>
                    <a:lnTo>
                      <a:pt x="16" y="88"/>
                    </a:lnTo>
                    <a:lnTo>
                      <a:pt x="24" y="60"/>
                    </a:lnTo>
                    <a:lnTo>
                      <a:pt x="24" y="48"/>
                    </a:lnTo>
                    <a:lnTo>
                      <a:pt x="24" y="36"/>
                    </a:lnTo>
                    <a:lnTo>
                      <a:pt x="24" y="28"/>
                    </a:lnTo>
                    <a:lnTo>
                      <a:pt x="24" y="20"/>
                    </a:lnTo>
                    <a:lnTo>
                      <a:pt x="32" y="12"/>
                    </a:lnTo>
                    <a:lnTo>
                      <a:pt x="40" y="4"/>
                    </a:lnTo>
                    <a:lnTo>
                      <a:pt x="48" y="0"/>
                    </a:lnTo>
                    <a:lnTo>
                      <a:pt x="48" y="4"/>
                    </a:lnTo>
                    <a:lnTo>
                      <a:pt x="48" y="8"/>
                    </a:lnTo>
                    <a:lnTo>
                      <a:pt x="44" y="16"/>
                    </a:lnTo>
                    <a:lnTo>
                      <a:pt x="36" y="40"/>
                    </a:lnTo>
                    <a:lnTo>
                      <a:pt x="28" y="68"/>
                    </a:lnTo>
                    <a:lnTo>
                      <a:pt x="20" y="88"/>
                    </a:lnTo>
                    <a:lnTo>
                      <a:pt x="12" y="123"/>
                    </a:lnTo>
                    <a:lnTo>
                      <a:pt x="12" y="159"/>
                    </a:lnTo>
                  </a:path>
                </a:pathLst>
              </a:custGeom>
              <a:solidFill>
                <a:schemeClr val="accent1"/>
              </a:solidFill>
              <a:ln w="12700" cap="rnd">
                <a:solidFill>
                  <a:srgbClr val="008000"/>
                </a:solidFill>
                <a:round/>
                <a:headEnd/>
                <a:tailEnd/>
              </a:ln>
            </p:spPr>
            <p:txBody>
              <a:bodyPr/>
              <a:lstStyle/>
              <a:p>
                <a:endParaRPr lang="en-US"/>
              </a:p>
            </p:txBody>
          </p:sp>
          <p:sp>
            <p:nvSpPr>
              <p:cNvPr id="17779" name="Freeform 697"/>
              <p:cNvSpPr>
                <a:spLocks/>
              </p:cNvSpPr>
              <p:nvPr/>
            </p:nvSpPr>
            <p:spPr bwMode="auto">
              <a:xfrm>
                <a:off x="2495" y="2157"/>
                <a:ext cx="52" cy="201"/>
              </a:xfrm>
              <a:custGeom>
                <a:avLst/>
                <a:gdLst>
                  <a:gd name="T0" fmla="*/ 43 w 52"/>
                  <a:gd name="T1" fmla="*/ 200 h 201"/>
                  <a:gd name="T2" fmla="*/ 35 w 52"/>
                  <a:gd name="T3" fmla="*/ 133 h 201"/>
                  <a:gd name="T4" fmla="*/ 28 w 52"/>
                  <a:gd name="T5" fmla="*/ 106 h 201"/>
                  <a:gd name="T6" fmla="*/ 24 w 52"/>
                  <a:gd name="T7" fmla="*/ 78 h 201"/>
                  <a:gd name="T8" fmla="*/ 16 w 52"/>
                  <a:gd name="T9" fmla="*/ 55 h 201"/>
                  <a:gd name="T10" fmla="*/ 8 w 52"/>
                  <a:gd name="T11" fmla="*/ 31 h 201"/>
                  <a:gd name="T12" fmla="*/ 4 w 52"/>
                  <a:gd name="T13" fmla="*/ 12 h 201"/>
                  <a:gd name="T14" fmla="*/ 0 w 52"/>
                  <a:gd name="T15" fmla="*/ 0 h 201"/>
                  <a:gd name="T16" fmla="*/ 4 w 52"/>
                  <a:gd name="T17" fmla="*/ 4 h 201"/>
                  <a:gd name="T18" fmla="*/ 12 w 52"/>
                  <a:gd name="T19" fmla="*/ 16 h 201"/>
                  <a:gd name="T20" fmla="*/ 20 w 52"/>
                  <a:gd name="T21" fmla="*/ 27 h 201"/>
                  <a:gd name="T22" fmla="*/ 28 w 52"/>
                  <a:gd name="T23" fmla="*/ 47 h 201"/>
                  <a:gd name="T24" fmla="*/ 35 w 52"/>
                  <a:gd name="T25" fmla="*/ 70 h 201"/>
                  <a:gd name="T26" fmla="*/ 43 w 52"/>
                  <a:gd name="T27" fmla="*/ 94 h 201"/>
                  <a:gd name="T28" fmla="*/ 47 w 52"/>
                  <a:gd name="T29" fmla="*/ 114 h 201"/>
                  <a:gd name="T30" fmla="*/ 51 w 52"/>
                  <a:gd name="T31" fmla="*/ 125 h 201"/>
                  <a:gd name="T32" fmla="*/ 51 w 52"/>
                  <a:gd name="T33" fmla="*/ 137 h 201"/>
                  <a:gd name="T34" fmla="*/ 47 w 52"/>
                  <a:gd name="T35" fmla="*/ 153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201"/>
                  <a:gd name="T56" fmla="*/ 52 w 52"/>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201">
                    <a:moveTo>
                      <a:pt x="43" y="200"/>
                    </a:moveTo>
                    <a:lnTo>
                      <a:pt x="35" y="133"/>
                    </a:lnTo>
                    <a:lnTo>
                      <a:pt x="28" y="106"/>
                    </a:lnTo>
                    <a:lnTo>
                      <a:pt x="24" y="78"/>
                    </a:lnTo>
                    <a:lnTo>
                      <a:pt x="16" y="55"/>
                    </a:lnTo>
                    <a:lnTo>
                      <a:pt x="8" y="31"/>
                    </a:lnTo>
                    <a:lnTo>
                      <a:pt x="4" y="12"/>
                    </a:lnTo>
                    <a:lnTo>
                      <a:pt x="0" y="0"/>
                    </a:lnTo>
                    <a:lnTo>
                      <a:pt x="4" y="4"/>
                    </a:lnTo>
                    <a:lnTo>
                      <a:pt x="12" y="16"/>
                    </a:lnTo>
                    <a:lnTo>
                      <a:pt x="20" y="27"/>
                    </a:lnTo>
                    <a:lnTo>
                      <a:pt x="28" y="47"/>
                    </a:lnTo>
                    <a:lnTo>
                      <a:pt x="35" y="70"/>
                    </a:lnTo>
                    <a:lnTo>
                      <a:pt x="43" y="94"/>
                    </a:lnTo>
                    <a:lnTo>
                      <a:pt x="47" y="114"/>
                    </a:lnTo>
                    <a:lnTo>
                      <a:pt x="51" y="125"/>
                    </a:lnTo>
                    <a:lnTo>
                      <a:pt x="51" y="137"/>
                    </a:lnTo>
                    <a:lnTo>
                      <a:pt x="47" y="153"/>
                    </a:lnTo>
                  </a:path>
                </a:pathLst>
              </a:custGeom>
              <a:solidFill>
                <a:schemeClr val="accent1"/>
              </a:solidFill>
              <a:ln w="12700" cap="rnd">
                <a:solidFill>
                  <a:srgbClr val="008000"/>
                </a:solidFill>
                <a:round/>
                <a:headEnd/>
                <a:tailEnd/>
              </a:ln>
            </p:spPr>
            <p:txBody>
              <a:bodyPr/>
              <a:lstStyle/>
              <a:p>
                <a:endParaRPr lang="en-US"/>
              </a:p>
            </p:txBody>
          </p:sp>
          <p:sp>
            <p:nvSpPr>
              <p:cNvPr id="17780" name="Freeform 698"/>
              <p:cNvSpPr>
                <a:spLocks/>
              </p:cNvSpPr>
              <p:nvPr/>
            </p:nvSpPr>
            <p:spPr bwMode="auto">
              <a:xfrm>
                <a:off x="2437" y="2312"/>
                <a:ext cx="95" cy="60"/>
              </a:xfrm>
              <a:custGeom>
                <a:avLst/>
                <a:gdLst>
                  <a:gd name="T0" fmla="*/ 94 w 95"/>
                  <a:gd name="T1" fmla="*/ 59 h 60"/>
                  <a:gd name="T2" fmla="*/ 94 w 95"/>
                  <a:gd name="T3" fmla="*/ 55 h 60"/>
                  <a:gd name="T4" fmla="*/ 86 w 95"/>
                  <a:gd name="T5" fmla="*/ 43 h 60"/>
                  <a:gd name="T6" fmla="*/ 78 w 95"/>
                  <a:gd name="T7" fmla="*/ 31 h 60"/>
                  <a:gd name="T8" fmla="*/ 67 w 95"/>
                  <a:gd name="T9" fmla="*/ 20 h 60"/>
                  <a:gd name="T10" fmla="*/ 51 w 95"/>
                  <a:gd name="T11" fmla="*/ 8 h 60"/>
                  <a:gd name="T12" fmla="*/ 36 w 95"/>
                  <a:gd name="T13" fmla="*/ 0 h 60"/>
                  <a:gd name="T14" fmla="*/ 28 w 95"/>
                  <a:gd name="T15" fmla="*/ 0 h 60"/>
                  <a:gd name="T16" fmla="*/ 16 w 95"/>
                  <a:gd name="T17" fmla="*/ 0 h 60"/>
                  <a:gd name="T18" fmla="*/ 4 w 95"/>
                  <a:gd name="T19" fmla="*/ 0 h 60"/>
                  <a:gd name="T20" fmla="*/ 0 w 95"/>
                  <a:gd name="T21" fmla="*/ 0 h 60"/>
                  <a:gd name="T22" fmla="*/ 8 w 95"/>
                  <a:gd name="T23" fmla="*/ 4 h 60"/>
                  <a:gd name="T24" fmla="*/ 24 w 95"/>
                  <a:gd name="T25" fmla="*/ 8 h 60"/>
                  <a:gd name="T26" fmla="*/ 43 w 95"/>
                  <a:gd name="T27" fmla="*/ 12 h 60"/>
                  <a:gd name="T28" fmla="*/ 55 w 95"/>
                  <a:gd name="T29" fmla="*/ 16 h 60"/>
                  <a:gd name="T30" fmla="*/ 67 w 95"/>
                  <a:gd name="T31" fmla="*/ 27 h 60"/>
                  <a:gd name="T32" fmla="*/ 78 w 95"/>
                  <a:gd name="T33" fmla="*/ 39 h 60"/>
                  <a:gd name="T34" fmla="*/ 86 w 95"/>
                  <a:gd name="T35" fmla="*/ 55 h 60"/>
                  <a:gd name="T36" fmla="*/ 94 w 95"/>
                  <a:gd name="T37" fmla="*/ 59 h 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5"/>
                  <a:gd name="T58" fmla="*/ 0 h 60"/>
                  <a:gd name="T59" fmla="*/ 95 w 95"/>
                  <a:gd name="T60" fmla="*/ 60 h 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5" h="60">
                    <a:moveTo>
                      <a:pt x="94" y="59"/>
                    </a:moveTo>
                    <a:lnTo>
                      <a:pt x="94" y="55"/>
                    </a:lnTo>
                    <a:lnTo>
                      <a:pt x="86" y="43"/>
                    </a:lnTo>
                    <a:lnTo>
                      <a:pt x="78" y="31"/>
                    </a:lnTo>
                    <a:lnTo>
                      <a:pt x="67" y="20"/>
                    </a:lnTo>
                    <a:lnTo>
                      <a:pt x="51" y="8"/>
                    </a:lnTo>
                    <a:lnTo>
                      <a:pt x="36" y="0"/>
                    </a:lnTo>
                    <a:lnTo>
                      <a:pt x="28" y="0"/>
                    </a:lnTo>
                    <a:lnTo>
                      <a:pt x="16" y="0"/>
                    </a:lnTo>
                    <a:lnTo>
                      <a:pt x="4" y="0"/>
                    </a:lnTo>
                    <a:lnTo>
                      <a:pt x="0" y="0"/>
                    </a:lnTo>
                    <a:lnTo>
                      <a:pt x="8" y="4"/>
                    </a:lnTo>
                    <a:lnTo>
                      <a:pt x="24" y="8"/>
                    </a:lnTo>
                    <a:lnTo>
                      <a:pt x="43" y="12"/>
                    </a:lnTo>
                    <a:lnTo>
                      <a:pt x="55" y="16"/>
                    </a:lnTo>
                    <a:lnTo>
                      <a:pt x="67" y="27"/>
                    </a:lnTo>
                    <a:lnTo>
                      <a:pt x="78" y="39"/>
                    </a:lnTo>
                    <a:lnTo>
                      <a:pt x="86" y="55"/>
                    </a:lnTo>
                    <a:lnTo>
                      <a:pt x="94" y="59"/>
                    </a:lnTo>
                  </a:path>
                </a:pathLst>
              </a:custGeom>
              <a:solidFill>
                <a:schemeClr val="accent1"/>
              </a:solidFill>
              <a:ln w="12700" cap="rnd">
                <a:solidFill>
                  <a:srgbClr val="008000"/>
                </a:solidFill>
                <a:round/>
                <a:headEnd/>
                <a:tailEnd/>
              </a:ln>
            </p:spPr>
            <p:txBody>
              <a:bodyPr/>
              <a:lstStyle/>
              <a:p>
                <a:endParaRPr lang="en-US"/>
              </a:p>
            </p:txBody>
          </p:sp>
          <p:sp>
            <p:nvSpPr>
              <p:cNvPr id="17781" name="Freeform 699"/>
              <p:cNvSpPr>
                <a:spLocks/>
              </p:cNvSpPr>
              <p:nvPr/>
            </p:nvSpPr>
            <p:spPr bwMode="auto">
              <a:xfrm>
                <a:off x="2535" y="2152"/>
                <a:ext cx="37" cy="227"/>
              </a:xfrm>
              <a:custGeom>
                <a:avLst/>
                <a:gdLst>
                  <a:gd name="T0" fmla="*/ 0 w 37"/>
                  <a:gd name="T1" fmla="*/ 206 h 227"/>
                  <a:gd name="T2" fmla="*/ 8 w 37"/>
                  <a:gd name="T3" fmla="*/ 143 h 227"/>
                  <a:gd name="T4" fmla="*/ 12 w 37"/>
                  <a:gd name="T5" fmla="*/ 87 h 227"/>
                  <a:gd name="T6" fmla="*/ 20 w 37"/>
                  <a:gd name="T7" fmla="*/ 64 h 227"/>
                  <a:gd name="T8" fmla="*/ 24 w 37"/>
                  <a:gd name="T9" fmla="*/ 36 h 227"/>
                  <a:gd name="T10" fmla="*/ 28 w 37"/>
                  <a:gd name="T11" fmla="*/ 12 h 227"/>
                  <a:gd name="T12" fmla="*/ 32 w 37"/>
                  <a:gd name="T13" fmla="*/ 0 h 227"/>
                  <a:gd name="T14" fmla="*/ 36 w 37"/>
                  <a:gd name="T15" fmla="*/ 0 h 227"/>
                  <a:gd name="T16" fmla="*/ 36 w 37"/>
                  <a:gd name="T17" fmla="*/ 12 h 227"/>
                  <a:gd name="T18" fmla="*/ 36 w 37"/>
                  <a:gd name="T19" fmla="*/ 28 h 227"/>
                  <a:gd name="T20" fmla="*/ 32 w 37"/>
                  <a:gd name="T21" fmla="*/ 44 h 227"/>
                  <a:gd name="T22" fmla="*/ 28 w 37"/>
                  <a:gd name="T23" fmla="*/ 60 h 227"/>
                  <a:gd name="T24" fmla="*/ 24 w 37"/>
                  <a:gd name="T25" fmla="*/ 83 h 227"/>
                  <a:gd name="T26" fmla="*/ 12 w 37"/>
                  <a:gd name="T27" fmla="*/ 131 h 227"/>
                  <a:gd name="T28" fmla="*/ 12 w 37"/>
                  <a:gd name="T29" fmla="*/ 178 h 227"/>
                  <a:gd name="T30" fmla="*/ 12 w 37"/>
                  <a:gd name="T31" fmla="*/ 226 h 2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
                  <a:gd name="T49" fmla="*/ 0 h 227"/>
                  <a:gd name="T50" fmla="*/ 37 w 37"/>
                  <a:gd name="T51" fmla="*/ 227 h 2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 h="227">
                    <a:moveTo>
                      <a:pt x="0" y="206"/>
                    </a:moveTo>
                    <a:lnTo>
                      <a:pt x="8" y="143"/>
                    </a:lnTo>
                    <a:lnTo>
                      <a:pt x="12" y="87"/>
                    </a:lnTo>
                    <a:lnTo>
                      <a:pt x="20" y="64"/>
                    </a:lnTo>
                    <a:lnTo>
                      <a:pt x="24" y="36"/>
                    </a:lnTo>
                    <a:lnTo>
                      <a:pt x="28" y="12"/>
                    </a:lnTo>
                    <a:lnTo>
                      <a:pt x="32" y="0"/>
                    </a:lnTo>
                    <a:lnTo>
                      <a:pt x="36" y="0"/>
                    </a:lnTo>
                    <a:lnTo>
                      <a:pt x="36" y="12"/>
                    </a:lnTo>
                    <a:lnTo>
                      <a:pt x="36" y="28"/>
                    </a:lnTo>
                    <a:lnTo>
                      <a:pt x="32" y="44"/>
                    </a:lnTo>
                    <a:lnTo>
                      <a:pt x="28" y="60"/>
                    </a:lnTo>
                    <a:lnTo>
                      <a:pt x="24" y="83"/>
                    </a:lnTo>
                    <a:lnTo>
                      <a:pt x="12" y="131"/>
                    </a:lnTo>
                    <a:lnTo>
                      <a:pt x="12" y="178"/>
                    </a:lnTo>
                    <a:lnTo>
                      <a:pt x="12" y="226"/>
                    </a:lnTo>
                  </a:path>
                </a:pathLst>
              </a:custGeom>
              <a:solidFill>
                <a:schemeClr val="accent1"/>
              </a:solidFill>
              <a:ln w="12700" cap="rnd">
                <a:solidFill>
                  <a:srgbClr val="008000"/>
                </a:solidFill>
                <a:round/>
                <a:headEnd/>
                <a:tailEnd/>
              </a:ln>
            </p:spPr>
            <p:txBody>
              <a:bodyPr/>
              <a:lstStyle/>
              <a:p>
                <a:endParaRPr lang="en-US"/>
              </a:p>
            </p:txBody>
          </p:sp>
          <p:sp>
            <p:nvSpPr>
              <p:cNvPr id="17782" name="Freeform 700"/>
              <p:cNvSpPr>
                <a:spLocks/>
              </p:cNvSpPr>
              <p:nvPr/>
            </p:nvSpPr>
            <p:spPr bwMode="auto">
              <a:xfrm>
                <a:off x="2554" y="2307"/>
                <a:ext cx="74" cy="60"/>
              </a:xfrm>
              <a:custGeom>
                <a:avLst/>
                <a:gdLst>
                  <a:gd name="T0" fmla="*/ 0 w 74"/>
                  <a:gd name="T1" fmla="*/ 59 h 60"/>
                  <a:gd name="T2" fmla="*/ 4 w 74"/>
                  <a:gd name="T3" fmla="*/ 35 h 60"/>
                  <a:gd name="T4" fmla="*/ 12 w 74"/>
                  <a:gd name="T5" fmla="*/ 16 h 60"/>
                  <a:gd name="T6" fmla="*/ 24 w 74"/>
                  <a:gd name="T7" fmla="*/ 8 h 60"/>
                  <a:gd name="T8" fmla="*/ 41 w 74"/>
                  <a:gd name="T9" fmla="*/ 0 h 60"/>
                  <a:gd name="T10" fmla="*/ 49 w 74"/>
                  <a:gd name="T11" fmla="*/ 0 h 60"/>
                  <a:gd name="T12" fmla="*/ 57 w 74"/>
                  <a:gd name="T13" fmla="*/ 0 h 60"/>
                  <a:gd name="T14" fmla="*/ 69 w 74"/>
                  <a:gd name="T15" fmla="*/ 0 h 60"/>
                  <a:gd name="T16" fmla="*/ 73 w 74"/>
                  <a:gd name="T17" fmla="*/ 0 h 60"/>
                  <a:gd name="T18" fmla="*/ 73 w 74"/>
                  <a:gd name="T19" fmla="*/ 4 h 60"/>
                  <a:gd name="T20" fmla="*/ 65 w 74"/>
                  <a:gd name="T21" fmla="*/ 8 h 60"/>
                  <a:gd name="T22" fmla="*/ 49 w 74"/>
                  <a:gd name="T23" fmla="*/ 16 h 60"/>
                  <a:gd name="T24" fmla="*/ 28 w 74"/>
                  <a:gd name="T25" fmla="*/ 27 h 60"/>
                  <a:gd name="T26" fmla="*/ 16 w 74"/>
                  <a:gd name="T27" fmla="*/ 31 h 60"/>
                  <a:gd name="T28" fmla="*/ 8 w 74"/>
                  <a:gd name="T29" fmla="*/ 35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4"/>
                  <a:gd name="T46" fmla="*/ 0 h 60"/>
                  <a:gd name="T47" fmla="*/ 74 w 74"/>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4" h="60">
                    <a:moveTo>
                      <a:pt x="0" y="59"/>
                    </a:moveTo>
                    <a:lnTo>
                      <a:pt x="4" y="35"/>
                    </a:lnTo>
                    <a:lnTo>
                      <a:pt x="12" y="16"/>
                    </a:lnTo>
                    <a:lnTo>
                      <a:pt x="24" y="8"/>
                    </a:lnTo>
                    <a:lnTo>
                      <a:pt x="41" y="0"/>
                    </a:lnTo>
                    <a:lnTo>
                      <a:pt x="49" y="0"/>
                    </a:lnTo>
                    <a:lnTo>
                      <a:pt x="57" y="0"/>
                    </a:lnTo>
                    <a:lnTo>
                      <a:pt x="69" y="0"/>
                    </a:lnTo>
                    <a:lnTo>
                      <a:pt x="73" y="0"/>
                    </a:lnTo>
                    <a:lnTo>
                      <a:pt x="73" y="4"/>
                    </a:lnTo>
                    <a:lnTo>
                      <a:pt x="65" y="8"/>
                    </a:lnTo>
                    <a:lnTo>
                      <a:pt x="49" y="16"/>
                    </a:lnTo>
                    <a:lnTo>
                      <a:pt x="28" y="27"/>
                    </a:lnTo>
                    <a:lnTo>
                      <a:pt x="16" y="31"/>
                    </a:lnTo>
                    <a:lnTo>
                      <a:pt x="8" y="35"/>
                    </a:lnTo>
                  </a:path>
                </a:pathLst>
              </a:custGeom>
              <a:solidFill>
                <a:schemeClr val="accent1"/>
              </a:solidFill>
              <a:ln w="12700" cap="rnd">
                <a:solidFill>
                  <a:srgbClr val="008000"/>
                </a:solidFill>
                <a:round/>
                <a:headEnd/>
                <a:tailEnd/>
              </a:ln>
            </p:spPr>
            <p:txBody>
              <a:bodyPr/>
              <a:lstStyle/>
              <a:p>
                <a:endParaRPr lang="en-US"/>
              </a:p>
            </p:txBody>
          </p:sp>
          <p:sp>
            <p:nvSpPr>
              <p:cNvPr id="17783" name="Freeform 701"/>
              <p:cNvSpPr>
                <a:spLocks/>
              </p:cNvSpPr>
              <p:nvPr/>
            </p:nvSpPr>
            <p:spPr bwMode="auto">
              <a:xfrm>
                <a:off x="2521" y="2108"/>
                <a:ext cx="21" cy="248"/>
              </a:xfrm>
              <a:custGeom>
                <a:avLst/>
                <a:gdLst>
                  <a:gd name="T0" fmla="*/ 20 w 21"/>
                  <a:gd name="T1" fmla="*/ 247 h 248"/>
                  <a:gd name="T2" fmla="*/ 16 w 21"/>
                  <a:gd name="T3" fmla="*/ 184 h 248"/>
                  <a:gd name="T4" fmla="*/ 8 w 21"/>
                  <a:gd name="T5" fmla="*/ 129 h 248"/>
                  <a:gd name="T6" fmla="*/ 4 w 21"/>
                  <a:gd name="T7" fmla="*/ 78 h 248"/>
                  <a:gd name="T8" fmla="*/ 0 w 21"/>
                  <a:gd name="T9" fmla="*/ 59 h 248"/>
                  <a:gd name="T10" fmla="*/ 0 w 21"/>
                  <a:gd name="T11" fmla="*/ 43 h 248"/>
                  <a:gd name="T12" fmla="*/ 0 w 21"/>
                  <a:gd name="T13" fmla="*/ 20 h 248"/>
                  <a:gd name="T14" fmla="*/ 0 w 21"/>
                  <a:gd name="T15" fmla="*/ 4 h 248"/>
                  <a:gd name="T16" fmla="*/ 0 w 21"/>
                  <a:gd name="T17" fmla="*/ 0 h 248"/>
                  <a:gd name="T18" fmla="*/ 4 w 21"/>
                  <a:gd name="T19" fmla="*/ 8 h 248"/>
                  <a:gd name="T20" fmla="*/ 8 w 21"/>
                  <a:gd name="T21" fmla="*/ 23 h 248"/>
                  <a:gd name="T22" fmla="*/ 12 w 21"/>
                  <a:gd name="T23" fmla="*/ 43 h 248"/>
                  <a:gd name="T24" fmla="*/ 16 w 21"/>
                  <a:gd name="T25" fmla="*/ 63 h 248"/>
                  <a:gd name="T26" fmla="*/ 16 w 21"/>
                  <a:gd name="T27" fmla="*/ 94 h 248"/>
                  <a:gd name="T28" fmla="*/ 16 w 21"/>
                  <a:gd name="T29" fmla="*/ 125 h 248"/>
                  <a:gd name="T30" fmla="*/ 16 w 21"/>
                  <a:gd name="T31" fmla="*/ 165 h 248"/>
                  <a:gd name="T32" fmla="*/ 20 w 21"/>
                  <a:gd name="T33" fmla="*/ 208 h 2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48"/>
                  <a:gd name="T53" fmla="*/ 21 w 21"/>
                  <a:gd name="T54" fmla="*/ 248 h 2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48">
                    <a:moveTo>
                      <a:pt x="20" y="247"/>
                    </a:moveTo>
                    <a:lnTo>
                      <a:pt x="16" y="184"/>
                    </a:lnTo>
                    <a:lnTo>
                      <a:pt x="8" y="129"/>
                    </a:lnTo>
                    <a:lnTo>
                      <a:pt x="4" y="78"/>
                    </a:lnTo>
                    <a:lnTo>
                      <a:pt x="0" y="59"/>
                    </a:lnTo>
                    <a:lnTo>
                      <a:pt x="0" y="43"/>
                    </a:lnTo>
                    <a:lnTo>
                      <a:pt x="0" y="20"/>
                    </a:lnTo>
                    <a:lnTo>
                      <a:pt x="0" y="4"/>
                    </a:lnTo>
                    <a:lnTo>
                      <a:pt x="0" y="0"/>
                    </a:lnTo>
                    <a:lnTo>
                      <a:pt x="4" y="8"/>
                    </a:lnTo>
                    <a:lnTo>
                      <a:pt x="8" y="23"/>
                    </a:lnTo>
                    <a:lnTo>
                      <a:pt x="12" y="43"/>
                    </a:lnTo>
                    <a:lnTo>
                      <a:pt x="16" y="63"/>
                    </a:lnTo>
                    <a:lnTo>
                      <a:pt x="16" y="94"/>
                    </a:lnTo>
                    <a:lnTo>
                      <a:pt x="16" y="125"/>
                    </a:lnTo>
                    <a:lnTo>
                      <a:pt x="16" y="165"/>
                    </a:lnTo>
                    <a:lnTo>
                      <a:pt x="20" y="208"/>
                    </a:lnTo>
                  </a:path>
                </a:pathLst>
              </a:custGeom>
              <a:solidFill>
                <a:schemeClr val="accent1"/>
              </a:solidFill>
              <a:ln w="12700" cap="rnd">
                <a:solidFill>
                  <a:srgbClr val="008000"/>
                </a:solidFill>
                <a:round/>
                <a:headEnd/>
                <a:tailEnd/>
              </a:ln>
            </p:spPr>
            <p:txBody>
              <a:bodyPr/>
              <a:lstStyle/>
              <a:p>
                <a:endParaRPr lang="en-US"/>
              </a:p>
            </p:txBody>
          </p:sp>
        </p:grpSp>
      </p:grpSp>
      <p:grpSp>
        <p:nvGrpSpPr>
          <p:cNvPr id="17775" name="Group 702"/>
          <p:cNvGrpSpPr>
            <a:grpSpLocks/>
          </p:cNvGrpSpPr>
          <p:nvPr/>
        </p:nvGrpSpPr>
        <p:grpSpPr bwMode="auto">
          <a:xfrm>
            <a:off x="6321425" y="3879850"/>
            <a:ext cx="1081088" cy="465138"/>
            <a:chOff x="4380" y="2389"/>
            <a:chExt cx="749" cy="286"/>
          </a:xfrm>
        </p:grpSpPr>
        <p:grpSp>
          <p:nvGrpSpPr>
            <p:cNvPr id="17808" name="Group 703"/>
            <p:cNvGrpSpPr>
              <a:grpSpLocks/>
            </p:cNvGrpSpPr>
            <p:nvPr/>
          </p:nvGrpSpPr>
          <p:grpSpPr bwMode="auto">
            <a:xfrm>
              <a:off x="4380" y="2393"/>
              <a:ext cx="191" cy="282"/>
              <a:chOff x="4380" y="2393"/>
              <a:chExt cx="191" cy="282"/>
            </a:xfrm>
          </p:grpSpPr>
          <p:sp>
            <p:nvSpPr>
              <p:cNvPr id="17764" name="Freeform 704"/>
              <p:cNvSpPr>
                <a:spLocks/>
              </p:cNvSpPr>
              <p:nvPr/>
            </p:nvSpPr>
            <p:spPr bwMode="auto">
              <a:xfrm>
                <a:off x="4478" y="2572"/>
                <a:ext cx="8" cy="103"/>
              </a:xfrm>
              <a:custGeom>
                <a:avLst/>
                <a:gdLst>
                  <a:gd name="T0" fmla="*/ 0 w 8"/>
                  <a:gd name="T1" fmla="*/ 102 h 103"/>
                  <a:gd name="T2" fmla="*/ 0 w 8"/>
                  <a:gd name="T3" fmla="*/ 71 h 103"/>
                  <a:gd name="T4" fmla="*/ 0 w 8"/>
                  <a:gd name="T5" fmla="*/ 44 h 103"/>
                  <a:gd name="T6" fmla="*/ 7 w 8"/>
                  <a:gd name="T7" fmla="*/ 27 h 103"/>
                  <a:gd name="T8" fmla="*/ 7 w 8"/>
                  <a:gd name="T9" fmla="*/ 13 h 103"/>
                  <a:gd name="T10" fmla="*/ 7 w 8"/>
                  <a:gd name="T11" fmla="*/ 4 h 103"/>
                  <a:gd name="T12" fmla="*/ 7 w 8"/>
                  <a:gd name="T13" fmla="*/ 0 h 103"/>
                  <a:gd name="T14" fmla="*/ 7 w 8"/>
                  <a:gd name="T15" fmla="*/ 18 h 103"/>
                  <a:gd name="T16" fmla="*/ 7 w 8"/>
                  <a:gd name="T17" fmla="*/ 40 h 103"/>
                  <a:gd name="T18" fmla="*/ 7 w 8"/>
                  <a:gd name="T19" fmla="*/ 71 h 103"/>
                  <a:gd name="T20" fmla="*/ 0 w 8"/>
                  <a:gd name="T21" fmla="*/ 102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03"/>
                  <a:gd name="T35" fmla="*/ 8 w 8"/>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03">
                    <a:moveTo>
                      <a:pt x="0" y="102"/>
                    </a:moveTo>
                    <a:lnTo>
                      <a:pt x="0" y="71"/>
                    </a:lnTo>
                    <a:lnTo>
                      <a:pt x="0" y="44"/>
                    </a:lnTo>
                    <a:lnTo>
                      <a:pt x="7" y="27"/>
                    </a:lnTo>
                    <a:lnTo>
                      <a:pt x="7" y="13"/>
                    </a:lnTo>
                    <a:lnTo>
                      <a:pt x="7" y="4"/>
                    </a:lnTo>
                    <a:lnTo>
                      <a:pt x="7" y="0"/>
                    </a:lnTo>
                    <a:lnTo>
                      <a:pt x="7" y="18"/>
                    </a:lnTo>
                    <a:lnTo>
                      <a:pt x="7" y="40"/>
                    </a:lnTo>
                    <a:lnTo>
                      <a:pt x="7" y="71"/>
                    </a:lnTo>
                    <a:lnTo>
                      <a:pt x="0" y="102"/>
                    </a:lnTo>
                  </a:path>
                </a:pathLst>
              </a:custGeom>
              <a:solidFill>
                <a:schemeClr val="accent1"/>
              </a:solidFill>
              <a:ln w="12700" cap="rnd">
                <a:solidFill>
                  <a:srgbClr val="008000"/>
                </a:solidFill>
                <a:round/>
                <a:headEnd/>
                <a:tailEnd/>
              </a:ln>
            </p:spPr>
            <p:txBody>
              <a:bodyPr/>
              <a:lstStyle/>
              <a:p>
                <a:endParaRPr lang="en-US"/>
              </a:p>
            </p:txBody>
          </p:sp>
          <p:sp>
            <p:nvSpPr>
              <p:cNvPr id="17765" name="Freeform 705"/>
              <p:cNvSpPr>
                <a:spLocks/>
              </p:cNvSpPr>
              <p:nvPr/>
            </p:nvSpPr>
            <p:spPr bwMode="auto">
              <a:xfrm>
                <a:off x="4407" y="2495"/>
                <a:ext cx="78" cy="169"/>
              </a:xfrm>
              <a:custGeom>
                <a:avLst/>
                <a:gdLst>
                  <a:gd name="T0" fmla="*/ 77 w 78"/>
                  <a:gd name="T1" fmla="*/ 168 h 169"/>
                  <a:gd name="T2" fmla="*/ 70 w 78"/>
                  <a:gd name="T3" fmla="*/ 164 h 169"/>
                  <a:gd name="T4" fmla="*/ 56 w 78"/>
                  <a:gd name="T5" fmla="*/ 146 h 169"/>
                  <a:gd name="T6" fmla="*/ 42 w 78"/>
                  <a:gd name="T7" fmla="*/ 124 h 169"/>
                  <a:gd name="T8" fmla="*/ 35 w 78"/>
                  <a:gd name="T9" fmla="*/ 106 h 169"/>
                  <a:gd name="T10" fmla="*/ 35 w 78"/>
                  <a:gd name="T11" fmla="*/ 97 h 169"/>
                  <a:gd name="T12" fmla="*/ 35 w 78"/>
                  <a:gd name="T13" fmla="*/ 88 h 169"/>
                  <a:gd name="T14" fmla="*/ 35 w 78"/>
                  <a:gd name="T15" fmla="*/ 80 h 169"/>
                  <a:gd name="T16" fmla="*/ 35 w 78"/>
                  <a:gd name="T17" fmla="*/ 66 h 169"/>
                  <a:gd name="T18" fmla="*/ 28 w 78"/>
                  <a:gd name="T19" fmla="*/ 49 h 169"/>
                  <a:gd name="T20" fmla="*/ 14 w 78"/>
                  <a:gd name="T21" fmla="*/ 26 h 169"/>
                  <a:gd name="T22" fmla="*/ 7 w 78"/>
                  <a:gd name="T23" fmla="*/ 9 h 169"/>
                  <a:gd name="T24" fmla="*/ 0 w 78"/>
                  <a:gd name="T25" fmla="*/ 0 h 169"/>
                  <a:gd name="T26" fmla="*/ 7 w 78"/>
                  <a:gd name="T27" fmla="*/ 4 h 169"/>
                  <a:gd name="T28" fmla="*/ 14 w 78"/>
                  <a:gd name="T29" fmla="*/ 13 h 169"/>
                  <a:gd name="T30" fmla="*/ 28 w 78"/>
                  <a:gd name="T31" fmla="*/ 31 h 169"/>
                  <a:gd name="T32" fmla="*/ 35 w 78"/>
                  <a:gd name="T33" fmla="*/ 49 h 169"/>
                  <a:gd name="T34" fmla="*/ 42 w 78"/>
                  <a:gd name="T35" fmla="*/ 62 h 169"/>
                  <a:gd name="T36" fmla="*/ 49 w 78"/>
                  <a:gd name="T37" fmla="*/ 75 h 169"/>
                  <a:gd name="T38" fmla="*/ 63 w 78"/>
                  <a:gd name="T39" fmla="*/ 115 h 169"/>
                  <a:gd name="T40" fmla="*/ 70 w 78"/>
                  <a:gd name="T41" fmla="*/ 146 h 169"/>
                  <a:gd name="T42" fmla="*/ 77 w 78"/>
                  <a:gd name="T43" fmla="*/ 159 h 169"/>
                  <a:gd name="T44" fmla="*/ 77 w 78"/>
                  <a:gd name="T45" fmla="*/ 168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169"/>
                  <a:gd name="T71" fmla="*/ 78 w 78"/>
                  <a:gd name="T72" fmla="*/ 169 h 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169">
                    <a:moveTo>
                      <a:pt x="77" y="168"/>
                    </a:moveTo>
                    <a:lnTo>
                      <a:pt x="70" y="164"/>
                    </a:lnTo>
                    <a:lnTo>
                      <a:pt x="56" y="146"/>
                    </a:lnTo>
                    <a:lnTo>
                      <a:pt x="42" y="124"/>
                    </a:lnTo>
                    <a:lnTo>
                      <a:pt x="35" y="106"/>
                    </a:lnTo>
                    <a:lnTo>
                      <a:pt x="35" y="97"/>
                    </a:lnTo>
                    <a:lnTo>
                      <a:pt x="35" y="88"/>
                    </a:lnTo>
                    <a:lnTo>
                      <a:pt x="35" y="80"/>
                    </a:lnTo>
                    <a:lnTo>
                      <a:pt x="35" y="66"/>
                    </a:lnTo>
                    <a:lnTo>
                      <a:pt x="28" y="49"/>
                    </a:lnTo>
                    <a:lnTo>
                      <a:pt x="14" y="26"/>
                    </a:lnTo>
                    <a:lnTo>
                      <a:pt x="7" y="9"/>
                    </a:lnTo>
                    <a:lnTo>
                      <a:pt x="0" y="0"/>
                    </a:lnTo>
                    <a:lnTo>
                      <a:pt x="7" y="4"/>
                    </a:lnTo>
                    <a:lnTo>
                      <a:pt x="14" y="13"/>
                    </a:lnTo>
                    <a:lnTo>
                      <a:pt x="28" y="31"/>
                    </a:lnTo>
                    <a:lnTo>
                      <a:pt x="35" y="49"/>
                    </a:lnTo>
                    <a:lnTo>
                      <a:pt x="42" y="62"/>
                    </a:lnTo>
                    <a:lnTo>
                      <a:pt x="49" y="75"/>
                    </a:lnTo>
                    <a:lnTo>
                      <a:pt x="63" y="115"/>
                    </a:lnTo>
                    <a:lnTo>
                      <a:pt x="70" y="146"/>
                    </a:lnTo>
                    <a:lnTo>
                      <a:pt x="77" y="159"/>
                    </a:lnTo>
                    <a:lnTo>
                      <a:pt x="77" y="168"/>
                    </a:lnTo>
                  </a:path>
                </a:pathLst>
              </a:custGeom>
              <a:solidFill>
                <a:schemeClr val="accent1"/>
              </a:solidFill>
              <a:ln w="12700" cap="rnd">
                <a:solidFill>
                  <a:srgbClr val="008000"/>
                </a:solidFill>
                <a:round/>
                <a:headEnd/>
                <a:tailEnd/>
              </a:ln>
            </p:spPr>
            <p:txBody>
              <a:bodyPr/>
              <a:lstStyle/>
              <a:p>
                <a:endParaRPr lang="en-US"/>
              </a:p>
            </p:txBody>
          </p:sp>
          <p:sp>
            <p:nvSpPr>
              <p:cNvPr id="17766" name="Freeform 706"/>
              <p:cNvSpPr>
                <a:spLocks/>
              </p:cNvSpPr>
              <p:nvPr/>
            </p:nvSpPr>
            <p:spPr bwMode="auto">
              <a:xfrm>
                <a:off x="4484" y="2514"/>
                <a:ext cx="51" cy="161"/>
              </a:xfrm>
              <a:custGeom>
                <a:avLst/>
                <a:gdLst>
                  <a:gd name="T0" fmla="*/ 0 w 51"/>
                  <a:gd name="T1" fmla="*/ 125 h 161"/>
                  <a:gd name="T2" fmla="*/ 14 w 51"/>
                  <a:gd name="T3" fmla="*/ 89 h 161"/>
                  <a:gd name="T4" fmla="*/ 22 w 51"/>
                  <a:gd name="T5" fmla="*/ 58 h 161"/>
                  <a:gd name="T6" fmla="*/ 22 w 51"/>
                  <a:gd name="T7" fmla="*/ 36 h 161"/>
                  <a:gd name="T8" fmla="*/ 22 w 51"/>
                  <a:gd name="T9" fmla="*/ 18 h 161"/>
                  <a:gd name="T10" fmla="*/ 36 w 51"/>
                  <a:gd name="T11" fmla="*/ 5 h 161"/>
                  <a:gd name="T12" fmla="*/ 50 w 51"/>
                  <a:gd name="T13" fmla="*/ 0 h 161"/>
                  <a:gd name="T14" fmla="*/ 50 w 51"/>
                  <a:gd name="T15" fmla="*/ 5 h 161"/>
                  <a:gd name="T16" fmla="*/ 43 w 51"/>
                  <a:gd name="T17" fmla="*/ 18 h 161"/>
                  <a:gd name="T18" fmla="*/ 36 w 51"/>
                  <a:gd name="T19" fmla="*/ 40 h 161"/>
                  <a:gd name="T20" fmla="*/ 22 w 51"/>
                  <a:gd name="T21" fmla="*/ 67 h 161"/>
                  <a:gd name="T22" fmla="*/ 14 w 51"/>
                  <a:gd name="T23" fmla="*/ 89 h 161"/>
                  <a:gd name="T24" fmla="*/ 14 w 51"/>
                  <a:gd name="T25" fmla="*/ 125 h 161"/>
                  <a:gd name="T26" fmla="*/ 7 w 51"/>
                  <a:gd name="T27" fmla="*/ 160 h 1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161"/>
                  <a:gd name="T44" fmla="*/ 51 w 51"/>
                  <a:gd name="T45" fmla="*/ 161 h 1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161">
                    <a:moveTo>
                      <a:pt x="0" y="125"/>
                    </a:moveTo>
                    <a:lnTo>
                      <a:pt x="14" y="89"/>
                    </a:lnTo>
                    <a:lnTo>
                      <a:pt x="22" y="58"/>
                    </a:lnTo>
                    <a:lnTo>
                      <a:pt x="22" y="36"/>
                    </a:lnTo>
                    <a:lnTo>
                      <a:pt x="22" y="18"/>
                    </a:lnTo>
                    <a:lnTo>
                      <a:pt x="36" y="5"/>
                    </a:lnTo>
                    <a:lnTo>
                      <a:pt x="50" y="0"/>
                    </a:lnTo>
                    <a:lnTo>
                      <a:pt x="50" y="5"/>
                    </a:lnTo>
                    <a:lnTo>
                      <a:pt x="43" y="18"/>
                    </a:lnTo>
                    <a:lnTo>
                      <a:pt x="36" y="40"/>
                    </a:lnTo>
                    <a:lnTo>
                      <a:pt x="22" y="67"/>
                    </a:lnTo>
                    <a:lnTo>
                      <a:pt x="14" y="89"/>
                    </a:lnTo>
                    <a:lnTo>
                      <a:pt x="14" y="125"/>
                    </a:lnTo>
                    <a:lnTo>
                      <a:pt x="7" y="160"/>
                    </a:lnTo>
                  </a:path>
                </a:pathLst>
              </a:custGeom>
              <a:solidFill>
                <a:schemeClr val="accent1"/>
              </a:solidFill>
              <a:ln w="12700" cap="rnd">
                <a:solidFill>
                  <a:srgbClr val="008000"/>
                </a:solidFill>
                <a:round/>
                <a:headEnd/>
                <a:tailEnd/>
              </a:ln>
            </p:spPr>
            <p:txBody>
              <a:bodyPr/>
              <a:lstStyle/>
              <a:p>
                <a:endParaRPr lang="en-US"/>
              </a:p>
            </p:txBody>
          </p:sp>
          <p:sp>
            <p:nvSpPr>
              <p:cNvPr id="17767" name="Freeform 707"/>
              <p:cNvSpPr>
                <a:spLocks/>
              </p:cNvSpPr>
              <p:nvPr/>
            </p:nvSpPr>
            <p:spPr bwMode="auto">
              <a:xfrm>
                <a:off x="4437" y="2442"/>
                <a:ext cx="50" cy="203"/>
              </a:xfrm>
              <a:custGeom>
                <a:avLst/>
                <a:gdLst>
                  <a:gd name="T0" fmla="*/ 42 w 50"/>
                  <a:gd name="T1" fmla="*/ 202 h 203"/>
                  <a:gd name="T2" fmla="*/ 35 w 50"/>
                  <a:gd name="T3" fmla="*/ 136 h 203"/>
                  <a:gd name="T4" fmla="*/ 28 w 50"/>
                  <a:gd name="T5" fmla="*/ 79 h 203"/>
                  <a:gd name="T6" fmla="*/ 21 w 50"/>
                  <a:gd name="T7" fmla="*/ 57 h 203"/>
                  <a:gd name="T8" fmla="*/ 14 w 50"/>
                  <a:gd name="T9" fmla="*/ 31 h 203"/>
                  <a:gd name="T10" fmla="*/ 7 w 50"/>
                  <a:gd name="T11" fmla="*/ 13 h 203"/>
                  <a:gd name="T12" fmla="*/ 0 w 50"/>
                  <a:gd name="T13" fmla="*/ 5 h 203"/>
                  <a:gd name="T14" fmla="*/ 0 w 50"/>
                  <a:gd name="T15" fmla="*/ 0 h 203"/>
                  <a:gd name="T16" fmla="*/ 7 w 50"/>
                  <a:gd name="T17" fmla="*/ 5 h 203"/>
                  <a:gd name="T18" fmla="*/ 14 w 50"/>
                  <a:gd name="T19" fmla="*/ 18 h 203"/>
                  <a:gd name="T20" fmla="*/ 21 w 50"/>
                  <a:gd name="T21" fmla="*/ 31 h 203"/>
                  <a:gd name="T22" fmla="*/ 28 w 50"/>
                  <a:gd name="T23" fmla="*/ 49 h 203"/>
                  <a:gd name="T24" fmla="*/ 35 w 50"/>
                  <a:gd name="T25" fmla="*/ 75 h 203"/>
                  <a:gd name="T26" fmla="*/ 42 w 50"/>
                  <a:gd name="T27" fmla="*/ 97 h 203"/>
                  <a:gd name="T28" fmla="*/ 49 w 50"/>
                  <a:gd name="T29" fmla="*/ 114 h 203"/>
                  <a:gd name="T30" fmla="*/ 49 w 50"/>
                  <a:gd name="T31" fmla="*/ 127 h 203"/>
                  <a:gd name="T32" fmla="*/ 49 w 50"/>
                  <a:gd name="T33" fmla="*/ 141 h 203"/>
                  <a:gd name="T34" fmla="*/ 49 w 50"/>
                  <a:gd name="T35" fmla="*/ 154 h 2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203"/>
                  <a:gd name="T56" fmla="*/ 50 w 50"/>
                  <a:gd name="T57" fmla="*/ 203 h 2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203">
                    <a:moveTo>
                      <a:pt x="42" y="202"/>
                    </a:moveTo>
                    <a:lnTo>
                      <a:pt x="35" y="136"/>
                    </a:lnTo>
                    <a:lnTo>
                      <a:pt x="28" y="79"/>
                    </a:lnTo>
                    <a:lnTo>
                      <a:pt x="21" y="57"/>
                    </a:lnTo>
                    <a:lnTo>
                      <a:pt x="14" y="31"/>
                    </a:lnTo>
                    <a:lnTo>
                      <a:pt x="7" y="13"/>
                    </a:lnTo>
                    <a:lnTo>
                      <a:pt x="0" y="5"/>
                    </a:lnTo>
                    <a:lnTo>
                      <a:pt x="0" y="0"/>
                    </a:lnTo>
                    <a:lnTo>
                      <a:pt x="7" y="5"/>
                    </a:lnTo>
                    <a:lnTo>
                      <a:pt x="14" y="18"/>
                    </a:lnTo>
                    <a:lnTo>
                      <a:pt x="21" y="31"/>
                    </a:lnTo>
                    <a:lnTo>
                      <a:pt x="28" y="49"/>
                    </a:lnTo>
                    <a:lnTo>
                      <a:pt x="35" y="75"/>
                    </a:lnTo>
                    <a:lnTo>
                      <a:pt x="42" y="97"/>
                    </a:lnTo>
                    <a:lnTo>
                      <a:pt x="49" y="114"/>
                    </a:lnTo>
                    <a:lnTo>
                      <a:pt x="49" y="127"/>
                    </a:lnTo>
                    <a:lnTo>
                      <a:pt x="49" y="141"/>
                    </a:lnTo>
                    <a:lnTo>
                      <a:pt x="49" y="154"/>
                    </a:lnTo>
                  </a:path>
                </a:pathLst>
              </a:custGeom>
              <a:solidFill>
                <a:schemeClr val="accent1"/>
              </a:solidFill>
              <a:ln w="12700" cap="rnd">
                <a:solidFill>
                  <a:srgbClr val="008000"/>
                </a:solidFill>
                <a:round/>
                <a:headEnd/>
                <a:tailEnd/>
              </a:ln>
            </p:spPr>
            <p:txBody>
              <a:bodyPr/>
              <a:lstStyle/>
              <a:p>
                <a:endParaRPr lang="en-US"/>
              </a:p>
            </p:txBody>
          </p:sp>
          <p:sp>
            <p:nvSpPr>
              <p:cNvPr id="17768" name="Freeform 708"/>
              <p:cNvSpPr>
                <a:spLocks/>
              </p:cNvSpPr>
              <p:nvPr/>
            </p:nvSpPr>
            <p:spPr bwMode="auto">
              <a:xfrm>
                <a:off x="4380" y="2597"/>
                <a:ext cx="99" cy="67"/>
              </a:xfrm>
              <a:custGeom>
                <a:avLst/>
                <a:gdLst>
                  <a:gd name="T0" fmla="*/ 98 w 99"/>
                  <a:gd name="T1" fmla="*/ 66 h 67"/>
                  <a:gd name="T2" fmla="*/ 98 w 99"/>
                  <a:gd name="T3" fmla="*/ 62 h 67"/>
                  <a:gd name="T4" fmla="*/ 84 w 99"/>
                  <a:gd name="T5" fmla="*/ 48 h 67"/>
                  <a:gd name="T6" fmla="*/ 77 w 99"/>
                  <a:gd name="T7" fmla="*/ 31 h 67"/>
                  <a:gd name="T8" fmla="*/ 70 w 99"/>
                  <a:gd name="T9" fmla="*/ 22 h 67"/>
                  <a:gd name="T10" fmla="*/ 56 w 99"/>
                  <a:gd name="T11" fmla="*/ 13 h 67"/>
                  <a:gd name="T12" fmla="*/ 35 w 99"/>
                  <a:gd name="T13" fmla="*/ 4 h 67"/>
                  <a:gd name="T14" fmla="*/ 28 w 99"/>
                  <a:gd name="T15" fmla="*/ 0 h 67"/>
                  <a:gd name="T16" fmla="*/ 14 w 99"/>
                  <a:gd name="T17" fmla="*/ 0 h 67"/>
                  <a:gd name="T18" fmla="*/ 7 w 99"/>
                  <a:gd name="T19" fmla="*/ 0 h 67"/>
                  <a:gd name="T20" fmla="*/ 0 w 99"/>
                  <a:gd name="T21" fmla="*/ 4 h 67"/>
                  <a:gd name="T22" fmla="*/ 7 w 99"/>
                  <a:gd name="T23" fmla="*/ 4 h 67"/>
                  <a:gd name="T24" fmla="*/ 28 w 99"/>
                  <a:gd name="T25" fmla="*/ 9 h 67"/>
                  <a:gd name="T26" fmla="*/ 42 w 99"/>
                  <a:gd name="T27" fmla="*/ 13 h 67"/>
                  <a:gd name="T28" fmla="*/ 56 w 99"/>
                  <a:gd name="T29" fmla="*/ 17 h 67"/>
                  <a:gd name="T30" fmla="*/ 70 w 99"/>
                  <a:gd name="T31" fmla="*/ 26 h 67"/>
                  <a:gd name="T32" fmla="*/ 77 w 99"/>
                  <a:gd name="T33" fmla="*/ 44 h 67"/>
                  <a:gd name="T34" fmla="*/ 91 w 99"/>
                  <a:gd name="T35" fmla="*/ 57 h 67"/>
                  <a:gd name="T36" fmla="*/ 98 w 99"/>
                  <a:gd name="T37" fmla="*/ 66 h 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67"/>
                  <a:gd name="T59" fmla="*/ 99 w 99"/>
                  <a:gd name="T60" fmla="*/ 67 h 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67">
                    <a:moveTo>
                      <a:pt x="98" y="66"/>
                    </a:moveTo>
                    <a:lnTo>
                      <a:pt x="98" y="62"/>
                    </a:lnTo>
                    <a:lnTo>
                      <a:pt x="84" y="48"/>
                    </a:lnTo>
                    <a:lnTo>
                      <a:pt x="77" y="31"/>
                    </a:lnTo>
                    <a:lnTo>
                      <a:pt x="70" y="22"/>
                    </a:lnTo>
                    <a:lnTo>
                      <a:pt x="56" y="13"/>
                    </a:lnTo>
                    <a:lnTo>
                      <a:pt x="35" y="4"/>
                    </a:lnTo>
                    <a:lnTo>
                      <a:pt x="28" y="0"/>
                    </a:lnTo>
                    <a:lnTo>
                      <a:pt x="14" y="0"/>
                    </a:lnTo>
                    <a:lnTo>
                      <a:pt x="7" y="0"/>
                    </a:lnTo>
                    <a:lnTo>
                      <a:pt x="0" y="4"/>
                    </a:lnTo>
                    <a:lnTo>
                      <a:pt x="7" y="4"/>
                    </a:lnTo>
                    <a:lnTo>
                      <a:pt x="28" y="9"/>
                    </a:lnTo>
                    <a:lnTo>
                      <a:pt x="42" y="13"/>
                    </a:lnTo>
                    <a:lnTo>
                      <a:pt x="56" y="17"/>
                    </a:lnTo>
                    <a:lnTo>
                      <a:pt x="70" y="26"/>
                    </a:lnTo>
                    <a:lnTo>
                      <a:pt x="77" y="44"/>
                    </a:lnTo>
                    <a:lnTo>
                      <a:pt x="91" y="57"/>
                    </a:lnTo>
                    <a:lnTo>
                      <a:pt x="98" y="66"/>
                    </a:lnTo>
                  </a:path>
                </a:pathLst>
              </a:custGeom>
              <a:solidFill>
                <a:schemeClr val="accent1"/>
              </a:solidFill>
              <a:ln w="12700" cap="rnd">
                <a:solidFill>
                  <a:srgbClr val="008000"/>
                </a:solidFill>
                <a:round/>
                <a:headEnd/>
                <a:tailEnd/>
              </a:ln>
            </p:spPr>
            <p:txBody>
              <a:bodyPr/>
              <a:lstStyle/>
              <a:p>
                <a:endParaRPr lang="en-US"/>
              </a:p>
            </p:txBody>
          </p:sp>
          <p:sp>
            <p:nvSpPr>
              <p:cNvPr id="17769" name="Freeform 709"/>
              <p:cNvSpPr>
                <a:spLocks/>
              </p:cNvSpPr>
              <p:nvPr/>
            </p:nvSpPr>
            <p:spPr bwMode="auto">
              <a:xfrm>
                <a:off x="4479" y="2441"/>
                <a:ext cx="36" cy="226"/>
              </a:xfrm>
              <a:custGeom>
                <a:avLst/>
                <a:gdLst>
                  <a:gd name="T0" fmla="*/ 0 w 36"/>
                  <a:gd name="T1" fmla="*/ 203 h 226"/>
                  <a:gd name="T2" fmla="*/ 7 w 36"/>
                  <a:gd name="T3" fmla="*/ 141 h 226"/>
                  <a:gd name="T4" fmla="*/ 7 w 36"/>
                  <a:gd name="T5" fmla="*/ 115 h 226"/>
                  <a:gd name="T6" fmla="*/ 14 w 36"/>
                  <a:gd name="T7" fmla="*/ 88 h 226"/>
                  <a:gd name="T8" fmla="*/ 21 w 36"/>
                  <a:gd name="T9" fmla="*/ 61 h 226"/>
                  <a:gd name="T10" fmla="*/ 21 w 36"/>
                  <a:gd name="T11" fmla="*/ 35 h 226"/>
                  <a:gd name="T12" fmla="*/ 28 w 36"/>
                  <a:gd name="T13" fmla="*/ 13 h 226"/>
                  <a:gd name="T14" fmla="*/ 28 w 36"/>
                  <a:gd name="T15" fmla="*/ 0 h 226"/>
                  <a:gd name="T16" fmla="*/ 35 w 36"/>
                  <a:gd name="T17" fmla="*/ 0 h 226"/>
                  <a:gd name="T18" fmla="*/ 35 w 36"/>
                  <a:gd name="T19" fmla="*/ 8 h 226"/>
                  <a:gd name="T20" fmla="*/ 35 w 36"/>
                  <a:gd name="T21" fmla="*/ 26 h 226"/>
                  <a:gd name="T22" fmla="*/ 28 w 36"/>
                  <a:gd name="T23" fmla="*/ 39 h 226"/>
                  <a:gd name="T24" fmla="*/ 28 w 36"/>
                  <a:gd name="T25" fmla="*/ 57 h 226"/>
                  <a:gd name="T26" fmla="*/ 21 w 36"/>
                  <a:gd name="T27" fmla="*/ 79 h 226"/>
                  <a:gd name="T28" fmla="*/ 14 w 36"/>
                  <a:gd name="T29" fmla="*/ 128 h 226"/>
                  <a:gd name="T30" fmla="*/ 14 w 36"/>
                  <a:gd name="T31" fmla="*/ 176 h 226"/>
                  <a:gd name="T32" fmla="*/ 14 w 36"/>
                  <a:gd name="T33" fmla="*/ 225 h 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26"/>
                  <a:gd name="T53" fmla="*/ 36 w 36"/>
                  <a:gd name="T54" fmla="*/ 226 h 2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26">
                    <a:moveTo>
                      <a:pt x="0" y="203"/>
                    </a:moveTo>
                    <a:lnTo>
                      <a:pt x="7" y="141"/>
                    </a:lnTo>
                    <a:lnTo>
                      <a:pt x="7" y="115"/>
                    </a:lnTo>
                    <a:lnTo>
                      <a:pt x="14" y="88"/>
                    </a:lnTo>
                    <a:lnTo>
                      <a:pt x="21" y="61"/>
                    </a:lnTo>
                    <a:lnTo>
                      <a:pt x="21" y="35"/>
                    </a:lnTo>
                    <a:lnTo>
                      <a:pt x="28" y="13"/>
                    </a:lnTo>
                    <a:lnTo>
                      <a:pt x="28" y="0"/>
                    </a:lnTo>
                    <a:lnTo>
                      <a:pt x="35" y="0"/>
                    </a:lnTo>
                    <a:lnTo>
                      <a:pt x="35" y="8"/>
                    </a:lnTo>
                    <a:lnTo>
                      <a:pt x="35" y="26"/>
                    </a:lnTo>
                    <a:lnTo>
                      <a:pt x="28" y="39"/>
                    </a:lnTo>
                    <a:lnTo>
                      <a:pt x="28" y="57"/>
                    </a:lnTo>
                    <a:lnTo>
                      <a:pt x="21" y="79"/>
                    </a:lnTo>
                    <a:lnTo>
                      <a:pt x="14" y="128"/>
                    </a:lnTo>
                    <a:lnTo>
                      <a:pt x="14" y="176"/>
                    </a:lnTo>
                    <a:lnTo>
                      <a:pt x="14" y="225"/>
                    </a:lnTo>
                  </a:path>
                </a:pathLst>
              </a:custGeom>
              <a:solidFill>
                <a:schemeClr val="accent1"/>
              </a:solidFill>
              <a:ln w="12700" cap="rnd">
                <a:solidFill>
                  <a:srgbClr val="008000"/>
                </a:solidFill>
                <a:round/>
                <a:headEnd/>
                <a:tailEnd/>
              </a:ln>
            </p:spPr>
            <p:txBody>
              <a:bodyPr/>
              <a:lstStyle/>
              <a:p>
                <a:endParaRPr lang="en-US"/>
              </a:p>
            </p:txBody>
          </p:sp>
          <p:sp>
            <p:nvSpPr>
              <p:cNvPr id="17770" name="Freeform 710"/>
              <p:cNvSpPr>
                <a:spLocks/>
              </p:cNvSpPr>
              <p:nvPr/>
            </p:nvSpPr>
            <p:spPr bwMode="auto">
              <a:xfrm>
                <a:off x="4498" y="2592"/>
                <a:ext cx="73" cy="63"/>
              </a:xfrm>
              <a:custGeom>
                <a:avLst/>
                <a:gdLst>
                  <a:gd name="T0" fmla="*/ 0 w 73"/>
                  <a:gd name="T1" fmla="*/ 62 h 63"/>
                  <a:gd name="T2" fmla="*/ 8 w 73"/>
                  <a:gd name="T3" fmla="*/ 40 h 63"/>
                  <a:gd name="T4" fmla="*/ 15 w 73"/>
                  <a:gd name="T5" fmla="*/ 18 h 63"/>
                  <a:gd name="T6" fmla="*/ 29 w 73"/>
                  <a:gd name="T7" fmla="*/ 9 h 63"/>
                  <a:gd name="T8" fmla="*/ 36 w 73"/>
                  <a:gd name="T9" fmla="*/ 5 h 63"/>
                  <a:gd name="T10" fmla="*/ 58 w 73"/>
                  <a:gd name="T11" fmla="*/ 0 h 63"/>
                  <a:gd name="T12" fmla="*/ 72 w 73"/>
                  <a:gd name="T13" fmla="*/ 5 h 63"/>
                  <a:gd name="T14" fmla="*/ 65 w 73"/>
                  <a:gd name="T15" fmla="*/ 14 h 63"/>
                  <a:gd name="T16" fmla="*/ 51 w 73"/>
                  <a:gd name="T17" fmla="*/ 18 h 63"/>
                  <a:gd name="T18" fmla="*/ 29 w 73"/>
                  <a:gd name="T19" fmla="*/ 31 h 63"/>
                  <a:gd name="T20" fmla="*/ 8 w 73"/>
                  <a:gd name="T21" fmla="*/ 4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63"/>
                  <a:gd name="T35" fmla="*/ 73 w 73"/>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63">
                    <a:moveTo>
                      <a:pt x="0" y="62"/>
                    </a:moveTo>
                    <a:lnTo>
                      <a:pt x="8" y="40"/>
                    </a:lnTo>
                    <a:lnTo>
                      <a:pt x="15" y="18"/>
                    </a:lnTo>
                    <a:lnTo>
                      <a:pt x="29" y="9"/>
                    </a:lnTo>
                    <a:lnTo>
                      <a:pt x="36" y="5"/>
                    </a:lnTo>
                    <a:lnTo>
                      <a:pt x="58" y="0"/>
                    </a:lnTo>
                    <a:lnTo>
                      <a:pt x="72" y="5"/>
                    </a:lnTo>
                    <a:lnTo>
                      <a:pt x="65" y="14"/>
                    </a:lnTo>
                    <a:lnTo>
                      <a:pt x="51" y="18"/>
                    </a:lnTo>
                    <a:lnTo>
                      <a:pt x="29" y="31"/>
                    </a:lnTo>
                    <a:lnTo>
                      <a:pt x="8" y="40"/>
                    </a:lnTo>
                  </a:path>
                </a:pathLst>
              </a:custGeom>
              <a:solidFill>
                <a:schemeClr val="accent1"/>
              </a:solidFill>
              <a:ln w="12700" cap="rnd">
                <a:solidFill>
                  <a:srgbClr val="008000"/>
                </a:solidFill>
                <a:round/>
                <a:headEnd/>
                <a:tailEnd/>
              </a:ln>
            </p:spPr>
            <p:txBody>
              <a:bodyPr/>
              <a:lstStyle/>
              <a:p>
                <a:endParaRPr lang="en-US"/>
              </a:p>
            </p:txBody>
          </p:sp>
          <p:sp>
            <p:nvSpPr>
              <p:cNvPr id="17771" name="Freeform 711"/>
              <p:cNvSpPr>
                <a:spLocks/>
              </p:cNvSpPr>
              <p:nvPr/>
            </p:nvSpPr>
            <p:spPr bwMode="auto">
              <a:xfrm>
                <a:off x="4463" y="2393"/>
                <a:ext cx="22" cy="251"/>
              </a:xfrm>
              <a:custGeom>
                <a:avLst/>
                <a:gdLst>
                  <a:gd name="T0" fmla="*/ 21 w 22"/>
                  <a:gd name="T1" fmla="*/ 250 h 251"/>
                  <a:gd name="T2" fmla="*/ 14 w 22"/>
                  <a:gd name="T3" fmla="*/ 189 h 251"/>
                  <a:gd name="T4" fmla="*/ 14 w 22"/>
                  <a:gd name="T5" fmla="*/ 132 h 251"/>
                  <a:gd name="T6" fmla="*/ 7 w 22"/>
                  <a:gd name="T7" fmla="*/ 83 h 251"/>
                  <a:gd name="T8" fmla="*/ 0 w 22"/>
                  <a:gd name="T9" fmla="*/ 44 h 251"/>
                  <a:gd name="T10" fmla="*/ 0 w 22"/>
                  <a:gd name="T11" fmla="*/ 22 h 251"/>
                  <a:gd name="T12" fmla="*/ 0 w 22"/>
                  <a:gd name="T13" fmla="*/ 9 h 251"/>
                  <a:gd name="T14" fmla="*/ 0 w 22"/>
                  <a:gd name="T15" fmla="*/ 0 h 251"/>
                  <a:gd name="T16" fmla="*/ 7 w 22"/>
                  <a:gd name="T17" fmla="*/ 9 h 251"/>
                  <a:gd name="T18" fmla="*/ 7 w 22"/>
                  <a:gd name="T19" fmla="*/ 26 h 251"/>
                  <a:gd name="T20" fmla="*/ 14 w 22"/>
                  <a:gd name="T21" fmla="*/ 44 h 251"/>
                  <a:gd name="T22" fmla="*/ 14 w 22"/>
                  <a:gd name="T23" fmla="*/ 62 h 251"/>
                  <a:gd name="T24" fmla="*/ 14 w 22"/>
                  <a:gd name="T25" fmla="*/ 92 h 251"/>
                  <a:gd name="T26" fmla="*/ 14 w 22"/>
                  <a:gd name="T27" fmla="*/ 127 h 251"/>
                  <a:gd name="T28" fmla="*/ 21 w 22"/>
                  <a:gd name="T29" fmla="*/ 167 h 251"/>
                  <a:gd name="T30" fmla="*/ 21 w 22"/>
                  <a:gd name="T31" fmla="*/ 211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251"/>
                  <a:gd name="T50" fmla="*/ 22 w 22"/>
                  <a:gd name="T51" fmla="*/ 251 h 2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251">
                    <a:moveTo>
                      <a:pt x="21" y="250"/>
                    </a:moveTo>
                    <a:lnTo>
                      <a:pt x="14" y="189"/>
                    </a:lnTo>
                    <a:lnTo>
                      <a:pt x="14" y="132"/>
                    </a:lnTo>
                    <a:lnTo>
                      <a:pt x="7" y="83"/>
                    </a:lnTo>
                    <a:lnTo>
                      <a:pt x="0" y="44"/>
                    </a:lnTo>
                    <a:lnTo>
                      <a:pt x="0" y="22"/>
                    </a:lnTo>
                    <a:lnTo>
                      <a:pt x="0" y="9"/>
                    </a:lnTo>
                    <a:lnTo>
                      <a:pt x="0" y="0"/>
                    </a:lnTo>
                    <a:lnTo>
                      <a:pt x="7" y="9"/>
                    </a:lnTo>
                    <a:lnTo>
                      <a:pt x="7" y="26"/>
                    </a:lnTo>
                    <a:lnTo>
                      <a:pt x="14" y="44"/>
                    </a:lnTo>
                    <a:lnTo>
                      <a:pt x="14" y="62"/>
                    </a:lnTo>
                    <a:lnTo>
                      <a:pt x="14" y="92"/>
                    </a:lnTo>
                    <a:lnTo>
                      <a:pt x="14" y="127"/>
                    </a:lnTo>
                    <a:lnTo>
                      <a:pt x="21" y="167"/>
                    </a:lnTo>
                    <a:lnTo>
                      <a:pt x="21" y="211"/>
                    </a:lnTo>
                  </a:path>
                </a:pathLst>
              </a:custGeom>
              <a:solidFill>
                <a:schemeClr val="accent1"/>
              </a:solidFill>
              <a:ln w="12700" cap="rnd">
                <a:solidFill>
                  <a:srgbClr val="008000"/>
                </a:solidFill>
                <a:round/>
                <a:headEnd/>
                <a:tailEnd/>
              </a:ln>
            </p:spPr>
            <p:txBody>
              <a:bodyPr/>
              <a:lstStyle/>
              <a:p>
                <a:endParaRPr lang="en-US"/>
              </a:p>
            </p:txBody>
          </p:sp>
        </p:grpSp>
        <p:grpSp>
          <p:nvGrpSpPr>
            <p:cNvPr id="17809" name="Group 712"/>
            <p:cNvGrpSpPr>
              <a:grpSpLocks/>
            </p:cNvGrpSpPr>
            <p:nvPr/>
          </p:nvGrpSpPr>
          <p:grpSpPr bwMode="auto">
            <a:xfrm>
              <a:off x="4569" y="2392"/>
              <a:ext cx="188" cy="282"/>
              <a:chOff x="4569" y="2392"/>
              <a:chExt cx="188" cy="282"/>
            </a:xfrm>
          </p:grpSpPr>
          <p:sp>
            <p:nvSpPr>
              <p:cNvPr id="17756" name="Freeform 713"/>
              <p:cNvSpPr>
                <a:spLocks/>
              </p:cNvSpPr>
              <p:nvPr/>
            </p:nvSpPr>
            <p:spPr bwMode="auto">
              <a:xfrm>
                <a:off x="4663" y="2571"/>
                <a:ext cx="9" cy="103"/>
              </a:xfrm>
              <a:custGeom>
                <a:avLst/>
                <a:gdLst>
                  <a:gd name="T0" fmla="*/ 0 w 9"/>
                  <a:gd name="T1" fmla="*/ 102 h 103"/>
                  <a:gd name="T2" fmla="*/ 0 w 9"/>
                  <a:gd name="T3" fmla="*/ 71 h 103"/>
                  <a:gd name="T4" fmla="*/ 0 w 9"/>
                  <a:gd name="T5" fmla="*/ 44 h 103"/>
                  <a:gd name="T6" fmla="*/ 8 w 9"/>
                  <a:gd name="T7" fmla="*/ 27 h 103"/>
                  <a:gd name="T8" fmla="*/ 8 w 9"/>
                  <a:gd name="T9" fmla="*/ 13 h 103"/>
                  <a:gd name="T10" fmla="*/ 8 w 9"/>
                  <a:gd name="T11" fmla="*/ 5 h 103"/>
                  <a:gd name="T12" fmla="*/ 8 w 9"/>
                  <a:gd name="T13" fmla="*/ 0 h 103"/>
                  <a:gd name="T14" fmla="*/ 8 w 9"/>
                  <a:gd name="T15" fmla="*/ 18 h 103"/>
                  <a:gd name="T16" fmla="*/ 8 w 9"/>
                  <a:gd name="T17" fmla="*/ 40 h 103"/>
                  <a:gd name="T18" fmla="*/ 8 w 9"/>
                  <a:gd name="T19" fmla="*/ 71 h 103"/>
                  <a:gd name="T20" fmla="*/ 0 w 9"/>
                  <a:gd name="T21" fmla="*/ 102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03"/>
                  <a:gd name="T35" fmla="*/ 9 w 9"/>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03">
                    <a:moveTo>
                      <a:pt x="0" y="102"/>
                    </a:moveTo>
                    <a:lnTo>
                      <a:pt x="0" y="71"/>
                    </a:lnTo>
                    <a:lnTo>
                      <a:pt x="0" y="44"/>
                    </a:lnTo>
                    <a:lnTo>
                      <a:pt x="8" y="27"/>
                    </a:lnTo>
                    <a:lnTo>
                      <a:pt x="8" y="13"/>
                    </a:lnTo>
                    <a:lnTo>
                      <a:pt x="8" y="5"/>
                    </a:lnTo>
                    <a:lnTo>
                      <a:pt x="8" y="0"/>
                    </a:lnTo>
                    <a:lnTo>
                      <a:pt x="8" y="18"/>
                    </a:lnTo>
                    <a:lnTo>
                      <a:pt x="8" y="40"/>
                    </a:lnTo>
                    <a:lnTo>
                      <a:pt x="8" y="71"/>
                    </a:lnTo>
                    <a:lnTo>
                      <a:pt x="0" y="102"/>
                    </a:lnTo>
                  </a:path>
                </a:pathLst>
              </a:custGeom>
              <a:solidFill>
                <a:schemeClr val="accent1"/>
              </a:solidFill>
              <a:ln w="12700" cap="rnd">
                <a:solidFill>
                  <a:srgbClr val="008000"/>
                </a:solidFill>
                <a:round/>
                <a:headEnd/>
                <a:tailEnd/>
              </a:ln>
            </p:spPr>
            <p:txBody>
              <a:bodyPr/>
              <a:lstStyle/>
              <a:p>
                <a:endParaRPr lang="en-US"/>
              </a:p>
            </p:txBody>
          </p:sp>
          <p:sp>
            <p:nvSpPr>
              <p:cNvPr id="17757" name="Freeform 714"/>
              <p:cNvSpPr>
                <a:spLocks/>
              </p:cNvSpPr>
              <p:nvPr/>
            </p:nvSpPr>
            <p:spPr bwMode="auto">
              <a:xfrm>
                <a:off x="4589" y="2494"/>
                <a:ext cx="82" cy="169"/>
              </a:xfrm>
              <a:custGeom>
                <a:avLst/>
                <a:gdLst>
                  <a:gd name="T0" fmla="*/ 81 w 82"/>
                  <a:gd name="T1" fmla="*/ 168 h 169"/>
                  <a:gd name="T2" fmla="*/ 74 w 82"/>
                  <a:gd name="T3" fmla="*/ 164 h 169"/>
                  <a:gd name="T4" fmla="*/ 66 w 82"/>
                  <a:gd name="T5" fmla="*/ 146 h 169"/>
                  <a:gd name="T6" fmla="*/ 52 w 82"/>
                  <a:gd name="T7" fmla="*/ 124 h 169"/>
                  <a:gd name="T8" fmla="*/ 44 w 82"/>
                  <a:gd name="T9" fmla="*/ 106 h 169"/>
                  <a:gd name="T10" fmla="*/ 44 w 82"/>
                  <a:gd name="T11" fmla="*/ 97 h 169"/>
                  <a:gd name="T12" fmla="*/ 44 w 82"/>
                  <a:gd name="T13" fmla="*/ 88 h 169"/>
                  <a:gd name="T14" fmla="*/ 44 w 82"/>
                  <a:gd name="T15" fmla="*/ 80 h 169"/>
                  <a:gd name="T16" fmla="*/ 44 w 82"/>
                  <a:gd name="T17" fmla="*/ 66 h 169"/>
                  <a:gd name="T18" fmla="*/ 37 w 82"/>
                  <a:gd name="T19" fmla="*/ 49 h 169"/>
                  <a:gd name="T20" fmla="*/ 22 w 82"/>
                  <a:gd name="T21" fmla="*/ 26 h 169"/>
                  <a:gd name="T22" fmla="*/ 8 w 82"/>
                  <a:gd name="T23" fmla="*/ 9 h 169"/>
                  <a:gd name="T24" fmla="*/ 0 w 82"/>
                  <a:gd name="T25" fmla="*/ 0 h 169"/>
                  <a:gd name="T26" fmla="*/ 8 w 82"/>
                  <a:gd name="T27" fmla="*/ 4 h 169"/>
                  <a:gd name="T28" fmla="*/ 15 w 82"/>
                  <a:gd name="T29" fmla="*/ 13 h 169"/>
                  <a:gd name="T30" fmla="*/ 30 w 82"/>
                  <a:gd name="T31" fmla="*/ 31 h 169"/>
                  <a:gd name="T32" fmla="*/ 44 w 82"/>
                  <a:gd name="T33" fmla="*/ 49 h 169"/>
                  <a:gd name="T34" fmla="*/ 52 w 82"/>
                  <a:gd name="T35" fmla="*/ 62 h 169"/>
                  <a:gd name="T36" fmla="*/ 52 w 82"/>
                  <a:gd name="T37" fmla="*/ 75 h 169"/>
                  <a:gd name="T38" fmla="*/ 66 w 82"/>
                  <a:gd name="T39" fmla="*/ 115 h 169"/>
                  <a:gd name="T40" fmla="*/ 74 w 82"/>
                  <a:gd name="T41" fmla="*/ 146 h 169"/>
                  <a:gd name="T42" fmla="*/ 81 w 82"/>
                  <a:gd name="T43" fmla="*/ 159 h 169"/>
                  <a:gd name="T44" fmla="*/ 81 w 82"/>
                  <a:gd name="T45" fmla="*/ 168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2"/>
                  <a:gd name="T70" fmla="*/ 0 h 169"/>
                  <a:gd name="T71" fmla="*/ 82 w 82"/>
                  <a:gd name="T72" fmla="*/ 169 h 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2" h="169">
                    <a:moveTo>
                      <a:pt x="81" y="168"/>
                    </a:moveTo>
                    <a:lnTo>
                      <a:pt x="74" y="164"/>
                    </a:lnTo>
                    <a:lnTo>
                      <a:pt x="66" y="146"/>
                    </a:lnTo>
                    <a:lnTo>
                      <a:pt x="52" y="124"/>
                    </a:lnTo>
                    <a:lnTo>
                      <a:pt x="44" y="106"/>
                    </a:lnTo>
                    <a:lnTo>
                      <a:pt x="44" y="97"/>
                    </a:lnTo>
                    <a:lnTo>
                      <a:pt x="44" y="88"/>
                    </a:lnTo>
                    <a:lnTo>
                      <a:pt x="44" y="80"/>
                    </a:lnTo>
                    <a:lnTo>
                      <a:pt x="44" y="66"/>
                    </a:lnTo>
                    <a:lnTo>
                      <a:pt x="37" y="49"/>
                    </a:lnTo>
                    <a:lnTo>
                      <a:pt x="22" y="26"/>
                    </a:lnTo>
                    <a:lnTo>
                      <a:pt x="8" y="9"/>
                    </a:lnTo>
                    <a:lnTo>
                      <a:pt x="0" y="0"/>
                    </a:lnTo>
                    <a:lnTo>
                      <a:pt x="8" y="4"/>
                    </a:lnTo>
                    <a:lnTo>
                      <a:pt x="15" y="13"/>
                    </a:lnTo>
                    <a:lnTo>
                      <a:pt x="30" y="31"/>
                    </a:lnTo>
                    <a:lnTo>
                      <a:pt x="44" y="49"/>
                    </a:lnTo>
                    <a:lnTo>
                      <a:pt x="52" y="62"/>
                    </a:lnTo>
                    <a:lnTo>
                      <a:pt x="52" y="75"/>
                    </a:lnTo>
                    <a:lnTo>
                      <a:pt x="66" y="115"/>
                    </a:lnTo>
                    <a:lnTo>
                      <a:pt x="74" y="146"/>
                    </a:lnTo>
                    <a:lnTo>
                      <a:pt x="81" y="159"/>
                    </a:lnTo>
                    <a:lnTo>
                      <a:pt x="81" y="168"/>
                    </a:lnTo>
                  </a:path>
                </a:pathLst>
              </a:custGeom>
              <a:solidFill>
                <a:schemeClr val="accent1"/>
              </a:solidFill>
              <a:ln w="12700" cap="rnd">
                <a:solidFill>
                  <a:srgbClr val="008000"/>
                </a:solidFill>
                <a:round/>
                <a:headEnd/>
                <a:tailEnd/>
              </a:ln>
            </p:spPr>
            <p:txBody>
              <a:bodyPr/>
              <a:lstStyle/>
              <a:p>
                <a:endParaRPr lang="en-US"/>
              </a:p>
            </p:txBody>
          </p:sp>
          <p:sp>
            <p:nvSpPr>
              <p:cNvPr id="17758" name="Freeform 715"/>
              <p:cNvSpPr>
                <a:spLocks/>
              </p:cNvSpPr>
              <p:nvPr/>
            </p:nvSpPr>
            <p:spPr bwMode="auto">
              <a:xfrm>
                <a:off x="4668" y="2514"/>
                <a:ext cx="53" cy="160"/>
              </a:xfrm>
              <a:custGeom>
                <a:avLst/>
                <a:gdLst>
                  <a:gd name="T0" fmla="*/ 0 w 53"/>
                  <a:gd name="T1" fmla="*/ 124 h 160"/>
                  <a:gd name="T2" fmla="*/ 15 w 53"/>
                  <a:gd name="T3" fmla="*/ 88 h 160"/>
                  <a:gd name="T4" fmla="*/ 22 w 53"/>
                  <a:gd name="T5" fmla="*/ 57 h 160"/>
                  <a:gd name="T6" fmla="*/ 22 w 53"/>
                  <a:gd name="T7" fmla="*/ 35 h 160"/>
                  <a:gd name="T8" fmla="*/ 22 w 53"/>
                  <a:gd name="T9" fmla="*/ 17 h 160"/>
                  <a:gd name="T10" fmla="*/ 37 w 53"/>
                  <a:gd name="T11" fmla="*/ 4 h 160"/>
                  <a:gd name="T12" fmla="*/ 52 w 53"/>
                  <a:gd name="T13" fmla="*/ 0 h 160"/>
                  <a:gd name="T14" fmla="*/ 52 w 53"/>
                  <a:gd name="T15" fmla="*/ 4 h 160"/>
                  <a:gd name="T16" fmla="*/ 52 w 53"/>
                  <a:gd name="T17" fmla="*/ 17 h 160"/>
                  <a:gd name="T18" fmla="*/ 37 w 53"/>
                  <a:gd name="T19" fmla="*/ 39 h 160"/>
                  <a:gd name="T20" fmla="*/ 30 w 53"/>
                  <a:gd name="T21" fmla="*/ 66 h 160"/>
                  <a:gd name="T22" fmla="*/ 22 w 53"/>
                  <a:gd name="T23" fmla="*/ 88 h 160"/>
                  <a:gd name="T24" fmla="*/ 15 w 53"/>
                  <a:gd name="T25" fmla="*/ 124 h 160"/>
                  <a:gd name="T26" fmla="*/ 8 w 53"/>
                  <a:gd name="T27" fmla="*/ 159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160"/>
                  <a:gd name="T44" fmla="*/ 53 w 53"/>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160">
                    <a:moveTo>
                      <a:pt x="0" y="124"/>
                    </a:moveTo>
                    <a:lnTo>
                      <a:pt x="15" y="88"/>
                    </a:lnTo>
                    <a:lnTo>
                      <a:pt x="22" y="57"/>
                    </a:lnTo>
                    <a:lnTo>
                      <a:pt x="22" y="35"/>
                    </a:lnTo>
                    <a:lnTo>
                      <a:pt x="22" y="17"/>
                    </a:lnTo>
                    <a:lnTo>
                      <a:pt x="37" y="4"/>
                    </a:lnTo>
                    <a:lnTo>
                      <a:pt x="52" y="0"/>
                    </a:lnTo>
                    <a:lnTo>
                      <a:pt x="52" y="4"/>
                    </a:lnTo>
                    <a:lnTo>
                      <a:pt x="52" y="17"/>
                    </a:lnTo>
                    <a:lnTo>
                      <a:pt x="37" y="39"/>
                    </a:lnTo>
                    <a:lnTo>
                      <a:pt x="30" y="66"/>
                    </a:lnTo>
                    <a:lnTo>
                      <a:pt x="22" y="88"/>
                    </a:lnTo>
                    <a:lnTo>
                      <a:pt x="15" y="124"/>
                    </a:lnTo>
                    <a:lnTo>
                      <a:pt x="8" y="159"/>
                    </a:lnTo>
                  </a:path>
                </a:pathLst>
              </a:custGeom>
              <a:solidFill>
                <a:schemeClr val="accent1"/>
              </a:solidFill>
              <a:ln w="12700" cap="rnd">
                <a:solidFill>
                  <a:srgbClr val="008000"/>
                </a:solidFill>
                <a:round/>
                <a:headEnd/>
                <a:tailEnd/>
              </a:ln>
            </p:spPr>
            <p:txBody>
              <a:bodyPr/>
              <a:lstStyle/>
              <a:p>
                <a:endParaRPr lang="en-US"/>
              </a:p>
            </p:txBody>
          </p:sp>
          <p:sp>
            <p:nvSpPr>
              <p:cNvPr id="17759" name="Freeform 716"/>
              <p:cNvSpPr>
                <a:spLocks/>
              </p:cNvSpPr>
              <p:nvPr/>
            </p:nvSpPr>
            <p:spPr bwMode="auto">
              <a:xfrm>
                <a:off x="4620" y="2441"/>
                <a:ext cx="53" cy="203"/>
              </a:xfrm>
              <a:custGeom>
                <a:avLst/>
                <a:gdLst>
                  <a:gd name="T0" fmla="*/ 44 w 53"/>
                  <a:gd name="T1" fmla="*/ 202 h 203"/>
                  <a:gd name="T2" fmla="*/ 37 w 53"/>
                  <a:gd name="T3" fmla="*/ 136 h 203"/>
                  <a:gd name="T4" fmla="*/ 30 w 53"/>
                  <a:gd name="T5" fmla="*/ 79 h 203"/>
                  <a:gd name="T6" fmla="*/ 22 w 53"/>
                  <a:gd name="T7" fmla="*/ 57 h 203"/>
                  <a:gd name="T8" fmla="*/ 15 w 53"/>
                  <a:gd name="T9" fmla="*/ 31 h 203"/>
                  <a:gd name="T10" fmla="*/ 8 w 53"/>
                  <a:gd name="T11" fmla="*/ 14 h 203"/>
                  <a:gd name="T12" fmla="*/ 0 w 53"/>
                  <a:gd name="T13" fmla="*/ 5 h 203"/>
                  <a:gd name="T14" fmla="*/ 0 w 53"/>
                  <a:gd name="T15" fmla="*/ 0 h 203"/>
                  <a:gd name="T16" fmla="*/ 8 w 53"/>
                  <a:gd name="T17" fmla="*/ 5 h 203"/>
                  <a:gd name="T18" fmla="*/ 15 w 53"/>
                  <a:gd name="T19" fmla="*/ 18 h 203"/>
                  <a:gd name="T20" fmla="*/ 22 w 53"/>
                  <a:gd name="T21" fmla="*/ 31 h 203"/>
                  <a:gd name="T22" fmla="*/ 30 w 53"/>
                  <a:gd name="T23" fmla="*/ 49 h 203"/>
                  <a:gd name="T24" fmla="*/ 37 w 53"/>
                  <a:gd name="T25" fmla="*/ 75 h 203"/>
                  <a:gd name="T26" fmla="*/ 44 w 53"/>
                  <a:gd name="T27" fmla="*/ 97 h 203"/>
                  <a:gd name="T28" fmla="*/ 52 w 53"/>
                  <a:gd name="T29" fmla="*/ 114 h 203"/>
                  <a:gd name="T30" fmla="*/ 52 w 53"/>
                  <a:gd name="T31" fmla="*/ 127 h 203"/>
                  <a:gd name="T32" fmla="*/ 52 w 53"/>
                  <a:gd name="T33" fmla="*/ 141 h 203"/>
                  <a:gd name="T34" fmla="*/ 52 w 53"/>
                  <a:gd name="T35" fmla="*/ 154 h 2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203"/>
                  <a:gd name="T56" fmla="*/ 53 w 53"/>
                  <a:gd name="T57" fmla="*/ 203 h 2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203">
                    <a:moveTo>
                      <a:pt x="44" y="202"/>
                    </a:moveTo>
                    <a:lnTo>
                      <a:pt x="37" y="136"/>
                    </a:lnTo>
                    <a:lnTo>
                      <a:pt x="30" y="79"/>
                    </a:lnTo>
                    <a:lnTo>
                      <a:pt x="22" y="57"/>
                    </a:lnTo>
                    <a:lnTo>
                      <a:pt x="15" y="31"/>
                    </a:lnTo>
                    <a:lnTo>
                      <a:pt x="8" y="14"/>
                    </a:lnTo>
                    <a:lnTo>
                      <a:pt x="0" y="5"/>
                    </a:lnTo>
                    <a:lnTo>
                      <a:pt x="0" y="0"/>
                    </a:lnTo>
                    <a:lnTo>
                      <a:pt x="8" y="5"/>
                    </a:lnTo>
                    <a:lnTo>
                      <a:pt x="15" y="18"/>
                    </a:lnTo>
                    <a:lnTo>
                      <a:pt x="22" y="31"/>
                    </a:lnTo>
                    <a:lnTo>
                      <a:pt x="30" y="49"/>
                    </a:lnTo>
                    <a:lnTo>
                      <a:pt x="37" y="75"/>
                    </a:lnTo>
                    <a:lnTo>
                      <a:pt x="44" y="97"/>
                    </a:lnTo>
                    <a:lnTo>
                      <a:pt x="52" y="114"/>
                    </a:lnTo>
                    <a:lnTo>
                      <a:pt x="52" y="127"/>
                    </a:lnTo>
                    <a:lnTo>
                      <a:pt x="52" y="141"/>
                    </a:lnTo>
                    <a:lnTo>
                      <a:pt x="52" y="154"/>
                    </a:lnTo>
                  </a:path>
                </a:pathLst>
              </a:custGeom>
              <a:solidFill>
                <a:schemeClr val="accent1"/>
              </a:solidFill>
              <a:ln w="12700" cap="rnd">
                <a:solidFill>
                  <a:srgbClr val="008000"/>
                </a:solidFill>
                <a:round/>
                <a:headEnd/>
                <a:tailEnd/>
              </a:ln>
            </p:spPr>
            <p:txBody>
              <a:bodyPr/>
              <a:lstStyle/>
              <a:p>
                <a:endParaRPr lang="en-US"/>
              </a:p>
            </p:txBody>
          </p:sp>
          <p:sp>
            <p:nvSpPr>
              <p:cNvPr id="17760" name="Freeform 717"/>
              <p:cNvSpPr>
                <a:spLocks/>
              </p:cNvSpPr>
              <p:nvPr/>
            </p:nvSpPr>
            <p:spPr bwMode="auto">
              <a:xfrm>
                <a:off x="4569" y="2596"/>
                <a:ext cx="96" cy="67"/>
              </a:xfrm>
              <a:custGeom>
                <a:avLst/>
                <a:gdLst>
                  <a:gd name="T0" fmla="*/ 95 w 96"/>
                  <a:gd name="T1" fmla="*/ 66 h 67"/>
                  <a:gd name="T2" fmla="*/ 95 w 96"/>
                  <a:gd name="T3" fmla="*/ 62 h 67"/>
                  <a:gd name="T4" fmla="*/ 80 w 96"/>
                  <a:gd name="T5" fmla="*/ 48 h 67"/>
                  <a:gd name="T6" fmla="*/ 73 w 96"/>
                  <a:gd name="T7" fmla="*/ 31 h 67"/>
                  <a:gd name="T8" fmla="*/ 66 w 96"/>
                  <a:gd name="T9" fmla="*/ 22 h 67"/>
                  <a:gd name="T10" fmla="*/ 51 w 96"/>
                  <a:gd name="T11" fmla="*/ 13 h 67"/>
                  <a:gd name="T12" fmla="*/ 37 w 96"/>
                  <a:gd name="T13" fmla="*/ 4 h 67"/>
                  <a:gd name="T14" fmla="*/ 7 w 96"/>
                  <a:gd name="T15" fmla="*/ 0 h 67"/>
                  <a:gd name="T16" fmla="*/ 0 w 96"/>
                  <a:gd name="T17" fmla="*/ 0 h 67"/>
                  <a:gd name="T18" fmla="*/ 0 w 96"/>
                  <a:gd name="T19" fmla="*/ 4 h 67"/>
                  <a:gd name="T20" fmla="*/ 7 w 96"/>
                  <a:gd name="T21" fmla="*/ 4 h 67"/>
                  <a:gd name="T22" fmla="*/ 22 w 96"/>
                  <a:gd name="T23" fmla="*/ 9 h 67"/>
                  <a:gd name="T24" fmla="*/ 37 w 96"/>
                  <a:gd name="T25" fmla="*/ 13 h 67"/>
                  <a:gd name="T26" fmla="*/ 51 w 96"/>
                  <a:gd name="T27" fmla="*/ 17 h 67"/>
                  <a:gd name="T28" fmla="*/ 66 w 96"/>
                  <a:gd name="T29" fmla="*/ 26 h 67"/>
                  <a:gd name="T30" fmla="*/ 73 w 96"/>
                  <a:gd name="T31" fmla="*/ 44 h 67"/>
                  <a:gd name="T32" fmla="*/ 88 w 96"/>
                  <a:gd name="T33" fmla="*/ 57 h 67"/>
                  <a:gd name="T34" fmla="*/ 95 w 96"/>
                  <a:gd name="T35" fmla="*/ 66 h 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67"/>
                  <a:gd name="T56" fmla="*/ 96 w 96"/>
                  <a:gd name="T57" fmla="*/ 67 h 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67">
                    <a:moveTo>
                      <a:pt x="95" y="66"/>
                    </a:moveTo>
                    <a:lnTo>
                      <a:pt x="95" y="62"/>
                    </a:lnTo>
                    <a:lnTo>
                      <a:pt x="80" y="48"/>
                    </a:lnTo>
                    <a:lnTo>
                      <a:pt x="73" y="31"/>
                    </a:lnTo>
                    <a:lnTo>
                      <a:pt x="66" y="22"/>
                    </a:lnTo>
                    <a:lnTo>
                      <a:pt x="51" y="13"/>
                    </a:lnTo>
                    <a:lnTo>
                      <a:pt x="37" y="4"/>
                    </a:lnTo>
                    <a:lnTo>
                      <a:pt x="7" y="0"/>
                    </a:lnTo>
                    <a:lnTo>
                      <a:pt x="0" y="0"/>
                    </a:lnTo>
                    <a:lnTo>
                      <a:pt x="0" y="4"/>
                    </a:lnTo>
                    <a:lnTo>
                      <a:pt x="7" y="4"/>
                    </a:lnTo>
                    <a:lnTo>
                      <a:pt x="22" y="9"/>
                    </a:lnTo>
                    <a:lnTo>
                      <a:pt x="37" y="13"/>
                    </a:lnTo>
                    <a:lnTo>
                      <a:pt x="51" y="17"/>
                    </a:lnTo>
                    <a:lnTo>
                      <a:pt x="66" y="26"/>
                    </a:lnTo>
                    <a:lnTo>
                      <a:pt x="73" y="44"/>
                    </a:lnTo>
                    <a:lnTo>
                      <a:pt x="88" y="57"/>
                    </a:lnTo>
                    <a:lnTo>
                      <a:pt x="95" y="66"/>
                    </a:lnTo>
                  </a:path>
                </a:pathLst>
              </a:custGeom>
              <a:solidFill>
                <a:schemeClr val="accent1"/>
              </a:solidFill>
              <a:ln w="12700" cap="rnd">
                <a:solidFill>
                  <a:srgbClr val="008000"/>
                </a:solidFill>
                <a:round/>
                <a:headEnd/>
                <a:tailEnd/>
              </a:ln>
            </p:spPr>
            <p:txBody>
              <a:bodyPr/>
              <a:lstStyle/>
              <a:p>
                <a:endParaRPr lang="en-US"/>
              </a:p>
            </p:txBody>
          </p:sp>
          <p:sp>
            <p:nvSpPr>
              <p:cNvPr id="17761" name="Freeform 718"/>
              <p:cNvSpPr>
                <a:spLocks/>
              </p:cNvSpPr>
              <p:nvPr/>
            </p:nvSpPr>
            <p:spPr bwMode="auto">
              <a:xfrm>
                <a:off x="4663" y="2440"/>
                <a:ext cx="38" cy="226"/>
              </a:xfrm>
              <a:custGeom>
                <a:avLst/>
                <a:gdLst>
                  <a:gd name="T0" fmla="*/ 0 w 38"/>
                  <a:gd name="T1" fmla="*/ 203 h 226"/>
                  <a:gd name="T2" fmla="*/ 8 w 38"/>
                  <a:gd name="T3" fmla="*/ 141 h 226"/>
                  <a:gd name="T4" fmla="*/ 8 w 38"/>
                  <a:gd name="T5" fmla="*/ 115 h 226"/>
                  <a:gd name="T6" fmla="*/ 15 w 38"/>
                  <a:gd name="T7" fmla="*/ 88 h 226"/>
                  <a:gd name="T8" fmla="*/ 22 w 38"/>
                  <a:gd name="T9" fmla="*/ 62 h 226"/>
                  <a:gd name="T10" fmla="*/ 22 w 38"/>
                  <a:gd name="T11" fmla="*/ 35 h 226"/>
                  <a:gd name="T12" fmla="*/ 30 w 38"/>
                  <a:gd name="T13" fmla="*/ 13 h 226"/>
                  <a:gd name="T14" fmla="*/ 30 w 38"/>
                  <a:gd name="T15" fmla="*/ 0 h 226"/>
                  <a:gd name="T16" fmla="*/ 37 w 38"/>
                  <a:gd name="T17" fmla="*/ 0 h 226"/>
                  <a:gd name="T18" fmla="*/ 37 w 38"/>
                  <a:gd name="T19" fmla="*/ 9 h 226"/>
                  <a:gd name="T20" fmla="*/ 37 w 38"/>
                  <a:gd name="T21" fmla="*/ 26 h 226"/>
                  <a:gd name="T22" fmla="*/ 30 w 38"/>
                  <a:gd name="T23" fmla="*/ 39 h 226"/>
                  <a:gd name="T24" fmla="*/ 30 w 38"/>
                  <a:gd name="T25" fmla="*/ 57 h 226"/>
                  <a:gd name="T26" fmla="*/ 22 w 38"/>
                  <a:gd name="T27" fmla="*/ 79 h 226"/>
                  <a:gd name="T28" fmla="*/ 15 w 38"/>
                  <a:gd name="T29" fmla="*/ 128 h 226"/>
                  <a:gd name="T30" fmla="*/ 15 w 38"/>
                  <a:gd name="T31" fmla="*/ 176 h 226"/>
                  <a:gd name="T32" fmla="*/ 15 w 38"/>
                  <a:gd name="T33" fmla="*/ 225 h 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26"/>
                  <a:gd name="T53" fmla="*/ 38 w 38"/>
                  <a:gd name="T54" fmla="*/ 226 h 2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26">
                    <a:moveTo>
                      <a:pt x="0" y="203"/>
                    </a:moveTo>
                    <a:lnTo>
                      <a:pt x="8" y="141"/>
                    </a:lnTo>
                    <a:lnTo>
                      <a:pt x="8" y="115"/>
                    </a:lnTo>
                    <a:lnTo>
                      <a:pt x="15" y="88"/>
                    </a:lnTo>
                    <a:lnTo>
                      <a:pt x="22" y="62"/>
                    </a:lnTo>
                    <a:lnTo>
                      <a:pt x="22" y="35"/>
                    </a:lnTo>
                    <a:lnTo>
                      <a:pt x="30" y="13"/>
                    </a:lnTo>
                    <a:lnTo>
                      <a:pt x="30" y="0"/>
                    </a:lnTo>
                    <a:lnTo>
                      <a:pt x="37" y="0"/>
                    </a:lnTo>
                    <a:lnTo>
                      <a:pt x="37" y="9"/>
                    </a:lnTo>
                    <a:lnTo>
                      <a:pt x="37" y="26"/>
                    </a:lnTo>
                    <a:lnTo>
                      <a:pt x="30" y="39"/>
                    </a:lnTo>
                    <a:lnTo>
                      <a:pt x="30" y="57"/>
                    </a:lnTo>
                    <a:lnTo>
                      <a:pt x="22" y="79"/>
                    </a:lnTo>
                    <a:lnTo>
                      <a:pt x="15" y="128"/>
                    </a:lnTo>
                    <a:lnTo>
                      <a:pt x="15" y="176"/>
                    </a:lnTo>
                    <a:lnTo>
                      <a:pt x="15" y="225"/>
                    </a:lnTo>
                  </a:path>
                </a:pathLst>
              </a:custGeom>
              <a:solidFill>
                <a:schemeClr val="accent1"/>
              </a:solidFill>
              <a:ln w="12700" cap="rnd">
                <a:solidFill>
                  <a:srgbClr val="008000"/>
                </a:solidFill>
                <a:round/>
                <a:headEnd/>
                <a:tailEnd/>
              </a:ln>
            </p:spPr>
            <p:txBody>
              <a:bodyPr/>
              <a:lstStyle/>
              <a:p>
                <a:endParaRPr lang="en-US"/>
              </a:p>
            </p:txBody>
          </p:sp>
          <p:sp>
            <p:nvSpPr>
              <p:cNvPr id="17762" name="Freeform 719"/>
              <p:cNvSpPr>
                <a:spLocks/>
              </p:cNvSpPr>
              <p:nvPr/>
            </p:nvSpPr>
            <p:spPr bwMode="auto">
              <a:xfrm>
                <a:off x="4681" y="2591"/>
                <a:ext cx="76" cy="63"/>
              </a:xfrm>
              <a:custGeom>
                <a:avLst/>
                <a:gdLst>
                  <a:gd name="T0" fmla="*/ 0 w 76"/>
                  <a:gd name="T1" fmla="*/ 62 h 63"/>
                  <a:gd name="T2" fmla="*/ 8 w 76"/>
                  <a:gd name="T3" fmla="*/ 36 h 63"/>
                  <a:gd name="T4" fmla="*/ 15 w 76"/>
                  <a:gd name="T5" fmla="*/ 18 h 63"/>
                  <a:gd name="T6" fmla="*/ 30 w 76"/>
                  <a:gd name="T7" fmla="*/ 9 h 63"/>
                  <a:gd name="T8" fmla="*/ 38 w 76"/>
                  <a:gd name="T9" fmla="*/ 5 h 63"/>
                  <a:gd name="T10" fmla="*/ 60 w 76"/>
                  <a:gd name="T11" fmla="*/ 0 h 63"/>
                  <a:gd name="T12" fmla="*/ 75 w 76"/>
                  <a:gd name="T13" fmla="*/ 5 h 63"/>
                  <a:gd name="T14" fmla="*/ 68 w 76"/>
                  <a:gd name="T15" fmla="*/ 9 h 63"/>
                  <a:gd name="T16" fmla="*/ 53 w 76"/>
                  <a:gd name="T17" fmla="*/ 18 h 63"/>
                  <a:gd name="T18" fmla="*/ 30 w 76"/>
                  <a:gd name="T19" fmla="*/ 31 h 63"/>
                  <a:gd name="T20" fmla="*/ 8 w 76"/>
                  <a:gd name="T21" fmla="*/ 4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63"/>
                  <a:gd name="T35" fmla="*/ 76 w 76"/>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63">
                    <a:moveTo>
                      <a:pt x="0" y="62"/>
                    </a:moveTo>
                    <a:lnTo>
                      <a:pt x="8" y="36"/>
                    </a:lnTo>
                    <a:lnTo>
                      <a:pt x="15" y="18"/>
                    </a:lnTo>
                    <a:lnTo>
                      <a:pt x="30" y="9"/>
                    </a:lnTo>
                    <a:lnTo>
                      <a:pt x="38" y="5"/>
                    </a:lnTo>
                    <a:lnTo>
                      <a:pt x="60" y="0"/>
                    </a:lnTo>
                    <a:lnTo>
                      <a:pt x="75" y="5"/>
                    </a:lnTo>
                    <a:lnTo>
                      <a:pt x="68" y="9"/>
                    </a:lnTo>
                    <a:lnTo>
                      <a:pt x="53" y="18"/>
                    </a:lnTo>
                    <a:lnTo>
                      <a:pt x="30" y="31"/>
                    </a:lnTo>
                    <a:lnTo>
                      <a:pt x="8" y="40"/>
                    </a:lnTo>
                  </a:path>
                </a:pathLst>
              </a:custGeom>
              <a:solidFill>
                <a:schemeClr val="accent1"/>
              </a:solidFill>
              <a:ln w="12700" cap="rnd">
                <a:solidFill>
                  <a:srgbClr val="008000"/>
                </a:solidFill>
                <a:round/>
                <a:headEnd/>
                <a:tailEnd/>
              </a:ln>
            </p:spPr>
            <p:txBody>
              <a:bodyPr/>
              <a:lstStyle/>
              <a:p>
                <a:endParaRPr lang="en-US"/>
              </a:p>
            </p:txBody>
          </p:sp>
          <p:sp>
            <p:nvSpPr>
              <p:cNvPr id="17763" name="Freeform 720"/>
              <p:cNvSpPr>
                <a:spLocks/>
              </p:cNvSpPr>
              <p:nvPr/>
            </p:nvSpPr>
            <p:spPr bwMode="auto">
              <a:xfrm>
                <a:off x="4648" y="2392"/>
                <a:ext cx="23" cy="251"/>
              </a:xfrm>
              <a:custGeom>
                <a:avLst/>
                <a:gdLst>
                  <a:gd name="T0" fmla="*/ 22 w 23"/>
                  <a:gd name="T1" fmla="*/ 250 h 251"/>
                  <a:gd name="T2" fmla="*/ 15 w 23"/>
                  <a:gd name="T3" fmla="*/ 189 h 251"/>
                  <a:gd name="T4" fmla="*/ 15 w 23"/>
                  <a:gd name="T5" fmla="*/ 132 h 251"/>
                  <a:gd name="T6" fmla="*/ 7 w 23"/>
                  <a:gd name="T7" fmla="*/ 84 h 251"/>
                  <a:gd name="T8" fmla="*/ 7 w 23"/>
                  <a:gd name="T9" fmla="*/ 44 h 251"/>
                  <a:gd name="T10" fmla="*/ 0 w 23"/>
                  <a:gd name="T11" fmla="*/ 22 h 251"/>
                  <a:gd name="T12" fmla="*/ 0 w 23"/>
                  <a:gd name="T13" fmla="*/ 9 h 251"/>
                  <a:gd name="T14" fmla="*/ 0 w 23"/>
                  <a:gd name="T15" fmla="*/ 0 h 251"/>
                  <a:gd name="T16" fmla="*/ 7 w 23"/>
                  <a:gd name="T17" fmla="*/ 0 h 251"/>
                  <a:gd name="T18" fmla="*/ 7 w 23"/>
                  <a:gd name="T19" fmla="*/ 9 h 251"/>
                  <a:gd name="T20" fmla="*/ 15 w 23"/>
                  <a:gd name="T21" fmla="*/ 27 h 251"/>
                  <a:gd name="T22" fmla="*/ 15 w 23"/>
                  <a:gd name="T23" fmla="*/ 44 h 251"/>
                  <a:gd name="T24" fmla="*/ 15 w 23"/>
                  <a:gd name="T25" fmla="*/ 62 h 251"/>
                  <a:gd name="T26" fmla="*/ 15 w 23"/>
                  <a:gd name="T27" fmla="*/ 92 h 251"/>
                  <a:gd name="T28" fmla="*/ 15 w 23"/>
                  <a:gd name="T29" fmla="*/ 127 h 251"/>
                  <a:gd name="T30" fmla="*/ 22 w 23"/>
                  <a:gd name="T31" fmla="*/ 167 h 251"/>
                  <a:gd name="T32" fmla="*/ 22 w 23"/>
                  <a:gd name="T33" fmla="*/ 211 h 2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51"/>
                  <a:gd name="T53" fmla="*/ 23 w 23"/>
                  <a:gd name="T54" fmla="*/ 251 h 2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51">
                    <a:moveTo>
                      <a:pt x="22" y="250"/>
                    </a:moveTo>
                    <a:lnTo>
                      <a:pt x="15" y="189"/>
                    </a:lnTo>
                    <a:lnTo>
                      <a:pt x="15" y="132"/>
                    </a:lnTo>
                    <a:lnTo>
                      <a:pt x="7" y="84"/>
                    </a:lnTo>
                    <a:lnTo>
                      <a:pt x="7" y="44"/>
                    </a:lnTo>
                    <a:lnTo>
                      <a:pt x="0" y="22"/>
                    </a:lnTo>
                    <a:lnTo>
                      <a:pt x="0" y="9"/>
                    </a:lnTo>
                    <a:lnTo>
                      <a:pt x="0" y="0"/>
                    </a:lnTo>
                    <a:lnTo>
                      <a:pt x="7" y="0"/>
                    </a:lnTo>
                    <a:lnTo>
                      <a:pt x="7" y="9"/>
                    </a:lnTo>
                    <a:lnTo>
                      <a:pt x="15" y="27"/>
                    </a:lnTo>
                    <a:lnTo>
                      <a:pt x="15" y="44"/>
                    </a:lnTo>
                    <a:lnTo>
                      <a:pt x="15" y="62"/>
                    </a:lnTo>
                    <a:lnTo>
                      <a:pt x="15" y="92"/>
                    </a:lnTo>
                    <a:lnTo>
                      <a:pt x="15" y="127"/>
                    </a:lnTo>
                    <a:lnTo>
                      <a:pt x="22" y="167"/>
                    </a:lnTo>
                    <a:lnTo>
                      <a:pt x="22" y="211"/>
                    </a:lnTo>
                  </a:path>
                </a:pathLst>
              </a:custGeom>
              <a:solidFill>
                <a:schemeClr val="accent1"/>
              </a:solidFill>
              <a:ln w="12700" cap="rnd">
                <a:solidFill>
                  <a:srgbClr val="008000"/>
                </a:solidFill>
                <a:round/>
                <a:headEnd/>
                <a:tailEnd/>
              </a:ln>
            </p:spPr>
            <p:txBody>
              <a:bodyPr/>
              <a:lstStyle/>
              <a:p>
                <a:endParaRPr lang="en-US"/>
              </a:p>
            </p:txBody>
          </p:sp>
        </p:grpSp>
        <p:grpSp>
          <p:nvGrpSpPr>
            <p:cNvPr id="17810" name="Group 721"/>
            <p:cNvGrpSpPr>
              <a:grpSpLocks/>
            </p:cNvGrpSpPr>
            <p:nvPr/>
          </p:nvGrpSpPr>
          <p:grpSpPr bwMode="auto">
            <a:xfrm>
              <a:off x="4751" y="2389"/>
              <a:ext cx="192" cy="281"/>
              <a:chOff x="4751" y="2389"/>
              <a:chExt cx="192" cy="281"/>
            </a:xfrm>
          </p:grpSpPr>
          <p:sp>
            <p:nvSpPr>
              <p:cNvPr id="17748" name="Freeform 722"/>
              <p:cNvSpPr>
                <a:spLocks/>
              </p:cNvSpPr>
              <p:nvPr/>
            </p:nvSpPr>
            <p:spPr bwMode="auto">
              <a:xfrm>
                <a:off x="4849" y="2567"/>
                <a:ext cx="8" cy="103"/>
              </a:xfrm>
              <a:custGeom>
                <a:avLst/>
                <a:gdLst>
                  <a:gd name="T0" fmla="*/ 0 w 8"/>
                  <a:gd name="T1" fmla="*/ 102 h 103"/>
                  <a:gd name="T2" fmla="*/ 0 w 8"/>
                  <a:gd name="T3" fmla="*/ 71 h 103"/>
                  <a:gd name="T4" fmla="*/ 0 w 8"/>
                  <a:gd name="T5" fmla="*/ 44 h 103"/>
                  <a:gd name="T6" fmla="*/ 7 w 8"/>
                  <a:gd name="T7" fmla="*/ 27 h 103"/>
                  <a:gd name="T8" fmla="*/ 7 w 8"/>
                  <a:gd name="T9" fmla="*/ 14 h 103"/>
                  <a:gd name="T10" fmla="*/ 7 w 8"/>
                  <a:gd name="T11" fmla="*/ 5 h 103"/>
                  <a:gd name="T12" fmla="*/ 7 w 8"/>
                  <a:gd name="T13" fmla="*/ 0 h 103"/>
                  <a:gd name="T14" fmla="*/ 7 w 8"/>
                  <a:gd name="T15" fmla="*/ 18 h 103"/>
                  <a:gd name="T16" fmla="*/ 7 w 8"/>
                  <a:gd name="T17" fmla="*/ 40 h 103"/>
                  <a:gd name="T18" fmla="*/ 7 w 8"/>
                  <a:gd name="T19" fmla="*/ 71 h 103"/>
                  <a:gd name="T20" fmla="*/ 0 w 8"/>
                  <a:gd name="T21" fmla="*/ 102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03"/>
                  <a:gd name="T35" fmla="*/ 8 w 8"/>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03">
                    <a:moveTo>
                      <a:pt x="0" y="102"/>
                    </a:moveTo>
                    <a:lnTo>
                      <a:pt x="0" y="71"/>
                    </a:lnTo>
                    <a:lnTo>
                      <a:pt x="0" y="44"/>
                    </a:lnTo>
                    <a:lnTo>
                      <a:pt x="7" y="27"/>
                    </a:lnTo>
                    <a:lnTo>
                      <a:pt x="7" y="14"/>
                    </a:lnTo>
                    <a:lnTo>
                      <a:pt x="7" y="5"/>
                    </a:lnTo>
                    <a:lnTo>
                      <a:pt x="7" y="0"/>
                    </a:lnTo>
                    <a:lnTo>
                      <a:pt x="7" y="18"/>
                    </a:lnTo>
                    <a:lnTo>
                      <a:pt x="7" y="40"/>
                    </a:lnTo>
                    <a:lnTo>
                      <a:pt x="7" y="71"/>
                    </a:lnTo>
                    <a:lnTo>
                      <a:pt x="0" y="102"/>
                    </a:lnTo>
                  </a:path>
                </a:pathLst>
              </a:custGeom>
              <a:solidFill>
                <a:schemeClr val="accent1"/>
              </a:solidFill>
              <a:ln w="12700" cap="rnd">
                <a:solidFill>
                  <a:srgbClr val="008000"/>
                </a:solidFill>
                <a:round/>
                <a:headEnd/>
                <a:tailEnd/>
              </a:ln>
            </p:spPr>
            <p:txBody>
              <a:bodyPr/>
              <a:lstStyle/>
              <a:p>
                <a:endParaRPr lang="en-US"/>
              </a:p>
            </p:txBody>
          </p:sp>
          <p:sp>
            <p:nvSpPr>
              <p:cNvPr id="17749" name="Freeform 723"/>
              <p:cNvSpPr>
                <a:spLocks/>
              </p:cNvSpPr>
              <p:nvPr/>
            </p:nvSpPr>
            <p:spPr bwMode="auto">
              <a:xfrm>
                <a:off x="4772" y="2490"/>
                <a:ext cx="85" cy="169"/>
              </a:xfrm>
              <a:custGeom>
                <a:avLst/>
                <a:gdLst>
                  <a:gd name="T0" fmla="*/ 84 w 85"/>
                  <a:gd name="T1" fmla="*/ 168 h 169"/>
                  <a:gd name="T2" fmla="*/ 76 w 85"/>
                  <a:gd name="T3" fmla="*/ 164 h 169"/>
                  <a:gd name="T4" fmla="*/ 69 w 85"/>
                  <a:gd name="T5" fmla="*/ 146 h 169"/>
                  <a:gd name="T6" fmla="*/ 54 w 85"/>
                  <a:gd name="T7" fmla="*/ 124 h 169"/>
                  <a:gd name="T8" fmla="*/ 46 w 85"/>
                  <a:gd name="T9" fmla="*/ 106 h 169"/>
                  <a:gd name="T10" fmla="*/ 46 w 85"/>
                  <a:gd name="T11" fmla="*/ 97 h 169"/>
                  <a:gd name="T12" fmla="*/ 46 w 85"/>
                  <a:gd name="T13" fmla="*/ 89 h 169"/>
                  <a:gd name="T14" fmla="*/ 46 w 85"/>
                  <a:gd name="T15" fmla="*/ 80 h 169"/>
                  <a:gd name="T16" fmla="*/ 46 w 85"/>
                  <a:gd name="T17" fmla="*/ 66 h 169"/>
                  <a:gd name="T18" fmla="*/ 38 w 85"/>
                  <a:gd name="T19" fmla="*/ 49 h 169"/>
                  <a:gd name="T20" fmla="*/ 23 w 85"/>
                  <a:gd name="T21" fmla="*/ 27 h 169"/>
                  <a:gd name="T22" fmla="*/ 8 w 85"/>
                  <a:gd name="T23" fmla="*/ 9 h 169"/>
                  <a:gd name="T24" fmla="*/ 0 w 85"/>
                  <a:gd name="T25" fmla="*/ 0 h 169"/>
                  <a:gd name="T26" fmla="*/ 8 w 85"/>
                  <a:gd name="T27" fmla="*/ 5 h 169"/>
                  <a:gd name="T28" fmla="*/ 15 w 85"/>
                  <a:gd name="T29" fmla="*/ 13 h 169"/>
                  <a:gd name="T30" fmla="*/ 31 w 85"/>
                  <a:gd name="T31" fmla="*/ 31 h 169"/>
                  <a:gd name="T32" fmla="*/ 46 w 85"/>
                  <a:gd name="T33" fmla="*/ 49 h 169"/>
                  <a:gd name="T34" fmla="*/ 54 w 85"/>
                  <a:gd name="T35" fmla="*/ 62 h 169"/>
                  <a:gd name="T36" fmla="*/ 54 w 85"/>
                  <a:gd name="T37" fmla="*/ 75 h 169"/>
                  <a:gd name="T38" fmla="*/ 69 w 85"/>
                  <a:gd name="T39" fmla="*/ 111 h 169"/>
                  <a:gd name="T40" fmla="*/ 76 w 85"/>
                  <a:gd name="T41" fmla="*/ 146 h 169"/>
                  <a:gd name="T42" fmla="*/ 84 w 85"/>
                  <a:gd name="T43" fmla="*/ 159 h 169"/>
                  <a:gd name="T44" fmla="*/ 84 w 85"/>
                  <a:gd name="T45" fmla="*/ 168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5"/>
                  <a:gd name="T70" fmla="*/ 0 h 169"/>
                  <a:gd name="T71" fmla="*/ 85 w 85"/>
                  <a:gd name="T72" fmla="*/ 169 h 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5" h="169">
                    <a:moveTo>
                      <a:pt x="84" y="168"/>
                    </a:moveTo>
                    <a:lnTo>
                      <a:pt x="76" y="164"/>
                    </a:lnTo>
                    <a:lnTo>
                      <a:pt x="69" y="146"/>
                    </a:lnTo>
                    <a:lnTo>
                      <a:pt x="54" y="124"/>
                    </a:lnTo>
                    <a:lnTo>
                      <a:pt x="46" y="106"/>
                    </a:lnTo>
                    <a:lnTo>
                      <a:pt x="46" y="97"/>
                    </a:lnTo>
                    <a:lnTo>
                      <a:pt x="46" y="89"/>
                    </a:lnTo>
                    <a:lnTo>
                      <a:pt x="46" y="80"/>
                    </a:lnTo>
                    <a:lnTo>
                      <a:pt x="46" y="66"/>
                    </a:lnTo>
                    <a:lnTo>
                      <a:pt x="38" y="49"/>
                    </a:lnTo>
                    <a:lnTo>
                      <a:pt x="23" y="27"/>
                    </a:lnTo>
                    <a:lnTo>
                      <a:pt x="8" y="9"/>
                    </a:lnTo>
                    <a:lnTo>
                      <a:pt x="0" y="0"/>
                    </a:lnTo>
                    <a:lnTo>
                      <a:pt x="8" y="5"/>
                    </a:lnTo>
                    <a:lnTo>
                      <a:pt x="15" y="13"/>
                    </a:lnTo>
                    <a:lnTo>
                      <a:pt x="31" y="31"/>
                    </a:lnTo>
                    <a:lnTo>
                      <a:pt x="46" y="49"/>
                    </a:lnTo>
                    <a:lnTo>
                      <a:pt x="54" y="62"/>
                    </a:lnTo>
                    <a:lnTo>
                      <a:pt x="54" y="75"/>
                    </a:lnTo>
                    <a:lnTo>
                      <a:pt x="69" y="111"/>
                    </a:lnTo>
                    <a:lnTo>
                      <a:pt x="76" y="146"/>
                    </a:lnTo>
                    <a:lnTo>
                      <a:pt x="84" y="159"/>
                    </a:lnTo>
                    <a:lnTo>
                      <a:pt x="84" y="168"/>
                    </a:lnTo>
                  </a:path>
                </a:pathLst>
              </a:custGeom>
              <a:solidFill>
                <a:schemeClr val="accent1"/>
              </a:solidFill>
              <a:ln w="12700" cap="rnd">
                <a:solidFill>
                  <a:srgbClr val="008000"/>
                </a:solidFill>
                <a:round/>
                <a:headEnd/>
                <a:tailEnd/>
              </a:ln>
            </p:spPr>
            <p:txBody>
              <a:bodyPr/>
              <a:lstStyle/>
              <a:p>
                <a:endParaRPr lang="en-US"/>
              </a:p>
            </p:txBody>
          </p:sp>
          <p:sp>
            <p:nvSpPr>
              <p:cNvPr id="17750" name="Freeform 724"/>
              <p:cNvSpPr>
                <a:spLocks/>
              </p:cNvSpPr>
              <p:nvPr/>
            </p:nvSpPr>
            <p:spPr bwMode="auto">
              <a:xfrm>
                <a:off x="4852" y="2510"/>
                <a:ext cx="55" cy="160"/>
              </a:xfrm>
              <a:custGeom>
                <a:avLst/>
                <a:gdLst>
                  <a:gd name="T0" fmla="*/ 0 w 55"/>
                  <a:gd name="T1" fmla="*/ 124 h 160"/>
                  <a:gd name="T2" fmla="*/ 16 w 55"/>
                  <a:gd name="T3" fmla="*/ 88 h 160"/>
                  <a:gd name="T4" fmla="*/ 31 w 55"/>
                  <a:gd name="T5" fmla="*/ 57 h 160"/>
                  <a:gd name="T6" fmla="*/ 31 w 55"/>
                  <a:gd name="T7" fmla="*/ 35 h 160"/>
                  <a:gd name="T8" fmla="*/ 31 w 55"/>
                  <a:gd name="T9" fmla="*/ 17 h 160"/>
                  <a:gd name="T10" fmla="*/ 39 w 55"/>
                  <a:gd name="T11" fmla="*/ 9 h 160"/>
                  <a:gd name="T12" fmla="*/ 46 w 55"/>
                  <a:gd name="T13" fmla="*/ 4 h 160"/>
                  <a:gd name="T14" fmla="*/ 54 w 55"/>
                  <a:gd name="T15" fmla="*/ 0 h 160"/>
                  <a:gd name="T16" fmla="*/ 54 w 55"/>
                  <a:gd name="T17" fmla="*/ 4 h 160"/>
                  <a:gd name="T18" fmla="*/ 54 w 55"/>
                  <a:gd name="T19" fmla="*/ 17 h 160"/>
                  <a:gd name="T20" fmla="*/ 39 w 55"/>
                  <a:gd name="T21" fmla="*/ 40 h 160"/>
                  <a:gd name="T22" fmla="*/ 31 w 55"/>
                  <a:gd name="T23" fmla="*/ 66 h 160"/>
                  <a:gd name="T24" fmla="*/ 23 w 55"/>
                  <a:gd name="T25" fmla="*/ 88 h 160"/>
                  <a:gd name="T26" fmla="*/ 16 w 55"/>
                  <a:gd name="T27" fmla="*/ 124 h 160"/>
                  <a:gd name="T28" fmla="*/ 16 w 55"/>
                  <a:gd name="T29" fmla="*/ 159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
                  <a:gd name="T46" fmla="*/ 0 h 160"/>
                  <a:gd name="T47" fmla="*/ 55 w 55"/>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 h="160">
                    <a:moveTo>
                      <a:pt x="0" y="124"/>
                    </a:moveTo>
                    <a:lnTo>
                      <a:pt x="16" y="88"/>
                    </a:lnTo>
                    <a:lnTo>
                      <a:pt x="31" y="57"/>
                    </a:lnTo>
                    <a:lnTo>
                      <a:pt x="31" y="35"/>
                    </a:lnTo>
                    <a:lnTo>
                      <a:pt x="31" y="17"/>
                    </a:lnTo>
                    <a:lnTo>
                      <a:pt x="39" y="9"/>
                    </a:lnTo>
                    <a:lnTo>
                      <a:pt x="46" y="4"/>
                    </a:lnTo>
                    <a:lnTo>
                      <a:pt x="54" y="0"/>
                    </a:lnTo>
                    <a:lnTo>
                      <a:pt x="54" y="4"/>
                    </a:lnTo>
                    <a:lnTo>
                      <a:pt x="54" y="17"/>
                    </a:lnTo>
                    <a:lnTo>
                      <a:pt x="39" y="40"/>
                    </a:lnTo>
                    <a:lnTo>
                      <a:pt x="31" y="66"/>
                    </a:lnTo>
                    <a:lnTo>
                      <a:pt x="23" y="88"/>
                    </a:lnTo>
                    <a:lnTo>
                      <a:pt x="16" y="124"/>
                    </a:lnTo>
                    <a:lnTo>
                      <a:pt x="16" y="159"/>
                    </a:lnTo>
                  </a:path>
                </a:pathLst>
              </a:custGeom>
              <a:solidFill>
                <a:schemeClr val="accent1"/>
              </a:solidFill>
              <a:ln w="12700" cap="rnd">
                <a:solidFill>
                  <a:srgbClr val="008000"/>
                </a:solidFill>
                <a:round/>
                <a:headEnd/>
                <a:tailEnd/>
              </a:ln>
            </p:spPr>
            <p:txBody>
              <a:bodyPr/>
              <a:lstStyle/>
              <a:p>
                <a:endParaRPr lang="en-US"/>
              </a:p>
            </p:txBody>
          </p:sp>
          <p:sp>
            <p:nvSpPr>
              <p:cNvPr id="17751" name="Freeform 725"/>
              <p:cNvSpPr>
                <a:spLocks/>
              </p:cNvSpPr>
              <p:nvPr/>
            </p:nvSpPr>
            <p:spPr bwMode="auto">
              <a:xfrm>
                <a:off x="4812" y="2438"/>
                <a:ext cx="46" cy="202"/>
              </a:xfrm>
              <a:custGeom>
                <a:avLst/>
                <a:gdLst>
                  <a:gd name="T0" fmla="*/ 38 w 46"/>
                  <a:gd name="T1" fmla="*/ 201 h 202"/>
                  <a:gd name="T2" fmla="*/ 30 w 46"/>
                  <a:gd name="T3" fmla="*/ 135 h 202"/>
                  <a:gd name="T4" fmla="*/ 22 w 46"/>
                  <a:gd name="T5" fmla="*/ 78 h 202"/>
                  <a:gd name="T6" fmla="*/ 15 w 46"/>
                  <a:gd name="T7" fmla="*/ 57 h 202"/>
                  <a:gd name="T8" fmla="*/ 7 w 46"/>
                  <a:gd name="T9" fmla="*/ 30 h 202"/>
                  <a:gd name="T10" fmla="*/ 0 w 46"/>
                  <a:gd name="T11" fmla="*/ 13 h 202"/>
                  <a:gd name="T12" fmla="*/ 0 w 46"/>
                  <a:gd name="T13" fmla="*/ 4 h 202"/>
                  <a:gd name="T14" fmla="*/ 0 w 46"/>
                  <a:gd name="T15" fmla="*/ 0 h 202"/>
                  <a:gd name="T16" fmla="*/ 7 w 46"/>
                  <a:gd name="T17" fmla="*/ 4 h 202"/>
                  <a:gd name="T18" fmla="*/ 7 w 46"/>
                  <a:gd name="T19" fmla="*/ 17 h 202"/>
                  <a:gd name="T20" fmla="*/ 15 w 46"/>
                  <a:gd name="T21" fmla="*/ 30 h 202"/>
                  <a:gd name="T22" fmla="*/ 22 w 46"/>
                  <a:gd name="T23" fmla="*/ 48 h 202"/>
                  <a:gd name="T24" fmla="*/ 30 w 46"/>
                  <a:gd name="T25" fmla="*/ 74 h 202"/>
                  <a:gd name="T26" fmla="*/ 45 w 46"/>
                  <a:gd name="T27" fmla="*/ 96 h 202"/>
                  <a:gd name="T28" fmla="*/ 45 w 46"/>
                  <a:gd name="T29" fmla="*/ 113 h 202"/>
                  <a:gd name="T30" fmla="*/ 45 w 46"/>
                  <a:gd name="T31" fmla="*/ 127 h 202"/>
                  <a:gd name="T32" fmla="*/ 45 w 46"/>
                  <a:gd name="T33" fmla="*/ 140 h 202"/>
                  <a:gd name="T34" fmla="*/ 45 w 46"/>
                  <a:gd name="T35" fmla="*/ 153 h 2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202"/>
                  <a:gd name="T56" fmla="*/ 46 w 46"/>
                  <a:gd name="T57" fmla="*/ 202 h 2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202">
                    <a:moveTo>
                      <a:pt x="38" y="201"/>
                    </a:moveTo>
                    <a:lnTo>
                      <a:pt x="30" y="135"/>
                    </a:lnTo>
                    <a:lnTo>
                      <a:pt x="22" y="78"/>
                    </a:lnTo>
                    <a:lnTo>
                      <a:pt x="15" y="57"/>
                    </a:lnTo>
                    <a:lnTo>
                      <a:pt x="7" y="30"/>
                    </a:lnTo>
                    <a:lnTo>
                      <a:pt x="0" y="13"/>
                    </a:lnTo>
                    <a:lnTo>
                      <a:pt x="0" y="4"/>
                    </a:lnTo>
                    <a:lnTo>
                      <a:pt x="0" y="0"/>
                    </a:lnTo>
                    <a:lnTo>
                      <a:pt x="7" y="4"/>
                    </a:lnTo>
                    <a:lnTo>
                      <a:pt x="7" y="17"/>
                    </a:lnTo>
                    <a:lnTo>
                      <a:pt x="15" y="30"/>
                    </a:lnTo>
                    <a:lnTo>
                      <a:pt x="22" y="48"/>
                    </a:lnTo>
                    <a:lnTo>
                      <a:pt x="30" y="74"/>
                    </a:lnTo>
                    <a:lnTo>
                      <a:pt x="45" y="96"/>
                    </a:lnTo>
                    <a:lnTo>
                      <a:pt x="45" y="113"/>
                    </a:lnTo>
                    <a:lnTo>
                      <a:pt x="45" y="127"/>
                    </a:lnTo>
                    <a:lnTo>
                      <a:pt x="45" y="140"/>
                    </a:lnTo>
                    <a:lnTo>
                      <a:pt x="45" y="153"/>
                    </a:lnTo>
                  </a:path>
                </a:pathLst>
              </a:custGeom>
              <a:solidFill>
                <a:schemeClr val="accent1"/>
              </a:solidFill>
              <a:ln w="12700" cap="rnd">
                <a:solidFill>
                  <a:srgbClr val="008000"/>
                </a:solidFill>
                <a:round/>
                <a:headEnd/>
                <a:tailEnd/>
              </a:ln>
            </p:spPr>
            <p:txBody>
              <a:bodyPr/>
              <a:lstStyle/>
              <a:p>
                <a:endParaRPr lang="en-US"/>
              </a:p>
            </p:txBody>
          </p:sp>
          <p:sp>
            <p:nvSpPr>
              <p:cNvPr id="17752" name="Freeform 726"/>
              <p:cNvSpPr>
                <a:spLocks/>
              </p:cNvSpPr>
              <p:nvPr/>
            </p:nvSpPr>
            <p:spPr bwMode="auto">
              <a:xfrm>
                <a:off x="4751" y="2592"/>
                <a:ext cx="100" cy="67"/>
              </a:xfrm>
              <a:custGeom>
                <a:avLst/>
                <a:gdLst>
                  <a:gd name="T0" fmla="*/ 99 w 100"/>
                  <a:gd name="T1" fmla="*/ 66 h 67"/>
                  <a:gd name="T2" fmla="*/ 99 w 100"/>
                  <a:gd name="T3" fmla="*/ 62 h 67"/>
                  <a:gd name="T4" fmla="*/ 84 w 100"/>
                  <a:gd name="T5" fmla="*/ 48 h 67"/>
                  <a:gd name="T6" fmla="*/ 76 w 100"/>
                  <a:gd name="T7" fmla="*/ 31 h 67"/>
                  <a:gd name="T8" fmla="*/ 69 w 100"/>
                  <a:gd name="T9" fmla="*/ 22 h 67"/>
                  <a:gd name="T10" fmla="*/ 53 w 100"/>
                  <a:gd name="T11" fmla="*/ 13 h 67"/>
                  <a:gd name="T12" fmla="*/ 38 w 100"/>
                  <a:gd name="T13" fmla="*/ 4 h 67"/>
                  <a:gd name="T14" fmla="*/ 31 w 100"/>
                  <a:gd name="T15" fmla="*/ 0 h 67"/>
                  <a:gd name="T16" fmla="*/ 15 w 100"/>
                  <a:gd name="T17" fmla="*/ 0 h 67"/>
                  <a:gd name="T18" fmla="*/ 8 w 100"/>
                  <a:gd name="T19" fmla="*/ 0 h 67"/>
                  <a:gd name="T20" fmla="*/ 0 w 100"/>
                  <a:gd name="T21" fmla="*/ 4 h 67"/>
                  <a:gd name="T22" fmla="*/ 8 w 100"/>
                  <a:gd name="T23" fmla="*/ 4 h 67"/>
                  <a:gd name="T24" fmla="*/ 31 w 100"/>
                  <a:gd name="T25" fmla="*/ 9 h 67"/>
                  <a:gd name="T26" fmla="*/ 46 w 100"/>
                  <a:gd name="T27" fmla="*/ 13 h 67"/>
                  <a:gd name="T28" fmla="*/ 53 w 100"/>
                  <a:gd name="T29" fmla="*/ 18 h 67"/>
                  <a:gd name="T30" fmla="*/ 69 w 100"/>
                  <a:gd name="T31" fmla="*/ 26 h 67"/>
                  <a:gd name="T32" fmla="*/ 76 w 100"/>
                  <a:gd name="T33" fmla="*/ 44 h 67"/>
                  <a:gd name="T34" fmla="*/ 91 w 100"/>
                  <a:gd name="T35" fmla="*/ 57 h 67"/>
                  <a:gd name="T36" fmla="*/ 99 w 100"/>
                  <a:gd name="T37" fmla="*/ 66 h 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
                  <a:gd name="T58" fmla="*/ 0 h 67"/>
                  <a:gd name="T59" fmla="*/ 100 w 100"/>
                  <a:gd name="T60" fmla="*/ 67 h 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 h="67">
                    <a:moveTo>
                      <a:pt x="99" y="66"/>
                    </a:moveTo>
                    <a:lnTo>
                      <a:pt x="99" y="62"/>
                    </a:lnTo>
                    <a:lnTo>
                      <a:pt x="84" y="48"/>
                    </a:lnTo>
                    <a:lnTo>
                      <a:pt x="76" y="31"/>
                    </a:lnTo>
                    <a:lnTo>
                      <a:pt x="69" y="22"/>
                    </a:lnTo>
                    <a:lnTo>
                      <a:pt x="53" y="13"/>
                    </a:lnTo>
                    <a:lnTo>
                      <a:pt x="38" y="4"/>
                    </a:lnTo>
                    <a:lnTo>
                      <a:pt x="31" y="0"/>
                    </a:lnTo>
                    <a:lnTo>
                      <a:pt x="15" y="0"/>
                    </a:lnTo>
                    <a:lnTo>
                      <a:pt x="8" y="0"/>
                    </a:lnTo>
                    <a:lnTo>
                      <a:pt x="0" y="4"/>
                    </a:lnTo>
                    <a:lnTo>
                      <a:pt x="8" y="4"/>
                    </a:lnTo>
                    <a:lnTo>
                      <a:pt x="31" y="9"/>
                    </a:lnTo>
                    <a:lnTo>
                      <a:pt x="46" y="13"/>
                    </a:lnTo>
                    <a:lnTo>
                      <a:pt x="53" y="18"/>
                    </a:lnTo>
                    <a:lnTo>
                      <a:pt x="69" y="26"/>
                    </a:lnTo>
                    <a:lnTo>
                      <a:pt x="76" y="44"/>
                    </a:lnTo>
                    <a:lnTo>
                      <a:pt x="91" y="57"/>
                    </a:lnTo>
                    <a:lnTo>
                      <a:pt x="99" y="66"/>
                    </a:lnTo>
                  </a:path>
                </a:pathLst>
              </a:custGeom>
              <a:solidFill>
                <a:schemeClr val="accent1"/>
              </a:solidFill>
              <a:ln w="12700" cap="rnd">
                <a:solidFill>
                  <a:srgbClr val="008000"/>
                </a:solidFill>
                <a:round/>
                <a:headEnd/>
                <a:tailEnd/>
              </a:ln>
            </p:spPr>
            <p:txBody>
              <a:bodyPr/>
              <a:lstStyle/>
              <a:p>
                <a:endParaRPr lang="en-US"/>
              </a:p>
            </p:txBody>
          </p:sp>
          <p:sp>
            <p:nvSpPr>
              <p:cNvPr id="17753" name="Freeform 727"/>
              <p:cNvSpPr>
                <a:spLocks/>
              </p:cNvSpPr>
              <p:nvPr/>
            </p:nvSpPr>
            <p:spPr bwMode="auto">
              <a:xfrm>
                <a:off x="4848" y="2436"/>
                <a:ext cx="39" cy="226"/>
              </a:xfrm>
              <a:custGeom>
                <a:avLst/>
                <a:gdLst>
                  <a:gd name="T0" fmla="*/ 0 w 39"/>
                  <a:gd name="T1" fmla="*/ 203 h 226"/>
                  <a:gd name="T2" fmla="*/ 7 w 39"/>
                  <a:gd name="T3" fmla="*/ 141 h 226"/>
                  <a:gd name="T4" fmla="*/ 7 w 39"/>
                  <a:gd name="T5" fmla="*/ 115 h 226"/>
                  <a:gd name="T6" fmla="*/ 15 w 39"/>
                  <a:gd name="T7" fmla="*/ 88 h 226"/>
                  <a:gd name="T8" fmla="*/ 23 w 39"/>
                  <a:gd name="T9" fmla="*/ 62 h 226"/>
                  <a:gd name="T10" fmla="*/ 23 w 39"/>
                  <a:gd name="T11" fmla="*/ 35 h 226"/>
                  <a:gd name="T12" fmla="*/ 30 w 39"/>
                  <a:gd name="T13" fmla="*/ 13 h 226"/>
                  <a:gd name="T14" fmla="*/ 30 w 39"/>
                  <a:gd name="T15" fmla="*/ 0 h 226"/>
                  <a:gd name="T16" fmla="*/ 38 w 39"/>
                  <a:gd name="T17" fmla="*/ 0 h 226"/>
                  <a:gd name="T18" fmla="*/ 38 w 39"/>
                  <a:gd name="T19" fmla="*/ 9 h 226"/>
                  <a:gd name="T20" fmla="*/ 38 w 39"/>
                  <a:gd name="T21" fmla="*/ 26 h 226"/>
                  <a:gd name="T22" fmla="*/ 30 w 39"/>
                  <a:gd name="T23" fmla="*/ 40 h 226"/>
                  <a:gd name="T24" fmla="*/ 30 w 39"/>
                  <a:gd name="T25" fmla="*/ 57 h 226"/>
                  <a:gd name="T26" fmla="*/ 23 w 39"/>
                  <a:gd name="T27" fmla="*/ 79 h 226"/>
                  <a:gd name="T28" fmla="*/ 15 w 39"/>
                  <a:gd name="T29" fmla="*/ 128 h 226"/>
                  <a:gd name="T30" fmla="*/ 15 w 39"/>
                  <a:gd name="T31" fmla="*/ 176 h 226"/>
                  <a:gd name="T32" fmla="*/ 15 w 39"/>
                  <a:gd name="T33" fmla="*/ 225 h 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26"/>
                  <a:gd name="T53" fmla="*/ 39 w 39"/>
                  <a:gd name="T54" fmla="*/ 226 h 2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26">
                    <a:moveTo>
                      <a:pt x="0" y="203"/>
                    </a:moveTo>
                    <a:lnTo>
                      <a:pt x="7" y="141"/>
                    </a:lnTo>
                    <a:lnTo>
                      <a:pt x="7" y="115"/>
                    </a:lnTo>
                    <a:lnTo>
                      <a:pt x="15" y="88"/>
                    </a:lnTo>
                    <a:lnTo>
                      <a:pt x="23" y="62"/>
                    </a:lnTo>
                    <a:lnTo>
                      <a:pt x="23" y="35"/>
                    </a:lnTo>
                    <a:lnTo>
                      <a:pt x="30" y="13"/>
                    </a:lnTo>
                    <a:lnTo>
                      <a:pt x="30" y="0"/>
                    </a:lnTo>
                    <a:lnTo>
                      <a:pt x="38" y="0"/>
                    </a:lnTo>
                    <a:lnTo>
                      <a:pt x="38" y="9"/>
                    </a:lnTo>
                    <a:lnTo>
                      <a:pt x="38" y="26"/>
                    </a:lnTo>
                    <a:lnTo>
                      <a:pt x="30" y="40"/>
                    </a:lnTo>
                    <a:lnTo>
                      <a:pt x="30" y="57"/>
                    </a:lnTo>
                    <a:lnTo>
                      <a:pt x="23" y="79"/>
                    </a:lnTo>
                    <a:lnTo>
                      <a:pt x="15" y="128"/>
                    </a:lnTo>
                    <a:lnTo>
                      <a:pt x="15" y="176"/>
                    </a:lnTo>
                    <a:lnTo>
                      <a:pt x="15" y="225"/>
                    </a:lnTo>
                  </a:path>
                </a:pathLst>
              </a:custGeom>
              <a:solidFill>
                <a:schemeClr val="accent1"/>
              </a:solidFill>
              <a:ln w="12700" cap="rnd">
                <a:solidFill>
                  <a:srgbClr val="008000"/>
                </a:solidFill>
                <a:round/>
                <a:headEnd/>
                <a:tailEnd/>
              </a:ln>
            </p:spPr>
            <p:txBody>
              <a:bodyPr/>
              <a:lstStyle/>
              <a:p>
                <a:endParaRPr lang="en-US"/>
              </a:p>
            </p:txBody>
          </p:sp>
          <p:sp>
            <p:nvSpPr>
              <p:cNvPr id="17754" name="Freeform 728"/>
              <p:cNvSpPr>
                <a:spLocks/>
              </p:cNvSpPr>
              <p:nvPr/>
            </p:nvSpPr>
            <p:spPr bwMode="auto">
              <a:xfrm>
                <a:off x="4872" y="2588"/>
                <a:ext cx="71" cy="62"/>
              </a:xfrm>
              <a:custGeom>
                <a:avLst/>
                <a:gdLst>
                  <a:gd name="T0" fmla="*/ 0 w 71"/>
                  <a:gd name="T1" fmla="*/ 61 h 62"/>
                  <a:gd name="T2" fmla="*/ 0 w 71"/>
                  <a:gd name="T3" fmla="*/ 35 h 62"/>
                  <a:gd name="T4" fmla="*/ 8 w 71"/>
                  <a:gd name="T5" fmla="*/ 17 h 62"/>
                  <a:gd name="T6" fmla="*/ 23 w 71"/>
                  <a:gd name="T7" fmla="*/ 8 h 62"/>
                  <a:gd name="T8" fmla="*/ 39 w 71"/>
                  <a:gd name="T9" fmla="*/ 4 h 62"/>
                  <a:gd name="T10" fmla="*/ 54 w 71"/>
                  <a:gd name="T11" fmla="*/ 0 h 62"/>
                  <a:gd name="T12" fmla="*/ 70 w 71"/>
                  <a:gd name="T13" fmla="*/ 4 h 62"/>
                  <a:gd name="T14" fmla="*/ 62 w 71"/>
                  <a:gd name="T15" fmla="*/ 8 h 62"/>
                  <a:gd name="T16" fmla="*/ 47 w 71"/>
                  <a:gd name="T17" fmla="*/ 17 h 62"/>
                  <a:gd name="T18" fmla="*/ 23 w 71"/>
                  <a:gd name="T19" fmla="*/ 30 h 62"/>
                  <a:gd name="T20" fmla="*/ 8 w 71"/>
                  <a:gd name="T21" fmla="*/ 39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
                  <a:gd name="T34" fmla="*/ 0 h 62"/>
                  <a:gd name="T35" fmla="*/ 71 w 71"/>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 h="62">
                    <a:moveTo>
                      <a:pt x="0" y="61"/>
                    </a:moveTo>
                    <a:lnTo>
                      <a:pt x="0" y="35"/>
                    </a:lnTo>
                    <a:lnTo>
                      <a:pt x="8" y="17"/>
                    </a:lnTo>
                    <a:lnTo>
                      <a:pt x="23" y="8"/>
                    </a:lnTo>
                    <a:lnTo>
                      <a:pt x="39" y="4"/>
                    </a:lnTo>
                    <a:lnTo>
                      <a:pt x="54" y="0"/>
                    </a:lnTo>
                    <a:lnTo>
                      <a:pt x="70" y="4"/>
                    </a:lnTo>
                    <a:lnTo>
                      <a:pt x="62" y="8"/>
                    </a:lnTo>
                    <a:lnTo>
                      <a:pt x="47" y="17"/>
                    </a:lnTo>
                    <a:lnTo>
                      <a:pt x="23" y="30"/>
                    </a:lnTo>
                    <a:lnTo>
                      <a:pt x="8" y="39"/>
                    </a:lnTo>
                  </a:path>
                </a:pathLst>
              </a:custGeom>
              <a:solidFill>
                <a:schemeClr val="accent1"/>
              </a:solidFill>
              <a:ln w="12700" cap="rnd">
                <a:solidFill>
                  <a:srgbClr val="008000"/>
                </a:solidFill>
                <a:round/>
                <a:headEnd/>
                <a:tailEnd/>
              </a:ln>
            </p:spPr>
            <p:txBody>
              <a:bodyPr/>
              <a:lstStyle/>
              <a:p>
                <a:endParaRPr lang="en-US"/>
              </a:p>
            </p:txBody>
          </p:sp>
          <p:sp>
            <p:nvSpPr>
              <p:cNvPr id="17755" name="Freeform 729"/>
              <p:cNvSpPr>
                <a:spLocks/>
              </p:cNvSpPr>
              <p:nvPr/>
            </p:nvSpPr>
            <p:spPr bwMode="auto">
              <a:xfrm>
                <a:off x="4833" y="2389"/>
                <a:ext cx="24" cy="250"/>
              </a:xfrm>
              <a:custGeom>
                <a:avLst/>
                <a:gdLst>
                  <a:gd name="T0" fmla="*/ 23 w 24"/>
                  <a:gd name="T1" fmla="*/ 249 h 250"/>
                  <a:gd name="T2" fmla="*/ 15 w 24"/>
                  <a:gd name="T3" fmla="*/ 188 h 250"/>
                  <a:gd name="T4" fmla="*/ 15 w 24"/>
                  <a:gd name="T5" fmla="*/ 131 h 250"/>
                  <a:gd name="T6" fmla="*/ 8 w 24"/>
                  <a:gd name="T7" fmla="*/ 83 h 250"/>
                  <a:gd name="T8" fmla="*/ 8 w 24"/>
                  <a:gd name="T9" fmla="*/ 43 h 250"/>
                  <a:gd name="T10" fmla="*/ 0 w 24"/>
                  <a:gd name="T11" fmla="*/ 22 h 250"/>
                  <a:gd name="T12" fmla="*/ 0 w 24"/>
                  <a:gd name="T13" fmla="*/ 8 h 250"/>
                  <a:gd name="T14" fmla="*/ 0 w 24"/>
                  <a:gd name="T15" fmla="*/ 0 h 250"/>
                  <a:gd name="T16" fmla="*/ 8 w 24"/>
                  <a:gd name="T17" fmla="*/ 0 h 250"/>
                  <a:gd name="T18" fmla="*/ 8 w 24"/>
                  <a:gd name="T19" fmla="*/ 8 h 250"/>
                  <a:gd name="T20" fmla="*/ 15 w 24"/>
                  <a:gd name="T21" fmla="*/ 26 h 250"/>
                  <a:gd name="T22" fmla="*/ 15 w 24"/>
                  <a:gd name="T23" fmla="*/ 43 h 250"/>
                  <a:gd name="T24" fmla="*/ 15 w 24"/>
                  <a:gd name="T25" fmla="*/ 61 h 250"/>
                  <a:gd name="T26" fmla="*/ 15 w 24"/>
                  <a:gd name="T27" fmla="*/ 92 h 250"/>
                  <a:gd name="T28" fmla="*/ 15 w 24"/>
                  <a:gd name="T29" fmla="*/ 127 h 250"/>
                  <a:gd name="T30" fmla="*/ 23 w 24"/>
                  <a:gd name="T31" fmla="*/ 166 h 250"/>
                  <a:gd name="T32" fmla="*/ 23 w 24"/>
                  <a:gd name="T33" fmla="*/ 210 h 2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50"/>
                  <a:gd name="T53" fmla="*/ 24 w 24"/>
                  <a:gd name="T54" fmla="*/ 250 h 2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50">
                    <a:moveTo>
                      <a:pt x="23" y="249"/>
                    </a:moveTo>
                    <a:lnTo>
                      <a:pt x="15" y="188"/>
                    </a:lnTo>
                    <a:lnTo>
                      <a:pt x="15" y="131"/>
                    </a:lnTo>
                    <a:lnTo>
                      <a:pt x="8" y="83"/>
                    </a:lnTo>
                    <a:lnTo>
                      <a:pt x="8" y="43"/>
                    </a:lnTo>
                    <a:lnTo>
                      <a:pt x="0" y="22"/>
                    </a:lnTo>
                    <a:lnTo>
                      <a:pt x="0" y="8"/>
                    </a:lnTo>
                    <a:lnTo>
                      <a:pt x="0" y="0"/>
                    </a:lnTo>
                    <a:lnTo>
                      <a:pt x="8" y="0"/>
                    </a:lnTo>
                    <a:lnTo>
                      <a:pt x="8" y="8"/>
                    </a:lnTo>
                    <a:lnTo>
                      <a:pt x="15" y="26"/>
                    </a:lnTo>
                    <a:lnTo>
                      <a:pt x="15" y="43"/>
                    </a:lnTo>
                    <a:lnTo>
                      <a:pt x="15" y="61"/>
                    </a:lnTo>
                    <a:lnTo>
                      <a:pt x="15" y="92"/>
                    </a:lnTo>
                    <a:lnTo>
                      <a:pt x="15" y="127"/>
                    </a:lnTo>
                    <a:lnTo>
                      <a:pt x="23" y="166"/>
                    </a:lnTo>
                    <a:lnTo>
                      <a:pt x="23" y="210"/>
                    </a:lnTo>
                  </a:path>
                </a:pathLst>
              </a:custGeom>
              <a:solidFill>
                <a:schemeClr val="accent1"/>
              </a:solidFill>
              <a:ln w="12700" cap="rnd">
                <a:solidFill>
                  <a:srgbClr val="008000"/>
                </a:solidFill>
                <a:round/>
                <a:headEnd/>
                <a:tailEnd/>
              </a:ln>
            </p:spPr>
            <p:txBody>
              <a:bodyPr/>
              <a:lstStyle/>
              <a:p>
                <a:endParaRPr lang="en-US"/>
              </a:p>
            </p:txBody>
          </p:sp>
        </p:grpSp>
        <p:grpSp>
          <p:nvGrpSpPr>
            <p:cNvPr id="17811" name="Group 730"/>
            <p:cNvGrpSpPr>
              <a:grpSpLocks/>
            </p:cNvGrpSpPr>
            <p:nvPr/>
          </p:nvGrpSpPr>
          <p:grpSpPr bwMode="auto">
            <a:xfrm>
              <a:off x="4941" y="2390"/>
              <a:ext cx="188" cy="282"/>
              <a:chOff x="4941" y="2390"/>
              <a:chExt cx="188" cy="282"/>
            </a:xfrm>
          </p:grpSpPr>
          <p:sp>
            <p:nvSpPr>
              <p:cNvPr id="17740" name="Freeform 731"/>
              <p:cNvSpPr>
                <a:spLocks/>
              </p:cNvSpPr>
              <p:nvPr/>
            </p:nvSpPr>
            <p:spPr bwMode="auto">
              <a:xfrm>
                <a:off x="5034" y="2569"/>
                <a:ext cx="9" cy="103"/>
              </a:xfrm>
              <a:custGeom>
                <a:avLst/>
                <a:gdLst>
                  <a:gd name="T0" fmla="*/ 0 w 9"/>
                  <a:gd name="T1" fmla="*/ 102 h 103"/>
                  <a:gd name="T2" fmla="*/ 0 w 9"/>
                  <a:gd name="T3" fmla="*/ 71 h 103"/>
                  <a:gd name="T4" fmla="*/ 0 w 9"/>
                  <a:gd name="T5" fmla="*/ 44 h 103"/>
                  <a:gd name="T6" fmla="*/ 8 w 9"/>
                  <a:gd name="T7" fmla="*/ 27 h 103"/>
                  <a:gd name="T8" fmla="*/ 8 w 9"/>
                  <a:gd name="T9" fmla="*/ 13 h 103"/>
                  <a:gd name="T10" fmla="*/ 8 w 9"/>
                  <a:gd name="T11" fmla="*/ 5 h 103"/>
                  <a:gd name="T12" fmla="*/ 8 w 9"/>
                  <a:gd name="T13" fmla="*/ 0 h 103"/>
                  <a:gd name="T14" fmla="*/ 8 w 9"/>
                  <a:gd name="T15" fmla="*/ 18 h 103"/>
                  <a:gd name="T16" fmla="*/ 8 w 9"/>
                  <a:gd name="T17" fmla="*/ 40 h 103"/>
                  <a:gd name="T18" fmla="*/ 8 w 9"/>
                  <a:gd name="T19" fmla="*/ 71 h 103"/>
                  <a:gd name="T20" fmla="*/ 0 w 9"/>
                  <a:gd name="T21" fmla="*/ 102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03"/>
                  <a:gd name="T35" fmla="*/ 9 w 9"/>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03">
                    <a:moveTo>
                      <a:pt x="0" y="102"/>
                    </a:moveTo>
                    <a:lnTo>
                      <a:pt x="0" y="71"/>
                    </a:lnTo>
                    <a:lnTo>
                      <a:pt x="0" y="44"/>
                    </a:lnTo>
                    <a:lnTo>
                      <a:pt x="8" y="27"/>
                    </a:lnTo>
                    <a:lnTo>
                      <a:pt x="8" y="13"/>
                    </a:lnTo>
                    <a:lnTo>
                      <a:pt x="8" y="5"/>
                    </a:lnTo>
                    <a:lnTo>
                      <a:pt x="8" y="0"/>
                    </a:lnTo>
                    <a:lnTo>
                      <a:pt x="8" y="18"/>
                    </a:lnTo>
                    <a:lnTo>
                      <a:pt x="8" y="40"/>
                    </a:lnTo>
                    <a:lnTo>
                      <a:pt x="8" y="71"/>
                    </a:lnTo>
                    <a:lnTo>
                      <a:pt x="0" y="102"/>
                    </a:lnTo>
                  </a:path>
                </a:pathLst>
              </a:custGeom>
              <a:solidFill>
                <a:schemeClr val="accent1"/>
              </a:solidFill>
              <a:ln w="12700" cap="rnd">
                <a:solidFill>
                  <a:srgbClr val="008000"/>
                </a:solidFill>
                <a:round/>
                <a:headEnd/>
                <a:tailEnd/>
              </a:ln>
            </p:spPr>
            <p:txBody>
              <a:bodyPr/>
              <a:lstStyle/>
              <a:p>
                <a:endParaRPr lang="en-US"/>
              </a:p>
            </p:txBody>
          </p:sp>
          <p:sp>
            <p:nvSpPr>
              <p:cNvPr id="17741" name="Freeform 732"/>
              <p:cNvSpPr>
                <a:spLocks/>
              </p:cNvSpPr>
              <p:nvPr/>
            </p:nvSpPr>
            <p:spPr bwMode="auto">
              <a:xfrm>
                <a:off x="4963" y="2492"/>
                <a:ext cx="80" cy="169"/>
              </a:xfrm>
              <a:custGeom>
                <a:avLst/>
                <a:gdLst>
                  <a:gd name="T0" fmla="*/ 79 w 80"/>
                  <a:gd name="T1" fmla="*/ 168 h 169"/>
                  <a:gd name="T2" fmla="*/ 71 w 80"/>
                  <a:gd name="T3" fmla="*/ 164 h 169"/>
                  <a:gd name="T4" fmla="*/ 63 w 80"/>
                  <a:gd name="T5" fmla="*/ 146 h 169"/>
                  <a:gd name="T6" fmla="*/ 47 w 80"/>
                  <a:gd name="T7" fmla="*/ 124 h 169"/>
                  <a:gd name="T8" fmla="*/ 39 w 80"/>
                  <a:gd name="T9" fmla="*/ 106 h 169"/>
                  <a:gd name="T10" fmla="*/ 39 w 80"/>
                  <a:gd name="T11" fmla="*/ 97 h 169"/>
                  <a:gd name="T12" fmla="*/ 39 w 80"/>
                  <a:gd name="T13" fmla="*/ 89 h 169"/>
                  <a:gd name="T14" fmla="*/ 39 w 80"/>
                  <a:gd name="T15" fmla="*/ 80 h 169"/>
                  <a:gd name="T16" fmla="*/ 39 w 80"/>
                  <a:gd name="T17" fmla="*/ 66 h 169"/>
                  <a:gd name="T18" fmla="*/ 32 w 80"/>
                  <a:gd name="T19" fmla="*/ 49 h 169"/>
                  <a:gd name="T20" fmla="*/ 16 w 80"/>
                  <a:gd name="T21" fmla="*/ 27 h 169"/>
                  <a:gd name="T22" fmla="*/ 8 w 80"/>
                  <a:gd name="T23" fmla="*/ 9 h 169"/>
                  <a:gd name="T24" fmla="*/ 0 w 80"/>
                  <a:gd name="T25" fmla="*/ 0 h 169"/>
                  <a:gd name="T26" fmla="*/ 8 w 80"/>
                  <a:gd name="T27" fmla="*/ 4 h 169"/>
                  <a:gd name="T28" fmla="*/ 16 w 80"/>
                  <a:gd name="T29" fmla="*/ 13 h 169"/>
                  <a:gd name="T30" fmla="*/ 32 w 80"/>
                  <a:gd name="T31" fmla="*/ 31 h 169"/>
                  <a:gd name="T32" fmla="*/ 39 w 80"/>
                  <a:gd name="T33" fmla="*/ 49 h 169"/>
                  <a:gd name="T34" fmla="*/ 47 w 80"/>
                  <a:gd name="T35" fmla="*/ 62 h 169"/>
                  <a:gd name="T36" fmla="*/ 47 w 80"/>
                  <a:gd name="T37" fmla="*/ 75 h 169"/>
                  <a:gd name="T38" fmla="*/ 63 w 80"/>
                  <a:gd name="T39" fmla="*/ 111 h 169"/>
                  <a:gd name="T40" fmla="*/ 71 w 80"/>
                  <a:gd name="T41" fmla="*/ 146 h 169"/>
                  <a:gd name="T42" fmla="*/ 79 w 80"/>
                  <a:gd name="T43" fmla="*/ 159 h 169"/>
                  <a:gd name="T44" fmla="*/ 79 w 80"/>
                  <a:gd name="T45" fmla="*/ 168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
                  <a:gd name="T70" fmla="*/ 0 h 169"/>
                  <a:gd name="T71" fmla="*/ 80 w 80"/>
                  <a:gd name="T72" fmla="*/ 169 h 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 h="169">
                    <a:moveTo>
                      <a:pt x="79" y="168"/>
                    </a:moveTo>
                    <a:lnTo>
                      <a:pt x="71" y="164"/>
                    </a:lnTo>
                    <a:lnTo>
                      <a:pt x="63" y="146"/>
                    </a:lnTo>
                    <a:lnTo>
                      <a:pt x="47" y="124"/>
                    </a:lnTo>
                    <a:lnTo>
                      <a:pt x="39" y="106"/>
                    </a:lnTo>
                    <a:lnTo>
                      <a:pt x="39" y="97"/>
                    </a:lnTo>
                    <a:lnTo>
                      <a:pt x="39" y="89"/>
                    </a:lnTo>
                    <a:lnTo>
                      <a:pt x="39" y="80"/>
                    </a:lnTo>
                    <a:lnTo>
                      <a:pt x="39" y="66"/>
                    </a:lnTo>
                    <a:lnTo>
                      <a:pt x="32" y="49"/>
                    </a:lnTo>
                    <a:lnTo>
                      <a:pt x="16" y="27"/>
                    </a:lnTo>
                    <a:lnTo>
                      <a:pt x="8" y="9"/>
                    </a:lnTo>
                    <a:lnTo>
                      <a:pt x="0" y="0"/>
                    </a:lnTo>
                    <a:lnTo>
                      <a:pt x="8" y="4"/>
                    </a:lnTo>
                    <a:lnTo>
                      <a:pt x="16" y="13"/>
                    </a:lnTo>
                    <a:lnTo>
                      <a:pt x="32" y="31"/>
                    </a:lnTo>
                    <a:lnTo>
                      <a:pt x="39" y="49"/>
                    </a:lnTo>
                    <a:lnTo>
                      <a:pt x="47" y="62"/>
                    </a:lnTo>
                    <a:lnTo>
                      <a:pt x="47" y="75"/>
                    </a:lnTo>
                    <a:lnTo>
                      <a:pt x="63" y="111"/>
                    </a:lnTo>
                    <a:lnTo>
                      <a:pt x="71" y="146"/>
                    </a:lnTo>
                    <a:lnTo>
                      <a:pt x="79" y="159"/>
                    </a:lnTo>
                    <a:lnTo>
                      <a:pt x="79" y="168"/>
                    </a:lnTo>
                  </a:path>
                </a:pathLst>
              </a:custGeom>
              <a:solidFill>
                <a:schemeClr val="accent1"/>
              </a:solidFill>
              <a:ln w="12700" cap="rnd">
                <a:solidFill>
                  <a:srgbClr val="008000"/>
                </a:solidFill>
                <a:round/>
                <a:headEnd/>
                <a:tailEnd/>
              </a:ln>
            </p:spPr>
            <p:txBody>
              <a:bodyPr/>
              <a:lstStyle/>
              <a:p>
                <a:endParaRPr lang="en-US"/>
              </a:p>
            </p:txBody>
          </p:sp>
          <p:sp>
            <p:nvSpPr>
              <p:cNvPr id="17742" name="Freeform 733"/>
              <p:cNvSpPr>
                <a:spLocks/>
              </p:cNvSpPr>
              <p:nvPr/>
            </p:nvSpPr>
            <p:spPr bwMode="auto">
              <a:xfrm>
                <a:off x="5044" y="2512"/>
                <a:ext cx="49" cy="160"/>
              </a:xfrm>
              <a:custGeom>
                <a:avLst/>
                <a:gdLst>
                  <a:gd name="T0" fmla="*/ 0 w 49"/>
                  <a:gd name="T1" fmla="*/ 124 h 160"/>
                  <a:gd name="T2" fmla="*/ 16 w 49"/>
                  <a:gd name="T3" fmla="*/ 88 h 160"/>
                  <a:gd name="T4" fmla="*/ 24 w 49"/>
                  <a:gd name="T5" fmla="*/ 57 h 160"/>
                  <a:gd name="T6" fmla="*/ 24 w 49"/>
                  <a:gd name="T7" fmla="*/ 35 h 160"/>
                  <a:gd name="T8" fmla="*/ 24 w 49"/>
                  <a:gd name="T9" fmla="*/ 17 h 160"/>
                  <a:gd name="T10" fmla="*/ 32 w 49"/>
                  <a:gd name="T11" fmla="*/ 8 h 160"/>
                  <a:gd name="T12" fmla="*/ 40 w 49"/>
                  <a:gd name="T13" fmla="*/ 4 h 160"/>
                  <a:gd name="T14" fmla="*/ 48 w 49"/>
                  <a:gd name="T15" fmla="*/ 0 h 160"/>
                  <a:gd name="T16" fmla="*/ 48 w 49"/>
                  <a:gd name="T17" fmla="*/ 4 h 160"/>
                  <a:gd name="T18" fmla="*/ 48 w 49"/>
                  <a:gd name="T19" fmla="*/ 17 h 160"/>
                  <a:gd name="T20" fmla="*/ 32 w 49"/>
                  <a:gd name="T21" fmla="*/ 39 h 160"/>
                  <a:gd name="T22" fmla="*/ 24 w 49"/>
                  <a:gd name="T23" fmla="*/ 66 h 160"/>
                  <a:gd name="T24" fmla="*/ 16 w 49"/>
                  <a:gd name="T25" fmla="*/ 88 h 160"/>
                  <a:gd name="T26" fmla="*/ 8 w 49"/>
                  <a:gd name="T27" fmla="*/ 124 h 160"/>
                  <a:gd name="T28" fmla="*/ 8 w 49"/>
                  <a:gd name="T29" fmla="*/ 159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160"/>
                  <a:gd name="T47" fmla="*/ 49 w 49"/>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160">
                    <a:moveTo>
                      <a:pt x="0" y="124"/>
                    </a:moveTo>
                    <a:lnTo>
                      <a:pt x="16" y="88"/>
                    </a:lnTo>
                    <a:lnTo>
                      <a:pt x="24" y="57"/>
                    </a:lnTo>
                    <a:lnTo>
                      <a:pt x="24" y="35"/>
                    </a:lnTo>
                    <a:lnTo>
                      <a:pt x="24" y="17"/>
                    </a:lnTo>
                    <a:lnTo>
                      <a:pt x="32" y="8"/>
                    </a:lnTo>
                    <a:lnTo>
                      <a:pt x="40" y="4"/>
                    </a:lnTo>
                    <a:lnTo>
                      <a:pt x="48" y="0"/>
                    </a:lnTo>
                    <a:lnTo>
                      <a:pt x="48" y="4"/>
                    </a:lnTo>
                    <a:lnTo>
                      <a:pt x="48" y="17"/>
                    </a:lnTo>
                    <a:lnTo>
                      <a:pt x="32" y="39"/>
                    </a:lnTo>
                    <a:lnTo>
                      <a:pt x="24" y="66"/>
                    </a:lnTo>
                    <a:lnTo>
                      <a:pt x="16" y="88"/>
                    </a:lnTo>
                    <a:lnTo>
                      <a:pt x="8" y="124"/>
                    </a:lnTo>
                    <a:lnTo>
                      <a:pt x="8" y="159"/>
                    </a:lnTo>
                  </a:path>
                </a:pathLst>
              </a:custGeom>
              <a:solidFill>
                <a:schemeClr val="accent1"/>
              </a:solidFill>
              <a:ln w="12700" cap="rnd">
                <a:solidFill>
                  <a:srgbClr val="008000"/>
                </a:solidFill>
                <a:round/>
                <a:headEnd/>
                <a:tailEnd/>
              </a:ln>
            </p:spPr>
            <p:txBody>
              <a:bodyPr/>
              <a:lstStyle/>
              <a:p>
                <a:endParaRPr lang="en-US"/>
              </a:p>
            </p:txBody>
          </p:sp>
          <p:sp>
            <p:nvSpPr>
              <p:cNvPr id="17743" name="Freeform 734"/>
              <p:cNvSpPr>
                <a:spLocks/>
              </p:cNvSpPr>
              <p:nvPr/>
            </p:nvSpPr>
            <p:spPr bwMode="auto">
              <a:xfrm>
                <a:off x="4996" y="2440"/>
                <a:ext cx="48" cy="202"/>
              </a:xfrm>
              <a:custGeom>
                <a:avLst/>
                <a:gdLst>
                  <a:gd name="T0" fmla="*/ 39 w 48"/>
                  <a:gd name="T1" fmla="*/ 201 h 202"/>
                  <a:gd name="T2" fmla="*/ 31 w 48"/>
                  <a:gd name="T3" fmla="*/ 135 h 202"/>
                  <a:gd name="T4" fmla="*/ 23 w 48"/>
                  <a:gd name="T5" fmla="*/ 78 h 202"/>
                  <a:gd name="T6" fmla="*/ 15 w 48"/>
                  <a:gd name="T7" fmla="*/ 56 h 202"/>
                  <a:gd name="T8" fmla="*/ 7 w 48"/>
                  <a:gd name="T9" fmla="*/ 30 h 202"/>
                  <a:gd name="T10" fmla="*/ 0 w 48"/>
                  <a:gd name="T11" fmla="*/ 13 h 202"/>
                  <a:gd name="T12" fmla="*/ 0 w 48"/>
                  <a:gd name="T13" fmla="*/ 4 h 202"/>
                  <a:gd name="T14" fmla="*/ 0 w 48"/>
                  <a:gd name="T15" fmla="*/ 0 h 202"/>
                  <a:gd name="T16" fmla="*/ 7 w 48"/>
                  <a:gd name="T17" fmla="*/ 4 h 202"/>
                  <a:gd name="T18" fmla="*/ 7 w 48"/>
                  <a:gd name="T19" fmla="*/ 17 h 202"/>
                  <a:gd name="T20" fmla="*/ 15 w 48"/>
                  <a:gd name="T21" fmla="*/ 30 h 202"/>
                  <a:gd name="T22" fmla="*/ 23 w 48"/>
                  <a:gd name="T23" fmla="*/ 48 h 202"/>
                  <a:gd name="T24" fmla="*/ 31 w 48"/>
                  <a:gd name="T25" fmla="*/ 74 h 202"/>
                  <a:gd name="T26" fmla="*/ 47 w 48"/>
                  <a:gd name="T27" fmla="*/ 96 h 202"/>
                  <a:gd name="T28" fmla="*/ 47 w 48"/>
                  <a:gd name="T29" fmla="*/ 113 h 202"/>
                  <a:gd name="T30" fmla="*/ 47 w 48"/>
                  <a:gd name="T31" fmla="*/ 127 h 202"/>
                  <a:gd name="T32" fmla="*/ 47 w 48"/>
                  <a:gd name="T33" fmla="*/ 140 h 202"/>
                  <a:gd name="T34" fmla="*/ 47 w 48"/>
                  <a:gd name="T35" fmla="*/ 153 h 2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202"/>
                  <a:gd name="T56" fmla="*/ 48 w 48"/>
                  <a:gd name="T57" fmla="*/ 202 h 2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202">
                    <a:moveTo>
                      <a:pt x="39" y="201"/>
                    </a:moveTo>
                    <a:lnTo>
                      <a:pt x="31" y="135"/>
                    </a:lnTo>
                    <a:lnTo>
                      <a:pt x="23" y="78"/>
                    </a:lnTo>
                    <a:lnTo>
                      <a:pt x="15" y="56"/>
                    </a:lnTo>
                    <a:lnTo>
                      <a:pt x="7" y="30"/>
                    </a:lnTo>
                    <a:lnTo>
                      <a:pt x="0" y="13"/>
                    </a:lnTo>
                    <a:lnTo>
                      <a:pt x="0" y="4"/>
                    </a:lnTo>
                    <a:lnTo>
                      <a:pt x="0" y="0"/>
                    </a:lnTo>
                    <a:lnTo>
                      <a:pt x="7" y="4"/>
                    </a:lnTo>
                    <a:lnTo>
                      <a:pt x="7" y="17"/>
                    </a:lnTo>
                    <a:lnTo>
                      <a:pt x="15" y="30"/>
                    </a:lnTo>
                    <a:lnTo>
                      <a:pt x="23" y="48"/>
                    </a:lnTo>
                    <a:lnTo>
                      <a:pt x="31" y="74"/>
                    </a:lnTo>
                    <a:lnTo>
                      <a:pt x="47" y="96"/>
                    </a:lnTo>
                    <a:lnTo>
                      <a:pt x="47" y="113"/>
                    </a:lnTo>
                    <a:lnTo>
                      <a:pt x="47" y="127"/>
                    </a:lnTo>
                    <a:lnTo>
                      <a:pt x="47" y="140"/>
                    </a:lnTo>
                    <a:lnTo>
                      <a:pt x="47" y="153"/>
                    </a:lnTo>
                  </a:path>
                </a:pathLst>
              </a:custGeom>
              <a:solidFill>
                <a:schemeClr val="accent1"/>
              </a:solidFill>
              <a:ln w="12700" cap="rnd">
                <a:solidFill>
                  <a:srgbClr val="008000"/>
                </a:solidFill>
                <a:round/>
                <a:headEnd/>
                <a:tailEnd/>
              </a:ln>
            </p:spPr>
            <p:txBody>
              <a:bodyPr/>
              <a:lstStyle/>
              <a:p>
                <a:endParaRPr lang="en-US"/>
              </a:p>
            </p:txBody>
          </p:sp>
          <p:sp>
            <p:nvSpPr>
              <p:cNvPr id="17744" name="Freeform 735"/>
              <p:cNvSpPr>
                <a:spLocks/>
              </p:cNvSpPr>
              <p:nvPr/>
            </p:nvSpPr>
            <p:spPr bwMode="auto">
              <a:xfrm>
                <a:off x="4941" y="2594"/>
                <a:ext cx="96" cy="67"/>
              </a:xfrm>
              <a:custGeom>
                <a:avLst/>
                <a:gdLst>
                  <a:gd name="T0" fmla="*/ 95 w 96"/>
                  <a:gd name="T1" fmla="*/ 66 h 67"/>
                  <a:gd name="T2" fmla="*/ 95 w 96"/>
                  <a:gd name="T3" fmla="*/ 62 h 67"/>
                  <a:gd name="T4" fmla="*/ 79 w 96"/>
                  <a:gd name="T5" fmla="*/ 48 h 67"/>
                  <a:gd name="T6" fmla="*/ 71 w 96"/>
                  <a:gd name="T7" fmla="*/ 31 h 67"/>
                  <a:gd name="T8" fmla="*/ 63 w 96"/>
                  <a:gd name="T9" fmla="*/ 22 h 67"/>
                  <a:gd name="T10" fmla="*/ 48 w 96"/>
                  <a:gd name="T11" fmla="*/ 13 h 67"/>
                  <a:gd name="T12" fmla="*/ 32 w 96"/>
                  <a:gd name="T13" fmla="*/ 4 h 67"/>
                  <a:gd name="T14" fmla="*/ 24 w 96"/>
                  <a:gd name="T15" fmla="*/ 0 h 67"/>
                  <a:gd name="T16" fmla="*/ 8 w 96"/>
                  <a:gd name="T17" fmla="*/ 0 h 67"/>
                  <a:gd name="T18" fmla="*/ 0 w 96"/>
                  <a:gd name="T19" fmla="*/ 0 h 67"/>
                  <a:gd name="T20" fmla="*/ 0 w 96"/>
                  <a:gd name="T21" fmla="*/ 4 h 67"/>
                  <a:gd name="T22" fmla="*/ 8 w 96"/>
                  <a:gd name="T23" fmla="*/ 4 h 67"/>
                  <a:gd name="T24" fmla="*/ 24 w 96"/>
                  <a:gd name="T25" fmla="*/ 9 h 67"/>
                  <a:gd name="T26" fmla="*/ 40 w 96"/>
                  <a:gd name="T27" fmla="*/ 13 h 67"/>
                  <a:gd name="T28" fmla="*/ 55 w 96"/>
                  <a:gd name="T29" fmla="*/ 17 h 67"/>
                  <a:gd name="T30" fmla="*/ 63 w 96"/>
                  <a:gd name="T31" fmla="*/ 26 h 67"/>
                  <a:gd name="T32" fmla="*/ 79 w 96"/>
                  <a:gd name="T33" fmla="*/ 44 h 67"/>
                  <a:gd name="T34" fmla="*/ 87 w 96"/>
                  <a:gd name="T35" fmla="*/ 57 h 67"/>
                  <a:gd name="T36" fmla="*/ 95 w 96"/>
                  <a:gd name="T37" fmla="*/ 66 h 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67"/>
                  <a:gd name="T59" fmla="*/ 96 w 96"/>
                  <a:gd name="T60" fmla="*/ 67 h 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67">
                    <a:moveTo>
                      <a:pt x="95" y="66"/>
                    </a:moveTo>
                    <a:lnTo>
                      <a:pt x="95" y="62"/>
                    </a:lnTo>
                    <a:lnTo>
                      <a:pt x="79" y="48"/>
                    </a:lnTo>
                    <a:lnTo>
                      <a:pt x="71" y="31"/>
                    </a:lnTo>
                    <a:lnTo>
                      <a:pt x="63" y="22"/>
                    </a:lnTo>
                    <a:lnTo>
                      <a:pt x="48" y="13"/>
                    </a:lnTo>
                    <a:lnTo>
                      <a:pt x="32" y="4"/>
                    </a:lnTo>
                    <a:lnTo>
                      <a:pt x="24" y="0"/>
                    </a:lnTo>
                    <a:lnTo>
                      <a:pt x="8" y="0"/>
                    </a:lnTo>
                    <a:lnTo>
                      <a:pt x="0" y="0"/>
                    </a:lnTo>
                    <a:lnTo>
                      <a:pt x="0" y="4"/>
                    </a:lnTo>
                    <a:lnTo>
                      <a:pt x="8" y="4"/>
                    </a:lnTo>
                    <a:lnTo>
                      <a:pt x="24" y="9"/>
                    </a:lnTo>
                    <a:lnTo>
                      <a:pt x="40" y="13"/>
                    </a:lnTo>
                    <a:lnTo>
                      <a:pt x="55" y="17"/>
                    </a:lnTo>
                    <a:lnTo>
                      <a:pt x="63" y="26"/>
                    </a:lnTo>
                    <a:lnTo>
                      <a:pt x="79" y="44"/>
                    </a:lnTo>
                    <a:lnTo>
                      <a:pt x="87" y="57"/>
                    </a:lnTo>
                    <a:lnTo>
                      <a:pt x="95" y="66"/>
                    </a:lnTo>
                  </a:path>
                </a:pathLst>
              </a:custGeom>
              <a:solidFill>
                <a:schemeClr val="accent1"/>
              </a:solidFill>
              <a:ln w="12700" cap="rnd">
                <a:solidFill>
                  <a:srgbClr val="008000"/>
                </a:solidFill>
                <a:round/>
                <a:headEnd/>
                <a:tailEnd/>
              </a:ln>
            </p:spPr>
            <p:txBody>
              <a:bodyPr/>
              <a:lstStyle/>
              <a:p>
                <a:endParaRPr lang="en-US"/>
              </a:p>
            </p:txBody>
          </p:sp>
          <p:sp>
            <p:nvSpPr>
              <p:cNvPr id="17745" name="Freeform 736"/>
              <p:cNvSpPr>
                <a:spLocks/>
              </p:cNvSpPr>
              <p:nvPr/>
            </p:nvSpPr>
            <p:spPr bwMode="auto">
              <a:xfrm>
                <a:off x="5040" y="2438"/>
                <a:ext cx="33" cy="226"/>
              </a:xfrm>
              <a:custGeom>
                <a:avLst/>
                <a:gdLst>
                  <a:gd name="T0" fmla="*/ 0 w 33"/>
                  <a:gd name="T1" fmla="*/ 203 h 226"/>
                  <a:gd name="T2" fmla="*/ 8 w 33"/>
                  <a:gd name="T3" fmla="*/ 141 h 226"/>
                  <a:gd name="T4" fmla="*/ 8 w 33"/>
                  <a:gd name="T5" fmla="*/ 115 h 226"/>
                  <a:gd name="T6" fmla="*/ 8 w 33"/>
                  <a:gd name="T7" fmla="*/ 88 h 226"/>
                  <a:gd name="T8" fmla="*/ 16 w 33"/>
                  <a:gd name="T9" fmla="*/ 62 h 226"/>
                  <a:gd name="T10" fmla="*/ 16 w 33"/>
                  <a:gd name="T11" fmla="*/ 35 h 226"/>
                  <a:gd name="T12" fmla="*/ 24 w 33"/>
                  <a:gd name="T13" fmla="*/ 13 h 226"/>
                  <a:gd name="T14" fmla="*/ 24 w 33"/>
                  <a:gd name="T15" fmla="*/ 0 h 226"/>
                  <a:gd name="T16" fmla="*/ 32 w 33"/>
                  <a:gd name="T17" fmla="*/ 0 h 226"/>
                  <a:gd name="T18" fmla="*/ 32 w 33"/>
                  <a:gd name="T19" fmla="*/ 9 h 226"/>
                  <a:gd name="T20" fmla="*/ 32 w 33"/>
                  <a:gd name="T21" fmla="*/ 26 h 226"/>
                  <a:gd name="T22" fmla="*/ 24 w 33"/>
                  <a:gd name="T23" fmla="*/ 40 h 226"/>
                  <a:gd name="T24" fmla="*/ 24 w 33"/>
                  <a:gd name="T25" fmla="*/ 57 h 226"/>
                  <a:gd name="T26" fmla="*/ 16 w 33"/>
                  <a:gd name="T27" fmla="*/ 79 h 226"/>
                  <a:gd name="T28" fmla="*/ 8 w 33"/>
                  <a:gd name="T29" fmla="*/ 128 h 226"/>
                  <a:gd name="T30" fmla="*/ 8 w 33"/>
                  <a:gd name="T31" fmla="*/ 176 h 226"/>
                  <a:gd name="T32" fmla="*/ 8 w 33"/>
                  <a:gd name="T33" fmla="*/ 225 h 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226"/>
                  <a:gd name="T53" fmla="*/ 33 w 33"/>
                  <a:gd name="T54" fmla="*/ 226 h 2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226">
                    <a:moveTo>
                      <a:pt x="0" y="203"/>
                    </a:moveTo>
                    <a:lnTo>
                      <a:pt x="8" y="141"/>
                    </a:lnTo>
                    <a:lnTo>
                      <a:pt x="8" y="115"/>
                    </a:lnTo>
                    <a:lnTo>
                      <a:pt x="8" y="88"/>
                    </a:lnTo>
                    <a:lnTo>
                      <a:pt x="16" y="62"/>
                    </a:lnTo>
                    <a:lnTo>
                      <a:pt x="16" y="35"/>
                    </a:lnTo>
                    <a:lnTo>
                      <a:pt x="24" y="13"/>
                    </a:lnTo>
                    <a:lnTo>
                      <a:pt x="24" y="0"/>
                    </a:lnTo>
                    <a:lnTo>
                      <a:pt x="32" y="0"/>
                    </a:lnTo>
                    <a:lnTo>
                      <a:pt x="32" y="9"/>
                    </a:lnTo>
                    <a:lnTo>
                      <a:pt x="32" y="26"/>
                    </a:lnTo>
                    <a:lnTo>
                      <a:pt x="24" y="40"/>
                    </a:lnTo>
                    <a:lnTo>
                      <a:pt x="24" y="57"/>
                    </a:lnTo>
                    <a:lnTo>
                      <a:pt x="16" y="79"/>
                    </a:lnTo>
                    <a:lnTo>
                      <a:pt x="8" y="128"/>
                    </a:lnTo>
                    <a:lnTo>
                      <a:pt x="8" y="176"/>
                    </a:lnTo>
                    <a:lnTo>
                      <a:pt x="8" y="225"/>
                    </a:lnTo>
                  </a:path>
                </a:pathLst>
              </a:custGeom>
              <a:solidFill>
                <a:schemeClr val="accent1"/>
              </a:solidFill>
              <a:ln w="12700" cap="rnd">
                <a:solidFill>
                  <a:srgbClr val="008000"/>
                </a:solidFill>
                <a:round/>
                <a:headEnd/>
                <a:tailEnd/>
              </a:ln>
            </p:spPr>
            <p:txBody>
              <a:bodyPr/>
              <a:lstStyle/>
              <a:p>
                <a:endParaRPr lang="en-US"/>
              </a:p>
            </p:txBody>
          </p:sp>
          <p:sp>
            <p:nvSpPr>
              <p:cNvPr id="17746" name="Freeform 737"/>
              <p:cNvSpPr>
                <a:spLocks/>
              </p:cNvSpPr>
              <p:nvPr/>
            </p:nvSpPr>
            <p:spPr bwMode="auto">
              <a:xfrm>
                <a:off x="5056" y="2589"/>
                <a:ext cx="73" cy="63"/>
              </a:xfrm>
              <a:custGeom>
                <a:avLst/>
                <a:gdLst>
                  <a:gd name="T0" fmla="*/ 0 w 73"/>
                  <a:gd name="T1" fmla="*/ 62 h 63"/>
                  <a:gd name="T2" fmla="*/ 8 w 73"/>
                  <a:gd name="T3" fmla="*/ 36 h 63"/>
                  <a:gd name="T4" fmla="*/ 16 w 73"/>
                  <a:gd name="T5" fmla="*/ 18 h 63"/>
                  <a:gd name="T6" fmla="*/ 24 w 73"/>
                  <a:gd name="T7" fmla="*/ 9 h 63"/>
                  <a:gd name="T8" fmla="*/ 40 w 73"/>
                  <a:gd name="T9" fmla="*/ 5 h 63"/>
                  <a:gd name="T10" fmla="*/ 56 w 73"/>
                  <a:gd name="T11" fmla="*/ 0 h 63"/>
                  <a:gd name="T12" fmla="*/ 72 w 73"/>
                  <a:gd name="T13" fmla="*/ 0 h 63"/>
                  <a:gd name="T14" fmla="*/ 72 w 73"/>
                  <a:gd name="T15" fmla="*/ 5 h 63"/>
                  <a:gd name="T16" fmla="*/ 64 w 73"/>
                  <a:gd name="T17" fmla="*/ 9 h 63"/>
                  <a:gd name="T18" fmla="*/ 48 w 73"/>
                  <a:gd name="T19" fmla="*/ 18 h 63"/>
                  <a:gd name="T20" fmla="*/ 32 w 73"/>
                  <a:gd name="T21" fmla="*/ 31 h 63"/>
                  <a:gd name="T22" fmla="*/ 8 w 73"/>
                  <a:gd name="T23" fmla="*/ 40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63"/>
                  <a:gd name="T38" fmla="*/ 73 w 73"/>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63">
                    <a:moveTo>
                      <a:pt x="0" y="62"/>
                    </a:moveTo>
                    <a:lnTo>
                      <a:pt x="8" y="36"/>
                    </a:lnTo>
                    <a:lnTo>
                      <a:pt x="16" y="18"/>
                    </a:lnTo>
                    <a:lnTo>
                      <a:pt x="24" y="9"/>
                    </a:lnTo>
                    <a:lnTo>
                      <a:pt x="40" y="5"/>
                    </a:lnTo>
                    <a:lnTo>
                      <a:pt x="56" y="0"/>
                    </a:lnTo>
                    <a:lnTo>
                      <a:pt x="72" y="0"/>
                    </a:lnTo>
                    <a:lnTo>
                      <a:pt x="72" y="5"/>
                    </a:lnTo>
                    <a:lnTo>
                      <a:pt x="64" y="9"/>
                    </a:lnTo>
                    <a:lnTo>
                      <a:pt x="48" y="18"/>
                    </a:lnTo>
                    <a:lnTo>
                      <a:pt x="32" y="31"/>
                    </a:lnTo>
                    <a:lnTo>
                      <a:pt x="8" y="40"/>
                    </a:lnTo>
                  </a:path>
                </a:pathLst>
              </a:custGeom>
              <a:solidFill>
                <a:schemeClr val="accent1"/>
              </a:solidFill>
              <a:ln w="12700" cap="rnd">
                <a:solidFill>
                  <a:srgbClr val="008000"/>
                </a:solidFill>
                <a:round/>
                <a:headEnd/>
                <a:tailEnd/>
              </a:ln>
            </p:spPr>
            <p:txBody>
              <a:bodyPr/>
              <a:lstStyle/>
              <a:p>
                <a:endParaRPr lang="en-US"/>
              </a:p>
            </p:txBody>
          </p:sp>
          <p:sp>
            <p:nvSpPr>
              <p:cNvPr id="17747" name="Freeform 738"/>
              <p:cNvSpPr>
                <a:spLocks/>
              </p:cNvSpPr>
              <p:nvPr/>
            </p:nvSpPr>
            <p:spPr bwMode="auto">
              <a:xfrm>
                <a:off x="5018" y="2390"/>
                <a:ext cx="25" cy="251"/>
              </a:xfrm>
              <a:custGeom>
                <a:avLst/>
                <a:gdLst>
                  <a:gd name="T0" fmla="*/ 24 w 25"/>
                  <a:gd name="T1" fmla="*/ 250 h 251"/>
                  <a:gd name="T2" fmla="*/ 16 w 25"/>
                  <a:gd name="T3" fmla="*/ 189 h 251"/>
                  <a:gd name="T4" fmla="*/ 16 w 25"/>
                  <a:gd name="T5" fmla="*/ 132 h 251"/>
                  <a:gd name="T6" fmla="*/ 8 w 25"/>
                  <a:gd name="T7" fmla="*/ 84 h 251"/>
                  <a:gd name="T8" fmla="*/ 8 w 25"/>
                  <a:gd name="T9" fmla="*/ 44 h 251"/>
                  <a:gd name="T10" fmla="*/ 0 w 25"/>
                  <a:gd name="T11" fmla="*/ 22 h 251"/>
                  <a:gd name="T12" fmla="*/ 0 w 25"/>
                  <a:gd name="T13" fmla="*/ 9 h 251"/>
                  <a:gd name="T14" fmla="*/ 0 w 25"/>
                  <a:gd name="T15" fmla="*/ 0 h 251"/>
                  <a:gd name="T16" fmla="*/ 8 w 25"/>
                  <a:gd name="T17" fmla="*/ 0 h 251"/>
                  <a:gd name="T18" fmla="*/ 8 w 25"/>
                  <a:gd name="T19" fmla="*/ 9 h 251"/>
                  <a:gd name="T20" fmla="*/ 16 w 25"/>
                  <a:gd name="T21" fmla="*/ 27 h 251"/>
                  <a:gd name="T22" fmla="*/ 16 w 25"/>
                  <a:gd name="T23" fmla="*/ 44 h 251"/>
                  <a:gd name="T24" fmla="*/ 16 w 25"/>
                  <a:gd name="T25" fmla="*/ 62 h 251"/>
                  <a:gd name="T26" fmla="*/ 16 w 25"/>
                  <a:gd name="T27" fmla="*/ 92 h 251"/>
                  <a:gd name="T28" fmla="*/ 16 w 25"/>
                  <a:gd name="T29" fmla="*/ 127 h 251"/>
                  <a:gd name="T30" fmla="*/ 24 w 25"/>
                  <a:gd name="T31" fmla="*/ 167 h 251"/>
                  <a:gd name="T32" fmla="*/ 24 w 25"/>
                  <a:gd name="T33" fmla="*/ 211 h 2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51"/>
                  <a:gd name="T53" fmla="*/ 25 w 25"/>
                  <a:gd name="T54" fmla="*/ 251 h 2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51">
                    <a:moveTo>
                      <a:pt x="24" y="250"/>
                    </a:moveTo>
                    <a:lnTo>
                      <a:pt x="16" y="189"/>
                    </a:lnTo>
                    <a:lnTo>
                      <a:pt x="16" y="132"/>
                    </a:lnTo>
                    <a:lnTo>
                      <a:pt x="8" y="84"/>
                    </a:lnTo>
                    <a:lnTo>
                      <a:pt x="8" y="44"/>
                    </a:lnTo>
                    <a:lnTo>
                      <a:pt x="0" y="22"/>
                    </a:lnTo>
                    <a:lnTo>
                      <a:pt x="0" y="9"/>
                    </a:lnTo>
                    <a:lnTo>
                      <a:pt x="0" y="0"/>
                    </a:lnTo>
                    <a:lnTo>
                      <a:pt x="8" y="0"/>
                    </a:lnTo>
                    <a:lnTo>
                      <a:pt x="8" y="9"/>
                    </a:lnTo>
                    <a:lnTo>
                      <a:pt x="16" y="27"/>
                    </a:lnTo>
                    <a:lnTo>
                      <a:pt x="16" y="44"/>
                    </a:lnTo>
                    <a:lnTo>
                      <a:pt x="16" y="62"/>
                    </a:lnTo>
                    <a:lnTo>
                      <a:pt x="16" y="92"/>
                    </a:lnTo>
                    <a:lnTo>
                      <a:pt x="16" y="127"/>
                    </a:lnTo>
                    <a:lnTo>
                      <a:pt x="24" y="167"/>
                    </a:lnTo>
                    <a:lnTo>
                      <a:pt x="24" y="211"/>
                    </a:lnTo>
                  </a:path>
                </a:pathLst>
              </a:custGeom>
              <a:solidFill>
                <a:schemeClr val="accent1"/>
              </a:solidFill>
              <a:ln w="12700" cap="rnd">
                <a:solidFill>
                  <a:srgbClr val="008000"/>
                </a:solidFill>
                <a:round/>
                <a:headEnd/>
                <a:tailEnd/>
              </a:ln>
            </p:spPr>
            <p:txBody>
              <a:bodyPr/>
              <a:lstStyle/>
              <a:p>
                <a:endParaRPr lang="en-US"/>
              </a:p>
            </p:txBody>
          </p:sp>
        </p:grpSp>
      </p:grpSp>
      <p:grpSp>
        <p:nvGrpSpPr>
          <p:cNvPr id="17844" name="Group 739"/>
          <p:cNvGrpSpPr>
            <a:grpSpLocks/>
          </p:cNvGrpSpPr>
          <p:nvPr/>
        </p:nvGrpSpPr>
        <p:grpSpPr bwMode="auto">
          <a:xfrm>
            <a:off x="973138" y="3486150"/>
            <a:ext cx="1074737" cy="460375"/>
            <a:chOff x="674" y="2146"/>
            <a:chExt cx="745" cy="284"/>
          </a:xfrm>
        </p:grpSpPr>
        <p:grpSp>
          <p:nvGrpSpPr>
            <p:cNvPr id="17845" name="Group 740"/>
            <p:cNvGrpSpPr>
              <a:grpSpLocks/>
            </p:cNvGrpSpPr>
            <p:nvPr/>
          </p:nvGrpSpPr>
          <p:grpSpPr bwMode="auto">
            <a:xfrm>
              <a:off x="674" y="2151"/>
              <a:ext cx="187" cy="279"/>
              <a:chOff x="674" y="2151"/>
              <a:chExt cx="187" cy="279"/>
            </a:xfrm>
          </p:grpSpPr>
          <p:sp>
            <p:nvSpPr>
              <p:cNvPr id="17728" name="Freeform 741"/>
              <p:cNvSpPr>
                <a:spLocks/>
              </p:cNvSpPr>
              <p:nvPr/>
            </p:nvSpPr>
            <p:spPr bwMode="auto">
              <a:xfrm>
                <a:off x="771" y="2324"/>
                <a:ext cx="8" cy="106"/>
              </a:xfrm>
              <a:custGeom>
                <a:avLst/>
                <a:gdLst>
                  <a:gd name="T0" fmla="*/ 0 w 8"/>
                  <a:gd name="T1" fmla="*/ 105 h 106"/>
                  <a:gd name="T2" fmla="*/ 1 w 8"/>
                  <a:gd name="T3" fmla="*/ 73 h 106"/>
                  <a:gd name="T4" fmla="*/ 2 w 8"/>
                  <a:gd name="T5" fmla="*/ 48 h 106"/>
                  <a:gd name="T6" fmla="*/ 4 w 8"/>
                  <a:gd name="T7" fmla="*/ 28 h 106"/>
                  <a:gd name="T8" fmla="*/ 5 w 8"/>
                  <a:gd name="T9" fmla="*/ 16 h 106"/>
                  <a:gd name="T10" fmla="*/ 5 w 8"/>
                  <a:gd name="T11" fmla="*/ 4 h 106"/>
                  <a:gd name="T12" fmla="*/ 6 w 8"/>
                  <a:gd name="T13" fmla="*/ 0 h 106"/>
                  <a:gd name="T14" fmla="*/ 7 w 8"/>
                  <a:gd name="T15" fmla="*/ 4 h 106"/>
                  <a:gd name="T16" fmla="*/ 7 w 8"/>
                  <a:gd name="T17" fmla="*/ 20 h 106"/>
                  <a:gd name="T18" fmla="*/ 6 w 8"/>
                  <a:gd name="T19" fmla="*/ 44 h 106"/>
                  <a:gd name="T20" fmla="*/ 3 w 8"/>
                  <a:gd name="T21" fmla="*/ 73 h 106"/>
                  <a:gd name="T22" fmla="*/ 0 w 8"/>
                  <a:gd name="T23" fmla="*/ 105 h 1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06"/>
                  <a:gd name="T38" fmla="*/ 8 w 8"/>
                  <a:gd name="T39" fmla="*/ 106 h 1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06">
                    <a:moveTo>
                      <a:pt x="0" y="105"/>
                    </a:moveTo>
                    <a:lnTo>
                      <a:pt x="1" y="73"/>
                    </a:lnTo>
                    <a:lnTo>
                      <a:pt x="2" y="48"/>
                    </a:lnTo>
                    <a:lnTo>
                      <a:pt x="4" y="28"/>
                    </a:lnTo>
                    <a:lnTo>
                      <a:pt x="5" y="16"/>
                    </a:lnTo>
                    <a:lnTo>
                      <a:pt x="5" y="4"/>
                    </a:lnTo>
                    <a:lnTo>
                      <a:pt x="6" y="0"/>
                    </a:lnTo>
                    <a:lnTo>
                      <a:pt x="7" y="4"/>
                    </a:lnTo>
                    <a:lnTo>
                      <a:pt x="7" y="20"/>
                    </a:lnTo>
                    <a:lnTo>
                      <a:pt x="6" y="44"/>
                    </a:lnTo>
                    <a:lnTo>
                      <a:pt x="3" y="73"/>
                    </a:lnTo>
                    <a:lnTo>
                      <a:pt x="0" y="105"/>
                    </a:lnTo>
                  </a:path>
                </a:pathLst>
              </a:custGeom>
              <a:solidFill>
                <a:schemeClr val="accent1"/>
              </a:solidFill>
              <a:ln w="12700" cap="rnd">
                <a:solidFill>
                  <a:srgbClr val="008000"/>
                </a:solidFill>
                <a:round/>
                <a:headEnd/>
                <a:tailEnd/>
              </a:ln>
            </p:spPr>
            <p:txBody>
              <a:bodyPr/>
              <a:lstStyle/>
              <a:p>
                <a:endParaRPr lang="en-US"/>
              </a:p>
            </p:txBody>
          </p:sp>
          <p:sp>
            <p:nvSpPr>
              <p:cNvPr id="17729" name="Freeform 742"/>
              <p:cNvSpPr>
                <a:spLocks/>
              </p:cNvSpPr>
              <p:nvPr/>
            </p:nvSpPr>
            <p:spPr bwMode="auto">
              <a:xfrm>
                <a:off x="695" y="2253"/>
                <a:ext cx="81" cy="163"/>
              </a:xfrm>
              <a:custGeom>
                <a:avLst/>
                <a:gdLst>
                  <a:gd name="T0" fmla="*/ 80 w 81"/>
                  <a:gd name="T1" fmla="*/ 162 h 163"/>
                  <a:gd name="T2" fmla="*/ 79 w 81"/>
                  <a:gd name="T3" fmla="*/ 162 h 163"/>
                  <a:gd name="T4" fmla="*/ 74 w 81"/>
                  <a:gd name="T5" fmla="*/ 162 h 163"/>
                  <a:gd name="T6" fmla="*/ 69 w 81"/>
                  <a:gd name="T7" fmla="*/ 154 h 163"/>
                  <a:gd name="T8" fmla="*/ 63 w 81"/>
                  <a:gd name="T9" fmla="*/ 146 h 163"/>
                  <a:gd name="T10" fmla="*/ 49 w 81"/>
                  <a:gd name="T11" fmla="*/ 122 h 163"/>
                  <a:gd name="T12" fmla="*/ 44 w 81"/>
                  <a:gd name="T13" fmla="*/ 113 h 163"/>
                  <a:gd name="T14" fmla="*/ 41 w 81"/>
                  <a:gd name="T15" fmla="*/ 105 h 163"/>
                  <a:gd name="T16" fmla="*/ 40 w 81"/>
                  <a:gd name="T17" fmla="*/ 97 h 163"/>
                  <a:gd name="T18" fmla="*/ 40 w 81"/>
                  <a:gd name="T19" fmla="*/ 93 h 163"/>
                  <a:gd name="T20" fmla="*/ 42 w 81"/>
                  <a:gd name="T21" fmla="*/ 81 h 163"/>
                  <a:gd name="T22" fmla="*/ 43 w 81"/>
                  <a:gd name="T23" fmla="*/ 73 h 163"/>
                  <a:gd name="T24" fmla="*/ 43 w 81"/>
                  <a:gd name="T25" fmla="*/ 65 h 163"/>
                  <a:gd name="T26" fmla="*/ 41 w 81"/>
                  <a:gd name="T27" fmla="*/ 61 h 163"/>
                  <a:gd name="T28" fmla="*/ 37 w 81"/>
                  <a:gd name="T29" fmla="*/ 53 h 163"/>
                  <a:gd name="T30" fmla="*/ 32 w 81"/>
                  <a:gd name="T31" fmla="*/ 45 h 163"/>
                  <a:gd name="T32" fmla="*/ 26 w 81"/>
                  <a:gd name="T33" fmla="*/ 37 h 163"/>
                  <a:gd name="T34" fmla="*/ 18 w 81"/>
                  <a:gd name="T35" fmla="*/ 25 h 163"/>
                  <a:gd name="T36" fmla="*/ 11 w 81"/>
                  <a:gd name="T37" fmla="*/ 17 h 163"/>
                  <a:gd name="T38" fmla="*/ 6 w 81"/>
                  <a:gd name="T39" fmla="*/ 8 h 163"/>
                  <a:gd name="T40" fmla="*/ 2 w 81"/>
                  <a:gd name="T41" fmla="*/ 4 h 163"/>
                  <a:gd name="T42" fmla="*/ 0 w 81"/>
                  <a:gd name="T43" fmla="*/ 0 h 163"/>
                  <a:gd name="T44" fmla="*/ 2 w 81"/>
                  <a:gd name="T45" fmla="*/ 0 h 163"/>
                  <a:gd name="T46" fmla="*/ 6 w 81"/>
                  <a:gd name="T47" fmla="*/ 0 h 163"/>
                  <a:gd name="T48" fmla="*/ 10 w 81"/>
                  <a:gd name="T49" fmla="*/ 4 h 163"/>
                  <a:gd name="T50" fmla="*/ 17 w 81"/>
                  <a:gd name="T51" fmla="*/ 13 h 163"/>
                  <a:gd name="T52" fmla="*/ 30 w 81"/>
                  <a:gd name="T53" fmla="*/ 29 h 163"/>
                  <a:gd name="T54" fmla="*/ 36 w 81"/>
                  <a:gd name="T55" fmla="*/ 37 h 163"/>
                  <a:gd name="T56" fmla="*/ 41 w 81"/>
                  <a:gd name="T57" fmla="*/ 45 h 163"/>
                  <a:gd name="T58" fmla="*/ 45 w 81"/>
                  <a:gd name="T59" fmla="*/ 57 h 163"/>
                  <a:gd name="T60" fmla="*/ 51 w 81"/>
                  <a:gd name="T61" fmla="*/ 73 h 163"/>
                  <a:gd name="T62" fmla="*/ 64 w 81"/>
                  <a:gd name="T63" fmla="*/ 109 h 163"/>
                  <a:gd name="T64" fmla="*/ 70 w 81"/>
                  <a:gd name="T65" fmla="*/ 130 h 163"/>
                  <a:gd name="T66" fmla="*/ 76 w 81"/>
                  <a:gd name="T67" fmla="*/ 146 h 163"/>
                  <a:gd name="T68" fmla="*/ 79 w 81"/>
                  <a:gd name="T69" fmla="*/ 154 h 163"/>
                  <a:gd name="T70" fmla="*/ 80 w 81"/>
                  <a:gd name="T71" fmla="*/ 162 h 1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
                  <a:gd name="T109" fmla="*/ 0 h 163"/>
                  <a:gd name="T110" fmla="*/ 81 w 81"/>
                  <a:gd name="T111" fmla="*/ 163 h 16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 h="163">
                    <a:moveTo>
                      <a:pt x="80" y="162"/>
                    </a:moveTo>
                    <a:lnTo>
                      <a:pt x="79" y="162"/>
                    </a:lnTo>
                    <a:lnTo>
                      <a:pt x="74" y="162"/>
                    </a:lnTo>
                    <a:lnTo>
                      <a:pt x="69" y="154"/>
                    </a:lnTo>
                    <a:lnTo>
                      <a:pt x="63" y="146"/>
                    </a:lnTo>
                    <a:lnTo>
                      <a:pt x="49" y="122"/>
                    </a:lnTo>
                    <a:lnTo>
                      <a:pt x="44" y="113"/>
                    </a:lnTo>
                    <a:lnTo>
                      <a:pt x="41" y="105"/>
                    </a:lnTo>
                    <a:lnTo>
                      <a:pt x="40" y="97"/>
                    </a:lnTo>
                    <a:lnTo>
                      <a:pt x="40" y="93"/>
                    </a:lnTo>
                    <a:lnTo>
                      <a:pt x="42" y="81"/>
                    </a:lnTo>
                    <a:lnTo>
                      <a:pt x="43" y="73"/>
                    </a:lnTo>
                    <a:lnTo>
                      <a:pt x="43" y="65"/>
                    </a:lnTo>
                    <a:lnTo>
                      <a:pt x="41" y="61"/>
                    </a:lnTo>
                    <a:lnTo>
                      <a:pt x="37" y="53"/>
                    </a:lnTo>
                    <a:lnTo>
                      <a:pt x="32" y="45"/>
                    </a:lnTo>
                    <a:lnTo>
                      <a:pt x="26" y="37"/>
                    </a:lnTo>
                    <a:lnTo>
                      <a:pt x="18" y="25"/>
                    </a:lnTo>
                    <a:lnTo>
                      <a:pt x="11" y="17"/>
                    </a:lnTo>
                    <a:lnTo>
                      <a:pt x="6" y="8"/>
                    </a:lnTo>
                    <a:lnTo>
                      <a:pt x="2" y="4"/>
                    </a:lnTo>
                    <a:lnTo>
                      <a:pt x="0" y="0"/>
                    </a:lnTo>
                    <a:lnTo>
                      <a:pt x="2" y="0"/>
                    </a:lnTo>
                    <a:lnTo>
                      <a:pt x="6" y="0"/>
                    </a:lnTo>
                    <a:lnTo>
                      <a:pt x="10" y="4"/>
                    </a:lnTo>
                    <a:lnTo>
                      <a:pt x="17" y="13"/>
                    </a:lnTo>
                    <a:lnTo>
                      <a:pt x="30" y="29"/>
                    </a:lnTo>
                    <a:lnTo>
                      <a:pt x="36" y="37"/>
                    </a:lnTo>
                    <a:lnTo>
                      <a:pt x="41" y="45"/>
                    </a:lnTo>
                    <a:lnTo>
                      <a:pt x="45" y="57"/>
                    </a:lnTo>
                    <a:lnTo>
                      <a:pt x="51" y="73"/>
                    </a:lnTo>
                    <a:lnTo>
                      <a:pt x="64" y="109"/>
                    </a:lnTo>
                    <a:lnTo>
                      <a:pt x="70" y="130"/>
                    </a:lnTo>
                    <a:lnTo>
                      <a:pt x="76" y="146"/>
                    </a:lnTo>
                    <a:lnTo>
                      <a:pt x="79" y="154"/>
                    </a:lnTo>
                    <a:lnTo>
                      <a:pt x="80" y="162"/>
                    </a:lnTo>
                  </a:path>
                </a:pathLst>
              </a:custGeom>
              <a:solidFill>
                <a:schemeClr val="accent1"/>
              </a:solidFill>
              <a:ln w="12700" cap="rnd">
                <a:solidFill>
                  <a:srgbClr val="008000"/>
                </a:solidFill>
                <a:round/>
                <a:headEnd/>
                <a:tailEnd/>
              </a:ln>
            </p:spPr>
            <p:txBody>
              <a:bodyPr/>
              <a:lstStyle/>
              <a:p>
                <a:endParaRPr lang="en-US"/>
              </a:p>
            </p:txBody>
          </p:sp>
          <p:sp>
            <p:nvSpPr>
              <p:cNvPr id="17730" name="Freeform 743"/>
              <p:cNvSpPr>
                <a:spLocks/>
              </p:cNvSpPr>
              <p:nvPr/>
            </p:nvSpPr>
            <p:spPr bwMode="auto">
              <a:xfrm>
                <a:off x="775" y="2267"/>
                <a:ext cx="50" cy="163"/>
              </a:xfrm>
              <a:custGeom>
                <a:avLst/>
                <a:gdLst>
                  <a:gd name="T0" fmla="*/ 0 w 50"/>
                  <a:gd name="T1" fmla="*/ 130 h 163"/>
                  <a:gd name="T2" fmla="*/ 15 w 50"/>
                  <a:gd name="T3" fmla="*/ 93 h 163"/>
                  <a:gd name="T4" fmla="*/ 21 w 50"/>
                  <a:gd name="T5" fmla="*/ 77 h 163"/>
                  <a:gd name="T6" fmla="*/ 25 w 50"/>
                  <a:gd name="T7" fmla="*/ 61 h 163"/>
                  <a:gd name="T8" fmla="*/ 26 w 50"/>
                  <a:gd name="T9" fmla="*/ 49 h 163"/>
                  <a:gd name="T10" fmla="*/ 25 w 50"/>
                  <a:gd name="T11" fmla="*/ 41 h 163"/>
                  <a:gd name="T12" fmla="*/ 24 w 50"/>
                  <a:gd name="T13" fmla="*/ 29 h 163"/>
                  <a:gd name="T14" fmla="*/ 24 w 50"/>
                  <a:gd name="T15" fmla="*/ 25 h 163"/>
                  <a:gd name="T16" fmla="*/ 25 w 50"/>
                  <a:gd name="T17" fmla="*/ 21 h 163"/>
                  <a:gd name="T18" fmla="*/ 28 w 50"/>
                  <a:gd name="T19" fmla="*/ 17 h 163"/>
                  <a:gd name="T20" fmla="*/ 30 w 50"/>
                  <a:gd name="T21" fmla="*/ 13 h 163"/>
                  <a:gd name="T22" fmla="*/ 38 w 50"/>
                  <a:gd name="T23" fmla="*/ 4 h 163"/>
                  <a:gd name="T24" fmla="*/ 43 w 50"/>
                  <a:gd name="T25" fmla="*/ 0 h 163"/>
                  <a:gd name="T26" fmla="*/ 46 w 50"/>
                  <a:gd name="T27" fmla="*/ 0 h 163"/>
                  <a:gd name="T28" fmla="*/ 49 w 50"/>
                  <a:gd name="T29" fmla="*/ 0 h 163"/>
                  <a:gd name="T30" fmla="*/ 49 w 50"/>
                  <a:gd name="T31" fmla="*/ 4 h 163"/>
                  <a:gd name="T32" fmla="*/ 47 w 50"/>
                  <a:gd name="T33" fmla="*/ 13 h 163"/>
                  <a:gd name="T34" fmla="*/ 45 w 50"/>
                  <a:gd name="T35" fmla="*/ 21 h 163"/>
                  <a:gd name="T36" fmla="*/ 36 w 50"/>
                  <a:gd name="T37" fmla="*/ 45 h 163"/>
                  <a:gd name="T38" fmla="*/ 26 w 50"/>
                  <a:gd name="T39" fmla="*/ 69 h 163"/>
                  <a:gd name="T40" fmla="*/ 23 w 50"/>
                  <a:gd name="T41" fmla="*/ 81 h 163"/>
                  <a:gd name="T42" fmla="*/ 19 w 50"/>
                  <a:gd name="T43" fmla="*/ 93 h 163"/>
                  <a:gd name="T44" fmla="*/ 15 w 50"/>
                  <a:gd name="T45" fmla="*/ 109 h 163"/>
                  <a:gd name="T46" fmla="*/ 12 w 50"/>
                  <a:gd name="T47" fmla="*/ 130 h 163"/>
                  <a:gd name="T48" fmla="*/ 10 w 50"/>
                  <a:gd name="T49" fmla="*/ 162 h 1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163"/>
                  <a:gd name="T77" fmla="*/ 50 w 50"/>
                  <a:gd name="T78" fmla="*/ 163 h 1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163">
                    <a:moveTo>
                      <a:pt x="0" y="130"/>
                    </a:moveTo>
                    <a:lnTo>
                      <a:pt x="15" y="93"/>
                    </a:lnTo>
                    <a:lnTo>
                      <a:pt x="21" y="77"/>
                    </a:lnTo>
                    <a:lnTo>
                      <a:pt x="25" y="61"/>
                    </a:lnTo>
                    <a:lnTo>
                      <a:pt x="26" y="49"/>
                    </a:lnTo>
                    <a:lnTo>
                      <a:pt x="25" y="41"/>
                    </a:lnTo>
                    <a:lnTo>
                      <a:pt x="24" y="29"/>
                    </a:lnTo>
                    <a:lnTo>
                      <a:pt x="24" y="25"/>
                    </a:lnTo>
                    <a:lnTo>
                      <a:pt x="25" y="21"/>
                    </a:lnTo>
                    <a:lnTo>
                      <a:pt x="28" y="17"/>
                    </a:lnTo>
                    <a:lnTo>
                      <a:pt x="30" y="13"/>
                    </a:lnTo>
                    <a:lnTo>
                      <a:pt x="38" y="4"/>
                    </a:lnTo>
                    <a:lnTo>
                      <a:pt x="43" y="0"/>
                    </a:lnTo>
                    <a:lnTo>
                      <a:pt x="46" y="0"/>
                    </a:lnTo>
                    <a:lnTo>
                      <a:pt x="49" y="0"/>
                    </a:lnTo>
                    <a:lnTo>
                      <a:pt x="49" y="4"/>
                    </a:lnTo>
                    <a:lnTo>
                      <a:pt x="47" y="13"/>
                    </a:lnTo>
                    <a:lnTo>
                      <a:pt x="45" y="21"/>
                    </a:lnTo>
                    <a:lnTo>
                      <a:pt x="36" y="45"/>
                    </a:lnTo>
                    <a:lnTo>
                      <a:pt x="26" y="69"/>
                    </a:lnTo>
                    <a:lnTo>
                      <a:pt x="23" y="81"/>
                    </a:lnTo>
                    <a:lnTo>
                      <a:pt x="19" y="93"/>
                    </a:lnTo>
                    <a:lnTo>
                      <a:pt x="15" y="109"/>
                    </a:lnTo>
                    <a:lnTo>
                      <a:pt x="12" y="130"/>
                    </a:lnTo>
                    <a:lnTo>
                      <a:pt x="10" y="162"/>
                    </a:lnTo>
                  </a:path>
                </a:pathLst>
              </a:custGeom>
              <a:solidFill>
                <a:schemeClr val="accent1"/>
              </a:solidFill>
              <a:ln w="12700" cap="rnd">
                <a:solidFill>
                  <a:srgbClr val="008000"/>
                </a:solidFill>
                <a:round/>
                <a:headEnd/>
                <a:tailEnd/>
              </a:ln>
            </p:spPr>
            <p:txBody>
              <a:bodyPr/>
              <a:lstStyle/>
              <a:p>
                <a:endParaRPr lang="en-US"/>
              </a:p>
            </p:txBody>
          </p:sp>
          <p:sp>
            <p:nvSpPr>
              <p:cNvPr id="17731" name="Freeform 744"/>
              <p:cNvSpPr>
                <a:spLocks/>
              </p:cNvSpPr>
              <p:nvPr/>
            </p:nvSpPr>
            <p:spPr bwMode="auto">
              <a:xfrm>
                <a:off x="729" y="2200"/>
                <a:ext cx="54" cy="201"/>
              </a:xfrm>
              <a:custGeom>
                <a:avLst/>
                <a:gdLst>
                  <a:gd name="T0" fmla="*/ 44 w 54"/>
                  <a:gd name="T1" fmla="*/ 200 h 201"/>
                  <a:gd name="T2" fmla="*/ 35 w 54"/>
                  <a:gd name="T3" fmla="*/ 136 h 201"/>
                  <a:gd name="T4" fmla="*/ 25 w 54"/>
                  <a:gd name="T5" fmla="*/ 76 h 201"/>
                  <a:gd name="T6" fmla="*/ 22 w 54"/>
                  <a:gd name="T7" fmla="*/ 64 h 201"/>
                  <a:gd name="T8" fmla="*/ 19 w 54"/>
                  <a:gd name="T9" fmla="*/ 52 h 201"/>
                  <a:gd name="T10" fmla="*/ 10 w 54"/>
                  <a:gd name="T11" fmla="*/ 28 h 201"/>
                  <a:gd name="T12" fmla="*/ 3 w 54"/>
                  <a:gd name="T13" fmla="*/ 12 h 201"/>
                  <a:gd name="T14" fmla="*/ 1 w 54"/>
                  <a:gd name="T15" fmla="*/ 4 h 201"/>
                  <a:gd name="T16" fmla="*/ 0 w 54"/>
                  <a:gd name="T17" fmla="*/ 0 h 201"/>
                  <a:gd name="T18" fmla="*/ 1 w 54"/>
                  <a:gd name="T19" fmla="*/ 0 h 201"/>
                  <a:gd name="T20" fmla="*/ 6 w 54"/>
                  <a:gd name="T21" fmla="*/ 4 h 201"/>
                  <a:gd name="T22" fmla="*/ 12 w 54"/>
                  <a:gd name="T23" fmla="*/ 16 h 201"/>
                  <a:gd name="T24" fmla="*/ 19 w 54"/>
                  <a:gd name="T25" fmla="*/ 28 h 201"/>
                  <a:gd name="T26" fmla="*/ 26 w 54"/>
                  <a:gd name="T27" fmla="*/ 48 h 201"/>
                  <a:gd name="T28" fmla="*/ 36 w 54"/>
                  <a:gd name="T29" fmla="*/ 72 h 201"/>
                  <a:gd name="T30" fmla="*/ 45 w 54"/>
                  <a:gd name="T31" fmla="*/ 92 h 201"/>
                  <a:gd name="T32" fmla="*/ 48 w 54"/>
                  <a:gd name="T33" fmla="*/ 104 h 201"/>
                  <a:gd name="T34" fmla="*/ 50 w 54"/>
                  <a:gd name="T35" fmla="*/ 112 h 201"/>
                  <a:gd name="T36" fmla="*/ 53 w 54"/>
                  <a:gd name="T37" fmla="*/ 124 h 201"/>
                  <a:gd name="T38" fmla="*/ 53 w 54"/>
                  <a:gd name="T39" fmla="*/ 136 h 201"/>
                  <a:gd name="T40" fmla="*/ 50 w 54"/>
                  <a:gd name="T41" fmla="*/ 152 h 2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201"/>
                  <a:gd name="T65" fmla="*/ 54 w 54"/>
                  <a:gd name="T66" fmla="*/ 201 h 2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201">
                    <a:moveTo>
                      <a:pt x="44" y="200"/>
                    </a:moveTo>
                    <a:lnTo>
                      <a:pt x="35" y="136"/>
                    </a:lnTo>
                    <a:lnTo>
                      <a:pt x="25" y="76"/>
                    </a:lnTo>
                    <a:lnTo>
                      <a:pt x="22" y="64"/>
                    </a:lnTo>
                    <a:lnTo>
                      <a:pt x="19" y="52"/>
                    </a:lnTo>
                    <a:lnTo>
                      <a:pt x="10" y="28"/>
                    </a:lnTo>
                    <a:lnTo>
                      <a:pt x="3" y="12"/>
                    </a:lnTo>
                    <a:lnTo>
                      <a:pt x="1" y="4"/>
                    </a:lnTo>
                    <a:lnTo>
                      <a:pt x="0" y="0"/>
                    </a:lnTo>
                    <a:lnTo>
                      <a:pt x="1" y="0"/>
                    </a:lnTo>
                    <a:lnTo>
                      <a:pt x="6" y="4"/>
                    </a:lnTo>
                    <a:lnTo>
                      <a:pt x="12" y="16"/>
                    </a:lnTo>
                    <a:lnTo>
                      <a:pt x="19" y="28"/>
                    </a:lnTo>
                    <a:lnTo>
                      <a:pt x="26" y="48"/>
                    </a:lnTo>
                    <a:lnTo>
                      <a:pt x="36" y="72"/>
                    </a:lnTo>
                    <a:lnTo>
                      <a:pt x="45" y="92"/>
                    </a:lnTo>
                    <a:lnTo>
                      <a:pt x="48" y="104"/>
                    </a:lnTo>
                    <a:lnTo>
                      <a:pt x="50" y="112"/>
                    </a:lnTo>
                    <a:lnTo>
                      <a:pt x="53" y="124"/>
                    </a:lnTo>
                    <a:lnTo>
                      <a:pt x="53" y="136"/>
                    </a:lnTo>
                    <a:lnTo>
                      <a:pt x="50" y="152"/>
                    </a:lnTo>
                  </a:path>
                </a:pathLst>
              </a:custGeom>
              <a:solidFill>
                <a:schemeClr val="accent1"/>
              </a:solidFill>
              <a:ln w="12700" cap="rnd">
                <a:solidFill>
                  <a:srgbClr val="008000"/>
                </a:solidFill>
                <a:round/>
                <a:headEnd/>
                <a:tailEnd/>
              </a:ln>
            </p:spPr>
            <p:txBody>
              <a:bodyPr/>
              <a:lstStyle/>
              <a:p>
                <a:endParaRPr lang="en-US"/>
              </a:p>
            </p:txBody>
          </p:sp>
          <p:sp>
            <p:nvSpPr>
              <p:cNvPr id="17732" name="Freeform 745"/>
              <p:cNvSpPr>
                <a:spLocks/>
              </p:cNvSpPr>
              <p:nvPr/>
            </p:nvSpPr>
            <p:spPr bwMode="auto">
              <a:xfrm>
                <a:off x="674" y="2354"/>
                <a:ext cx="94" cy="65"/>
              </a:xfrm>
              <a:custGeom>
                <a:avLst/>
                <a:gdLst>
                  <a:gd name="T0" fmla="*/ 93 w 94"/>
                  <a:gd name="T1" fmla="*/ 64 h 65"/>
                  <a:gd name="T2" fmla="*/ 91 w 94"/>
                  <a:gd name="T3" fmla="*/ 60 h 65"/>
                  <a:gd name="T4" fmla="*/ 87 w 94"/>
                  <a:gd name="T5" fmla="*/ 52 h 65"/>
                  <a:gd name="T6" fmla="*/ 84 w 94"/>
                  <a:gd name="T7" fmla="*/ 48 h 65"/>
                  <a:gd name="T8" fmla="*/ 74 w 94"/>
                  <a:gd name="T9" fmla="*/ 32 h 65"/>
                  <a:gd name="T10" fmla="*/ 66 w 94"/>
                  <a:gd name="T11" fmla="*/ 20 h 65"/>
                  <a:gd name="T12" fmla="*/ 52 w 94"/>
                  <a:gd name="T13" fmla="*/ 8 h 65"/>
                  <a:gd name="T14" fmla="*/ 35 w 94"/>
                  <a:gd name="T15" fmla="*/ 0 h 65"/>
                  <a:gd name="T16" fmla="*/ 30 w 94"/>
                  <a:gd name="T17" fmla="*/ 0 h 65"/>
                  <a:gd name="T18" fmla="*/ 24 w 94"/>
                  <a:gd name="T19" fmla="*/ 0 h 65"/>
                  <a:gd name="T20" fmla="*/ 12 w 94"/>
                  <a:gd name="T21" fmla="*/ 0 h 65"/>
                  <a:gd name="T22" fmla="*/ 6 w 94"/>
                  <a:gd name="T23" fmla="*/ 0 h 65"/>
                  <a:gd name="T24" fmla="*/ 2 w 94"/>
                  <a:gd name="T25" fmla="*/ 0 h 65"/>
                  <a:gd name="T26" fmla="*/ 0 w 94"/>
                  <a:gd name="T27" fmla="*/ 0 h 65"/>
                  <a:gd name="T28" fmla="*/ 3 w 94"/>
                  <a:gd name="T29" fmla="*/ 0 h 65"/>
                  <a:gd name="T30" fmla="*/ 8 w 94"/>
                  <a:gd name="T31" fmla="*/ 4 h 65"/>
                  <a:gd name="T32" fmla="*/ 15 w 94"/>
                  <a:gd name="T33" fmla="*/ 4 h 65"/>
                  <a:gd name="T34" fmla="*/ 23 w 94"/>
                  <a:gd name="T35" fmla="*/ 8 h 65"/>
                  <a:gd name="T36" fmla="*/ 40 w 94"/>
                  <a:gd name="T37" fmla="*/ 12 h 65"/>
                  <a:gd name="T38" fmla="*/ 47 w 94"/>
                  <a:gd name="T39" fmla="*/ 12 h 65"/>
                  <a:gd name="T40" fmla="*/ 53 w 94"/>
                  <a:gd name="T41" fmla="*/ 16 h 65"/>
                  <a:gd name="T42" fmla="*/ 58 w 94"/>
                  <a:gd name="T43" fmla="*/ 20 h 65"/>
                  <a:gd name="T44" fmla="*/ 64 w 94"/>
                  <a:gd name="T45" fmla="*/ 28 h 65"/>
                  <a:gd name="T46" fmla="*/ 77 w 94"/>
                  <a:gd name="T47" fmla="*/ 40 h 65"/>
                  <a:gd name="T48" fmla="*/ 82 w 94"/>
                  <a:gd name="T49" fmla="*/ 48 h 65"/>
                  <a:gd name="T50" fmla="*/ 87 w 94"/>
                  <a:gd name="T51" fmla="*/ 56 h 65"/>
                  <a:gd name="T52" fmla="*/ 91 w 94"/>
                  <a:gd name="T53" fmla="*/ 60 h 65"/>
                  <a:gd name="T54" fmla="*/ 93 w 94"/>
                  <a:gd name="T55" fmla="*/ 64 h 6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4"/>
                  <a:gd name="T85" fmla="*/ 0 h 65"/>
                  <a:gd name="T86" fmla="*/ 94 w 94"/>
                  <a:gd name="T87" fmla="*/ 65 h 6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4" h="65">
                    <a:moveTo>
                      <a:pt x="93" y="64"/>
                    </a:moveTo>
                    <a:lnTo>
                      <a:pt x="91" y="60"/>
                    </a:lnTo>
                    <a:lnTo>
                      <a:pt x="87" y="52"/>
                    </a:lnTo>
                    <a:lnTo>
                      <a:pt x="84" y="48"/>
                    </a:lnTo>
                    <a:lnTo>
                      <a:pt x="74" y="32"/>
                    </a:lnTo>
                    <a:lnTo>
                      <a:pt x="66" y="20"/>
                    </a:lnTo>
                    <a:lnTo>
                      <a:pt x="52" y="8"/>
                    </a:lnTo>
                    <a:lnTo>
                      <a:pt x="35" y="0"/>
                    </a:lnTo>
                    <a:lnTo>
                      <a:pt x="30" y="0"/>
                    </a:lnTo>
                    <a:lnTo>
                      <a:pt x="24" y="0"/>
                    </a:lnTo>
                    <a:lnTo>
                      <a:pt x="12" y="0"/>
                    </a:lnTo>
                    <a:lnTo>
                      <a:pt x="6" y="0"/>
                    </a:lnTo>
                    <a:lnTo>
                      <a:pt x="2" y="0"/>
                    </a:lnTo>
                    <a:lnTo>
                      <a:pt x="0" y="0"/>
                    </a:lnTo>
                    <a:lnTo>
                      <a:pt x="3" y="0"/>
                    </a:lnTo>
                    <a:lnTo>
                      <a:pt x="8" y="4"/>
                    </a:lnTo>
                    <a:lnTo>
                      <a:pt x="15" y="4"/>
                    </a:lnTo>
                    <a:lnTo>
                      <a:pt x="23" y="8"/>
                    </a:lnTo>
                    <a:lnTo>
                      <a:pt x="40" y="12"/>
                    </a:lnTo>
                    <a:lnTo>
                      <a:pt x="47" y="12"/>
                    </a:lnTo>
                    <a:lnTo>
                      <a:pt x="53" y="16"/>
                    </a:lnTo>
                    <a:lnTo>
                      <a:pt x="58" y="20"/>
                    </a:lnTo>
                    <a:lnTo>
                      <a:pt x="64" y="28"/>
                    </a:lnTo>
                    <a:lnTo>
                      <a:pt x="77" y="40"/>
                    </a:lnTo>
                    <a:lnTo>
                      <a:pt x="82" y="48"/>
                    </a:lnTo>
                    <a:lnTo>
                      <a:pt x="87" y="56"/>
                    </a:lnTo>
                    <a:lnTo>
                      <a:pt x="91" y="60"/>
                    </a:lnTo>
                    <a:lnTo>
                      <a:pt x="93" y="64"/>
                    </a:lnTo>
                  </a:path>
                </a:pathLst>
              </a:custGeom>
              <a:solidFill>
                <a:schemeClr val="accent1"/>
              </a:solidFill>
              <a:ln w="12700" cap="rnd">
                <a:solidFill>
                  <a:srgbClr val="008000"/>
                </a:solidFill>
                <a:round/>
                <a:headEnd/>
                <a:tailEnd/>
              </a:ln>
            </p:spPr>
            <p:txBody>
              <a:bodyPr/>
              <a:lstStyle/>
              <a:p>
                <a:endParaRPr lang="en-US"/>
              </a:p>
            </p:txBody>
          </p:sp>
          <p:sp>
            <p:nvSpPr>
              <p:cNvPr id="17733" name="Freeform 746"/>
              <p:cNvSpPr>
                <a:spLocks/>
              </p:cNvSpPr>
              <p:nvPr/>
            </p:nvSpPr>
            <p:spPr bwMode="auto">
              <a:xfrm>
                <a:off x="771" y="2195"/>
                <a:ext cx="34" cy="227"/>
              </a:xfrm>
              <a:custGeom>
                <a:avLst/>
                <a:gdLst>
                  <a:gd name="T0" fmla="*/ 0 w 34"/>
                  <a:gd name="T1" fmla="*/ 206 h 227"/>
                  <a:gd name="T2" fmla="*/ 7 w 34"/>
                  <a:gd name="T3" fmla="*/ 145 h 227"/>
                  <a:gd name="T4" fmla="*/ 10 w 34"/>
                  <a:gd name="T5" fmla="*/ 117 h 227"/>
                  <a:gd name="T6" fmla="*/ 13 w 34"/>
                  <a:gd name="T7" fmla="*/ 89 h 227"/>
                  <a:gd name="T8" fmla="*/ 18 w 34"/>
                  <a:gd name="T9" fmla="*/ 61 h 227"/>
                  <a:gd name="T10" fmla="*/ 23 w 34"/>
                  <a:gd name="T11" fmla="*/ 33 h 227"/>
                  <a:gd name="T12" fmla="*/ 27 w 34"/>
                  <a:gd name="T13" fmla="*/ 13 h 227"/>
                  <a:gd name="T14" fmla="*/ 30 w 34"/>
                  <a:gd name="T15" fmla="*/ 0 h 227"/>
                  <a:gd name="T16" fmla="*/ 33 w 34"/>
                  <a:gd name="T17" fmla="*/ 0 h 227"/>
                  <a:gd name="T18" fmla="*/ 33 w 34"/>
                  <a:gd name="T19" fmla="*/ 13 h 227"/>
                  <a:gd name="T20" fmla="*/ 33 w 34"/>
                  <a:gd name="T21" fmla="*/ 29 h 227"/>
                  <a:gd name="T22" fmla="*/ 30 w 34"/>
                  <a:gd name="T23" fmla="*/ 45 h 227"/>
                  <a:gd name="T24" fmla="*/ 27 w 34"/>
                  <a:gd name="T25" fmla="*/ 61 h 227"/>
                  <a:gd name="T26" fmla="*/ 23 w 34"/>
                  <a:gd name="T27" fmla="*/ 85 h 227"/>
                  <a:gd name="T28" fmla="*/ 17 w 34"/>
                  <a:gd name="T29" fmla="*/ 109 h 227"/>
                  <a:gd name="T30" fmla="*/ 13 w 34"/>
                  <a:gd name="T31" fmla="*/ 129 h 227"/>
                  <a:gd name="T32" fmla="*/ 12 w 34"/>
                  <a:gd name="T33" fmla="*/ 154 h 227"/>
                  <a:gd name="T34" fmla="*/ 12 w 34"/>
                  <a:gd name="T35" fmla="*/ 178 h 227"/>
                  <a:gd name="T36" fmla="*/ 13 w 34"/>
                  <a:gd name="T37" fmla="*/ 226 h 2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227"/>
                  <a:gd name="T59" fmla="*/ 34 w 34"/>
                  <a:gd name="T60" fmla="*/ 227 h 2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227">
                    <a:moveTo>
                      <a:pt x="0" y="206"/>
                    </a:moveTo>
                    <a:lnTo>
                      <a:pt x="7" y="145"/>
                    </a:lnTo>
                    <a:lnTo>
                      <a:pt x="10" y="117"/>
                    </a:lnTo>
                    <a:lnTo>
                      <a:pt x="13" y="89"/>
                    </a:lnTo>
                    <a:lnTo>
                      <a:pt x="18" y="61"/>
                    </a:lnTo>
                    <a:lnTo>
                      <a:pt x="23" y="33"/>
                    </a:lnTo>
                    <a:lnTo>
                      <a:pt x="27" y="13"/>
                    </a:lnTo>
                    <a:lnTo>
                      <a:pt x="30" y="0"/>
                    </a:lnTo>
                    <a:lnTo>
                      <a:pt x="33" y="0"/>
                    </a:lnTo>
                    <a:lnTo>
                      <a:pt x="33" y="13"/>
                    </a:lnTo>
                    <a:lnTo>
                      <a:pt x="33" y="29"/>
                    </a:lnTo>
                    <a:lnTo>
                      <a:pt x="30" y="45"/>
                    </a:lnTo>
                    <a:lnTo>
                      <a:pt x="27" y="61"/>
                    </a:lnTo>
                    <a:lnTo>
                      <a:pt x="23" y="85"/>
                    </a:lnTo>
                    <a:lnTo>
                      <a:pt x="17" y="109"/>
                    </a:lnTo>
                    <a:lnTo>
                      <a:pt x="13" y="129"/>
                    </a:lnTo>
                    <a:lnTo>
                      <a:pt x="12" y="154"/>
                    </a:lnTo>
                    <a:lnTo>
                      <a:pt x="12" y="178"/>
                    </a:lnTo>
                    <a:lnTo>
                      <a:pt x="13" y="226"/>
                    </a:lnTo>
                  </a:path>
                </a:pathLst>
              </a:custGeom>
              <a:solidFill>
                <a:schemeClr val="accent1"/>
              </a:solidFill>
              <a:ln w="12700" cap="rnd">
                <a:solidFill>
                  <a:srgbClr val="008000"/>
                </a:solidFill>
                <a:round/>
                <a:headEnd/>
                <a:tailEnd/>
              </a:ln>
            </p:spPr>
            <p:txBody>
              <a:bodyPr/>
              <a:lstStyle/>
              <a:p>
                <a:endParaRPr lang="en-US"/>
              </a:p>
            </p:txBody>
          </p:sp>
          <p:sp>
            <p:nvSpPr>
              <p:cNvPr id="17734" name="Freeform 747"/>
              <p:cNvSpPr>
                <a:spLocks/>
              </p:cNvSpPr>
              <p:nvPr/>
            </p:nvSpPr>
            <p:spPr bwMode="auto">
              <a:xfrm>
                <a:off x="788" y="2349"/>
                <a:ext cx="73" cy="61"/>
              </a:xfrm>
              <a:custGeom>
                <a:avLst/>
                <a:gdLst>
                  <a:gd name="T0" fmla="*/ 0 w 73"/>
                  <a:gd name="T1" fmla="*/ 60 h 61"/>
                  <a:gd name="T2" fmla="*/ 5 w 73"/>
                  <a:gd name="T3" fmla="*/ 36 h 61"/>
                  <a:gd name="T4" fmla="*/ 9 w 73"/>
                  <a:gd name="T5" fmla="*/ 24 h 61"/>
                  <a:gd name="T6" fmla="*/ 14 w 73"/>
                  <a:gd name="T7" fmla="*/ 16 h 61"/>
                  <a:gd name="T8" fmla="*/ 26 w 73"/>
                  <a:gd name="T9" fmla="*/ 8 h 61"/>
                  <a:gd name="T10" fmla="*/ 40 w 73"/>
                  <a:gd name="T11" fmla="*/ 4 h 61"/>
                  <a:gd name="T12" fmla="*/ 48 w 73"/>
                  <a:gd name="T13" fmla="*/ 0 h 61"/>
                  <a:gd name="T14" fmla="*/ 59 w 73"/>
                  <a:gd name="T15" fmla="*/ 0 h 61"/>
                  <a:gd name="T16" fmla="*/ 68 w 73"/>
                  <a:gd name="T17" fmla="*/ 0 h 61"/>
                  <a:gd name="T18" fmla="*/ 70 w 73"/>
                  <a:gd name="T19" fmla="*/ 4 h 61"/>
                  <a:gd name="T20" fmla="*/ 72 w 73"/>
                  <a:gd name="T21" fmla="*/ 4 h 61"/>
                  <a:gd name="T22" fmla="*/ 70 w 73"/>
                  <a:gd name="T23" fmla="*/ 4 h 61"/>
                  <a:gd name="T24" fmla="*/ 65 w 73"/>
                  <a:gd name="T25" fmla="*/ 8 h 61"/>
                  <a:gd name="T26" fmla="*/ 58 w 73"/>
                  <a:gd name="T27" fmla="*/ 12 h 61"/>
                  <a:gd name="T28" fmla="*/ 49 w 73"/>
                  <a:gd name="T29" fmla="*/ 16 h 61"/>
                  <a:gd name="T30" fmla="*/ 40 w 73"/>
                  <a:gd name="T31" fmla="*/ 24 h 61"/>
                  <a:gd name="T32" fmla="*/ 29 w 73"/>
                  <a:gd name="T33" fmla="*/ 28 h 61"/>
                  <a:gd name="T34" fmla="*/ 18 w 73"/>
                  <a:gd name="T35" fmla="*/ 32 h 61"/>
                  <a:gd name="T36" fmla="*/ 13 w 73"/>
                  <a:gd name="T37" fmla="*/ 36 h 61"/>
                  <a:gd name="T38" fmla="*/ 10 w 73"/>
                  <a:gd name="T39" fmla="*/ 36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3"/>
                  <a:gd name="T61" fmla="*/ 0 h 61"/>
                  <a:gd name="T62" fmla="*/ 73 w 73"/>
                  <a:gd name="T63" fmla="*/ 61 h 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3" h="61">
                    <a:moveTo>
                      <a:pt x="0" y="60"/>
                    </a:moveTo>
                    <a:lnTo>
                      <a:pt x="5" y="36"/>
                    </a:lnTo>
                    <a:lnTo>
                      <a:pt x="9" y="24"/>
                    </a:lnTo>
                    <a:lnTo>
                      <a:pt x="14" y="16"/>
                    </a:lnTo>
                    <a:lnTo>
                      <a:pt x="26" y="8"/>
                    </a:lnTo>
                    <a:lnTo>
                      <a:pt x="40" y="4"/>
                    </a:lnTo>
                    <a:lnTo>
                      <a:pt x="48" y="0"/>
                    </a:lnTo>
                    <a:lnTo>
                      <a:pt x="59" y="0"/>
                    </a:lnTo>
                    <a:lnTo>
                      <a:pt x="68" y="0"/>
                    </a:lnTo>
                    <a:lnTo>
                      <a:pt x="70" y="4"/>
                    </a:lnTo>
                    <a:lnTo>
                      <a:pt x="72" y="4"/>
                    </a:lnTo>
                    <a:lnTo>
                      <a:pt x="70" y="4"/>
                    </a:lnTo>
                    <a:lnTo>
                      <a:pt x="65" y="8"/>
                    </a:lnTo>
                    <a:lnTo>
                      <a:pt x="58" y="12"/>
                    </a:lnTo>
                    <a:lnTo>
                      <a:pt x="49" y="16"/>
                    </a:lnTo>
                    <a:lnTo>
                      <a:pt x="40" y="24"/>
                    </a:lnTo>
                    <a:lnTo>
                      <a:pt x="29" y="28"/>
                    </a:lnTo>
                    <a:lnTo>
                      <a:pt x="18" y="32"/>
                    </a:lnTo>
                    <a:lnTo>
                      <a:pt x="13" y="36"/>
                    </a:lnTo>
                    <a:lnTo>
                      <a:pt x="10" y="36"/>
                    </a:lnTo>
                  </a:path>
                </a:pathLst>
              </a:custGeom>
              <a:solidFill>
                <a:schemeClr val="accent1"/>
              </a:solidFill>
              <a:ln w="12700" cap="rnd">
                <a:solidFill>
                  <a:srgbClr val="008000"/>
                </a:solidFill>
                <a:round/>
                <a:headEnd/>
                <a:tailEnd/>
              </a:ln>
            </p:spPr>
            <p:txBody>
              <a:bodyPr/>
              <a:lstStyle/>
              <a:p>
                <a:endParaRPr lang="en-US"/>
              </a:p>
            </p:txBody>
          </p:sp>
          <p:sp>
            <p:nvSpPr>
              <p:cNvPr id="17735" name="Freeform 748"/>
              <p:cNvSpPr>
                <a:spLocks/>
              </p:cNvSpPr>
              <p:nvPr/>
            </p:nvSpPr>
            <p:spPr bwMode="auto">
              <a:xfrm>
                <a:off x="756" y="2151"/>
                <a:ext cx="20" cy="248"/>
              </a:xfrm>
              <a:custGeom>
                <a:avLst/>
                <a:gdLst>
                  <a:gd name="T0" fmla="*/ 19 w 20"/>
                  <a:gd name="T1" fmla="*/ 247 h 248"/>
                  <a:gd name="T2" fmla="*/ 13 w 20"/>
                  <a:gd name="T3" fmla="*/ 187 h 248"/>
                  <a:gd name="T4" fmla="*/ 9 w 20"/>
                  <a:gd name="T5" fmla="*/ 127 h 248"/>
                  <a:gd name="T6" fmla="*/ 5 w 20"/>
                  <a:gd name="T7" fmla="*/ 79 h 248"/>
                  <a:gd name="T8" fmla="*/ 2 w 20"/>
                  <a:gd name="T9" fmla="*/ 43 h 248"/>
                  <a:gd name="T10" fmla="*/ 0 w 20"/>
                  <a:gd name="T11" fmla="*/ 20 h 248"/>
                  <a:gd name="T12" fmla="*/ 0 w 20"/>
                  <a:gd name="T13" fmla="*/ 4 h 248"/>
                  <a:gd name="T14" fmla="*/ 0 w 20"/>
                  <a:gd name="T15" fmla="*/ 0 h 248"/>
                  <a:gd name="T16" fmla="*/ 2 w 20"/>
                  <a:gd name="T17" fmla="*/ 0 h 248"/>
                  <a:gd name="T18" fmla="*/ 5 w 20"/>
                  <a:gd name="T19" fmla="*/ 8 h 248"/>
                  <a:gd name="T20" fmla="*/ 8 w 20"/>
                  <a:gd name="T21" fmla="*/ 24 h 248"/>
                  <a:gd name="T22" fmla="*/ 12 w 20"/>
                  <a:gd name="T23" fmla="*/ 43 h 248"/>
                  <a:gd name="T24" fmla="*/ 15 w 20"/>
                  <a:gd name="T25" fmla="*/ 59 h 248"/>
                  <a:gd name="T26" fmla="*/ 16 w 20"/>
                  <a:gd name="T27" fmla="*/ 75 h 248"/>
                  <a:gd name="T28" fmla="*/ 15 w 20"/>
                  <a:gd name="T29" fmla="*/ 91 h 248"/>
                  <a:gd name="T30" fmla="*/ 15 w 20"/>
                  <a:gd name="T31" fmla="*/ 107 h 248"/>
                  <a:gd name="T32" fmla="*/ 15 w 20"/>
                  <a:gd name="T33" fmla="*/ 123 h 248"/>
                  <a:gd name="T34" fmla="*/ 17 w 20"/>
                  <a:gd name="T35" fmla="*/ 167 h 248"/>
                  <a:gd name="T36" fmla="*/ 19 w 20"/>
                  <a:gd name="T37" fmla="*/ 207 h 2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48"/>
                  <a:gd name="T59" fmla="*/ 20 w 20"/>
                  <a:gd name="T60" fmla="*/ 248 h 2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48">
                    <a:moveTo>
                      <a:pt x="19" y="247"/>
                    </a:moveTo>
                    <a:lnTo>
                      <a:pt x="13" y="187"/>
                    </a:lnTo>
                    <a:lnTo>
                      <a:pt x="9" y="127"/>
                    </a:lnTo>
                    <a:lnTo>
                      <a:pt x="5" y="79"/>
                    </a:lnTo>
                    <a:lnTo>
                      <a:pt x="2" y="43"/>
                    </a:lnTo>
                    <a:lnTo>
                      <a:pt x="0" y="20"/>
                    </a:lnTo>
                    <a:lnTo>
                      <a:pt x="0" y="4"/>
                    </a:lnTo>
                    <a:lnTo>
                      <a:pt x="0" y="0"/>
                    </a:lnTo>
                    <a:lnTo>
                      <a:pt x="2" y="0"/>
                    </a:lnTo>
                    <a:lnTo>
                      <a:pt x="5" y="8"/>
                    </a:lnTo>
                    <a:lnTo>
                      <a:pt x="8" y="24"/>
                    </a:lnTo>
                    <a:lnTo>
                      <a:pt x="12" y="43"/>
                    </a:lnTo>
                    <a:lnTo>
                      <a:pt x="15" y="59"/>
                    </a:lnTo>
                    <a:lnTo>
                      <a:pt x="16" y="75"/>
                    </a:lnTo>
                    <a:lnTo>
                      <a:pt x="15" y="91"/>
                    </a:lnTo>
                    <a:lnTo>
                      <a:pt x="15" y="107"/>
                    </a:lnTo>
                    <a:lnTo>
                      <a:pt x="15" y="123"/>
                    </a:lnTo>
                    <a:lnTo>
                      <a:pt x="17" y="167"/>
                    </a:lnTo>
                    <a:lnTo>
                      <a:pt x="19" y="207"/>
                    </a:lnTo>
                  </a:path>
                </a:pathLst>
              </a:custGeom>
              <a:solidFill>
                <a:schemeClr val="accent1"/>
              </a:solidFill>
              <a:ln w="12700" cap="rnd">
                <a:solidFill>
                  <a:srgbClr val="008000"/>
                </a:solidFill>
                <a:round/>
                <a:headEnd/>
                <a:tailEnd/>
              </a:ln>
            </p:spPr>
            <p:txBody>
              <a:bodyPr/>
              <a:lstStyle/>
              <a:p>
                <a:endParaRPr lang="en-US"/>
              </a:p>
            </p:txBody>
          </p:sp>
        </p:grpSp>
        <p:grpSp>
          <p:nvGrpSpPr>
            <p:cNvPr id="17846" name="Group 749"/>
            <p:cNvGrpSpPr>
              <a:grpSpLocks/>
            </p:cNvGrpSpPr>
            <p:nvPr/>
          </p:nvGrpSpPr>
          <p:grpSpPr bwMode="auto">
            <a:xfrm>
              <a:off x="860" y="2150"/>
              <a:ext cx="187" cy="279"/>
              <a:chOff x="860" y="2150"/>
              <a:chExt cx="187" cy="279"/>
            </a:xfrm>
          </p:grpSpPr>
          <p:sp>
            <p:nvSpPr>
              <p:cNvPr id="17720" name="Freeform 750"/>
              <p:cNvSpPr>
                <a:spLocks/>
              </p:cNvSpPr>
              <p:nvPr/>
            </p:nvSpPr>
            <p:spPr bwMode="auto">
              <a:xfrm>
                <a:off x="957" y="2323"/>
                <a:ext cx="8" cy="106"/>
              </a:xfrm>
              <a:custGeom>
                <a:avLst/>
                <a:gdLst>
                  <a:gd name="T0" fmla="*/ 0 w 8"/>
                  <a:gd name="T1" fmla="*/ 105 h 106"/>
                  <a:gd name="T2" fmla="*/ 2 w 8"/>
                  <a:gd name="T3" fmla="*/ 73 h 106"/>
                  <a:gd name="T4" fmla="*/ 3 w 8"/>
                  <a:gd name="T5" fmla="*/ 48 h 106"/>
                  <a:gd name="T6" fmla="*/ 5 w 8"/>
                  <a:gd name="T7" fmla="*/ 28 h 106"/>
                  <a:gd name="T8" fmla="*/ 5 w 8"/>
                  <a:gd name="T9" fmla="*/ 16 h 106"/>
                  <a:gd name="T10" fmla="*/ 6 w 8"/>
                  <a:gd name="T11" fmla="*/ 4 h 106"/>
                  <a:gd name="T12" fmla="*/ 6 w 8"/>
                  <a:gd name="T13" fmla="*/ 0 h 106"/>
                  <a:gd name="T14" fmla="*/ 7 w 8"/>
                  <a:gd name="T15" fmla="*/ 0 h 106"/>
                  <a:gd name="T16" fmla="*/ 7 w 8"/>
                  <a:gd name="T17" fmla="*/ 4 h 106"/>
                  <a:gd name="T18" fmla="*/ 7 w 8"/>
                  <a:gd name="T19" fmla="*/ 20 h 106"/>
                  <a:gd name="T20" fmla="*/ 6 w 8"/>
                  <a:gd name="T21" fmla="*/ 44 h 106"/>
                  <a:gd name="T22" fmla="*/ 5 w 8"/>
                  <a:gd name="T23" fmla="*/ 73 h 106"/>
                  <a:gd name="T24" fmla="*/ 0 w 8"/>
                  <a:gd name="T25" fmla="*/ 105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106"/>
                  <a:gd name="T41" fmla="*/ 8 w 8"/>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106">
                    <a:moveTo>
                      <a:pt x="0" y="105"/>
                    </a:moveTo>
                    <a:lnTo>
                      <a:pt x="2" y="73"/>
                    </a:lnTo>
                    <a:lnTo>
                      <a:pt x="3" y="48"/>
                    </a:lnTo>
                    <a:lnTo>
                      <a:pt x="5" y="28"/>
                    </a:lnTo>
                    <a:lnTo>
                      <a:pt x="5" y="16"/>
                    </a:lnTo>
                    <a:lnTo>
                      <a:pt x="6" y="4"/>
                    </a:lnTo>
                    <a:lnTo>
                      <a:pt x="6" y="0"/>
                    </a:lnTo>
                    <a:lnTo>
                      <a:pt x="7" y="0"/>
                    </a:lnTo>
                    <a:lnTo>
                      <a:pt x="7" y="4"/>
                    </a:lnTo>
                    <a:lnTo>
                      <a:pt x="7" y="20"/>
                    </a:lnTo>
                    <a:lnTo>
                      <a:pt x="6" y="44"/>
                    </a:lnTo>
                    <a:lnTo>
                      <a:pt x="5" y="73"/>
                    </a:lnTo>
                    <a:lnTo>
                      <a:pt x="0" y="105"/>
                    </a:lnTo>
                  </a:path>
                </a:pathLst>
              </a:custGeom>
              <a:solidFill>
                <a:schemeClr val="accent1"/>
              </a:solidFill>
              <a:ln w="12700" cap="rnd">
                <a:solidFill>
                  <a:srgbClr val="008000"/>
                </a:solidFill>
                <a:round/>
                <a:headEnd/>
                <a:tailEnd/>
              </a:ln>
            </p:spPr>
            <p:txBody>
              <a:bodyPr/>
              <a:lstStyle/>
              <a:p>
                <a:endParaRPr lang="en-US"/>
              </a:p>
            </p:txBody>
          </p:sp>
          <p:sp>
            <p:nvSpPr>
              <p:cNvPr id="17721" name="Freeform 751"/>
              <p:cNvSpPr>
                <a:spLocks/>
              </p:cNvSpPr>
              <p:nvPr/>
            </p:nvSpPr>
            <p:spPr bwMode="auto">
              <a:xfrm>
                <a:off x="882" y="2252"/>
                <a:ext cx="80" cy="163"/>
              </a:xfrm>
              <a:custGeom>
                <a:avLst/>
                <a:gdLst>
                  <a:gd name="T0" fmla="*/ 79 w 80"/>
                  <a:gd name="T1" fmla="*/ 162 h 163"/>
                  <a:gd name="T2" fmla="*/ 77 w 80"/>
                  <a:gd name="T3" fmla="*/ 162 h 163"/>
                  <a:gd name="T4" fmla="*/ 73 w 80"/>
                  <a:gd name="T5" fmla="*/ 162 h 163"/>
                  <a:gd name="T6" fmla="*/ 68 w 80"/>
                  <a:gd name="T7" fmla="*/ 154 h 163"/>
                  <a:gd name="T8" fmla="*/ 62 w 80"/>
                  <a:gd name="T9" fmla="*/ 146 h 163"/>
                  <a:gd name="T10" fmla="*/ 48 w 80"/>
                  <a:gd name="T11" fmla="*/ 122 h 163"/>
                  <a:gd name="T12" fmla="*/ 43 w 80"/>
                  <a:gd name="T13" fmla="*/ 113 h 163"/>
                  <a:gd name="T14" fmla="*/ 40 w 80"/>
                  <a:gd name="T15" fmla="*/ 105 h 163"/>
                  <a:gd name="T16" fmla="*/ 38 w 80"/>
                  <a:gd name="T17" fmla="*/ 97 h 163"/>
                  <a:gd name="T18" fmla="*/ 38 w 80"/>
                  <a:gd name="T19" fmla="*/ 93 h 163"/>
                  <a:gd name="T20" fmla="*/ 40 w 80"/>
                  <a:gd name="T21" fmla="*/ 81 h 163"/>
                  <a:gd name="T22" fmla="*/ 43 w 80"/>
                  <a:gd name="T23" fmla="*/ 73 h 163"/>
                  <a:gd name="T24" fmla="*/ 41 w 80"/>
                  <a:gd name="T25" fmla="*/ 65 h 163"/>
                  <a:gd name="T26" fmla="*/ 40 w 80"/>
                  <a:gd name="T27" fmla="*/ 61 h 163"/>
                  <a:gd name="T28" fmla="*/ 36 w 80"/>
                  <a:gd name="T29" fmla="*/ 53 h 163"/>
                  <a:gd name="T30" fmla="*/ 30 w 80"/>
                  <a:gd name="T31" fmla="*/ 45 h 163"/>
                  <a:gd name="T32" fmla="*/ 18 w 80"/>
                  <a:gd name="T33" fmla="*/ 25 h 163"/>
                  <a:gd name="T34" fmla="*/ 11 w 80"/>
                  <a:gd name="T35" fmla="*/ 17 h 163"/>
                  <a:gd name="T36" fmla="*/ 5 w 80"/>
                  <a:gd name="T37" fmla="*/ 9 h 163"/>
                  <a:gd name="T38" fmla="*/ 1 w 80"/>
                  <a:gd name="T39" fmla="*/ 5 h 163"/>
                  <a:gd name="T40" fmla="*/ 0 w 80"/>
                  <a:gd name="T41" fmla="*/ 0 h 163"/>
                  <a:gd name="T42" fmla="*/ 1 w 80"/>
                  <a:gd name="T43" fmla="*/ 0 h 163"/>
                  <a:gd name="T44" fmla="*/ 5 w 80"/>
                  <a:gd name="T45" fmla="*/ 0 h 163"/>
                  <a:gd name="T46" fmla="*/ 9 w 80"/>
                  <a:gd name="T47" fmla="*/ 5 h 163"/>
                  <a:gd name="T48" fmla="*/ 16 w 80"/>
                  <a:gd name="T49" fmla="*/ 13 h 163"/>
                  <a:gd name="T50" fmla="*/ 30 w 80"/>
                  <a:gd name="T51" fmla="*/ 29 h 163"/>
                  <a:gd name="T52" fmla="*/ 36 w 80"/>
                  <a:gd name="T53" fmla="*/ 37 h 163"/>
                  <a:gd name="T54" fmla="*/ 40 w 80"/>
                  <a:gd name="T55" fmla="*/ 45 h 163"/>
                  <a:gd name="T56" fmla="*/ 44 w 80"/>
                  <a:gd name="T57" fmla="*/ 57 h 163"/>
                  <a:gd name="T58" fmla="*/ 50 w 80"/>
                  <a:gd name="T59" fmla="*/ 73 h 163"/>
                  <a:gd name="T60" fmla="*/ 63 w 80"/>
                  <a:gd name="T61" fmla="*/ 109 h 163"/>
                  <a:gd name="T62" fmla="*/ 69 w 80"/>
                  <a:gd name="T63" fmla="*/ 130 h 163"/>
                  <a:gd name="T64" fmla="*/ 74 w 80"/>
                  <a:gd name="T65" fmla="*/ 146 h 163"/>
                  <a:gd name="T66" fmla="*/ 77 w 80"/>
                  <a:gd name="T67" fmla="*/ 154 h 163"/>
                  <a:gd name="T68" fmla="*/ 79 w 80"/>
                  <a:gd name="T69" fmla="*/ 162 h 1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
                  <a:gd name="T106" fmla="*/ 0 h 163"/>
                  <a:gd name="T107" fmla="*/ 80 w 80"/>
                  <a:gd name="T108" fmla="*/ 163 h 1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 h="163">
                    <a:moveTo>
                      <a:pt x="79" y="162"/>
                    </a:moveTo>
                    <a:lnTo>
                      <a:pt x="77" y="162"/>
                    </a:lnTo>
                    <a:lnTo>
                      <a:pt x="73" y="162"/>
                    </a:lnTo>
                    <a:lnTo>
                      <a:pt x="68" y="154"/>
                    </a:lnTo>
                    <a:lnTo>
                      <a:pt x="62" y="146"/>
                    </a:lnTo>
                    <a:lnTo>
                      <a:pt x="48" y="122"/>
                    </a:lnTo>
                    <a:lnTo>
                      <a:pt x="43" y="113"/>
                    </a:lnTo>
                    <a:lnTo>
                      <a:pt x="40" y="105"/>
                    </a:lnTo>
                    <a:lnTo>
                      <a:pt x="38" y="97"/>
                    </a:lnTo>
                    <a:lnTo>
                      <a:pt x="38" y="93"/>
                    </a:lnTo>
                    <a:lnTo>
                      <a:pt x="40" y="81"/>
                    </a:lnTo>
                    <a:lnTo>
                      <a:pt x="43" y="73"/>
                    </a:lnTo>
                    <a:lnTo>
                      <a:pt x="41" y="65"/>
                    </a:lnTo>
                    <a:lnTo>
                      <a:pt x="40" y="61"/>
                    </a:lnTo>
                    <a:lnTo>
                      <a:pt x="36" y="53"/>
                    </a:lnTo>
                    <a:lnTo>
                      <a:pt x="30" y="45"/>
                    </a:lnTo>
                    <a:lnTo>
                      <a:pt x="18" y="25"/>
                    </a:lnTo>
                    <a:lnTo>
                      <a:pt x="11" y="17"/>
                    </a:lnTo>
                    <a:lnTo>
                      <a:pt x="5" y="9"/>
                    </a:lnTo>
                    <a:lnTo>
                      <a:pt x="1" y="5"/>
                    </a:lnTo>
                    <a:lnTo>
                      <a:pt x="0" y="0"/>
                    </a:lnTo>
                    <a:lnTo>
                      <a:pt x="1" y="0"/>
                    </a:lnTo>
                    <a:lnTo>
                      <a:pt x="5" y="0"/>
                    </a:lnTo>
                    <a:lnTo>
                      <a:pt x="9" y="5"/>
                    </a:lnTo>
                    <a:lnTo>
                      <a:pt x="16" y="13"/>
                    </a:lnTo>
                    <a:lnTo>
                      <a:pt x="30" y="29"/>
                    </a:lnTo>
                    <a:lnTo>
                      <a:pt x="36" y="37"/>
                    </a:lnTo>
                    <a:lnTo>
                      <a:pt x="40" y="45"/>
                    </a:lnTo>
                    <a:lnTo>
                      <a:pt x="44" y="57"/>
                    </a:lnTo>
                    <a:lnTo>
                      <a:pt x="50" y="73"/>
                    </a:lnTo>
                    <a:lnTo>
                      <a:pt x="63" y="109"/>
                    </a:lnTo>
                    <a:lnTo>
                      <a:pt x="69" y="130"/>
                    </a:lnTo>
                    <a:lnTo>
                      <a:pt x="74" y="146"/>
                    </a:lnTo>
                    <a:lnTo>
                      <a:pt x="77" y="154"/>
                    </a:lnTo>
                    <a:lnTo>
                      <a:pt x="79" y="162"/>
                    </a:lnTo>
                  </a:path>
                </a:pathLst>
              </a:custGeom>
              <a:solidFill>
                <a:schemeClr val="accent1"/>
              </a:solidFill>
              <a:ln w="12700" cap="rnd">
                <a:solidFill>
                  <a:srgbClr val="008000"/>
                </a:solidFill>
                <a:round/>
                <a:headEnd/>
                <a:tailEnd/>
              </a:ln>
            </p:spPr>
            <p:txBody>
              <a:bodyPr/>
              <a:lstStyle/>
              <a:p>
                <a:endParaRPr lang="en-US"/>
              </a:p>
            </p:txBody>
          </p:sp>
          <p:sp>
            <p:nvSpPr>
              <p:cNvPr id="17722" name="Freeform 752"/>
              <p:cNvSpPr>
                <a:spLocks/>
              </p:cNvSpPr>
              <p:nvPr/>
            </p:nvSpPr>
            <p:spPr bwMode="auto">
              <a:xfrm>
                <a:off x="961" y="2266"/>
                <a:ext cx="51" cy="163"/>
              </a:xfrm>
              <a:custGeom>
                <a:avLst/>
                <a:gdLst>
                  <a:gd name="T0" fmla="*/ 0 w 51"/>
                  <a:gd name="T1" fmla="*/ 130 h 163"/>
                  <a:gd name="T2" fmla="*/ 14 w 51"/>
                  <a:gd name="T3" fmla="*/ 93 h 163"/>
                  <a:gd name="T4" fmla="*/ 20 w 51"/>
                  <a:gd name="T5" fmla="*/ 77 h 163"/>
                  <a:gd name="T6" fmla="*/ 25 w 51"/>
                  <a:gd name="T7" fmla="*/ 61 h 163"/>
                  <a:gd name="T8" fmla="*/ 26 w 51"/>
                  <a:gd name="T9" fmla="*/ 49 h 163"/>
                  <a:gd name="T10" fmla="*/ 25 w 51"/>
                  <a:gd name="T11" fmla="*/ 41 h 163"/>
                  <a:gd name="T12" fmla="*/ 25 w 51"/>
                  <a:gd name="T13" fmla="*/ 29 h 163"/>
                  <a:gd name="T14" fmla="*/ 25 w 51"/>
                  <a:gd name="T15" fmla="*/ 21 h 163"/>
                  <a:gd name="T16" fmla="*/ 26 w 51"/>
                  <a:gd name="T17" fmla="*/ 17 h 163"/>
                  <a:gd name="T18" fmla="*/ 30 w 51"/>
                  <a:gd name="T19" fmla="*/ 13 h 163"/>
                  <a:gd name="T20" fmla="*/ 38 w 51"/>
                  <a:gd name="T21" fmla="*/ 5 h 163"/>
                  <a:gd name="T22" fmla="*/ 47 w 51"/>
                  <a:gd name="T23" fmla="*/ 0 h 163"/>
                  <a:gd name="T24" fmla="*/ 48 w 51"/>
                  <a:gd name="T25" fmla="*/ 0 h 163"/>
                  <a:gd name="T26" fmla="*/ 50 w 51"/>
                  <a:gd name="T27" fmla="*/ 5 h 163"/>
                  <a:gd name="T28" fmla="*/ 48 w 51"/>
                  <a:gd name="T29" fmla="*/ 13 h 163"/>
                  <a:gd name="T30" fmla="*/ 45 w 51"/>
                  <a:gd name="T31" fmla="*/ 21 h 163"/>
                  <a:gd name="T32" fmla="*/ 36 w 51"/>
                  <a:gd name="T33" fmla="*/ 45 h 163"/>
                  <a:gd name="T34" fmla="*/ 26 w 51"/>
                  <a:gd name="T35" fmla="*/ 69 h 163"/>
                  <a:gd name="T36" fmla="*/ 19 w 51"/>
                  <a:gd name="T37" fmla="*/ 93 h 163"/>
                  <a:gd name="T38" fmla="*/ 16 w 51"/>
                  <a:gd name="T39" fmla="*/ 110 h 163"/>
                  <a:gd name="T40" fmla="*/ 13 w 51"/>
                  <a:gd name="T41" fmla="*/ 130 h 163"/>
                  <a:gd name="T42" fmla="*/ 10 w 51"/>
                  <a:gd name="T43" fmla="*/ 162 h 1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1"/>
                  <a:gd name="T67" fmla="*/ 0 h 163"/>
                  <a:gd name="T68" fmla="*/ 51 w 51"/>
                  <a:gd name="T69" fmla="*/ 163 h 1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1" h="163">
                    <a:moveTo>
                      <a:pt x="0" y="130"/>
                    </a:moveTo>
                    <a:lnTo>
                      <a:pt x="14" y="93"/>
                    </a:lnTo>
                    <a:lnTo>
                      <a:pt x="20" y="77"/>
                    </a:lnTo>
                    <a:lnTo>
                      <a:pt x="25" y="61"/>
                    </a:lnTo>
                    <a:lnTo>
                      <a:pt x="26" y="49"/>
                    </a:lnTo>
                    <a:lnTo>
                      <a:pt x="25" y="41"/>
                    </a:lnTo>
                    <a:lnTo>
                      <a:pt x="25" y="29"/>
                    </a:lnTo>
                    <a:lnTo>
                      <a:pt x="25" y="21"/>
                    </a:lnTo>
                    <a:lnTo>
                      <a:pt x="26" y="17"/>
                    </a:lnTo>
                    <a:lnTo>
                      <a:pt x="30" y="13"/>
                    </a:lnTo>
                    <a:lnTo>
                      <a:pt x="38" y="5"/>
                    </a:lnTo>
                    <a:lnTo>
                      <a:pt x="47" y="0"/>
                    </a:lnTo>
                    <a:lnTo>
                      <a:pt x="48" y="0"/>
                    </a:lnTo>
                    <a:lnTo>
                      <a:pt x="50" y="5"/>
                    </a:lnTo>
                    <a:lnTo>
                      <a:pt x="48" y="13"/>
                    </a:lnTo>
                    <a:lnTo>
                      <a:pt x="45" y="21"/>
                    </a:lnTo>
                    <a:lnTo>
                      <a:pt x="36" y="45"/>
                    </a:lnTo>
                    <a:lnTo>
                      <a:pt x="26" y="69"/>
                    </a:lnTo>
                    <a:lnTo>
                      <a:pt x="19" y="93"/>
                    </a:lnTo>
                    <a:lnTo>
                      <a:pt x="16" y="110"/>
                    </a:lnTo>
                    <a:lnTo>
                      <a:pt x="13" y="130"/>
                    </a:lnTo>
                    <a:lnTo>
                      <a:pt x="10" y="162"/>
                    </a:lnTo>
                  </a:path>
                </a:pathLst>
              </a:custGeom>
              <a:solidFill>
                <a:schemeClr val="accent1"/>
              </a:solidFill>
              <a:ln w="12700" cap="rnd">
                <a:solidFill>
                  <a:srgbClr val="008000"/>
                </a:solidFill>
                <a:round/>
                <a:headEnd/>
                <a:tailEnd/>
              </a:ln>
            </p:spPr>
            <p:txBody>
              <a:bodyPr/>
              <a:lstStyle/>
              <a:p>
                <a:endParaRPr lang="en-US"/>
              </a:p>
            </p:txBody>
          </p:sp>
          <p:sp>
            <p:nvSpPr>
              <p:cNvPr id="17723" name="Freeform 753"/>
              <p:cNvSpPr>
                <a:spLocks/>
              </p:cNvSpPr>
              <p:nvPr/>
            </p:nvSpPr>
            <p:spPr bwMode="auto">
              <a:xfrm>
                <a:off x="915" y="2199"/>
                <a:ext cx="54" cy="201"/>
              </a:xfrm>
              <a:custGeom>
                <a:avLst/>
                <a:gdLst>
                  <a:gd name="T0" fmla="*/ 43 w 54"/>
                  <a:gd name="T1" fmla="*/ 200 h 201"/>
                  <a:gd name="T2" fmla="*/ 35 w 54"/>
                  <a:gd name="T3" fmla="*/ 136 h 201"/>
                  <a:gd name="T4" fmla="*/ 31 w 54"/>
                  <a:gd name="T5" fmla="*/ 104 h 201"/>
                  <a:gd name="T6" fmla="*/ 25 w 54"/>
                  <a:gd name="T7" fmla="*/ 76 h 201"/>
                  <a:gd name="T8" fmla="*/ 18 w 54"/>
                  <a:gd name="T9" fmla="*/ 52 h 201"/>
                  <a:gd name="T10" fmla="*/ 10 w 54"/>
                  <a:gd name="T11" fmla="*/ 28 h 201"/>
                  <a:gd name="T12" fmla="*/ 3 w 54"/>
                  <a:gd name="T13" fmla="*/ 12 h 201"/>
                  <a:gd name="T14" fmla="*/ 1 w 54"/>
                  <a:gd name="T15" fmla="*/ 4 h 201"/>
                  <a:gd name="T16" fmla="*/ 0 w 54"/>
                  <a:gd name="T17" fmla="*/ 0 h 201"/>
                  <a:gd name="T18" fmla="*/ 1 w 54"/>
                  <a:gd name="T19" fmla="*/ 0 h 201"/>
                  <a:gd name="T20" fmla="*/ 6 w 54"/>
                  <a:gd name="T21" fmla="*/ 4 h 201"/>
                  <a:gd name="T22" fmla="*/ 13 w 54"/>
                  <a:gd name="T23" fmla="*/ 16 h 201"/>
                  <a:gd name="T24" fmla="*/ 20 w 54"/>
                  <a:gd name="T25" fmla="*/ 28 h 201"/>
                  <a:gd name="T26" fmla="*/ 27 w 54"/>
                  <a:gd name="T27" fmla="*/ 48 h 201"/>
                  <a:gd name="T28" fmla="*/ 35 w 54"/>
                  <a:gd name="T29" fmla="*/ 72 h 201"/>
                  <a:gd name="T30" fmla="*/ 45 w 54"/>
                  <a:gd name="T31" fmla="*/ 92 h 201"/>
                  <a:gd name="T32" fmla="*/ 50 w 54"/>
                  <a:gd name="T33" fmla="*/ 112 h 201"/>
                  <a:gd name="T34" fmla="*/ 52 w 54"/>
                  <a:gd name="T35" fmla="*/ 124 h 201"/>
                  <a:gd name="T36" fmla="*/ 53 w 54"/>
                  <a:gd name="T37" fmla="*/ 136 h 201"/>
                  <a:gd name="T38" fmla="*/ 50 w 54"/>
                  <a:gd name="T39" fmla="*/ 152 h 20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
                  <a:gd name="T61" fmla="*/ 0 h 201"/>
                  <a:gd name="T62" fmla="*/ 54 w 54"/>
                  <a:gd name="T63" fmla="*/ 201 h 20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 h="201">
                    <a:moveTo>
                      <a:pt x="43" y="200"/>
                    </a:moveTo>
                    <a:lnTo>
                      <a:pt x="35" y="136"/>
                    </a:lnTo>
                    <a:lnTo>
                      <a:pt x="31" y="104"/>
                    </a:lnTo>
                    <a:lnTo>
                      <a:pt x="25" y="76"/>
                    </a:lnTo>
                    <a:lnTo>
                      <a:pt x="18" y="52"/>
                    </a:lnTo>
                    <a:lnTo>
                      <a:pt x="10" y="28"/>
                    </a:lnTo>
                    <a:lnTo>
                      <a:pt x="3" y="12"/>
                    </a:lnTo>
                    <a:lnTo>
                      <a:pt x="1" y="4"/>
                    </a:lnTo>
                    <a:lnTo>
                      <a:pt x="0" y="0"/>
                    </a:lnTo>
                    <a:lnTo>
                      <a:pt x="1" y="0"/>
                    </a:lnTo>
                    <a:lnTo>
                      <a:pt x="6" y="4"/>
                    </a:lnTo>
                    <a:lnTo>
                      <a:pt x="13" y="16"/>
                    </a:lnTo>
                    <a:lnTo>
                      <a:pt x="20" y="28"/>
                    </a:lnTo>
                    <a:lnTo>
                      <a:pt x="27" y="48"/>
                    </a:lnTo>
                    <a:lnTo>
                      <a:pt x="35" y="72"/>
                    </a:lnTo>
                    <a:lnTo>
                      <a:pt x="45" y="92"/>
                    </a:lnTo>
                    <a:lnTo>
                      <a:pt x="50" y="112"/>
                    </a:lnTo>
                    <a:lnTo>
                      <a:pt x="52" y="124"/>
                    </a:lnTo>
                    <a:lnTo>
                      <a:pt x="53" y="136"/>
                    </a:lnTo>
                    <a:lnTo>
                      <a:pt x="50" y="152"/>
                    </a:lnTo>
                  </a:path>
                </a:pathLst>
              </a:custGeom>
              <a:solidFill>
                <a:schemeClr val="accent1"/>
              </a:solidFill>
              <a:ln w="12700" cap="rnd">
                <a:solidFill>
                  <a:srgbClr val="008000"/>
                </a:solidFill>
                <a:round/>
                <a:headEnd/>
                <a:tailEnd/>
              </a:ln>
            </p:spPr>
            <p:txBody>
              <a:bodyPr/>
              <a:lstStyle/>
              <a:p>
                <a:endParaRPr lang="en-US"/>
              </a:p>
            </p:txBody>
          </p:sp>
          <p:sp>
            <p:nvSpPr>
              <p:cNvPr id="17724" name="Freeform 754"/>
              <p:cNvSpPr>
                <a:spLocks/>
              </p:cNvSpPr>
              <p:nvPr/>
            </p:nvSpPr>
            <p:spPr bwMode="auto">
              <a:xfrm>
                <a:off x="860" y="2353"/>
                <a:ext cx="94" cy="65"/>
              </a:xfrm>
              <a:custGeom>
                <a:avLst/>
                <a:gdLst>
                  <a:gd name="T0" fmla="*/ 93 w 94"/>
                  <a:gd name="T1" fmla="*/ 64 h 65"/>
                  <a:gd name="T2" fmla="*/ 90 w 94"/>
                  <a:gd name="T3" fmla="*/ 60 h 65"/>
                  <a:gd name="T4" fmla="*/ 84 w 94"/>
                  <a:gd name="T5" fmla="*/ 48 h 65"/>
                  <a:gd name="T6" fmla="*/ 74 w 94"/>
                  <a:gd name="T7" fmla="*/ 32 h 65"/>
                  <a:gd name="T8" fmla="*/ 66 w 94"/>
                  <a:gd name="T9" fmla="*/ 20 h 65"/>
                  <a:gd name="T10" fmla="*/ 52 w 94"/>
                  <a:gd name="T11" fmla="*/ 8 h 65"/>
                  <a:gd name="T12" fmla="*/ 35 w 94"/>
                  <a:gd name="T13" fmla="*/ 0 h 65"/>
                  <a:gd name="T14" fmla="*/ 31 w 94"/>
                  <a:gd name="T15" fmla="*/ 0 h 65"/>
                  <a:gd name="T16" fmla="*/ 24 w 94"/>
                  <a:gd name="T17" fmla="*/ 0 h 65"/>
                  <a:gd name="T18" fmla="*/ 12 w 94"/>
                  <a:gd name="T19" fmla="*/ 0 h 65"/>
                  <a:gd name="T20" fmla="*/ 7 w 94"/>
                  <a:gd name="T21" fmla="*/ 0 h 65"/>
                  <a:gd name="T22" fmla="*/ 2 w 94"/>
                  <a:gd name="T23" fmla="*/ 0 h 65"/>
                  <a:gd name="T24" fmla="*/ 0 w 94"/>
                  <a:gd name="T25" fmla="*/ 0 h 65"/>
                  <a:gd name="T26" fmla="*/ 2 w 94"/>
                  <a:gd name="T27" fmla="*/ 0 h 65"/>
                  <a:gd name="T28" fmla="*/ 8 w 94"/>
                  <a:gd name="T29" fmla="*/ 4 h 65"/>
                  <a:gd name="T30" fmla="*/ 15 w 94"/>
                  <a:gd name="T31" fmla="*/ 4 h 65"/>
                  <a:gd name="T32" fmla="*/ 23 w 94"/>
                  <a:gd name="T33" fmla="*/ 8 h 65"/>
                  <a:gd name="T34" fmla="*/ 40 w 94"/>
                  <a:gd name="T35" fmla="*/ 12 h 65"/>
                  <a:gd name="T36" fmla="*/ 48 w 94"/>
                  <a:gd name="T37" fmla="*/ 12 h 65"/>
                  <a:gd name="T38" fmla="*/ 53 w 94"/>
                  <a:gd name="T39" fmla="*/ 16 h 65"/>
                  <a:gd name="T40" fmla="*/ 57 w 94"/>
                  <a:gd name="T41" fmla="*/ 20 h 65"/>
                  <a:gd name="T42" fmla="*/ 64 w 94"/>
                  <a:gd name="T43" fmla="*/ 28 h 65"/>
                  <a:gd name="T44" fmla="*/ 77 w 94"/>
                  <a:gd name="T45" fmla="*/ 40 h 65"/>
                  <a:gd name="T46" fmla="*/ 88 w 94"/>
                  <a:gd name="T47" fmla="*/ 56 h 65"/>
                  <a:gd name="T48" fmla="*/ 92 w 94"/>
                  <a:gd name="T49" fmla="*/ 60 h 65"/>
                  <a:gd name="T50" fmla="*/ 93 w 94"/>
                  <a:gd name="T51" fmla="*/ 64 h 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4"/>
                  <a:gd name="T79" fmla="*/ 0 h 65"/>
                  <a:gd name="T80" fmla="*/ 94 w 94"/>
                  <a:gd name="T81" fmla="*/ 65 h 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4" h="65">
                    <a:moveTo>
                      <a:pt x="93" y="64"/>
                    </a:moveTo>
                    <a:lnTo>
                      <a:pt x="90" y="60"/>
                    </a:lnTo>
                    <a:lnTo>
                      <a:pt x="84" y="48"/>
                    </a:lnTo>
                    <a:lnTo>
                      <a:pt x="74" y="32"/>
                    </a:lnTo>
                    <a:lnTo>
                      <a:pt x="66" y="20"/>
                    </a:lnTo>
                    <a:lnTo>
                      <a:pt x="52" y="8"/>
                    </a:lnTo>
                    <a:lnTo>
                      <a:pt x="35" y="0"/>
                    </a:lnTo>
                    <a:lnTo>
                      <a:pt x="31" y="0"/>
                    </a:lnTo>
                    <a:lnTo>
                      <a:pt x="24" y="0"/>
                    </a:lnTo>
                    <a:lnTo>
                      <a:pt x="12" y="0"/>
                    </a:lnTo>
                    <a:lnTo>
                      <a:pt x="7" y="0"/>
                    </a:lnTo>
                    <a:lnTo>
                      <a:pt x="2" y="0"/>
                    </a:lnTo>
                    <a:lnTo>
                      <a:pt x="0" y="0"/>
                    </a:lnTo>
                    <a:lnTo>
                      <a:pt x="2" y="0"/>
                    </a:lnTo>
                    <a:lnTo>
                      <a:pt x="8" y="4"/>
                    </a:lnTo>
                    <a:lnTo>
                      <a:pt x="15" y="4"/>
                    </a:lnTo>
                    <a:lnTo>
                      <a:pt x="23" y="8"/>
                    </a:lnTo>
                    <a:lnTo>
                      <a:pt x="40" y="12"/>
                    </a:lnTo>
                    <a:lnTo>
                      <a:pt x="48" y="12"/>
                    </a:lnTo>
                    <a:lnTo>
                      <a:pt x="53" y="16"/>
                    </a:lnTo>
                    <a:lnTo>
                      <a:pt x="57" y="20"/>
                    </a:lnTo>
                    <a:lnTo>
                      <a:pt x="64" y="28"/>
                    </a:lnTo>
                    <a:lnTo>
                      <a:pt x="77" y="40"/>
                    </a:lnTo>
                    <a:lnTo>
                      <a:pt x="88" y="56"/>
                    </a:lnTo>
                    <a:lnTo>
                      <a:pt x="92" y="60"/>
                    </a:lnTo>
                    <a:lnTo>
                      <a:pt x="93" y="64"/>
                    </a:lnTo>
                  </a:path>
                </a:pathLst>
              </a:custGeom>
              <a:solidFill>
                <a:schemeClr val="accent1"/>
              </a:solidFill>
              <a:ln w="12700" cap="rnd">
                <a:solidFill>
                  <a:srgbClr val="008000"/>
                </a:solidFill>
                <a:round/>
                <a:headEnd/>
                <a:tailEnd/>
              </a:ln>
            </p:spPr>
            <p:txBody>
              <a:bodyPr/>
              <a:lstStyle/>
              <a:p>
                <a:endParaRPr lang="en-US"/>
              </a:p>
            </p:txBody>
          </p:sp>
          <p:sp>
            <p:nvSpPr>
              <p:cNvPr id="17725" name="Freeform 755"/>
              <p:cNvSpPr>
                <a:spLocks/>
              </p:cNvSpPr>
              <p:nvPr/>
            </p:nvSpPr>
            <p:spPr bwMode="auto">
              <a:xfrm>
                <a:off x="958" y="2195"/>
                <a:ext cx="34" cy="226"/>
              </a:xfrm>
              <a:custGeom>
                <a:avLst/>
                <a:gdLst>
                  <a:gd name="T0" fmla="*/ 0 w 34"/>
                  <a:gd name="T1" fmla="*/ 205 h 226"/>
                  <a:gd name="T2" fmla="*/ 5 w 34"/>
                  <a:gd name="T3" fmla="*/ 144 h 226"/>
                  <a:gd name="T4" fmla="*/ 8 w 34"/>
                  <a:gd name="T5" fmla="*/ 116 h 226"/>
                  <a:gd name="T6" fmla="*/ 12 w 34"/>
                  <a:gd name="T7" fmla="*/ 88 h 226"/>
                  <a:gd name="T8" fmla="*/ 17 w 34"/>
                  <a:gd name="T9" fmla="*/ 60 h 226"/>
                  <a:gd name="T10" fmla="*/ 21 w 34"/>
                  <a:gd name="T11" fmla="*/ 32 h 226"/>
                  <a:gd name="T12" fmla="*/ 27 w 34"/>
                  <a:gd name="T13" fmla="*/ 12 h 226"/>
                  <a:gd name="T14" fmla="*/ 30 w 34"/>
                  <a:gd name="T15" fmla="*/ 0 h 226"/>
                  <a:gd name="T16" fmla="*/ 31 w 34"/>
                  <a:gd name="T17" fmla="*/ 0 h 226"/>
                  <a:gd name="T18" fmla="*/ 33 w 34"/>
                  <a:gd name="T19" fmla="*/ 12 h 226"/>
                  <a:gd name="T20" fmla="*/ 31 w 34"/>
                  <a:gd name="T21" fmla="*/ 28 h 226"/>
                  <a:gd name="T22" fmla="*/ 30 w 34"/>
                  <a:gd name="T23" fmla="*/ 44 h 226"/>
                  <a:gd name="T24" fmla="*/ 27 w 34"/>
                  <a:gd name="T25" fmla="*/ 60 h 226"/>
                  <a:gd name="T26" fmla="*/ 21 w 34"/>
                  <a:gd name="T27" fmla="*/ 84 h 226"/>
                  <a:gd name="T28" fmla="*/ 15 w 34"/>
                  <a:gd name="T29" fmla="*/ 108 h 226"/>
                  <a:gd name="T30" fmla="*/ 12 w 34"/>
                  <a:gd name="T31" fmla="*/ 128 h 226"/>
                  <a:gd name="T32" fmla="*/ 11 w 34"/>
                  <a:gd name="T33" fmla="*/ 153 h 226"/>
                  <a:gd name="T34" fmla="*/ 11 w 34"/>
                  <a:gd name="T35" fmla="*/ 177 h 226"/>
                  <a:gd name="T36" fmla="*/ 12 w 34"/>
                  <a:gd name="T37" fmla="*/ 225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226"/>
                  <a:gd name="T59" fmla="*/ 34 w 34"/>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226">
                    <a:moveTo>
                      <a:pt x="0" y="205"/>
                    </a:moveTo>
                    <a:lnTo>
                      <a:pt x="5" y="144"/>
                    </a:lnTo>
                    <a:lnTo>
                      <a:pt x="8" y="116"/>
                    </a:lnTo>
                    <a:lnTo>
                      <a:pt x="12" y="88"/>
                    </a:lnTo>
                    <a:lnTo>
                      <a:pt x="17" y="60"/>
                    </a:lnTo>
                    <a:lnTo>
                      <a:pt x="21" y="32"/>
                    </a:lnTo>
                    <a:lnTo>
                      <a:pt x="27" y="12"/>
                    </a:lnTo>
                    <a:lnTo>
                      <a:pt x="30" y="0"/>
                    </a:lnTo>
                    <a:lnTo>
                      <a:pt x="31" y="0"/>
                    </a:lnTo>
                    <a:lnTo>
                      <a:pt x="33" y="12"/>
                    </a:lnTo>
                    <a:lnTo>
                      <a:pt x="31" y="28"/>
                    </a:lnTo>
                    <a:lnTo>
                      <a:pt x="30" y="44"/>
                    </a:lnTo>
                    <a:lnTo>
                      <a:pt x="27" y="60"/>
                    </a:lnTo>
                    <a:lnTo>
                      <a:pt x="21" y="84"/>
                    </a:lnTo>
                    <a:lnTo>
                      <a:pt x="15" y="108"/>
                    </a:lnTo>
                    <a:lnTo>
                      <a:pt x="12" y="128"/>
                    </a:lnTo>
                    <a:lnTo>
                      <a:pt x="11" y="153"/>
                    </a:lnTo>
                    <a:lnTo>
                      <a:pt x="11" y="177"/>
                    </a:lnTo>
                    <a:lnTo>
                      <a:pt x="12" y="225"/>
                    </a:lnTo>
                  </a:path>
                </a:pathLst>
              </a:custGeom>
              <a:solidFill>
                <a:schemeClr val="accent1"/>
              </a:solidFill>
              <a:ln w="12700" cap="rnd">
                <a:solidFill>
                  <a:srgbClr val="008000"/>
                </a:solidFill>
                <a:round/>
                <a:headEnd/>
                <a:tailEnd/>
              </a:ln>
            </p:spPr>
            <p:txBody>
              <a:bodyPr/>
              <a:lstStyle/>
              <a:p>
                <a:endParaRPr lang="en-US"/>
              </a:p>
            </p:txBody>
          </p:sp>
          <p:sp>
            <p:nvSpPr>
              <p:cNvPr id="17726" name="Freeform 756"/>
              <p:cNvSpPr>
                <a:spLocks/>
              </p:cNvSpPr>
              <p:nvPr/>
            </p:nvSpPr>
            <p:spPr bwMode="auto">
              <a:xfrm>
                <a:off x="975" y="2348"/>
                <a:ext cx="72" cy="61"/>
              </a:xfrm>
              <a:custGeom>
                <a:avLst/>
                <a:gdLst>
                  <a:gd name="T0" fmla="*/ 0 w 72"/>
                  <a:gd name="T1" fmla="*/ 60 h 61"/>
                  <a:gd name="T2" fmla="*/ 4 w 72"/>
                  <a:gd name="T3" fmla="*/ 36 h 61"/>
                  <a:gd name="T4" fmla="*/ 9 w 72"/>
                  <a:gd name="T5" fmla="*/ 24 h 61"/>
                  <a:gd name="T6" fmla="*/ 14 w 72"/>
                  <a:gd name="T7" fmla="*/ 16 h 61"/>
                  <a:gd name="T8" fmla="*/ 20 w 72"/>
                  <a:gd name="T9" fmla="*/ 12 h 61"/>
                  <a:gd name="T10" fmla="*/ 26 w 72"/>
                  <a:gd name="T11" fmla="*/ 8 h 61"/>
                  <a:gd name="T12" fmla="*/ 39 w 72"/>
                  <a:gd name="T13" fmla="*/ 4 h 61"/>
                  <a:gd name="T14" fmla="*/ 49 w 72"/>
                  <a:gd name="T15" fmla="*/ 0 h 61"/>
                  <a:gd name="T16" fmla="*/ 58 w 72"/>
                  <a:gd name="T17" fmla="*/ 0 h 61"/>
                  <a:gd name="T18" fmla="*/ 67 w 72"/>
                  <a:gd name="T19" fmla="*/ 0 h 61"/>
                  <a:gd name="T20" fmla="*/ 70 w 72"/>
                  <a:gd name="T21" fmla="*/ 4 h 61"/>
                  <a:gd name="T22" fmla="*/ 71 w 72"/>
                  <a:gd name="T23" fmla="*/ 4 h 61"/>
                  <a:gd name="T24" fmla="*/ 70 w 72"/>
                  <a:gd name="T25" fmla="*/ 4 h 61"/>
                  <a:gd name="T26" fmla="*/ 64 w 72"/>
                  <a:gd name="T27" fmla="*/ 8 h 61"/>
                  <a:gd name="T28" fmla="*/ 56 w 72"/>
                  <a:gd name="T29" fmla="*/ 12 h 61"/>
                  <a:gd name="T30" fmla="*/ 49 w 72"/>
                  <a:gd name="T31" fmla="*/ 16 h 61"/>
                  <a:gd name="T32" fmla="*/ 39 w 72"/>
                  <a:gd name="T33" fmla="*/ 24 h 61"/>
                  <a:gd name="T34" fmla="*/ 27 w 72"/>
                  <a:gd name="T35" fmla="*/ 28 h 61"/>
                  <a:gd name="T36" fmla="*/ 17 w 72"/>
                  <a:gd name="T37" fmla="*/ 32 h 61"/>
                  <a:gd name="T38" fmla="*/ 9 w 72"/>
                  <a:gd name="T39" fmla="*/ 36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2"/>
                  <a:gd name="T61" fmla="*/ 0 h 61"/>
                  <a:gd name="T62" fmla="*/ 72 w 72"/>
                  <a:gd name="T63" fmla="*/ 61 h 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2" h="61">
                    <a:moveTo>
                      <a:pt x="0" y="60"/>
                    </a:moveTo>
                    <a:lnTo>
                      <a:pt x="4" y="36"/>
                    </a:lnTo>
                    <a:lnTo>
                      <a:pt x="9" y="24"/>
                    </a:lnTo>
                    <a:lnTo>
                      <a:pt x="14" y="16"/>
                    </a:lnTo>
                    <a:lnTo>
                      <a:pt x="20" y="12"/>
                    </a:lnTo>
                    <a:lnTo>
                      <a:pt x="26" y="8"/>
                    </a:lnTo>
                    <a:lnTo>
                      <a:pt x="39" y="4"/>
                    </a:lnTo>
                    <a:lnTo>
                      <a:pt x="49" y="0"/>
                    </a:lnTo>
                    <a:lnTo>
                      <a:pt x="58" y="0"/>
                    </a:lnTo>
                    <a:lnTo>
                      <a:pt x="67" y="0"/>
                    </a:lnTo>
                    <a:lnTo>
                      <a:pt x="70" y="4"/>
                    </a:lnTo>
                    <a:lnTo>
                      <a:pt x="71" y="4"/>
                    </a:lnTo>
                    <a:lnTo>
                      <a:pt x="70" y="4"/>
                    </a:lnTo>
                    <a:lnTo>
                      <a:pt x="64" y="8"/>
                    </a:lnTo>
                    <a:lnTo>
                      <a:pt x="56" y="12"/>
                    </a:lnTo>
                    <a:lnTo>
                      <a:pt x="49" y="16"/>
                    </a:lnTo>
                    <a:lnTo>
                      <a:pt x="39" y="24"/>
                    </a:lnTo>
                    <a:lnTo>
                      <a:pt x="27" y="28"/>
                    </a:lnTo>
                    <a:lnTo>
                      <a:pt x="17" y="32"/>
                    </a:lnTo>
                    <a:lnTo>
                      <a:pt x="9" y="36"/>
                    </a:lnTo>
                  </a:path>
                </a:pathLst>
              </a:custGeom>
              <a:solidFill>
                <a:schemeClr val="accent1"/>
              </a:solidFill>
              <a:ln w="12700" cap="rnd">
                <a:solidFill>
                  <a:srgbClr val="008000"/>
                </a:solidFill>
                <a:round/>
                <a:headEnd/>
                <a:tailEnd/>
              </a:ln>
            </p:spPr>
            <p:txBody>
              <a:bodyPr/>
              <a:lstStyle/>
              <a:p>
                <a:endParaRPr lang="en-US"/>
              </a:p>
            </p:txBody>
          </p:sp>
          <p:sp>
            <p:nvSpPr>
              <p:cNvPr id="17727" name="Freeform 757"/>
              <p:cNvSpPr>
                <a:spLocks/>
              </p:cNvSpPr>
              <p:nvPr/>
            </p:nvSpPr>
            <p:spPr bwMode="auto">
              <a:xfrm>
                <a:off x="943" y="2150"/>
                <a:ext cx="19" cy="248"/>
              </a:xfrm>
              <a:custGeom>
                <a:avLst/>
                <a:gdLst>
                  <a:gd name="T0" fmla="*/ 18 w 19"/>
                  <a:gd name="T1" fmla="*/ 247 h 248"/>
                  <a:gd name="T2" fmla="*/ 12 w 19"/>
                  <a:gd name="T3" fmla="*/ 187 h 248"/>
                  <a:gd name="T4" fmla="*/ 8 w 19"/>
                  <a:gd name="T5" fmla="*/ 127 h 248"/>
                  <a:gd name="T6" fmla="*/ 4 w 19"/>
                  <a:gd name="T7" fmla="*/ 79 h 248"/>
                  <a:gd name="T8" fmla="*/ 1 w 19"/>
                  <a:gd name="T9" fmla="*/ 44 h 248"/>
                  <a:gd name="T10" fmla="*/ 0 w 19"/>
                  <a:gd name="T11" fmla="*/ 20 h 248"/>
                  <a:gd name="T12" fmla="*/ 0 w 19"/>
                  <a:gd name="T13" fmla="*/ 4 h 248"/>
                  <a:gd name="T14" fmla="*/ 0 w 19"/>
                  <a:gd name="T15" fmla="*/ 0 h 248"/>
                  <a:gd name="T16" fmla="*/ 1 w 19"/>
                  <a:gd name="T17" fmla="*/ 0 h 248"/>
                  <a:gd name="T18" fmla="*/ 4 w 19"/>
                  <a:gd name="T19" fmla="*/ 8 h 248"/>
                  <a:gd name="T20" fmla="*/ 8 w 19"/>
                  <a:gd name="T21" fmla="*/ 24 h 248"/>
                  <a:gd name="T22" fmla="*/ 11 w 19"/>
                  <a:gd name="T23" fmla="*/ 44 h 248"/>
                  <a:gd name="T24" fmla="*/ 13 w 19"/>
                  <a:gd name="T25" fmla="*/ 60 h 248"/>
                  <a:gd name="T26" fmla="*/ 15 w 19"/>
                  <a:gd name="T27" fmla="*/ 75 h 248"/>
                  <a:gd name="T28" fmla="*/ 15 w 19"/>
                  <a:gd name="T29" fmla="*/ 91 h 248"/>
                  <a:gd name="T30" fmla="*/ 13 w 19"/>
                  <a:gd name="T31" fmla="*/ 123 h 248"/>
                  <a:gd name="T32" fmla="*/ 18 w 19"/>
                  <a:gd name="T33" fmla="*/ 207 h 2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48"/>
                  <a:gd name="T53" fmla="*/ 19 w 19"/>
                  <a:gd name="T54" fmla="*/ 248 h 2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48">
                    <a:moveTo>
                      <a:pt x="18" y="247"/>
                    </a:moveTo>
                    <a:lnTo>
                      <a:pt x="12" y="187"/>
                    </a:lnTo>
                    <a:lnTo>
                      <a:pt x="8" y="127"/>
                    </a:lnTo>
                    <a:lnTo>
                      <a:pt x="4" y="79"/>
                    </a:lnTo>
                    <a:lnTo>
                      <a:pt x="1" y="44"/>
                    </a:lnTo>
                    <a:lnTo>
                      <a:pt x="0" y="20"/>
                    </a:lnTo>
                    <a:lnTo>
                      <a:pt x="0" y="4"/>
                    </a:lnTo>
                    <a:lnTo>
                      <a:pt x="0" y="0"/>
                    </a:lnTo>
                    <a:lnTo>
                      <a:pt x="1" y="0"/>
                    </a:lnTo>
                    <a:lnTo>
                      <a:pt x="4" y="8"/>
                    </a:lnTo>
                    <a:lnTo>
                      <a:pt x="8" y="24"/>
                    </a:lnTo>
                    <a:lnTo>
                      <a:pt x="11" y="44"/>
                    </a:lnTo>
                    <a:lnTo>
                      <a:pt x="13" y="60"/>
                    </a:lnTo>
                    <a:lnTo>
                      <a:pt x="15" y="75"/>
                    </a:lnTo>
                    <a:lnTo>
                      <a:pt x="15" y="91"/>
                    </a:lnTo>
                    <a:lnTo>
                      <a:pt x="13" y="123"/>
                    </a:lnTo>
                    <a:lnTo>
                      <a:pt x="18" y="207"/>
                    </a:lnTo>
                  </a:path>
                </a:pathLst>
              </a:custGeom>
              <a:solidFill>
                <a:schemeClr val="accent1"/>
              </a:solidFill>
              <a:ln w="12700" cap="rnd">
                <a:solidFill>
                  <a:srgbClr val="008000"/>
                </a:solidFill>
                <a:round/>
                <a:headEnd/>
                <a:tailEnd/>
              </a:ln>
            </p:spPr>
            <p:txBody>
              <a:bodyPr/>
              <a:lstStyle/>
              <a:p>
                <a:endParaRPr lang="en-US"/>
              </a:p>
            </p:txBody>
          </p:sp>
        </p:grpSp>
        <p:grpSp>
          <p:nvGrpSpPr>
            <p:cNvPr id="17847" name="Group 758"/>
            <p:cNvGrpSpPr>
              <a:grpSpLocks/>
            </p:cNvGrpSpPr>
            <p:nvPr/>
          </p:nvGrpSpPr>
          <p:grpSpPr bwMode="auto">
            <a:xfrm>
              <a:off x="1047" y="2146"/>
              <a:ext cx="186" cy="279"/>
              <a:chOff x="1047" y="2146"/>
              <a:chExt cx="186" cy="279"/>
            </a:xfrm>
          </p:grpSpPr>
          <p:sp>
            <p:nvSpPr>
              <p:cNvPr id="17712" name="Freeform 759"/>
              <p:cNvSpPr>
                <a:spLocks/>
              </p:cNvSpPr>
              <p:nvPr/>
            </p:nvSpPr>
            <p:spPr bwMode="auto">
              <a:xfrm>
                <a:off x="1142" y="2319"/>
                <a:ext cx="10" cy="106"/>
              </a:xfrm>
              <a:custGeom>
                <a:avLst/>
                <a:gdLst>
                  <a:gd name="T0" fmla="*/ 0 w 10"/>
                  <a:gd name="T1" fmla="*/ 105 h 106"/>
                  <a:gd name="T2" fmla="*/ 2 w 10"/>
                  <a:gd name="T3" fmla="*/ 73 h 106"/>
                  <a:gd name="T4" fmla="*/ 4 w 10"/>
                  <a:gd name="T5" fmla="*/ 49 h 106"/>
                  <a:gd name="T6" fmla="*/ 4 w 10"/>
                  <a:gd name="T7" fmla="*/ 28 h 106"/>
                  <a:gd name="T8" fmla="*/ 6 w 10"/>
                  <a:gd name="T9" fmla="*/ 16 h 106"/>
                  <a:gd name="T10" fmla="*/ 7 w 10"/>
                  <a:gd name="T11" fmla="*/ 4 h 106"/>
                  <a:gd name="T12" fmla="*/ 7 w 10"/>
                  <a:gd name="T13" fmla="*/ 0 h 106"/>
                  <a:gd name="T14" fmla="*/ 9 w 10"/>
                  <a:gd name="T15" fmla="*/ 4 h 106"/>
                  <a:gd name="T16" fmla="*/ 7 w 10"/>
                  <a:gd name="T17" fmla="*/ 20 h 106"/>
                  <a:gd name="T18" fmla="*/ 7 w 10"/>
                  <a:gd name="T19" fmla="*/ 45 h 106"/>
                  <a:gd name="T20" fmla="*/ 4 w 10"/>
                  <a:gd name="T21" fmla="*/ 73 h 106"/>
                  <a:gd name="T22" fmla="*/ 0 w 10"/>
                  <a:gd name="T23" fmla="*/ 105 h 1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06"/>
                  <a:gd name="T38" fmla="*/ 10 w 10"/>
                  <a:gd name="T39" fmla="*/ 106 h 1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06">
                    <a:moveTo>
                      <a:pt x="0" y="105"/>
                    </a:moveTo>
                    <a:lnTo>
                      <a:pt x="2" y="73"/>
                    </a:lnTo>
                    <a:lnTo>
                      <a:pt x="4" y="49"/>
                    </a:lnTo>
                    <a:lnTo>
                      <a:pt x="4" y="28"/>
                    </a:lnTo>
                    <a:lnTo>
                      <a:pt x="6" y="16"/>
                    </a:lnTo>
                    <a:lnTo>
                      <a:pt x="7" y="4"/>
                    </a:lnTo>
                    <a:lnTo>
                      <a:pt x="7" y="0"/>
                    </a:lnTo>
                    <a:lnTo>
                      <a:pt x="9" y="4"/>
                    </a:lnTo>
                    <a:lnTo>
                      <a:pt x="7" y="20"/>
                    </a:lnTo>
                    <a:lnTo>
                      <a:pt x="7" y="45"/>
                    </a:lnTo>
                    <a:lnTo>
                      <a:pt x="4" y="73"/>
                    </a:lnTo>
                    <a:lnTo>
                      <a:pt x="0" y="105"/>
                    </a:lnTo>
                  </a:path>
                </a:pathLst>
              </a:custGeom>
              <a:solidFill>
                <a:schemeClr val="accent1"/>
              </a:solidFill>
              <a:ln w="12700" cap="rnd">
                <a:solidFill>
                  <a:srgbClr val="008000"/>
                </a:solidFill>
                <a:round/>
                <a:headEnd/>
                <a:tailEnd/>
              </a:ln>
            </p:spPr>
            <p:txBody>
              <a:bodyPr/>
              <a:lstStyle/>
              <a:p>
                <a:endParaRPr lang="en-US"/>
              </a:p>
            </p:txBody>
          </p:sp>
          <p:sp>
            <p:nvSpPr>
              <p:cNvPr id="17713" name="Freeform 760"/>
              <p:cNvSpPr>
                <a:spLocks/>
              </p:cNvSpPr>
              <p:nvPr/>
            </p:nvSpPr>
            <p:spPr bwMode="auto">
              <a:xfrm>
                <a:off x="1067" y="2249"/>
                <a:ext cx="80" cy="162"/>
              </a:xfrm>
              <a:custGeom>
                <a:avLst/>
                <a:gdLst>
                  <a:gd name="T0" fmla="*/ 79 w 80"/>
                  <a:gd name="T1" fmla="*/ 161 h 162"/>
                  <a:gd name="T2" fmla="*/ 78 w 80"/>
                  <a:gd name="T3" fmla="*/ 161 h 162"/>
                  <a:gd name="T4" fmla="*/ 74 w 80"/>
                  <a:gd name="T5" fmla="*/ 161 h 162"/>
                  <a:gd name="T6" fmla="*/ 62 w 80"/>
                  <a:gd name="T7" fmla="*/ 145 h 162"/>
                  <a:gd name="T8" fmla="*/ 49 w 80"/>
                  <a:gd name="T9" fmla="*/ 121 h 162"/>
                  <a:gd name="T10" fmla="*/ 44 w 80"/>
                  <a:gd name="T11" fmla="*/ 113 h 162"/>
                  <a:gd name="T12" fmla="*/ 41 w 80"/>
                  <a:gd name="T13" fmla="*/ 105 h 162"/>
                  <a:gd name="T14" fmla="*/ 39 w 80"/>
                  <a:gd name="T15" fmla="*/ 92 h 162"/>
                  <a:gd name="T16" fmla="*/ 41 w 80"/>
                  <a:gd name="T17" fmla="*/ 80 h 162"/>
                  <a:gd name="T18" fmla="*/ 42 w 80"/>
                  <a:gd name="T19" fmla="*/ 72 h 162"/>
                  <a:gd name="T20" fmla="*/ 42 w 80"/>
                  <a:gd name="T21" fmla="*/ 64 h 162"/>
                  <a:gd name="T22" fmla="*/ 41 w 80"/>
                  <a:gd name="T23" fmla="*/ 60 h 162"/>
                  <a:gd name="T24" fmla="*/ 37 w 80"/>
                  <a:gd name="T25" fmla="*/ 52 h 162"/>
                  <a:gd name="T26" fmla="*/ 32 w 80"/>
                  <a:gd name="T27" fmla="*/ 44 h 162"/>
                  <a:gd name="T28" fmla="*/ 19 w 80"/>
                  <a:gd name="T29" fmla="*/ 24 h 162"/>
                  <a:gd name="T30" fmla="*/ 12 w 80"/>
                  <a:gd name="T31" fmla="*/ 16 h 162"/>
                  <a:gd name="T32" fmla="*/ 5 w 80"/>
                  <a:gd name="T33" fmla="*/ 8 h 162"/>
                  <a:gd name="T34" fmla="*/ 2 w 80"/>
                  <a:gd name="T35" fmla="*/ 4 h 162"/>
                  <a:gd name="T36" fmla="*/ 0 w 80"/>
                  <a:gd name="T37" fmla="*/ 0 h 162"/>
                  <a:gd name="T38" fmla="*/ 2 w 80"/>
                  <a:gd name="T39" fmla="*/ 0 h 162"/>
                  <a:gd name="T40" fmla="*/ 5 w 80"/>
                  <a:gd name="T41" fmla="*/ 0 h 162"/>
                  <a:gd name="T42" fmla="*/ 17 w 80"/>
                  <a:gd name="T43" fmla="*/ 12 h 162"/>
                  <a:gd name="T44" fmla="*/ 31 w 80"/>
                  <a:gd name="T45" fmla="*/ 28 h 162"/>
                  <a:gd name="T46" fmla="*/ 36 w 80"/>
                  <a:gd name="T47" fmla="*/ 36 h 162"/>
                  <a:gd name="T48" fmla="*/ 41 w 80"/>
                  <a:gd name="T49" fmla="*/ 44 h 162"/>
                  <a:gd name="T50" fmla="*/ 46 w 80"/>
                  <a:gd name="T51" fmla="*/ 56 h 162"/>
                  <a:gd name="T52" fmla="*/ 51 w 80"/>
                  <a:gd name="T53" fmla="*/ 72 h 162"/>
                  <a:gd name="T54" fmla="*/ 64 w 80"/>
                  <a:gd name="T55" fmla="*/ 109 h 162"/>
                  <a:gd name="T56" fmla="*/ 74 w 80"/>
                  <a:gd name="T57" fmla="*/ 145 h 162"/>
                  <a:gd name="T58" fmla="*/ 78 w 80"/>
                  <a:gd name="T59" fmla="*/ 153 h 162"/>
                  <a:gd name="T60" fmla="*/ 79 w 80"/>
                  <a:gd name="T61" fmla="*/ 161 h 1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0"/>
                  <a:gd name="T94" fmla="*/ 0 h 162"/>
                  <a:gd name="T95" fmla="*/ 80 w 80"/>
                  <a:gd name="T96" fmla="*/ 162 h 1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0" h="162">
                    <a:moveTo>
                      <a:pt x="79" y="161"/>
                    </a:moveTo>
                    <a:lnTo>
                      <a:pt x="78" y="161"/>
                    </a:lnTo>
                    <a:lnTo>
                      <a:pt x="74" y="161"/>
                    </a:lnTo>
                    <a:lnTo>
                      <a:pt x="62" y="145"/>
                    </a:lnTo>
                    <a:lnTo>
                      <a:pt x="49" y="121"/>
                    </a:lnTo>
                    <a:lnTo>
                      <a:pt x="44" y="113"/>
                    </a:lnTo>
                    <a:lnTo>
                      <a:pt x="41" y="105"/>
                    </a:lnTo>
                    <a:lnTo>
                      <a:pt x="39" y="92"/>
                    </a:lnTo>
                    <a:lnTo>
                      <a:pt x="41" y="80"/>
                    </a:lnTo>
                    <a:lnTo>
                      <a:pt x="42" y="72"/>
                    </a:lnTo>
                    <a:lnTo>
                      <a:pt x="42" y="64"/>
                    </a:lnTo>
                    <a:lnTo>
                      <a:pt x="41" y="60"/>
                    </a:lnTo>
                    <a:lnTo>
                      <a:pt x="37" y="52"/>
                    </a:lnTo>
                    <a:lnTo>
                      <a:pt x="32" y="44"/>
                    </a:lnTo>
                    <a:lnTo>
                      <a:pt x="19" y="24"/>
                    </a:lnTo>
                    <a:lnTo>
                      <a:pt x="12" y="16"/>
                    </a:lnTo>
                    <a:lnTo>
                      <a:pt x="5" y="8"/>
                    </a:lnTo>
                    <a:lnTo>
                      <a:pt x="2" y="4"/>
                    </a:lnTo>
                    <a:lnTo>
                      <a:pt x="0" y="0"/>
                    </a:lnTo>
                    <a:lnTo>
                      <a:pt x="2" y="0"/>
                    </a:lnTo>
                    <a:lnTo>
                      <a:pt x="5" y="0"/>
                    </a:lnTo>
                    <a:lnTo>
                      <a:pt x="17" y="12"/>
                    </a:lnTo>
                    <a:lnTo>
                      <a:pt x="31" y="28"/>
                    </a:lnTo>
                    <a:lnTo>
                      <a:pt x="36" y="36"/>
                    </a:lnTo>
                    <a:lnTo>
                      <a:pt x="41" y="44"/>
                    </a:lnTo>
                    <a:lnTo>
                      <a:pt x="46" y="56"/>
                    </a:lnTo>
                    <a:lnTo>
                      <a:pt x="51" y="72"/>
                    </a:lnTo>
                    <a:lnTo>
                      <a:pt x="64" y="109"/>
                    </a:lnTo>
                    <a:lnTo>
                      <a:pt x="74" y="145"/>
                    </a:lnTo>
                    <a:lnTo>
                      <a:pt x="78" y="153"/>
                    </a:lnTo>
                    <a:lnTo>
                      <a:pt x="79" y="161"/>
                    </a:lnTo>
                  </a:path>
                </a:pathLst>
              </a:custGeom>
              <a:solidFill>
                <a:schemeClr val="accent1"/>
              </a:solidFill>
              <a:ln w="12700" cap="rnd">
                <a:solidFill>
                  <a:srgbClr val="008000"/>
                </a:solidFill>
                <a:round/>
                <a:headEnd/>
                <a:tailEnd/>
              </a:ln>
            </p:spPr>
            <p:txBody>
              <a:bodyPr/>
              <a:lstStyle/>
              <a:p>
                <a:endParaRPr lang="en-US"/>
              </a:p>
            </p:txBody>
          </p:sp>
          <p:sp>
            <p:nvSpPr>
              <p:cNvPr id="17714" name="Freeform 761"/>
              <p:cNvSpPr>
                <a:spLocks/>
              </p:cNvSpPr>
              <p:nvPr/>
            </p:nvSpPr>
            <p:spPr bwMode="auto">
              <a:xfrm>
                <a:off x="1147" y="2263"/>
                <a:ext cx="50" cy="162"/>
              </a:xfrm>
              <a:custGeom>
                <a:avLst/>
                <a:gdLst>
                  <a:gd name="T0" fmla="*/ 0 w 50"/>
                  <a:gd name="T1" fmla="*/ 129 h 162"/>
                  <a:gd name="T2" fmla="*/ 14 w 50"/>
                  <a:gd name="T3" fmla="*/ 92 h 162"/>
                  <a:gd name="T4" fmla="*/ 19 w 50"/>
                  <a:gd name="T5" fmla="*/ 76 h 162"/>
                  <a:gd name="T6" fmla="*/ 25 w 50"/>
                  <a:gd name="T7" fmla="*/ 60 h 162"/>
                  <a:gd name="T8" fmla="*/ 26 w 50"/>
                  <a:gd name="T9" fmla="*/ 48 h 162"/>
                  <a:gd name="T10" fmla="*/ 25 w 50"/>
                  <a:gd name="T11" fmla="*/ 40 h 162"/>
                  <a:gd name="T12" fmla="*/ 25 w 50"/>
                  <a:gd name="T13" fmla="*/ 28 h 162"/>
                  <a:gd name="T14" fmla="*/ 25 w 50"/>
                  <a:gd name="T15" fmla="*/ 20 h 162"/>
                  <a:gd name="T16" fmla="*/ 30 w 50"/>
                  <a:gd name="T17" fmla="*/ 12 h 162"/>
                  <a:gd name="T18" fmla="*/ 39 w 50"/>
                  <a:gd name="T19" fmla="*/ 4 h 162"/>
                  <a:gd name="T20" fmla="*/ 46 w 50"/>
                  <a:gd name="T21" fmla="*/ 0 h 162"/>
                  <a:gd name="T22" fmla="*/ 49 w 50"/>
                  <a:gd name="T23" fmla="*/ 0 h 162"/>
                  <a:gd name="T24" fmla="*/ 49 w 50"/>
                  <a:gd name="T25" fmla="*/ 4 h 162"/>
                  <a:gd name="T26" fmla="*/ 47 w 50"/>
                  <a:gd name="T27" fmla="*/ 12 h 162"/>
                  <a:gd name="T28" fmla="*/ 46 w 50"/>
                  <a:gd name="T29" fmla="*/ 20 h 162"/>
                  <a:gd name="T30" fmla="*/ 37 w 50"/>
                  <a:gd name="T31" fmla="*/ 44 h 162"/>
                  <a:gd name="T32" fmla="*/ 26 w 50"/>
                  <a:gd name="T33" fmla="*/ 68 h 162"/>
                  <a:gd name="T34" fmla="*/ 19 w 50"/>
                  <a:gd name="T35" fmla="*/ 92 h 162"/>
                  <a:gd name="T36" fmla="*/ 16 w 50"/>
                  <a:gd name="T37" fmla="*/ 109 h 162"/>
                  <a:gd name="T38" fmla="*/ 12 w 50"/>
                  <a:gd name="T39" fmla="*/ 129 h 162"/>
                  <a:gd name="T40" fmla="*/ 10 w 50"/>
                  <a:gd name="T41" fmla="*/ 161 h 1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162"/>
                  <a:gd name="T65" fmla="*/ 50 w 50"/>
                  <a:gd name="T66" fmla="*/ 162 h 1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162">
                    <a:moveTo>
                      <a:pt x="0" y="129"/>
                    </a:moveTo>
                    <a:lnTo>
                      <a:pt x="14" y="92"/>
                    </a:lnTo>
                    <a:lnTo>
                      <a:pt x="19" y="76"/>
                    </a:lnTo>
                    <a:lnTo>
                      <a:pt x="25" y="60"/>
                    </a:lnTo>
                    <a:lnTo>
                      <a:pt x="26" y="48"/>
                    </a:lnTo>
                    <a:lnTo>
                      <a:pt x="25" y="40"/>
                    </a:lnTo>
                    <a:lnTo>
                      <a:pt x="25" y="28"/>
                    </a:lnTo>
                    <a:lnTo>
                      <a:pt x="25" y="20"/>
                    </a:lnTo>
                    <a:lnTo>
                      <a:pt x="30" y="12"/>
                    </a:lnTo>
                    <a:lnTo>
                      <a:pt x="39" y="4"/>
                    </a:lnTo>
                    <a:lnTo>
                      <a:pt x="46" y="0"/>
                    </a:lnTo>
                    <a:lnTo>
                      <a:pt x="49" y="0"/>
                    </a:lnTo>
                    <a:lnTo>
                      <a:pt x="49" y="4"/>
                    </a:lnTo>
                    <a:lnTo>
                      <a:pt x="47" y="12"/>
                    </a:lnTo>
                    <a:lnTo>
                      <a:pt x="46" y="20"/>
                    </a:lnTo>
                    <a:lnTo>
                      <a:pt x="37" y="44"/>
                    </a:lnTo>
                    <a:lnTo>
                      <a:pt x="26" y="68"/>
                    </a:lnTo>
                    <a:lnTo>
                      <a:pt x="19" y="92"/>
                    </a:lnTo>
                    <a:lnTo>
                      <a:pt x="16" y="109"/>
                    </a:lnTo>
                    <a:lnTo>
                      <a:pt x="12" y="129"/>
                    </a:lnTo>
                    <a:lnTo>
                      <a:pt x="10" y="161"/>
                    </a:lnTo>
                  </a:path>
                </a:pathLst>
              </a:custGeom>
              <a:solidFill>
                <a:schemeClr val="accent1"/>
              </a:solidFill>
              <a:ln w="12700" cap="rnd">
                <a:solidFill>
                  <a:srgbClr val="008000"/>
                </a:solidFill>
                <a:round/>
                <a:headEnd/>
                <a:tailEnd/>
              </a:ln>
            </p:spPr>
            <p:txBody>
              <a:bodyPr/>
              <a:lstStyle/>
              <a:p>
                <a:endParaRPr lang="en-US"/>
              </a:p>
            </p:txBody>
          </p:sp>
          <p:sp>
            <p:nvSpPr>
              <p:cNvPr id="17715" name="Freeform 762"/>
              <p:cNvSpPr>
                <a:spLocks/>
              </p:cNvSpPr>
              <p:nvPr/>
            </p:nvSpPr>
            <p:spPr bwMode="auto">
              <a:xfrm>
                <a:off x="1101" y="2196"/>
                <a:ext cx="54" cy="200"/>
              </a:xfrm>
              <a:custGeom>
                <a:avLst/>
                <a:gdLst>
                  <a:gd name="T0" fmla="*/ 44 w 54"/>
                  <a:gd name="T1" fmla="*/ 199 h 200"/>
                  <a:gd name="T2" fmla="*/ 36 w 54"/>
                  <a:gd name="T3" fmla="*/ 135 h 200"/>
                  <a:gd name="T4" fmla="*/ 25 w 54"/>
                  <a:gd name="T5" fmla="*/ 75 h 200"/>
                  <a:gd name="T6" fmla="*/ 19 w 54"/>
                  <a:gd name="T7" fmla="*/ 52 h 200"/>
                  <a:gd name="T8" fmla="*/ 10 w 54"/>
                  <a:gd name="T9" fmla="*/ 28 h 200"/>
                  <a:gd name="T10" fmla="*/ 3 w 54"/>
                  <a:gd name="T11" fmla="*/ 12 h 200"/>
                  <a:gd name="T12" fmla="*/ 2 w 54"/>
                  <a:gd name="T13" fmla="*/ 4 h 200"/>
                  <a:gd name="T14" fmla="*/ 0 w 54"/>
                  <a:gd name="T15" fmla="*/ 0 h 200"/>
                  <a:gd name="T16" fmla="*/ 2 w 54"/>
                  <a:gd name="T17" fmla="*/ 0 h 200"/>
                  <a:gd name="T18" fmla="*/ 5 w 54"/>
                  <a:gd name="T19" fmla="*/ 4 h 200"/>
                  <a:gd name="T20" fmla="*/ 12 w 54"/>
                  <a:gd name="T21" fmla="*/ 16 h 200"/>
                  <a:gd name="T22" fmla="*/ 19 w 54"/>
                  <a:gd name="T23" fmla="*/ 28 h 200"/>
                  <a:gd name="T24" fmla="*/ 27 w 54"/>
                  <a:gd name="T25" fmla="*/ 48 h 200"/>
                  <a:gd name="T26" fmla="*/ 36 w 54"/>
                  <a:gd name="T27" fmla="*/ 71 h 200"/>
                  <a:gd name="T28" fmla="*/ 44 w 54"/>
                  <a:gd name="T29" fmla="*/ 91 h 200"/>
                  <a:gd name="T30" fmla="*/ 49 w 54"/>
                  <a:gd name="T31" fmla="*/ 111 h 200"/>
                  <a:gd name="T32" fmla="*/ 53 w 54"/>
                  <a:gd name="T33" fmla="*/ 123 h 200"/>
                  <a:gd name="T34" fmla="*/ 53 w 54"/>
                  <a:gd name="T35" fmla="*/ 135 h 200"/>
                  <a:gd name="T36" fmla="*/ 49 w 54"/>
                  <a:gd name="T37" fmla="*/ 151 h 2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200"/>
                  <a:gd name="T59" fmla="*/ 54 w 54"/>
                  <a:gd name="T60" fmla="*/ 200 h 2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200">
                    <a:moveTo>
                      <a:pt x="44" y="199"/>
                    </a:moveTo>
                    <a:lnTo>
                      <a:pt x="36" y="135"/>
                    </a:lnTo>
                    <a:lnTo>
                      <a:pt x="25" y="75"/>
                    </a:lnTo>
                    <a:lnTo>
                      <a:pt x="19" y="52"/>
                    </a:lnTo>
                    <a:lnTo>
                      <a:pt x="10" y="28"/>
                    </a:lnTo>
                    <a:lnTo>
                      <a:pt x="3" y="12"/>
                    </a:lnTo>
                    <a:lnTo>
                      <a:pt x="2" y="4"/>
                    </a:lnTo>
                    <a:lnTo>
                      <a:pt x="0" y="0"/>
                    </a:lnTo>
                    <a:lnTo>
                      <a:pt x="2" y="0"/>
                    </a:lnTo>
                    <a:lnTo>
                      <a:pt x="5" y="4"/>
                    </a:lnTo>
                    <a:lnTo>
                      <a:pt x="12" y="16"/>
                    </a:lnTo>
                    <a:lnTo>
                      <a:pt x="19" y="28"/>
                    </a:lnTo>
                    <a:lnTo>
                      <a:pt x="27" y="48"/>
                    </a:lnTo>
                    <a:lnTo>
                      <a:pt x="36" y="71"/>
                    </a:lnTo>
                    <a:lnTo>
                      <a:pt x="44" y="91"/>
                    </a:lnTo>
                    <a:lnTo>
                      <a:pt x="49" y="111"/>
                    </a:lnTo>
                    <a:lnTo>
                      <a:pt x="53" y="123"/>
                    </a:lnTo>
                    <a:lnTo>
                      <a:pt x="53" y="135"/>
                    </a:lnTo>
                    <a:lnTo>
                      <a:pt x="49" y="151"/>
                    </a:lnTo>
                  </a:path>
                </a:pathLst>
              </a:custGeom>
              <a:solidFill>
                <a:schemeClr val="accent1"/>
              </a:solidFill>
              <a:ln w="12700" cap="rnd">
                <a:solidFill>
                  <a:srgbClr val="008000"/>
                </a:solidFill>
                <a:round/>
                <a:headEnd/>
                <a:tailEnd/>
              </a:ln>
            </p:spPr>
            <p:txBody>
              <a:bodyPr/>
              <a:lstStyle/>
              <a:p>
                <a:endParaRPr lang="en-US"/>
              </a:p>
            </p:txBody>
          </p:sp>
          <p:sp>
            <p:nvSpPr>
              <p:cNvPr id="17716" name="Freeform 763"/>
              <p:cNvSpPr>
                <a:spLocks/>
              </p:cNvSpPr>
              <p:nvPr/>
            </p:nvSpPr>
            <p:spPr bwMode="auto">
              <a:xfrm>
                <a:off x="1047" y="2349"/>
                <a:ext cx="93" cy="65"/>
              </a:xfrm>
              <a:custGeom>
                <a:avLst/>
                <a:gdLst>
                  <a:gd name="T0" fmla="*/ 92 w 93"/>
                  <a:gd name="T1" fmla="*/ 64 h 65"/>
                  <a:gd name="T2" fmla="*/ 90 w 93"/>
                  <a:gd name="T3" fmla="*/ 60 h 65"/>
                  <a:gd name="T4" fmla="*/ 83 w 93"/>
                  <a:gd name="T5" fmla="*/ 48 h 65"/>
                  <a:gd name="T6" fmla="*/ 73 w 93"/>
                  <a:gd name="T7" fmla="*/ 32 h 65"/>
                  <a:gd name="T8" fmla="*/ 65 w 93"/>
                  <a:gd name="T9" fmla="*/ 20 h 65"/>
                  <a:gd name="T10" fmla="*/ 50 w 93"/>
                  <a:gd name="T11" fmla="*/ 8 h 65"/>
                  <a:gd name="T12" fmla="*/ 35 w 93"/>
                  <a:gd name="T13" fmla="*/ 0 h 65"/>
                  <a:gd name="T14" fmla="*/ 25 w 93"/>
                  <a:gd name="T15" fmla="*/ 0 h 65"/>
                  <a:gd name="T16" fmla="*/ 11 w 93"/>
                  <a:gd name="T17" fmla="*/ 0 h 65"/>
                  <a:gd name="T18" fmla="*/ 6 w 93"/>
                  <a:gd name="T19" fmla="*/ 0 h 65"/>
                  <a:gd name="T20" fmla="*/ 1 w 93"/>
                  <a:gd name="T21" fmla="*/ 0 h 65"/>
                  <a:gd name="T22" fmla="*/ 0 w 93"/>
                  <a:gd name="T23" fmla="*/ 0 h 65"/>
                  <a:gd name="T24" fmla="*/ 1 w 93"/>
                  <a:gd name="T25" fmla="*/ 0 h 65"/>
                  <a:gd name="T26" fmla="*/ 6 w 93"/>
                  <a:gd name="T27" fmla="*/ 4 h 65"/>
                  <a:gd name="T28" fmla="*/ 13 w 93"/>
                  <a:gd name="T29" fmla="*/ 4 h 65"/>
                  <a:gd name="T30" fmla="*/ 21 w 93"/>
                  <a:gd name="T31" fmla="*/ 8 h 65"/>
                  <a:gd name="T32" fmla="*/ 38 w 93"/>
                  <a:gd name="T33" fmla="*/ 12 h 65"/>
                  <a:gd name="T34" fmla="*/ 46 w 93"/>
                  <a:gd name="T35" fmla="*/ 12 h 65"/>
                  <a:gd name="T36" fmla="*/ 51 w 93"/>
                  <a:gd name="T37" fmla="*/ 16 h 65"/>
                  <a:gd name="T38" fmla="*/ 62 w 93"/>
                  <a:gd name="T39" fmla="*/ 28 h 65"/>
                  <a:gd name="T40" fmla="*/ 75 w 93"/>
                  <a:gd name="T41" fmla="*/ 40 h 65"/>
                  <a:gd name="T42" fmla="*/ 85 w 93"/>
                  <a:gd name="T43" fmla="*/ 56 h 65"/>
                  <a:gd name="T44" fmla="*/ 90 w 93"/>
                  <a:gd name="T45" fmla="*/ 60 h 65"/>
                  <a:gd name="T46" fmla="*/ 92 w 93"/>
                  <a:gd name="T47" fmla="*/ 64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5"/>
                  <a:gd name="T74" fmla="*/ 93 w 93"/>
                  <a:gd name="T75" fmla="*/ 65 h 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5">
                    <a:moveTo>
                      <a:pt x="92" y="64"/>
                    </a:moveTo>
                    <a:lnTo>
                      <a:pt x="90" y="60"/>
                    </a:lnTo>
                    <a:lnTo>
                      <a:pt x="83" y="48"/>
                    </a:lnTo>
                    <a:lnTo>
                      <a:pt x="73" y="32"/>
                    </a:lnTo>
                    <a:lnTo>
                      <a:pt x="65" y="20"/>
                    </a:lnTo>
                    <a:lnTo>
                      <a:pt x="50" y="8"/>
                    </a:lnTo>
                    <a:lnTo>
                      <a:pt x="35" y="0"/>
                    </a:lnTo>
                    <a:lnTo>
                      <a:pt x="25" y="0"/>
                    </a:lnTo>
                    <a:lnTo>
                      <a:pt x="11" y="0"/>
                    </a:lnTo>
                    <a:lnTo>
                      <a:pt x="6" y="0"/>
                    </a:lnTo>
                    <a:lnTo>
                      <a:pt x="1" y="0"/>
                    </a:lnTo>
                    <a:lnTo>
                      <a:pt x="0" y="0"/>
                    </a:lnTo>
                    <a:lnTo>
                      <a:pt x="1" y="0"/>
                    </a:lnTo>
                    <a:lnTo>
                      <a:pt x="6" y="4"/>
                    </a:lnTo>
                    <a:lnTo>
                      <a:pt x="13" y="4"/>
                    </a:lnTo>
                    <a:lnTo>
                      <a:pt x="21" y="8"/>
                    </a:lnTo>
                    <a:lnTo>
                      <a:pt x="38" y="12"/>
                    </a:lnTo>
                    <a:lnTo>
                      <a:pt x="46" y="12"/>
                    </a:lnTo>
                    <a:lnTo>
                      <a:pt x="51" y="16"/>
                    </a:lnTo>
                    <a:lnTo>
                      <a:pt x="62" y="28"/>
                    </a:lnTo>
                    <a:lnTo>
                      <a:pt x="75" y="40"/>
                    </a:lnTo>
                    <a:lnTo>
                      <a:pt x="85" y="56"/>
                    </a:lnTo>
                    <a:lnTo>
                      <a:pt x="90" y="60"/>
                    </a:lnTo>
                    <a:lnTo>
                      <a:pt x="92" y="64"/>
                    </a:lnTo>
                  </a:path>
                </a:pathLst>
              </a:custGeom>
              <a:solidFill>
                <a:schemeClr val="accent1"/>
              </a:solidFill>
              <a:ln w="12700" cap="rnd">
                <a:solidFill>
                  <a:srgbClr val="008000"/>
                </a:solidFill>
                <a:round/>
                <a:headEnd/>
                <a:tailEnd/>
              </a:ln>
            </p:spPr>
            <p:txBody>
              <a:bodyPr/>
              <a:lstStyle/>
              <a:p>
                <a:endParaRPr lang="en-US"/>
              </a:p>
            </p:txBody>
          </p:sp>
          <p:sp>
            <p:nvSpPr>
              <p:cNvPr id="17717" name="Freeform 764"/>
              <p:cNvSpPr>
                <a:spLocks/>
              </p:cNvSpPr>
              <p:nvPr/>
            </p:nvSpPr>
            <p:spPr bwMode="auto">
              <a:xfrm>
                <a:off x="1143" y="2191"/>
                <a:ext cx="34" cy="226"/>
              </a:xfrm>
              <a:custGeom>
                <a:avLst/>
                <a:gdLst>
                  <a:gd name="T0" fmla="*/ 0 w 34"/>
                  <a:gd name="T1" fmla="*/ 205 h 226"/>
                  <a:gd name="T2" fmla="*/ 6 w 34"/>
                  <a:gd name="T3" fmla="*/ 145 h 226"/>
                  <a:gd name="T4" fmla="*/ 9 w 34"/>
                  <a:gd name="T5" fmla="*/ 116 h 226"/>
                  <a:gd name="T6" fmla="*/ 12 w 34"/>
                  <a:gd name="T7" fmla="*/ 88 h 226"/>
                  <a:gd name="T8" fmla="*/ 18 w 34"/>
                  <a:gd name="T9" fmla="*/ 60 h 226"/>
                  <a:gd name="T10" fmla="*/ 23 w 34"/>
                  <a:gd name="T11" fmla="*/ 32 h 226"/>
                  <a:gd name="T12" fmla="*/ 28 w 34"/>
                  <a:gd name="T13" fmla="*/ 12 h 226"/>
                  <a:gd name="T14" fmla="*/ 32 w 34"/>
                  <a:gd name="T15" fmla="*/ 0 h 226"/>
                  <a:gd name="T16" fmla="*/ 33 w 34"/>
                  <a:gd name="T17" fmla="*/ 0 h 226"/>
                  <a:gd name="T18" fmla="*/ 33 w 34"/>
                  <a:gd name="T19" fmla="*/ 8 h 226"/>
                  <a:gd name="T20" fmla="*/ 33 w 34"/>
                  <a:gd name="T21" fmla="*/ 24 h 226"/>
                  <a:gd name="T22" fmla="*/ 32 w 34"/>
                  <a:gd name="T23" fmla="*/ 40 h 226"/>
                  <a:gd name="T24" fmla="*/ 28 w 34"/>
                  <a:gd name="T25" fmla="*/ 60 h 226"/>
                  <a:gd name="T26" fmla="*/ 23 w 34"/>
                  <a:gd name="T27" fmla="*/ 84 h 226"/>
                  <a:gd name="T28" fmla="*/ 16 w 34"/>
                  <a:gd name="T29" fmla="*/ 104 h 226"/>
                  <a:gd name="T30" fmla="*/ 12 w 34"/>
                  <a:gd name="T31" fmla="*/ 129 h 226"/>
                  <a:gd name="T32" fmla="*/ 12 w 34"/>
                  <a:gd name="T33" fmla="*/ 177 h 226"/>
                  <a:gd name="T34" fmla="*/ 12 w 34"/>
                  <a:gd name="T35" fmla="*/ 225 h 2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226"/>
                  <a:gd name="T56" fmla="*/ 34 w 34"/>
                  <a:gd name="T57" fmla="*/ 226 h 2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226">
                    <a:moveTo>
                      <a:pt x="0" y="205"/>
                    </a:moveTo>
                    <a:lnTo>
                      <a:pt x="6" y="145"/>
                    </a:lnTo>
                    <a:lnTo>
                      <a:pt x="9" y="116"/>
                    </a:lnTo>
                    <a:lnTo>
                      <a:pt x="12" y="88"/>
                    </a:lnTo>
                    <a:lnTo>
                      <a:pt x="18" y="60"/>
                    </a:lnTo>
                    <a:lnTo>
                      <a:pt x="23" y="32"/>
                    </a:lnTo>
                    <a:lnTo>
                      <a:pt x="28" y="12"/>
                    </a:lnTo>
                    <a:lnTo>
                      <a:pt x="32" y="0"/>
                    </a:lnTo>
                    <a:lnTo>
                      <a:pt x="33" y="0"/>
                    </a:lnTo>
                    <a:lnTo>
                      <a:pt x="33" y="8"/>
                    </a:lnTo>
                    <a:lnTo>
                      <a:pt x="33" y="24"/>
                    </a:lnTo>
                    <a:lnTo>
                      <a:pt x="32" y="40"/>
                    </a:lnTo>
                    <a:lnTo>
                      <a:pt x="28" y="60"/>
                    </a:lnTo>
                    <a:lnTo>
                      <a:pt x="23" y="84"/>
                    </a:lnTo>
                    <a:lnTo>
                      <a:pt x="16" y="104"/>
                    </a:lnTo>
                    <a:lnTo>
                      <a:pt x="12" y="129"/>
                    </a:lnTo>
                    <a:lnTo>
                      <a:pt x="12" y="177"/>
                    </a:lnTo>
                    <a:lnTo>
                      <a:pt x="12" y="225"/>
                    </a:lnTo>
                  </a:path>
                </a:pathLst>
              </a:custGeom>
              <a:solidFill>
                <a:schemeClr val="accent1"/>
              </a:solidFill>
              <a:ln w="12700" cap="rnd">
                <a:solidFill>
                  <a:srgbClr val="008000"/>
                </a:solidFill>
                <a:round/>
                <a:headEnd/>
                <a:tailEnd/>
              </a:ln>
            </p:spPr>
            <p:txBody>
              <a:bodyPr/>
              <a:lstStyle/>
              <a:p>
                <a:endParaRPr lang="en-US"/>
              </a:p>
            </p:txBody>
          </p:sp>
          <p:sp>
            <p:nvSpPr>
              <p:cNvPr id="17718" name="Freeform 765"/>
              <p:cNvSpPr>
                <a:spLocks/>
              </p:cNvSpPr>
              <p:nvPr/>
            </p:nvSpPr>
            <p:spPr bwMode="auto">
              <a:xfrm>
                <a:off x="1161" y="2344"/>
                <a:ext cx="72" cy="61"/>
              </a:xfrm>
              <a:custGeom>
                <a:avLst/>
                <a:gdLst>
                  <a:gd name="T0" fmla="*/ 0 w 72"/>
                  <a:gd name="T1" fmla="*/ 60 h 61"/>
                  <a:gd name="T2" fmla="*/ 6 w 72"/>
                  <a:gd name="T3" fmla="*/ 36 h 61"/>
                  <a:gd name="T4" fmla="*/ 9 w 72"/>
                  <a:gd name="T5" fmla="*/ 24 h 61"/>
                  <a:gd name="T6" fmla="*/ 13 w 72"/>
                  <a:gd name="T7" fmla="*/ 16 h 61"/>
                  <a:gd name="T8" fmla="*/ 26 w 72"/>
                  <a:gd name="T9" fmla="*/ 8 h 61"/>
                  <a:gd name="T10" fmla="*/ 38 w 72"/>
                  <a:gd name="T11" fmla="*/ 4 h 61"/>
                  <a:gd name="T12" fmla="*/ 48 w 72"/>
                  <a:gd name="T13" fmla="*/ 0 h 61"/>
                  <a:gd name="T14" fmla="*/ 58 w 72"/>
                  <a:gd name="T15" fmla="*/ 0 h 61"/>
                  <a:gd name="T16" fmla="*/ 68 w 72"/>
                  <a:gd name="T17" fmla="*/ 0 h 61"/>
                  <a:gd name="T18" fmla="*/ 71 w 72"/>
                  <a:gd name="T19" fmla="*/ 4 h 61"/>
                  <a:gd name="T20" fmla="*/ 69 w 72"/>
                  <a:gd name="T21" fmla="*/ 4 h 61"/>
                  <a:gd name="T22" fmla="*/ 64 w 72"/>
                  <a:gd name="T23" fmla="*/ 8 h 61"/>
                  <a:gd name="T24" fmla="*/ 49 w 72"/>
                  <a:gd name="T25" fmla="*/ 16 h 61"/>
                  <a:gd name="T26" fmla="*/ 40 w 72"/>
                  <a:gd name="T27" fmla="*/ 24 h 61"/>
                  <a:gd name="T28" fmla="*/ 27 w 72"/>
                  <a:gd name="T29" fmla="*/ 28 h 61"/>
                  <a:gd name="T30" fmla="*/ 17 w 72"/>
                  <a:gd name="T31" fmla="*/ 32 h 61"/>
                  <a:gd name="T32" fmla="*/ 9 w 72"/>
                  <a:gd name="T33" fmla="*/ 3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61"/>
                  <a:gd name="T53" fmla="*/ 72 w 72"/>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61">
                    <a:moveTo>
                      <a:pt x="0" y="60"/>
                    </a:moveTo>
                    <a:lnTo>
                      <a:pt x="6" y="36"/>
                    </a:lnTo>
                    <a:lnTo>
                      <a:pt x="9" y="24"/>
                    </a:lnTo>
                    <a:lnTo>
                      <a:pt x="13" y="16"/>
                    </a:lnTo>
                    <a:lnTo>
                      <a:pt x="26" y="8"/>
                    </a:lnTo>
                    <a:lnTo>
                      <a:pt x="38" y="4"/>
                    </a:lnTo>
                    <a:lnTo>
                      <a:pt x="48" y="0"/>
                    </a:lnTo>
                    <a:lnTo>
                      <a:pt x="58" y="0"/>
                    </a:lnTo>
                    <a:lnTo>
                      <a:pt x="68" y="0"/>
                    </a:lnTo>
                    <a:lnTo>
                      <a:pt x="71" y="4"/>
                    </a:lnTo>
                    <a:lnTo>
                      <a:pt x="69" y="4"/>
                    </a:lnTo>
                    <a:lnTo>
                      <a:pt x="64" y="8"/>
                    </a:lnTo>
                    <a:lnTo>
                      <a:pt x="49" y="16"/>
                    </a:lnTo>
                    <a:lnTo>
                      <a:pt x="40" y="24"/>
                    </a:lnTo>
                    <a:lnTo>
                      <a:pt x="27" y="28"/>
                    </a:lnTo>
                    <a:lnTo>
                      <a:pt x="17" y="32"/>
                    </a:lnTo>
                    <a:lnTo>
                      <a:pt x="9" y="36"/>
                    </a:lnTo>
                  </a:path>
                </a:pathLst>
              </a:custGeom>
              <a:solidFill>
                <a:schemeClr val="accent1"/>
              </a:solidFill>
              <a:ln w="12700" cap="rnd">
                <a:solidFill>
                  <a:srgbClr val="008000"/>
                </a:solidFill>
                <a:round/>
                <a:headEnd/>
                <a:tailEnd/>
              </a:ln>
            </p:spPr>
            <p:txBody>
              <a:bodyPr/>
              <a:lstStyle/>
              <a:p>
                <a:endParaRPr lang="en-US"/>
              </a:p>
            </p:txBody>
          </p:sp>
          <p:sp>
            <p:nvSpPr>
              <p:cNvPr id="17719" name="Freeform 766"/>
              <p:cNvSpPr>
                <a:spLocks/>
              </p:cNvSpPr>
              <p:nvPr/>
            </p:nvSpPr>
            <p:spPr bwMode="auto">
              <a:xfrm>
                <a:off x="1128" y="2146"/>
                <a:ext cx="19" cy="248"/>
              </a:xfrm>
              <a:custGeom>
                <a:avLst/>
                <a:gdLst>
                  <a:gd name="T0" fmla="*/ 18 w 19"/>
                  <a:gd name="T1" fmla="*/ 247 h 248"/>
                  <a:gd name="T2" fmla="*/ 13 w 19"/>
                  <a:gd name="T3" fmla="*/ 187 h 248"/>
                  <a:gd name="T4" fmla="*/ 8 w 19"/>
                  <a:gd name="T5" fmla="*/ 128 h 248"/>
                  <a:gd name="T6" fmla="*/ 5 w 19"/>
                  <a:gd name="T7" fmla="*/ 80 h 248"/>
                  <a:gd name="T8" fmla="*/ 1 w 19"/>
                  <a:gd name="T9" fmla="*/ 44 h 248"/>
                  <a:gd name="T10" fmla="*/ 0 w 19"/>
                  <a:gd name="T11" fmla="*/ 20 h 248"/>
                  <a:gd name="T12" fmla="*/ 0 w 19"/>
                  <a:gd name="T13" fmla="*/ 4 h 248"/>
                  <a:gd name="T14" fmla="*/ 0 w 19"/>
                  <a:gd name="T15" fmla="*/ 0 h 248"/>
                  <a:gd name="T16" fmla="*/ 1 w 19"/>
                  <a:gd name="T17" fmla="*/ 0 h 248"/>
                  <a:gd name="T18" fmla="*/ 5 w 19"/>
                  <a:gd name="T19" fmla="*/ 8 h 248"/>
                  <a:gd name="T20" fmla="*/ 8 w 19"/>
                  <a:gd name="T21" fmla="*/ 24 h 248"/>
                  <a:gd name="T22" fmla="*/ 13 w 19"/>
                  <a:gd name="T23" fmla="*/ 44 h 248"/>
                  <a:gd name="T24" fmla="*/ 15 w 19"/>
                  <a:gd name="T25" fmla="*/ 60 h 248"/>
                  <a:gd name="T26" fmla="*/ 15 w 19"/>
                  <a:gd name="T27" fmla="*/ 76 h 248"/>
                  <a:gd name="T28" fmla="*/ 15 w 19"/>
                  <a:gd name="T29" fmla="*/ 92 h 248"/>
                  <a:gd name="T30" fmla="*/ 15 w 19"/>
                  <a:gd name="T31" fmla="*/ 108 h 248"/>
                  <a:gd name="T32" fmla="*/ 15 w 19"/>
                  <a:gd name="T33" fmla="*/ 124 h 248"/>
                  <a:gd name="T34" fmla="*/ 17 w 19"/>
                  <a:gd name="T35" fmla="*/ 167 h 248"/>
                  <a:gd name="T36" fmla="*/ 18 w 19"/>
                  <a:gd name="T37" fmla="*/ 207 h 2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248"/>
                  <a:gd name="T59" fmla="*/ 19 w 19"/>
                  <a:gd name="T60" fmla="*/ 248 h 2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248">
                    <a:moveTo>
                      <a:pt x="18" y="247"/>
                    </a:moveTo>
                    <a:lnTo>
                      <a:pt x="13" y="187"/>
                    </a:lnTo>
                    <a:lnTo>
                      <a:pt x="8" y="128"/>
                    </a:lnTo>
                    <a:lnTo>
                      <a:pt x="5" y="80"/>
                    </a:lnTo>
                    <a:lnTo>
                      <a:pt x="1" y="44"/>
                    </a:lnTo>
                    <a:lnTo>
                      <a:pt x="0" y="20"/>
                    </a:lnTo>
                    <a:lnTo>
                      <a:pt x="0" y="4"/>
                    </a:lnTo>
                    <a:lnTo>
                      <a:pt x="0" y="0"/>
                    </a:lnTo>
                    <a:lnTo>
                      <a:pt x="1" y="0"/>
                    </a:lnTo>
                    <a:lnTo>
                      <a:pt x="5" y="8"/>
                    </a:lnTo>
                    <a:lnTo>
                      <a:pt x="8" y="24"/>
                    </a:lnTo>
                    <a:lnTo>
                      <a:pt x="13" y="44"/>
                    </a:lnTo>
                    <a:lnTo>
                      <a:pt x="15" y="60"/>
                    </a:lnTo>
                    <a:lnTo>
                      <a:pt x="15" y="76"/>
                    </a:lnTo>
                    <a:lnTo>
                      <a:pt x="15" y="92"/>
                    </a:lnTo>
                    <a:lnTo>
                      <a:pt x="15" y="108"/>
                    </a:lnTo>
                    <a:lnTo>
                      <a:pt x="15" y="124"/>
                    </a:lnTo>
                    <a:lnTo>
                      <a:pt x="17" y="167"/>
                    </a:lnTo>
                    <a:lnTo>
                      <a:pt x="18" y="207"/>
                    </a:lnTo>
                  </a:path>
                </a:pathLst>
              </a:custGeom>
              <a:solidFill>
                <a:schemeClr val="accent1"/>
              </a:solidFill>
              <a:ln w="12700" cap="rnd">
                <a:solidFill>
                  <a:srgbClr val="008000"/>
                </a:solidFill>
                <a:round/>
                <a:headEnd/>
                <a:tailEnd/>
              </a:ln>
            </p:spPr>
            <p:txBody>
              <a:bodyPr/>
              <a:lstStyle/>
              <a:p>
                <a:endParaRPr lang="en-US"/>
              </a:p>
            </p:txBody>
          </p:sp>
        </p:grpSp>
        <p:grpSp>
          <p:nvGrpSpPr>
            <p:cNvPr id="17880" name="Group 767"/>
            <p:cNvGrpSpPr>
              <a:grpSpLocks/>
            </p:cNvGrpSpPr>
            <p:nvPr/>
          </p:nvGrpSpPr>
          <p:grpSpPr bwMode="auto">
            <a:xfrm>
              <a:off x="1231" y="2148"/>
              <a:ext cx="188" cy="279"/>
              <a:chOff x="1231" y="2148"/>
              <a:chExt cx="188" cy="279"/>
            </a:xfrm>
          </p:grpSpPr>
          <p:sp>
            <p:nvSpPr>
              <p:cNvPr id="17704" name="Freeform 768"/>
              <p:cNvSpPr>
                <a:spLocks/>
              </p:cNvSpPr>
              <p:nvPr/>
            </p:nvSpPr>
            <p:spPr bwMode="auto">
              <a:xfrm>
                <a:off x="1328" y="2321"/>
                <a:ext cx="9" cy="106"/>
              </a:xfrm>
              <a:custGeom>
                <a:avLst/>
                <a:gdLst>
                  <a:gd name="T0" fmla="*/ 0 w 9"/>
                  <a:gd name="T1" fmla="*/ 105 h 106"/>
                  <a:gd name="T2" fmla="*/ 2 w 9"/>
                  <a:gd name="T3" fmla="*/ 73 h 106"/>
                  <a:gd name="T4" fmla="*/ 2 w 9"/>
                  <a:gd name="T5" fmla="*/ 49 h 106"/>
                  <a:gd name="T6" fmla="*/ 4 w 9"/>
                  <a:gd name="T7" fmla="*/ 28 h 106"/>
                  <a:gd name="T8" fmla="*/ 6 w 9"/>
                  <a:gd name="T9" fmla="*/ 16 h 106"/>
                  <a:gd name="T10" fmla="*/ 6 w 9"/>
                  <a:gd name="T11" fmla="*/ 4 h 106"/>
                  <a:gd name="T12" fmla="*/ 6 w 9"/>
                  <a:gd name="T13" fmla="*/ 0 h 106"/>
                  <a:gd name="T14" fmla="*/ 8 w 9"/>
                  <a:gd name="T15" fmla="*/ 0 h 106"/>
                  <a:gd name="T16" fmla="*/ 8 w 9"/>
                  <a:gd name="T17" fmla="*/ 4 h 106"/>
                  <a:gd name="T18" fmla="*/ 8 w 9"/>
                  <a:gd name="T19" fmla="*/ 20 h 106"/>
                  <a:gd name="T20" fmla="*/ 6 w 9"/>
                  <a:gd name="T21" fmla="*/ 44 h 106"/>
                  <a:gd name="T22" fmla="*/ 4 w 9"/>
                  <a:gd name="T23" fmla="*/ 73 h 106"/>
                  <a:gd name="T24" fmla="*/ 0 w 9"/>
                  <a:gd name="T25" fmla="*/ 105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106"/>
                  <a:gd name="T41" fmla="*/ 9 w 9"/>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106">
                    <a:moveTo>
                      <a:pt x="0" y="105"/>
                    </a:moveTo>
                    <a:lnTo>
                      <a:pt x="2" y="73"/>
                    </a:lnTo>
                    <a:lnTo>
                      <a:pt x="2" y="49"/>
                    </a:lnTo>
                    <a:lnTo>
                      <a:pt x="4" y="28"/>
                    </a:lnTo>
                    <a:lnTo>
                      <a:pt x="6" y="16"/>
                    </a:lnTo>
                    <a:lnTo>
                      <a:pt x="6" y="4"/>
                    </a:lnTo>
                    <a:lnTo>
                      <a:pt x="6" y="0"/>
                    </a:lnTo>
                    <a:lnTo>
                      <a:pt x="8" y="0"/>
                    </a:lnTo>
                    <a:lnTo>
                      <a:pt x="8" y="4"/>
                    </a:lnTo>
                    <a:lnTo>
                      <a:pt x="8" y="20"/>
                    </a:lnTo>
                    <a:lnTo>
                      <a:pt x="6" y="44"/>
                    </a:lnTo>
                    <a:lnTo>
                      <a:pt x="4" y="73"/>
                    </a:lnTo>
                    <a:lnTo>
                      <a:pt x="0" y="105"/>
                    </a:lnTo>
                  </a:path>
                </a:pathLst>
              </a:custGeom>
              <a:solidFill>
                <a:schemeClr val="accent1"/>
              </a:solidFill>
              <a:ln w="12700" cap="rnd">
                <a:solidFill>
                  <a:srgbClr val="008000"/>
                </a:solidFill>
                <a:round/>
                <a:headEnd/>
                <a:tailEnd/>
              </a:ln>
            </p:spPr>
            <p:txBody>
              <a:bodyPr/>
              <a:lstStyle/>
              <a:p>
                <a:endParaRPr lang="en-US"/>
              </a:p>
            </p:txBody>
          </p:sp>
          <p:sp>
            <p:nvSpPr>
              <p:cNvPr id="17705" name="Freeform 769"/>
              <p:cNvSpPr>
                <a:spLocks/>
              </p:cNvSpPr>
              <p:nvPr/>
            </p:nvSpPr>
            <p:spPr bwMode="auto">
              <a:xfrm>
                <a:off x="1255" y="2251"/>
                <a:ext cx="78" cy="162"/>
              </a:xfrm>
              <a:custGeom>
                <a:avLst/>
                <a:gdLst>
                  <a:gd name="T0" fmla="*/ 77 w 78"/>
                  <a:gd name="T1" fmla="*/ 161 h 162"/>
                  <a:gd name="T2" fmla="*/ 75 w 78"/>
                  <a:gd name="T3" fmla="*/ 161 h 162"/>
                  <a:gd name="T4" fmla="*/ 71 w 78"/>
                  <a:gd name="T5" fmla="*/ 161 h 162"/>
                  <a:gd name="T6" fmla="*/ 61 w 78"/>
                  <a:gd name="T7" fmla="*/ 145 h 162"/>
                  <a:gd name="T8" fmla="*/ 47 w 78"/>
                  <a:gd name="T9" fmla="*/ 121 h 162"/>
                  <a:gd name="T10" fmla="*/ 43 w 78"/>
                  <a:gd name="T11" fmla="*/ 113 h 162"/>
                  <a:gd name="T12" fmla="*/ 39 w 78"/>
                  <a:gd name="T13" fmla="*/ 104 h 162"/>
                  <a:gd name="T14" fmla="*/ 37 w 78"/>
                  <a:gd name="T15" fmla="*/ 92 h 162"/>
                  <a:gd name="T16" fmla="*/ 39 w 78"/>
                  <a:gd name="T17" fmla="*/ 80 h 162"/>
                  <a:gd name="T18" fmla="*/ 41 w 78"/>
                  <a:gd name="T19" fmla="*/ 72 h 162"/>
                  <a:gd name="T20" fmla="*/ 39 w 78"/>
                  <a:gd name="T21" fmla="*/ 60 h 162"/>
                  <a:gd name="T22" fmla="*/ 35 w 78"/>
                  <a:gd name="T23" fmla="*/ 52 h 162"/>
                  <a:gd name="T24" fmla="*/ 29 w 78"/>
                  <a:gd name="T25" fmla="*/ 44 h 162"/>
                  <a:gd name="T26" fmla="*/ 18 w 78"/>
                  <a:gd name="T27" fmla="*/ 24 h 162"/>
                  <a:gd name="T28" fmla="*/ 6 w 78"/>
                  <a:gd name="T29" fmla="*/ 8 h 162"/>
                  <a:gd name="T30" fmla="*/ 2 w 78"/>
                  <a:gd name="T31" fmla="*/ 4 h 162"/>
                  <a:gd name="T32" fmla="*/ 0 w 78"/>
                  <a:gd name="T33" fmla="*/ 0 h 162"/>
                  <a:gd name="T34" fmla="*/ 2 w 78"/>
                  <a:gd name="T35" fmla="*/ 0 h 162"/>
                  <a:gd name="T36" fmla="*/ 4 w 78"/>
                  <a:gd name="T37" fmla="*/ 0 h 162"/>
                  <a:gd name="T38" fmla="*/ 16 w 78"/>
                  <a:gd name="T39" fmla="*/ 12 h 162"/>
                  <a:gd name="T40" fmla="*/ 29 w 78"/>
                  <a:gd name="T41" fmla="*/ 28 h 162"/>
                  <a:gd name="T42" fmla="*/ 39 w 78"/>
                  <a:gd name="T43" fmla="*/ 44 h 162"/>
                  <a:gd name="T44" fmla="*/ 43 w 78"/>
                  <a:gd name="T45" fmla="*/ 56 h 162"/>
                  <a:gd name="T46" fmla="*/ 49 w 78"/>
                  <a:gd name="T47" fmla="*/ 72 h 162"/>
                  <a:gd name="T48" fmla="*/ 61 w 78"/>
                  <a:gd name="T49" fmla="*/ 108 h 162"/>
                  <a:gd name="T50" fmla="*/ 73 w 78"/>
                  <a:gd name="T51" fmla="*/ 145 h 162"/>
                  <a:gd name="T52" fmla="*/ 75 w 78"/>
                  <a:gd name="T53" fmla="*/ 153 h 162"/>
                  <a:gd name="T54" fmla="*/ 77 w 78"/>
                  <a:gd name="T55" fmla="*/ 161 h 1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8"/>
                  <a:gd name="T85" fmla="*/ 0 h 162"/>
                  <a:gd name="T86" fmla="*/ 78 w 78"/>
                  <a:gd name="T87" fmla="*/ 162 h 1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8" h="162">
                    <a:moveTo>
                      <a:pt x="77" y="161"/>
                    </a:moveTo>
                    <a:lnTo>
                      <a:pt x="75" y="161"/>
                    </a:lnTo>
                    <a:lnTo>
                      <a:pt x="71" y="161"/>
                    </a:lnTo>
                    <a:lnTo>
                      <a:pt x="61" y="145"/>
                    </a:lnTo>
                    <a:lnTo>
                      <a:pt x="47" y="121"/>
                    </a:lnTo>
                    <a:lnTo>
                      <a:pt x="43" y="113"/>
                    </a:lnTo>
                    <a:lnTo>
                      <a:pt x="39" y="104"/>
                    </a:lnTo>
                    <a:lnTo>
                      <a:pt x="37" y="92"/>
                    </a:lnTo>
                    <a:lnTo>
                      <a:pt x="39" y="80"/>
                    </a:lnTo>
                    <a:lnTo>
                      <a:pt x="41" y="72"/>
                    </a:lnTo>
                    <a:lnTo>
                      <a:pt x="39" y="60"/>
                    </a:lnTo>
                    <a:lnTo>
                      <a:pt x="35" y="52"/>
                    </a:lnTo>
                    <a:lnTo>
                      <a:pt x="29" y="44"/>
                    </a:lnTo>
                    <a:lnTo>
                      <a:pt x="18" y="24"/>
                    </a:lnTo>
                    <a:lnTo>
                      <a:pt x="6" y="8"/>
                    </a:lnTo>
                    <a:lnTo>
                      <a:pt x="2" y="4"/>
                    </a:lnTo>
                    <a:lnTo>
                      <a:pt x="0" y="0"/>
                    </a:lnTo>
                    <a:lnTo>
                      <a:pt x="2" y="0"/>
                    </a:lnTo>
                    <a:lnTo>
                      <a:pt x="4" y="0"/>
                    </a:lnTo>
                    <a:lnTo>
                      <a:pt x="16" y="12"/>
                    </a:lnTo>
                    <a:lnTo>
                      <a:pt x="29" y="28"/>
                    </a:lnTo>
                    <a:lnTo>
                      <a:pt x="39" y="44"/>
                    </a:lnTo>
                    <a:lnTo>
                      <a:pt x="43" y="56"/>
                    </a:lnTo>
                    <a:lnTo>
                      <a:pt x="49" y="72"/>
                    </a:lnTo>
                    <a:lnTo>
                      <a:pt x="61" y="108"/>
                    </a:lnTo>
                    <a:lnTo>
                      <a:pt x="73" y="145"/>
                    </a:lnTo>
                    <a:lnTo>
                      <a:pt x="75" y="153"/>
                    </a:lnTo>
                    <a:lnTo>
                      <a:pt x="77" y="161"/>
                    </a:lnTo>
                  </a:path>
                </a:pathLst>
              </a:custGeom>
              <a:solidFill>
                <a:schemeClr val="accent1"/>
              </a:solidFill>
              <a:ln w="12700" cap="rnd">
                <a:solidFill>
                  <a:srgbClr val="008000"/>
                </a:solidFill>
                <a:round/>
                <a:headEnd/>
                <a:tailEnd/>
              </a:ln>
            </p:spPr>
            <p:txBody>
              <a:bodyPr/>
              <a:lstStyle/>
              <a:p>
                <a:endParaRPr lang="en-US"/>
              </a:p>
            </p:txBody>
          </p:sp>
          <p:sp>
            <p:nvSpPr>
              <p:cNvPr id="17706" name="Freeform 770"/>
              <p:cNvSpPr>
                <a:spLocks/>
              </p:cNvSpPr>
              <p:nvPr/>
            </p:nvSpPr>
            <p:spPr bwMode="auto">
              <a:xfrm>
                <a:off x="1332" y="2265"/>
                <a:ext cx="51" cy="162"/>
              </a:xfrm>
              <a:custGeom>
                <a:avLst/>
                <a:gdLst>
                  <a:gd name="T0" fmla="*/ 0 w 51"/>
                  <a:gd name="T1" fmla="*/ 129 h 162"/>
                  <a:gd name="T2" fmla="*/ 15 w 51"/>
                  <a:gd name="T3" fmla="*/ 92 h 162"/>
                  <a:gd name="T4" fmla="*/ 21 w 51"/>
                  <a:gd name="T5" fmla="*/ 76 h 162"/>
                  <a:gd name="T6" fmla="*/ 25 w 51"/>
                  <a:gd name="T7" fmla="*/ 60 h 162"/>
                  <a:gd name="T8" fmla="*/ 27 w 51"/>
                  <a:gd name="T9" fmla="*/ 48 h 162"/>
                  <a:gd name="T10" fmla="*/ 25 w 51"/>
                  <a:gd name="T11" fmla="*/ 40 h 162"/>
                  <a:gd name="T12" fmla="*/ 23 w 51"/>
                  <a:gd name="T13" fmla="*/ 28 h 162"/>
                  <a:gd name="T14" fmla="*/ 25 w 51"/>
                  <a:gd name="T15" fmla="*/ 20 h 162"/>
                  <a:gd name="T16" fmla="*/ 31 w 51"/>
                  <a:gd name="T17" fmla="*/ 12 h 162"/>
                  <a:gd name="T18" fmla="*/ 40 w 51"/>
                  <a:gd name="T19" fmla="*/ 4 h 162"/>
                  <a:gd name="T20" fmla="*/ 48 w 51"/>
                  <a:gd name="T21" fmla="*/ 0 h 162"/>
                  <a:gd name="T22" fmla="*/ 50 w 51"/>
                  <a:gd name="T23" fmla="*/ 0 h 162"/>
                  <a:gd name="T24" fmla="*/ 50 w 51"/>
                  <a:gd name="T25" fmla="*/ 4 h 162"/>
                  <a:gd name="T26" fmla="*/ 50 w 51"/>
                  <a:gd name="T27" fmla="*/ 12 h 162"/>
                  <a:gd name="T28" fmla="*/ 46 w 51"/>
                  <a:gd name="T29" fmla="*/ 20 h 162"/>
                  <a:gd name="T30" fmla="*/ 38 w 51"/>
                  <a:gd name="T31" fmla="*/ 44 h 162"/>
                  <a:gd name="T32" fmla="*/ 27 w 51"/>
                  <a:gd name="T33" fmla="*/ 68 h 162"/>
                  <a:gd name="T34" fmla="*/ 19 w 51"/>
                  <a:gd name="T35" fmla="*/ 92 h 162"/>
                  <a:gd name="T36" fmla="*/ 15 w 51"/>
                  <a:gd name="T37" fmla="*/ 129 h 162"/>
                  <a:gd name="T38" fmla="*/ 11 w 51"/>
                  <a:gd name="T39" fmla="*/ 161 h 1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
                  <a:gd name="T61" fmla="*/ 0 h 162"/>
                  <a:gd name="T62" fmla="*/ 51 w 51"/>
                  <a:gd name="T63" fmla="*/ 162 h 1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 h="162">
                    <a:moveTo>
                      <a:pt x="0" y="129"/>
                    </a:moveTo>
                    <a:lnTo>
                      <a:pt x="15" y="92"/>
                    </a:lnTo>
                    <a:lnTo>
                      <a:pt x="21" y="76"/>
                    </a:lnTo>
                    <a:lnTo>
                      <a:pt x="25" y="60"/>
                    </a:lnTo>
                    <a:lnTo>
                      <a:pt x="27" y="48"/>
                    </a:lnTo>
                    <a:lnTo>
                      <a:pt x="25" y="40"/>
                    </a:lnTo>
                    <a:lnTo>
                      <a:pt x="23" y="28"/>
                    </a:lnTo>
                    <a:lnTo>
                      <a:pt x="25" y="20"/>
                    </a:lnTo>
                    <a:lnTo>
                      <a:pt x="31" y="12"/>
                    </a:lnTo>
                    <a:lnTo>
                      <a:pt x="40" y="4"/>
                    </a:lnTo>
                    <a:lnTo>
                      <a:pt x="48" y="0"/>
                    </a:lnTo>
                    <a:lnTo>
                      <a:pt x="50" y="0"/>
                    </a:lnTo>
                    <a:lnTo>
                      <a:pt x="50" y="4"/>
                    </a:lnTo>
                    <a:lnTo>
                      <a:pt x="50" y="12"/>
                    </a:lnTo>
                    <a:lnTo>
                      <a:pt x="46" y="20"/>
                    </a:lnTo>
                    <a:lnTo>
                      <a:pt x="38" y="44"/>
                    </a:lnTo>
                    <a:lnTo>
                      <a:pt x="27" y="68"/>
                    </a:lnTo>
                    <a:lnTo>
                      <a:pt x="19" y="92"/>
                    </a:lnTo>
                    <a:lnTo>
                      <a:pt x="15" y="129"/>
                    </a:lnTo>
                    <a:lnTo>
                      <a:pt x="11" y="161"/>
                    </a:lnTo>
                  </a:path>
                </a:pathLst>
              </a:custGeom>
              <a:solidFill>
                <a:schemeClr val="accent1"/>
              </a:solidFill>
              <a:ln w="12700" cap="rnd">
                <a:solidFill>
                  <a:srgbClr val="008000"/>
                </a:solidFill>
                <a:round/>
                <a:headEnd/>
                <a:tailEnd/>
              </a:ln>
            </p:spPr>
            <p:txBody>
              <a:bodyPr/>
              <a:lstStyle/>
              <a:p>
                <a:endParaRPr lang="en-US"/>
              </a:p>
            </p:txBody>
          </p:sp>
          <p:sp>
            <p:nvSpPr>
              <p:cNvPr id="17707" name="Freeform 771"/>
              <p:cNvSpPr>
                <a:spLocks/>
              </p:cNvSpPr>
              <p:nvPr/>
            </p:nvSpPr>
            <p:spPr bwMode="auto">
              <a:xfrm>
                <a:off x="1287" y="2198"/>
                <a:ext cx="53" cy="200"/>
              </a:xfrm>
              <a:custGeom>
                <a:avLst/>
                <a:gdLst>
                  <a:gd name="T0" fmla="*/ 44 w 53"/>
                  <a:gd name="T1" fmla="*/ 199 h 200"/>
                  <a:gd name="T2" fmla="*/ 34 w 53"/>
                  <a:gd name="T3" fmla="*/ 135 h 200"/>
                  <a:gd name="T4" fmla="*/ 24 w 53"/>
                  <a:gd name="T5" fmla="*/ 75 h 200"/>
                  <a:gd name="T6" fmla="*/ 18 w 53"/>
                  <a:gd name="T7" fmla="*/ 51 h 200"/>
                  <a:gd name="T8" fmla="*/ 10 w 53"/>
                  <a:gd name="T9" fmla="*/ 27 h 200"/>
                  <a:gd name="T10" fmla="*/ 2 w 53"/>
                  <a:gd name="T11" fmla="*/ 12 h 200"/>
                  <a:gd name="T12" fmla="*/ 0 w 53"/>
                  <a:gd name="T13" fmla="*/ 0 h 200"/>
                  <a:gd name="T14" fmla="*/ 6 w 53"/>
                  <a:gd name="T15" fmla="*/ 4 h 200"/>
                  <a:gd name="T16" fmla="*/ 12 w 53"/>
                  <a:gd name="T17" fmla="*/ 16 h 200"/>
                  <a:gd name="T18" fmla="*/ 18 w 53"/>
                  <a:gd name="T19" fmla="*/ 27 h 200"/>
                  <a:gd name="T20" fmla="*/ 26 w 53"/>
                  <a:gd name="T21" fmla="*/ 47 h 200"/>
                  <a:gd name="T22" fmla="*/ 34 w 53"/>
                  <a:gd name="T23" fmla="*/ 71 h 200"/>
                  <a:gd name="T24" fmla="*/ 44 w 53"/>
                  <a:gd name="T25" fmla="*/ 91 h 200"/>
                  <a:gd name="T26" fmla="*/ 50 w 53"/>
                  <a:gd name="T27" fmla="*/ 111 h 200"/>
                  <a:gd name="T28" fmla="*/ 52 w 53"/>
                  <a:gd name="T29" fmla="*/ 123 h 200"/>
                  <a:gd name="T30" fmla="*/ 52 w 53"/>
                  <a:gd name="T31" fmla="*/ 135 h 200"/>
                  <a:gd name="T32" fmla="*/ 50 w 53"/>
                  <a:gd name="T33" fmla="*/ 151 h 2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200"/>
                  <a:gd name="T53" fmla="*/ 53 w 53"/>
                  <a:gd name="T54" fmla="*/ 200 h 2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200">
                    <a:moveTo>
                      <a:pt x="44" y="199"/>
                    </a:moveTo>
                    <a:lnTo>
                      <a:pt x="34" y="135"/>
                    </a:lnTo>
                    <a:lnTo>
                      <a:pt x="24" y="75"/>
                    </a:lnTo>
                    <a:lnTo>
                      <a:pt x="18" y="51"/>
                    </a:lnTo>
                    <a:lnTo>
                      <a:pt x="10" y="27"/>
                    </a:lnTo>
                    <a:lnTo>
                      <a:pt x="2" y="12"/>
                    </a:lnTo>
                    <a:lnTo>
                      <a:pt x="0" y="0"/>
                    </a:lnTo>
                    <a:lnTo>
                      <a:pt x="6" y="4"/>
                    </a:lnTo>
                    <a:lnTo>
                      <a:pt x="12" y="16"/>
                    </a:lnTo>
                    <a:lnTo>
                      <a:pt x="18" y="27"/>
                    </a:lnTo>
                    <a:lnTo>
                      <a:pt x="26" y="47"/>
                    </a:lnTo>
                    <a:lnTo>
                      <a:pt x="34" y="71"/>
                    </a:lnTo>
                    <a:lnTo>
                      <a:pt x="44" y="91"/>
                    </a:lnTo>
                    <a:lnTo>
                      <a:pt x="50" y="111"/>
                    </a:lnTo>
                    <a:lnTo>
                      <a:pt x="52" y="123"/>
                    </a:lnTo>
                    <a:lnTo>
                      <a:pt x="52" y="135"/>
                    </a:lnTo>
                    <a:lnTo>
                      <a:pt x="50" y="151"/>
                    </a:lnTo>
                  </a:path>
                </a:pathLst>
              </a:custGeom>
              <a:solidFill>
                <a:schemeClr val="accent1"/>
              </a:solidFill>
              <a:ln w="12700" cap="rnd">
                <a:solidFill>
                  <a:srgbClr val="008000"/>
                </a:solidFill>
                <a:round/>
                <a:headEnd/>
                <a:tailEnd/>
              </a:ln>
            </p:spPr>
            <p:txBody>
              <a:bodyPr/>
              <a:lstStyle/>
              <a:p>
                <a:endParaRPr lang="en-US"/>
              </a:p>
            </p:txBody>
          </p:sp>
          <p:sp>
            <p:nvSpPr>
              <p:cNvPr id="17708" name="Freeform 772"/>
              <p:cNvSpPr>
                <a:spLocks/>
              </p:cNvSpPr>
              <p:nvPr/>
            </p:nvSpPr>
            <p:spPr bwMode="auto">
              <a:xfrm>
                <a:off x="1231" y="2351"/>
                <a:ext cx="94" cy="65"/>
              </a:xfrm>
              <a:custGeom>
                <a:avLst/>
                <a:gdLst>
                  <a:gd name="T0" fmla="*/ 93 w 94"/>
                  <a:gd name="T1" fmla="*/ 64 h 65"/>
                  <a:gd name="T2" fmla="*/ 91 w 94"/>
                  <a:gd name="T3" fmla="*/ 60 h 65"/>
                  <a:gd name="T4" fmla="*/ 85 w 94"/>
                  <a:gd name="T5" fmla="*/ 48 h 65"/>
                  <a:gd name="T6" fmla="*/ 75 w 94"/>
                  <a:gd name="T7" fmla="*/ 32 h 65"/>
                  <a:gd name="T8" fmla="*/ 67 w 94"/>
                  <a:gd name="T9" fmla="*/ 20 h 65"/>
                  <a:gd name="T10" fmla="*/ 52 w 94"/>
                  <a:gd name="T11" fmla="*/ 8 h 65"/>
                  <a:gd name="T12" fmla="*/ 36 w 94"/>
                  <a:gd name="T13" fmla="*/ 0 h 65"/>
                  <a:gd name="T14" fmla="*/ 26 w 94"/>
                  <a:gd name="T15" fmla="*/ 0 h 65"/>
                  <a:gd name="T16" fmla="*/ 12 w 94"/>
                  <a:gd name="T17" fmla="*/ 0 h 65"/>
                  <a:gd name="T18" fmla="*/ 4 w 94"/>
                  <a:gd name="T19" fmla="*/ 0 h 65"/>
                  <a:gd name="T20" fmla="*/ 0 w 94"/>
                  <a:gd name="T21" fmla="*/ 0 h 65"/>
                  <a:gd name="T22" fmla="*/ 4 w 94"/>
                  <a:gd name="T23" fmla="*/ 0 h 65"/>
                  <a:gd name="T24" fmla="*/ 8 w 94"/>
                  <a:gd name="T25" fmla="*/ 4 h 65"/>
                  <a:gd name="T26" fmla="*/ 24 w 94"/>
                  <a:gd name="T27" fmla="*/ 8 h 65"/>
                  <a:gd name="T28" fmla="*/ 42 w 94"/>
                  <a:gd name="T29" fmla="*/ 12 h 65"/>
                  <a:gd name="T30" fmla="*/ 48 w 94"/>
                  <a:gd name="T31" fmla="*/ 12 h 65"/>
                  <a:gd name="T32" fmla="*/ 54 w 94"/>
                  <a:gd name="T33" fmla="*/ 16 h 65"/>
                  <a:gd name="T34" fmla="*/ 65 w 94"/>
                  <a:gd name="T35" fmla="*/ 28 h 65"/>
                  <a:gd name="T36" fmla="*/ 77 w 94"/>
                  <a:gd name="T37" fmla="*/ 40 h 65"/>
                  <a:gd name="T38" fmla="*/ 87 w 94"/>
                  <a:gd name="T39" fmla="*/ 56 h 65"/>
                  <a:gd name="T40" fmla="*/ 91 w 94"/>
                  <a:gd name="T41" fmla="*/ 60 h 65"/>
                  <a:gd name="T42" fmla="*/ 93 w 94"/>
                  <a:gd name="T43" fmla="*/ 6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
                  <a:gd name="T67" fmla="*/ 0 h 65"/>
                  <a:gd name="T68" fmla="*/ 94 w 94"/>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 h="65">
                    <a:moveTo>
                      <a:pt x="93" y="64"/>
                    </a:moveTo>
                    <a:lnTo>
                      <a:pt x="91" y="60"/>
                    </a:lnTo>
                    <a:lnTo>
                      <a:pt x="85" y="48"/>
                    </a:lnTo>
                    <a:lnTo>
                      <a:pt x="75" y="32"/>
                    </a:lnTo>
                    <a:lnTo>
                      <a:pt x="67" y="20"/>
                    </a:lnTo>
                    <a:lnTo>
                      <a:pt x="52" y="8"/>
                    </a:lnTo>
                    <a:lnTo>
                      <a:pt x="36" y="0"/>
                    </a:lnTo>
                    <a:lnTo>
                      <a:pt x="26" y="0"/>
                    </a:lnTo>
                    <a:lnTo>
                      <a:pt x="12" y="0"/>
                    </a:lnTo>
                    <a:lnTo>
                      <a:pt x="4" y="0"/>
                    </a:lnTo>
                    <a:lnTo>
                      <a:pt x="0" y="0"/>
                    </a:lnTo>
                    <a:lnTo>
                      <a:pt x="4" y="0"/>
                    </a:lnTo>
                    <a:lnTo>
                      <a:pt x="8" y="4"/>
                    </a:lnTo>
                    <a:lnTo>
                      <a:pt x="24" y="8"/>
                    </a:lnTo>
                    <a:lnTo>
                      <a:pt x="42" y="12"/>
                    </a:lnTo>
                    <a:lnTo>
                      <a:pt x="48" y="12"/>
                    </a:lnTo>
                    <a:lnTo>
                      <a:pt x="54" y="16"/>
                    </a:lnTo>
                    <a:lnTo>
                      <a:pt x="65" y="28"/>
                    </a:lnTo>
                    <a:lnTo>
                      <a:pt x="77" y="40"/>
                    </a:lnTo>
                    <a:lnTo>
                      <a:pt x="87" y="56"/>
                    </a:lnTo>
                    <a:lnTo>
                      <a:pt x="91" y="60"/>
                    </a:lnTo>
                    <a:lnTo>
                      <a:pt x="93" y="64"/>
                    </a:lnTo>
                  </a:path>
                </a:pathLst>
              </a:custGeom>
              <a:solidFill>
                <a:schemeClr val="accent1"/>
              </a:solidFill>
              <a:ln w="12700" cap="rnd">
                <a:solidFill>
                  <a:srgbClr val="008000"/>
                </a:solidFill>
                <a:round/>
                <a:headEnd/>
                <a:tailEnd/>
              </a:ln>
            </p:spPr>
            <p:txBody>
              <a:bodyPr/>
              <a:lstStyle/>
              <a:p>
                <a:endParaRPr lang="en-US"/>
              </a:p>
            </p:txBody>
          </p:sp>
          <p:sp>
            <p:nvSpPr>
              <p:cNvPr id="17709" name="Freeform 773"/>
              <p:cNvSpPr>
                <a:spLocks/>
              </p:cNvSpPr>
              <p:nvPr/>
            </p:nvSpPr>
            <p:spPr bwMode="auto">
              <a:xfrm>
                <a:off x="1330" y="2193"/>
                <a:ext cx="35" cy="226"/>
              </a:xfrm>
              <a:custGeom>
                <a:avLst/>
                <a:gdLst>
                  <a:gd name="T0" fmla="*/ 0 w 35"/>
                  <a:gd name="T1" fmla="*/ 205 h 226"/>
                  <a:gd name="T2" fmla="*/ 6 w 35"/>
                  <a:gd name="T3" fmla="*/ 145 h 226"/>
                  <a:gd name="T4" fmla="*/ 10 w 35"/>
                  <a:gd name="T5" fmla="*/ 116 h 226"/>
                  <a:gd name="T6" fmla="*/ 12 w 35"/>
                  <a:gd name="T7" fmla="*/ 88 h 226"/>
                  <a:gd name="T8" fmla="*/ 18 w 35"/>
                  <a:gd name="T9" fmla="*/ 60 h 226"/>
                  <a:gd name="T10" fmla="*/ 22 w 35"/>
                  <a:gd name="T11" fmla="*/ 32 h 226"/>
                  <a:gd name="T12" fmla="*/ 28 w 35"/>
                  <a:gd name="T13" fmla="*/ 12 h 226"/>
                  <a:gd name="T14" fmla="*/ 30 w 35"/>
                  <a:gd name="T15" fmla="*/ 0 h 226"/>
                  <a:gd name="T16" fmla="*/ 32 w 35"/>
                  <a:gd name="T17" fmla="*/ 0 h 226"/>
                  <a:gd name="T18" fmla="*/ 34 w 35"/>
                  <a:gd name="T19" fmla="*/ 12 h 226"/>
                  <a:gd name="T20" fmla="*/ 32 w 35"/>
                  <a:gd name="T21" fmla="*/ 28 h 226"/>
                  <a:gd name="T22" fmla="*/ 30 w 35"/>
                  <a:gd name="T23" fmla="*/ 44 h 226"/>
                  <a:gd name="T24" fmla="*/ 26 w 35"/>
                  <a:gd name="T25" fmla="*/ 60 h 226"/>
                  <a:gd name="T26" fmla="*/ 22 w 35"/>
                  <a:gd name="T27" fmla="*/ 84 h 226"/>
                  <a:gd name="T28" fmla="*/ 16 w 35"/>
                  <a:gd name="T29" fmla="*/ 108 h 226"/>
                  <a:gd name="T30" fmla="*/ 12 w 35"/>
                  <a:gd name="T31" fmla="*/ 128 h 226"/>
                  <a:gd name="T32" fmla="*/ 12 w 35"/>
                  <a:gd name="T33" fmla="*/ 177 h 226"/>
                  <a:gd name="T34" fmla="*/ 12 w 35"/>
                  <a:gd name="T35" fmla="*/ 225 h 2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226"/>
                  <a:gd name="T56" fmla="*/ 35 w 35"/>
                  <a:gd name="T57" fmla="*/ 226 h 2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226">
                    <a:moveTo>
                      <a:pt x="0" y="205"/>
                    </a:moveTo>
                    <a:lnTo>
                      <a:pt x="6" y="145"/>
                    </a:lnTo>
                    <a:lnTo>
                      <a:pt x="10" y="116"/>
                    </a:lnTo>
                    <a:lnTo>
                      <a:pt x="12" y="88"/>
                    </a:lnTo>
                    <a:lnTo>
                      <a:pt x="18" y="60"/>
                    </a:lnTo>
                    <a:lnTo>
                      <a:pt x="22" y="32"/>
                    </a:lnTo>
                    <a:lnTo>
                      <a:pt x="28" y="12"/>
                    </a:lnTo>
                    <a:lnTo>
                      <a:pt x="30" y="0"/>
                    </a:lnTo>
                    <a:lnTo>
                      <a:pt x="32" y="0"/>
                    </a:lnTo>
                    <a:lnTo>
                      <a:pt x="34" y="12"/>
                    </a:lnTo>
                    <a:lnTo>
                      <a:pt x="32" y="28"/>
                    </a:lnTo>
                    <a:lnTo>
                      <a:pt x="30" y="44"/>
                    </a:lnTo>
                    <a:lnTo>
                      <a:pt x="26" y="60"/>
                    </a:lnTo>
                    <a:lnTo>
                      <a:pt x="22" y="84"/>
                    </a:lnTo>
                    <a:lnTo>
                      <a:pt x="16" y="108"/>
                    </a:lnTo>
                    <a:lnTo>
                      <a:pt x="12" y="128"/>
                    </a:lnTo>
                    <a:lnTo>
                      <a:pt x="12" y="177"/>
                    </a:lnTo>
                    <a:lnTo>
                      <a:pt x="12" y="225"/>
                    </a:lnTo>
                  </a:path>
                </a:pathLst>
              </a:custGeom>
              <a:solidFill>
                <a:schemeClr val="accent1"/>
              </a:solidFill>
              <a:ln w="12700" cap="rnd">
                <a:solidFill>
                  <a:srgbClr val="008000"/>
                </a:solidFill>
                <a:round/>
                <a:headEnd/>
                <a:tailEnd/>
              </a:ln>
            </p:spPr>
            <p:txBody>
              <a:bodyPr/>
              <a:lstStyle/>
              <a:p>
                <a:endParaRPr lang="en-US"/>
              </a:p>
            </p:txBody>
          </p:sp>
          <p:sp>
            <p:nvSpPr>
              <p:cNvPr id="17710" name="Freeform 774"/>
              <p:cNvSpPr>
                <a:spLocks/>
              </p:cNvSpPr>
              <p:nvPr/>
            </p:nvSpPr>
            <p:spPr bwMode="auto">
              <a:xfrm>
                <a:off x="1348" y="2346"/>
                <a:ext cx="71" cy="61"/>
              </a:xfrm>
              <a:custGeom>
                <a:avLst/>
                <a:gdLst>
                  <a:gd name="T0" fmla="*/ 0 w 71"/>
                  <a:gd name="T1" fmla="*/ 60 h 61"/>
                  <a:gd name="T2" fmla="*/ 4 w 71"/>
                  <a:gd name="T3" fmla="*/ 36 h 61"/>
                  <a:gd name="T4" fmla="*/ 8 w 71"/>
                  <a:gd name="T5" fmla="*/ 24 h 61"/>
                  <a:gd name="T6" fmla="*/ 13 w 71"/>
                  <a:gd name="T7" fmla="*/ 16 h 61"/>
                  <a:gd name="T8" fmla="*/ 25 w 71"/>
                  <a:gd name="T9" fmla="*/ 8 h 61"/>
                  <a:gd name="T10" fmla="*/ 38 w 71"/>
                  <a:gd name="T11" fmla="*/ 4 h 61"/>
                  <a:gd name="T12" fmla="*/ 47 w 71"/>
                  <a:gd name="T13" fmla="*/ 0 h 61"/>
                  <a:gd name="T14" fmla="*/ 57 w 71"/>
                  <a:gd name="T15" fmla="*/ 0 h 61"/>
                  <a:gd name="T16" fmla="*/ 66 w 71"/>
                  <a:gd name="T17" fmla="*/ 0 h 61"/>
                  <a:gd name="T18" fmla="*/ 70 w 71"/>
                  <a:gd name="T19" fmla="*/ 4 h 61"/>
                  <a:gd name="T20" fmla="*/ 68 w 71"/>
                  <a:gd name="T21" fmla="*/ 4 h 61"/>
                  <a:gd name="T22" fmla="*/ 64 w 71"/>
                  <a:gd name="T23" fmla="*/ 8 h 61"/>
                  <a:gd name="T24" fmla="*/ 55 w 71"/>
                  <a:gd name="T25" fmla="*/ 12 h 61"/>
                  <a:gd name="T26" fmla="*/ 49 w 71"/>
                  <a:gd name="T27" fmla="*/ 16 h 61"/>
                  <a:gd name="T28" fmla="*/ 38 w 71"/>
                  <a:gd name="T29" fmla="*/ 24 h 61"/>
                  <a:gd name="T30" fmla="*/ 25 w 71"/>
                  <a:gd name="T31" fmla="*/ 28 h 61"/>
                  <a:gd name="T32" fmla="*/ 15 w 71"/>
                  <a:gd name="T33" fmla="*/ 32 h 61"/>
                  <a:gd name="T34" fmla="*/ 8 w 71"/>
                  <a:gd name="T35" fmla="*/ 36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61"/>
                  <a:gd name="T56" fmla="*/ 71 w 71"/>
                  <a:gd name="T57" fmla="*/ 61 h 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61">
                    <a:moveTo>
                      <a:pt x="0" y="60"/>
                    </a:moveTo>
                    <a:lnTo>
                      <a:pt x="4" y="36"/>
                    </a:lnTo>
                    <a:lnTo>
                      <a:pt x="8" y="24"/>
                    </a:lnTo>
                    <a:lnTo>
                      <a:pt x="13" y="16"/>
                    </a:lnTo>
                    <a:lnTo>
                      <a:pt x="25" y="8"/>
                    </a:lnTo>
                    <a:lnTo>
                      <a:pt x="38" y="4"/>
                    </a:lnTo>
                    <a:lnTo>
                      <a:pt x="47" y="0"/>
                    </a:lnTo>
                    <a:lnTo>
                      <a:pt x="57" y="0"/>
                    </a:lnTo>
                    <a:lnTo>
                      <a:pt x="66" y="0"/>
                    </a:lnTo>
                    <a:lnTo>
                      <a:pt x="70" y="4"/>
                    </a:lnTo>
                    <a:lnTo>
                      <a:pt x="68" y="4"/>
                    </a:lnTo>
                    <a:lnTo>
                      <a:pt x="64" y="8"/>
                    </a:lnTo>
                    <a:lnTo>
                      <a:pt x="55" y="12"/>
                    </a:lnTo>
                    <a:lnTo>
                      <a:pt x="49" y="16"/>
                    </a:lnTo>
                    <a:lnTo>
                      <a:pt x="38" y="24"/>
                    </a:lnTo>
                    <a:lnTo>
                      <a:pt x="25" y="28"/>
                    </a:lnTo>
                    <a:lnTo>
                      <a:pt x="15" y="32"/>
                    </a:lnTo>
                    <a:lnTo>
                      <a:pt x="8" y="36"/>
                    </a:lnTo>
                  </a:path>
                </a:pathLst>
              </a:custGeom>
              <a:solidFill>
                <a:schemeClr val="accent1"/>
              </a:solidFill>
              <a:ln w="12700" cap="rnd">
                <a:solidFill>
                  <a:srgbClr val="008000"/>
                </a:solidFill>
                <a:round/>
                <a:headEnd/>
                <a:tailEnd/>
              </a:ln>
            </p:spPr>
            <p:txBody>
              <a:bodyPr/>
              <a:lstStyle/>
              <a:p>
                <a:endParaRPr lang="en-US"/>
              </a:p>
            </p:txBody>
          </p:sp>
          <p:sp>
            <p:nvSpPr>
              <p:cNvPr id="17711" name="Freeform 775"/>
              <p:cNvSpPr>
                <a:spLocks/>
              </p:cNvSpPr>
              <p:nvPr/>
            </p:nvSpPr>
            <p:spPr bwMode="auto">
              <a:xfrm>
                <a:off x="1314" y="2148"/>
                <a:ext cx="19" cy="248"/>
              </a:xfrm>
              <a:custGeom>
                <a:avLst/>
                <a:gdLst>
                  <a:gd name="T0" fmla="*/ 18 w 19"/>
                  <a:gd name="T1" fmla="*/ 247 h 248"/>
                  <a:gd name="T2" fmla="*/ 14 w 19"/>
                  <a:gd name="T3" fmla="*/ 187 h 248"/>
                  <a:gd name="T4" fmla="*/ 8 w 19"/>
                  <a:gd name="T5" fmla="*/ 127 h 248"/>
                  <a:gd name="T6" fmla="*/ 4 w 19"/>
                  <a:gd name="T7" fmla="*/ 80 h 248"/>
                  <a:gd name="T8" fmla="*/ 2 w 19"/>
                  <a:gd name="T9" fmla="*/ 44 h 248"/>
                  <a:gd name="T10" fmla="*/ 0 w 19"/>
                  <a:gd name="T11" fmla="*/ 20 h 248"/>
                  <a:gd name="T12" fmla="*/ 0 w 19"/>
                  <a:gd name="T13" fmla="*/ 4 h 248"/>
                  <a:gd name="T14" fmla="*/ 0 w 19"/>
                  <a:gd name="T15" fmla="*/ 0 h 248"/>
                  <a:gd name="T16" fmla="*/ 2 w 19"/>
                  <a:gd name="T17" fmla="*/ 0 h 248"/>
                  <a:gd name="T18" fmla="*/ 4 w 19"/>
                  <a:gd name="T19" fmla="*/ 8 h 248"/>
                  <a:gd name="T20" fmla="*/ 8 w 19"/>
                  <a:gd name="T21" fmla="*/ 24 h 248"/>
                  <a:gd name="T22" fmla="*/ 12 w 19"/>
                  <a:gd name="T23" fmla="*/ 44 h 248"/>
                  <a:gd name="T24" fmla="*/ 14 w 19"/>
                  <a:gd name="T25" fmla="*/ 60 h 248"/>
                  <a:gd name="T26" fmla="*/ 14 w 19"/>
                  <a:gd name="T27" fmla="*/ 92 h 248"/>
                  <a:gd name="T28" fmla="*/ 14 w 19"/>
                  <a:gd name="T29" fmla="*/ 123 h 248"/>
                  <a:gd name="T30" fmla="*/ 16 w 19"/>
                  <a:gd name="T31" fmla="*/ 167 h 248"/>
                  <a:gd name="T32" fmla="*/ 18 w 19"/>
                  <a:gd name="T33" fmla="*/ 207 h 2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48"/>
                  <a:gd name="T53" fmla="*/ 19 w 19"/>
                  <a:gd name="T54" fmla="*/ 248 h 2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48">
                    <a:moveTo>
                      <a:pt x="18" y="247"/>
                    </a:moveTo>
                    <a:lnTo>
                      <a:pt x="14" y="187"/>
                    </a:lnTo>
                    <a:lnTo>
                      <a:pt x="8" y="127"/>
                    </a:lnTo>
                    <a:lnTo>
                      <a:pt x="4" y="80"/>
                    </a:lnTo>
                    <a:lnTo>
                      <a:pt x="2" y="44"/>
                    </a:lnTo>
                    <a:lnTo>
                      <a:pt x="0" y="20"/>
                    </a:lnTo>
                    <a:lnTo>
                      <a:pt x="0" y="4"/>
                    </a:lnTo>
                    <a:lnTo>
                      <a:pt x="0" y="0"/>
                    </a:lnTo>
                    <a:lnTo>
                      <a:pt x="2" y="0"/>
                    </a:lnTo>
                    <a:lnTo>
                      <a:pt x="4" y="8"/>
                    </a:lnTo>
                    <a:lnTo>
                      <a:pt x="8" y="24"/>
                    </a:lnTo>
                    <a:lnTo>
                      <a:pt x="12" y="44"/>
                    </a:lnTo>
                    <a:lnTo>
                      <a:pt x="14" y="60"/>
                    </a:lnTo>
                    <a:lnTo>
                      <a:pt x="14" y="92"/>
                    </a:lnTo>
                    <a:lnTo>
                      <a:pt x="14" y="123"/>
                    </a:lnTo>
                    <a:lnTo>
                      <a:pt x="16" y="167"/>
                    </a:lnTo>
                    <a:lnTo>
                      <a:pt x="18" y="207"/>
                    </a:lnTo>
                  </a:path>
                </a:pathLst>
              </a:custGeom>
              <a:solidFill>
                <a:schemeClr val="accent1"/>
              </a:solidFill>
              <a:ln w="12700" cap="rnd">
                <a:solidFill>
                  <a:srgbClr val="008000"/>
                </a:solidFill>
                <a:round/>
                <a:headEnd/>
                <a:tailEnd/>
              </a:ln>
            </p:spPr>
            <p:txBody>
              <a:bodyPr/>
              <a:lstStyle/>
              <a:p>
                <a:endParaRPr lang="en-US"/>
              </a:p>
            </p:txBody>
          </p:sp>
        </p:grpSp>
      </p:grpSp>
      <p:grpSp>
        <p:nvGrpSpPr>
          <p:cNvPr id="17881" name="Group 776"/>
          <p:cNvGrpSpPr>
            <a:grpSpLocks/>
          </p:cNvGrpSpPr>
          <p:nvPr/>
        </p:nvGrpSpPr>
        <p:grpSpPr bwMode="auto">
          <a:xfrm>
            <a:off x="4564063" y="4011613"/>
            <a:ext cx="273050" cy="455612"/>
            <a:chOff x="3163" y="2470"/>
            <a:chExt cx="189" cy="280"/>
          </a:xfrm>
        </p:grpSpPr>
        <p:sp>
          <p:nvSpPr>
            <p:cNvPr id="17692" name="Freeform 777"/>
            <p:cNvSpPr>
              <a:spLocks/>
            </p:cNvSpPr>
            <p:nvPr/>
          </p:nvSpPr>
          <p:spPr bwMode="auto">
            <a:xfrm>
              <a:off x="3258" y="2644"/>
              <a:ext cx="11" cy="106"/>
            </a:xfrm>
            <a:custGeom>
              <a:avLst/>
              <a:gdLst>
                <a:gd name="T0" fmla="*/ 0 w 11"/>
                <a:gd name="T1" fmla="*/ 105 h 106"/>
                <a:gd name="T2" fmla="*/ 0 w 11"/>
                <a:gd name="T3" fmla="*/ 73 h 106"/>
                <a:gd name="T4" fmla="*/ 5 w 11"/>
                <a:gd name="T5" fmla="*/ 50 h 106"/>
                <a:gd name="T6" fmla="*/ 5 w 11"/>
                <a:gd name="T7" fmla="*/ 28 h 106"/>
                <a:gd name="T8" fmla="*/ 5 w 11"/>
                <a:gd name="T9" fmla="*/ 14 h 106"/>
                <a:gd name="T10" fmla="*/ 10 w 11"/>
                <a:gd name="T11" fmla="*/ 5 h 106"/>
                <a:gd name="T12" fmla="*/ 10 w 11"/>
                <a:gd name="T13" fmla="*/ 0 h 106"/>
                <a:gd name="T14" fmla="*/ 10 w 11"/>
                <a:gd name="T15" fmla="*/ 5 h 106"/>
                <a:gd name="T16" fmla="*/ 10 w 11"/>
                <a:gd name="T17" fmla="*/ 19 h 106"/>
                <a:gd name="T18" fmla="*/ 10 w 11"/>
                <a:gd name="T19" fmla="*/ 46 h 106"/>
                <a:gd name="T20" fmla="*/ 5 w 11"/>
                <a:gd name="T21" fmla="*/ 73 h 106"/>
                <a:gd name="T22" fmla="*/ 0 w 11"/>
                <a:gd name="T23" fmla="*/ 105 h 1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06"/>
                <a:gd name="T38" fmla="*/ 11 w 11"/>
                <a:gd name="T39" fmla="*/ 106 h 1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06">
                  <a:moveTo>
                    <a:pt x="0" y="105"/>
                  </a:moveTo>
                  <a:lnTo>
                    <a:pt x="0" y="73"/>
                  </a:lnTo>
                  <a:lnTo>
                    <a:pt x="5" y="50"/>
                  </a:lnTo>
                  <a:lnTo>
                    <a:pt x="5" y="28"/>
                  </a:lnTo>
                  <a:lnTo>
                    <a:pt x="5" y="14"/>
                  </a:lnTo>
                  <a:lnTo>
                    <a:pt x="10" y="5"/>
                  </a:lnTo>
                  <a:lnTo>
                    <a:pt x="10" y="0"/>
                  </a:lnTo>
                  <a:lnTo>
                    <a:pt x="10" y="5"/>
                  </a:lnTo>
                  <a:lnTo>
                    <a:pt x="10" y="19"/>
                  </a:lnTo>
                  <a:lnTo>
                    <a:pt x="10" y="46"/>
                  </a:lnTo>
                  <a:lnTo>
                    <a:pt x="5" y="73"/>
                  </a:lnTo>
                  <a:lnTo>
                    <a:pt x="0" y="105"/>
                  </a:lnTo>
                </a:path>
              </a:pathLst>
            </a:custGeom>
            <a:solidFill>
              <a:schemeClr val="accent1"/>
            </a:solidFill>
            <a:ln w="12700" cap="rnd">
              <a:solidFill>
                <a:srgbClr val="008000"/>
              </a:solidFill>
              <a:round/>
              <a:headEnd/>
              <a:tailEnd/>
            </a:ln>
          </p:spPr>
          <p:txBody>
            <a:bodyPr/>
            <a:lstStyle/>
            <a:p>
              <a:endParaRPr lang="en-US"/>
            </a:p>
          </p:txBody>
        </p:sp>
        <p:sp>
          <p:nvSpPr>
            <p:cNvPr id="17693" name="Freeform 778"/>
            <p:cNvSpPr>
              <a:spLocks/>
            </p:cNvSpPr>
            <p:nvPr/>
          </p:nvSpPr>
          <p:spPr bwMode="auto">
            <a:xfrm>
              <a:off x="3184" y="2574"/>
              <a:ext cx="82" cy="165"/>
            </a:xfrm>
            <a:custGeom>
              <a:avLst/>
              <a:gdLst>
                <a:gd name="T0" fmla="*/ 81 w 82"/>
                <a:gd name="T1" fmla="*/ 164 h 165"/>
                <a:gd name="T2" fmla="*/ 76 w 82"/>
                <a:gd name="T3" fmla="*/ 159 h 165"/>
                <a:gd name="T4" fmla="*/ 61 w 82"/>
                <a:gd name="T5" fmla="*/ 141 h 165"/>
                <a:gd name="T6" fmla="*/ 51 w 82"/>
                <a:gd name="T7" fmla="*/ 123 h 165"/>
                <a:gd name="T8" fmla="*/ 40 w 82"/>
                <a:gd name="T9" fmla="*/ 105 h 165"/>
                <a:gd name="T10" fmla="*/ 40 w 82"/>
                <a:gd name="T11" fmla="*/ 91 h 165"/>
                <a:gd name="T12" fmla="*/ 40 w 82"/>
                <a:gd name="T13" fmla="*/ 82 h 165"/>
                <a:gd name="T14" fmla="*/ 40 w 82"/>
                <a:gd name="T15" fmla="*/ 73 h 165"/>
                <a:gd name="T16" fmla="*/ 40 w 82"/>
                <a:gd name="T17" fmla="*/ 59 h 165"/>
                <a:gd name="T18" fmla="*/ 30 w 82"/>
                <a:gd name="T19" fmla="*/ 41 h 165"/>
                <a:gd name="T20" fmla="*/ 20 w 82"/>
                <a:gd name="T21" fmla="*/ 23 h 165"/>
                <a:gd name="T22" fmla="*/ 5 w 82"/>
                <a:gd name="T23" fmla="*/ 9 h 165"/>
                <a:gd name="T24" fmla="*/ 0 w 82"/>
                <a:gd name="T25" fmla="*/ 0 h 165"/>
                <a:gd name="T26" fmla="*/ 5 w 82"/>
                <a:gd name="T27" fmla="*/ 0 h 165"/>
                <a:gd name="T28" fmla="*/ 15 w 82"/>
                <a:gd name="T29" fmla="*/ 9 h 165"/>
                <a:gd name="T30" fmla="*/ 30 w 82"/>
                <a:gd name="T31" fmla="*/ 27 h 165"/>
                <a:gd name="T32" fmla="*/ 40 w 82"/>
                <a:gd name="T33" fmla="*/ 46 h 165"/>
                <a:gd name="T34" fmla="*/ 46 w 82"/>
                <a:gd name="T35" fmla="*/ 59 h 165"/>
                <a:gd name="T36" fmla="*/ 51 w 82"/>
                <a:gd name="T37" fmla="*/ 73 h 165"/>
                <a:gd name="T38" fmla="*/ 66 w 82"/>
                <a:gd name="T39" fmla="*/ 109 h 165"/>
                <a:gd name="T40" fmla="*/ 76 w 82"/>
                <a:gd name="T41" fmla="*/ 146 h 165"/>
                <a:gd name="T42" fmla="*/ 81 w 82"/>
                <a:gd name="T43" fmla="*/ 159 h 165"/>
                <a:gd name="T44" fmla="*/ 81 w 82"/>
                <a:gd name="T45" fmla="*/ 164 h 1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2"/>
                <a:gd name="T70" fmla="*/ 0 h 165"/>
                <a:gd name="T71" fmla="*/ 82 w 82"/>
                <a:gd name="T72" fmla="*/ 165 h 1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2" h="165">
                  <a:moveTo>
                    <a:pt x="81" y="164"/>
                  </a:moveTo>
                  <a:lnTo>
                    <a:pt x="76" y="159"/>
                  </a:lnTo>
                  <a:lnTo>
                    <a:pt x="61" y="141"/>
                  </a:lnTo>
                  <a:lnTo>
                    <a:pt x="51" y="123"/>
                  </a:lnTo>
                  <a:lnTo>
                    <a:pt x="40" y="105"/>
                  </a:lnTo>
                  <a:lnTo>
                    <a:pt x="40" y="91"/>
                  </a:lnTo>
                  <a:lnTo>
                    <a:pt x="40" y="82"/>
                  </a:lnTo>
                  <a:lnTo>
                    <a:pt x="40" y="73"/>
                  </a:lnTo>
                  <a:lnTo>
                    <a:pt x="40" y="59"/>
                  </a:lnTo>
                  <a:lnTo>
                    <a:pt x="30" y="41"/>
                  </a:lnTo>
                  <a:lnTo>
                    <a:pt x="20" y="23"/>
                  </a:lnTo>
                  <a:lnTo>
                    <a:pt x="5" y="9"/>
                  </a:lnTo>
                  <a:lnTo>
                    <a:pt x="0" y="0"/>
                  </a:lnTo>
                  <a:lnTo>
                    <a:pt x="5" y="0"/>
                  </a:lnTo>
                  <a:lnTo>
                    <a:pt x="15" y="9"/>
                  </a:lnTo>
                  <a:lnTo>
                    <a:pt x="30" y="27"/>
                  </a:lnTo>
                  <a:lnTo>
                    <a:pt x="40" y="46"/>
                  </a:lnTo>
                  <a:lnTo>
                    <a:pt x="46" y="59"/>
                  </a:lnTo>
                  <a:lnTo>
                    <a:pt x="51" y="73"/>
                  </a:lnTo>
                  <a:lnTo>
                    <a:pt x="66" y="109"/>
                  </a:lnTo>
                  <a:lnTo>
                    <a:pt x="76" y="146"/>
                  </a:lnTo>
                  <a:lnTo>
                    <a:pt x="81" y="159"/>
                  </a:lnTo>
                  <a:lnTo>
                    <a:pt x="81" y="164"/>
                  </a:lnTo>
                </a:path>
              </a:pathLst>
            </a:custGeom>
            <a:solidFill>
              <a:schemeClr val="accent1"/>
            </a:solidFill>
            <a:ln w="12700" cap="rnd">
              <a:solidFill>
                <a:srgbClr val="008000"/>
              </a:solidFill>
              <a:round/>
              <a:headEnd/>
              <a:tailEnd/>
            </a:ln>
          </p:spPr>
          <p:txBody>
            <a:bodyPr/>
            <a:lstStyle/>
            <a:p>
              <a:endParaRPr lang="en-US"/>
            </a:p>
          </p:txBody>
        </p:sp>
        <p:sp>
          <p:nvSpPr>
            <p:cNvPr id="17694" name="Freeform 779"/>
            <p:cNvSpPr>
              <a:spLocks/>
            </p:cNvSpPr>
            <p:nvPr/>
          </p:nvSpPr>
          <p:spPr bwMode="auto">
            <a:xfrm>
              <a:off x="3263" y="2590"/>
              <a:ext cx="53" cy="160"/>
            </a:xfrm>
            <a:custGeom>
              <a:avLst/>
              <a:gdLst>
                <a:gd name="T0" fmla="*/ 0 w 53"/>
                <a:gd name="T1" fmla="*/ 127 h 160"/>
                <a:gd name="T2" fmla="*/ 16 w 53"/>
                <a:gd name="T3" fmla="*/ 91 h 160"/>
                <a:gd name="T4" fmla="*/ 26 w 53"/>
                <a:gd name="T5" fmla="*/ 59 h 160"/>
                <a:gd name="T6" fmla="*/ 26 w 53"/>
                <a:gd name="T7" fmla="*/ 45 h 160"/>
                <a:gd name="T8" fmla="*/ 26 w 53"/>
                <a:gd name="T9" fmla="*/ 36 h 160"/>
                <a:gd name="T10" fmla="*/ 26 w 53"/>
                <a:gd name="T11" fmla="*/ 27 h 160"/>
                <a:gd name="T12" fmla="*/ 26 w 53"/>
                <a:gd name="T13" fmla="*/ 18 h 160"/>
                <a:gd name="T14" fmla="*/ 31 w 53"/>
                <a:gd name="T15" fmla="*/ 9 h 160"/>
                <a:gd name="T16" fmla="*/ 42 w 53"/>
                <a:gd name="T17" fmla="*/ 4 h 160"/>
                <a:gd name="T18" fmla="*/ 47 w 53"/>
                <a:gd name="T19" fmla="*/ 0 h 160"/>
                <a:gd name="T20" fmla="*/ 52 w 53"/>
                <a:gd name="T21" fmla="*/ 4 h 160"/>
                <a:gd name="T22" fmla="*/ 47 w 53"/>
                <a:gd name="T23" fmla="*/ 18 h 160"/>
                <a:gd name="T24" fmla="*/ 37 w 53"/>
                <a:gd name="T25" fmla="*/ 41 h 160"/>
                <a:gd name="T26" fmla="*/ 26 w 53"/>
                <a:gd name="T27" fmla="*/ 68 h 160"/>
                <a:gd name="T28" fmla="*/ 21 w 53"/>
                <a:gd name="T29" fmla="*/ 91 h 160"/>
                <a:gd name="T30" fmla="*/ 16 w 53"/>
                <a:gd name="T31" fmla="*/ 127 h 160"/>
                <a:gd name="T32" fmla="*/ 11 w 53"/>
                <a:gd name="T33" fmla="*/ 159 h 1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60"/>
                <a:gd name="T53" fmla="*/ 53 w 53"/>
                <a:gd name="T54" fmla="*/ 160 h 1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60">
                  <a:moveTo>
                    <a:pt x="0" y="127"/>
                  </a:moveTo>
                  <a:lnTo>
                    <a:pt x="16" y="91"/>
                  </a:lnTo>
                  <a:lnTo>
                    <a:pt x="26" y="59"/>
                  </a:lnTo>
                  <a:lnTo>
                    <a:pt x="26" y="45"/>
                  </a:lnTo>
                  <a:lnTo>
                    <a:pt x="26" y="36"/>
                  </a:lnTo>
                  <a:lnTo>
                    <a:pt x="26" y="27"/>
                  </a:lnTo>
                  <a:lnTo>
                    <a:pt x="26" y="18"/>
                  </a:lnTo>
                  <a:lnTo>
                    <a:pt x="31" y="9"/>
                  </a:lnTo>
                  <a:lnTo>
                    <a:pt x="42" y="4"/>
                  </a:lnTo>
                  <a:lnTo>
                    <a:pt x="47" y="0"/>
                  </a:lnTo>
                  <a:lnTo>
                    <a:pt x="52" y="4"/>
                  </a:lnTo>
                  <a:lnTo>
                    <a:pt x="47" y="18"/>
                  </a:lnTo>
                  <a:lnTo>
                    <a:pt x="37" y="41"/>
                  </a:lnTo>
                  <a:lnTo>
                    <a:pt x="26" y="68"/>
                  </a:lnTo>
                  <a:lnTo>
                    <a:pt x="21" y="91"/>
                  </a:lnTo>
                  <a:lnTo>
                    <a:pt x="16" y="127"/>
                  </a:lnTo>
                  <a:lnTo>
                    <a:pt x="11" y="159"/>
                  </a:lnTo>
                </a:path>
              </a:pathLst>
            </a:custGeom>
            <a:solidFill>
              <a:schemeClr val="accent1"/>
            </a:solidFill>
            <a:ln w="12700" cap="rnd">
              <a:solidFill>
                <a:srgbClr val="008000"/>
              </a:solidFill>
              <a:round/>
              <a:headEnd/>
              <a:tailEnd/>
            </a:ln>
          </p:spPr>
          <p:txBody>
            <a:bodyPr/>
            <a:lstStyle/>
            <a:p>
              <a:endParaRPr lang="en-US"/>
            </a:p>
          </p:txBody>
        </p:sp>
        <p:sp>
          <p:nvSpPr>
            <p:cNvPr id="17695" name="Freeform 780"/>
            <p:cNvSpPr>
              <a:spLocks/>
            </p:cNvSpPr>
            <p:nvPr/>
          </p:nvSpPr>
          <p:spPr bwMode="auto">
            <a:xfrm>
              <a:off x="3218" y="2521"/>
              <a:ext cx="52" cy="199"/>
            </a:xfrm>
            <a:custGeom>
              <a:avLst/>
              <a:gdLst>
                <a:gd name="T0" fmla="*/ 46 w 52"/>
                <a:gd name="T1" fmla="*/ 198 h 199"/>
                <a:gd name="T2" fmla="*/ 36 w 52"/>
                <a:gd name="T3" fmla="*/ 130 h 199"/>
                <a:gd name="T4" fmla="*/ 31 w 52"/>
                <a:gd name="T5" fmla="*/ 103 h 199"/>
                <a:gd name="T6" fmla="*/ 25 w 52"/>
                <a:gd name="T7" fmla="*/ 76 h 199"/>
                <a:gd name="T8" fmla="*/ 20 w 52"/>
                <a:gd name="T9" fmla="*/ 54 h 199"/>
                <a:gd name="T10" fmla="*/ 10 w 52"/>
                <a:gd name="T11" fmla="*/ 31 h 199"/>
                <a:gd name="T12" fmla="*/ 5 w 52"/>
                <a:gd name="T13" fmla="*/ 13 h 199"/>
                <a:gd name="T14" fmla="*/ 0 w 52"/>
                <a:gd name="T15" fmla="*/ 0 h 199"/>
                <a:gd name="T16" fmla="*/ 5 w 52"/>
                <a:gd name="T17" fmla="*/ 4 h 199"/>
                <a:gd name="T18" fmla="*/ 15 w 52"/>
                <a:gd name="T19" fmla="*/ 13 h 199"/>
                <a:gd name="T20" fmla="*/ 20 w 52"/>
                <a:gd name="T21" fmla="*/ 27 h 199"/>
                <a:gd name="T22" fmla="*/ 25 w 52"/>
                <a:gd name="T23" fmla="*/ 45 h 199"/>
                <a:gd name="T24" fmla="*/ 36 w 52"/>
                <a:gd name="T25" fmla="*/ 67 h 199"/>
                <a:gd name="T26" fmla="*/ 46 w 52"/>
                <a:gd name="T27" fmla="*/ 94 h 199"/>
                <a:gd name="T28" fmla="*/ 51 w 52"/>
                <a:gd name="T29" fmla="*/ 112 h 199"/>
                <a:gd name="T30" fmla="*/ 51 w 52"/>
                <a:gd name="T31" fmla="*/ 135 h 199"/>
                <a:gd name="T32" fmla="*/ 51 w 52"/>
                <a:gd name="T33" fmla="*/ 148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199"/>
                <a:gd name="T53" fmla="*/ 52 w 52"/>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199">
                  <a:moveTo>
                    <a:pt x="46" y="198"/>
                  </a:moveTo>
                  <a:lnTo>
                    <a:pt x="36" y="130"/>
                  </a:lnTo>
                  <a:lnTo>
                    <a:pt x="31" y="103"/>
                  </a:lnTo>
                  <a:lnTo>
                    <a:pt x="25" y="76"/>
                  </a:lnTo>
                  <a:lnTo>
                    <a:pt x="20" y="54"/>
                  </a:lnTo>
                  <a:lnTo>
                    <a:pt x="10" y="31"/>
                  </a:lnTo>
                  <a:lnTo>
                    <a:pt x="5" y="13"/>
                  </a:lnTo>
                  <a:lnTo>
                    <a:pt x="0" y="0"/>
                  </a:lnTo>
                  <a:lnTo>
                    <a:pt x="5" y="4"/>
                  </a:lnTo>
                  <a:lnTo>
                    <a:pt x="15" y="13"/>
                  </a:lnTo>
                  <a:lnTo>
                    <a:pt x="20" y="27"/>
                  </a:lnTo>
                  <a:lnTo>
                    <a:pt x="25" y="45"/>
                  </a:lnTo>
                  <a:lnTo>
                    <a:pt x="36" y="67"/>
                  </a:lnTo>
                  <a:lnTo>
                    <a:pt x="46" y="94"/>
                  </a:lnTo>
                  <a:lnTo>
                    <a:pt x="51" y="112"/>
                  </a:lnTo>
                  <a:lnTo>
                    <a:pt x="51" y="135"/>
                  </a:lnTo>
                  <a:lnTo>
                    <a:pt x="51" y="148"/>
                  </a:lnTo>
                </a:path>
              </a:pathLst>
            </a:custGeom>
            <a:solidFill>
              <a:schemeClr val="accent1"/>
            </a:solidFill>
            <a:ln w="12700" cap="rnd">
              <a:solidFill>
                <a:srgbClr val="008000"/>
              </a:solidFill>
              <a:round/>
              <a:headEnd/>
              <a:tailEnd/>
            </a:ln>
          </p:spPr>
          <p:txBody>
            <a:bodyPr/>
            <a:lstStyle/>
            <a:p>
              <a:endParaRPr lang="en-US"/>
            </a:p>
          </p:txBody>
        </p:sp>
        <p:sp>
          <p:nvSpPr>
            <p:cNvPr id="17696" name="Freeform 781"/>
            <p:cNvSpPr>
              <a:spLocks/>
            </p:cNvSpPr>
            <p:nvPr/>
          </p:nvSpPr>
          <p:spPr bwMode="auto">
            <a:xfrm>
              <a:off x="3163" y="2675"/>
              <a:ext cx="92" cy="64"/>
            </a:xfrm>
            <a:custGeom>
              <a:avLst/>
              <a:gdLst>
                <a:gd name="T0" fmla="*/ 91 w 92"/>
                <a:gd name="T1" fmla="*/ 63 h 64"/>
                <a:gd name="T2" fmla="*/ 91 w 92"/>
                <a:gd name="T3" fmla="*/ 58 h 64"/>
                <a:gd name="T4" fmla="*/ 86 w 92"/>
                <a:gd name="T5" fmla="*/ 45 h 64"/>
                <a:gd name="T6" fmla="*/ 76 w 92"/>
                <a:gd name="T7" fmla="*/ 31 h 64"/>
                <a:gd name="T8" fmla="*/ 66 w 92"/>
                <a:gd name="T9" fmla="*/ 18 h 64"/>
                <a:gd name="T10" fmla="*/ 50 w 92"/>
                <a:gd name="T11" fmla="*/ 9 h 64"/>
                <a:gd name="T12" fmla="*/ 35 w 92"/>
                <a:gd name="T13" fmla="*/ 0 h 64"/>
                <a:gd name="T14" fmla="*/ 25 w 92"/>
                <a:gd name="T15" fmla="*/ 0 h 64"/>
                <a:gd name="T16" fmla="*/ 10 w 92"/>
                <a:gd name="T17" fmla="*/ 0 h 64"/>
                <a:gd name="T18" fmla="*/ 0 w 92"/>
                <a:gd name="T19" fmla="*/ 0 h 64"/>
                <a:gd name="T20" fmla="*/ 10 w 92"/>
                <a:gd name="T21" fmla="*/ 4 h 64"/>
                <a:gd name="T22" fmla="*/ 25 w 92"/>
                <a:gd name="T23" fmla="*/ 9 h 64"/>
                <a:gd name="T24" fmla="*/ 40 w 92"/>
                <a:gd name="T25" fmla="*/ 9 h 64"/>
                <a:gd name="T26" fmla="*/ 56 w 92"/>
                <a:gd name="T27" fmla="*/ 13 h 64"/>
                <a:gd name="T28" fmla="*/ 66 w 92"/>
                <a:gd name="T29" fmla="*/ 22 h 64"/>
                <a:gd name="T30" fmla="*/ 76 w 92"/>
                <a:gd name="T31" fmla="*/ 40 h 64"/>
                <a:gd name="T32" fmla="*/ 86 w 92"/>
                <a:gd name="T33" fmla="*/ 54 h 64"/>
                <a:gd name="T34" fmla="*/ 91 w 92"/>
                <a:gd name="T35" fmla="*/ 63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2"/>
                <a:gd name="T55" fmla="*/ 0 h 64"/>
                <a:gd name="T56" fmla="*/ 92 w 92"/>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2" h="64">
                  <a:moveTo>
                    <a:pt x="91" y="63"/>
                  </a:moveTo>
                  <a:lnTo>
                    <a:pt x="91" y="58"/>
                  </a:lnTo>
                  <a:lnTo>
                    <a:pt x="86" y="45"/>
                  </a:lnTo>
                  <a:lnTo>
                    <a:pt x="76" y="31"/>
                  </a:lnTo>
                  <a:lnTo>
                    <a:pt x="66" y="18"/>
                  </a:lnTo>
                  <a:lnTo>
                    <a:pt x="50" y="9"/>
                  </a:lnTo>
                  <a:lnTo>
                    <a:pt x="35" y="0"/>
                  </a:lnTo>
                  <a:lnTo>
                    <a:pt x="25" y="0"/>
                  </a:lnTo>
                  <a:lnTo>
                    <a:pt x="10" y="0"/>
                  </a:lnTo>
                  <a:lnTo>
                    <a:pt x="0" y="0"/>
                  </a:lnTo>
                  <a:lnTo>
                    <a:pt x="10" y="4"/>
                  </a:lnTo>
                  <a:lnTo>
                    <a:pt x="25" y="9"/>
                  </a:lnTo>
                  <a:lnTo>
                    <a:pt x="40" y="9"/>
                  </a:lnTo>
                  <a:lnTo>
                    <a:pt x="56" y="13"/>
                  </a:lnTo>
                  <a:lnTo>
                    <a:pt x="66" y="22"/>
                  </a:lnTo>
                  <a:lnTo>
                    <a:pt x="76" y="40"/>
                  </a:lnTo>
                  <a:lnTo>
                    <a:pt x="86" y="54"/>
                  </a:lnTo>
                  <a:lnTo>
                    <a:pt x="91" y="63"/>
                  </a:lnTo>
                </a:path>
              </a:pathLst>
            </a:custGeom>
            <a:solidFill>
              <a:schemeClr val="accent1"/>
            </a:solidFill>
            <a:ln w="12700" cap="rnd">
              <a:solidFill>
                <a:srgbClr val="008000"/>
              </a:solidFill>
              <a:round/>
              <a:headEnd/>
              <a:tailEnd/>
            </a:ln>
          </p:spPr>
          <p:txBody>
            <a:bodyPr/>
            <a:lstStyle/>
            <a:p>
              <a:endParaRPr lang="en-US"/>
            </a:p>
          </p:txBody>
        </p:sp>
        <p:sp>
          <p:nvSpPr>
            <p:cNvPr id="17697" name="Freeform 782"/>
            <p:cNvSpPr>
              <a:spLocks/>
            </p:cNvSpPr>
            <p:nvPr/>
          </p:nvSpPr>
          <p:spPr bwMode="auto">
            <a:xfrm>
              <a:off x="3259" y="2514"/>
              <a:ext cx="37" cy="228"/>
            </a:xfrm>
            <a:custGeom>
              <a:avLst/>
              <a:gdLst>
                <a:gd name="T0" fmla="*/ 0 w 37"/>
                <a:gd name="T1" fmla="*/ 209 h 228"/>
                <a:gd name="T2" fmla="*/ 10 w 37"/>
                <a:gd name="T3" fmla="*/ 145 h 228"/>
                <a:gd name="T4" fmla="*/ 16 w 37"/>
                <a:gd name="T5" fmla="*/ 91 h 228"/>
                <a:gd name="T6" fmla="*/ 21 w 37"/>
                <a:gd name="T7" fmla="*/ 64 h 228"/>
                <a:gd name="T8" fmla="*/ 26 w 37"/>
                <a:gd name="T9" fmla="*/ 36 h 228"/>
                <a:gd name="T10" fmla="*/ 31 w 37"/>
                <a:gd name="T11" fmla="*/ 14 h 228"/>
                <a:gd name="T12" fmla="*/ 31 w 37"/>
                <a:gd name="T13" fmla="*/ 0 h 228"/>
                <a:gd name="T14" fmla="*/ 36 w 37"/>
                <a:gd name="T15" fmla="*/ 0 h 228"/>
                <a:gd name="T16" fmla="*/ 36 w 37"/>
                <a:gd name="T17" fmla="*/ 14 h 228"/>
                <a:gd name="T18" fmla="*/ 31 w 37"/>
                <a:gd name="T19" fmla="*/ 41 h 228"/>
                <a:gd name="T20" fmla="*/ 31 w 37"/>
                <a:gd name="T21" fmla="*/ 59 h 228"/>
                <a:gd name="T22" fmla="*/ 26 w 37"/>
                <a:gd name="T23" fmla="*/ 82 h 228"/>
                <a:gd name="T24" fmla="*/ 21 w 37"/>
                <a:gd name="T25" fmla="*/ 109 h 228"/>
                <a:gd name="T26" fmla="*/ 16 w 37"/>
                <a:gd name="T27" fmla="*/ 132 h 228"/>
                <a:gd name="T28" fmla="*/ 16 w 37"/>
                <a:gd name="T29" fmla="*/ 177 h 228"/>
                <a:gd name="T30" fmla="*/ 16 w 37"/>
                <a:gd name="T31" fmla="*/ 227 h 2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
                <a:gd name="T49" fmla="*/ 0 h 228"/>
                <a:gd name="T50" fmla="*/ 37 w 37"/>
                <a:gd name="T51" fmla="*/ 228 h 2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 h="228">
                  <a:moveTo>
                    <a:pt x="0" y="209"/>
                  </a:moveTo>
                  <a:lnTo>
                    <a:pt x="10" y="145"/>
                  </a:lnTo>
                  <a:lnTo>
                    <a:pt x="16" y="91"/>
                  </a:lnTo>
                  <a:lnTo>
                    <a:pt x="21" y="64"/>
                  </a:lnTo>
                  <a:lnTo>
                    <a:pt x="26" y="36"/>
                  </a:lnTo>
                  <a:lnTo>
                    <a:pt x="31" y="14"/>
                  </a:lnTo>
                  <a:lnTo>
                    <a:pt x="31" y="0"/>
                  </a:lnTo>
                  <a:lnTo>
                    <a:pt x="36" y="0"/>
                  </a:lnTo>
                  <a:lnTo>
                    <a:pt x="36" y="14"/>
                  </a:lnTo>
                  <a:lnTo>
                    <a:pt x="31" y="41"/>
                  </a:lnTo>
                  <a:lnTo>
                    <a:pt x="31" y="59"/>
                  </a:lnTo>
                  <a:lnTo>
                    <a:pt x="26" y="82"/>
                  </a:lnTo>
                  <a:lnTo>
                    <a:pt x="21" y="109"/>
                  </a:lnTo>
                  <a:lnTo>
                    <a:pt x="16" y="132"/>
                  </a:lnTo>
                  <a:lnTo>
                    <a:pt x="16" y="177"/>
                  </a:lnTo>
                  <a:lnTo>
                    <a:pt x="16" y="227"/>
                  </a:lnTo>
                </a:path>
              </a:pathLst>
            </a:custGeom>
            <a:solidFill>
              <a:schemeClr val="accent1"/>
            </a:solidFill>
            <a:ln w="12700" cap="rnd">
              <a:solidFill>
                <a:srgbClr val="008000"/>
              </a:solidFill>
              <a:round/>
              <a:headEnd/>
              <a:tailEnd/>
            </a:ln>
          </p:spPr>
          <p:txBody>
            <a:bodyPr/>
            <a:lstStyle/>
            <a:p>
              <a:endParaRPr lang="en-US"/>
            </a:p>
          </p:txBody>
        </p:sp>
        <p:sp>
          <p:nvSpPr>
            <p:cNvPr id="17698" name="Freeform 783"/>
            <p:cNvSpPr>
              <a:spLocks/>
            </p:cNvSpPr>
            <p:nvPr/>
          </p:nvSpPr>
          <p:spPr bwMode="auto">
            <a:xfrm>
              <a:off x="3278" y="2670"/>
              <a:ext cx="74" cy="60"/>
            </a:xfrm>
            <a:custGeom>
              <a:avLst/>
              <a:gdLst>
                <a:gd name="T0" fmla="*/ 0 w 74"/>
                <a:gd name="T1" fmla="*/ 59 h 60"/>
                <a:gd name="T2" fmla="*/ 5 w 74"/>
                <a:gd name="T3" fmla="*/ 36 h 60"/>
                <a:gd name="T4" fmla="*/ 11 w 74"/>
                <a:gd name="T5" fmla="*/ 14 h 60"/>
                <a:gd name="T6" fmla="*/ 26 w 74"/>
                <a:gd name="T7" fmla="*/ 5 h 60"/>
                <a:gd name="T8" fmla="*/ 37 w 74"/>
                <a:gd name="T9" fmla="*/ 0 h 60"/>
                <a:gd name="T10" fmla="*/ 57 w 74"/>
                <a:gd name="T11" fmla="*/ 0 h 60"/>
                <a:gd name="T12" fmla="*/ 68 w 74"/>
                <a:gd name="T13" fmla="*/ 0 h 60"/>
                <a:gd name="T14" fmla="*/ 73 w 74"/>
                <a:gd name="T15" fmla="*/ 0 h 60"/>
                <a:gd name="T16" fmla="*/ 73 w 74"/>
                <a:gd name="T17" fmla="*/ 5 h 60"/>
                <a:gd name="T18" fmla="*/ 63 w 74"/>
                <a:gd name="T19" fmla="*/ 9 h 60"/>
                <a:gd name="T20" fmla="*/ 47 w 74"/>
                <a:gd name="T21" fmla="*/ 14 h 60"/>
                <a:gd name="T22" fmla="*/ 26 w 74"/>
                <a:gd name="T23" fmla="*/ 27 h 60"/>
                <a:gd name="T24" fmla="*/ 16 w 74"/>
                <a:gd name="T25" fmla="*/ 32 h 60"/>
                <a:gd name="T26" fmla="*/ 11 w 74"/>
                <a:gd name="T27" fmla="*/ 36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60"/>
                <a:gd name="T44" fmla="*/ 74 w 74"/>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60">
                  <a:moveTo>
                    <a:pt x="0" y="59"/>
                  </a:moveTo>
                  <a:lnTo>
                    <a:pt x="5" y="36"/>
                  </a:lnTo>
                  <a:lnTo>
                    <a:pt x="11" y="14"/>
                  </a:lnTo>
                  <a:lnTo>
                    <a:pt x="26" y="5"/>
                  </a:lnTo>
                  <a:lnTo>
                    <a:pt x="37" y="0"/>
                  </a:lnTo>
                  <a:lnTo>
                    <a:pt x="57" y="0"/>
                  </a:lnTo>
                  <a:lnTo>
                    <a:pt x="68" y="0"/>
                  </a:lnTo>
                  <a:lnTo>
                    <a:pt x="73" y="0"/>
                  </a:lnTo>
                  <a:lnTo>
                    <a:pt x="73" y="5"/>
                  </a:lnTo>
                  <a:lnTo>
                    <a:pt x="63" y="9"/>
                  </a:lnTo>
                  <a:lnTo>
                    <a:pt x="47" y="14"/>
                  </a:lnTo>
                  <a:lnTo>
                    <a:pt x="26" y="27"/>
                  </a:lnTo>
                  <a:lnTo>
                    <a:pt x="16" y="32"/>
                  </a:lnTo>
                  <a:lnTo>
                    <a:pt x="11" y="36"/>
                  </a:lnTo>
                </a:path>
              </a:pathLst>
            </a:custGeom>
            <a:solidFill>
              <a:schemeClr val="accent1"/>
            </a:solidFill>
            <a:ln w="12700" cap="rnd">
              <a:solidFill>
                <a:srgbClr val="008000"/>
              </a:solidFill>
              <a:round/>
              <a:headEnd/>
              <a:tailEnd/>
            </a:ln>
          </p:spPr>
          <p:txBody>
            <a:bodyPr/>
            <a:lstStyle/>
            <a:p>
              <a:endParaRPr lang="en-US"/>
            </a:p>
          </p:txBody>
        </p:sp>
        <p:sp>
          <p:nvSpPr>
            <p:cNvPr id="17699" name="Freeform 784"/>
            <p:cNvSpPr>
              <a:spLocks/>
            </p:cNvSpPr>
            <p:nvPr/>
          </p:nvSpPr>
          <p:spPr bwMode="auto">
            <a:xfrm>
              <a:off x="3245" y="2470"/>
              <a:ext cx="21" cy="249"/>
            </a:xfrm>
            <a:custGeom>
              <a:avLst/>
              <a:gdLst>
                <a:gd name="T0" fmla="*/ 20 w 21"/>
                <a:gd name="T1" fmla="*/ 248 h 249"/>
                <a:gd name="T2" fmla="*/ 15 w 21"/>
                <a:gd name="T3" fmla="*/ 189 h 249"/>
                <a:gd name="T4" fmla="*/ 10 w 21"/>
                <a:gd name="T5" fmla="*/ 131 h 249"/>
                <a:gd name="T6" fmla="*/ 5 w 21"/>
                <a:gd name="T7" fmla="*/ 77 h 249"/>
                <a:gd name="T8" fmla="*/ 0 w 21"/>
                <a:gd name="T9" fmla="*/ 41 h 249"/>
                <a:gd name="T10" fmla="*/ 0 w 21"/>
                <a:gd name="T11" fmla="*/ 18 h 249"/>
                <a:gd name="T12" fmla="*/ 0 w 21"/>
                <a:gd name="T13" fmla="*/ 5 h 249"/>
                <a:gd name="T14" fmla="*/ 0 w 21"/>
                <a:gd name="T15" fmla="*/ 0 h 249"/>
                <a:gd name="T16" fmla="*/ 5 w 21"/>
                <a:gd name="T17" fmla="*/ 9 h 249"/>
                <a:gd name="T18" fmla="*/ 10 w 21"/>
                <a:gd name="T19" fmla="*/ 23 h 249"/>
                <a:gd name="T20" fmla="*/ 15 w 21"/>
                <a:gd name="T21" fmla="*/ 41 h 249"/>
                <a:gd name="T22" fmla="*/ 15 w 21"/>
                <a:gd name="T23" fmla="*/ 59 h 249"/>
                <a:gd name="T24" fmla="*/ 15 w 21"/>
                <a:gd name="T25" fmla="*/ 90 h 249"/>
                <a:gd name="T26" fmla="*/ 15 w 21"/>
                <a:gd name="T27" fmla="*/ 126 h 249"/>
                <a:gd name="T28" fmla="*/ 15 w 21"/>
                <a:gd name="T29" fmla="*/ 167 h 249"/>
                <a:gd name="T30" fmla="*/ 20 w 21"/>
                <a:gd name="T31" fmla="*/ 207 h 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249"/>
                <a:gd name="T50" fmla="*/ 21 w 21"/>
                <a:gd name="T51" fmla="*/ 249 h 2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249">
                  <a:moveTo>
                    <a:pt x="20" y="248"/>
                  </a:moveTo>
                  <a:lnTo>
                    <a:pt x="15" y="189"/>
                  </a:lnTo>
                  <a:lnTo>
                    <a:pt x="10" y="131"/>
                  </a:lnTo>
                  <a:lnTo>
                    <a:pt x="5" y="77"/>
                  </a:lnTo>
                  <a:lnTo>
                    <a:pt x="0" y="41"/>
                  </a:lnTo>
                  <a:lnTo>
                    <a:pt x="0" y="18"/>
                  </a:lnTo>
                  <a:lnTo>
                    <a:pt x="0" y="5"/>
                  </a:lnTo>
                  <a:lnTo>
                    <a:pt x="0" y="0"/>
                  </a:lnTo>
                  <a:lnTo>
                    <a:pt x="5" y="9"/>
                  </a:lnTo>
                  <a:lnTo>
                    <a:pt x="10" y="23"/>
                  </a:lnTo>
                  <a:lnTo>
                    <a:pt x="15" y="41"/>
                  </a:lnTo>
                  <a:lnTo>
                    <a:pt x="15" y="59"/>
                  </a:lnTo>
                  <a:lnTo>
                    <a:pt x="15" y="90"/>
                  </a:lnTo>
                  <a:lnTo>
                    <a:pt x="15" y="126"/>
                  </a:lnTo>
                  <a:lnTo>
                    <a:pt x="15" y="167"/>
                  </a:lnTo>
                  <a:lnTo>
                    <a:pt x="20" y="207"/>
                  </a:lnTo>
                </a:path>
              </a:pathLst>
            </a:custGeom>
            <a:solidFill>
              <a:schemeClr val="accent1"/>
            </a:solidFill>
            <a:ln w="12700" cap="rnd">
              <a:solidFill>
                <a:srgbClr val="008000"/>
              </a:solidFill>
              <a:round/>
              <a:headEnd/>
              <a:tailEnd/>
            </a:ln>
          </p:spPr>
          <p:txBody>
            <a:bodyPr/>
            <a:lstStyle/>
            <a:p>
              <a:endParaRPr lang="en-US"/>
            </a:p>
          </p:txBody>
        </p:sp>
      </p:grpSp>
      <p:grpSp>
        <p:nvGrpSpPr>
          <p:cNvPr id="17882" name="Group 785"/>
          <p:cNvGrpSpPr>
            <a:grpSpLocks/>
          </p:cNvGrpSpPr>
          <p:nvPr/>
        </p:nvGrpSpPr>
        <p:grpSpPr bwMode="auto">
          <a:xfrm>
            <a:off x="4833938" y="4014788"/>
            <a:ext cx="271462" cy="455612"/>
            <a:chOff x="3349" y="2472"/>
            <a:chExt cx="189" cy="280"/>
          </a:xfrm>
        </p:grpSpPr>
        <p:sp>
          <p:nvSpPr>
            <p:cNvPr id="17684" name="Freeform 786"/>
            <p:cNvSpPr>
              <a:spLocks/>
            </p:cNvSpPr>
            <p:nvPr/>
          </p:nvSpPr>
          <p:spPr bwMode="auto">
            <a:xfrm>
              <a:off x="3443" y="2646"/>
              <a:ext cx="12" cy="106"/>
            </a:xfrm>
            <a:custGeom>
              <a:avLst/>
              <a:gdLst>
                <a:gd name="T0" fmla="*/ 0 w 12"/>
                <a:gd name="T1" fmla="*/ 105 h 106"/>
                <a:gd name="T2" fmla="*/ 0 w 12"/>
                <a:gd name="T3" fmla="*/ 73 h 106"/>
                <a:gd name="T4" fmla="*/ 5 w 12"/>
                <a:gd name="T5" fmla="*/ 50 h 106"/>
                <a:gd name="T6" fmla="*/ 5 w 12"/>
                <a:gd name="T7" fmla="*/ 28 h 106"/>
                <a:gd name="T8" fmla="*/ 5 w 12"/>
                <a:gd name="T9" fmla="*/ 14 h 106"/>
                <a:gd name="T10" fmla="*/ 11 w 12"/>
                <a:gd name="T11" fmla="*/ 5 h 106"/>
                <a:gd name="T12" fmla="*/ 11 w 12"/>
                <a:gd name="T13" fmla="*/ 0 h 106"/>
                <a:gd name="T14" fmla="*/ 11 w 12"/>
                <a:gd name="T15" fmla="*/ 5 h 106"/>
                <a:gd name="T16" fmla="*/ 11 w 12"/>
                <a:gd name="T17" fmla="*/ 18 h 106"/>
                <a:gd name="T18" fmla="*/ 11 w 12"/>
                <a:gd name="T19" fmla="*/ 46 h 106"/>
                <a:gd name="T20" fmla="*/ 5 w 12"/>
                <a:gd name="T21" fmla="*/ 73 h 106"/>
                <a:gd name="T22" fmla="*/ 0 w 12"/>
                <a:gd name="T23" fmla="*/ 105 h 1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06"/>
                <a:gd name="T38" fmla="*/ 12 w 12"/>
                <a:gd name="T39" fmla="*/ 106 h 1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06">
                  <a:moveTo>
                    <a:pt x="0" y="105"/>
                  </a:moveTo>
                  <a:lnTo>
                    <a:pt x="0" y="73"/>
                  </a:lnTo>
                  <a:lnTo>
                    <a:pt x="5" y="50"/>
                  </a:lnTo>
                  <a:lnTo>
                    <a:pt x="5" y="28"/>
                  </a:lnTo>
                  <a:lnTo>
                    <a:pt x="5" y="14"/>
                  </a:lnTo>
                  <a:lnTo>
                    <a:pt x="11" y="5"/>
                  </a:lnTo>
                  <a:lnTo>
                    <a:pt x="11" y="0"/>
                  </a:lnTo>
                  <a:lnTo>
                    <a:pt x="11" y="5"/>
                  </a:lnTo>
                  <a:lnTo>
                    <a:pt x="11" y="18"/>
                  </a:lnTo>
                  <a:lnTo>
                    <a:pt x="11" y="46"/>
                  </a:lnTo>
                  <a:lnTo>
                    <a:pt x="5" y="73"/>
                  </a:lnTo>
                  <a:lnTo>
                    <a:pt x="0" y="105"/>
                  </a:lnTo>
                </a:path>
              </a:pathLst>
            </a:custGeom>
            <a:solidFill>
              <a:schemeClr val="accent1"/>
            </a:solidFill>
            <a:ln w="12700" cap="rnd">
              <a:solidFill>
                <a:srgbClr val="008000"/>
              </a:solidFill>
              <a:round/>
              <a:headEnd/>
              <a:tailEnd/>
            </a:ln>
          </p:spPr>
          <p:txBody>
            <a:bodyPr/>
            <a:lstStyle/>
            <a:p>
              <a:endParaRPr lang="en-US"/>
            </a:p>
          </p:txBody>
        </p:sp>
        <p:sp>
          <p:nvSpPr>
            <p:cNvPr id="17685" name="Freeform 787"/>
            <p:cNvSpPr>
              <a:spLocks/>
            </p:cNvSpPr>
            <p:nvPr/>
          </p:nvSpPr>
          <p:spPr bwMode="auto">
            <a:xfrm>
              <a:off x="3370" y="2576"/>
              <a:ext cx="82" cy="165"/>
            </a:xfrm>
            <a:custGeom>
              <a:avLst/>
              <a:gdLst>
                <a:gd name="T0" fmla="*/ 81 w 82"/>
                <a:gd name="T1" fmla="*/ 164 h 165"/>
                <a:gd name="T2" fmla="*/ 76 w 82"/>
                <a:gd name="T3" fmla="*/ 159 h 165"/>
                <a:gd name="T4" fmla="*/ 65 w 82"/>
                <a:gd name="T5" fmla="*/ 141 h 165"/>
                <a:gd name="T6" fmla="*/ 49 w 82"/>
                <a:gd name="T7" fmla="*/ 123 h 165"/>
                <a:gd name="T8" fmla="*/ 38 w 82"/>
                <a:gd name="T9" fmla="*/ 105 h 165"/>
                <a:gd name="T10" fmla="*/ 38 w 82"/>
                <a:gd name="T11" fmla="*/ 91 h 165"/>
                <a:gd name="T12" fmla="*/ 38 w 82"/>
                <a:gd name="T13" fmla="*/ 82 h 165"/>
                <a:gd name="T14" fmla="*/ 43 w 82"/>
                <a:gd name="T15" fmla="*/ 73 h 165"/>
                <a:gd name="T16" fmla="*/ 38 w 82"/>
                <a:gd name="T17" fmla="*/ 59 h 165"/>
                <a:gd name="T18" fmla="*/ 33 w 82"/>
                <a:gd name="T19" fmla="*/ 41 h 165"/>
                <a:gd name="T20" fmla="*/ 17 w 82"/>
                <a:gd name="T21" fmla="*/ 23 h 165"/>
                <a:gd name="T22" fmla="*/ 6 w 82"/>
                <a:gd name="T23" fmla="*/ 9 h 165"/>
                <a:gd name="T24" fmla="*/ 0 w 82"/>
                <a:gd name="T25" fmla="*/ 0 h 165"/>
                <a:gd name="T26" fmla="*/ 6 w 82"/>
                <a:gd name="T27" fmla="*/ 0 h 165"/>
                <a:gd name="T28" fmla="*/ 17 w 82"/>
                <a:gd name="T29" fmla="*/ 9 h 165"/>
                <a:gd name="T30" fmla="*/ 27 w 82"/>
                <a:gd name="T31" fmla="*/ 27 h 165"/>
                <a:gd name="T32" fmla="*/ 38 w 82"/>
                <a:gd name="T33" fmla="*/ 46 h 165"/>
                <a:gd name="T34" fmla="*/ 43 w 82"/>
                <a:gd name="T35" fmla="*/ 59 h 165"/>
                <a:gd name="T36" fmla="*/ 49 w 82"/>
                <a:gd name="T37" fmla="*/ 73 h 165"/>
                <a:gd name="T38" fmla="*/ 65 w 82"/>
                <a:gd name="T39" fmla="*/ 109 h 165"/>
                <a:gd name="T40" fmla="*/ 76 w 82"/>
                <a:gd name="T41" fmla="*/ 146 h 165"/>
                <a:gd name="T42" fmla="*/ 81 w 82"/>
                <a:gd name="T43" fmla="*/ 159 h 165"/>
                <a:gd name="T44" fmla="*/ 81 w 82"/>
                <a:gd name="T45" fmla="*/ 164 h 1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2"/>
                <a:gd name="T70" fmla="*/ 0 h 165"/>
                <a:gd name="T71" fmla="*/ 82 w 82"/>
                <a:gd name="T72" fmla="*/ 165 h 1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2" h="165">
                  <a:moveTo>
                    <a:pt x="81" y="164"/>
                  </a:moveTo>
                  <a:lnTo>
                    <a:pt x="76" y="159"/>
                  </a:lnTo>
                  <a:lnTo>
                    <a:pt x="65" y="141"/>
                  </a:lnTo>
                  <a:lnTo>
                    <a:pt x="49" y="123"/>
                  </a:lnTo>
                  <a:lnTo>
                    <a:pt x="38" y="105"/>
                  </a:lnTo>
                  <a:lnTo>
                    <a:pt x="38" y="91"/>
                  </a:lnTo>
                  <a:lnTo>
                    <a:pt x="38" y="82"/>
                  </a:lnTo>
                  <a:lnTo>
                    <a:pt x="43" y="73"/>
                  </a:lnTo>
                  <a:lnTo>
                    <a:pt x="38" y="59"/>
                  </a:lnTo>
                  <a:lnTo>
                    <a:pt x="33" y="41"/>
                  </a:lnTo>
                  <a:lnTo>
                    <a:pt x="17" y="23"/>
                  </a:lnTo>
                  <a:lnTo>
                    <a:pt x="6" y="9"/>
                  </a:lnTo>
                  <a:lnTo>
                    <a:pt x="0" y="0"/>
                  </a:lnTo>
                  <a:lnTo>
                    <a:pt x="6" y="0"/>
                  </a:lnTo>
                  <a:lnTo>
                    <a:pt x="17" y="9"/>
                  </a:lnTo>
                  <a:lnTo>
                    <a:pt x="27" y="27"/>
                  </a:lnTo>
                  <a:lnTo>
                    <a:pt x="38" y="46"/>
                  </a:lnTo>
                  <a:lnTo>
                    <a:pt x="43" y="59"/>
                  </a:lnTo>
                  <a:lnTo>
                    <a:pt x="49" y="73"/>
                  </a:lnTo>
                  <a:lnTo>
                    <a:pt x="65" y="109"/>
                  </a:lnTo>
                  <a:lnTo>
                    <a:pt x="76" y="146"/>
                  </a:lnTo>
                  <a:lnTo>
                    <a:pt x="81" y="159"/>
                  </a:lnTo>
                  <a:lnTo>
                    <a:pt x="81" y="164"/>
                  </a:lnTo>
                </a:path>
              </a:pathLst>
            </a:custGeom>
            <a:solidFill>
              <a:schemeClr val="accent1"/>
            </a:solidFill>
            <a:ln w="12700" cap="rnd">
              <a:solidFill>
                <a:srgbClr val="008000"/>
              </a:solidFill>
              <a:round/>
              <a:headEnd/>
              <a:tailEnd/>
            </a:ln>
          </p:spPr>
          <p:txBody>
            <a:bodyPr/>
            <a:lstStyle/>
            <a:p>
              <a:endParaRPr lang="en-US"/>
            </a:p>
          </p:txBody>
        </p:sp>
        <p:sp>
          <p:nvSpPr>
            <p:cNvPr id="17686" name="Freeform 788"/>
            <p:cNvSpPr>
              <a:spLocks/>
            </p:cNvSpPr>
            <p:nvPr/>
          </p:nvSpPr>
          <p:spPr bwMode="auto">
            <a:xfrm>
              <a:off x="3452" y="2592"/>
              <a:ext cx="50" cy="160"/>
            </a:xfrm>
            <a:custGeom>
              <a:avLst/>
              <a:gdLst>
                <a:gd name="T0" fmla="*/ 0 w 50"/>
                <a:gd name="T1" fmla="*/ 127 h 160"/>
                <a:gd name="T2" fmla="*/ 11 w 50"/>
                <a:gd name="T3" fmla="*/ 91 h 160"/>
                <a:gd name="T4" fmla="*/ 22 w 50"/>
                <a:gd name="T5" fmla="*/ 59 h 160"/>
                <a:gd name="T6" fmla="*/ 22 w 50"/>
                <a:gd name="T7" fmla="*/ 45 h 160"/>
                <a:gd name="T8" fmla="*/ 22 w 50"/>
                <a:gd name="T9" fmla="*/ 36 h 160"/>
                <a:gd name="T10" fmla="*/ 22 w 50"/>
                <a:gd name="T11" fmla="*/ 27 h 160"/>
                <a:gd name="T12" fmla="*/ 22 w 50"/>
                <a:gd name="T13" fmla="*/ 18 h 160"/>
                <a:gd name="T14" fmla="*/ 27 w 50"/>
                <a:gd name="T15" fmla="*/ 9 h 160"/>
                <a:gd name="T16" fmla="*/ 38 w 50"/>
                <a:gd name="T17" fmla="*/ 4 h 160"/>
                <a:gd name="T18" fmla="*/ 44 w 50"/>
                <a:gd name="T19" fmla="*/ 0 h 160"/>
                <a:gd name="T20" fmla="*/ 49 w 50"/>
                <a:gd name="T21" fmla="*/ 4 h 160"/>
                <a:gd name="T22" fmla="*/ 44 w 50"/>
                <a:gd name="T23" fmla="*/ 18 h 160"/>
                <a:gd name="T24" fmla="*/ 33 w 50"/>
                <a:gd name="T25" fmla="*/ 41 h 160"/>
                <a:gd name="T26" fmla="*/ 22 w 50"/>
                <a:gd name="T27" fmla="*/ 68 h 160"/>
                <a:gd name="T28" fmla="*/ 16 w 50"/>
                <a:gd name="T29" fmla="*/ 91 h 160"/>
                <a:gd name="T30" fmla="*/ 11 w 50"/>
                <a:gd name="T31" fmla="*/ 127 h 160"/>
                <a:gd name="T32" fmla="*/ 5 w 50"/>
                <a:gd name="T33" fmla="*/ 159 h 1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60"/>
                <a:gd name="T53" fmla="*/ 50 w 50"/>
                <a:gd name="T54" fmla="*/ 160 h 1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60">
                  <a:moveTo>
                    <a:pt x="0" y="127"/>
                  </a:moveTo>
                  <a:lnTo>
                    <a:pt x="11" y="91"/>
                  </a:lnTo>
                  <a:lnTo>
                    <a:pt x="22" y="59"/>
                  </a:lnTo>
                  <a:lnTo>
                    <a:pt x="22" y="45"/>
                  </a:lnTo>
                  <a:lnTo>
                    <a:pt x="22" y="36"/>
                  </a:lnTo>
                  <a:lnTo>
                    <a:pt x="22" y="27"/>
                  </a:lnTo>
                  <a:lnTo>
                    <a:pt x="22" y="18"/>
                  </a:lnTo>
                  <a:lnTo>
                    <a:pt x="27" y="9"/>
                  </a:lnTo>
                  <a:lnTo>
                    <a:pt x="38" y="4"/>
                  </a:lnTo>
                  <a:lnTo>
                    <a:pt x="44" y="0"/>
                  </a:lnTo>
                  <a:lnTo>
                    <a:pt x="49" y="4"/>
                  </a:lnTo>
                  <a:lnTo>
                    <a:pt x="44" y="18"/>
                  </a:lnTo>
                  <a:lnTo>
                    <a:pt x="33" y="41"/>
                  </a:lnTo>
                  <a:lnTo>
                    <a:pt x="22" y="68"/>
                  </a:lnTo>
                  <a:lnTo>
                    <a:pt x="16" y="91"/>
                  </a:lnTo>
                  <a:lnTo>
                    <a:pt x="11" y="127"/>
                  </a:lnTo>
                  <a:lnTo>
                    <a:pt x="5" y="159"/>
                  </a:lnTo>
                </a:path>
              </a:pathLst>
            </a:custGeom>
            <a:solidFill>
              <a:schemeClr val="accent1"/>
            </a:solidFill>
            <a:ln w="12700" cap="rnd">
              <a:solidFill>
                <a:srgbClr val="008000"/>
              </a:solidFill>
              <a:round/>
              <a:headEnd/>
              <a:tailEnd/>
            </a:ln>
          </p:spPr>
          <p:txBody>
            <a:bodyPr/>
            <a:lstStyle/>
            <a:p>
              <a:endParaRPr lang="en-US"/>
            </a:p>
          </p:txBody>
        </p:sp>
        <p:sp>
          <p:nvSpPr>
            <p:cNvPr id="17687" name="Freeform 789"/>
            <p:cNvSpPr>
              <a:spLocks/>
            </p:cNvSpPr>
            <p:nvPr/>
          </p:nvSpPr>
          <p:spPr bwMode="auto">
            <a:xfrm>
              <a:off x="3405" y="2523"/>
              <a:ext cx="50" cy="199"/>
            </a:xfrm>
            <a:custGeom>
              <a:avLst/>
              <a:gdLst>
                <a:gd name="T0" fmla="*/ 43 w 50"/>
                <a:gd name="T1" fmla="*/ 198 h 199"/>
                <a:gd name="T2" fmla="*/ 32 w 50"/>
                <a:gd name="T3" fmla="*/ 130 h 199"/>
                <a:gd name="T4" fmla="*/ 27 w 50"/>
                <a:gd name="T5" fmla="*/ 103 h 199"/>
                <a:gd name="T6" fmla="*/ 22 w 50"/>
                <a:gd name="T7" fmla="*/ 76 h 199"/>
                <a:gd name="T8" fmla="*/ 11 w 50"/>
                <a:gd name="T9" fmla="*/ 31 h 199"/>
                <a:gd name="T10" fmla="*/ 6 w 50"/>
                <a:gd name="T11" fmla="*/ 13 h 199"/>
                <a:gd name="T12" fmla="*/ 0 w 50"/>
                <a:gd name="T13" fmla="*/ 0 h 199"/>
                <a:gd name="T14" fmla="*/ 6 w 50"/>
                <a:gd name="T15" fmla="*/ 4 h 199"/>
                <a:gd name="T16" fmla="*/ 11 w 50"/>
                <a:gd name="T17" fmla="*/ 13 h 199"/>
                <a:gd name="T18" fmla="*/ 16 w 50"/>
                <a:gd name="T19" fmla="*/ 27 h 199"/>
                <a:gd name="T20" fmla="*/ 27 w 50"/>
                <a:gd name="T21" fmla="*/ 45 h 199"/>
                <a:gd name="T22" fmla="*/ 32 w 50"/>
                <a:gd name="T23" fmla="*/ 67 h 199"/>
                <a:gd name="T24" fmla="*/ 43 w 50"/>
                <a:gd name="T25" fmla="*/ 94 h 199"/>
                <a:gd name="T26" fmla="*/ 49 w 50"/>
                <a:gd name="T27" fmla="*/ 112 h 199"/>
                <a:gd name="T28" fmla="*/ 49 w 50"/>
                <a:gd name="T29" fmla="*/ 135 h 199"/>
                <a:gd name="T30" fmla="*/ 49 w 50"/>
                <a:gd name="T31" fmla="*/ 148 h 1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199"/>
                <a:gd name="T50" fmla="*/ 50 w 50"/>
                <a:gd name="T51" fmla="*/ 199 h 1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199">
                  <a:moveTo>
                    <a:pt x="43" y="198"/>
                  </a:moveTo>
                  <a:lnTo>
                    <a:pt x="32" y="130"/>
                  </a:lnTo>
                  <a:lnTo>
                    <a:pt x="27" y="103"/>
                  </a:lnTo>
                  <a:lnTo>
                    <a:pt x="22" y="76"/>
                  </a:lnTo>
                  <a:lnTo>
                    <a:pt x="11" y="31"/>
                  </a:lnTo>
                  <a:lnTo>
                    <a:pt x="6" y="13"/>
                  </a:lnTo>
                  <a:lnTo>
                    <a:pt x="0" y="0"/>
                  </a:lnTo>
                  <a:lnTo>
                    <a:pt x="6" y="4"/>
                  </a:lnTo>
                  <a:lnTo>
                    <a:pt x="11" y="13"/>
                  </a:lnTo>
                  <a:lnTo>
                    <a:pt x="16" y="27"/>
                  </a:lnTo>
                  <a:lnTo>
                    <a:pt x="27" y="45"/>
                  </a:lnTo>
                  <a:lnTo>
                    <a:pt x="32" y="67"/>
                  </a:lnTo>
                  <a:lnTo>
                    <a:pt x="43" y="94"/>
                  </a:lnTo>
                  <a:lnTo>
                    <a:pt x="49" y="112"/>
                  </a:lnTo>
                  <a:lnTo>
                    <a:pt x="49" y="135"/>
                  </a:lnTo>
                  <a:lnTo>
                    <a:pt x="49" y="148"/>
                  </a:lnTo>
                </a:path>
              </a:pathLst>
            </a:custGeom>
            <a:solidFill>
              <a:schemeClr val="accent1"/>
            </a:solidFill>
            <a:ln w="12700" cap="rnd">
              <a:solidFill>
                <a:srgbClr val="008000"/>
              </a:solidFill>
              <a:round/>
              <a:headEnd/>
              <a:tailEnd/>
            </a:ln>
          </p:spPr>
          <p:txBody>
            <a:bodyPr/>
            <a:lstStyle/>
            <a:p>
              <a:endParaRPr lang="en-US"/>
            </a:p>
          </p:txBody>
        </p:sp>
        <p:sp>
          <p:nvSpPr>
            <p:cNvPr id="17688" name="Freeform 790"/>
            <p:cNvSpPr>
              <a:spLocks/>
            </p:cNvSpPr>
            <p:nvPr/>
          </p:nvSpPr>
          <p:spPr bwMode="auto">
            <a:xfrm>
              <a:off x="3349" y="2676"/>
              <a:ext cx="92" cy="65"/>
            </a:xfrm>
            <a:custGeom>
              <a:avLst/>
              <a:gdLst>
                <a:gd name="T0" fmla="*/ 91 w 92"/>
                <a:gd name="T1" fmla="*/ 64 h 65"/>
                <a:gd name="T2" fmla="*/ 91 w 92"/>
                <a:gd name="T3" fmla="*/ 59 h 65"/>
                <a:gd name="T4" fmla="*/ 85 w 92"/>
                <a:gd name="T5" fmla="*/ 46 h 65"/>
                <a:gd name="T6" fmla="*/ 75 w 92"/>
                <a:gd name="T7" fmla="*/ 32 h 65"/>
                <a:gd name="T8" fmla="*/ 64 w 92"/>
                <a:gd name="T9" fmla="*/ 19 h 65"/>
                <a:gd name="T10" fmla="*/ 53 w 92"/>
                <a:gd name="T11" fmla="*/ 10 h 65"/>
                <a:gd name="T12" fmla="*/ 37 w 92"/>
                <a:gd name="T13" fmla="*/ 0 h 65"/>
                <a:gd name="T14" fmla="*/ 10 w 92"/>
                <a:gd name="T15" fmla="*/ 0 h 65"/>
                <a:gd name="T16" fmla="*/ 0 w 92"/>
                <a:gd name="T17" fmla="*/ 0 h 65"/>
                <a:gd name="T18" fmla="*/ 5 w 92"/>
                <a:gd name="T19" fmla="*/ 5 h 65"/>
                <a:gd name="T20" fmla="*/ 21 w 92"/>
                <a:gd name="T21" fmla="*/ 10 h 65"/>
                <a:gd name="T22" fmla="*/ 42 w 92"/>
                <a:gd name="T23" fmla="*/ 10 h 65"/>
                <a:gd name="T24" fmla="*/ 53 w 92"/>
                <a:gd name="T25" fmla="*/ 14 h 65"/>
                <a:gd name="T26" fmla="*/ 64 w 92"/>
                <a:gd name="T27" fmla="*/ 23 h 65"/>
                <a:gd name="T28" fmla="*/ 75 w 92"/>
                <a:gd name="T29" fmla="*/ 41 h 65"/>
                <a:gd name="T30" fmla="*/ 85 w 92"/>
                <a:gd name="T31" fmla="*/ 55 h 65"/>
                <a:gd name="T32" fmla="*/ 91 w 92"/>
                <a:gd name="T33" fmla="*/ 64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65"/>
                <a:gd name="T53" fmla="*/ 92 w 92"/>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65">
                  <a:moveTo>
                    <a:pt x="91" y="64"/>
                  </a:moveTo>
                  <a:lnTo>
                    <a:pt x="91" y="59"/>
                  </a:lnTo>
                  <a:lnTo>
                    <a:pt x="85" y="46"/>
                  </a:lnTo>
                  <a:lnTo>
                    <a:pt x="75" y="32"/>
                  </a:lnTo>
                  <a:lnTo>
                    <a:pt x="64" y="19"/>
                  </a:lnTo>
                  <a:lnTo>
                    <a:pt x="53" y="10"/>
                  </a:lnTo>
                  <a:lnTo>
                    <a:pt x="37" y="0"/>
                  </a:lnTo>
                  <a:lnTo>
                    <a:pt x="10" y="0"/>
                  </a:lnTo>
                  <a:lnTo>
                    <a:pt x="0" y="0"/>
                  </a:lnTo>
                  <a:lnTo>
                    <a:pt x="5" y="5"/>
                  </a:lnTo>
                  <a:lnTo>
                    <a:pt x="21" y="10"/>
                  </a:lnTo>
                  <a:lnTo>
                    <a:pt x="42" y="10"/>
                  </a:lnTo>
                  <a:lnTo>
                    <a:pt x="53" y="14"/>
                  </a:lnTo>
                  <a:lnTo>
                    <a:pt x="64" y="23"/>
                  </a:lnTo>
                  <a:lnTo>
                    <a:pt x="75" y="41"/>
                  </a:lnTo>
                  <a:lnTo>
                    <a:pt x="85" y="55"/>
                  </a:lnTo>
                  <a:lnTo>
                    <a:pt x="91" y="64"/>
                  </a:lnTo>
                </a:path>
              </a:pathLst>
            </a:custGeom>
            <a:solidFill>
              <a:schemeClr val="accent1"/>
            </a:solidFill>
            <a:ln w="12700" cap="rnd">
              <a:solidFill>
                <a:srgbClr val="008000"/>
              </a:solidFill>
              <a:round/>
              <a:headEnd/>
              <a:tailEnd/>
            </a:ln>
          </p:spPr>
          <p:txBody>
            <a:bodyPr/>
            <a:lstStyle/>
            <a:p>
              <a:endParaRPr lang="en-US"/>
            </a:p>
          </p:txBody>
        </p:sp>
        <p:sp>
          <p:nvSpPr>
            <p:cNvPr id="17689" name="Freeform 791"/>
            <p:cNvSpPr>
              <a:spLocks/>
            </p:cNvSpPr>
            <p:nvPr/>
          </p:nvSpPr>
          <p:spPr bwMode="auto">
            <a:xfrm>
              <a:off x="3449" y="2516"/>
              <a:ext cx="33" cy="228"/>
            </a:xfrm>
            <a:custGeom>
              <a:avLst/>
              <a:gdLst>
                <a:gd name="T0" fmla="*/ 0 w 33"/>
                <a:gd name="T1" fmla="*/ 209 h 228"/>
                <a:gd name="T2" fmla="*/ 5 w 33"/>
                <a:gd name="T3" fmla="*/ 145 h 228"/>
                <a:gd name="T4" fmla="*/ 10 w 33"/>
                <a:gd name="T5" fmla="*/ 91 h 228"/>
                <a:gd name="T6" fmla="*/ 16 w 33"/>
                <a:gd name="T7" fmla="*/ 63 h 228"/>
                <a:gd name="T8" fmla="*/ 21 w 33"/>
                <a:gd name="T9" fmla="*/ 36 h 228"/>
                <a:gd name="T10" fmla="*/ 27 w 33"/>
                <a:gd name="T11" fmla="*/ 14 h 228"/>
                <a:gd name="T12" fmla="*/ 27 w 33"/>
                <a:gd name="T13" fmla="*/ 0 h 228"/>
                <a:gd name="T14" fmla="*/ 32 w 33"/>
                <a:gd name="T15" fmla="*/ 0 h 228"/>
                <a:gd name="T16" fmla="*/ 32 w 33"/>
                <a:gd name="T17" fmla="*/ 14 h 228"/>
                <a:gd name="T18" fmla="*/ 27 w 33"/>
                <a:gd name="T19" fmla="*/ 41 h 228"/>
                <a:gd name="T20" fmla="*/ 27 w 33"/>
                <a:gd name="T21" fmla="*/ 59 h 228"/>
                <a:gd name="T22" fmla="*/ 21 w 33"/>
                <a:gd name="T23" fmla="*/ 82 h 228"/>
                <a:gd name="T24" fmla="*/ 16 w 33"/>
                <a:gd name="T25" fmla="*/ 109 h 228"/>
                <a:gd name="T26" fmla="*/ 10 w 33"/>
                <a:gd name="T27" fmla="*/ 132 h 228"/>
                <a:gd name="T28" fmla="*/ 10 w 33"/>
                <a:gd name="T29" fmla="*/ 177 h 228"/>
                <a:gd name="T30" fmla="*/ 10 w 33"/>
                <a:gd name="T31" fmla="*/ 227 h 2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228"/>
                <a:gd name="T50" fmla="*/ 33 w 33"/>
                <a:gd name="T51" fmla="*/ 228 h 2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228">
                  <a:moveTo>
                    <a:pt x="0" y="209"/>
                  </a:moveTo>
                  <a:lnTo>
                    <a:pt x="5" y="145"/>
                  </a:lnTo>
                  <a:lnTo>
                    <a:pt x="10" y="91"/>
                  </a:lnTo>
                  <a:lnTo>
                    <a:pt x="16" y="63"/>
                  </a:lnTo>
                  <a:lnTo>
                    <a:pt x="21" y="36"/>
                  </a:lnTo>
                  <a:lnTo>
                    <a:pt x="27" y="14"/>
                  </a:lnTo>
                  <a:lnTo>
                    <a:pt x="27" y="0"/>
                  </a:lnTo>
                  <a:lnTo>
                    <a:pt x="32" y="0"/>
                  </a:lnTo>
                  <a:lnTo>
                    <a:pt x="32" y="14"/>
                  </a:lnTo>
                  <a:lnTo>
                    <a:pt x="27" y="41"/>
                  </a:lnTo>
                  <a:lnTo>
                    <a:pt x="27" y="59"/>
                  </a:lnTo>
                  <a:lnTo>
                    <a:pt x="21" y="82"/>
                  </a:lnTo>
                  <a:lnTo>
                    <a:pt x="16" y="109"/>
                  </a:lnTo>
                  <a:lnTo>
                    <a:pt x="10" y="132"/>
                  </a:lnTo>
                  <a:lnTo>
                    <a:pt x="10" y="177"/>
                  </a:lnTo>
                  <a:lnTo>
                    <a:pt x="10" y="227"/>
                  </a:lnTo>
                </a:path>
              </a:pathLst>
            </a:custGeom>
            <a:solidFill>
              <a:schemeClr val="accent1"/>
            </a:solidFill>
            <a:ln w="12700" cap="rnd">
              <a:solidFill>
                <a:srgbClr val="008000"/>
              </a:solidFill>
              <a:round/>
              <a:headEnd/>
              <a:tailEnd/>
            </a:ln>
          </p:spPr>
          <p:txBody>
            <a:bodyPr/>
            <a:lstStyle/>
            <a:p>
              <a:endParaRPr lang="en-US"/>
            </a:p>
          </p:txBody>
        </p:sp>
        <p:sp>
          <p:nvSpPr>
            <p:cNvPr id="17690" name="Freeform 792"/>
            <p:cNvSpPr>
              <a:spLocks/>
            </p:cNvSpPr>
            <p:nvPr/>
          </p:nvSpPr>
          <p:spPr bwMode="auto">
            <a:xfrm>
              <a:off x="3465" y="2672"/>
              <a:ext cx="73" cy="60"/>
            </a:xfrm>
            <a:custGeom>
              <a:avLst/>
              <a:gdLst>
                <a:gd name="T0" fmla="*/ 0 w 73"/>
                <a:gd name="T1" fmla="*/ 59 h 60"/>
                <a:gd name="T2" fmla="*/ 6 w 73"/>
                <a:gd name="T3" fmla="*/ 36 h 60"/>
                <a:gd name="T4" fmla="*/ 11 w 73"/>
                <a:gd name="T5" fmla="*/ 14 h 60"/>
                <a:gd name="T6" fmla="*/ 22 w 73"/>
                <a:gd name="T7" fmla="*/ 9 h 60"/>
                <a:gd name="T8" fmla="*/ 39 w 73"/>
                <a:gd name="T9" fmla="*/ 0 h 60"/>
                <a:gd name="T10" fmla="*/ 55 w 73"/>
                <a:gd name="T11" fmla="*/ 0 h 60"/>
                <a:gd name="T12" fmla="*/ 72 w 73"/>
                <a:gd name="T13" fmla="*/ 0 h 60"/>
                <a:gd name="T14" fmla="*/ 72 w 73"/>
                <a:gd name="T15" fmla="*/ 5 h 60"/>
                <a:gd name="T16" fmla="*/ 61 w 73"/>
                <a:gd name="T17" fmla="*/ 9 h 60"/>
                <a:gd name="T18" fmla="*/ 50 w 73"/>
                <a:gd name="T19" fmla="*/ 14 h 60"/>
                <a:gd name="T20" fmla="*/ 28 w 73"/>
                <a:gd name="T21" fmla="*/ 27 h 60"/>
                <a:gd name="T22" fmla="*/ 6 w 73"/>
                <a:gd name="T23" fmla="*/ 36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60"/>
                <a:gd name="T38" fmla="*/ 73 w 73"/>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60">
                  <a:moveTo>
                    <a:pt x="0" y="59"/>
                  </a:moveTo>
                  <a:lnTo>
                    <a:pt x="6" y="36"/>
                  </a:lnTo>
                  <a:lnTo>
                    <a:pt x="11" y="14"/>
                  </a:lnTo>
                  <a:lnTo>
                    <a:pt x="22" y="9"/>
                  </a:lnTo>
                  <a:lnTo>
                    <a:pt x="39" y="0"/>
                  </a:lnTo>
                  <a:lnTo>
                    <a:pt x="55" y="0"/>
                  </a:lnTo>
                  <a:lnTo>
                    <a:pt x="72" y="0"/>
                  </a:lnTo>
                  <a:lnTo>
                    <a:pt x="72" y="5"/>
                  </a:lnTo>
                  <a:lnTo>
                    <a:pt x="61" y="9"/>
                  </a:lnTo>
                  <a:lnTo>
                    <a:pt x="50" y="14"/>
                  </a:lnTo>
                  <a:lnTo>
                    <a:pt x="28" y="27"/>
                  </a:lnTo>
                  <a:lnTo>
                    <a:pt x="6" y="36"/>
                  </a:lnTo>
                </a:path>
              </a:pathLst>
            </a:custGeom>
            <a:solidFill>
              <a:schemeClr val="accent1"/>
            </a:solidFill>
            <a:ln w="12700" cap="rnd">
              <a:solidFill>
                <a:srgbClr val="008000"/>
              </a:solidFill>
              <a:round/>
              <a:headEnd/>
              <a:tailEnd/>
            </a:ln>
          </p:spPr>
          <p:txBody>
            <a:bodyPr/>
            <a:lstStyle/>
            <a:p>
              <a:endParaRPr lang="en-US"/>
            </a:p>
          </p:txBody>
        </p:sp>
        <p:sp>
          <p:nvSpPr>
            <p:cNvPr id="17691" name="Freeform 793"/>
            <p:cNvSpPr>
              <a:spLocks/>
            </p:cNvSpPr>
            <p:nvPr/>
          </p:nvSpPr>
          <p:spPr bwMode="auto">
            <a:xfrm>
              <a:off x="3430" y="2472"/>
              <a:ext cx="22" cy="249"/>
            </a:xfrm>
            <a:custGeom>
              <a:avLst/>
              <a:gdLst>
                <a:gd name="T0" fmla="*/ 21 w 22"/>
                <a:gd name="T1" fmla="*/ 248 h 249"/>
                <a:gd name="T2" fmla="*/ 16 w 22"/>
                <a:gd name="T3" fmla="*/ 189 h 249"/>
                <a:gd name="T4" fmla="*/ 10 w 22"/>
                <a:gd name="T5" fmla="*/ 131 h 249"/>
                <a:gd name="T6" fmla="*/ 5 w 22"/>
                <a:gd name="T7" fmla="*/ 77 h 249"/>
                <a:gd name="T8" fmla="*/ 5 w 22"/>
                <a:gd name="T9" fmla="*/ 41 h 249"/>
                <a:gd name="T10" fmla="*/ 0 w 22"/>
                <a:gd name="T11" fmla="*/ 18 h 249"/>
                <a:gd name="T12" fmla="*/ 0 w 22"/>
                <a:gd name="T13" fmla="*/ 5 h 249"/>
                <a:gd name="T14" fmla="*/ 0 w 22"/>
                <a:gd name="T15" fmla="*/ 0 h 249"/>
                <a:gd name="T16" fmla="*/ 5 w 22"/>
                <a:gd name="T17" fmla="*/ 0 h 249"/>
                <a:gd name="T18" fmla="*/ 5 w 22"/>
                <a:gd name="T19" fmla="*/ 9 h 249"/>
                <a:gd name="T20" fmla="*/ 10 w 22"/>
                <a:gd name="T21" fmla="*/ 23 h 249"/>
                <a:gd name="T22" fmla="*/ 16 w 22"/>
                <a:gd name="T23" fmla="*/ 41 h 249"/>
                <a:gd name="T24" fmla="*/ 16 w 22"/>
                <a:gd name="T25" fmla="*/ 59 h 249"/>
                <a:gd name="T26" fmla="*/ 16 w 22"/>
                <a:gd name="T27" fmla="*/ 90 h 249"/>
                <a:gd name="T28" fmla="*/ 16 w 22"/>
                <a:gd name="T29" fmla="*/ 126 h 249"/>
                <a:gd name="T30" fmla="*/ 16 w 22"/>
                <a:gd name="T31" fmla="*/ 167 h 249"/>
                <a:gd name="T32" fmla="*/ 21 w 22"/>
                <a:gd name="T33" fmla="*/ 207 h 2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49"/>
                <a:gd name="T53" fmla="*/ 22 w 22"/>
                <a:gd name="T54" fmla="*/ 249 h 2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49">
                  <a:moveTo>
                    <a:pt x="21" y="248"/>
                  </a:moveTo>
                  <a:lnTo>
                    <a:pt x="16" y="189"/>
                  </a:lnTo>
                  <a:lnTo>
                    <a:pt x="10" y="131"/>
                  </a:lnTo>
                  <a:lnTo>
                    <a:pt x="5" y="77"/>
                  </a:lnTo>
                  <a:lnTo>
                    <a:pt x="5" y="41"/>
                  </a:lnTo>
                  <a:lnTo>
                    <a:pt x="0" y="18"/>
                  </a:lnTo>
                  <a:lnTo>
                    <a:pt x="0" y="5"/>
                  </a:lnTo>
                  <a:lnTo>
                    <a:pt x="0" y="0"/>
                  </a:lnTo>
                  <a:lnTo>
                    <a:pt x="5" y="0"/>
                  </a:lnTo>
                  <a:lnTo>
                    <a:pt x="5" y="9"/>
                  </a:lnTo>
                  <a:lnTo>
                    <a:pt x="10" y="23"/>
                  </a:lnTo>
                  <a:lnTo>
                    <a:pt x="16" y="41"/>
                  </a:lnTo>
                  <a:lnTo>
                    <a:pt x="16" y="59"/>
                  </a:lnTo>
                  <a:lnTo>
                    <a:pt x="16" y="90"/>
                  </a:lnTo>
                  <a:lnTo>
                    <a:pt x="16" y="126"/>
                  </a:lnTo>
                  <a:lnTo>
                    <a:pt x="16" y="167"/>
                  </a:lnTo>
                  <a:lnTo>
                    <a:pt x="21" y="207"/>
                  </a:lnTo>
                </a:path>
              </a:pathLst>
            </a:custGeom>
            <a:solidFill>
              <a:schemeClr val="accent1"/>
            </a:solidFill>
            <a:ln w="12700" cap="rnd">
              <a:solidFill>
                <a:srgbClr val="008000"/>
              </a:solidFill>
              <a:round/>
              <a:headEnd/>
              <a:tailEnd/>
            </a:ln>
          </p:spPr>
          <p:txBody>
            <a:bodyPr/>
            <a:lstStyle/>
            <a:p>
              <a:endParaRPr lang="en-US"/>
            </a:p>
          </p:txBody>
        </p:sp>
      </p:grpSp>
      <p:grpSp>
        <p:nvGrpSpPr>
          <p:cNvPr id="17883" name="Group 794"/>
          <p:cNvGrpSpPr>
            <a:grpSpLocks/>
          </p:cNvGrpSpPr>
          <p:nvPr/>
        </p:nvGrpSpPr>
        <p:grpSpPr bwMode="auto">
          <a:xfrm>
            <a:off x="2503488" y="3749675"/>
            <a:ext cx="1074737" cy="458788"/>
            <a:chOff x="1735" y="2308"/>
            <a:chExt cx="744" cy="283"/>
          </a:xfrm>
        </p:grpSpPr>
        <p:grpSp>
          <p:nvGrpSpPr>
            <p:cNvPr id="17916" name="Group 795"/>
            <p:cNvGrpSpPr>
              <a:grpSpLocks/>
            </p:cNvGrpSpPr>
            <p:nvPr/>
          </p:nvGrpSpPr>
          <p:grpSpPr bwMode="auto">
            <a:xfrm>
              <a:off x="1735" y="2313"/>
              <a:ext cx="187" cy="278"/>
              <a:chOff x="1735" y="2313"/>
              <a:chExt cx="187" cy="278"/>
            </a:xfrm>
          </p:grpSpPr>
          <p:sp>
            <p:nvSpPr>
              <p:cNvPr id="17676" name="Freeform 796"/>
              <p:cNvSpPr>
                <a:spLocks/>
              </p:cNvSpPr>
              <p:nvPr/>
            </p:nvSpPr>
            <p:spPr bwMode="auto">
              <a:xfrm>
                <a:off x="1832" y="2487"/>
                <a:ext cx="9" cy="104"/>
              </a:xfrm>
              <a:custGeom>
                <a:avLst/>
                <a:gdLst>
                  <a:gd name="T0" fmla="*/ 0 w 9"/>
                  <a:gd name="T1" fmla="*/ 103 h 104"/>
                  <a:gd name="T2" fmla="*/ 3 w 9"/>
                  <a:gd name="T3" fmla="*/ 73 h 104"/>
                  <a:gd name="T4" fmla="*/ 3 w 9"/>
                  <a:gd name="T5" fmla="*/ 47 h 104"/>
                  <a:gd name="T6" fmla="*/ 6 w 9"/>
                  <a:gd name="T7" fmla="*/ 26 h 104"/>
                  <a:gd name="T8" fmla="*/ 6 w 9"/>
                  <a:gd name="T9" fmla="*/ 13 h 104"/>
                  <a:gd name="T10" fmla="*/ 6 w 9"/>
                  <a:gd name="T11" fmla="*/ 4 h 104"/>
                  <a:gd name="T12" fmla="*/ 8 w 9"/>
                  <a:gd name="T13" fmla="*/ 0 h 104"/>
                  <a:gd name="T14" fmla="*/ 8 w 9"/>
                  <a:gd name="T15" fmla="*/ 17 h 104"/>
                  <a:gd name="T16" fmla="*/ 8 w 9"/>
                  <a:gd name="T17" fmla="*/ 43 h 104"/>
                  <a:gd name="T18" fmla="*/ 6 w 9"/>
                  <a:gd name="T19" fmla="*/ 73 h 104"/>
                  <a:gd name="T20" fmla="*/ 0 w 9"/>
                  <a:gd name="T21" fmla="*/ 103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04"/>
                  <a:gd name="T35" fmla="*/ 9 w 9"/>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04">
                    <a:moveTo>
                      <a:pt x="0" y="103"/>
                    </a:moveTo>
                    <a:lnTo>
                      <a:pt x="3" y="73"/>
                    </a:lnTo>
                    <a:lnTo>
                      <a:pt x="3" y="47"/>
                    </a:lnTo>
                    <a:lnTo>
                      <a:pt x="6" y="26"/>
                    </a:lnTo>
                    <a:lnTo>
                      <a:pt x="6" y="13"/>
                    </a:lnTo>
                    <a:lnTo>
                      <a:pt x="6" y="4"/>
                    </a:lnTo>
                    <a:lnTo>
                      <a:pt x="8" y="0"/>
                    </a:lnTo>
                    <a:lnTo>
                      <a:pt x="8" y="17"/>
                    </a:lnTo>
                    <a:lnTo>
                      <a:pt x="8" y="43"/>
                    </a:lnTo>
                    <a:lnTo>
                      <a:pt x="6" y="73"/>
                    </a:lnTo>
                    <a:lnTo>
                      <a:pt x="0" y="103"/>
                    </a:lnTo>
                  </a:path>
                </a:pathLst>
              </a:custGeom>
              <a:solidFill>
                <a:schemeClr val="accent1"/>
              </a:solidFill>
              <a:ln w="12700" cap="rnd">
                <a:solidFill>
                  <a:srgbClr val="008000"/>
                </a:solidFill>
                <a:round/>
                <a:headEnd/>
                <a:tailEnd/>
              </a:ln>
            </p:spPr>
            <p:txBody>
              <a:bodyPr/>
              <a:lstStyle/>
              <a:p>
                <a:endParaRPr lang="en-US"/>
              </a:p>
            </p:txBody>
          </p:sp>
          <p:sp>
            <p:nvSpPr>
              <p:cNvPr id="17677" name="Freeform 797"/>
              <p:cNvSpPr>
                <a:spLocks/>
              </p:cNvSpPr>
              <p:nvPr/>
            </p:nvSpPr>
            <p:spPr bwMode="auto">
              <a:xfrm>
                <a:off x="1757" y="2412"/>
                <a:ext cx="82" cy="164"/>
              </a:xfrm>
              <a:custGeom>
                <a:avLst/>
                <a:gdLst>
                  <a:gd name="T0" fmla="*/ 81 w 82"/>
                  <a:gd name="T1" fmla="*/ 163 h 164"/>
                  <a:gd name="T2" fmla="*/ 75 w 82"/>
                  <a:gd name="T3" fmla="*/ 163 h 164"/>
                  <a:gd name="T4" fmla="*/ 64 w 82"/>
                  <a:gd name="T5" fmla="*/ 146 h 164"/>
                  <a:gd name="T6" fmla="*/ 50 w 82"/>
                  <a:gd name="T7" fmla="*/ 124 h 164"/>
                  <a:gd name="T8" fmla="*/ 42 w 82"/>
                  <a:gd name="T9" fmla="*/ 107 h 164"/>
                  <a:gd name="T10" fmla="*/ 39 w 82"/>
                  <a:gd name="T11" fmla="*/ 94 h 164"/>
                  <a:gd name="T12" fmla="*/ 42 w 82"/>
                  <a:gd name="T13" fmla="*/ 86 h 164"/>
                  <a:gd name="T14" fmla="*/ 42 w 82"/>
                  <a:gd name="T15" fmla="*/ 77 h 164"/>
                  <a:gd name="T16" fmla="*/ 42 w 82"/>
                  <a:gd name="T17" fmla="*/ 64 h 164"/>
                  <a:gd name="T18" fmla="*/ 31 w 82"/>
                  <a:gd name="T19" fmla="*/ 47 h 164"/>
                  <a:gd name="T20" fmla="*/ 17 w 82"/>
                  <a:gd name="T21" fmla="*/ 26 h 164"/>
                  <a:gd name="T22" fmla="*/ 6 w 82"/>
                  <a:gd name="T23" fmla="*/ 9 h 164"/>
                  <a:gd name="T24" fmla="*/ 3 w 82"/>
                  <a:gd name="T25" fmla="*/ 4 h 164"/>
                  <a:gd name="T26" fmla="*/ 0 w 82"/>
                  <a:gd name="T27" fmla="*/ 0 h 164"/>
                  <a:gd name="T28" fmla="*/ 3 w 82"/>
                  <a:gd name="T29" fmla="*/ 0 h 164"/>
                  <a:gd name="T30" fmla="*/ 6 w 82"/>
                  <a:gd name="T31" fmla="*/ 4 h 164"/>
                  <a:gd name="T32" fmla="*/ 17 w 82"/>
                  <a:gd name="T33" fmla="*/ 13 h 164"/>
                  <a:gd name="T34" fmla="*/ 31 w 82"/>
                  <a:gd name="T35" fmla="*/ 30 h 164"/>
                  <a:gd name="T36" fmla="*/ 42 w 82"/>
                  <a:gd name="T37" fmla="*/ 47 h 164"/>
                  <a:gd name="T38" fmla="*/ 45 w 82"/>
                  <a:gd name="T39" fmla="*/ 60 h 164"/>
                  <a:gd name="T40" fmla="*/ 50 w 82"/>
                  <a:gd name="T41" fmla="*/ 77 h 164"/>
                  <a:gd name="T42" fmla="*/ 64 w 82"/>
                  <a:gd name="T43" fmla="*/ 112 h 164"/>
                  <a:gd name="T44" fmla="*/ 75 w 82"/>
                  <a:gd name="T45" fmla="*/ 146 h 164"/>
                  <a:gd name="T46" fmla="*/ 81 w 82"/>
                  <a:gd name="T47" fmla="*/ 159 h 164"/>
                  <a:gd name="T48" fmla="*/ 81 w 82"/>
                  <a:gd name="T49" fmla="*/ 163 h 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2"/>
                  <a:gd name="T76" fmla="*/ 0 h 164"/>
                  <a:gd name="T77" fmla="*/ 82 w 82"/>
                  <a:gd name="T78" fmla="*/ 164 h 1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2" h="164">
                    <a:moveTo>
                      <a:pt x="81" y="163"/>
                    </a:moveTo>
                    <a:lnTo>
                      <a:pt x="75" y="163"/>
                    </a:lnTo>
                    <a:lnTo>
                      <a:pt x="64" y="146"/>
                    </a:lnTo>
                    <a:lnTo>
                      <a:pt x="50" y="124"/>
                    </a:lnTo>
                    <a:lnTo>
                      <a:pt x="42" y="107"/>
                    </a:lnTo>
                    <a:lnTo>
                      <a:pt x="39" y="94"/>
                    </a:lnTo>
                    <a:lnTo>
                      <a:pt x="42" y="86"/>
                    </a:lnTo>
                    <a:lnTo>
                      <a:pt x="42" y="77"/>
                    </a:lnTo>
                    <a:lnTo>
                      <a:pt x="42" y="64"/>
                    </a:lnTo>
                    <a:lnTo>
                      <a:pt x="31" y="47"/>
                    </a:lnTo>
                    <a:lnTo>
                      <a:pt x="17" y="26"/>
                    </a:lnTo>
                    <a:lnTo>
                      <a:pt x="6" y="9"/>
                    </a:lnTo>
                    <a:lnTo>
                      <a:pt x="3" y="4"/>
                    </a:lnTo>
                    <a:lnTo>
                      <a:pt x="0" y="0"/>
                    </a:lnTo>
                    <a:lnTo>
                      <a:pt x="3" y="0"/>
                    </a:lnTo>
                    <a:lnTo>
                      <a:pt x="6" y="4"/>
                    </a:lnTo>
                    <a:lnTo>
                      <a:pt x="17" y="13"/>
                    </a:lnTo>
                    <a:lnTo>
                      <a:pt x="31" y="30"/>
                    </a:lnTo>
                    <a:lnTo>
                      <a:pt x="42" y="47"/>
                    </a:lnTo>
                    <a:lnTo>
                      <a:pt x="45" y="60"/>
                    </a:lnTo>
                    <a:lnTo>
                      <a:pt x="50" y="77"/>
                    </a:lnTo>
                    <a:lnTo>
                      <a:pt x="64" y="112"/>
                    </a:lnTo>
                    <a:lnTo>
                      <a:pt x="75" y="146"/>
                    </a:lnTo>
                    <a:lnTo>
                      <a:pt x="81" y="159"/>
                    </a:lnTo>
                    <a:lnTo>
                      <a:pt x="81" y="163"/>
                    </a:lnTo>
                  </a:path>
                </a:pathLst>
              </a:custGeom>
              <a:solidFill>
                <a:schemeClr val="accent1"/>
              </a:solidFill>
              <a:ln w="12700" cap="rnd">
                <a:solidFill>
                  <a:srgbClr val="008000"/>
                </a:solidFill>
                <a:round/>
                <a:headEnd/>
                <a:tailEnd/>
              </a:ln>
            </p:spPr>
            <p:txBody>
              <a:bodyPr/>
              <a:lstStyle/>
              <a:p>
                <a:endParaRPr lang="en-US"/>
              </a:p>
            </p:txBody>
          </p:sp>
          <p:sp>
            <p:nvSpPr>
              <p:cNvPr id="17678" name="Freeform 798"/>
              <p:cNvSpPr>
                <a:spLocks/>
              </p:cNvSpPr>
              <p:nvPr/>
            </p:nvSpPr>
            <p:spPr bwMode="auto">
              <a:xfrm>
                <a:off x="1836" y="2431"/>
                <a:ext cx="50" cy="160"/>
              </a:xfrm>
              <a:custGeom>
                <a:avLst/>
                <a:gdLst>
                  <a:gd name="T0" fmla="*/ 0 w 50"/>
                  <a:gd name="T1" fmla="*/ 125 h 160"/>
                  <a:gd name="T2" fmla="*/ 15 w 50"/>
                  <a:gd name="T3" fmla="*/ 90 h 160"/>
                  <a:gd name="T4" fmla="*/ 26 w 50"/>
                  <a:gd name="T5" fmla="*/ 60 h 160"/>
                  <a:gd name="T6" fmla="*/ 26 w 50"/>
                  <a:gd name="T7" fmla="*/ 47 h 160"/>
                  <a:gd name="T8" fmla="*/ 26 w 50"/>
                  <a:gd name="T9" fmla="*/ 39 h 160"/>
                  <a:gd name="T10" fmla="*/ 26 w 50"/>
                  <a:gd name="T11" fmla="*/ 26 h 160"/>
                  <a:gd name="T12" fmla="*/ 26 w 50"/>
                  <a:gd name="T13" fmla="*/ 17 h 160"/>
                  <a:gd name="T14" fmla="*/ 32 w 50"/>
                  <a:gd name="T15" fmla="*/ 9 h 160"/>
                  <a:gd name="T16" fmla="*/ 41 w 50"/>
                  <a:gd name="T17" fmla="*/ 4 h 160"/>
                  <a:gd name="T18" fmla="*/ 46 w 50"/>
                  <a:gd name="T19" fmla="*/ 0 h 160"/>
                  <a:gd name="T20" fmla="*/ 49 w 50"/>
                  <a:gd name="T21" fmla="*/ 4 h 160"/>
                  <a:gd name="T22" fmla="*/ 46 w 50"/>
                  <a:gd name="T23" fmla="*/ 17 h 160"/>
                  <a:gd name="T24" fmla="*/ 38 w 50"/>
                  <a:gd name="T25" fmla="*/ 43 h 160"/>
                  <a:gd name="T26" fmla="*/ 26 w 50"/>
                  <a:gd name="T27" fmla="*/ 69 h 160"/>
                  <a:gd name="T28" fmla="*/ 20 w 50"/>
                  <a:gd name="T29" fmla="*/ 90 h 160"/>
                  <a:gd name="T30" fmla="*/ 15 w 50"/>
                  <a:gd name="T31" fmla="*/ 125 h 160"/>
                  <a:gd name="T32" fmla="*/ 12 w 50"/>
                  <a:gd name="T33" fmla="*/ 159 h 1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60"/>
                  <a:gd name="T53" fmla="*/ 50 w 50"/>
                  <a:gd name="T54" fmla="*/ 160 h 1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60">
                    <a:moveTo>
                      <a:pt x="0" y="125"/>
                    </a:moveTo>
                    <a:lnTo>
                      <a:pt x="15" y="90"/>
                    </a:lnTo>
                    <a:lnTo>
                      <a:pt x="26" y="60"/>
                    </a:lnTo>
                    <a:lnTo>
                      <a:pt x="26" y="47"/>
                    </a:lnTo>
                    <a:lnTo>
                      <a:pt x="26" y="39"/>
                    </a:lnTo>
                    <a:lnTo>
                      <a:pt x="26" y="26"/>
                    </a:lnTo>
                    <a:lnTo>
                      <a:pt x="26" y="17"/>
                    </a:lnTo>
                    <a:lnTo>
                      <a:pt x="32" y="9"/>
                    </a:lnTo>
                    <a:lnTo>
                      <a:pt x="41" y="4"/>
                    </a:lnTo>
                    <a:lnTo>
                      <a:pt x="46" y="0"/>
                    </a:lnTo>
                    <a:lnTo>
                      <a:pt x="49" y="4"/>
                    </a:lnTo>
                    <a:lnTo>
                      <a:pt x="46" y="17"/>
                    </a:lnTo>
                    <a:lnTo>
                      <a:pt x="38" y="43"/>
                    </a:lnTo>
                    <a:lnTo>
                      <a:pt x="26" y="69"/>
                    </a:lnTo>
                    <a:lnTo>
                      <a:pt x="20" y="90"/>
                    </a:lnTo>
                    <a:lnTo>
                      <a:pt x="15" y="125"/>
                    </a:lnTo>
                    <a:lnTo>
                      <a:pt x="12" y="159"/>
                    </a:lnTo>
                  </a:path>
                </a:pathLst>
              </a:custGeom>
              <a:solidFill>
                <a:schemeClr val="accent1"/>
              </a:solidFill>
              <a:ln w="12700" cap="rnd">
                <a:solidFill>
                  <a:srgbClr val="008000"/>
                </a:solidFill>
                <a:round/>
                <a:headEnd/>
                <a:tailEnd/>
              </a:ln>
            </p:spPr>
            <p:txBody>
              <a:bodyPr/>
              <a:lstStyle/>
              <a:p>
                <a:endParaRPr lang="en-US"/>
              </a:p>
            </p:txBody>
          </p:sp>
          <p:sp>
            <p:nvSpPr>
              <p:cNvPr id="17679" name="Freeform 799"/>
              <p:cNvSpPr>
                <a:spLocks/>
              </p:cNvSpPr>
              <p:nvPr/>
            </p:nvSpPr>
            <p:spPr bwMode="auto">
              <a:xfrm>
                <a:off x="1791" y="2360"/>
                <a:ext cx="54" cy="201"/>
              </a:xfrm>
              <a:custGeom>
                <a:avLst/>
                <a:gdLst>
                  <a:gd name="T0" fmla="*/ 45 w 54"/>
                  <a:gd name="T1" fmla="*/ 200 h 201"/>
                  <a:gd name="T2" fmla="*/ 36 w 54"/>
                  <a:gd name="T3" fmla="*/ 132 h 201"/>
                  <a:gd name="T4" fmla="*/ 25 w 54"/>
                  <a:gd name="T5" fmla="*/ 77 h 201"/>
                  <a:gd name="T6" fmla="*/ 17 w 54"/>
                  <a:gd name="T7" fmla="*/ 56 h 201"/>
                  <a:gd name="T8" fmla="*/ 8 w 54"/>
                  <a:gd name="T9" fmla="*/ 30 h 201"/>
                  <a:gd name="T10" fmla="*/ 3 w 54"/>
                  <a:gd name="T11" fmla="*/ 13 h 201"/>
                  <a:gd name="T12" fmla="*/ 0 w 54"/>
                  <a:gd name="T13" fmla="*/ 0 h 201"/>
                  <a:gd name="T14" fmla="*/ 3 w 54"/>
                  <a:gd name="T15" fmla="*/ 0 h 201"/>
                  <a:gd name="T16" fmla="*/ 6 w 54"/>
                  <a:gd name="T17" fmla="*/ 5 h 201"/>
                  <a:gd name="T18" fmla="*/ 14 w 54"/>
                  <a:gd name="T19" fmla="*/ 17 h 201"/>
                  <a:gd name="T20" fmla="*/ 20 w 54"/>
                  <a:gd name="T21" fmla="*/ 30 h 201"/>
                  <a:gd name="T22" fmla="*/ 28 w 54"/>
                  <a:gd name="T23" fmla="*/ 47 h 201"/>
                  <a:gd name="T24" fmla="*/ 36 w 54"/>
                  <a:gd name="T25" fmla="*/ 73 h 201"/>
                  <a:gd name="T26" fmla="*/ 45 w 54"/>
                  <a:gd name="T27" fmla="*/ 94 h 201"/>
                  <a:gd name="T28" fmla="*/ 50 w 54"/>
                  <a:gd name="T29" fmla="*/ 115 h 201"/>
                  <a:gd name="T30" fmla="*/ 53 w 54"/>
                  <a:gd name="T31" fmla="*/ 128 h 201"/>
                  <a:gd name="T32" fmla="*/ 53 w 54"/>
                  <a:gd name="T33" fmla="*/ 136 h 201"/>
                  <a:gd name="T34" fmla="*/ 50 w 54"/>
                  <a:gd name="T35" fmla="*/ 153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201"/>
                  <a:gd name="T56" fmla="*/ 54 w 54"/>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201">
                    <a:moveTo>
                      <a:pt x="45" y="200"/>
                    </a:moveTo>
                    <a:lnTo>
                      <a:pt x="36" y="132"/>
                    </a:lnTo>
                    <a:lnTo>
                      <a:pt x="25" y="77"/>
                    </a:lnTo>
                    <a:lnTo>
                      <a:pt x="17" y="56"/>
                    </a:lnTo>
                    <a:lnTo>
                      <a:pt x="8" y="30"/>
                    </a:lnTo>
                    <a:lnTo>
                      <a:pt x="3" y="13"/>
                    </a:lnTo>
                    <a:lnTo>
                      <a:pt x="0" y="0"/>
                    </a:lnTo>
                    <a:lnTo>
                      <a:pt x="3" y="0"/>
                    </a:lnTo>
                    <a:lnTo>
                      <a:pt x="6" y="5"/>
                    </a:lnTo>
                    <a:lnTo>
                      <a:pt x="14" y="17"/>
                    </a:lnTo>
                    <a:lnTo>
                      <a:pt x="20" y="30"/>
                    </a:lnTo>
                    <a:lnTo>
                      <a:pt x="28" y="47"/>
                    </a:lnTo>
                    <a:lnTo>
                      <a:pt x="36" y="73"/>
                    </a:lnTo>
                    <a:lnTo>
                      <a:pt x="45" y="94"/>
                    </a:lnTo>
                    <a:lnTo>
                      <a:pt x="50" y="115"/>
                    </a:lnTo>
                    <a:lnTo>
                      <a:pt x="53" y="128"/>
                    </a:lnTo>
                    <a:lnTo>
                      <a:pt x="53" y="136"/>
                    </a:lnTo>
                    <a:lnTo>
                      <a:pt x="50" y="153"/>
                    </a:lnTo>
                  </a:path>
                </a:pathLst>
              </a:custGeom>
              <a:solidFill>
                <a:schemeClr val="accent1"/>
              </a:solidFill>
              <a:ln w="12700" cap="rnd">
                <a:solidFill>
                  <a:srgbClr val="008000"/>
                </a:solidFill>
                <a:round/>
                <a:headEnd/>
                <a:tailEnd/>
              </a:ln>
            </p:spPr>
            <p:txBody>
              <a:bodyPr/>
              <a:lstStyle/>
              <a:p>
                <a:endParaRPr lang="en-US"/>
              </a:p>
            </p:txBody>
          </p:sp>
          <p:sp>
            <p:nvSpPr>
              <p:cNvPr id="17680" name="Freeform 800"/>
              <p:cNvSpPr>
                <a:spLocks/>
              </p:cNvSpPr>
              <p:nvPr/>
            </p:nvSpPr>
            <p:spPr bwMode="auto">
              <a:xfrm>
                <a:off x="1735" y="2515"/>
                <a:ext cx="95" cy="65"/>
              </a:xfrm>
              <a:custGeom>
                <a:avLst/>
                <a:gdLst>
                  <a:gd name="T0" fmla="*/ 94 w 95"/>
                  <a:gd name="T1" fmla="*/ 64 h 65"/>
                  <a:gd name="T2" fmla="*/ 91 w 95"/>
                  <a:gd name="T3" fmla="*/ 60 h 65"/>
                  <a:gd name="T4" fmla="*/ 86 w 95"/>
                  <a:gd name="T5" fmla="*/ 47 h 65"/>
                  <a:gd name="T6" fmla="*/ 75 w 95"/>
                  <a:gd name="T7" fmla="*/ 30 h 65"/>
                  <a:gd name="T8" fmla="*/ 66 w 95"/>
                  <a:gd name="T9" fmla="*/ 21 h 65"/>
                  <a:gd name="T10" fmla="*/ 53 w 95"/>
                  <a:gd name="T11" fmla="*/ 8 h 65"/>
                  <a:gd name="T12" fmla="*/ 36 w 95"/>
                  <a:gd name="T13" fmla="*/ 0 h 65"/>
                  <a:gd name="T14" fmla="*/ 25 w 95"/>
                  <a:gd name="T15" fmla="*/ 0 h 65"/>
                  <a:gd name="T16" fmla="*/ 14 w 95"/>
                  <a:gd name="T17" fmla="*/ 0 h 65"/>
                  <a:gd name="T18" fmla="*/ 3 w 95"/>
                  <a:gd name="T19" fmla="*/ 0 h 65"/>
                  <a:gd name="T20" fmla="*/ 0 w 95"/>
                  <a:gd name="T21" fmla="*/ 0 h 65"/>
                  <a:gd name="T22" fmla="*/ 3 w 95"/>
                  <a:gd name="T23" fmla="*/ 0 h 65"/>
                  <a:gd name="T24" fmla="*/ 8 w 95"/>
                  <a:gd name="T25" fmla="*/ 4 h 65"/>
                  <a:gd name="T26" fmla="*/ 25 w 95"/>
                  <a:gd name="T27" fmla="*/ 8 h 65"/>
                  <a:gd name="T28" fmla="*/ 41 w 95"/>
                  <a:gd name="T29" fmla="*/ 13 h 65"/>
                  <a:gd name="T30" fmla="*/ 55 w 95"/>
                  <a:gd name="T31" fmla="*/ 17 h 65"/>
                  <a:gd name="T32" fmla="*/ 66 w 95"/>
                  <a:gd name="T33" fmla="*/ 25 h 65"/>
                  <a:gd name="T34" fmla="*/ 78 w 95"/>
                  <a:gd name="T35" fmla="*/ 43 h 65"/>
                  <a:gd name="T36" fmla="*/ 89 w 95"/>
                  <a:gd name="T37" fmla="*/ 55 h 65"/>
                  <a:gd name="T38" fmla="*/ 94 w 95"/>
                  <a:gd name="T39" fmla="*/ 64 h 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
                  <a:gd name="T61" fmla="*/ 0 h 65"/>
                  <a:gd name="T62" fmla="*/ 95 w 95"/>
                  <a:gd name="T63" fmla="*/ 65 h 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 h="65">
                    <a:moveTo>
                      <a:pt x="94" y="64"/>
                    </a:moveTo>
                    <a:lnTo>
                      <a:pt x="91" y="60"/>
                    </a:lnTo>
                    <a:lnTo>
                      <a:pt x="86" y="47"/>
                    </a:lnTo>
                    <a:lnTo>
                      <a:pt x="75" y="30"/>
                    </a:lnTo>
                    <a:lnTo>
                      <a:pt x="66" y="21"/>
                    </a:lnTo>
                    <a:lnTo>
                      <a:pt x="53" y="8"/>
                    </a:lnTo>
                    <a:lnTo>
                      <a:pt x="36" y="0"/>
                    </a:lnTo>
                    <a:lnTo>
                      <a:pt x="25" y="0"/>
                    </a:lnTo>
                    <a:lnTo>
                      <a:pt x="14" y="0"/>
                    </a:lnTo>
                    <a:lnTo>
                      <a:pt x="3" y="0"/>
                    </a:lnTo>
                    <a:lnTo>
                      <a:pt x="0" y="0"/>
                    </a:lnTo>
                    <a:lnTo>
                      <a:pt x="3" y="0"/>
                    </a:lnTo>
                    <a:lnTo>
                      <a:pt x="8" y="4"/>
                    </a:lnTo>
                    <a:lnTo>
                      <a:pt x="25" y="8"/>
                    </a:lnTo>
                    <a:lnTo>
                      <a:pt x="41" y="13"/>
                    </a:lnTo>
                    <a:lnTo>
                      <a:pt x="55" y="17"/>
                    </a:lnTo>
                    <a:lnTo>
                      <a:pt x="66" y="25"/>
                    </a:lnTo>
                    <a:lnTo>
                      <a:pt x="78" y="43"/>
                    </a:lnTo>
                    <a:lnTo>
                      <a:pt x="89" y="55"/>
                    </a:lnTo>
                    <a:lnTo>
                      <a:pt x="94" y="64"/>
                    </a:lnTo>
                  </a:path>
                </a:pathLst>
              </a:custGeom>
              <a:solidFill>
                <a:schemeClr val="accent1"/>
              </a:solidFill>
              <a:ln w="12700" cap="rnd">
                <a:solidFill>
                  <a:srgbClr val="008000"/>
                </a:solidFill>
                <a:round/>
                <a:headEnd/>
                <a:tailEnd/>
              </a:ln>
            </p:spPr>
            <p:txBody>
              <a:bodyPr/>
              <a:lstStyle/>
              <a:p>
                <a:endParaRPr lang="en-US"/>
              </a:p>
            </p:txBody>
          </p:sp>
          <p:sp>
            <p:nvSpPr>
              <p:cNvPr id="17681" name="Freeform 801"/>
              <p:cNvSpPr>
                <a:spLocks/>
              </p:cNvSpPr>
              <p:nvPr/>
            </p:nvSpPr>
            <p:spPr bwMode="auto">
              <a:xfrm>
                <a:off x="1834" y="2355"/>
                <a:ext cx="35" cy="228"/>
              </a:xfrm>
              <a:custGeom>
                <a:avLst/>
                <a:gdLst>
                  <a:gd name="T0" fmla="*/ 0 w 35"/>
                  <a:gd name="T1" fmla="*/ 206 h 228"/>
                  <a:gd name="T2" fmla="*/ 6 w 35"/>
                  <a:gd name="T3" fmla="*/ 146 h 228"/>
                  <a:gd name="T4" fmla="*/ 11 w 35"/>
                  <a:gd name="T5" fmla="*/ 90 h 228"/>
                  <a:gd name="T6" fmla="*/ 17 w 35"/>
                  <a:gd name="T7" fmla="*/ 64 h 228"/>
                  <a:gd name="T8" fmla="*/ 23 w 35"/>
                  <a:gd name="T9" fmla="*/ 34 h 228"/>
                  <a:gd name="T10" fmla="*/ 28 w 35"/>
                  <a:gd name="T11" fmla="*/ 13 h 228"/>
                  <a:gd name="T12" fmla="*/ 31 w 35"/>
                  <a:gd name="T13" fmla="*/ 0 h 228"/>
                  <a:gd name="T14" fmla="*/ 34 w 35"/>
                  <a:gd name="T15" fmla="*/ 0 h 228"/>
                  <a:gd name="T16" fmla="*/ 34 w 35"/>
                  <a:gd name="T17" fmla="*/ 13 h 228"/>
                  <a:gd name="T18" fmla="*/ 34 w 35"/>
                  <a:gd name="T19" fmla="*/ 26 h 228"/>
                  <a:gd name="T20" fmla="*/ 31 w 35"/>
                  <a:gd name="T21" fmla="*/ 43 h 228"/>
                  <a:gd name="T22" fmla="*/ 28 w 35"/>
                  <a:gd name="T23" fmla="*/ 60 h 228"/>
                  <a:gd name="T24" fmla="*/ 23 w 35"/>
                  <a:gd name="T25" fmla="*/ 81 h 228"/>
                  <a:gd name="T26" fmla="*/ 14 w 35"/>
                  <a:gd name="T27" fmla="*/ 107 h 228"/>
                  <a:gd name="T28" fmla="*/ 11 w 35"/>
                  <a:gd name="T29" fmla="*/ 133 h 228"/>
                  <a:gd name="T30" fmla="*/ 11 w 35"/>
                  <a:gd name="T31" fmla="*/ 180 h 228"/>
                  <a:gd name="T32" fmla="*/ 11 w 35"/>
                  <a:gd name="T33" fmla="*/ 227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228"/>
                  <a:gd name="T53" fmla="*/ 35 w 35"/>
                  <a:gd name="T54" fmla="*/ 228 h 2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228">
                    <a:moveTo>
                      <a:pt x="0" y="206"/>
                    </a:moveTo>
                    <a:lnTo>
                      <a:pt x="6" y="146"/>
                    </a:lnTo>
                    <a:lnTo>
                      <a:pt x="11" y="90"/>
                    </a:lnTo>
                    <a:lnTo>
                      <a:pt x="17" y="64"/>
                    </a:lnTo>
                    <a:lnTo>
                      <a:pt x="23" y="34"/>
                    </a:lnTo>
                    <a:lnTo>
                      <a:pt x="28" y="13"/>
                    </a:lnTo>
                    <a:lnTo>
                      <a:pt x="31" y="0"/>
                    </a:lnTo>
                    <a:lnTo>
                      <a:pt x="34" y="0"/>
                    </a:lnTo>
                    <a:lnTo>
                      <a:pt x="34" y="13"/>
                    </a:lnTo>
                    <a:lnTo>
                      <a:pt x="34" y="26"/>
                    </a:lnTo>
                    <a:lnTo>
                      <a:pt x="31" y="43"/>
                    </a:lnTo>
                    <a:lnTo>
                      <a:pt x="28" y="60"/>
                    </a:lnTo>
                    <a:lnTo>
                      <a:pt x="23" y="81"/>
                    </a:lnTo>
                    <a:lnTo>
                      <a:pt x="14" y="107"/>
                    </a:lnTo>
                    <a:lnTo>
                      <a:pt x="11" y="133"/>
                    </a:lnTo>
                    <a:lnTo>
                      <a:pt x="11" y="180"/>
                    </a:lnTo>
                    <a:lnTo>
                      <a:pt x="11" y="227"/>
                    </a:lnTo>
                  </a:path>
                </a:pathLst>
              </a:custGeom>
              <a:solidFill>
                <a:schemeClr val="accent1"/>
              </a:solidFill>
              <a:ln w="12700" cap="rnd">
                <a:solidFill>
                  <a:srgbClr val="008000"/>
                </a:solidFill>
                <a:round/>
                <a:headEnd/>
                <a:tailEnd/>
              </a:ln>
            </p:spPr>
            <p:txBody>
              <a:bodyPr/>
              <a:lstStyle/>
              <a:p>
                <a:endParaRPr lang="en-US"/>
              </a:p>
            </p:txBody>
          </p:sp>
          <p:sp>
            <p:nvSpPr>
              <p:cNvPr id="17682" name="Freeform 802"/>
              <p:cNvSpPr>
                <a:spLocks/>
              </p:cNvSpPr>
              <p:nvPr/>
            </p:nvSpPr>
            <p:spPr bwMode="auto">
              <a:xfrm>
                <a:off x="1851" y="2510"/>
                <a:ext cx="71" cy="61"/>
              </a:xfrm>
              <a:custGeom>
                <a:avLst/>
                <a:gdLst>
                  <a:gd name="T0" fmla="*/ 0 w 71"/>
                  <a:gd name="T1" fmla="*/ 60 h 61"/>
                  <a:gd name="T2" fmla="*/ 6 w 71"/>
                  <a:gd name="T3" fmla="*/ 34 h 61"/>
                  <a:gd name="T4" fmla="*/ 12 w 71"/>
                  <a:gd name="T5" fmla="*/ 17 h 61"/>
                  <a:gd name="T6" fmla="*/ 26 w 71"/>
                  <a:gd name="T7" fmla="*/ 9 h 61"/>
                  <a:gd name="T8" fmla="*/ 38 w 71"/>
                  <a:gd name="T9" fmla="*/ 0 h 61"/>
                  <a:gd name="T10" fmla="*/ 47 w 71"/>
                  <a:gd name="T11" fmla="*/ 0 h 61"/>
                  <a:gd name="T12" fmla="*/ 58 w 71"/>
                  <a:gd name="T13" fmla="*/ 0 h 61"/>
                  <a:gd name="T14" fmla="*/ 67 w 71"/>
                  <a:gd name="T15" fmla="*/ 0 h 61"/>
                  <a:gd name="T16" fmla="*/ 70 w 71"/>
                  <a:gd name="T17" fmla="*/ 0 h 61"/>
                  <a:gd name="T18" fmla="*/ 70 w 71"/>
                  <a:gd name="T19" fmla="*/ 5 h 61"/>
                  <a:gd name="T20" fmla="*/ 64 w 71"/>
                  <a:gd name="T21" fmla="*/ 9 h 61"/>
                  <a:gd name="T22" fmla="*/ 50 w 71"/>
                  <a:gd name="T23" fmla="*/ 17 h 61"/>
                  <a:gd name="T24" fmla="*/ 41 w 71"/>
                  <a:gd name="T25" fmla="*/ 22 h 61"/>
                  <a:gd name="T26" fmla="*/ 29 w 71"/>
                  <a:gd name="T27" fmla="*/ 26 h 61"/>
                  <a:gd name="T28" fmla="*/ 17 w 71"/>
                  <a:gd name="T29" fmla="*/ 34 h 61"/>
                  <a:gd name="T30" fmla="*/ 9 w 71"/>
                  <a:gd name="T31" fmla="*/ 39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
                  <a:gd name="T49" fmla="*/ 0 h 61"/>
                  <a:gd name="T50" fmla="*/ 71 w 71"/>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 h="61">
                    <a:moveTo>
                      <a:pt x="0" y="60"/>
                    </a:moveTo>
                    <a:lnTo>
                      <a:pt x="6" y="34"/>
                    </a:lnTo>
                    <a:lnTo>
                      <a:pt x="12" y="17"/>
                    </a:lnTo>
                    <a:lnTo>
                      <a:pt x="26" y="9"/>
                    </a:lnTo>
                    <a:lnTo>
                      <a:pt x="38" y="0"/>
                    </a:lnTo>
                    <a:lnTo>
                      <a:pt x="47" y="0"/>
                    </a:lnTo>
                    <a:lnTo>
                      <a:pt x="58" y="0"/>
                    </a:lnTo>
                    <a:lnTo>
                      <a:pt x="67" y="0"/>
                    </a:lnTo>
                    <a:lnTo>
                      <a:pt x="70" y="0"/>
                    </a:lnTo>
                    <a:lnTo>
                      <a:pt x="70" y="5"/>
                    </a:lnTo>
                    <a:lnTo>
                      <a:pt x="64" y="9"/>
                    </a:lnTo>
                    <a:lnTo>
                      <a:pt x="50" y="17"/>
                    </a:lnTo>
                    <a:lnTo>
                      <a:pt x="41" y="22"/>
                    </a:lnTo>
                    <a:lnTo>
                      <a:pt x="29" y="26"/>
                    </a:lnTo>
                    <a:lnTo>
                      <a:pt x="17" y="34"/>
                    </a:lnTo>
                    <a:lnTo>
                      <a:pt x="9" y="39"/>
                    </a:lnTo>
                  </a:path>
                </a:pathLst>
              </a:custGeom>
              <a:solidFill>
                <a:schemeClr val="accent1"/>
              </a:solidFill>
              <a:ln w="12700" cap="rnd">
                <a:solidFill>
                  <a:srgbClr val="008000"/>
                </a:solidFill>
                <a:round/>
                <a:headEnd/>
                <a:tailEnd/>
              </a:ln>
            </p:spPr>
            <p:txBody>
              <a:bodyPr/>
              <a:lstStyle/>
              <a:p>
                <a:endParaRPr lang="en-US"/>
              </a:p>
            </p:txBody>
          </p:sp>
          <p:sp>
            <p:nvSpPr>
              <p:cNvPr id="17683" name="Freeform 803"/>
              <p:cNvSpPr>
                <a:spLocks/>
              </p:cNvSpPr>
              <p:nvPr/>
            </p:nvSpPr>
            <p:spPr bwMode="auto">
              <a:xfrm>
                <a:off x="1818" y="2313"/>
                <a:ext cx="21" cy="247"/>
              </a:xfrm>
              <a:custGeom>
                <a:avLst/>
                <a:gdLst>
                  <a:gd name="T0" fmla="*/ 20 w 21"/>
                  <a:gd name="T1" fmla="*/ 246 h 247"/>
                  <a:gd name="T2" fmla="*/ 14 w 21"/>
                  <a:gd name="T3" fmla="*/ 182 h 247"/>
                  <a:gd name="T4" fmla="*/ 9 w 21"/>
                  <a:gd name="T5" fmla="*/ 127 h 247"/>
                  <a:gd name="T6" fmla="*/ 6 w 21"/>
                  <a:gd name="T7" fmla="*/ 80 h 247"/>
                  <a:gd name="T8" fmla="*/ 3 w 21"/>
                  <a:gd name="T9" fmla="*/ 42 h 247"/>
                  <a:gd name="T10" fmla="*/ 0 w 21"/>
                  <a:gd name="T11" fmla="*/ 17 h 247"/>
                  <a:gd name="T12" fmla="*/ 0 w 21"/>
                  <a:gd name="T13" fmla="*/ 4 h 247"/>
                  <a:gd name="T14" fmla="*/ 0 w 21"/>
                  <a:gd name="T15" fmla="*/ 0 h 247"/>
                  <a:gd name="T16" fmla="*/ 3 w 21"/>
                  <a:gd name="T17" fmla="*/ 0 h 247"/>
                  <a:gd name="T18" fmla="*/ 6 w 21"/>
                  <a:gd name="T19" fmla="*/ 8 h 247"/>
                  <a:gd name="T20" fmla="*/ 9 w 21"/>
                  <a:gd name="T21" fmla="*/ 25 h 247"/>
                  <a:gd name="T22" fmla="*/ 12 w 21"/>
                  <a:gd name="T23" fmla="*/ 42 h 247"/>
                  <a:gd name="T24" fmla="*/ 14 w 21"/>
                  <a:gd name="T25" fmla="*/ 59 h 247"/>
                  <a:gd name="T26" fmla="*/ 14 w 21"/>
                  <a:gd name="T27" fmla="*/ 89 h 247"/>
                  <a:gd name="T28" fmla="*/ 14 w 21"/>
                  <a:gd name="T29" fmla="*/ 123 h 247"/>
                  <a:gd name="T30" fmla="*/ 17 w 21"/>
                  <a:gd name="T31" fmla="*/ 165 h 247"/>
                  <a:gd name="T32" fmla="*/ 20 w 21"/>
                  <a:gd name="T33" fmla="*/ 208 h 2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47"/>
                  <a:gd name="T53" fmla="*/ 21 w 21"/>
                  <a:gd name="T54" fmla="*/ 247 h 2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47">
                    <a:moveTo>
                      <a:pt x="20" y="246"/>
                    </a:moveTo>
                    <a:lnTo>
                      <a:pt x="14" y="182"/>
                    </a:lnTo>
                    <a:lnTo>
                      <a:pt x="9" y="127"/>
                    </a:lnTo>
                    <a:lnTo>
                      <a:pt x="6" y="80"/>
                    </a:lnTo>
                    <a:lnTo>
                      <a:pt x="3" y="42"/>
                    </a:lnTo>
                    <a:lnTo>
                      <a:pt x="0" y="17"/>
                    </a:lnTo>
                    <a:lnTo>
                      <a:pt x="0" y="4"/>
                    </a:lnTo>
                    <a:lnTo>
                      <a:pt x="0" y="0"/>
                    </a:lnTo>
                    <a:lnTo>
                      <a:pt x="3" y="0"/>
                    </a:lnTo>
                    <a:lnTo>
                      <a:pt x="6" y="8"/>
                    </a:lnTo>
                    <a:lnTo>
                      <a:pt x="9" y="25"/>
                    </a:lnTo>
                    <a:lnTo>
                      <a:pt x="12" y="42"/>
                    </a:lnTo>
                    <a:lnTo>
                      <a:pt x="14" y="59"/>
                    </a:lnTo>
                    <a:lnTo>
                      <a:pt x="14" y="89"/>
                    </a:lnTo>
                    <a:lnTo>
                      <a:pt x="14" y="123"/>
                    </a:lnTo>
                    <a:lnTo>
                      <a:pt x="17" y="165"/>
                    </a:lnTo>
                    <a:lnTo>
                      <a:pt x="20" y="208"/>
                    </a:lnTo>
                  </a:path>
                </a:pathLst>
              </a:custGeom>
              <a:solidFill>
                <a:schemeClr val="accent1"/>
              </a:solidFill>
              <a:ln w="12700" cap="rnd">
                <a:solidFill>
                  <a:srgbClr val="008000"/>
                </a:solidFill>
                <a:round/>
                <a:headEnd/>
                <a:tailEnd/>
              </a:ln>
            </p:spPr>
            <p:txBody>
              <a:bodyPr/>
              <a:lstStyle/>
              <a:p>
                <a:endParaRPr lang="en-US"/>
              </a:p>
            </p:txBody>
          </p:sp>
        </p:grpSp>
        <p:grpSp>
          <p:nvGrpSpPr>
            <p:cNvPr id="17917" name="Group 804"/>
            <p:cNvGrpSpPr>
              <a:grpSpLocks/>
            </p:cNvGrpSpPr>
            <p:nvPr/>
          </p:nvGrpSpPr>
          <p:grpSpPr bwMode="auto">
            <a:xfrm>
              <a:off x="1923" y="2312"/>
              <a:ext cx="185" cy="278"/>
              <a:chOff x="1923" y="2312"/>
              <a:chExt cx="185" cy="278"/>
            </a:xfrm>
          </p:grpSpPr>
          <p:sp>
            <p:nvSpPr>
              <p:cNvPr id="17668" name="Freeform 805"/>
              <p:cNvSpPr>
                <a:spLocks/>
              </p:cNvSpPr>
              <p:nvPr/>
            </p:nvSpPr>
            <p:spPr bwMode="auto">
              <a:xfrm>
                <a:off x="2020" y="2486"/>
                <a:ext cx="7" cy="104"/>
              </a:xfrm>
              <a:custGeom>
                <a:avLst/>
                <a:gdLst>
                  <a:gd name="T0" fmla="*/ 0 w 7"/>
                  <a:gd name="T1" fmla="*/ 103 h 104"/>
                  <a:gd name="T2" fmla="*/ 0 w 7"/>
                  <a:gd name="T3" fmla="*/ 73 h 104"/>
                  <a:gd name="T4" fmla="*/ 3 w 7"/>
                  <a:gd name="T5" fmla="*/ 47 h 104"/>
                  <a:gd name="T6" fmla="*/ 3 w 7"/>
                  <a:gd name="T7" fmla="*/ 26 h 104"/>
                  <a:gd name="T8" fmla="*/ 3 w 7"/>
                  <a:gd name="T9" fmla="*/ 13 h 104"/>
                  <a:gd name="T10" fmla="*/ 6 w 7"/>
                  <a:gd name="T11" fmla="*/ 4 h 104"/>
                  <a:gd name="T12" fmla="*/ 6 w 7"/>
                  <a:gd name="T13" fmla="*/ 0 h 104"/>
                  <a:gd name="T14" fmla="*/ 6 w 7"/>
                  <a:gd name="T15" fmla="*/ 17 h 104"/>
                  <a:gd name="T16" fmla="*/ 6 w 7"/>
                  <a:gd name="T17" fmla="*/ 43 h 104"/>
                  <a:gd name="T18" fmla="*/ 3 w 7"/>
                  <a:gd name="T19" fmla="*/ 73 h 104"/>
                  <a:gd name="T20" fmla="*/ 0 w 7"/>
                  <a:gd name="T21" fmla="*/ 103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04"/>
                  <a:gd name="T35" fmla="*/ 7 w 7"/>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04">
                    <a:moveTo>
                      <a:pt x="0" y="103"/>
                    </a:moveTo>
                    <a:lnTo>
                      <a:pt x="0" y="73"/>
                    </a:lnTo>
                    <a:lnTo>
                      <a:pt x="3" y="47"/>
                    </a:lnTo>
                    <a:lnTo>
                      <a:pt x="3" y="26"/>
                    </a:lnTo>
                    <a:lnTo>
                      <a:pt x="3" y="13"/>
                    </a:lnTo>
                    <a:lnTo>
                      <a:pt x="6" y="4"/>
                    </a:lnTo>
                    <a:lnTo>
                      <a:pt x="6" y="0"/>
                    </a:lnTo>
                    <a:lnTo>
                      <a:pt x="6" y="17"/>
                    </a:lnTo>
                    <a:lnTo>
                      <a:pt x="6" y="43"/>
                    </a:lnTo>
                    <a:lnTo>
                      <a:pt x="3" y="73"/>
                    </a:lnTo>
                    <a:lnTo>
                      <a:pt x="0" y="103"/>
                    </a:lnTo>
                  </a:path>
                </a:pathLst>
              </a:custGeom>
              <a:solidFill>
                <a:schemeClr val="accent1"/>
              </a:solidFill>
              <a:ln w="12700" cap="rnd">
                <a:solidFill>
                  <a:srgbClr val="008000"/>
                </a:solidFill>
                <a:round/>
                <a:headEnd/>
                <a:tailEnd/>
              </a:ln>
            </p:spPr>
            <p:txBody>
              <a:bodyPr/>
              <a:lstStyle/>
              <a:p>
                <a:endParaRPr lang="en-US"/>
              </a:p>
            </p:txBody>
          </p:sp>
          <p:sp>
            <p:nvSpPr>
              <p:cNvPr id="17669" name="Freeform 806"/>
              <p:cNvSpPr>
                <a:spLocks/>
              </p:cNvSpPr>
              <p:nvPr/>
            </p:nvSpPr>
            <p:spPr bwMode="auto">
              <a:xfrm>
                <a:off x="1944" y="2411"/>
                <a:ext cx="81" cy="164"/>
              </a:xfrm>
              <a:custGeom>
                <a:avLst/>
                <a:gdLst>
                  <a:gd name="T0" fmla="*/ 80 w 81"/>
                  <a:gd name="T1" fmla="*/ 163 h 164"/>
                  <a:gd name="T2" fmla="*/ 74 w 81"/>
                  <a:gd name="T3" fmla="*/ 163 h 164"/>
                  <a:gd name="T4" fmla="*/ 61 w 81"/>
                  <a:gd name="T5" fmla="*/ 146 h 164"/>
                  <a:gd name="T6" fmla="*/ 49 w 81"/>
                  <a:gd name="T7" fmla="*/ 124 h 164"/>
                  <a:gd name="T8" fmla="*/ 40 w 81"/>
                  <a:gd name="T9" fmla="*/ 107 h 164"/>
                  <a:gd name="T10" fmla="*/ 37 w 81"/>
                  <a:gd name="T11" fmla="*/ 94 h 164"/>
                  <a:gd name="T12" fmla="*/ 40 w 81"/>
                  <a:gd name="T13" fmla="*/ 86 h 164"/>
                  <a:gd name="T14" fmla="*/ 43 w 81"/>
                  <a:gd name="T15" fmla="*/ 77 h 164"/>
                  <a:gd name="T16" fmla="*/ 40 w 81"/>
                  <a:gd name="T17" fmla="*/ 64 h 164"/>
                  <a:gd name="T18" fmla="*/ 31 w 81"/>
                  <a:gd name="T19" fmla="*/ 47 h 164"/>
                  <a:gd name="T20" fmla="*/ 18 w 81"/>
                  <a:gd name="T21" fmla="*/ 26 h 164"/>
                  <a:gd name="T22" fmla="*/ 6 w 81"/>
                  <a:gd name="T23" fmla="*/ 9 h 164"/>
                  <a:gd name="T24" fmla="*/ 3 w 81"/>
                  <a:gd name="T25" fmla="*/ 4 h 164"/>
                  <a:gd name="T26" fmla="*/ 0 w 81"/>
                  <a:gd name="T27" fmla="*/ 0 h 164"/>
                  <a:gd name="T28" fmla="*/ 6 w 81"/>
                  <a:gd name="T29" fmla="*/ 4 h 164"/>
                  <a:gd name="T30" fmla="*/ 15 w 81"/>
                  <a:gd name="T31" fmla="*/ 13 h 164"/>
                  <a:gd name="T32" fmla="*/ 31 w 81"/>
                  <a:gd name="T33" fmla="*/ 30 h 164"/>
                  <a:gd name="T34" fmla="*/ 40 w 81"/>
                  <a:gd name="T35" fmla="*/ 47 h 164"/>
                  <a:gd name="T36" fmla="*/ 43 w 81"/>
                  <a:gd name="T37" fmla="*/ 60 h 164"/>
                  <a:gd name="T38" fmla="*/ 49 w 81"/>
                  <a:gd name="T39" fmla="*/ 77 h 164"/>
                  <a:gd name="T40" fmla="*/ 65 w 81"/>
                  <a:gd name="T41" fmla="*/ 112 h 164"/>
                  <a:gd name="T42" fmla="*/ 74 w 81"/>
                  <a:gd name="T43" fmla="*/ 146 h 164"/>
                  <a:gd name="T44" fmla="*/ 80 w 81"/>
                  <a:gd name="T45" fmla="*/ 159 h 164"/>
                  <a:gd name="T46" fmla="*/ 80 w 81"/>
                  <a:gd name="T47" fmla="*/ 163 h 1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1"/>
                  <a:gd name="T73" fmla="*/ 0 h 164"/>
                  <a:gd name="T74" fmla="*/ 81 w 81"/>
                  <a:gd name="T75" fmla="*/ 164 h 1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1" h="164">
                    <a:moveTo>
                      <a:pt x="80" y="163"/>
                    </a:moveTo>
                    <a:lnTo>
                      <a:pt x="74" y="163"/>
                    </a:lnTo>
                    <a:lnTo>
                      <a:pt x="61" y="146"/>
                    </a:lnTo>
                    <a:lnTo>
                      <a:pt x="49" y="124"/>
                    </a:lnTo>
                    <a:lnTo>
                      <a:pt x="40" y="107"/>
                    </a:lnTo>
                    <a:lnTo>
                      <a:pt x="37" y="94"/>
                    </a:lnTo>
                    <a:lnTo>
                      <a:pt x="40" y="86"/>
                    </a:lnTo>
                    <a:lnTo>
                      <a:pt x="43" y="77"/>
                    </a:lnTo>
                    <a:lnTo>
                      <a:pt x="40" y="64"/>
                    </a:lnTo>
                    <a:lnTo>
                      <a:pt x="31" y="47"/>
                    </a:lnTo>
                    <a:lnTo>
                      <a:pt x="18" y="26"/>
                    </a:lnTo>
                    <a:lnTo>
                      <a:pt x="6" y="9"/>
                    </a:lnTo>
                    <a:lnTo>
                      <a:pt x="3" y="4"/>
                    </a:lnTo>
                    <a:lnTo>
                      <a:pt x="0" y="0"/>
                    </a:lnTo>
                    <a:lnTo>
                      <a:pt x="6" y="4"/>
                    </a:lnTo>
                    <a:lnTo>
                      <a:pt x="15" y="13"/>
                    </a:lnTo>
                    <a:lnTo>
                      <a:pt x="31" y="30"/>
                    </a:lnTo>
                    <a:lnTo>
                      <a:pt x="40" y="47"/>
                    </a:lnTo>
                    <a:lnTo>
                      <a:pt x="43" y="60"/>
                    </a:lnTo>
                    <a:lnTo>
                      <a:pt x="49" y="77"/>
                    </a:lnTo>
                    <a:lnTo>
                      <a:pt x="65" y="112"/>
                    </a:lnTo>
                    <a:lnTo>
                      <a:pt x="74" y="146"/>
                    </a:lnTo>
                    <a:lnTo>
                      <a:pt x="80" y="159"/>
                    </a:lnTo>
                    <a:lnTo>
                      <a:pt x="80" y="163"/>
                    </a:lnTo>
                  </a:path>
                </a:pathLst>
              </a:custGeom>
              <a:solidFill>
                <a:schemeClr val="accent1"/>
              </a:solidFill>
              <a:ln w="12700" cap="rnd">
                <a:solidFill>
                  <a:srgbClr val="008000"/>
                </a:solidFill>
                <a:round/>
                <a:headEnd/>
                <a:tailEnd/>
              </a:ln>
            </p:spPr>
            <p:txBody>
              <a:bodyPr/>
              <a:lstStyle/>
              <a:p>
                <a:endParaRPr lang="en-US"/>
              </a:p>
            </p:txBody>
          </p:sp>
          <p:sp>
            <p:nvSpPr>
              <p:cNvPr id="17670" name="Freeform 807"/>
              <p:cNvSpPr>
                <a:spLocks/>
              </p:cNvSpPr>
              <p:nvPr/>
            </p:nvSpPr>
            <p:spPr bwMode="auto">
              <a:xfrm>
                <a:off x="2023" y="2430"/>
                <a:ext cx="49" cy="160"/>
              </a:xfrm>
              <a:custGeom>
                <a:avLst/>
                <a:gdLst>
                  <a:gd name="T0" fmla="*/ 0 w 49"/>
                  <a:gd name="T1" fmla="*/ 125 h 160"/>
                  <a:gd name="T2" fmla="*/ 13 w 49"/>
                  <a:gd name="T3" fmla="*/ 90 h 160"/>
                  <a:gd name="T4" fmla="*/ 26 w 49"/>
                  <a:gd name="T5" fmla="*/ 60 h 160"/>
                  <a:gd name="T6" fmla="*/ 26 w 49"/>
                  <a:gd name="T7" fmla="*/ 47 h 160"/>
                  <a:gd name="T8" fmla="*/ 26 w 49"/>
                  <a:gd name="T9" fmla="*/ 39 h 160"/>
                  <a:gd name="T10" fmla="*/ 26 w 49"/>
                  <a:gd name="T11" fmla="*/ 26 h 160"/>
                  <a:gd name="T12" fmla="*/ 26 w 49"/>
                  <a:gd name="T13" fmla="*/ 17 h 160"/>
                  <a:gd name="T14" fmla="*/ 32 w 49"/>
                  <a:gd name="T15" fmla="*/ 9 h 160"/>
                  <a:gd name="T16" fmla="*/ 38 w 49"/>
                  <a:gd name="T17" fmla="*/ 4 h 160"/>
                  <a:gd name="T18" fmla="*/ 48 w 49"/>
                  <a:gd name="T19" fmla="*/ 0 h 160"/>
                  <a:gd name="T20" fmla="*/ 48 w 49"/>
                  <a:gd name="T21" fmla="*/ 4 h 160"/>
                  <a:gd name="T22" fmla="*/ 45 w 49"/>
                  <a:gd name="T23" fmla="*/ 17 h 160"/>
                  <a:gd name="T24" fmla="*/ 35 w 49"/>
                  <a:gd name="T25" fmla="*/ 43 h 160"/>
                  <a:gd name="T26" fmla="*/ 26 w 49"/>
                  <a:gd name="T27" fmla="*/ 69 h 160"/>
                  <a:gd name="T28" fmla="*/ 19 w 49"/>
                  <a:gd name="T29" fmla="*/ 90 h 160"/>
                  <a:gd name="T30" fmla="*/ 13 w 49"/>
                  <a:gd name="T31" fmla="*/ 125 h 160"/>
                  <a:gd name="T32" fmla="*/ 10 w 49"/>
                  <a:gd name="T33" fmla="*/ 159 h 1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160"/>
                  <a:gd name="T53" fmla="*/ 49 w 49"/>
                  <a:gd name="T54" fmla="*/ 160 h 1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160">
                    <a:moveTo>
                      <a:pt x="0" y="125"/>
                    </a:moveTo>
                    <a:lnTo>
                      <a:pt x="13" y="90"/>
                    </a:lnTo>
                    <a:lnTo>
                      <a:pt x="26" y="60"/>
                    </a:lnTo>
                    <a:lnTo>
                      <a:pt x="26" y="47"/>
                    </a:lnTo>
                    <a:lnTo>
                      <a:pt x="26" y="39"/>
                    </a:lnTo>
                    <a:lnTo>
                      <a:pt x="26" y="26"/>
                    </a:lnTo>
                    <a:lnTo>
                      <a:pt x="26" y="17"/>
                    </a:lnTo>
                    <a:lnTo>
                      <a:pt x="32" y="9"/>
                    </a:lnTo>
                    <a:lnTo>
                      <a:pt x="38" y="4"/>
                    </a:lnTo>
                    <a:lnTo>
                      <a:pt x="48" y="0"/>
                    </a:lnTo>
                    <a:lnTo>
                      <a:pt x="48" y="4"/>
                    </a:lnTo>
                    <a:lnTo>
                      <a:pt x="45" y="17"/>
                    </a:lnTo>
                    <a:lnTo>
                      <a:pt x="35" y="43"/>
                    </a:lnTo>
                    <a:lnTo>
                      <a:pt x="26" y="69"/>
                    </a:lnTo>
                    <a:lnTo>
                      <a:pt x="19" y="90"/>
                    </a:lnTo>
                    <a:lnTo>
                      <a:pt x="13" y="125"/>
                    </a:lnTo>
                    <a:lnTo>
                      <a:pt x="10" y="159"/>
                    </a:lnTo>
                  </a:path>
                </a:pathLst>
              </a:custGeom>
              <a:solidFill>
                <a:schemeClr val="accent1"/>
              </a:solidFill>
              <a:ln w="12700" cap="rnd">
                <a:solidFill>
                  <a:srgbClr val="008000"/>
                </a:solidFill>
                <a:round/>
                <a:headEnd/>
                <a:tailEnd/>
              </a:ln>
            </p:spPr>
            <p:txBody>
              <a:bodyPr/>
              <a:lstStyle/>
              <a:p>
                <a:endParaRPr lang="en-US"/>
              </a:p>
            </p:txBody>
          </p:sp>
          <p:sp>
            <p:nvSpPr>
              <p:cNvPr id="17671" name="Freeform 808"/>
              <p:cNvSpPr>
                <a:spLocks/>
              </p:cNvSpPr>
              <p:nvPr/>
            </p:nvSpPr>
            <p:spPr bwMode="auto">
              <a:xfrm>
                <a:off x="1977" y="2359"/>
                <a:ext cx="54" cy="201"/>
              </a:xfrm>
              <a:custGeom>
                <a:avLst/>
                <a:gdLst>
                  <a:gd name="T0" fmla="*/ 44 w 54"/>
                  <a:gd name="T1" fmla="*/ 200 h 201"/>
                  <a:gd name="T2" fmla="*/ 34 w 54"/>
                  <a:gd name="T3" fmla="*/ 132 h 201"/>
                  <a:gd name="T4" fmla="*/ 25 w 54"/>
                  <a:gd name="T5" fmla="*/ 77 h 201"/>
                  <a:gd name="T6" fmla="*/ 19 w 54"/>
                  <a:gd name="T7" fmla="*/ 56 h 201"/>
                  <a:gd name="T8" fmla="*/ 10 w 54"/>
                  <a:gd name="T9" fmla="*/ 30 h 201"/>
                  <a:gd name="T10" fmla="*/ 3 w 54"/>
                  <a:gd name="T11" fmla="*/ 13 h 201"/>
                  <a:gd name="T12" fmla="*/ 0 w 54"/>
                  <a:gd name="T13" fmla="*/ 0 h 201"/>
                  <a:gd name="T14" fmla="*/ 3 w 54"/>
                  <a:gd name="T15" fmla="*/ 0 h 201"/>
                  <a:gd name="T16" fmla="*/ 6 w 54"/>
                  <a:gd name="T17" fmla="*/ 5 h 201"/>
                  <a:gd name="T18" fmla="*/ 13 w 54"/>
                  <a:gd name="T19" fmla="*/ 17 h 201"/>
                  <a:gd name="T20" fmla="*/ 19 w 54"/>
                  <a:gd name="T21" fmla="*/ 30 h 201"/>
                  <a:gd name="T22" fmla="*/ 28 w 54"/>
                  <a:gd name="T23" fmla="*/ 47 h 201"/>
                  <a:gd name="T24" fmla="*/ 34 w 54"/>
                  <a:gd name="T25" fmla="*/ 73 h 201"/>
                  <a:gd name="T26" fmla="*/ 44 w 54"/>
                  <a:gd name="T27" fmla="*/ 94 h 201"/>
                  <a:gd name="T28" fmla="*/ 50 w 54"/>
                  <a:gd name="T29" fmla="*/ 115 h 201"/>
                  <a:gd name="T30" fmla="*/ 53 w 54"/>
                  <a:gd name="T31" fmla="*/ 128 h 201"/>
                  <a:gd name="T32" fmla="*/ 53 w 54"/>
                  <a:gd name="T33" fmla="*/ 136 h 201"/>
                  <a:gd name="T34" fmla="*/ 50 w 54"/>
                  <a:gd name="T35" fmla="*/ 153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201"/>
                  <a:gd name="T56" fmla="*/ 54 w 54"/>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201">
                    <a:moveTo>
                      <a:pt x="44" y="200"/>
                    </a:moveTo>
                    <a:lnTo>
                      <a:pt x="34" y="132"/>
                    </a:lnTo>
                    <a:lnTo>
                      <a:pt x="25" y="77"/>
                    </a:lnTo>
                    <a:lnTo>
                      <a:pt x="19" y="56"/>
                    </a:lnTo>
                    <a:lnTo>
                      <a:pt x="10" y="30"/>
                    </a:lnTo>
                    <a:lnTo>
                      <a:pt x="3" y="13"/>
                    </a:lnTo>
                    <a:lnTo>
                      <a:pt x="0" y="0"/>
                    </a:lnTo>
                    <a:lnTo>
                      <a:pt x="3" y="0"/>
                    </a:lnTo>
                    <a:lnTo>
                      <a:pt x="6" y="5"/>
                    </a:lnTo>
                    <a:lnTo>
                      <a:pt x="13" y="17"/>
                    </a:lnTo>
                    <a:lnTo>
                      <a:pt x="19" y="30"/>
                    </a:lnTo>
                    <a:lnTo>
                      <a:pt x="28" y="47"/>
                    </a:lnTo>
                    <a:lnTo>
                      <a:pt x="34" y="73"/>
                    </a:lnTo>
                    <a:lnTo>
                      <a:pt x="44" y="94"/>
                    </a:lnTo>
                    <a:lnTo>
                      <a:pt x="50" y="115"/>
                    </a:lnTo>
                    <a:lnTo>
                      <a:pt x="53" y="128"/>
                    </a:lnTo>
                    <a:lnTo>
                      <a:pt x="53" y="136"/>
                    </a:lnTo>
                    <a:lnTo>
                      <a:pt x="50" y="153"/>
                    </a:lnTo>
                  </a:path>
                </a:pathLst>
              </a:custGeom>
              <a:solidFill>
                <a:schemeClr val="accent1"/>
              </a:solidFill>
              <a:ln w="12700" cap="rnd">
                <a:solidFill>
                  <a:srgbClr val="008000"/>
                </a:solidFill>
                <a:round/>
                <a:headEnd/>
                <a:tailEnd/>
              </a:ln>
            </p:spPr>
            <p:txBody>
              <a:bodyPr/>
              <a:lstStyle/>
              <a:p>
                <a:endParaRPr lang="en-US"/>
              </a:p>
            </p:txBody>
          </p:sp>
          <p:sp>
            <p:nvSpPr>
              <p:cNvPr id="17672" name="Freeform 809"/>
              <p:cNvSpPr>
                <a:spLocks/>
              </p:cNvSpPr>
              <p:nvPr/>
            </p:nvSpPr>
            <p:spPr bwMode="auto">
              <a:xfrm>
                <a:off x="1923" y="2514"/>
                <a:ext cx="93" cy="65"/>
              </a:xfrm>
              <a:custGeom>
                <a:avLst/>
                <a:gdLst>
                  <a:gd name="T0" fmla="*/ 92 w 93"/>
                  <a:gd name="T1" fmla="*/ 64 h 65"/>
                  <a:gd name="T2" fmla="*/ 89 w 93"/>
                  <a:gd name="T3" fmla="*/ 60 h 65"/>
                  <a:gd name="T4" fmla="*/ 83 w 93"/>
                  <a:gd name="T5" fmla="*/ 47 h 65"/>
                  <a:gd name="T6" fmla="*/ 73 w 93"/>
                  <a:gd name="T7" fmla="*/ 30 h 65"/>
                  <a:gd name="T8" fmla="*/ 64 w 93"/>
                  <a:gd name="T9" fmla="*/ 21 h 65"/>
                  <a:gd name="T10" fmla="*/ 49 w 93"/>
                  <a:gd name="T11" fmla="*/ 8 h 65"/>
                  <a:gd name="T12" fmla="*/ 33 w 93"/>
                  <a:gd name="T13" fmla="*/ 0 h 65"/>
                  <a:gd name="T14" fmla="*/ 24 w 93"/>
                  <a:gd name="T15" fmla="*/ 0 h 65"/>
                  <a:gd name="T16" fmla="*/ 12 w 93"/>
                  <a:gd name="T17" fmla="*/ 0 h 65"/>
                  <a:gd name="T18" fmla="*/ 3 w 93"/>
                  <a:gd name="T19" fmla="*/ 0 h 65"/>
                  <a:gd name="T20" fmla="*/ 0 w 93"/>
                  <a:gd name="T21" fmla="*/ 0 h 65"/>
                  <a:gd name="T22" fmla="*/ 3 w 93"/>
                  <a:gd name="T23" fmla="*/ 0 h 65"/>
                  <a:gd name="T24" fmla="*/ 9 w 93"/>
                  <a:gd name="T25" fmla="*/ 4 h 65"/>
                  <a:gd name="T26" fmla="*/ 21 w 93"/>
                  <a:gd name="T27" fmla="*/ 8 h 65"/>
                  <a:gd name="T28" fmla="*/ 40 w 93"/>
                  <a:gd name="T29" fmla="*/ 13 h 65"/>
                  <a:gd name="T30" fmla="*/ 52 w 93"/>
                  <a:gd name="T31" fmla="*/ 17 h 65"/>
                  <a:gd name="T32" fmla="*/ 64 w 93"/>
                  <a:gd name="T33" fmla="*/ 25 h 65"/>
                  <a:gd name="T34" fmla="*/ 77 w 93"/>
                  <a:gd name="T35" fmla="*/ 43 h 65"/>
                  <a:gd name="T36" fmla="*/ 86 w 93"/>
                  <a:gd name="T37" fmla="*/ 55 h 65"/>
                  <a:gd name="T38" fmla="*/ 92 w 93"/>
                  <a:gd name="T39" fmla="*/ 64 h 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3"/>
                  <a:gd name="T61" fmla="*/ 0 h 65"/>
                  <a:gd name="T62" fmla="*/ 93 w 93"/>
                  <a:gd name="T63" fmla="*/ 65 h 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3" h="65">
                    <a:moveTo>
                      <a:pt x="92" y="64"/>
                    </a:moveTo>
                    <a:lnTo>
                      <a:pt x="89" y="60"/>
                    </a:lnTo>
                    <a:lnTo>
                      <a:pt x="83" y="47"/>
                    </a:lnTo>
                    <a:lnTo>
                      <a:pt x="73" y="30"/>
                    </a:lnTo>
                    <a:lnTo>
                      <a:pt x="64" y="21"/>
                    </a:lnTo>
                    <a:lnTo>
                      <a:pt x="49" y="8"/>
                    </a:lnTo>
                    <a:lnTo>
                      <a:pt x="33" y="0"/>
                    </a:lnTo>
                    <a:lnTo>
                      <a:pt x="24" y="0"/>
                    </a:lnTo>
                    <a:lnTo>
                      <a:pt x="12" y="0"/>
                    </a:lnTo>
                    <a:lnTo>
                      <a:pt x="3" y="0"/>
                    </a:lnTo>
                    <a:lnTo>
                      <a:pt x="0" y="0"/>
                    </a:lnTo>
                    <a:lnTo>
                      <a:pt x="3" y="0"/>
                    </a:lnTo>
                    <a:lnTo>
                      <a:pt x="9" y="4"/>
                    </a:lnTo>
                    <a:lnTo>
                      <a:pt x="21" y="8"/>
                    </a:lnTo>
                    <a:lnTo>
                      <a:pt x="40" y="13"/>
                    </a:lnTo>
                    <a:lnTo>
                      <a:pt x="52" y="17"/>
                    </a:lnTo>
                    <a:lnTo>
                      <a:pt x="64" y="25"/>
                    </a:lnTo>
                    <a:lnTo>
                      <a:pt x="77" y="43"/>
                    </a:lnTo>
                    <a:lnTo>
                      <a:pt x="86" y="55"/>
                    </a:lnTo>
                    <a:lnTo>
                      <a:pt x="92" y="64"/>
                    </a:lnTo>
                  </a:path>
                </a:pathLst>
              </a:custGeom>
              <a:solidFill>
                <a:schemeClr val="accent1"/>
              </a:solidFill>
              <a:ln w="12700" cap="rnd">
                <a:solidFill>
                  <a:srgbClr val="008000"/>
                </a:solidFill>
                <a:round/>
                <a:headEnd/>
                <a:tailEnd/>
              </a:ln>
            </p:spPr>
            <p:txBody>
              <a:bodyPr/>
              <a:lstStyle/>
              <a:p>
                <a:endParaRPr lang="en-US"/>
              </a:p>
            </p:txBody>
          </p:sp>
          <p:sp>
            <p:nvSpPr>
              <p:cNvPr id="17673" name="Freeform 810"/>
              <p:cNvSpPr>
                <a:spLocks/>
              </p:cNvSpPr>
              <p:nvPr/>
            </p:nvSpPr>
            <p:spPr bwMode="auto">
              <a:xfrm>
                <a:off x="2020" y="2354"/>
                <a:ext cx="35" cy="228"/>
              </a:xfrm>
              <a:custGeom>
                <a:avLst/>
                <a:gdLst>
                  <a:gd name="T0" fmla="*/ 0 w 35"/>
                  <a:gd name="T1" fmla="*/ 206 h 228"/>
                  <a:gd name="T2" fmla="*/ 6 w 35"/>
                  <a:gd name="T3" fmla="*/ 146 h 228"/>
                  <a:gd name="T4" fmla="*/ 12 w 35"/>
                  <a:gd name="T5" fmla="*/ 90 h 228"/>
                  <a:gd name="T6" fmla="*/ 18 w 35"/>
                  <a:gd name="T7" fmla="*/ 64 h 228"/>
                  <a:gd name="T8" fmla="*/ 21 w 35"/>
                  <a:gd name="T9" fmla="*/ 34 h 228"/>
                  <a:gd name="T10" fmla="*/ 28 w 35"/>
                  <a:gd name="T11" fmla="*/ 13 h 228"/>
                  <a:gd name="T12" fmla="*/ 31 w 35"/>
                  <a:gd name="T13" fmla="*/ 0 h 228"/>
                  <a:gd name="T14" fmla="*/ 34 w 35"/>
                  <a:gd name="T15" fmla="*/ 0 h 228"/>
                  <a:gd name="T16" fmla="*/ 34 w 35"/>
                  <a:gd name="T17" fmla="*/ 13 h 228"/>
                  <a:gd name="T18" fmla="*/ 34 w 35"/>
                  <a:gd name="T19" fmla="*/ 26 h 228"/>
                  <a:gd name="T20" fmla="*/ 31 w 35"/>
                  <a:gd name="T21" fmla="*/ 43 h 228"/>
                  <a:gd name="T22" fmla="*/ 28 w 35"/>
                  <a:gd name="T23" fmla="*/ 60 h 228"/>
                  <a:gd name="T24" fmla="*/ 21 w 35"/>
                  <a:gd name="T25" fmla="*/ 81 h 228"/>
                  <a:gd name="T26" fmla="*/ 15 w 35"/>
                  <a:gd name="T27" fmla="*/ 107 h 228"/>
                  <a:gd name="T28" fmla="*/ 12 w 35"/>
                  <a:gd name="T29" fmla="*/ 133 h 228"/>
                  <a:gd name="T30" fmla="*/ 12 w 35"/>
                  <a:gd name="T31" fmla="*/ 180 h 228"/>
                  <a:gd name="T32" fmla="*/ 12 w 35"/>
                  <a:gd name="T33" fmla="*/ 227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228"/>
                  <a:gd name="T53" fmla="*/ 35 w 35"/>
                  <a:gd name="T54" fmla="*/ 228 h 2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228">
                    <a:moveTo>
                      <a:pt x="0" y="206"/>
                    </a:moveTo>
                    <a:lnTo>
                      <a:pt x="6" y="146"/>
                    </a:lnTo>
                    <a:lnTo>
                      <a:pt x="12" y="90"/>
                    </a:lnTo>
                    <a:lnTo>
                      <a:pt x="18" y="64"/>
                    </a:lnTo>
                    <a:lnTo>
                      <a:pt x="21" y="34"/>
                    </a:lnTo>
                    <a:lnTo>
                      <a:pt x="28" y="13"/>
                    </a:lnTo>
                    <a:lnTo>
                      <a:pt x="31" y="0"/>
                    </a:lnTo>
                    <a:lnTo>
                      <a:pt x="34" y="0"/>
                    </a:lnTo>
                    <a:lnTo>
                      <a:pt x="34" y="13"/>
                    </a:lnTo>
                    <a:lnTo>
                      <a:pt x="34" y="26"/>
                    </a:lnTo>
                    <a:lnTo>
                      <a:pt x="31" y="43"/>
                    </a:lnTo>
                    <a:lnTo>
                      <a:pt x="28" y="60"/>
                    </a:lnTo>
                    <a:lnTo>
                      <a:pt x="21" y="81"/>
                    </a:lnTo>
                    <a:lnTo>
                      <a:pt x="15" y="107"/>
                    </a:lnTo>
                    <a:lnTo>
                      <a:pt x="12" y="133"/>
                    </a:lnTo>
                    <a:lnTo>
                      <a:pt x="12" y="180"/>
                    </a:lnTo>
                    <a:lnTo>
                      <a:pt x="12" y="227"/>
                    </a:lnTo>
                  </a:path>
                </a:pathLst>
              </a:custGeom>
              <a:solidFill>
                <a:schemeClr val="accent1"/>
              </a:solidFill>
              <a:ln w="12700" cap="rnd">
                <a:solidFill>
                  <a:srgbClr val="008000"/>
                </a:solidFill>
                <a:round/>
                <a:headEnd/>
                <a:tailEnd/>
              </a:ln>
            </p:spPr>
            <p:txBody>
              <a:bodyPr/>
              <a:lstStyle/>
              <a:p>
                <a:endParaRPr lang="en-US"/>
              </a:p>
            </p:txBody>
          </p:sp>
          <p:sp>
            <p:nvSpPr>
              <p:cNvPr id="17674" name="Freeform 811"/>
              <p:cNvSpPr>
                <a:spLocks/>
              </p:cNvSpPr>
              <p:nvPr/>
            </p:nvSpPr>
            <p:spPr bwMode="auto">
              <a:xfrm>
                <a:off x="2036" y="2509"/>
                <a:ext cx="72" cy="61"/>
              </a:xfrm>
              <a:custGeom>
                <a:avLst/>
                <a:gdLst>
                  <a:gd name="T0" fmla="*/ 0 w 72"/>
                  <a:gd name="T1" fmla="*/ 60 h 61"/>
                  <a:gd name="T2" fmla="*/ 6 w 72"/>
                  <a:gd name="T3" fmla="*/ 34 h 61"/>
                  <a:gd name="T4" fmla="*/ 13 w 72"/>
                  <a:gd name="T5" fmla="*/ 17 h 61"/>
                  <a:gd name="T6" fmla="*/ 26 w 72"/>
                  <a:gd name="T7" fmla="*/ 9 h 61"/>
                  <a:gd name="T8" fmla="*/ 39 w 72"/>
                  <a:gd name="T9" fmla="*/ 0 h 61"/>
                  <a:gd name="T10" fmla="*/ 61 w 72"/>
                  <a:gd name="T11" fmla="*/ 0 h 61"/>
                  <a:gd name="T12" fmla="*/ 68 w 72"/>
                  <a:gd name="T13" fmla="*/ 0 h 61"/>
                  <a:gd name="T14" fmla="*/ 71 w 72"/>
                  <a:gd name="T15" fmla="*/ 0 h 61"/>
                  <a:gd name="T16" fmla="*/ 71 w 72"/>
                  <a:gd name="T17" fmla="*/ 5 h 61"/>
                  <a:gd name="T18" fmla="*/ 68 w 72"/>
                  <a:gd name="T19" fmla="*/ 9 h 61"/>
                  <a:gd name="T20" fmla="*/ 51 w 72"/>
                  <a:gd name="T21" fmla="*/ 17 h 61"/>
                  <a:gd name="T22" fmla="*/ 42 w 72"/>
                  <a:gd name="T23" fmla="*/ 22 h 61"/>
                  <a:gd name="T24" fmla="*/ 29 w 72"/>
                  <a:gd name="T25" fmla="*/ 26 h 61"/>
                  <a:gd name="T26" fmla="*/ 16 w 72"/>
                  <a:gd name="T27" fmla="*/ 34 h 61"/>
                  <a:gd name="T28" fmla="*/ 10 w 72"/>
                  <a:gd name="T29" fmla="*/ 39 h 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61"/>
                  <a:gd name="T47" fmla="*/ 72 w 72"/>
                  <a:gd name="T48" fmla="*/ 61 h 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61">
                    <a:moveTo>
                      <a:pt x="0" y="60"/>
                    </a:moveTo>
                    <a:lnTo>
                      <a:pt x="6" y="34"/>
                    </a:lnTo>
                    <a:lnTo>
                      <a:pt x="13" y="17"/>
                    </a:lnTo>
                    <a:lnTo>
                      <a:pt x="26" y="9"/>
                    </a:lnTo>
                    <a:lnTo>
                      <a:pt x="39" y="0"/>
                    </a:lnTo>
                    <a:lnTo>
                      <a:pt x="61" y="0"/>
                    </a:lnTo>
                    <a:lnTo>
                      <a:pt x="68" y="0"/>
                    </a:lnTo>
                    <a:lnTo>
                      <a:pt x="71" y="0"/>
                    </a:lnTo>
                    <a:lnTo>
                      <a:pt x="71" y="5"/>
                    </a:lnTo>
                    <a:lnTo>
                      <a:pt x="68" y="9"/>
                    </a:lnTo>
                    <a:lnTo>
                      <a:pt x="51" y="17"/>
                    </a:lnTo>
                    <a:lnTo>
                      <a:pt x="42" y="22"/>
                    </a:lnTo>
                    <a:lnTo>
                      <a:pt x="29" y="26"/>
                    </a:lnTo>
                    <a:lnTo>
                      <a:pt x="16" y="34"/>
                    </a:lnTo>
                    <a:lnTo>
                      <a:pt x="10" y="39"/>
                    </a:lnTo>
                  </a:path>
                </a:pathLst>
              </a:custGeom>
              <a:solidFill>
                <a:schemeClr val="accent1"/>
              </a:solidFill>
              <a:ln w="12700" cap="rnd">
                <a:solidFill>
                  <a:srgbClr val="008000"/>
                </a:solidFill>
                <a:round/>
                <a:headEnd/>
                <a:tailEnd/>
              </a:ln>
            </p:spPr>
            <p:txBody>
              <a:bodyPr/>
              <a:lstStyle/>
              <a:p>
                <a:endParaRPr lang="en-US"/>
              </a:p>
            </p:txBody>
          </p:sp>
          <p:sp>
            <p:nvSpPr>
              <p:cNvPr id="17675" name="Freeform 812"/>
              <p:cNvSpPr>
                <a:spLocks/>
              </p:cNvSpPr>
              <p:nvPr/>
            </p:nvSpPr>
            <p:spPr bwMode="auto">
              <a:xfrm>
                <a:off x="2002" y="2312"/>
                <a:ext cx="23" cy="247"/>
              </a:xfrm>
              <a:custGeom>
                <a:avLst/>
                <a:gdLst>
                  <a:gd name="T0" fmla="*/ 22 w 23"/>
                  <a:gd name="T1" fmla="*/ 246 h 247"/>
                  <a:gd name="T2" fmla="*/ 16 w 23"/>
                  <a:gd name="T3" fmla="*/ 182 h 247"/>
                  <a:gd name="T4" fmla="*/ 10 w 23"/>
                  <a:gd name="T5" fmla="*/ 127 h 247"/>
                  <a:gd name="T6" fmla="*/ 7 w 23"/>
                  <a:gd name="T7" fmla="*/ 76 h 247"/>
                  <a:gd name="T8" fmla="*/ 3 w 23"/>
                  <a:gd name="T9" fmla="*/ 38 h 247"/>
                  <a:gd name="T10" fmla="*/ 0 w 23"/>
                  <a:gd name="T11" fmla="*/ 17 h 247"/>
                  <a:gd name="T12" fmla="*/ 0 w 23"/>
                  <a:gd name="T13" fmla="*/ 4 h 247"/>
                  <a:gd name="T14" fmla="*/ 0 w 23"/>
                  <a:gd name="T15" fmla="*/ 0 h 247"/>
                  <a:gd name="T16" fmla="*/ 3 w 23"/>
                  <a:gd name="T17" fmla="*/ 0 h 247"/>
                  <a:gd name="T18" fmla="*/ 7 w 23"/>
                  <a:gd name="T19" fmla="*/ 8 h 247"/>
                  <a:gd name="T20" fmla="*/ 10 w 23"/>
                  <a:gd name="T21" fmla="*/ 25 h 247"/>
                  <a:gd name="T22" fmla="*/ 16 w 23"/>
                  <a:gd name="T23" fmla="*/ 42 h 247"/>
                  <a:gd name="T24" fmla="*/ 16 w 23"/>
                  <a:gd name="T25" fmla="*/ 59 h 247"/>
                  <a:gd name="T26" fmla="*/ 16 w 23"/>
                  <a:gd name="T27" fmla="*/ 89 h 247"/>
                  <a:gd name="T28" fmla="*/ 16 w 23"/>
                  <a:gd name="T29" fmla="*/ 123 h 247"/>
                  <a:gd name="T30" fmla="*/ 19 w 23"/>
                  <a:gd name="T31" fmla="*/ 165 h 247"/>
                  <a:gd name="T32" fmla="*/ 22 w 23"/>
                  <a:gd name="T33" fmla="*/ 208 h 2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7"/>
                  <a:gd name="T53" fmla="*/ 23 w 23"/>
                  <a:gd name="T54" fmla="*/ 247 h 2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7">
                    <a:moveTo>
                      <a:pt x="22" y="246"/>
                    </a:moveTo>
                    <a:lnTo>
                      <a:pt x="16" y="182"/>
                    </a:lnTo>
                    <a:lnTo>
                      <a:pt x="10" y="127"/>
                    </a:lnTo>
                    <a:lnTo>
                      <a:pt x="7" y="76"/>
                    </a:lnTo>
                    <a:lnTo>
                      <a:pt x="3" y="38"/>
                    </a:lnTo>
                    <a:lnTo>
                      <a:pt x="0" y="17"/>
                    </a:lnTo>
                    <a:lnTo>
                      <a:pt x="0" y="4"/>
                    </a:lnTo>
                    <a:lnTo>
                      <a:pt x="0" y="0"/>
                    </a:lnTo>
                    <a:lnTo>
                      <a:pt x="3" y="0"/>
                    </a:lnTo>
                    <a:lnTo>
                      <a:pt x="7" y="8"/>
                    </a:lnTo>
                    <a:lnTo>
                      <a:pt x="10" y="25"/>
                    </a:lnTo>
                    <a:lnTo>
                      <a:pt x="16" y="42"/>
                    </a:lnTo>
                    <a:lnTo>
                      <a:pt x="16" y="59"/>
                    </a:lnTo>
                    <a:lnTo>
                      <a:pt x="16" y="89"/>
                    </a:lnTo>
                    <a:lnTo>
                      <a:pt x="16" y="123"/>
                    </a:lnTo>
                    <a:lnTo>
                      <a:pt x="19" y="165"/>
                    </a:lnTo>
                    <a:lnTo>
                      <a:pt x="22" y="208"/>
                    </a:lnTo>
                  </a:path>
                </a:pathLst>
              </a:custGeom>
              <a:solidFill>
                <a:schemeClr val="accent1"/>
              </a:solidFill>
              <a:ln w="12700" cap="rnd">
                <a:solidFill>
                  <a:srgbClr val="008000"/>
                </a:solidFill>
                <a:round/>
                <a:headEnd/>
                <a:tailEnd/>
              </a:ln>
            </p:spPr>
            <p:txBody>
              <a:bodyPr/>
              <a:lstStyle/>
              <a:p>
                <a:endParaRPr lang="en-US"/>
              </a:p>
            </p:txBody>
          </p:sp>
        </p:grpSp>
        <p:grpSp>
          <p:nvGrpSpPr>
            <p:cNvPr id="17918" name="Group 813"/>
            <p:cNvGrpSpPr>
              <a:grpSpLocks/>
            </p:cNvGrpSpPr>
            <p:nvPr/>
          </p:nvGrpSpPr>
          <p:grpSpPr bwMode="auto">
            <a:xfrm>
              <a:off x="2110" y="2308"/>
              <a:ext cx="183" cy="278"/>
              <a:chOff x="2110" y="2308"/>
              <a:chExt cx="183" cy="278"/>
            </a:xfrm>
          </p:grpSpPr>
          <p:sp>
            <p:nvSpPr>
              <p:cNvPr id="17660" name="Freeform 814"/>
              <p:cNvSpPr>
                <a:spLocks/>
              </p:cNvSpPr>
              <p:nvPr/>
            </p:nvSpPr>
            <p:spPr bwMode="auto">
              <a:xfrm>
                <a:off x="2204" y="2482"/>
                <a:ext cx="12" cy="104"/>
              </a:xfrm>
              <a:custGeom>
                <a:avLst/>
                <a:gdLst>
                  <a:gd name="T0" fmla="*/ 0 w 12"/>
                  <a:gd name="T1" fmla="*/ 103 h 104"/>
                  <a:gd name="T2" fmla="*/ 4 w 12"/>
                  <a:gd name="T3" fmla="*/ 73 h 104"/>
                  <a:gd name="T4" fmla="*/ 4 w 12"/>
                  <a:gd name="T5" fmla="*/ 47 h 104"/>
                  <a:gd name="T6" fmla="*/ 4 w 12"/>
                  <a:gd name="T7" fmla="*/ 26 h 104"/>
                  <a:gd name="T8" fmla="*/ 7 w 12"/>
                  <a:gd name="T9" fmla="*/ 13 h 104"/>
                  <a:gd name="T10" fmla="*/ 7 w 12"/>
                  <a:gd name="T11" fmla="*/ 4 h 104"/>
                  <a:gd name="T12" fmla="*/ 7 w 12"/>
                  <a:gd name="T13" fmla="*/ 0 h 104"/>
                  <a:gd name="T14" fmla="*/ 11 w 12"/>
                  <a:gd name="T15" fmla="*/ 0 h 104"/>
                  <a:gd name="T16" fmla="*/ 11 w 12"/>
                  <a:gd name="T17" fmla="*/ 17 h 104"/>
                  <a:gd name="T18" fmla="*/ 7 w 12"/>
                  <a:gd name="T19" fmla="*/ 43 h 104"/>
                  <a:gd name="T20" fmla="*/ 4 w 12"/>
                  <a:gd name="T21" fmla="*/ 73 h 104"/>
                  <a:gd name="T22" fmla="*/ 0 w 12"/>
                  <a:gd name="T23" fmla="*/ 103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04"/>
                  <a:gd name="T38" fmla="*/ 12 w 12"/>
                  <a:gd name="T39" fmla="*/ 104 h 1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04">
                    <a:moveTo>
                      <a:pt x="0" y="103"/>
                    </a:moveTo>
                    <a:lnTo>
                      <a:pt x="4" y="73"/>
                    </a:lnTo>
                    <a:lnTo>
                      <a:pt x="4" y="47"/>
                    </a:lnTo>
                    <a:lnTo>
                      <a:pt x="4" y="26"/>
                    </a:lnTo>
                    <a:lnTo>
                      <a:pt x="7" y="13"/>
                    </a:lnTo>
                    <a:lnTo>
                      <a:pt x="7" y="4"/>
                    </a:lnTo>
                    <a:lnTo>
                      <a:pt x="7" y="0"/>
                    </a:lnTo>
                    <a:lnTo>
                      <a:pt x="11" y="0"/>
                    </a:lnTo>
                    <a:lnTo>
                      <a:pt x="11" y="17"/>
                    </a:lnTo>
                    <a:lnTo>
                      <a:pt x="7" y="43"/>
                    </a:lnTo>
                    <a:lnTo>
                      <a:pt x="4" y="73"/>
                    </a:lnTo>
                    <a:lnTo>
                      <a:pt x="0" y="103"/>
                    </a:lnTo>
                  </a:path>
                </a:pathLst>
              </a:custGeom>
              <a:solidFill>
                <a:schemeClr val="accent1"/>
              </a:solidFill>
              <a:ln w="12700" cap="rnd">
                <a:solidFill>
                  <a:srgbClr val="008000"/>
                </a:solidFill>
                <a:round/>
                <a:headEnd/>
                <a:tailEnd/>
              </a:ln>
            </p:spPr>
            <p:txBody>
              <a:bodyPr/>
              <a:lstStyle/>
              <a:p>
                <a:endParaRPr lang="en-US"/>
              </a:p>
            </p:txBody>
          </p:sp>
          <p:sp>
            <p:nvSpPr>
              <p:cNvPr id="17661" name="Freeform 815"/>
              <p:cNvSpPr>
                <a:spLocks/>
              </p:cNvSpPr>
              <p:nvPr/>
            </p:nvSpPr>
            <p:spPr bwMode="auto">
              <a:xfrm>
                <a:off x="2129" y="2407"/>
                <a:ext cx="82" cy="164"/>
              </a:xfrm>
              <a:custGeom>
                <a:avLst/>
                <a:gdLst>
                  <a:gd name="T0" fmla="*/ 81 w 82"/>
                  <a:gd name="T1" fmla="*/ 163 h 164"/>
                  <a:gd name="T2" fmla="*/ 74 w 82"/>
                  <a:gd name="T3" fmla="*/ 163 h 164"/>
                  <a:gd name="T4" fmla="*/ 64 w 82"/>
                  <a:gd name="T5" fmla="*/ 146 h 164"/>
                  <a:gd name="T6" fmla="*/ 51 w 82"/>
                  <a:gd name="T7" fmla="*/ 125 h 164"/>
                  <a:gd name="T8" fmla="*/ 40 w 82"/>
                  <a:gd name="T9" fmla="*/ 107 h 164"/>
                  <a:gd name="T10" fmla="*/ 37 w 82"/>
                  <a:gd name="T11" fmla="*/ 95 h 164"/>
                  <a:gd name="T12" fmla="*/ 40 w 82"/>
                  <a:gd name="T13" fmla="*/ 86 h 164"/>
                  <a:gd name="T14" fmla="*/ 44 w 82"/>
                  <a:gd name="T15" fmla="*/ 77 h 164"/>
                  <a:gd name="T16" fmla="*/ 40 w 82"/>
                  <a:gd name="T17" fmla="*/ 65 h 164"/>
                  <a:gd name="T18" fmla="*/ 30 w 82"/>
                  <a:gd name="T19" fmla="*/ 47 h 164"/>
                  <a:gd name="T20" fmla="*/ 17 w 82"/>
                  <a:gd name="T21" fmla="*/ 26 h 164"/>
                  <a:gd name="T22" fmla="*/ 7 w 82"/>
                  <a:gd name="T23" fmla="*/ 9 h 164"/>
                  <a:gd name="T24" fmla="*/ 0 w 82"/>
                  <a:gd name="T25" fmla="*/ 0 h 164"/>
                  <a:gd name="T26" fmla="*/ 3 w 82"/>
                  <a:gd name="T27" fmla="*/ 0 h 164"/>
                  <a:gd name="T28" fmla="*/ 17 w 82"/>
                  <a:gd name="T29" fmla="*/ 13 h 164"/>
                  <a:gd name="T30" fmla="*/ 30 w 82"/>
                  <a:gd name="T31" fmla="*/ 30 h 164"/>
                  <a:gd name="T32" fmla="*/ 40 w 82"/>
                  <a:gd name="T33" fmla="*/ 47 h 164"/>
                  <a:gd name="T34" fmla="*/ 44 w 82"/>
                  <a:gd name="T35" fmla="*/ 60 h 164"/>
                  <a:gd name="T36" fmla="*/ 51 w 82"/>
                  <a:gd name="T37" fmla="*/ 77 h 164"/>
                  <a:gd name="T38" fmla="*/ 64 w 82"/>
                  <a:gd name="T39" fmla="*/ 112 h 164"/>
                  <a:gd name="T40" fmla="*/ 78 w 82"/>
                  <a:gd name="T41" fmla="*/ 146 h 164"/>
                  <a:gd name="T42" fmla="*/ 81 w 82"/>
                  <a:gd name="T43" fmla="*/ 159 h 164"/>
                  <a:gd name="T44" fmla="*/ 81 w 82"/>
                  <a:gd name="T45" fmla="*/ 163 h 1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2"/>
                  <a:gd name="T70" fmla="*/ 0 h 164"/>
                  <a:gd name="T71" fmla="*/ 82 w 82"/>
                  <a:gd name="T72" fmla="*/ 164 h 1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2" h="164">
                    <a:moveTo>
                      <a:pt x="81" y="163"/>
                    </a:moveTo>
                    <a:lnTo>
                      <a:pt x="74" y="163"/>
                    </a:lnTo>
                    <a:lnTo>
                      <a:pt x="64" y="146"/>
                    </a:lnTo>
                    <a:lnTo>
                      <a:pt x="51" y="125"/>
                    </a:lnTo>
                    <a:lnTo>
                      <a:pt x="40" y="107"/>
                    </a:lnTo>
                    <a:lnTo>
                      <a:pt x="37" y="95"/>
                    </a:lnTo>
                    <a:lnTo>
                      <a:pt x="40" y="86"/>
                    </a:lnTo>
                    <a:lnTo>
                      <a:pt x="44" y="77"/>
                    </a:lnTo>
                    <a:lnTo>
                      <a:pt x="40" y="65"/>
                    </a:lnTo>
                    <a:lnTo>
                      <a:pt x="30" y="47"/>
                    </a:lnTo>
                    <a:lnTo>
                      <a:pt x="17" y="26"/>
                    </a:lnTo>
                    <a:lnTo>
                      <a:pt x="7" y="9"/>
                    </a:lnTo>
                    <a:lnTo>
                      <a:pt x="0" y="0"/>
                    </a:lnTo>
                    <a:lnTo>
                      <a:pt x="3" y="0"/>
                    </a:lnTo>
                    <a:lnTo>
                      <a:pt x="17" y="13"/>
                    </a:lnTo>
                    <a:lnTo>
                      <a:pt x="30" y="30"/>
                    </a:lnTo>
                    <a:lnTo>
                      <a:pt x="40" y="47"/>
                    </a:lnTo>
                    <a:lnTo>
                      <a:pt x="44" y="60"/>
                    </a:lnTo>
                    <a:lnTo>
                      <a:pt x="51" y="77"/>
                    </a:lnTo>
                    <a:lnTo>
                      <a:pt x="64" y="112"/>
                    </a:lnTo>
                    <a:lnTo>
                      <a:pt x="78" y="146"/>
                    </a:lnTo>
                    <a:lnTo>
                      <a:pt x="81" y="159"/>
                    </a:lnTo>
                    <a:lnTo>
                      <a:pt x="81" y="163"/>
                    </a:lnTo>
                  </a:path>
                </a:pathLst>
              </a:custGeom>
              <a:solidFill>
                <a:schemeClr val="accent1"/>
              </a:solidFill>
              <a:ln w="12700" cap="rnd">
                <a:solidFill>
                  <a:srgbClr val="008000"/>
                </a:solidFill>
                <a:round/>
                <a:headEnd/>
                <a:tailEnd/>
              </a:ln>
            </p:spPr>
            <p:txBody>
              <a:bodyPr/>
              <a:lstStyle/>
              <a:p>
                <a:endParaRPr lang="en-US"/>
              </a:p>
            </p:txBody>
          </p:sp>
          <p:sp>
            <p:nvSpPr>
              <p:cNvPr id="17662" name="Freeform 816"/>
              <p:cNvSpPr>
                <a:spLocks/>
              </p:cNvSpPr>
              <p:nvPr/>
            </p:nvSpPr>
            <p:spPr bwMode="auto">
              <a:xfrm>
                <a:off x="2208" y="2426"/>
                <a:ext cx="50" cy="160"/>
              </a:xfrm>
              <a:custGeom>
                <a:avLst/>
                <a:gdLst>
                  <a:gd name="T0" fmla="*/ 0 w 50"/>
                  <a:gd name="T1" fmla="*/ 125 h 160"/>
                  <a:gd name="T2" fmla="*/ 14 w 50"/>
                  <a:gd name="T3" fmla="*/ 90 h 160"/>
                  <a:gd name="T4" fmla="*/ 24 w 50"/>
                  <a:gd name="T5" fmla="*/ 60 h 160"/>
                  <a:gd name="T6" fmla="*/ 28 w 50"/>
                  <a:gd name="T7" fmla="*/ 47 h 160"/>
                  <a:gd name="T8" fmla="*/ 24 w 50"/>
                  <a:gd name="T9" fmla="*/ 35 h 160"/>
                  <a:gd name="T10" fmla="*/ 24 w 50"/>
                  <a:gd name="T11" fmla="*/ 26 h 160"/>
                  <a:gd name="T12" fmla="*/ 24 w 50"/>
                  <a:gd name="T13" fmla="*/ 17 h 160"/>
                  <a:gd name="T14" fmla="*/ 31 w 50"/>
                  <a:gd name="T15" fmla="*/ 9 h 160"/>
                  <a:gd name="T16" fmla="*/ 38 w 50"/>
                  <a:gd name="T17" fmla="*/ 5 h 160"/>
                  <a:gd name="T18" fmla="*/ 49 w 50"/>
                  <a:gd name="T19" fmla="*/ 0 h 160"/>
                  <a:gd name="T20" fmla="*/ 49 w 50"/>
                  <a:gd name="T21" fmla="*/ 5 h 160"/>
                  <a:gd name="T22" fmla="*/ 45 w 50"/>
                  <a:gd name="T23" fmla="*/ 17 h 160"/>
                  <a:gd name="T24" fmla="*/ 38 w 50"/>
                  <a:gd name="T25" fmla="*/ 43 h 160"/>
                  <a:gd name="T26" fmla="*/ 28 w 50"/>
                  <a:gd name="T27" fmla="*/ 69 h 160"/>
                  <a:gd name="T28" fmla="*/ 21 w 50"/>
                  <a:gd name="T29" fmla="*/ 90 h 160"/>
                  <a:gd name="T30" fmla="*/ 14 w 50"/>
                  <a:gd name="T31" fmla="*/ 125 h 160"/>
                  <a:gd name="T32" fmla="*/ 10 w 50"/>
                  <a:gd name="T33" fmla="*/ 159 h 1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60"/>
                  <a:gd name="T53" fmla="*/ 50 w 50"/>
                  <a:gd name="T54" fmla="*/ 160 h 1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60">
                    <a:moveTo>
                      <a:pt x="0" y="125"/>
                    </a:moveTo>
                    <a:lnTo>
                      <a:pt x="14" y="90"/>
                    </a:lnTo>
                    <a:lnTo>
                      <a:pt x="24" y="60"/>
                    </a:lnTo>
                    <a:lnTo>
                      <a:pt x="28" y="47"/>
                    </a:lnTo>
                    <a:lnTo>
                      <a:pt x="24" y="35"/>
                    </a:lnTo>
                    <a:lnTo>
                      <a:pt x="24" y="26"/>
                    </a:lnTo>
                    <a:lnTo>
                      <a:pt x="24" y="17"/>
                    </a:lnTo>
                    <a:lnTo>
                      <a:pt x="31" y="9"/>
                    </a:lnTo>
                    <a:lnTo>
                      <a:pt x="38" y="5"/>
                    </a:lnTo>
                    <a:lnTo>
                      <a:pt x="49" y="0"/>
                    </a:lnTo>
                    <a:lnTo>
                      <a:pt x="49" y="5"/>
                    </a:lnTo>
                    <a:lnTo>
                      <a:pt x="45" y="17"/>
                    </a:lnTo>
                    <a:lnTo>
                      <a:pt x="38" y="43"/>
                    </a:lnTo>
                    <a:lnTo>
                      <a:pt x="28" y="69"/>
                    </a:lnTo>
                    <a:lnTo>
                      <a:pt x="21" y="90"/>
                    </a:lnTo>
                    <a:lnTo>
                      <a:pt x="14" y="125"/>
                    </a:lnTo>
                    <a:lnTo>
                      <a:pt x="10" y="159"/>
                    </a:lnTo>
                  </a:path>
                </a:pathLst>
              </a:custGeom>
              <a:solidFill>
                <a:schemeClr val="accent1"/>
              </a:solidFill>
              <a:ln w="12700" cap="rnd">
                <a:solidFill>
                  <a:srgbClr val="008000"/>
                </a:solidFill>
                <a:round/>
                <a:headEnd/>
                <a:tailEnd/>
              </a:ln>
            </p:spPr>
            <p:txBody>
              <a:bodyPr/>
              <a:lstStyle/>
              <a:p>
                <a:endParaRPr lang="en-US"/>
              </a:p>
            </p:txBody>
          </p:sp>
          <p:sp>
            <p:nvSpPr>
              <p:cNvPr id="17663" name="Freeform 817"/>
              <p:cNvSpPr>
                <a:spLocks/>
              </p:cNvSpPr>
              <p:nvPr/>
            </p:nvSpPr>
            <p:spPr bwMode="auto">
              <a:xfrm>
                <a:off x="2165" y="2356"/>
                <a:ext cx="52" cy="200"/>
              </a:xfrm>
              <a:custGeom>
                <a:avLst/>
                <a:gdLst>
                  <a:gd name="T0" fmla="*/ 40 w 52"/>
                  <a:gd name="T1" fmla="*/ 199 h 200"/>
                  <a:gd name="T2" fmla="*/ 34 w 52"/>
                  <a:gd name="T3" fmla="*/ 131 h 200"/>
                  <a:gd name="T4" fmla="*/ 23 w 52"/>
                  <a:gd name="T5" fmla="*/ 76 h 200"/>
                  <a:gd name="T6" fmla="*/ 17 w 52"/>
                  <a:gd name="T7" fmla="*/ 51 h 200"/>
                  <a:gd name="T8" fmla="*/ 10 w 52"/>
                  <a:gd name="T9" fmla="*/ 29 h 200"/>
                  <a:gd name="T10" fmla="*/ 3 w 52"/>
                  <a:gd name="T11" fmla="*/ 12 h 200"/>
                  <a:gd name="T12" fmla="*/ 0 w 52"/>
                  <a:gd name="T13" fmla="*/ 0 h 200"/>
                  <a:gd name="T14" fmla="*/ 3 w 52"/>
                  <a:gd name="T15" fmla="*/ 4 h 200"/>
                  <a:gd name="T16" fmla="*/ 10 w 52"/>
                  <a:gd name="T17" fmla="*/ 12 h 200"/>
                  <a:gd name="T18" fmla="*/ 17 w 52"/>
                  <a:gd name="T19" fmla="*/ 25 h 200"/>
                  <a:gd name="T20" fmla="*/ 23 w 52"/>
                  <a:gd name="T21" fmla="*/ 46 h 200"/>
                  <a:gd name="T22" fmla="*/ 34 w 52"/>
                  <a:gd name="T23" fmla="*/ 68 h 200"/>
                  <a:gd name="T24" fmla="*/ 40 w 52"/>
                  <a:gd name="T25" fmla="*/ 93 h 200"/>
                  <a:gd name="T26" fmla="*/ 47 w 52"/>
                  <a:gd name="T27" fmla="*/ 110 h 200"/>
                  <a:gd name="T28" fmla="*/ 51 w 52"/>
                  <a:gd name="T29" fmla="*/ 123 h 200"/>
                  <a:gd name="T30" fmla="*/ 51 w 52"/>
                  <a:gd name="T31" fmla="*/ 135 h 200"/>
                  <a:gd name="T32" fmla="*/ 47 w 52"/>
                  <a:gd name="T33" fmla="*/ 152 h 2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200"/>
                  <a:gd name="T53" fmla="*/ 52 w 52"/>
                  <a:gd name="T54" fmla="*/ 200 h 2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200">
                    <a:moveTo>
                      <a:pt x="40" y="199"/>
                    </a:moveTo>
                    <a:lnTo>
                      <a:pt x="34" y="131"/>
                    </a:lnTo>
                    <a:lnTo>
                      <a:pt x="23" y="76"/>
                    </a:lnTo>
                    <a:lnTo>
                      <a:pt x="17" y="51"/>
                    </a:lnTo>
                    <a:lnTo>
                      <a:pt x="10" y="29"/>
                    </a:lnTo>
                    <a:lnTo>
                      <a:pt x="3" y="12"/>
                    </a:lnTo>
                    <a:lnTo>
                      <a:pt x="0" y="0"/>
                    </a:lnTo>
                    <a:lnTo>
                      <a:pt x="3" y="4"/>
                    </a:lnTo>
                    <a:lnTo>
                      <a:pt x="10" y="12"/>
                    </a:lnTo>
                    <a:lnTo>
                      <a:pt x="17" y="25"/>
                    </a:lnTo>
                    <a:lnTo>
                      <a:pt x="23" y="46"/>
                    </a:lnTo>
                    <a:lnTo>
                      <a:pt x="34" y="68"/>
                    </a:lnTo>
                    <a:lnTo>
                      <a:pt x="40" y="93"/>
                    </a:lnTo>
                    <a:lnTo>
                      <a:pt x="47" y="110"/>
                    </a:lnTo>
                    <a:lnTo>
                      <a:pt x="51" y="123"/>
                    </a:lnTo>
                    <a:lnTo>
                      <a:pt x="51" y="135"/>
                    </a:lnTo>
                    <a:lnTo>
                      <a:pt x="47" y="152"/>
                    </a:lnTo>
                  </a:path>
                </a:pathLst>
              </a:custGeom>
              <a:solidFill>
                <a:schemeClr val="accent1"/>
              </a:solidFill>
              <a:ln w="12700" cap="rnd">
                <a:solidFill>
                  <a:srgbClr val="008000"/>
                </a:solidFill>
                <a:round/>
                <a:headEnd/>
                <a:tailEnd/>
              </a:ln>
            </p:spPr>
            <p:txBody>
              <a:bodyPr/>
              <a:lstStyle/>
              <a:p>
                <a:endParaRPr lang="en-US"/>
              </a:p>
            </p:txBody>
          </p:sp>
          <p:sp>
            <p:nvSpPr>
              <p:cNvPr id="17664" name="Freeform 818"/>
              <p:cNvSpPr>
                <a:spLocks/>
              </p:cNvSpPr>
              <p:nvPr/>
            </p:nvSpPr>
            <p:spPr bwMode="auto">
              <a:xfrm>
                <a:off x="2110" y="2510"/>
                <a:ext cx="92" cy="65"/>
              </a:xfrm>
              <a:custGeom>
                <a:avLst/>
                <a:gdLst>
                  <a:gd name="T0" fmla="*/ 91 w 92"/>
                  <a:gd name="T1" fmla="*/ 64 h 65"/>
                  <a:gd name="T2" fmla="*/ 91 w 92"/>
                  <a:gd name="T3" fmla="*/ 60 h 65"/>
                  <a:gd name="T4" fmla="*/ 84 w 92"/>
                  <a:gd name="T5" fmla="*/ 47 h 65"/>
                  <a:gd name="T6" fmla="*/ 74 w 92"/>
                  <a:gd name="T7" fmla="*/ 30 h 65"/>
                  <a:gd name="T8" fmla="*/ 64 w 92"/>
                  <a:gd name="T9" fmla="*/ 21 h 65"/>
                  <a:gd name="T10" fmla="*/ 50 w 92"/>
                  <a:gd name="T11" fmla="*/ 8 h 65"/>
                  <a:gd name="T12" fmla="*/ 33 w 92"/>
                  <a:gd name="T13" fmla="*/ 0 h 65"/>
                  <a:gd name="T14" fmla="*/ 23 w 92"/>
                  <a:gd name="T15" fmla="*/ 0 h 65"/>
                  <a:gd name="T16" fmla="*/ 13 w 92"/>
                  <a:gd name="T17" fmla="*/ 0 h 65"/>
                  <a:gd name="T18" fmla="*/ 3 w 92"/>
                  <a:gd name="T19" fmla="*/ 0 h 65"/>
                  <a:gd name="T20" fmla="*/ 0 w 92"/>
                  <a:gd name="T21" fmla="*/ 0 h 65"/>
                  <a:gd name="T22" fmla="*/ 3 w 92"/>
                  <a:gd name="T23" fmla="*/ 0 h 65"/>
                  <a:gd name="T24" fmla="*/ 6 w 92"/>
                  <a:gd name="T25" fmla="*/ 4 h 65"/>
                  <a:gd name="T26" fmla="*/ 20 w 92"/>
                  <a:gd name="T27" fmla="*/ 8 h 65"/>
                  <a:gd name="T28" fmla="*/ 37 w 92"/>
                  <a:gd name="T29" fmla="*/ 13 h 65"/>
                  <a:gd name="T30" fmla="*/ 50 w 92"/>
                  <a:gd name="T31" fmla="*/ 17 h 65"/>
                  <a:gd name="T32" fmla="*/ 60 w 92"/>
                  <a:gd name="T33" fmla="*/ 26 h 65"/>
                  <a:gd name="T34" fmla="*/ 74 w 92"/>
                  <a:gd name="T35" fmla="*/ 43 h 65"/>
                  <a:gd name="T36" fmla="*/ 84 w 92"/>
                  <a:gd name="T37" fmla="*/ 55 h 65"/>
                  <a:gd name="T38" fmla="*/ 91 w 92"/>
                  <a:gd name="T39" fmla="*/ 64 h 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2"/>
                  <a:gd name="T61" fmla="*/ 0 h 65"/>
                  <a:gd name="T62" fmla="*/ 92 w 92"/>
                  <a:gd name="T63" fmla="*/ 65 h 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2" h="65">
                    <a:moveTo>
                      <a:pt x="91" y="64"/>
                    </a:moveTo>
                    <a:lnTo>
                      <a:pt x="91" y="60"/>
                    </a:lnTo>
                    <a:lnTo>
                      <a:pt x="84" y="47"/>
                    </a:lnTo>
                    <a:lnTo>
                      <a:pt x="74" y="30"/>
                    </a:lnTo>
                    <a:lnTo>
                      <a:pt x="64" y="21"/>
                    </a:lnTo>
                    <a:lnTo>
                      <a:pt x="50" y="8"/>
                    </a:lnTo>
                    <a:lnTo>
                      <a:pt x="33" y="0"/>
                    </a:lnTo>
                    <a:lnTo>
                      <a:pt x="23" y="0"/>
                    </a:lnTo>
                    <a:lnTo>
                      <a:pt x="13" y="0"/>
                    </a:lnTo>
                    <a:lnTo>
                      <a:pt x="3" y="0"/>
                    </a:lnTo>
                    <a:lnTo>
                      <a:pt x="0" y="0"/>
                    </a:lnTo>
                    <a:lnTo>
                      <a:pt x="3" y="0"/>
                    </a:lnTo>
                    <a:lnTo>
                      <a:pt x="6" y="4"/>
                    </a:lnTo>
                    <a:lnTo>
                      <a:pt x="20" y="8"/>
                    </a:lnTo>
                    <a:lnTo>
                      <a:pt x="37" y="13"/>
                    </a:lnTo>
                    <a:lnTo>
                      <a:pt x="50" y="17"/>
                    </a:lnTo>
                    <a:lnTo>
                      <a:pt x="60" y="26"/>
                    </a:lnTo>
                    <a:lnTo>
                      <a:pt x="74" y="43"/>
                    </a:lnTo>
                    <a:lnTo>
                      <a:pt x="84" y="55"/>
                    </a:lnTo>
                    <a:lnTo>
                      <a:pt x="91" y="64"/>
                    </a:lnTo>
                  </a:path>
                </a:pathLst>
              </a:custGeom>
              <a:solidFill>
                <a:schemeClr val="accent1"/>
              </a:solidFill>
              <a:ln w="12700" cap="rnd">
                <a:solidFill>
                  <a:srgbClr val="008000"/>
                </a:solidFill>
                <a:round/>
                <a:headEnd/>
                <a:tailEnd/>
              </a:ln>
            </p:spPr>
            <p:txBody>
              <a:bodyPr/>
              <a:lstStyle/>
              <a:p>
                <a:endParaRPr lang="en-US"/>
              </a:p>
            </p:txBody>
          </p:sp>
          <p:sp>
            <p:nvSpPr>
              <p:cNvPr id="17665" name="Freeform 819"/>
              <p:cNvSpPr>
                <a:spLocks/>
              </p:cNvSpPr>
              <p:nvPr/>
            </p:nvSpPr>
            <p:spPr bwMode="auto">
              <a:xfrm>
                <a:off x="2206" y="2350"/>
                <a:ext cx="35" cy="228"/>
              </a:xfrm>
              <a:custGeom>
                <a:avLst/>
                <a:gdLst>
                  <a:gd name="T0" fmla="*/ 0 w 35"/>
                  <a:gd name="T1" fmla="*/ 206 h 228"/>
                  <a:gd name="T2" fmla="*/ 7 w 35"/>
                  <a:gd name="T3" fmla="*/ 146 h 228"/>
                  <a:gd name="T4" fmla="*/ 13 w 35"/>
                  <a:gd name="T5" fmla="*/ 90 h 228"/>
                  <a:gd name="T6" fmla="*/ 17 w 35"/>
                  <a:gd name="T7" fmla="*/ 64 h 228"/>
                  <a:gd name="T8" fmla="*/ 24 w 35"/>
                  <a:gd name="T9" fmla="*/ 35 h 228"/>
                  <a:gd name="T10" fmla="*/ 27 w 35"/>
                  <a:gd name="T11" fmla="*/ 13 h 228"/>
                  <a:gd name="T12" fmla="*/ 31 w 35"/>
                  <a:gd name="T13" fmla="*/ 0 h 228"/>
                  <a:gd name="T14" fmla="*/ 34 w 35"/>
                  <a:gd name="T15" fmla="*/ 0 h 228"/>
                  <a:gd name="T16" fmla="*/ 34 w 35"/>
                  <a:gd name="T17" fmla="*/ 13 h 228"/>
                  <a:gd name="T18" fmla="*/ 34 w 35"/>
                  <a:gd name="T19" fmla="*/ 26 h 228"/>
                  <a:gd name="T20" fmla="*/ 31 w 35"/>
                  <a:gd name="T21" fmla="*/ 43 h 228"/>
                  <a:gd name="T22" fmla="*/ 27 w 35"/>
                  <a:gd name="T23" fmla="*/ 60 h 228"/>
                  <a:gd name="T24" fmla="*/ 20 w 35"/>
                  <a:gd name="T25" fmla="*/ 82 h 228"/>
                  <a:gd name="T26" fmla="*/ 17 w 35"/>
                  <a:gd name="T27" fmla="*/ 107 h 228"/>
                  <a:gd name="T28" fmla="*/ 13 w 35"/>
                  <a:gd name="T29" fmla="*/ 133 h 228"/>
                  <a:gd name="T30" fmla="*/ 10 w 35"/>
                  <a:gd name="T31" fmla="*/ 180 h 228"/>
                  <a:gd name="T32" fmla="*/ 13 w 35"/>
                  <a:gd name="T33" fmla="*/ 227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228"/>
                  <a:gd name="T53" fmla="*/ 35 w 35"/>
                  <a:gd name="T54" fmla="*/ 228 h 2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228">
                    <a:moveTo>
                      <a:pt x="0" y="206"/>
                    </a:moveTo>
                    <a:lnTo>
                      <a:pt x="7" y="146"/>
                    </a:lnTo>
                    <a:lnTo>
                      <a:pt x="13" y="90"/>
                    </a:lnTo>
                    <a:lnTo>
                      <a:pt x="17" y="64"/>
                    </a:lnTo>
                    <a:lnTo>
                      <a:pt x="24" y="35"/>
                    </a:lnTo>
                    <a:lnTo>
                      <a:pt x="27" y="13"/>
                    </a:lnTo>
                    <a:lnTo>
                      <a:pt x="31" y="0"/>
                    </a:lnTo>
                    <a:lnTo>
                      <a:pt x="34" y="0"/>
                    </a:lnTo>
                    <a:lnTo>
                      <a:pt x="34" y="13"/>
                    </a:lnTo>
                    <a:lnTo>
                      <a:pt x="34" y="26"/>
                    </a:lnTo>
                    <a:lnTo>
                      <a:pt x="31" y="43"/>
                    </a:lnTo>
                    <a:lnTo>
                      <a:pt x="27" y="60"/>
                    </a:lnTo>
                    <a:lnTo>
                      <a:pt x="20" y="82"/>
                    </a:lnTo>
                    <a:lnTo>
                      <a:pt x="17" y="107"/>
                    </a:lnTo>
                    <a:lnTo>
                      <a:pt x="13" y="133"/>
                    </a:lnTo>
                    <a:lnTo>
                      <a:pt x="10" y="180"/>
                    </a:lnTo>
                    <a:lnTo>
                      <a:pt x="13" y="227"/>
                    </a:lnTo>
                  </a:path>
                </a:pathLst>
              </a:custGeom>
              <a:solidFill>
                <a:schemeClr val="accent1"/>
              </a:solidFill>
              <a:ln w="12700" cap="rnd">
                <a:solidFill>
                  <a:srgbClr val="008000"/>
                </a:solidFill>
                <a:round/>
                <a:headEnd/>
                <a:tailEnd/>
              </a:ln>
            </p:spPr>
            <p:txBody>
              <a:bodyPr/>
              <a:lstStyle/>
              <a:p>
                <a:endParaRPr lang="en-US"/>
              </a:p>
            </p:txBody>
          </p:sp>
          <p:sp>
            <p:nvSpPr>
              <p:cNvPr id="17666" name="Freeform 820"/>
              <p:cNvSpPr>
                <a:spLocks/>
              </p:cNvSpPr>
              <p:nvPr/>
            </p:nvSpPr>
            <p:spPr bwMode="auto">
              <a:xfrm>
                <a:off x="2222" y="2505"/>
                <a:ext cx="71" cy="61"/>
              </a:xfrm>
              <a:custGeom>
                <a:avLst/>
                <a:gdLst>
                  <a:gd name="T0" fmla="*/ 0 w 71"/>
                  <a:gd name="T1" fmla="*/ 60 h 61"/>
                  <a:gd name="T2" fmla="*/ 7 w 71"/>
                  <a:gd name="T3" fmla="*/ 34 h 61"/>
                  <a:gd name="T4" fmla="*/ 14 w 71"/>
                  <a:gd name="T5" fmla="*/ 17 h 61"/>
                  <a:gd name="T6" fmla="*/ 28 w 71"/>
                  <a:gd name="T7" fmla="*/ 9 h 61"/>
                  <a:gd name="T8" fmla="*/ 39 w 71"/>
                  <a:gd name="T9" fmla="*/ 0 h 61"/>
                  <a:gd name="T10" fmla="*/ 49 w 71"/>
                  <a:gd name="T11" fmla="*/ 0 h 61"/>
                  <a:gd name="T12" fmla="*/ 60 w 71"/>
                  <a:gd name="T13" fmla="*/ 0 h 61"/>
                  <a:gd name="T14" fmla="*/ 67 w 71"/>
                  <a:gd name="T15" fmla="*/ 0 h 61"/>
                  <a:gd name="T16" fmla="*/ 70 w 71"/>
                  <a:gd name="T17" fmla="*/ 0 h 61"/>
                  <a:gd name="T18" fmla="*/ 70 w 71"/>
                  <a:gd name="T19" fmla="*/ 5 h 61"/>
                  <a:gd name="T20" fmla="*/ 67 w 71"/>
                  <a:gd name="T21" fmla="*/ 9 h 61"/>
                  <a:gd name="T22" fmla="*/ 49 w 71"/>
                  <a:gd name="T23" fmla="*/ 17 h 61"/>
                  <a:gd name="T24" fmla="*/ 39 w 71"/>
                  <a:gd name="T25" fmla="*/ 22 h 61"/>
                  <a:gd name="T26" fmla="*/ 28 w 71"/>
                  <a:gd name="T27" fmla="*/ 26 h 61"/>
                  <a:gd name="T28" fmla="*/ 18 w 71"/>
                  <a:gd name="T29" fmla="*/ 34 h 61"/>
                  <a:gd name="T30" fmla="*/ 11 w 71"/>
                  <a:gd name="T31" fmla="*/ 39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
                  <a:gd name="T49" fmla="*/ 0 h 61"/>
                  <a:gd name="T50" fmla="*/ 71 w 71"/>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 h="61">
                    <a:moveTo>
                      <a:pt x="0" y="60"/>
                    </a:moveTo>
                    <a:lnTo>
                      <a:pt x="7" y="34"/>
                    </a:lnTo>
                    <a:lnTo>
                      <a:pt x="14" y="17"/>
                    </a:lnTo>
                    <a:lnTo>
                      <a:pt x="28" y="9"/>
                    </a:lnTo>
                    <a:lnTo>
                      <a:pt x="39" y="0"/>
                    </a:lnTo>
                    <a:lnTo>
                      <a:pt x="49" y="0"/>
                    </a:lnTo>
                    <a:lnTo>
                      <a:pt x="60" y="0"/>
                    </a:lnTo>
                    <a:lnTo>
                      <a:pt x="67" y="0"/>
                    </a:lnTo>
                    <a:lnTo>
                      <a:pt x="70" y="0"/>
                    </a:lnTo>
                    <a:lnTo>
                      <a:pt x="70" y="5"/>
                    </a:lnTo>
                    <a:lnTo>
                      <a:pt x="67" y="9"/>
                    </a:lnTo>
                    <a:lnTo>
                      <a:pt x="49" y="17"/>
                    </a:lnTo>
                    <a:lnTo>
                      <a:pt x="39" y="22"/>
                    </a:lnTo>
                    <a:lnTo>
                      <a:pt x="28" y="26"/>
                    </a:lnTo>
                    <a:lnTo>
                      <a:pt x="18" y="34"/>
                    </a:lnTo>
                    <a:lnTo>
                      <a:pt x="11" y="39"/>
                    </a:lnTo>
                  </a:path>
                </a:pathLst>
              </a:custGeom>
              <a:solidFill>
                <a:schemeClr val="accent1"/>
              </a:solidFill>
              <a:ln w="12700" cap="rnd">
                <a:solidFill>
                  <a:srgbClr val="008000"/>
                </a:solidFill>
                <a:round/>
                <a:headEnd/>
                <a:tailEnd/>
              </a:ln>
            </p:spPr>
            <p:txBody>
              <a:bodyPr/>
              <a:lstStyle/>
              <a:p>
                <a:endParaRPr lang="en-US"/>
              </a:p>
            </p:txBody>
          </p:sp>
          <p:sp>
            <p:nvSpPr>
              <p:cNvPr id="17667" name="Freeform 821"/>
              <p:cNvSpPr>
                <a:spLocks/>
              </p:cNvSpPr>
              <p:nvPr/>
            </p:nvSpPr>
            <p:spPr bwMode="auto">
              <a:xfrm>
                <a:off x="2190" y="2308"/>
                <a:ext cx="21" cy="247"/>
              </a:xfrm>
              <a:custGeom>
                <a:avLst/>
                <a:gdLst>
                  <a:gd name="T0" fmla="*/ 20 w 21"/>
                  <a:gd name="T1" fmla="*/ 246 h 247"/>
                  <a:gd name="T2" fmla="*/ 17 w 21"/>
                  <a:gd name="T3" fmla="*/ 182 h 247"/>
                  <a:gd name="T4" fmla="*/ 10 w 21"/>
                  <a:gd name="T5" fmla="*/ 127 h 247"/>
                  <a:gd name="T6" fmla="*/ 6 w 21"/>
                  <a:gd name="T7" fmla="*/ 76 h 247"/>
                  <a:gd name="T8" fmla="*/ 3 w 21"/>
                  <a:gd name="T9" fmla="*/ 38 h 247"/>
                  <a:gd name="T10" fmla="*/ 0 w 21"/>
                  <a:gd name="T11" fmla="*/ 17 h 247"/>
                  <a:gd name="T12" fmla="*/ 0 w 21"/>
                  <a:gd name="T13" fmla="*/ 4 h 247"/>
                  <a:gd name="T14" fmla="*/ 0 w 21"/>
                  <a:gd name="T15" fmla="*/ 0 h 247"/>
                  <a:gd name="T16" fmla="*/ 3 w 21"/>
                  <a:gd name="T17" fmla="*/ 0 h 247"/>
                  <a:gd name="T18" fmla="*/ 6 w 21"/>
                  <a:gd name="T19" fmla="*/ 9 h 247"/>
                  <a:gd name="T20" fmla="*/ 10 w 21"/>
                  <a:gd name="T21" fmla="*/ 21 h 247"/>
                  <a:gd name="T22" fmla="*/ 13 w 21"/>
                  <a:gd name="T23" fmla="*/ 42 h 247"/>
                  <a:gd name="T24" fmla="*/ 17 w 21"/>
                  <a:gd name="T25" fmla="*/ 59 h 247"/>
                  <a:gd name="T26" fmla="*/ 17 w 21"/>
                  <a:gd name="T27" fmla="*/ 89 h 247"/>
                  <a:gd name="T28" fmla="*/ 17 w 21"/>
                  <a:gd name="T29" fmla="*/ 123 h 247"/>
                  <a:gd name="T30" fmla="*/ 17 w 21"/>
                  <a:gd name="T31" fmla="*/ 165 h 247"/>
                  <a:gd name="T32" fmla="*/ 20 w 21"/>
                  <a:gd name="T33" fmla="*/ 208 h 2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47"/>
                  <a:gd name="T53" fmla="*/ 21 w 21"/>
                  <a:gd name="T54" fmla="*/ 247 h 2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47">
                    <a:moveTo>
                      <a:pt x="20" y="246"/>
                    </a:moveTo>
                    <a:lnTo>
                      <a:pt x="17" y="182"/>
                    </a:lnTo>
                    <a:lnTo>
                      <a:pt x="10" y="127"/>
                    </a:lnTo>
                    <a:lnTo>
                      <a:pt x="6" y="76"/>
                    </a:lnTo>
                    <a:lnTo>
                      <a:pt x="3" y="38"/>
                    </a:lnTo>
                    <a:lnTo>
                      <a:pt x="0" y="17"/>
                    </a:lnTo>
                    <a:lnTo>
                      <a:pt x="0" y="4"/>
                    </a:lnTo>
                    <a:lnTo>
                      <a:pt x="0" y="0"/>
                    </a:lnTo>
                    <a:lnTo>
                      <a:pt x="3" y="0"/>
                    </a:lnTo>
                    <a:lnTo>
                      <a:pt x="6" y="9"/>
                    </a:lnTo>
                    <a:lnTo>
                      <a:pt x="10" y="21"/>
                    </a:lnTo>
                    <a:lnTo>
                      <a:pt x="13" y="42"/>
                    </a:lnTo>
                    <a:lnTo>
                      <a:pt x="17" y="59"/>
                    </a:lnTo>
                    <a:lnTo>
                      <a:pt x="17" y="89"/>
                    </a:lnTo>
                    <a:lnTo>
                      <a:pt x="17" y="123"/>
                    </a:lnTo>
                    <a:lnTo>
                      <a:pt x="17" y="165"/>
                    </a:lnTo>
                    <a:lnTo>
                      <a:pt x="20" y="208"/>
                    </a:lnTo>
                  </a:path>
                </a:pathLst>
              </a:custGeom>
              <a:solidFill>
                <a:schemeClr val="accent1"/>
              </a:solidFill>
              <a:ln w="12700" cap="rnd">
                <a:solidFill>
                  <a:srgbClr val="008000"/>
                </a:solidFill>
                <a:round/>
                <a:headEnd/>
                <a:tailEnd/>
              </a:ln>
            </p:spPr>
            <p:txBody>
              <a:bodyPr/>
              <a:lstStyle/>
              <a:p>
                <a:endParaRPr lang="en-US"/>
              </a:p>
            </p:txBody>
          </p:sp>
        </p:grpSp>
        <p:grpSp>
          <p:nvGrpSpPr>
            <p:cNvPr id="17919" name="Group 822"/>
            <p:cNvGrpSpPr>
              <a:grpSpLocks/>
            </p:cNvGrpSpPr>
            <p:nvPr/>
          </p:nvGrpSpPr>
          <p:grpSpPr bwMode="auto">
            <a:xfrm>
              <a:off x="2295" y="2310"/>
              <a:ext cx="184" cy="278"/>
              <a:chOff x="2295" y="2310"/>
              <a:chExt cx="184" cy="278"/>
            </a:xfrm>
          </p:grpSpPr>
          <p:sp>
            <p:nvSpPr>
              <p:cNvPr id="17652" name="Freeform 823"/>
              <p:cNvSpPr>
                <a:spLocks/>
              </p:cNvSpPr>
              <p:nvPr/>
            </p:nvSpPr>
            <p:spPr bwMode="auto">
              <a:xfrm>
                <a:off x="2389" y="2484"/>
                <a:ext cx="12" cy="104"/>
              </a:xfrm>
              <a:custGeom>
                <a:avLst/>
                <a:gdLst>
                  <a:gd name="T0" fmla="*/ 0 w 12"/>
                  <a:gd name="T1" fmla="*/ 103 h 104"/>
                  <a:gd name="T2" fmla="*/ 4 w 12"/>
                  <a:gd name="T3" fmla="*/ 73 h 104"/>
                  <a:gd name="T4" fmla="*/ 4 w 12"/>
                  <a:gd name="T5" fmla="*/ 47 h 104"/>
                  <a:gd name="T6" fmla="*/ 4 w 12"/>
                  <a:gd name="T7" fmla="*/ 26 h 104"/>
                  <a:gd name="T8" fmla="*/ 8 w 12"/>
                  <a:gd name="T9" fmla="*/ 13 h 104"/>
                  <a:gd name="T10" fmla="*/ 8 w 12"/>
                  <a:gd name="T11" fmla="*/ 4 h 104"/>
                  <a:gd name="T12" fmla="*/ 8 w 12"/>
                  <a:gd name="T13" fmla="*/ 0 h 104"/>
                  <a:gd name="T14" fmla="*/ 11 w 12"/>
                  <a:gd name="T15" fmla="*/ 0 h 104"/>
                  <a:gd name="T16" fmla="*/ 11 w 12"/>
                  <a:gd name="T17" fmla="*/ 17 h 104"/>
                  <a:gd name="T18" fmla="*/ 8 w 12"/>
                  <a:gd name="T19" fmla="*/ 43 h 104"/>
                  <a:gd name="T20" fmla="*/ 4 w 12"/>
                  <a:gd name="T21" fmla="*/ 73 h 104"/>
                  <a:gd name="T22" fmla="*/ 0 w 12"/>
                  <a:gd name="T23" fmla="*/ 103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04"/>
                  <a:gd name="T38" fmla="*/ 12 w 12"/>
                  <a:gd name="T39" fmla="*/ 104 h 1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04">
                    <a:moveTo>
                      <a:pt x="0" y="103"/>
                    </a:moveTo>
                    <a:lnTo>
                      <a:pt x="4" y="73"/>
                    </a:lnTo>
                    <a:lnTo>
                      <a:pt x="4" y="47"/>
                    </a:lnTo>
                    <a:lnTo>
                      <a:pt x="4" y="26"/>
                    </a:lnTo>
                    <a:lnTo>
                      <a:pt x="8" y="13"/>
                    </a:lnTo>
                    <a:lnTo>
                      <a:pt x="8" y="4"/>
                    </a:lnTo>
                    <a:lnTo>
                      <a:pt x="8" y="0"/>
                    </a:lnTo>
                    <a:lnTo>
                      <a:pt x="11" y="0"/>
                    </a:lnTo>
                    <a:lnTo>
                      <a:pt x="11" y="17"/>
                    </a:lnTo>
                    <a:lnTo>
                      <a:pt x="8" y="43"/>
                    </a:lnTo>
                    <a:lnTo>
                      <a:pt x="4" y="73"/>
                    </a:lnTo>
                    <a:lnTo>
                      <a:pt x="0" y="103"/>
                    </a:lnTo>
                  </a:path>
                </a:pathLst>
              </a:custGeom>
              <a:solidFill>
                <a:schemeClr val="accent1"/>
              </a:solidFill>
              <a:ln w="12700" cap="rnd">
                <a:solidFill>
                  <a:srgbClr val="008000"/>
                </a:solidFill>
                <a:round/>
                <a:headEnd/>
                <a:tailEnd/>
              </a:ln>
            </p:spPr>
            <p:txBody>
              <a:bodyPr/>
              <a:lstStyle/>
              <a:p>
                <a:endParaRPr lang="en-US"/>
              </a:p>
            </p:txBody>
          </p:sp>
          <p:sp>
            <p:nvSpPr>
              <p:cNvPr id="17653" name="Freeform 824"/>
              <p:cNvSpPr>
                <a:spLocks/>
              </p:cNvSpPr>
              <p:nvPr/>
            </p:nvSpPr>
            <p:spPr bwMode="auto">
              <a:xfrm>
                <a:off x="2315" y="2409"/>
                <a:ext cx="82" cy="164"/>
              </a:xfrm>
              <a:custGeom>
                <a:avLst/>
                <a:gdLst>
                  <a:gd name="T0" fmla="*/ 81 w 82"/>
                  <a:gd name="T1" fmla="*/ 163 h 164"/>
                  <a:gd name="T2" fmla="*/ 77 w 82"/>
                  <a:gd name="T3" fmla="*/ 163 h 164"/>
                  <a:gd name="T4" fmla="*/ 63 w 82"/>
                  <a:gd name="T5" fmla="*/ 146 h 164"/>
                  <a:gd name="T6" fmla="*/ 52 w 82"/>
                  <a:gd name="T7" fmla="*/ 125 h 164"/>
                  <a:gd name="T8" fmla="*/ 41 w 82"/>
                  <a:gd name="T9" fmla="*/ 107 h 164"/>
                  <a:gd name="T10" fmla="*/ 41 w 82"/>
                  <a:gd name="T11" fmla="*/ 94 h 164"/>
                  <a:gd name="T12" fmla="*/ 41 w 82"/>
                  <a:gd name="T13" fmla="*/ 86 h 164"/>
                  <a:gd name="T14" fmla="*/ 44 w 82"/>
                  <a:gd name="T15" fmla="*/ 77 h 164"/>
                  <a:gd name="T16" fmla="*/ 41 w 82"/>
                  <a:gd name="T17" fmla="*/ 64 h 164"/>
                  <a:gd name="T18" fmla="*/ 29 w 82"/>
                  <a:gd name="T19" fmla="*/ 47 h 164"/>
                  <a:gd name="T20" fmla="*/ 18 w 82"/>
                  <a:gd name="T21" fmla="*/ 26 h 164"/>
                  <a:gd name="T22" fmla="*/ 4 w 82"/>
                  <a:gd name="T23" fmla="*/ 9 h 164"/>
                  <a:gd name="T24" fmla="*/ 0 w 82"/>
                  <a:gd name="T25" fmla="*/ 0 h 164"/>
                  <a:gd name="T26" fmla="*/ 4 w 82"/>
                  <a:gd name="T27" fmla="*/ 4 h 164"/>
                  <a:gd name="T28" fmla="*/ 15 w 82"/>
                  <a:gd name="T29" fmla="*/ 13 h 164"/>
                  <a:gd name="T30" fmla="*/ 29 w 82"/>
                  <a:gd name="T31" fmla="*/ 30 h 164"/>
                  <a:gd name="T32" fmla="*/ 41 w 82"/>
                  <a:gd name="T33" fmla="*/ 47 h 164"/>
                  <a:gd name="T34" fmla="*/ 44 w 82"/>
                  <a:gd name="T35" fmla="*/ 60 h 164"/>
                  <a:gd name="T36" fmla="*/ 52 w 82"/>
                  <a:gd name="T37" fmla="*/ 77 h 164"/>
                  <a:gd name="T38" fmla="*/ 66 w 82"/>
                  <a:gd name="T39" fmla="*/ 112 h 164"/>
                  <a:gd name="T40" fmla="*/ 77 w 82"/>
                  <a:gd name="T41" fmla="*/ 146 h 164"/>
                  <a:gd name="T42" fmla="*/ 81 w 82"/>
                  <a:gd name="T43" fmla="*/ 159 h 164"/>
                  <a:gd name="T44" fmla="*/ 81 w 82"/>
                  <a:gd name="T45" fmla="*/ 163 h 1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2"/>
                  <a:gd name="T70" fmla="*/ 0 h 164"/>
                  <a:gd name="T71" fmla="*/ 82 w 82"/>
                  <a:gd name="T72" fmla="*/ 164 h 1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2" h="164">
                    <a:moveTo>
                      <a:pt x="81" y="163"/>
                    </a:moveTo>
                    <a:lnTo>
                      <a:pt x="77" y="163"/>
                    </a:lnTo>
                    <a:lnTo>
                      <a:pt x="63" y="146"/>
                    </a:lnTo>
                    <a:lnTo>
                      <a:pt x="52" y="125"/>
                    </a:lnTo>
                    <a:lnTo>
                      <a:pt x="41" y="107"/>
                    </a:lnTo>
                    <a:lnTo>
                      <a:pt x="41" y="94"/>
                    </a:lnTo>
                    <a:lnTo>
                      <a:pt x="41" y="86"/>
                    </a:lnTo>
                    <a:lnTo>
                      <a:pt x="44" y="77"/>
                    </a:lnTo>
                    <a:lnTo>
                      <a:pt x="41" y="64"/>
                    </a:lnTo>
                    <a:lnTo>
                      <a:pt x="29" y="47"/>
                    </a:lnTo>
                    <a:lnTo>
                      <a:pt x="18" y="26"/>
                    </a:lnTo>
                    <a:lnTo>
                      <a:pt x="4" y="9"/>
                    </a:lnTo>
                    <a:lnTo>
                      <a:pt x="0" y="0"/>
                    </a:lnTo>
                    <a:lnTo>
                      <a:pt x="4" y="4"/>
                    </a:lnTo>
                    <a:lnTo>
                      <a:pt x="15" y="13"/>
                    </a:lnTo>
                    <a:lnTo>
                      <a:pt x="29" y="30"/>
                    </a:lnTo>
                    <a:lnTo>
                      <a:pt x="41" y="47"/>
                    </a:lnTo>
                    <a:lnTo>
                      <a:pt x="44" y="60"/>
                    </a:lnTo>
                    <a:lnTo>
                      <a:pt x="52" y="77"/>
                    </a:lnTo>
                    <a:lnTo>
                      <a:pt x="66" y="112"/>
                    </a:lnTo>
                    <a:lnTo>
                      <a:pt x="77" y="146"/>
                    </a:lnTo>
                    <a:lnTo>
                      <a:pt x="81" y="159"/>
                    </a:lnTo>
                    <a:lnTo>
                      <a:pt x="81" y="163"/>
                    </a:lnTo>
                  </a:path>
                </a:pathLst>
              </a:custGeom>
              <a:solidFill>
                <a:schemeClr val="accent1"/>
              </a:solidFill>
              <a:ln w="12700" cap="rnd">
                <a:solidFill>
                  <a:srgbClr val="008000"/>
                </a:solidFill>
                <a:round/>
                <a:headEnd/>
                <a:tailEnd/>
              </a:ln>
            </p:spPr>
            <p:txBody>
              <a:bodyPr/>
              <a:lstStyle/>
              <a:p>
                <a:endParaRPr lang="en-US"/>
              </a:p>
            </p:txBody>
          </p:sp>
          <p:sp>
            <p:nvSpPr>
              <p:cNvPr id="17654" name="Freeform 825"/>
              <p:cNvSpPr>
                <a:spLocks/>
              </p:cNvSpPr>
              <p:nvPr/>
            </p:nvSpPr>
            <p:spPr bwMode="auto">
              <a:xfrm>
                <a:off x="2393" y="2428"/>
                <a:ext cx="50" cy="160"/>
              </a:xfrm>
              <a:custGeom>
                <a:avLst/>
                <a:gdLst>
                  <a:gd name="T0" fmla="*/ 0 w 50"/>
                  <a:gd name="T1" fmla="*/ 125 h 160"/>
                  <a:gd name="T2" fmla="*/ 15 w 50"/>
                  <a:gd name="T3" fmla="*/ 90 h 160"/>
                  <a:gd name="T4" fmla="*/ 27 w 50"/>
                  <a:gd name="T5" fmla="*/ 60 h 160"/>
                  <a:gd name="T6" fmla="*/ 27 w 50"/>
                  <a:gd name="T7" fmla="*/ 47 h 160"/>
                  <a:gd name="T8" fmla="*/ 27 w 50"/>
                  <a:gd name="T9" fmla="*/ 35 h 160"/>
                  <a:gd name="T10" fmla="*/ 27 w 50"/>
                  <a:gd name="T11" fmla="*/ 26 h 160"/>
                  <a:gd name="T12" fmla="*/ 27 w 50"/>
                  <a:gd name="T13" fmla="*/ 17 h 160"/>
                  <a:gd name="T14" fmla="*/ 34 w 50"/>
                  <a:gd name="T15" fmla="*/ 9 h 160"/>
                  <a:gd name="T16" fmla="*/ 42 w 50"/>
                  <a:gd name="T17" fmla="*/ 4 h 160"/>
                  <a:gd name="T18" fmla="*/ 49 w 50"/>
                  <a:gd name="T19" fmla="*/ 0 h 160"/>
                  <a:gd name="T20" fmla="*/ 49 w 50"/>
                  <a:gd name="T21" fmla="*/ 4 h 160"/>
                  <a:gd name="T22" fmla="*/ 45 w 50"/>
                  <a:gd name="T23" fmla="*/ 17 h 160"/>
                  <a:gd name="T24" fmla="*/ 38 w 50"/>
                  <a:gd name="T25" fmla="*/ 43 h 160"/>
                  <a:gd name="T26" fmla="*/ 27 w 50"/>
                  <a:gd name="T27" fmla="*/ 69 h 160"/>
                  <a:gd name="T28" fmla="*/ 19 w 50"/>
                  <a:gd name="T29" fmla="*/ 90 h 160"/>
                  <a:gd name="T30" fmla="*/ 15 w 50"/>
                  <a:gd name="T31" fmla="*/ 125 h 160"/>
                  <a:gd name="T32" fmla="*/ 12 w 50"/>
                  <a:gd name="T33" fmla="*/ 159 h 1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60"/>
                  <a:gd name="T53" fmla="*/ 50 w 50"/>
                  <a:gd name="T54" fmla="*/ 160 h 1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60">
                    <a:moveTo>
                      <a:pt x="0" y="125"/>
                    </a:moveTo>
                    <a:lnTo>
                      <a:pt x="15" y="90"/>
                    </a:lnTo>
                    <a:lnTo>
                      <a:pt x="27" y="60"/>
                    </a:lnTo>
                    <a:lnTo>
                      <a:pt x="27" y="47"/>
                    </a:lnTo>
                    <a:lnTo>
                      <a:pt x="27" y="35"/>
                    </a:lnTo>
                    <a:lnTo>
                      <a:pt x="27" y="26"/>
                    </a:lnTo>
                    <a:lnTo>
                      <a:pt x="27" y="17"/>
                    </a:lnTo>
                    <a:lnTo>
                      <a:pt x="34" y="9"/>
                    </a:lnTo>
                    <a:lnTo>
                      <a:pt x="42" y="4"/>
                    </a:lnTo>
                    <a:lnTo>
                      <a:pt x="49" y="0"/>
                    </a:lnTo>
                    <a:lnTo>
                      <a:pt x="49" y="4"/>
                    </a:lnTo>
                    <a:lnTo>
                      <a:pt x="45" y="17"/>
                    </a:lnTo>
                    <a:lnTo>
                      <a:pt x="38" y="43"/>
                    </a:lnTo>
                    <a:lnTo>
                      <a:pt x="27" y="69"/>
                    </a:lnTo>
                    <a:lnTo>
                      <a:pt x="19" y="90"/>
                    </a:lnTo>
                    <a:lnTo>
                      <a:pt x="15" y="125"/>
                    </a:lnTo>
                    <a:lnTo>
                      <a:pt x="12" y="159"/>
                    </a:lnTo>
                  </a:path>
                </a:pathLst>
              </a:custGeom>
              <a:solidFill>
                <a:schemeClr val="accent1"/>
              </a:solidFill>
              <a:ln w="12700" cap="rnd">
                <a:solidFill>
                  <a:srgbClr val="008000"/>
                </a:solidFill>
                <a:round/>
                <a:headEnd/>
                <a:tailEnd/>
              </a:ln>
            </p:spPr>
            <p:txBody>
              <a:bodyPr/>
              <a:lstStyle/>
              <a:p>
                <a:endParaRPr lang="en-US"/>
              </a:p>
            </p:txBody>
          </p:sp>
          <p:sp>
            <p:nvSpPr>
              <p:cNvPr id="17655" name="Freeform 826"/>
              <p:cNvSpPr>
                <a:spLocks/>
              </p:cNvSpPr>
              <p:nvPr/>
            </p:nvSpPr>
            <p:spPr bwMode="auto">
              <a:xfrm>
                <a:off x="2350" y="2357"/>
                <a:ext cx="52" cy="201"/>
              </a:xfrm>
              <a:custGeom>
                <a:avLst/>
                <a:gdLst>
                  <a:gd name="T0" fmla="*/ 44 w 52"/>
                  <a:gd name="T1" fmla="*/ 200 h 201"/>
                  <a:gd name="T2" fmla="*/ 37 w 52"/>
                  <a:gd name="T3" fmla="*/ 132 h 201"/>
                  <a:gd name="T4" fmla="*/ 25 w 52"/>
                  <a:gd name="T5" fmla="*/ 77 h 201"/>
                  <a:gd name="T6" fmla="*/ 18 w 52"/>
                  <a:gd name="T7" fmla="*/ 51 h 201"/>
                  <a:gd name="T8" fmla="*/ 11 w 52"/>
                  <a:gd name="T9" fmla="*/ 30 h 201"/>
                  <a:gd name="T10" fmla="*/ 3 w 52"/>
                  <a:gd name="T11" fmla="*/ 13 h 201"/>
                  <a:gd name="T12" fmla="*/ 0 w 52"/>
                  <a:gd name="T13" fmla="*/ 0 h 201"/>
                  <a:gd name="T14" fmla="*/ 3 w 52"/>
                  <a:gd name="T15" fmla="*/ 0 h 201"/>
                  <a:gd name="T16" fmla="*/ 7 w 52"/>
                  <a:gd name="T17" fmla="*/ 5 h 201"/>
                  <a:gd name="T18" fmla="*/ 11 w 52"/>
                  <a:gd name="T19" fmla="*/ 13 h 201"/>
                  <a:gd name="T20" fmla="*/ 18 w 52"/>
                  <a:gd name="T21" fmla="*/ 26 h 201"/>
                  <a:gd name="T22" fmla="*/ 25 w 52"/>
                  <a:gd name="T23" fmla="*/ 47 h 201"/>
                  <a:gd name="T24" fmla="*/ 33 w 52"/>
                  <a:gd name="T25" fmla="*/ 73 h 201"/>
                  <a:gd name="T26" fmla="*/ 44 w 52"/>
                  <a:gd name="T27" fmla="*/ 94 h 201"/>
                  <a:gd name="T28" fmla="*/ 48 w 52"/>
                  <a:gd name="T29" fmla="*/ 115 h 201"/>
                  <a:gd name="T30" fmla="*/ 51 w 52"/>
                  <a:gd name="T31" fmla="*/ 128 h 201"/>
                  <a:gd name="T32" fmla="*/ 51 w 52"/>
                  <a:gd name="T33" fmla="*/ 136 h 201"/>
                  <a:gd name="T34" fmla="*/ 48 w 52"/>
                  <a:gd name="T35" fmla="*/ 153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201"/>
                  <a:gd name="T56" fmla="*/ 52 w 52"/>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201">
                    <a:moveTo>
                      <a:pt x="44" y="200"/>
                    </a:moveTo>
                    <a:lnTo>
                      <a:pt x="37" y="132"/>
                    </a:lnTo>
                    <a:lnTo>
                      <a:pt x="25" y="77"/>
                    </a:lnTo>
                    <a:lnTo>
                      <a:pt x="18" y="51"/>
                    </a:lnTo>
                    <a:lnTo>
                      <a:pt x="11" y="30"/>
                    </a:lnTo>
                    <a:lnTo>
                      <a:pt x="3" y="13"/>
                    </a:lnTo>
                    <a:lnTo>
                      <a:pt x="0" y="0"/>
                    </a:lnTo>
                    <a:lnTo>
                      <a:pt x="3" y="0"/>
                    </a:lnTo>
                    <a:lnTo>
                      <a:pt x="7" y="5"/>
                    </a:lnTo>
                    <a:lnTo>
                      <a:pt x="11" y="13"/>
                    </a:lnTo>
                    <a:lnTo>
                      <a:pt x="18" y="26"/>
                    </a:lnTo>
                    <a:lnTo>
                      <a:pt x="25" y="47"/>
                    </a:lnTo>
                    <a:lnTo>
                      <a:pt x="33" y="73"/>
                    </a:lnTo>
                    <a:lnTo>
                      <a:pt x="44" y="94"/>
                    </a:lnTo>
                    <a:lnTo>
                      <a:pt x="48" y="115"/>
                    </a:lnTo>
                    <a:lnTo>
                      <a:pt x="51" y="128"/>
                    </a:lnTo>
                    <a:lnTo>
                      <a:pt x="51" y="136"/>
                    </a:lnTo>
                    <a:lnTo>
                      <a:pt x="48" y="153"/>
                    </a:lnTo>
                  </a:path>
                </a:pathLst>
              </a:custGeom>
              <a:solidFill>
                <a:schemeClr val="accent1"/>
              </a:solidFill>
              <a:ln w="12700" cap="rnd">
                <a:solidFill>
                  <a:srgbClr val="008000"/>
                </a:solidFill>
                <a:round/>
                <a:headEnd/>
                <a:tailEnd/>
              </a:ln>
            </p:spPr>
            <p:txBody>
              <a:bodyPr/>
              <a:lstStyle/>
              <a:p>
                <a:endParaRPr lang="en-US"/>
              </a:p>
            </p:txBody>
          </p:sp>
          <p:sp>
            <p:nvSpPr>
              <p:cNvPr id="17656" name="Freeform 827"/>
              <p:cNvSpPr>
                <a:spLocks/>
              </p:cNvSpPr>
              <p:nvPr/>
            </p:nvSpPr>
            <p:spPr bwMode="auto">
              <a:xfrm>
                <a:off x="2295" y="2512"/>
                <a:ext cx="92" cy="65"/>
              </a:xfrm>
              <a:custGeom>
                <a:avLst/>
                <a:gdLst>
                  <a:gd name="T0" fmla="*/ 91 w 92"/>
                  <a:gd name="T1" fmla="*/ 64 h 65"/>
                  <a:gd name="T2" fmla="*/ 91 w 92"/>
                  <a:gd name="T3" fmla="*/ 60 h 65"/>
                  <a:gd name="T4" fmla="*/ 84 w 92"/>
                  <a:gd name="T5" fmla="*/ 47 h 65"/>
                  <a:gd name="T6" fmla="*/ 77 w 92"/>
                  <a:gd name="T7" fmla="*/ 30 h 65"/>
                  <a:gd name="T8" fmla="*/ 66 w 92"/>
                  <a:gd name="T9" fmla="*/ 21 h 65"/>
                  <a:gd name="T10" fmla="*/ 51 w 92"/>
                  <a:gd name="T11" fmla="*/ 8 h 65"/>
                  <a:gd name="T12" fmla="*/ 33 w 92"/>
                  <a:gd name="T13" fmla="*/ 0 h 65"/>
                  <a:gd name="T14" fmla="*/ 22 w 92"/>
                  <a:gd name="T15" fmla="*/ 0 h 65"/>
                  <a:gd name="T16" fmla="*/ 11 w 92"/>
                  <a:gd name="T17" fmla="*/ 0 h 65"/>
                  <a:gd name="T18" fmla="*/ 3 w 92"/>
                  <a:gd name="T19" fmla="*/ 0 h 65"/>
                  <a:gd name="T20" fmla="*/ 0 w 92"/>
                  <a:gd name="T21" fmla="*/ 0 h 65"/>
                  <a:gd name="T22" fmla="*/ 7 w 92"/>
                  <a:gd name="T23" fmla="*/ 4 h 65"/>
                  <a:gd name="T24" fmla="*/ 22 w 92"/>
                  <a:gd name="T25" fmla="*/ 8 h 65"/>
                  <a:gd name="T26" fmla="*/ 40 w 92"/>
                  <a:gd name="T27" fmla="*/ 13 h 65"/>
                  <a:gd name="T28" fmla="*/ 51 w 92"/>
                  <a:gd name="T29" fmla="*/ 17 h 65"/>
                  <a:gd name="T30" fmla="*/ 62 w 92"/>
                  <a:gd name="T31" fmla="*/ 26 h 65"/>
                  <a:gd name="T32" fmla="*/ 77 w 92"/>
                  <a:gd name="T33" fmla="*/ 43 h 65"/>
                  <a:gd name="T34" fmla="*/ 84 w 92"/>
                  <a:gd name="T35" fmla="*/ 55 h 65"/>
                  <a:gd name="T36" fmla="*/ 91 w 92"/>
                  <a:gd name="T37" fmla="*/ 64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2"/>
                  <a:gd name="T58" fmla="*/ 0 h 65"/>
                  <a:gd name="T59" fmla="*/ 92 w 92"/>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2" h="65">
                    <a:moveTo>
                      <a:pt x="91" y="64"/>
                    </a:moveTo>
                    <a:lnTo>
                      <a:pt x="91" y="60"/>
                    </a:lnTo>
                    <a:lnTo>
                      <a:pt x="84" y="47"/>
                    </a:lnTo>
                    <a:lnTo>
                      <a:pt x="77" y="30"/>
                    </a:lnTo>
                    <a:lnTo>
                      <a:pt x="66" y="21"/>
                    </a:lnTo>
                    <a:lnTo>
                      <a:pt x="51" y="8"/>
                    </a:lnTo>
                    <a:lnTo>
                      <a:pt x="33" y="0"/>
                    </a:lnTo>
                    <a:lnTo>
                      <a:pt x="22" y="0"/>
                    </a:lnTo>
                    <a:lnTo>
                      <a:pt x="11" y="0"/>
                    </a:lnTo>
                    <a:lnTo>
                      <a:pt x="3" y="0"/>
                    </a:lnTo>
                    <a:lnTo>
                      <a:pt x="0" y="0"/>
                    </a:lnTo>
                    <a:lnTo>
                      <a:pt x="7" y="4"/>
                    </a:lnTo>
                    <a:lnTo>
                      <a:pt x="22" y="8"/>
                    </a:lnTo>
                    <a:lnTo>
                      <a:pt x="40" y="13"/>
                    </a:lnTo>
                    <a:lnTo>
                      <a:pt x="51" y="17"/>
                    </a:lnTo>
                    <a:lnTo>
                      <a:pt x="62" y="26"/>
                    </a:lnTo>
                    <a:lnTo>
                      <a:pt x="77" y="43"/>
                    </a:lnTo>
                    <a:lnTo>
                      <a:pt x="84" y="55"/>
                    </a:lnTo>
                    <a:lnTo>
                      <a:pt x="91" y="64"/>
                    </a:lnTo>
                  </a:path>
                </a:pathLst>
              </a:custGeom>
              <a:solidFill>
                <a:schemeClr val="accent1"/>
              </a:solidFill>
              <a:ln w="12700" cap="rnd">
                <a:solidFill>
                  <a:srgbClr val="008000"/>
                </a:solidFill>
                <a:round/>
                <a:headEnd/>
                <a:tailEnd/>
              </a:ln>
            </p:spPr>
            <p:txBody>
              <a:bodyPr/>
              <a:lstStyle/>
              <a:p>
                <a:endParaRPr lang="en-US"/>
              </a:p>
            </p:txBody>
          </p:sp>
          <p:sp>
            <p:nvSpPr>
              <p:cNvPr id="17657" name="Freeform 828"/>
              <p:cNvSpPr>
                <a:spLocks/>
              </p:cNvSpPr>
              <p:nvPr/>
            </p:nvSpPr>
            <p:spPr bwMode="auto">
              <a:xfrm>
                <a:off x="2392" y="2352"/>
                <a:ext cx="35" cy="228"/>
              </a:xfrm>
              <a:custGeom>
                <a:avLst/>
                <a:gdLst>
                  <a:gd name="T0" fmla="*/ 0 w 35"/>
                  <a:gd name="T1" fmla="*/ 206 h 228"/>
                  <a:gd name="T2" fmla="*/ 8 w 35"/>
                  <a:gd name="T3" fmla="*/ 146 h 228"/>
                  <a:gd name="T4" fmla="*/ 12 w 35"/>
                  <a:gd name="T5" fmla="*/ 90 h 228"/>
                  <a:gd name="T6" fmla="*/ 15 w 35"/>
                  <a:gd name="T7" fmla="*/ 64 h 228"/>
                  <a:gd name="T8" fmla="*/ 23 w 35"/>
                  <a:gd name="T9" fmla="*/ 34 h 228"/>
                  <a:gd name="T10" fmla="*/ 27 w 35"/>
                  <a:gd name="T11" fmla="*/ 13 h 228"/>
                  <a:gd name="T12" fmla="*/ 30 w 35"/>
                  <a:gd name="T13" fmla="*/ 0 h 228"/>
                  <a:gd name="T14" fmla="*/ 34 w 35"/>
                  <a:gd name="T15" fmla="*/ 0 h 228"/>
                  <a:gd name="T16" fmla="*/ 34 w 35"/>
                  <a:gd name="T17" fmla="*/ 13 h 228"/>
                  <a:gd name="T18" fmla="*/ 34 w 35"/>
                  <a:gd name="T19" fmla="*/ 26 h 228"/>
                  <a:gd name="T20" fmla="*/ 30 w 35"/>
                  <a:gd name="T21" fmla="*/ 43 h 228"/>
                  <a:gd name="T22" fmla="*/ 27 w 35"/>
                  <a:gd name="T23" fmla="*/ 60 h 228"/>
                  <a:gd name="T24" fmla="*/ 23 w 35"/>
                  <a:gd name="T25" fmla="*/ 81 h 228"/>
                  <a:gd name="T26" fmla="*/ 12 w 35"/>
                  <a:gd name="T27" fmla="*/ 133 h 228"/>
                  <a:gd name="T28" fmla="*/ 12 w 35"/>
                  <a:gd name="T29" fmla="*/ 180 h 228"/>
                  <a:gd name="T30" fmla="*/ 12 w 35"/>
                  <a:gd name="T31" fmla="*/ 227 h 2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228"/>
                  <a:gd name="T50" fmla="*/ 35 w 35"/>
                  <a:gd name="T51" fmla="*/ 228 h 2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228">
                    <a:moveTo>
                      <a:pt x="0" y="206"/>
                    </a:moveTo>
                    <a:lnTo>
                      <a:pt x="8" y="146"/>
                    </a:lnTo>
                    <a:lnTo>
                      <a:pt x="12" y="90"/>
                    </a:lnTo>
                    <a:lnTo>
                      <a:pt x="15" y="64"/>
                    </a:lnTo>
                    <a:lnTo>
                      <a:pt x="23" y="34"/>
                    </a:lnTo>
                    <a:lnTo>
                      <a:pt x="27" y="13"/>
                    </a:lnTo>
                    <a:lnTo>
                      <a:pt x="30" y="0"/>
                    </a:lnTo>
                    <a:lnTo>
                      <a:pt x="34" y="0"/>
                    </a:lnTo>
                    <a:lnTo>
                      <a:pt x="34" y="13"/>
                    </a:lnTo>
                    <a:lnTo>
                      <a:pt x="34" y="26"/>
                    </a:lnTo>
                    <a:lnTo>
                      <a:pt x="30" y="43"/>
                    </a:lnTo>
                    <a:lnTo>
                      <a:pt x="27" y="60"/>
                    </a:lnTo>
                    <a:lnTo>
                      <a:pt x="23" y="81"/>
                    </a:lnTo>
                    <a:lnTo>
                      <a:pt x="12" y="133"/>
                    </a:lnTo>
                    <a:lnTo>
                      <a:pt x="12" y="180"/>
                    </a:lnTo>
                    <a:lnTo>
                      <a:pt x="12" y="227"/>
                    </a:lnTo>
                  </a:path>
                </a:pathLst>
              </a:custGeom>
              <a:solidFill>
                <a:schemeClr val="accent1"/>
              </a:solidFill>
              <a:ln w="12700" cap="rnd">
                <a:solidFill>
                  <a:srgbClr val="008000"/>
                </a:solidFill>
                <a:round/>
                <a:headEnd/>
                <a:tailEnd/>
              </a:ln>
            </p:spPr>
            <p:txBody>
              <a:bodyPr/>
              <a:lstStyle/>
              <a:p>
                <a:endParaRPr lang="en-US"/>
              </a:p>
            </p:txBody>
          </p:sp>
          <p:sp>
            <p:nvSpPr>
              <p:cNvPr id="17658" name="Freeform 829"/>
              <p:cNvSpPr>
                <a:spLocks/>
              </p:cNvSpPr>
              <p:nvPr/>
            </p:nvSpPr>
            <p:spPr bwMode="auto">
              <a:xfrm>
                <a:off x="2409" y="2507"/>
                <a:ext cx="70" cy="61"/>
              </a:xfrm>
              <a:custGeom>
                <a:avLst/>
                <a:gdLst>
                  <a:gd name="T0" fmla="*/ 0 w 70"/>
                  <a:gd name="T1" fmla="*/ 60 h 61"/>
                  <a:gd name="T2" fmla="*/ 4 w 70"/>
                  <a:gd name="T3" fmla="*/ 34 h 61"/>
                  <a:gd name="T4" fmla="*/ 12 w 70"/>
                  <a:gd name="T5" fmla="*/ 17 h 61"/>
                  <a:gd name="T6" fmla="*/ 27 w 70"/>
                  <a:gd name="T7" fmla="*/ 9 h 61"/>
                  <a:gd name="T8" fmla="*/ 39 w 70"/>
                  <a:gd name="T9" fmla="*/ 0 h 61"/>
                  <a:gd name="T10" fmla="*/ 58 w 70"/>
                  <a:gd name="T11" fmla="*/ 0 h 61"/>
                  <a:gd name="T12" fmla="*/ 65 w 70"/>
                  <a:gd name="T13" fmla="*/ 0 h 61"/>
                  <a:gd name="T14" fmla="*/ 69 w 70"/>
                  <a:gd name="T15" fmla="*/ 0 h 61"/>
                  <a:gd name="T16" fmla="*/ 69 w 70"/>
                  <a:gd name="T17" fmla="*/ 5 h 61"/>
                  <a:gd name="T18" fmla="*/ 65 w 70"/>
                  <a:gd name="T19" fmla="*/ 9 h 61"/>
                  <a:gd name="T20" fmla="*/ 50 w 70"/>
                  <a:gd name="T21" fmla="*/ 17 h 61"/>
                  <a:gd name="T22" fmla="*/ 39 w 70"/>
                  <a:gd name="T23" fmla="*/ 22 h 61"/>
                  <a:gd name="T24" fmla="*/ 27 w 70"/>
                  <a:gd name="T25" fmla="*/ 26 h 61"/>
                  <a:gd name="T26" fmla="*/ 16 w 70"/>
                  <a:gd name="T27" fmla="*/ 34 h 61"/>
                  <a:gd name="T28" fmla="*/ 8 w 70"/>
                  <a:gd name="T29" fmla="*/ 39 h 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0"/>
                  <a:gd name="T46" fmla="*/ 0 h 61"/>
                  <a:gd name="T47" fmla="*/ 70 w 70"/>
                  <a:gd name="T48" fmla="*/ 61 h 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0" h="61">
                    <a:moveTo>
                      <a:pt x="0" y="60"/>
                    </a:moveTo>
                    <a:lnTo>
                      <a:pt x="4" y="34"/>
                    </a:lnTo>
                    <a:lnTo>
                      <a:pt x="12" y="17"/>
                    </a:lnTo>
                    <a:lnTo>
                      <a:pt x="27" y="9"/>
                    </a:lnTo>
                    <a:lnTo>
                      <a:pt x="39" y="0"/>
                    </a:lnTo>
                    <a:lnTo>
                      <a:pt x="58" y="0"/>
                    </a:lnTo>
                    <a:lnTo>
                      <a:pt x="65" y="0"/>
                    </a:lnTo>
                    <a:lnTo>
                      <a:pt x="69" y="0"/>
                    </a:lnTo>
                    <a:lnTo>
                      <a:pt x="69" y="5"/>
                    </a:lnTo>
                    <a:lnTo>
                      <a:pt x="65" y="9"/>
                    </a:lnTo>
                    <a:lnTo>
                      <a:pt x="50" y="17"/>
                    </a:lnTo>
                    <a:lnTo>
                      <a:pt x="39" y="22"/>
                    </a:lnTo>
                    <a:lnTo>
                      <a:pt x="27" y="26"/>
                    </a:lnTo>
                    <a:lnTo>
                      <a:pt x="16" y="34"/>
                    </a:lnTo>
                    <a:lnTo>
                      <a:pt x="8" y="39"/>
                    </a:lnTo>
                  </a:path>
                </a:pathLst>
              </a:custGeom>
              <a:solidFill>
                <a:schemeClr val="accent1"/>
              </a:solidFill>
              <a:ln w="12700" cap="rnd">
                <a:solidFill>
                  <a:srgbClr val="008000"/>
                </a:solidFill>
                <a:round/>
                <a:headEnd/>
                <a:tailEnd/>
              </a:ln>
            </p:spPr>
            <p:txBody>
              <a:bodyPr/>
              <a:lstStyle/>
              <a:p>
                <a:endParaRPr lang="en-US"/>
              </a:p>
            </p:txBody>
          </p:sp>
          <p:sp>
            <p:nvSpPr>
              <p:cNvPr id="17659" name="Freeform 830"/>
              <p:cNvSpPr>
                <a:spLocks/>
              </p:cNvSpPr>
              <p:nvPr/>
            </p:nvSpPr>
            <p:spPr bwMode="auto">
              <a:xfrm>
                <a:off x="2374" y="2310"/>
                <a:ext cx="23" cy="247"/>
              </a:xfrm>
              <a:custGeom>
                <a:avLst/>
                <a:gdLst>
                  <a:gd name="T0" fmla="*/ 22 w 23"/>
                  <a:gd name="T1" fmla="*/ 246 h 247"/>
                  <a:gd name="T2" fmla="*/ 18 w 23"/>
                  <a:gd name="T3" fmla="*/ 182 h 247"/>
                  <a:gd name="T4" fmla="*/ 11 w 23"/>
                  <a:gd name="T5" fmla="*/ 127 h 247"/>
                  <a:gd name="T6" fmla="*/ 7 w 23"/>
                  <a:gd name="T7" fmla="*/ 76 h 247"/>
                  <a:gd name="T8" fmla="*/ 4 w 23"/>
                  <a:gd name="T9" fmla="*/ 38 h 247"/>
                  <a:gd name="T10" fmla="*/ 0 w 23"/>
                  <a:gd name="T11" fmla="*/ 17 h 247"/>
                  <a:gd name="T12" fmla="*/ 0 w 23"/>
                  <a:gd name="T13" fmla="*/ 4 h 247"/>
                  <a:gd name="T14" fmla="*/ 0 w 23"/>
                  <a:gd name="T15" fmla="*/ 0 h 247"/>
                  <a:gd name="T16" fmla="*/ 4 w 23"/>
                  <a:gd name="T17" fmla="*/ 0 h 247"/>
                  <a:gd name="T18" fmla="*/ 7 w 23"/>
                  <a:gd name="T19" fmla="*/ 8 h 247"/>
                  <a:gd name="T20" fmla="*/ 11 w 23"/>
                  <a:gd name="T21" fmla="*/ 21 h 247"/>
                  <a:gd name="T22" fmla="*/ 15 w 23"/>
                  <a:gd name="T23" fmla="*/ 42 h 247"/>
                  <a:gd name="T24" fmla="*/ 18 w 23"/>
                  <a:gd name="T25" fmla="*/ 59 h 247"/>
                  <a:gd name="T26" fmla="*/ 18 w 23"/>
                  <a:gd name="T27" fmla="*/ 89 h 247"/>
                  <a:gd name="T28" fmla="*/ 18 w 23"/>
                  <a:gd name="T29" fmla="*/ 123 h 247"/>
                  <a:gd name="T30" fmla="*/ 18 w 23"/>
                  <a:gd name="T31" fmla="*/ 165 h 247"/>
                  <a:gd name="T32" fmla="*/ 22 w 23"/>
                  <a:gd name="T33" fmla="*/ 208 h 2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7"/>
                  <a:gd name="T53" fmla="*/ 23 w 23"/>
                  <a:gd name="T54" fmla="*/ 247 h 2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7">
                    <a:moveTo>
                      <a:pt x="22" y="246"/>
                    </a:moveTo>
                    <a:lnTo>
                      <a:pt x="18" y="182"/>
                    </a:lnTo>
                    <a:lnTo>
                      <a:pt x="11" y="127"/>
                    </a:lnTo>
                    <a:lnTo>
                      <a:pt x="7" y="76"/>
                    </a:lnTo>
                    <a:lnTo>
                      <a:pt x="4" y="38"/>
                    </a:lnTo>
                    <a:lnTo>
                      <a:pt x="0" y="17"/>
                    </a:lnTo>
                    <a:lnTo>
                      <a:pt x="0" y="4"/>
                    </a:lnTo>
                    <a:lnTo>
                      <a:pt x="0" y="0"/>
                    </a:lnTo>
                    <a:lnTo>
                      <a:pt x="4" y="0"/>
                    </a:lnTo>
                    <a:lnTo>
                      <a:pt x="7" y="8"/>
                    </a:lnTo>
                    <a:lnTo>
                      <a:pt x="11" y="21"/>
                    </a:lnTo>
                    <a:lnTo>
                      <a:pt x="15" y="42"/>
                    </a:lnTo>
                    <a:lnTo>
                      <a:pt x="18" y="59"/>
                    </a:lnTo>
                    <a:lnTo>
                      <a:pt x="18" y="89"/>
                    </a:lnTo>
                    <a:lnTo>
                      <a:pt x="18" y="123"/>
                    </a:lnTo>
                    <a:lnTo>
                      <a:pt x="18" y="165"/>
                    </a:lnTo>
                    <a:lnTo>
                      <a:pt x="22" y="208"/>
                    </a:lnTo>
                  </a:path>
                </a:pathLst>
              </a:custGeom>
              <a:solidFill>
                <a:schemeClr val="accent1"/>
              </a:solidFill>
              <a:ln w="12700" cap="rnd">
                <a:solidFill>
                  <a:srgbClr val="008000"/>
                </a:solidFill>
                <a:round/>
                <a:headEnd/>
                <a:tailEnd/>
              </a:ln>
            </p:spPr>
            <p:txBody>
              <a:bodyPr/>
              <a:lstStyle/>
              <a:p>
                <a:endParaRPr lang="en-US"/>
              </a:p>
            </p:txBody>
          </p:sp>
        </p:grpSp>
      </p:grpSp>
      <p:grpSp>
        <p:nvGrpSpPr>
          <p:cNvPr id="17952" name="Group 831"/>
          <p:cNvGrpSpPr>
            <a:grpSpLocks/>
          </p:cNvGrpSpPr>
          <p:nvPr/>
        </p:nvGrpSpPr>
        <p:grpSpPr bwMode="auto">
          <a:xfrm>
            <a:off x="6116638" y="4205288"/>
            <a:ext cx="1076325" cy="465137"/>
            <a:chOff x="4238" y="2589"/>
            <a:chExt cx="746" cy="286"/>
          </a:xfrm>
        </p:grpSpPr>
        <p:grpSp>
          <p:nvGrpSpPr>
            <p:cNvPr id="17953" name="Group 832"/>
            <p:cNvGrpSpPr>
              <a:grpSpLocks/>
            </p:cNvGrpSpPr>
            <p:nvPr/>
          </p:nvGrpSpPr>
          <p:grpSpPr bwMode="auto">
            <a:xfrm>
              <a:off x="4238" y="2594"/>
              <a:ext cx="188" cy="281"/>
              <a:chOff x="4238" y="2594"/>
              <a:chExt cx="188" cy="281"/>
            </a:xfrm>
          </p:grpSpPr>
          <p:sp>
            <p:nvSpPr>
              <p:cNvPr id="17640" name="Freeform 833"/>
              <p:cNvSpPr>
                <a:spLocks/>
              </p:cNvSpPr>
              <p:nvPr/>
            </p:nvSpPr>
            <p:spPr bwMode="auto">
              <a:xfrm>
                <a:off x="4333" y="2769"/>
                <a:ext cx="8" cy="106"/>
              </a:xfrm>
              <a:custGeom>
                <a:avLst/>
                <a:gdLst>
                  <a:gd name="T0" fmla="*/ 0 w 8"/>
                  <a:gd name="T1" fmla="*/ 105 h 106"/>
                  <a:gd name="T2" fmla="*/ 0 w 8"/>
                  <a:gd name="T3" fmla="*/ 72 h 106"/>
                  <a:gd name="T4" fmla="*/ 0 w 8"/>
                  <a:gd name="T5" fmla="*/ 48 h 106"/>
                  <a:gd name="T6" fmla="*/ 7 w 8"/>
                  <a:gd name="T7" fmla="*/ 29 h 106"/>
                  <a:gd name="T8" fmla="*/ 7 w 8"/>
                  <a:gd name="T9" fmla="*/ 15 h 106"/>
                  <a:gd name="T10" fmla="*/ 7 w 8"/>
                  <a:gd name="T11" fmla="*/ 5 h 106"/>
                  <a:gd name="T12" fmla="*/ 7 w 8"/>
                  <a:gd name="T13" fmla="*/ 0 h 106"/>
                  <a:gd name="T14" fmla="*/ 7 w 8"/>
                  <a:gd name="T15" fmla="*/ 5 h 106"/>
                  <a:gd name="T16" fmla="*/ 7 w 8"/>
                  <a:gd name="T17" fmla="*/ 19 h 106"/>
                  <a:gd name="T18" fmla="*/ 7 w 8"/>
                  <a:gd name="T19" fmla="*/ 43 h 106"/>
                  <a:gd name="T20" fmla="*/ 7 w 8"/>
                  <a:gd name="T21" fmla="*/ 76 h 106"/>
                  <a:gd name="T22" fmla="*/ 0 w 8"/>
                  <a:gd name="T23" fmla="*/ 105 h 1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06"/>
                  <a:gd name="T38" fmla="*/ 8 w 8"/>
                  <a:gd name="T39" fmla="*/ 106 h 1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06">
                    <a:moveTo>
                      <a:pt x="0" y="105"/>
                    </a:moveTo>
                    <a:lnTo>
                      <a:pt x="0" y="72"/>
                    </a:lnTo>
                    <a:lnTo>
                      <a:pt x="0" y="48"/>
                    </a:lnTo>
                    <a:lnTo>
                      <a:pt x="7" y="29"/>
                    </a:lnTo>
                    <a:lnTo>
                      <a:pt x="7" y="15"/>
                    </a:lnTo>
                    <a:lnTo>
                      <a:pt x="7" y="5"/>
                    </a:lnTo>
                    <a:lnTo>
                      <a:pt x="7" y="0"/>
                    </a:lnTo>
                    <a:lnTo>
                      <a:pt x="7" y="5"/>
                    </a:lnTo>
                    <a:lnTo>
                      <a:pt x="7" y="19"/>
                    </a:lnTo>
                    <a:lnTo>
                      <a:pt x="7" y="43"/>
                    </a:lnTo>
                    <a:lnTo>
                      <a:pt x="7" y="76"/>
                    </a:lnTo>
                    <a:lnTo>
                      <a:pt x="0" y="105"/>
                    </a:lnTo>
                  </a:path>
                </a:pathLst>
              </a:custGeom>
              <a:solidFill>
                <a:schemeClr val="accent1"/>
              </a:solidFill>
              <a:ln w="12700" cap="rnd">
                <a:solidFill>
                  <a:srgbClr val="008000"/>
                </a:solidFill>
                <a:round/>
                <a:headEnd/>
                <a:tailEnd/>
              </a:ln>
            </p:spPr>
            <p:txBody>
              <a:bodyPr/>
              <a:lstStyle/>
              <a:p>
                <a:endParaRPr lang="en-US"/>
              </a:p>
            </p:txBody>
          </p:sp>
          <p:sp>
            <p:nvSpPr>
              <p:cNvPr id="17641" name="Freeform 834"/>
              <p:cNvSpPr>
                <a:spLocks/>
              </p:cNvSpPr>
              <p:nvPr/>
            </p:nvSpPr>
            <p:spPr bwMode="auto">
              <a:xfrm>
                <a:off x="4258" y="2696"/>
                <a:ext cx="82" cy="168"/>
              </a:xfrm>
              <a:custGeom>
                <a:avLst/>
                <a:gdLst>
                  <a:gd name="T0" fmla="*/ 81 w 82"/>
                  <a:gd name="T1" fmla="*/ 167 h 168"/>
                  <a:gd name="T2" fmla="*/ 74 w 82"/>
                  <a:gd name="T3" fmla="*/ 162 h 168"/>
                  <a:gd name="T4" fmla="*/ 61 w 82"/>
                  <a:gd name="T5" fmla="*/ 148 h 168"/>
                  <a:gd name="T6" fmla="*/ 47 w 82"/>
                  <a:gd name="T7" fmla="*/ 124 h 168"/>
                  <a:gd name="T8" fmla="*/ 40 w 82"/>
                  <a:gd name="T9" fmla="*/ 105 h 168"/>
                  <a:gd name="T10" fmla="*/ 40 w 82"/>
                  <a:gd name="T11" fmla="*/ 95 h 168"/>
                  <a:gd name="T12" fmla="*/ 40 w 82"/>
                  <a:gd name="T13" fmla="*/ 86 h 168"/>
                  <a:gd name="T14" fmla="*/ 40 w 82"/>
                  <a:gd name="T15" fmla="*/ 76 h 168"/>
                  <a:gd name="T16" fmla="*/ 40 w 82"/>
                  <a:gd name="T17" fmla="*/ 62 h 168"/>
                  <a:gd name="T18" fmla="*/ 33 w 82"/>
                  <a:gd name="T19" fmla="*/ 48 h 168"/>
                  <a:gd name="T20" fmla="*/ 20 w 82"/>
                  <a:gd name="T21" fmla="*/ 29 h 168"/>
                  <a:gd name="T22" fmla="*/ 6 w 82"/>
                  <a:gd name="T23" fmla="*/ 10 h 168"/>
                  <a:gd name="T24" fmla="*/ 0 w 82"/>
                  <a:gd name="T25" fmla="*/ 0 h 168"/>
                  <a:gd name="T26" fmla="*/ 6 w 82"/>
                  <a:gd name="T27" fmla="*/ 5 h 168"/>
                  <a:gd name="T28" fmla="*/ 20 w 82"/>
                  <a:gd name="T29" fmla="*/ 15 h 168"/>
                  <a:gd name="T30" fmla="*/ 33 w 82"/>
                  <a:gd name="T31" fmla="*/ 29 h 168"/>
                  <a:gd name="T32" fmla="*/ 40 w 82"/>
                  <a:gd name="T33" fmla="*/ 48 h 168"/>
                  <a:gd name="T34" fmla="*/ 47 w 82"/>
                  <a:gd name="T35" fmla="*/ 57 h 168"/>
                  <a:gd name="T36" fmla="*/ 54 w 82"/>
                  <a:gd name="T37" fmla="*/ 76 h 168"/>
                  <a:gd name="T38" fmla="*/ 67 w 82"/>
                  <a:gd name="T39" fmla="*/ 114 h 168"/>
                  <a:gd name="T40" fmla="*/ 74 w 82"/>
                  <a:gd name="T41" fmla="*/ 148 h 168"/>
                  <a:gd name="T42" fmla="*/ 81 w 82"/>
                  <a:gd name="T43" fmla="*/ 162 h 168"/>
                  <a:gd name="T44" fmla="*/ 81 w 82"/>
                  <a:gd name="T45" fmla="*/ 167 h 1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2"/>
                  <a:gd name="T70" fmla="*/ 0 h 168"/>
                  <a:gd name="T71" fmla="*/ 82 w 82"/>
                  <a:gd name="T72" fmla="*/ 168 h 1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2" h="168">
                    <a:moveTo>
                      <a:pt x="81" y="167"/>
                    </a:moveTo>
                    <a:lnTo>
                      <a:pt x="74" y="162"/>
                    </a:lnTo>
                    <a:lnTo>
                      <a:pt x="61" y="148"/>
                    </a:lnTo>
                    <a:lnTo>
                      <a:pt x="47" y="124"/>
                    </a:lnTo>
                    <a:lnTo>
                      <a:pt x="40" y="105"/>
                    </a:lnTo>
                    <a:lnTo>
                      <a:pt x="40" y="95"/>
                    </a:lnTo>
                    <a:lnTo>
                      <a:pt x="40" y="86"/>
                    </a:lnTo>
                    <a:lnTo>
                      <a:pt x="40" y="76"/>
                    </a:lnTo>
                    <a:lnTo>
                      <a:pt x="40" y="62"/>
                    </a:lnTo>
                    <a:lnTo>
                      <a:pt x="33" y="48"/>
                    </a:lnTo>
                    <a:lnTo>
                      <a:pt x="20" y="29"/>
                    </a:lnTo>
                    <a:lnTo>
                      <a:pt x="6" y="10"/>
                    </a:lnTo>
                    <a:lnTo>
                      <a:pt x="0" y="0"/>
                    </a:lnTo>
                    <a:lnTo>
                      <a:pt x="6" y="5"/>
                    </a:lnTo>
                    <a:lnTo>
                      <a:pt x="20" y="15"/>
                    </a:lnTo>
                    <a:lnTo>
                      <a:pt x="33" y="29"/>
                    </a:lnTo>
                    <a:lnTo>
                      <a:pt x="40" y="48"/>
                    </a:lnTo>
                    <a:lnTo>
                      <a:pt x="47" y="57"/>
                    </a:lnTo>
                    <a:lnTo>
                      <a:pt x="54" y="76"/>
                    </a:lnTo>
                    <a:lnTo>
                      <a:pt x="67" y="114"/>
                    </a:lnTo>
                    <a:lnTo>
                      <a:pt x="74" y="148"/>
                    </a:lnTo>
                    <a:lnTo>
                      <a:pt x="81" y="162"/>
                    </a:lnTo>
                    <a:lnTo>
                      <a:pt x="81" y="167"/>
                    </a:lnTo>
                  </a:path>
                </a:pathLst>
              </a:custGeom>
              <a:solidFill>
                <a:schemeClr val="accent1"/>
              </a:solidFill>
              <a:ln w="12700" cap="rnd">
                <a:solidFill>
                  <a:srgbClr val="008000"/>
                </a:solidFill>
                <a:round/>
                <a:headEnd/>
                <a:tailEnd/>
              </a:ln>
            </p:spPr>
            <p:txBody>
              <a:bodyPr/>
              <a:lstStyle/>
              <a:p>
                <a:endParaRPr lang="en-US"/>
              </a:p>
            </p:txBody>
          </p:sp>
          <p:sp>
            <p:nvSpPr>
              <p:cNvPr id="17642" name="Freeform 835"/>
              <p:cNvSpPr>
                <a:spLocks/>
              </p:cNvSpPr>
              <p:nvPr/>
            </p:nvSpPr>
            <p:spPr bwMode="auto">
              <a:xfrm>
                <a:off x="4341" y="2717"/>
                <a:ext cx="49" cy="158"/>
              </a:xfrm>
              <a:custGeom>
                <a:avLst/>
                <a:gdLst>
                  <a:gd name="T0" fmla="*/ 0 w 49"/>
                  <a:gd name="T1" fmla="*/ 124 h 158"/>
                  <a:gd name="T2" fmla="*/ 14 w 49"/>
                  <a:gd name="T3" fmla="*/ 90 h 158"/>
                  <a:gd name="T4" fmla="*/ 21 w 49"/>
                  <a:gd name="T5" fmla="*/ 57 h 158"/>
                  <a:gd name="T6" fmla="*/ 21 w 49"/>
                  <a:gd name="T7" fmla="*/ 33 h 158"/>
                  <a:gd name="T8" fmla="*/ 21 w 49"/>
                  <a:gd name="T9" fmla="*/ 19 h 158"/>
                  <a:gd name="T10" fmla="*/ 34 w 49"/>
                  <a:gd name="T11" fmla="*/ 5 h 158"/>
                  <a:gd name="T12" fmla="*/ 48 w 49"/>
                  <a:gd name="T13" fmla="*/ 0 h 158"/>
                  <a:gd name="T14" fmla="*/ 41 w 49"/>
                  <a:gd name="T15" fmla="*/ 14 h 158"/>
                  <a:gd name="T16" fmla="*/ 34 w 49"/>
                  <a:gd name="T17" fmla="*/ 38 h 158"/>
                  <a:gd name="T18" fmla="*/ 21 w 49"/>
                  <a:gd name="T19" fmla="*/ 62 h 158"/>
                  <a:gd name="T20" fmla="*/ 14 w 49"/>
                  <a:gd name="T21" fmla="*/ 86 h 158"/>
                  <a:gd name="T22" fmla="*/ 7 w 49"/>
                  <a:gd name="T23" fmla="*/ 124 h 158"/>
                  <a:gd name="T24" fmla="*/ 7 w 49"/>
                  <a:gd name="T25" fmla="*/ 157 h 1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158"/>
                  <a:gd name="T41" fmla="*/ 49 w 49"/>
                  <a:gd name="T42" fmla="*/ 158 h 1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158">
                    <a:moveTo>
                      <a:pt x="0" y="124"/>
                    </a:moveTo>
                    <a:lnTo>
                      <a:pt x="14" y="90"/>
                    </a:lnTo>
                    <a:lnTo>
                      <a:pt x="21" y="57"/>
                    </a:lnTo>
                    <a:lnTo>
                      <a:pt x="21" y="33"/>
                    </a:lnTo>
                    <a:lnTo>
                      <a:pt x="21" y="19"/>
                    </a:lnTo>
                    <a:lnTo>
                      <a:pt x="34" y="5"/>
                    </a:lnTo>
                    <a:lnTo>
                      <a:pt x="48" y="0"/>
                    </a:lnTo>
                    <a:lnTo>
                      <a:pt x="41" y="14"/>
                    </a:lnTo>
                    <a:lnTo>
                      <a:pt x="34" y="38"/>
                    </a:lnTo>
                    <a:lnTo>
                      <a:pt x="21" y="62"/>
                    </a:lnTo>
                    <a:lnTo>
                      <a:pt x="14" y="86"/>
                    </a:lnTo>
                    <a:lnTo>
                      <a:pt x="7" y="124"/>
                    </a:lnTo>
                    <a:lnTo>
                      <a:pt x="7" y="157"/>
                    </a:lnTo>
                  </a:path>
                </a:pathLst>
              </a:custGeom>
              <a:solidFill>
                <a:schemeClr val="accent1"/>
              </a:solidFill>
              <a:ln w="12700" cap="rnd">
                <a:solidFill>
                  <a:srgbClr val="008000"/>
                </a:solidFill>
                <a:round/>
                <a:headEnd/>
                <a:tailEnd/>
              </a:ln>
            </p:spPr>
            <p:txBody>
              <a:bodyPr/>
              <a:lstStyle/>
              <a:p>
                <a:endParaRPr lang="en-US"/>
              </a:p>
            </p:txBody>
          </p:sp>
          <p:sp>
            <p:nvSpPr>
              <p:cNvPr id="17643" name="Freeform 836"/>
              <p:cNvSpPr>
                <a:spLocks/>
              </p:cNvSpPr>
              <p:nvPr/>
            </p:nvSpPr>
            <p:spPr bwMode="auto">
              <a:xfrm>
                <a:off x="4294" y="2643"/>
                <a:ext cx="48" cy="203"/>
              </a:xfrm>
              <a:custGeom>
                <a:avLst/>
                <a:gdLst>
                  <a:gd name="T0" fmla="*/ 40 w 48"/>
                  <a:gd name="T1" fmla="*/ 202 h 203"/>
                  <a:gd name="T2" fmla="*/ 34 w 48"/>
                  <a:gd name="T3" fmla="*/ 136 h 203"/>
                  <a:gd name="T4" fmla="*/ 20 w 48"/>
                  <a:gd name="T5" fmla="*/ 80 h 203"/>
                  <a:gd name="T6" fmla="*/ 13 w 48"/>
                  <a:gd name="T7" fmla="*/ 56 h 203"/>
                  <a:gd name="T8" fmla="*/ 6 w 48"/>
                  <a:gd name="T9" fmla="*/ 33 h 203"/>
                  <a:gd name="T10" fmla="*/ 0 w 48"/>
                  <a:gd name="T11" fmla="*/ 14 h 203"/>
                  <a:gd name="T12" fmla="*/ 0 w 48"/>
                  <a:gd name="T13" fmla="*/ 4 h 203"/>
                  <a:gd name="T14" fmla="*/ 0 w 48"/>
                  <a:gd name="T15" fmla="*/ 0 h 203"/>
                  <a:gd name="T16" fmla="*/ 6 w 48"/>
                  <a:gd name="T17" fmla="*/ 4 h 203"/>
                  <a:gd name="T18" fmla="*/ 13 w 48"/>
                  <a:gd name="T19" fmla="*/ 14 h 203"/>
                  <a:gd name="T20" fmla="*/ 20 w 48"/>
                  <a:gd name="T21" fmla="*/ 28 h 203"/>
                  <a:gd name="T22" fmla="*/ 27 w 48"/>
                  <a:gd name="T23" fmla="*/ 47 h 203"/>
                  <a:gd name="T24" fmla="*/ 34 w 48"/>
                  <a:gd name="T25" fmla="*/ 70 h 203"/>
                  <a:gd name="T26" fmla="*/ 40 w 48"/>
                  <a:gd name="T27" fmla="*/ 98 h 203"/>
                  <a:gd name="T28" fmla="*/ 47 w 48"/>
                  <a:gd name="T29" fmla="*/ 117 h 203"/>
                  <a:gd name="T30" fmla="*/ 47 w 48"/>
                  <a:gd name="T31" fmla="*/ 141 h 203"/>
                  <a:gd name="T32" fmla="*/ 47 w 48"/>
                  <a:gd name="T33" fmla="*/ 155 h 2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03"/>
                  <a:gd name="T53" fmla="*/ 48 w 48"/>
                  <a:gd name="T54" fmla="*/ 203 h 2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03">
                    <a:moveTo>
                      <a:pt x="40" y="202"/>
                    </a:moveTo>
                    <a:lnTo>
                      <a:pt x="34" y="136"/>
                    </a:lnTo>
                    <a:lnTo>
                      <a:pt x="20" y="80"/>
                    </a:lnTo>
                    <a:lnTo>
                      <a:pt x="13" y="56"/>
                    </a:lnTo>
                    <a:lnTo>
                      <a:pt x="6" y="33"/>
                    </a:lnTo>
                    <a:lnTo>
                      <a:pt x="0" y="14"/>
                    </a:lnTo>
                    <a:lnTo>
                      <a:pt x="0" y="4"/>
                    </a:lnTo>
                    <a:lnTo>
                      <a:pt x="0" y="0"/>
                    </a:lnTo>
                    <a:lnTo>
                      <a:pt x="6" y="4"/>
                    </a:lnTo>
                    <a:lnTo>
                      <a:pt x="13" y="14"/>
                    </a:lnTo>
                    <a:lnTo>
                      <a:pt x="20" y="28"/>
                    </a:lnTo>
                    <a:lnTo>
                      <a:pt x="27" y="47"/>
                    </a:lnTo>
                    <a:lnTo>
                      <a:pt x="34" y="70"/>
                    </a:lnTo>
                    <a:lnTo>
                      <a:pt x="40" y="98"/>
                    </a:lnTo>
                    <a:lnTo>
                      <a:pt x="47" y="117"/>
                    </a:lnTo>
                    <a:lnTo>
                      <a:pt x="47" y="141"/>
                    </a:lnTo>
                    <a:lnTo>
                      <a:pt x="47" y="155"/>
                    </a:lnTo>
                  </a:path>
                </a:pathLst>
              </a:custGeom>
              <a:solidFill>
                <a:schemeClr val="accent1"/>
              </a:solidFill>
              <a:ln w="12700" cap="rnd">
                <a:solidFill>
                  <a:srgbClr val="008000"/>
                </a:solidFill>
                <a:round/>
                <a:headEnd/>
                <a:tailEnd/>
              </a:ln>
            </p:spPr>
            <p:txBody>
              <a:bodyPr/>
              <a:lstStyle/>
              <a:p>
                <a:endParaRPr lang="en-US"/>
              </a:p>
            </p:txBody>
          </p:sp>
          <p:sp>
            <p:nvSpPr>
              <p:cNvPr id="17644" name="Freeform 837"/>
              <p:cNvSpPr>
                <a:spLocks/>
              </p:cNvSpPr>
              <p:nvPr/>
            </p:nvSpPr>
            <p:spPr bwMode="auto">
              <a:xfrm>
                <a:off x="4238" y="2797"/>
                <a:ext cx="96" cy="67"/>
              </a:xfrm>
              <a:custGeom>
                <a:avLst/>
                <a:gdLst>
                  <a:gd name="T0" fmla="*/ 95 w 96"/>
                  <a:gd name="T1" fmla="*/ 66 h 67"/>
                  <a:gd name="T2" fmla="*/ 95 w 96"/>
                  <a:gd name="T3" fmla="*/ 61 h 67"/>
                  <a:gd name="T4" fmla="*/ 81 w 96"/>
                  <a:gd name="T5" fmla="*/ 47 h 67"/>
                  <a:gd name="T6" fmla="*/ 75 w 96"/>
                  <a:gd name="T7" fmla="*/ 33 h 67"/>
                  <a:gd name="T8" fmla="*/ 68 w 96"/>
                  <a:gd name="T9" fmla="*/ 23 h 67"/>
                  <a:gd name="T10" fmla="*/ 54 w 96"/>
                  <a:gd name="T11" fmla="*/ 14 h 67"/>
                  <a:gd name="T12" fmla="*/ 34 w 96"/>
                  <a:gd name="T13" fmla="*/ 4 h 67"/>
                  <a:gd name="T14" fmla="*/ 7 w 96"/>
                  <a:gd name="T15" fmla="*/ 0 h 67"/>
                  <a:gd name="T16" fmla="*/ 0 w 96"/>
                  <a:gd name="T17" fmla="*/ 0 h 67"/>
                  <a:gd name="T18" fmla="*/ 0 w 96"/>
                  <a:gd name="T19" fmla="*/ 4 h 67"/>
                  <a:gd name="T20" fmla="*/ 7 w 96"/>
                  <a:gd name="T21" fmla="*/ 4 h 67"/>
                  <a:gd name="T22" fmla="*/ 20 w 96"/>
                  <a:gd name="T23" fmla="*/ 9 h 67"/>
                  <a:gd name="T24" fmla="*/ 41 w 96"/>
                  <a:gd name="T25" fmla="*/ 14 h 67"/>
                  <a:gd name="T26" fmla="*/ 54 w 96"/>
                  <a:gd name="T27" fmla="*/ 19 h 67"/>
                  <a:gd name="T28" fmla="*/ 61 w 96"/>
                  <a:gd name="T29" fmla="*/ 28 h 67"/>
                  <a:gd name="T30" fmla="*/ 75 w 96"/>
                  <a:gd name="T31" fmla="*/ 42 h 67"/>
                  <a:gd name="T32" fmla="*/ 88 w 96"/>
                  <a:gd name="T33" fmla="*/ 57 h 67"/>
                  <a:gd name="T34" fmla="*/ 95 w 96"/>
                  <a:gd name="T35" fmla="*/ 66 h 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67"/>
                  <a:gd name="T56" fmla="*/ 96 w 96"/>
                  <a:gd name="T57" fmla="*/ 67 h 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67">
                    <a:moveTo>
                      <a:pt x="95" y="66"/>
                    </a:moveTo>
                    <a:lnTo>
                      <a:pt x="95" y="61"/>
                    </a:lnTo>
                    <a:lnTo>
                      <a:pt x="81" y="47"/>
                    </a:lnTo>
                    <a:lnTo>
                      <a:pt x="75" y="33"/>
                    </a:lnTo>
                    <a:lnTo>
                      <a:pt x="68" y="23"/>
                    </a:lnTo>
                    <a:lnTo>
                      <a:pt x="54" y="14"/>
                    </a:lnTo>
                    <a:lnTo>
                      <a:pt x="34" y="4"/>
                    </a:lnTo>
                    <a:lnTo>
                      <a:pt x="7" y="0"/>
                    </a:lnTo>
                    <a:lnTo>
                      <a:pt x="0" y="0"/>
                    </a:lnTo>
                    <a:lnTo>
                      <a:pt x="0" y="4"/>
                    </a:lnTo>
                    <a:lnTo>
                      <a:pt x="7" y="4"/>
                    </a:lnTo>
                    <a:lnTo>
                      <a:pt x="20" y="9"/>
                    </a:lnTo>
                    <a:lnTo>
                      <a:pt x="41" y="14"/>
                    </a:lnTo>
                    <a:lnTo>
                      <a:pt x="54" y="19"/>
                    </a:lnTo>
                    <a:lnTo>
                      <a:pt x="61" y="28"/>
                    </a:lnTo>
                    <a:lnTo>
                      <a:pt x="75" y="42"/>
                    </a:lnTo>
                    <a:lnTo>
                      <a:pt x="88" y="57"/>
                    </a:lnTo>
                    <a:lnTo>
                      <a:pt x="95" y="66"/>
                    </a:lnTo>
                  </a:path>
                </a:pathLst>
              </a:custGeom>
              <a:solidFill>
                <a:schemeClr val="accent1"/>
              </a:solidFill>
              <a:ln w="12700" cap="rnd">
                <a:solidFill>
                  <a:srgbClr val="008000"/>
                </a:solidFill>
                <a:round/>
                <a:headEnd/>
                <a:tailEnd/>
              </a:ln>
            </p:spPr>
            <p:txBody>
              <a:bodyPr/>
              <a:lstStyle/>
              <a:p>
                <a:endParaRPr lang="en-US"/>
              </a:p>
            </p:txBody>
          </p:sp>
          <p:sp>
            <p:nvSpPr>
              <p:cNvPr id="17645" name="Freeform 838"/>
              <p:cNvSpPr>
                <a:spLocks/>
              </p:cNvSpPr>
              <p:nvPr/>
            </p:nvSpPr>
            <p:spPr bwMode="auto">
              <a:xfrm>
                <a:off x="4335" y="2643"/>
                <a:ext cx="35" cy="224"/>
              </a:xfrm>
              <a:custGeom>
                <a:avLst/>
                <a:gdLst>
                  <a:gd name="T0" fmla="*/ 0 w 35"/>
                  <a:gd name="T1" fmla="*/ 204 h 224"/>
                  <a:gd name="T2" fmla="*/ 7 w 35"/>
                  <a:gd name="T3" fmla="*/ 142 h 224"/>
                  <a:gd name="T4" fmla="*/ 13 w 35"/>
                  <a:gd name="T5" fmla="*/ 86 h 224"/>
                  <a:gd name="T6" fmla="*/ 20 w 35"/>
                  <a:gd name="T7" fmla="*/ 57 h 224"/>
                  <a:gd name="T8" fmla="*/ 20 w 35"/>
                  <a:gd name="T9" fmla="*/ 33 h 224"/>
                  <a:gd name="T10" fmla="*/ 27 w 35"/>
                  <a:gd name="T11" fmla="*/ 10 h 224"/>
                  <a:gd name="T12" fmla="*/ 27 w 35"/>
                  <a:gd name="T13" fmla="*/ 0 h 224"/>
                  <a:gd name="T14" fmla="*/ 34 w 35"/>
                  <a:gd name="T15" fmla="*/ 0 h 224"/>
                  <a:gd name="T16" fmla="*/ 34 w 35"/>
                  <a:gd name="T17" fmla="*/ 10 h 224"/>
                  <a:gd name="T18" fmla="*/ 34 w 35"/>
                  <a:gd name="T19" fmla="*/ 24 h 224"/>
                  <a:gd name="T20" fmla="*/ 27 w 35"/>
                  <a:gd name="T21" fmla="*/ 38 h 224"/>
                  <a:gd name="T22" fmla="*/ 20 w 35"/>
                  <a:gd name="T23" fmla="*/ 81 h 224"/>
                  <a:gd name="T24" fmla="*/ 13 w 35"/>
                  <a:gd name="T25" fmla="*/ 128 h 224"/>
                  <a:gd name="T26" fmla="*/ 13 w 35"/>
                  <a:gd name="T27" fmla="*/ 176 h 224"/>
                  <a:gd name="T28" fmla="*/ 13 w 35"/>
                  <a:gd name="T29" fmla="*/ 223 h 2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24"/>
                  <a:gd name="T47" fmla="*/ 35 w 35"/>
                  <a:gd name="T48" fmla="*/ 224 h 2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24">
                    <a:moveTo>
                      <a:pt x="0" y="204"/>
                    </a:moveTo>
                    <a:lnTo>
                      <a:pt x="7" y="142"/>
                    </a:lnTo>
                    <a:lnTo>
                      <a:pt x="13" y="86"/>
                    </a:lnTo>
                    <a:lnTo>
                      <a:pt x="20" y="57"/>
                    </a:lnTo>
                    <a:lnTo>
                      <a:pt x="20" y="33"/>
                    </a:lnTo>
                    <a:lnTo>
                      <a:pt x="27" y="10"/>
                    </a:lnTo>
                    <a:lnTo>
                      <a:pt x="27" y="0"/>
                    </a:lnTo>
                    <a:lnTo>
                      <a:pt x="34" y="0"/>
                    </a:lnTo>
                    <a:lnTo>
                      <a:pt x="34" y="10"/>
                    </a:lnTo>
                    <a:lnTo>
                      <a:pt x="34" y="24"/>
                    </a:lnTo>
                    <a:lnTo>
                      <a:pt x="27" y="38"/>
                    </a:lnTo>
                    <a:lnTo>
                      <a:pt x="20" y="81"/>
                    </a:lnTo>
                    <a:lnTo>
                      <a:pt x="13" y="128"/>
                    </a:lnTo>
                    <a:lnTo>
                      <a:pt x="13" y="176"/>
                    </a:lnTo>
                    <a:lnTo>
                      <a:pt x="13" y="223"/>
                    </a:lnTo>
                  </a:path>
                </a:pathLst>
              </a:custGeom>
              <a:solidFill>
                <a:schemeClr val="accent1"/>
              </a:solidFill>
              <a:ln w="12700" cap="rnd">
                <a:solidFill>
                  <a:srgbClr val="008000"/>
                </a:solidFill>
                <a:round/>
                <a:headEnd/>
                <a:tailEnd/>
              </a:ln>
            </p:spPr>
            <p:txBody>
              <a:bodyPr/>
              <a:lstStyle/>
              <a:p>
                <a:endParaRPr lang="en-US"/>
              </a:p>
            </p:txBody>
          </p:sp>
          <p:sp>
            <p:nvSpPr>
              <p:cNvPr id="17646" name="Freeform 839"/>
              <p:cNvSpPr>
                <a:spLocks/>
              </p:cNvSpPr>
              <p:nvPr/>
            </p:nvSpPr>
            <p:spPr bwMode="auto">
              <a:xfrm>
                <a:off x="4349" y="2793"/>
                <a:ext cx="77" cy="62"/>
              </a:xfrm>
              <a:custGeom>
                <a:avLst/>
                <a:gdLst>
                  <a:gd name="T0" fmla="*/ 0 w 77"/>
                  <a:gd name="T1" fmla="*/ 61 h 62"/>
                  <a:gd name="T2" fmla="*/ 7 w 77"/>
                  <a:gd name="T3" fmla="*/ 37 h 62"/>
                  <a:gd name="T4" fmla="*/ 14 w 77"/>
                  <a:gd name="T5" fmla="*/ 19 h 62"/>
                  <a:gd name="T6" fmla="*/ 28 w 77"/>
                  <a:gd name="T7" fmla="*/ 9 h 62"/>
                  <a:gd name="T8" fmla="*/ 41 w 77"/>
                  <a:gd name="T9" fmla="*/ 4 h 62"/>
                  <a:gd name="T10" fmla="*/ 62 w 77"/>
                  <a:gd name="T11" fmla="*/ 0 h 62"/>
                  <a:gd name="T12" fmla="*/ 76 w 77"/>
                  <a:gd name="T13" fmla="*/ 4 h 62"/>
                  <a:gd name="T14" fmla="*/ 69 w 77"/>
                  <a:gd name="T15" fmla="*/ 9 h 62"/>
                  <a:gd name="T16" fmla="*/ 55 w 77"/>
                  <a:gd name="T17" fmla="*/ 19 h 62"/>
                  <a:gd name="T18" fmla="*/ 34 w 77"/>
                  <a:gd name="T19" fmla="*/ 28 h 62"/>
                  <a:gd name="T20" fmla="*/ 14 w 77"/>
                  <a:gd name="T21" fmla="*/ 3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62"/>
                  <a:gd name="T35" fmla="*/ 77 w 77"/>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62">
                    <a:moveTo>
                      <a:pt x="0" y="61"/>
                    </a:moveTo>
                    <a:lnTo>
                      <a:pt x="7" y="37"/>
                    </a:lnTo>
                    <a:lnTo>
                      <a:pt x="14" y="19"/>
                    </a:lnTo>
                    <a:lnTo>
                      <a:pt x="28" y="9"/>
                    </a:lnTo>
                    <a:lnTo>
                      <a:pt x="41" y="4"/>
                    </a:lnTo>
                    <a:lnTo>
                      <a:pt x="62" y="0"/>
                    </a:lnTo>
                    <a:lnTo>
                      <a:pt x="76" y="4"/>
                    </a:lnTo>
                    <a:lnTo>
                      <a:pt x="69" y="9"/>
                    </a:lnTo>
                    <a:lnTo>
                      <a:pt x="55" y="19"/>
                    </a:lnTo>
                    <a:lnTo>
                      <a:pt x="34" y="28"/>
                    </a:lnTo>
                    <a:lnTo>
                      <a:pt x="14" y="37"/>
                    </a:lnTo>
                  </a:path>
                </a:pathLst>
              </a:custGeom>
              <a:solidFill>
                <a:schemeClr val="accent1"/>
              </a:solidFill>
              <a:ln w="12700" cap="rnd">
                <a:solidFill>
                  <a:srgbClr val="008000"/>
                </a:solidFill>
                <a:round/>
                <a:headEnd/>
                <a:tailEnd/>
              </a:ln>
            </p:spPr>
            <p:txBody>
              <a:bodyPr/>
              <a:lstStyle/>
              <a:p>
                <a:endParaRPr lang="en-US"/>
              </a:p>
            </p:txBody>
          </p:sp>
          <p:sp>
            <p:nvSpPr>
              <p:cNvPr id="17647" name="Freeform 840"/>
              <p:cNvSpPr>
                <a:spLocks/>
              </p:cNvSpPr>
              <p:nvPr/>
            </p:nvSpPr>
            <p:spPr bwMode="auto">
              <a:xfrm>
                <a:off x="4319" y="2594"/>
                <a:ext cx="21" cy="250"/>
              </a:xfrm>
              <a:custGeom>
                <a:avLst/>
                <a:gdLst>
                  <a:gd name="T0" fmla="*/ 20 w 21"/>
                  <a:gd name="T1" fmla="*/ 249 h 250"/>
                  <a:gd name="T2" fmla="*/ 13 w 21"/>
                  <a:gd name="T3" fmla="*/ 188 h 250"/>
                  <a:gd name="T4" fmla="*/ 13 w 21"/>
                  <a:gd name="T5" fmla="*/ 131 h 250"/>
                  <a:gd name="T6" fmla="*/ 6 w 21"/>
                  <a:gd name="T7" fmla="*/ 80 h 250"/>
                  <a:gd name="T8" fmla="*/ 0 w 21"/>
                  <a:gd name="T9" fmla="*/ 42 h 250"/>
                  <a:gd name="T10" fmla="*/ 0 w 21"/>
                  <a:gd name="T11" fmla="*/ 19 h 250"/>
                  <a:gd name="T12" fmla="*/ 0 w 21"/>
                  <a:gd name="T13" fmla="*/ 9 h 250"/>
                  <a:gd name="T14" fmla="*/ 0 w 21"/>
                  <a:gd name="T15" fmla="*/ 0 h 250"/>
                  <a:gd name="T16" fmla="*/ 6 w 21"/>
                  <a:gd name="T17" fmla="*/ 9 h 250"/>
                  <a:gd name="T18" fmla="*/ 6 w 21"/>
                  <a:gd name="T19" fmla="*/ 23 h 250"/>
                  <a:gd name="T20" fmla="*/ 13 w 21"/>
                  <a:gd name="T21" fmla="*/ 42 h 250"/>
                  <a:gd name="T22" fmla="*/ 13 w 21"/>
                  <a:gd name="T23" fmla="*/ 61 h 250"/>
                  <a:gd name="T24" fmla="*/ 13 w 21"/>
                  <a:gd name="T25" fmla="*/ 94 h 250"/>
                  <a:gd name="T26" fmla="*/ 13 w 21"/>
                  <a:gd name="T27" fmla="*/ 127 h 250"/>
                  <a:gd name="T28" fmla="*/ 20 w 21"/>
                  <a:gd name="T29" fmla="*/ 169 h 250"/>
                  <a:gd name="T30" fmla="*/ 20 w 21"/>
                  <a:gd name="T31" fmla="*/ 21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250"/>
                  <a:gd name="T50" fmla="*/ 21 w 21"/>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250">
                    <a:moveTo>
                      <a:pt x="20" y="249"/>
                    </a:moveTo>
                    <a:lnTo>
                      <a:pt x="13" y="188"/>
                    </a:lnTo>
                    <a:lnTo>
                      <a:pt x="13" y="131"/>
                    </a:lnTo>
                    <a:lnTo>
                      <a:pt x="6" y="80"/>
                    </a:lnTo>
                    <a:lnTo>
                      <a:pt x="0" y="42"/>
                    </a:lnTo>
                    <a:lnTo>
                      <a:pt x="0" y="19"/>
                    </a:lnTo>
                    <a:lnTo>
                      <a:pt x="0" y="9"/>
                    </a:lnTo>
                    <a:lnTo>
                      <a:pt x="0" y="0"/>
                    </a:lnTo>
                    <a:lnTo>
                      <a:pt x="6" y="9"/>
                    </a:lnTo>
                    <a:lnTo>
                      <a:pt x="6" y="23"/>
                    </a:lnTo>
                    <a:lnTo>
                      <a:pt x="13" y="42"/>
                    </a:lnTo>
                    <a:lnTo>
                      <a:pt x="13" y="61"/>
                    </a:lnTo>
                    <a:lnTo>
                      <a:pt x="13" y="94"/>
                    </a:lnTo>
                    <a:lnTo>
                      <a:pt x="13" y="127"/>
                    </a:lnTo>
                    <a:lnTo>
                      <a:pt x="20" y="169"/>
                    </a:lnTo>
                    <a:lnTo>
                      <a:pt x="20" y="211"/>
                    </a:lnTo>
                  </a:path>
                </a:pathLst>
              </a:custGeom>
              <a:solidFill>
                <a:schemeClr val="accent1"/>
              </a:solidFill>
              <a:ln w="12700" cap="rnd">
                <a:solidFill>
                  <a:srgbClr val="008000"/>
                </a:solidFill>
                <a:round/>
                <a:headEnd/>
                <a:tailEnd/>
              </a:ln>
            </p:spPr>
            <p:txBody>
              <a:bodyPr/>
              <a:lstStyle/>
              <a:p>
                <a:endParaRPr lang="en-US"/>
              </a:p>
            </p:txBody>
          </p:sp>
        </p:grpSp>
        <p:grpSp>
          <p:nvGrpSpPr>
            <p:cNvPr id="17954" name="Group 841"/>
            <p:cNvGrpSpPr>
              <a:grpSpLocks/>
            </p:cNvGrpSpPr>
            <p:nvPr/>
          </p:nvGrpSpPr>
          <p:grpSpPr bwMode="auto">
            <a:xfrm>
              <a:off x="4420" y="2593"/>
              <a:ext cx="192" cy="281"/>
              <a:chOff x="4420" y="2593"/>
              <a:chExt cx="192" cy="281"/>
            </a:xfrm>
          </p:grpSpPr>
          <p:sp>
            <p:nvSpPr>
              <p:cNvPr id="17632" name="Freeform 842"/>
              <p:cNvSpPr>
                <a:spLocks/>
              </p:cNvSpPr>
              <p:nvPr/>
            </p:nvSpPr>
            <p:spPr bwMode="auto">
              <a:xfrm>
                <a:off x="4519" y="2768"/>
                <a:ext cx="8" cy="106"/>
              </a:xfrm>
              <a:custGeom>
                <a:avLst/>
                <a:gdLst>
                  <a:gd name="T0" fmla="*/ 0 w 8"/>
                  <a:gd name="T1" fmla="*/ 105 h 106"/>
                  <a:gd name="T2" fmla="*/ 0 w 8"/>
                  <a:gd name="T3" fmla="*/ 72 h 106"/>
                  <a:gd name="T4" fmla="*/ 0 w 8"/>
                  <a:gd name="T5" fmla="*/ 48 h 106"/>
                  <a:gd name="T6" fmla="*/ 7 w 8"/>
                  <a:gd name="T7" fmla="*/ 29 h 106"/>
                  <a:gd name="T8" fmla="*/ 7 w 8"/>
                  <a:gd name="T9" fmla="*/ 15 h 106"/>
                  <a:gd name="T10" fmla="*/ 7 w 8"/>
                  <a:gd name="T11" fmla="*/ 5 h 106"/>
                  <a:gd name="T12" fmla="*/ 7 w 8"/>
                  <a:gd name="T13" fmla="*/ 0 h 106"/>
                  <a:gd name="T14" fmla="*/ 7 w 8"/>
                  <a:gd name="T15" fmla="*/ 5 h 106"/>
                  <a:gd name="T16" fmla="*/ 7 w 8"/>
                  <a:gd name="T17" fmla="*/ 19 h 106"/>
                  <a:gd name="T18" fmla="*/ 7 w 8"/>
                  <a:gd name="T19" fmla="*/ 43 h 106"/>
                  <a:gd name="T20" fmla="*/ 7 w 8"/>
                  <a:gd name="T21" fmla="*/ 76 h 106"/>
                  <a:gd name="T22" fmla="*/ 0 w 8"/>
                  <a:gd name="T23" fmla="*/ 105 h 1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06"/>
                  <a:gd name="T38" fmla="*/ 8 w 8"/>
                  <a:gd name="T39" fmla="*/ 106 h 1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06">
                    <a:moveTo>
                      <a:pt x="0" y="105"/>
                    </a:moveTo>
                    <a:lnTo>
                      <a:pt x="0" y="72"/>
                    </a:lnTo>
                    <a:lnTo>
                      <a:pt x="0" y="48"/>
                    </a:lnTo>
                    <a:lnTo>
                      <a:pt x="7" y="29"/>
                    </a:lnTo>
                    <a:lnTo>
                      <a:pt x="7" y="15"/>
                    </a:lnTo>
                    <a:lnTo>
                      <a:pt x="7" y="5"/>
                    </a:lnTo>
                    <a:lnTo>
                      <a:pt x="7" y="0"/>
                    </a:lnTo>
                    <a:lnTo>
                      <a:pt x="7" y="5"/>
                    </a:lnTo>
                    <a:lnTo>
                      <a:pt x="7" y="19"/>
                    </a:lnTo>
                    <a:lnTo>
                      <a:pt x="7" y="43"/>
                    </a:lnTo>
                    <a:lnTo>
                      <a:pt x="7" y="76"/>
                    </a:lnTo>
                    <a:lnTo>
                      <a:pt x="0" y="105"/>
                    </a:lnTo>
                  </a:path>
                </a:pathLst>
              </a:custGeom>
              <a:solidFill>
                <a:schemeClr val="accent1"/>
              </a:solidFill>
              <a:ln w="12700" cap="rnd">
                <a:solidFill>
                  <a:srgbClr val="008000"/>
                </a:solidFill>
                <a:round/>
                <a:headEnd/>
                <a:tailEnd/>
              </a:ln>
            </p:spPr>
            <p:txBody>
              <a:bodyPr/>
              <a:lstStyle/>
              <a:p>
                <a:endParaRPr lang="en-US"/>
              </a:p>
            </p:txBody>
          </p:sp>
          <p:sp>
            <p:nvSpPr>
              <p:cNvPr id="17633" name="Freeform 843"/>
              <p:cNvSpPr>
                <a:spLocks/>
              </p:cNvSpPr>
              <p:nvPr/>
            </p:nvSpPr>
            <p:spPr bwMode="auto">
              <a:xfrm>
                <a:off x="4447" y="2695"/>
                <a:ext cx="79" cy="168"/>
              </a:xfrm>
              <a:custGeom>
                <a:avLst/>
                <a:gdLst>
                  <a:gd name="T0" fmla="*/ 78 w 79"/>
                  <a:gd name="T1" fmla="*/ 167 h 168"/>
                  <a:gd name="T2" fmla="*/ 71 w 79"/>
                  <a:gd name="T3" fmla="*/ 162 h 168"/>
                  <a:gd name="T4" fmla="*/ 57 w 79"/>
                  <a:gd name="T5" fmla="*/ 148 h 168"/>
                  <a:gd name="T6" fmla="*/ 43 w 79"/>
                  <a:gd name="T7" fmla="*/ 124 h 168"/>
                  <a:gd name="T8" fmla="*/ 35 w 79"/>
                  <a:gd name="T9" fmla="*/ 105 h 168"/>
                  <a:gd name="T10" fmla="*/ 35 w 79"/>
                  <a:gd name="T11" fmla="*/ 86 h 168"/>
                  <a:gd name="T12" fmla="*/ 35 w 79"/>
                  <a:gd name="T13" fmla="*/ 62 h 168"/>
                  <a:gd name="T14" fmla="*/ 28 w 79"/>
                  <a:gd name="T15" fmla="*/ 48 h 168"/>
                  <a:gd name="T16" fmla="*/ 14 w 79"/>
                  <a:gd name="T17" fmla="*/ 29 h 168"/>
                  <a:gd name="T18" fmla="*/ 7 w 79"/>
                  <a:gd name="T19" fmla="*/ 10 h 168"/>
                  <a:gd name="T20" fmla="*/ 0 w 79"/>
                  <a:gd name="T21" fmla="*/ 0 h 168"/>
                  <a:gd name="T22" fmla="*/ 7 w 79"/>
                  <a:gd name="T23" fmla="*/ 5 h 168"/>
                  <a:gd name="T24" fmla="*/ 14 w 79"/>
                  <a:gd name="T25" fmla="*/ 15 h 168"/>
                  <a:gd name="T26" fmla="*/ 28 w 79"/>
                  <a:gd name="T27" fmla="*/ 29 h 168"/>
                  <a:gd name="T28" fmla="*/ 35 w 79"/>
                  <a:gd name="T29" fmla="*/ 48 h 168"/>
                  <a:gd name="T30" fmla="*/ 43 w 79"/>
                  <a:gd name="T31" fmla="*/ 57 h 168"/>
                  <a:gd name="T32" fmla="*/ 50 w 79"/>
                  <a:gd name="T33" fmla="*/ 76 h 168"/>
                  <a:gd name="T34" fmla="*/ 64 w 79"/>
                  <a:gd name="T35" fmla="*/ 114 h 168"/>
                  <a:gd name="T36" fmla="*/ 71 w 79"/>
                  <a:gd name="T37" fmla="*/ 148 h 168"/>
                  <a:gd name="T38" fmla="*/ 78 w 79"/>
                  <a:gd name="T39" fmla="*/ 162 h 168"/>
                  <a:gd name="T40" fmla="*/ 78 w 79"/>
                  <a:gd name="T41" fmla="*/ 167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68"/>
                  <a:gd name="T65" fmla="*/ 79 w 79"/>
                  <a:gd name="T66" fmla="*/ 168 h 1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68">
                    <a:moveTo>
                      <a:pt x="78" y="167"/>
                    </a:moveTo>
                    <a:lnTo>
                      <a:pt x="71" y="162"/>
                    </a:lnTo>
                    <a:lnTo>
                      <a:pt x="57" y="148"/>
                    </a:lnTo>
                    <a:lnTo>
                      <a:pt x="43" y="124"/>
                    </a:lnTo>
                    <a:lnTo>
                      <a:pt x="35" y="105"/>
                    </a:lnTo>
                    <a:lnTo>
                      <a:pt x="35" y="86"/>
                    </a:lnTo>
                    <a:lnTo>
                      <a:pt x="35" y="62"/>
                    </a:lnTo>
                    <a:lnTo>
                      <a:pt x="28" y="48"/>
                    </a:lnTo>
                    <a:lnTo>
                      <a:pt x="14" y="29"/>
                    </a:lnTo>
                    <a:lnTo>
                      <a:pt x="7" y="10"/>
                    </a:lnTo>
                    <a:lnTo>
                      <a:pt x="0" y="0"/>
                    </a:lnTo>
                    <a:lnTo>
                      <a:pt x="7" y="5"/>
                    </a:lnTo>
                    <a:lnTo>
                      <a:pt x="14" y="15"/>
                    </a:lnTo>
                    <a:lnTo>
                      <a:pt x="28" y="29"/>
                    </a:lnTo>
                    <a:lnTo>
                      <a:pt x="35" y="48"/>
                    </a:lnTo>
                    <a:lnTo>
                      <a:pt x="43" y="57"/>
                    </a:lnTo>
                    <a:lnTo>
                      <a:pt x="50" y="76"/>
                    </a:lnTo>
                    <a:lnTo>
                      <a:pt x="64" y="114"/>
                    </a:lnTo>
                    <a:lnTo>
                      <a:pt x="71" y="148"/>
                    </a:lnTo>
                    <a:lnTo>
                      <a:pt x="78" y="162"/>
                    </a:lnTo>
                    <a:lnTo>
                      <a:pt x="78" y="167"/>
                    </a:lnTo>
                  </a:path>
                </a:pathLst>
              </a:custGeom>
              <a:solidFill>
                <a:schemeClr val="accent1"/>
              </a:solidFill>
              <a:ln w="12700" cap="rnd">
                <a:solidFill>
                  <a:srgbClr val="008000"/>
                </a:solidFill>
                <a:round/>
                <a:headEnd/>
                <a:tailEnd/>
              </a:ln>
            </p:spPr>
            <p:txBody>
              <a:bodyPr/>
              <a:lstStyle/>
              <a:p>
                <a:endParaRPr lang="en-US"/>
              </a:p>
            </p:txBody>
          </p:sp>
          <p:sp>
            <p:nvSpPr>
              <p:cNvPr id="17634" name="Freeform 844"/>
              <p:cNvSpPr>
                <a:spLocks/>
              </p:cNvSpPr>
              <p:nvPr/>
            </p:nvSpPr>
            <p:spPr bwMode="auto">
              <a:xfrm>
                <a:off x="4525" y="2716"/>
                <a:ext cx="51" cy="158"/>
              </a:xfrm>
              <a:custGeom>
                <a:avLst/>
                <a:gdLst>
                  <a:gd name="T0" fmla="*/ 0 w 51"/>
                  <a:gd name="T1" fmla="*/ 124 h 158"/>
                  <a:gd name="T2" fmla="*/ 14 w 51"/>
                  <a:gd name="T3" fmla="*/ 90 h 158"/>
                  <a:gd name="T4" fmla="*/ 21 w 51"/>
                  <a:gd name="T5" fmla="*/ 57 h 158"/>
                  <a:gd name="T6" fmla="*/ 21 w 51"/>
                  <a:gd name="T7" fmla="*/ 33 h 158"/>
                  <a:gd name="T8" fmla="*/ 21 w 51"/>
                  <a:gd name="T9" fmla="*/ 19 h 158"/>
                  <a:gd name="T10" fmla="*/ 36 w 51"/>
                  <a:gd name="T11" fmla="*/ 5 h 158"/>
                  <a:gd name="T12" fmla="*/ 50 w 51"/>
                  <a:gd name="T13" fmla="*/ 0 h 158"/>
                  <a:gd name="T14" fmla="*/ 50 w 51"/>
                  <a:gd name="T15" fmla="*/ 14 h 158"/>
                  <a:gd name="T16" fmla="*/ 36 w 51"/>
                  <a:gd name="T17" fmla="*/ 38 h 158"/>
                  <a:gd name="T18" fmla="*/ 29 w 51"/>
                  <a:gd name="T19" fmla="*/ 62 h 158"/>
                  <a:gd name="T20" fmla="*/ 21 w 51"/>
                  <a:gd name="T21" fmla="*/ 86 h 158"/>
                  <a:gd name="T22" fmla="*/ 14 w 51"/>
                  <a:gd name="T23" fmla="*/ 124 h 158"/>
                  <a:gd name="T24" fmla="*/ 7 w 51"/>
                  <a:gd name="T25" fmla="*/ 157 h 1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158"/>
                  <a:gd name="T41" fmla="*/ 51 w 51"/>
                  <a:gd name="T42" fmla="*/ 158 h 1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158">
                    <a:moveTo>
                      <a:pt x="0" y="124"/>
                    </a:moveTo>
                    <a:lnTo>
                      <a:pt x="14" y="90"/>
                    </a:lnTo>
                    <a:lnTo>
                      <a:pt x="21" y="57"/>
                    </a:lnTo>
                    <a:lnTo>
                      <a:pt x="21" y="33"/>
                    </a:lnTo>
                    <a:lnTo>
                      <a:pt x="21" y="19"/>
                    </a:lnTo>
                    <a:lnTo>
                      <a:pt x="36" y="5"/>
                    </a:lnTo>
                    <a:lnTo>
                      <a:pt x="50" y="0"/>
                    </a:lnTo>
                    <a:lnTo>
                      <a:pt x="50" y="14"/>
                    </a:lnTo>
                    <a:lnTo>
                      <a:pt x="36" y="38"/>
                    </a:lnTo>
                    <a:lnTo>
                      <a:pt x="29" y="62"/>
                    </a:lnTo>
                    <a:lnTo>
                      <a:pt x="21" y="86"/>
                    </a:lnTo>
                    <a:lnTo>
                      <a:pt x="14" y="124"/>
                    </a:lnTo>
                    <a:lnTo>
                      <a:pt x="7" y="157"/>
                    </a:lnTo>
                  </a:path>
                </a:pathLst>
              </a:custGeom>
              <a:solidFill>
                <a:schemeClr val="accent1"/>
              </a:solidFill>
              <a:ln w="12700" cap="rnd">
                <a:solidFill>
                  <a:srgbClr val="008000"/>
                </a:solidFill>
                <a:round/>
                <a:headEnd/>
                <a:tailEnd/>
              </a:ln>
            </p:spPr>
            <p:txBody>
              <a:bodyPr/>
              <a:lstStyle/>
              <a:p>
                <a:endParaRPr lang="en-US"/>
              </a:p>
            </p:txBody>
          </p:sp>
          <p:sp>
            <p:nvSpPr>
              <p:cNvPr id="17635" name="Freeform 845"/>
              <p:cNvSpPr>
                <a:spLocks/>
              </p:cNvSpPr>
              <p:nvPr/>
            </p:nvSpPr>
            <p:spPr bwMode="auto">
              <a:xfrm>
                <a:off x="4477" y="2642"/>
                <a:ext cx="51" cy="203"/>
              </a:xfrm>
              <a:custGeom>
                <a:avLst/>
                <a:gdLst>
                  <a:gd name="T0" fmla="*/ 43 w 51"/>
                  <a:gd name="T1" fmla="*/ 202 h 203"/>
                  <a:gd name="T2" fmla="*/ 36 w 51"/>
                  <a:gd name="T3" fmla="*/ 136 h 203"/>
                  <a:gd name="T4" fmla="*/ 29 w 51"/>
                  <a:gd name="T5" fmla="*/ 80 h 203"/>
                  <a:gd name="T6" fmla="*/ 21 w 51"/>
                  <a:gd name="T7" fmla="*/ 56 h 203"/>
                  <a:gd name="T8" fmla="*/ 14 w 51"/>
                  <a:gd name="T9" fmla="*/ 33 h 203"/>
                  <a:gd name="T10" fmla="*/ 7 w 51"/>
                  <a:gd name="T11" fmla="*/ 14 h 203"/>
                  <a:gd name="T12" fmla="*/ 0 w 51"/>
                  <a:gd name="T13" fmla="*/ 4 h 203"/>
                  <a:gd name="T14" fmla="*/ 0 w 51"/>
                  <a:gd name="T15" fmla="*/ 0 h 203"/>
                  <a:gd name="T16" fmla="*/ 7 w 51"/>
                  <a:gd name="T17" fmla="*/ 4 h 203"/>
                  <a:gd name="T18" fmla="*/ 14 w 51"/>
                  <a:gd name="T19" fmla="*/ 14 h 203"/>
                  <a:gd name="T20" fmla="*/ 21 w 51"/>
                  <a:gd name="T21" fmla="*/ 28 h 203"/>
                  <a:gd name="T22" fmla="*/ 29 w 51"/>
                  <a:gd name="T23" fmla="*/ 47 h 203"/>
                  <a:gd name="T24" fmla="*/ 36 w 51"/>
                  <a:gd name="T25" fmla="*/ 70 h 203"/>
                  <a:gd name="T26" fmla="*/ 43 w 51"/>
                  <a:gd name="T27" fmla="*/ 99 h 203"/>
                  <a:gd name="T28" fmla="*/ 50 w 51"/>
                  <a:gd name="T29" fmla="*/ 117 h 203"/>
                  <a:gd name="T30" fmla="*/ 50 w 51"/>
                  <a:gd name="T31" fmla="*/ 141 h 203"/>
                  <a:gd name="T32" fmla="*/ 50 w 51"/>
                  <a:gd name="T33" fmla="*/ 155 h 2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203"/>
                  <a:gd name="T53" fmla="*/ 51 w 51"/>
                  <a:gd name="T54" fmla="*/ 203 h 2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203">
                    <a:moveTo>
                      <a:pt x="43" y="202"/>
                    </a:moveTo>
                    <a:lnTo>
                      <a:pt x="36" y="136"/>
                    </a:lnTo>
                    <a:lnTo>
                      <a:pt x="29" y="80"/>
                    </a:lnTo>
                    <a:lnTo>
                      <a:pt x="21" y="56"/>
                    </a:lnTo>
                    <a:lnTo>
                      <a:pt x="14" y="33"/>
                    </a:lnTo>
                    <a:lnTo>
                      <a:pt x="7" y="14"/>
                    </a:lnTo>
                    <a:lnTo>
                      <a:pt x="0" y="4"/>
                    </a:lnTo>
                    <a:lnTo>
                      <a:pt x="0" y="0"/>
                    </a:lnTo>
                    <a:lnTo>
                      <a:pt x="7" y="4"/>
                    </a:lnTo>
                    <a:lnTo>
                      <a:pt x="14" y="14"/>
                    </a:lnTo>
                    <a:lnTo>
                      <a:pt x="21" y="28"/>
                    </a:lnTo>
                    <a:lnTo>
                      <a:pt x="29" y="47"/>
                    </a:lnTo>
                    <a:lnTo>
                      <a:pt x="36" y="70"/>
                    </a:lnTo>
                    <a:lnTo>
                      <a:pt x="43" y="99"/>
                    </a:lnTo>
                    <a:lnTo>
                      <a:pt x="50" y="117"/>
                    </a:lnTo>
                    <a:lnTo>
                      <a:pt x="50" y="141"/>
                    </a:lnTo>
                    <a:lnTo>
                      <a:pt x="50" y="155"/>
                    </a:lnTo>
                  </a:path>
                </a:pathLst>
              </a:custGeom>
              <a:solidFill>
                <a:schemeClr val="accent1"/>
              </a:solidFill>
              <a:ln w="12700" cap="rnd">
                <a:solidFill>
                  <a:srgbClr val="008000"/>
                </a:solidFill>
                <a:round/>
                <a:headEnd/>
                <a:tailEnd/>
              </a:ln>
            </p:spPr>
            <p:txBody>
              <a:bodyPr/>
              <a:lstStyle/>
              <a:p>
                <a:endParaRPr lang="en-US"/>
              </a:p>
            </p:txBody>
          </p:sp>
          <p:sp>
            <p:nvSpPr>
              <p:cNvPr id="17636" name="Freeform 846"/>
              <p:cNvSpPr>
                <a:spLocks/>
              </p:cNvSpPr>
              <p:nvPr/>
            </p:nvSpPr>
            <p:spPr bwMode="auto">
              <a:xfrm>
                <a:off x="4420" y="2796"/>
                <a:ext cx="100" cy="67"/>
              </a:xfrm>
              <a:custGeom>
                <a:avLst/>
                <a:gdLst>
                  <a:gd name="T0" fmla="*/ 99 w 100"/>
                  <a:gd name="T1" fmla="*/ 66 h 67"/>
                  <a:gd name="T2" fmla="*/ 99 w 100"/>
                  <a:gd name="T3" fmla="*/ 61 h 67"/>
                  <a:gd name="T4" fmla="*/ 85 w 100"/>
                  <a:gd name="T5" fmla="*/ 47 h 67"/>
                  <a:gd name="T6" fmla="*/ 78 w 100"/>
                  <a:gd name="T7" fmla="*/ 33 h 67"/>
                  <a:gd name="T8" fmla="*/ 71 w 100"/>
                  <a:gd name="T9" fmla="*/ 23 h 67"/>
                  <a:gd name="T10" fmla="*/ 57 w 100"/>
                  <a:gd name="T11" fmla="*/ 14 h 67"/>
                  <a:gd name="T12" fmla="*/ 35 w 100"/>
                  <a:gd name="T13" fmla="*/ 4 h 67"/>
                  <a:gd name="T14" fmla="*/ 28 w 100"/>
                  <a:gd name="T15" fmla="*/ 0 h 67"/>
                  <a:gd name="T16" fmla="*/ 14 w 100"/>
                  <a:gd name="T17" fmla="*/ 0 h 67"/>
                  <a:gd name="T18" fmla="*/ 7 w 100"/>
                  <a:gd name="T19" fmla="*/ 0 h 67"/>
                  <a:gd name="T20" fmla="*/ 0 w 100"/>
                  <a:gd name="T21" fmla="*/ 4 h 67"/>
                  <a:gd name="T22" fmla="*/ 7 w 100"/>
                  <a:gd name="T23" fmla="*/ 4 h 67"/>
                  <a:gd name="T24" fmla="*/ 28 w 100"/>
                  <a:gd name="T25" fmla="*/ 9 h 67"/>
                  <a:gd name="T26" fmla="*/ 42 w 100"/>
                  <a:gd name="T27" fmla="*/ 14 h 67"/>
                  <a:gd name="T28" fmla="*/ 57 w 100"/>
                  <a:gd name="T29" fmla="*/ 19 h 67"/>
                  <a:gd name="T30" fmla="*/ 71 w 100"/>
                  <a:gd name="T31" fmla="*/ 28 h 67"/>
                  <a:gd name="T32" fmla="*/ 78 w 100"/>
                  <a:gd name="T33" fmla="*/ 42 h 67"/>
                  <a:gd name="T34" fmla="*/ 92 w 100"/>
                  <a:gd name="T35" fmla="*/ 57 h 67"/>
                  <a:gd name="T36" fmla="*/ 99 w 100"/>
                  <a:gd name="T37" fmla="*/ 66 h 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
                  <a:gd name="T58" fmla="*/ 0 h 67"/>
                  <a:gd name="T59" fmla="*/ 100 w 100"/>
                  <a:gd name="T60" fmla="*/ 67 h 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 h="67">
                    <a:moveTo>
                      <a:pt x="99" y="66"/>
                    </a:moveTo>
                    <a:lnTo>
                      <a:pt x="99" y="61"/>
                    </a:lnTo>
                    <a:lnTo>
                      <a:pt x="85" y="47"/>
                    </a:lnTo>
                    <a:lnTo>
                      <a:pt x="78" y="33"/>
                    </a:lnTo>
                    <a:lnTo>
                      <a:pt x="71" y="23"/>
                    </a:lnTo>
                    <a:lnTo>
                      <a:pt x="57" y="14"/>
                    </a:lnTo>
                    <a:lnTo>
                      <a:pt x="35" y="4"/>
                    </a:lnTo>
                    <a:lnTo>
                      <a:pt x="28" y="0"/>
                    </a:lnTo>
                    <a:lnTo>
                      <a:pt x="14" y="0"/>
                    </a:lnTo>
                    <a:lnTo>
                      <a:pt x="7" y="0"/>
                    </a:lnTo>
                    <a:lnTo>
                      <a:pt x="0" y="4"/>
                    </a:lnTo>
                    <a:lnTo>
                      <a:pt x="7" y="4"/>
                    </a:lnTo>
                    <a:lnTo>
                      <a:pt x="28" y="9"/>
                    </a:lnTo>
                    <a:lnTo>
                      <a:pt x="42" y="14"/>
                    </a:lnTo>
                    <a:lnTo>
                      <a:pt x="57" y="19"/>
                    </a:lnTo>
                    <a:lnTo>
                      <a:pt x="71" y="28"/>
                    </a:lnTo>
                    <a:lnTo>
                      <a:pt x="78" y="42"/>
                    </a:lnTo>
                    <a:lnTo>
                      <a:pt x="92" y="57"/>
                    </a:lnTo>
                    <a:lnTo>
                      <a:pt x="99" y="66"/>
                    </a:lnTo>
                  </a:path>
                </a:pathLst>
              </a:custGeom>
              <a:solidFill>
                <a:schemeClr val="accent1"/>
              </a:solidFill>
              <a:ln w="12700" cap="rnd">
                <a:solidFill>
                  <a:srgbClr val="008000"/>
                </a:solidFill>
                <a:round/>
                <a:headEnd/>
                <a:tailEnd/>
              </a:ln>
            </p:spPr>
            <p:txBody>
              <a:bodyPr/>
              <a:lstStyle/>
              <a:p>
                <a:endParaRPr lang="en-US"/>
              </a:p>
            </p:txBody>
          </p:sp>
          <p:sp>
            <p:nvSpPr>
              <p:cNvPr id="17637" name="Freeform 847"/>
              <p:cNvSpPr>
                <a:spLocks/>
              </p:cNvSpPr>
              <p:nvPr/>
            </p:nvSpPr>
            <p:spPr bwMode="auto">
              <a:xfrm>
                <a:off x="4519" y="2642"/>
                <a:ext cx="37" cy="224"/>
              </a:xfrm>
              <a:custGeom>
                <a:avLst/>
                <a:gdLst>
                  <a:gd name="T0" fmla="*/ 0 w 37"/>
                  <a:gd name="T1" fmla="*/ 204 h 224"/>
                  <a:gd name="T2" fmla="*/ 7 w 37"/>
                  <a:gd name="T3" fmla="*/ 142 h 224"/>
                  <a:gd name="T4" fmla="*/ 15 w 37"/>
                  <a:gd name="T5" fmla="*/ 86 h 224"/>
                  <a:gd name="T6" fmla="*/ 22 w 37"/>
                  <a:gd name="T7" fmla="*/ 57 h 224"/>
                  <a:gd name="T8" fmla="*/ 22 w 37"/>
                  <a:gd name="T9" fmla="*/ 33 h 224"/>
                  <a:gd name="T10" fmla="*/ 29 w 37"/>
                  <a:gd name="T11" fmla="*/ 10 h 224"/>
                  <a:gd name="T12" fmla="*/ 29 w 37"/>
                  <a:gd name="T13" fmla="*/ 0 h 224"/>
                  <a:gd name="T14" fmla="*/ 36 w 37"/>
                  <a:gd name="T15" fmla="*/ 0 h 224"/>
                  <a:gd name="T16" fmla="*/ 36 w 37"/>
                  <a:gd name="T17" fmla="*/ 10 h 224"/>
                  <a:gd name="T18" fmla="*/ 36 w 37"/>
                  <a:gd name="T19" fmla="*/ 24 h 224"/>
                  <a:gd name="T20" fmla="*/ 29 w 37"/>
                  <a:gd name="T21" fmla="*/ 38 h 224"/>
                  <a:gd name="T22" fmla="*/ 22 w 37"/>
                  <a:gd name="T23" fmla="*/ 81 h 224"/>
                  <a:gd name="T24" fmla="*/ 15 w 37"/>
                  <a:gd name="T25" fmla="*/ 128 h 224"/>
                  <a:gd name="T26" fmla="*/ 15 w 37"/>
                  <a:gd name="T27" fmla="*/ 176 h 224"/>
                  <a:gd name="T28" fmla="*/ 15 w 37"/>
                  <a:gd name="T29" fmla="*/ 223 h 2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224"/>
                  <a:gd name="T47" fmla="*/ 37 w 37"/>
                  <a:gd name="T48" fmla="*/ 224 h 2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224">
                    <a:moveTo>
                      <a:pt x="0" y="204"/>
                    </a:moveTo>
                    <a:lnTo>
                      <a:pt x="7" y="142"/>
                    </a:lnTo>
                    <a:lnTo>
                      <a:pt x="15" y="86"/>
                    </a:lnTo>
                    <a:lnTo>
                      <a:pt x="22" y="57"/>
                    </a:lnTo>
                    <a:lnTo>
                      <a:pt x="22" y="33"/>
                    </a:lnTo>
                    <a:lnTo>
                      <a:pt x="29" y="10"/>
                    </a:lnTo>
                    <a:lnTo>
                      <a:pt x="29" y="0"/>
                    </a:lnTo>
                    <a:lnTo>
                      <a:pt x="36" y="0"/>
                    </a:lnTo>
                    <a:lnTo>
                      <a:pt x="36" y="10"/>
                    </a:lnTo>
                    <a:lnTo>
                      <a:pt x="36" y="24"/>
                    </a:lnTo>
                    <a:lnTo>
                      <a:pt x="29" y="38"/>
                    </a:lnTo>
                    <a:lnTo>
                      <a:pt x="22" y="81"/>
                    </a:lnTo>
                    <a:lnTo>
                      <a:pt x="15" y="128"/>
                    </a:lnTo>
                    <a:lnTo>
                      <a:pt x="15" y="176"/>
                    </a:lnTo>
                    <a:lnTo>
                      <a:pt x="15" y="223"/>
                    </a:lnTo>
                  </a:path>
                </a:pathLst>
              </a:custGeom>
              <a:solidFill>
                <a:schemeClr val="accent1"/>
              </a:solidFill>
              <a:ln w="12700" cap="rnd">
                <a:solidFill>
                  <a:srgbClr val="008000"/>
                </a:solidFill>
                <a:round/>
                <a:headEnd/>
                <a:tailEnd/>
              </a:ln>
            </p:spPr>
            <p:txBody>
              <a:bodyPr/>
              <a:lstStyle/>
              <a:p>
                <a:endParaRPr lang="en-US"/>
              </a:p>
            </p:txBody>
          </p:sp>
          <p:sp>
            <p:nvSpPr>
              <p:cNvPr id="17638" name="Freeform 848"/>
              <p:cNvSpPr>
                <a:spLocks/>
              </p:cNvSpPr>
              <p:nvPr/>
            </p:nvSpPr>
            <p:spPr bwMode="auto">
              <a:xfrm>
                <a:off x="4539" y="2792"/>
                <a:ext cx="73" cy="62"/>
              </a:xfrm>
              <a:custGeom>
                <a:avLst/>
                <a:gdLst>
                  <a:gd name="T0" fmla="*/ 0 w 73"/>
                  <a:gd name="T1" fmla="*/ 61 h 62"/>
                  <a:gd name="T2" fmla="*/ 7 w 73"/>
                  <a:gd name="T3" fmla="*/ 37 h 62"/>
                  <a:gd name="T4" fmla="*/ 14 w 73"/>
                  <a:gd name="T5" fmla="*/ 19 h 62"/>
                  <a:gd name="T6" fmla="*/ 29 w 73"/>
                  <a:gd name="T7" fmla="*/ 9 h 62"/>
                  <a:gd name="T8" fmla="*/ 36 w 73"/>
                  <a:gd name="T9" fmla="*/ 4 h 62"/>
                  <a:gd name="T10" fmla="*/ 58 w 73"/>
                  <a:gd name="T11" fmla="*/ 0 h 62"/>
                  <a:gd name="T12" fmla="*/ 72 w 73"/>
                  <a:gd name="T13" fmla="*/ 4 h 62"/>
                  <a:gd name="T14" fmla="*/ 65 w 73"/>
                  <a:gd name="T15" fmla="*/ 9 h 62"/>
                  <a:gd name="T16" fmla="*/ 50 w 73"/>
                  <a:gd name="T17" fmla="*/ 19 h 62"/>
                  <a:gd name="T18" fmla="*/ 29 w 73"/>
                  <a:gd name="T19" fmla="*/ 28 h 62"/>
                  <a:gd name="T20" fmla="*/ 7 w 73"/>
                  <a:gd name="T21" fmla="*/ 3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62"/>
                  <a:gd name="T35" fmla="*/ 73 w 73"/>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62">
                    <a:moveTo>
                      <a:pt x="0" y="61"/>
                    </a:moveTo>
                    <a:lnTo>
                      <a:pt x="7" y="37"/>
                    </a:lnTo>
                    <a:lnTo>
                      <a:pt x="14" y="19"/>
                    </a:lnTo>
                    <a:lnTo>
                      <a:pt x="29" y="9"/>
                    </a:lnTo>
                    <a:lnTo>
                      <a:pt x="36" y="4"/>
                    </a:lnTo>
                    <a:lnTo>
                      <a:pt x="58" y="0"/>
                    </a:lnTo>
                    <a:lnTo>
                      <a:pt x="72" y="4"/>
                    </a:lnTo>
                    <a:lnTo>
                      <a:pt x="65" y="9"/>
                    </a:lnTo>
                    <a:lnTo>
                      <a:pt x="50" y="19"/>
                    </a:lnTo>
                    <a:lnTo>
                      <a:pt x="29" y="28"/>
                    </a:lnTo>
                    <a:lnTo>
                      <a:pt x="7" y="37"/>
                    </a:lnTo>
                  </a:path>
                </a:pathLst>
              </a:custGeom>
              <a:solidFill>
                <a:schemeClr val="accent1"/>
              </a:solidFill>
              <a:ln w="12700" cap="rnd">
                <a:solidFill>
                  <a:srgbClr val="008000"/>
                </a:solidFill>
                <a:round/>
                <a:headEnd/>
                <a:tailEnd/>
              </a:ln>
            </p:spPr>
            <p:txBody>
              <a:bodyPr/>
              <a:lstStyle/>
              <a:p>
                <a:endParaRPr lang="en-US"/>
              </a:p>
            </p:txBody>
          </p:sp>
          <p:sp>
            <p:nvSpPr>
              <p:cNvPr id="17639" name="Freeform 849"/>
              <p:cNvSpPr>
                <a:spLocks/>
              </p:cNvSpPr>
              <p:nvPr/>
            </p:nvSpPr>
            <p:spPr bwMode="auto">
              <a:xfrm>
                <a:off x="4504" y="2593"/>
                <a:ext cx="22" cy="250"/>
              </a:xfrm>
              <a:custGeom>
                <a:avLst/>
                <a:gdLst>
                  <a:gd name="T0" fmla="*/ 21 w 22"/>
                  <a:gd name="T1" fmla="*/ 249 h 250"/>
                  <a:gd name="T2" fmla="*/ 14 w 22"/>
                  <a:gd name="T3" fmla="*/ 188 h 250"/>
                  <a:gd name="T4" fmla="*/ 14 w 22"/>
                  <a:gd name="T5" fmla="*/ 131 h 250"/>
                  <a:gd name="T6" fmla="*/ 7 w 22"/>
                  <a:gd name="T7" fmla="*/ 80 h 250"/>
                  <a:gd name="T8" fmla="*/ 0 w 22"/>
                  <a:gd name="T9" fmla="*/ 42 h 250"/>
                  <a:gd name="T10" fmla="*/ 0 w 22"/>
                  <a:gd name="T11" fmla="*/ 19 h 250"/>
                  <a:gd name="T12" fmla="*/ 0 w 22"/>
                  <a:gd name="T13" fmla="*/ 9 h 250"/>
                  <a:gd name="T14" fmla="*/ 0 w 22"/>
                  <a:gd name="T15" fmla="*/ 0 h 250"/>
                  <a:gd name="T16" fmla="*/ 7 w 22"/>
                  <a:gd name="T17" fmla="*/ 9 h 250"/>
                  <a:gd name="T18" fmla="*/ 7 w 22"/>
                  <a:gd name="T19" fmla="*/ 23 h 250"/>
                  <a:gd name="T20" fmla="*/ 14 w 22"/>
                  <a:gd name="T21" fmla="*/ 42 h 250"/>
                  <a:gd name="T22" fmla="*/ 14 w 22"/>
                  <a:gd name="T23" fmla="*/ 61 h 250"/>
                  <a:gd name="T24" fmla="*/ 14 w 22"/>
                  <a:gd name="T25" fmla="*/ 94 h 250"/>
                  <a:gd name="T26" fmla="*/ 14 w 22"/>
                  <a:gd name="T27" fmla="*/ 127 h 250"/>
                  <a:gd name="T28" fmla="*/ 21 w 22"/>
                  <a:gd name="T29" fmla="*/ 169 h 250"/>
                  <a:gd name="T30" fmla="*/ 21 w 22"/>
                  <a:gd name="T31" fmla="*/ 21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250"/>
                  <a:gd name="T50" fmla="*/ 22 w 22"/>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250">
                    <a:moveTo>
                      <a:pt x="21" y="249"/>
                    </a:moveTo>
                    <a:lnTo>
                      <a:pt x="14" y="188"/>
                    </a:lnTo>
                    <a:lnTo>
                      <a:pt x="14" y="131"/>
                    </a:lnTo>
                    <a:lnTo>
                      <a:pt x="7" y="80"/>
                    </a:lnTo>
                    <a:lnTo>
                      <a:pt x="0" y="42"/>
                    </a:lnTo>
                    <a:lnTo>
                      <a:pt x="0" y="19"/>
                    </a:lnTo>
                    <a:lnTo>
                      <a:pt x="0" y="9"/>
                    </a:lnTo>
                    <a:lnTo>
                      <a:pt x="0" y="0"/>
                    </a:lnTo>
                    <a:lnTo>
                      <a:pt x="7" y="9"/>
                    </a:lnTo>
                    <a:lnTo>
                      <a:pt x="7" y="23"/>
                    </a:lnTo>
                    <a:lnTo>
                      <a:pt x="14" y="42"/>
                    </a:lnTo>
                    <a:lnTo>
                      <a:pt x="14" y="61"/>
                    </a:lnTo>
                    <a:lnTo>
                      <a:pt x="14" y="94"/>
                    </a:lnTo>
                    <a:lnTo>
                      <a:pt x="14" y="127"/>
                    </a:lnTo>
                    <a:lnTo>
                      <a:pt x="21" y="169"/>
                    </a:lnTo>
                    <a:lnTo>
                      <a:pt x="21" y="211"/>
                    </a:lnTo>
                  </a:path>
                </a:pathLst>
              </a:custGeom>
              <a:solidFill>
                <a:schemeClr val="accent1"/>
              </a:solidFill>
              <a:ln w="12700" cap="rnd">
                <a:solidFill>
                  <a:srgbClr val="008000"/>
                </a:solidFill>
                <a:round/>
                <a:headEnd/>
                <a:tailEnd/>
              </a:ln>
            </p:spPr>
            <p:txBody>
              <a:bodyPr/>
              <a:lstStyle/>
              <a:p>
                <a:endParaRPr lang="en-US"/>
              </a:p>
            </p:txBody>
          </p:sp>
        </p:grpSp>
        <p:grpSp>
          <p:nvGrpSpPr>
            <p:cNvPr id="17955" name="Group 850"/>
            <p:cNvGrpSpPr>
              <a:grpSpLocks/>
            </p:cNvGrpSpPr>
            <p:nvPr/>
          </p:nvGrpSpPr>
          <p:grpSpPr bwMode="auto">
            <a:xfrm>
              <a:off x="4609" y="2589"/>
              <a:ext cx="189" cy="281"/>
              <a:chOff x="4609" y="2589"/>
              <a:chExt cx="189" cy="281"/>
            </a:xfrm>
          </p:grpSpPr>
          <p:sp>
            <p:nvSpPr>
              <p:cNvPr id="17624" name="Freeform 851"/>
              <p:cNvSpPr>
                <a:spLocks/>
              </p:cNvSpPr>
              <p:nvPr/>
            </p:nvSpPr>
            <p:spPr bwMode="auto">
              <a:xfrm>
                <a:off x="4704" y="2765"/>
                <a:ext cx="9" cy="105"/>
              </a:xfrm>
              <a:custGeom>
                <a:avLst/>
                <a:gdLst>
                  <a:gd name="T0" fmla="*/ 0 w 9"/>
                  <a:gd name="T1" fmla="*/ 104 h 105"/>
                  <a:gd name="T2" fmla="*/ 0 w 9"/>
                  <a:gd name="T3" fmla="*/ 71 h 105"/>
                  <a:gd name="T4" fmla="*/ 0 w 9"/>
                  <a:gd name="T5" fmla="*/ 47 h 105"/>
                  <a:gd name="T6" fmla="*/ 8 w 9"/>
                  <a:gd name="T7" fmla="*/ 28 h 105"/>
                  <a:gd name="T8" fmla="*/ 8 w 9"/>
                  <a:gd name="T9" fmla="*/ 14 h 105"/>
                  <a:gd name="T10" fmla="*/ 8 w 9"/>
                  <a:gd name="T11" fmla="*/ 4 h 105"/>
                  <a:gd name="T12" fmla="*/ 8 w 9"/>
                  <a:gd name="T13" fmla="*/ 0 h 105"/>
                  <a:gd name="T14" fmla="*/ 8 w 9"/>
                  <a:gd name="T15" fmla="*/ 4 h 105"/>
                  <a:gd name="T16" fmla="*/ 8 w 9"/>
                  <a:gd name="T17" fmla="*/ 19 h 105"/>
                  <a:gd name="T18" fmla="*/ 8 w 9"/>
                  <a:gd name="T19" fmla="*/ 42 h 105"/>
                  <a:gd name="T20" fmla="*/ 8 w 9"/>
                  <a:gd name="T21" fmla="*/ 76 h 105"/>
                  <a:gd name="T22" fmla="*/ 0 w 9"/>
                  <a:gd name="T23" fmla="*/ 104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05"/>
                  <a:gd name="T38" fmla="*/ 9 w 9"/>
                  <a:gd name="T39" fmla="*/ 105 h 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05">
                    <a:moveTo>
                      <a:pt x="0" y="104"/>
                    </a:moveTo>
                    <a:lnTo>
                      <a:pt x="0" y="71"/>
                    </a:lnTo>
                    <a:lnTo>
                      <a:pt x="0" y="47"/>
                    </a:lnTo>
                    <a:lnTo>
                      <a:pt x="8" y="28"/>
                    </a:lnTo>
                    <a:lnTo>
                      <a:pt x="8" y="14"/>
                    </a:lnTo>
                    <a:lnTo>
                      <a:pt x="8" y="4"/>
                    </a:lnTo>
                    <a:lnTo>
                      <a:pt x="8" y="0"/>
                    </a:lnTo>
                    <a:lnTo>
                      <a:pt x="8" y="4"/>
                    </a:lnTo>
                    <a:lnTo>
                      <a:pt x="8" y="19"/>
                    </a:lnTo>
                    <a:lnTo>
                      <a:pt x="8" y="42"/>
                    </a:lnTo>
                    <a:lnTo>
                      <a:pt x="8" y="76"/>
                    </a:lnTo>
                    <a:lnTo>
                      <a:pt x="0" y="104"/>
                    </a:lnTo>
                  </a:path>
                </a:pathLst>
              </a:custGeom>
              <a:solidFill>
                <a:schemeClr val="accent1"/>
              </a:solidFill>
              <a:ln w="12700" cap="rnd">
                <a:solidFill>
                  <a:srgbClr val="008000"/>
                </a:solidFill>
                <a:round/>
                <a:headEnd/>
                <a:tailEnd/>
              </a:ln>
            </p:spPr>
            <p:txBody>
              <a:bodyPr/>
              <a:lstStyle/>
              <a:p>
                <a:endParaRPr lang="en-US"/>
              </a:p>
            </p:txBody>
          </p:sp>
          <p:sp>
            <p:nvSpPr>
              <p:cNvPr id="17625" name="Freeform 852"/>
              <p:cNvSpPr>
                <a:spLocks/>
              </p:cNvSpPr>
              <p:nvPr/>
            </p:nvSpPr>
            <p:spPr bwMode="auto">
              <a:xfrm>
                <a:off x="4630" y="2692"/>
                <a:ext cx="82" cy="167"/>
              </a:xfrm>
              <a:custGeom>
                <a:avLst/>
                <a:gdLst>
                  <a:gd name="T0" fmla="*/ 81 w 82"/>
                  <a:gd name="T1" fmla="*/ 166 h 167"/>
                  <a:gd name="T2" fmla="*/ 74 w 82"/>
                  <a:gd name="T3" fmla="*/ 161 h 167"/>
                  <a:gd name="T4" fmla="*/ 66 w 82"/>
                  <a:gd name="T5" fmla="*/ 147 h 167"/>
                  <a:gd name="T6" fmla="*/ 51 w 82"/>
                  <a:gd name="T7" fmla="*/ 123 h 167"/>
                  <a:gd name="T8" fmla="*/ 44 w 82"/>
                  <a:gd name="T9" fmla="*/ 104 h 167"/>
                  <a:gd name="T10" fmla="*/ 44 w 82"/>
                  <a:gd name="T11" fmla="*/ 94 h 167"/>
                  <a:gd name="T12" fmla="*/ 44 w 82"/>
                  <a:gd name="T13" fmla="*/ 85 h 167"/>
                  <a:gd name="T14" fmla="*/ 44 w 82"/>
                  <a:gd name="T15" fmla="*/ 75 h 167"/>
                  <a:gd name="T16" fmla="*/ 44 w 82"/>
                  <a:gd name="T17" fmla="*/ 61 h 167"/>
                  <a:gd name="T18" fmla="*/ 37 w 82"/>
                  <a:gd name="T19" fmla="*/ 47 h 167"/>
                  <a:gd name="T20" fmla="*/ 22 w 82"/>
                  <a:gd name="T21" fmla="*/ 28 h 167"/>
                  <a:gd name="T22" fmla="*/ 7 w 82"/>
                  <a:gd name="T23" fmla="*/ 9 h 167"/>
                  <a:gd name="T24" fmla="*/ 0 w 82"/>
                  <a:gd name="T25" fmla="*/ 0 h 167"/>
                  <a:gd name="T26" fmla="*/ 7 w 82"/>
                  <a:gd name="T27" fmla="*/ 0 h 167"/>
                  <a:gd name="T28" fmla="*/ 15 w 82"/>
                  <a:gd name="T29" fmla="*/ 14 h 167"/>
                  <a:gd name="T30" fmla="*/ 29 w 82"/>
                  <a:gd name="T31" fmla="*/ 28 h 167"/>
                  <a:gd name="T32" fmla="*/ 44 w 82"/>
                  <a:gd name="T33" fmla="*/ 47 h 167"/>
                  <a:gd name="T34" fmla="*/ 51 w 82"/>
                  <a:gd name="T35" fmla="*/ 56 h 167"/>
                  <a:gd name="T36" fmla="*/ 51 w 82"/>
                  <a:gd name="T37" fmla="*/ 75 h 167"/>
                  <a:gd name="T38" fmla="*/ 66 w 82"/>
                  <a:gd name="T39" fmla="*/ 113 h 167"/>
                  <a:gd name="T40" fmla="*/ 74 w 82"/>
                  <a:gd name="T41" fmla="*/ 147 h 167"/>
                  <a:gd name="T42" fmla="*/ 81 w 82"/>
                  <a:gd name="T43" fmla="*/ 161 h 167"/>
                  <a:gd name="T44" fmla="*/ 81 w 82"/>
                  <a:gd name="T45" fmla="*/ 166 h 1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2"/>
                  <a:gd name="T70" fmla="*/ 0 h 167"/>
                  <a:gd name="T71" fmla="*/ 82 w 82"/>
                  <a:gd name="T72" fmla="*/ 167 h 16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2" h="167">
                    <a:moveTo>
                      <a:pt x="81" y="166"/>
                    </a:moveTo>
                    <a:lnTo>
                      <a:pt x="74" y="161"/>
                    </a:lnTo>
                    <a:lnTo>
                      <a:pt x="66" y="147"/>
                    </a:lnTo>
                    <a:lnTo>
                      <a:pt x="51" y="123"/>
                    </a:lnTo>
                    <a:lnTo>
                      <a:pt x="44" y="104"/>
                    </a:lnTo>
                    <a:lnTo>
                      <a:pt x="44" y="94"/>
                    </a:lnTo>
                    <a:lnTo>
                      <a:pt x="44" y="85"/>
                    </a:lnTo>
                    <a:lnTo>
                      <a:pt x="44" y="75"/>
                    </a:lnTo>
                    <a:lnTo>
                      <a:pt x="44" y="61"/>
                    </a:lnTo>
                    <a:lnTo>
                      <a:pt x="37" y="47"/>
                    </a:lnTo>
                    <a:lnTo>
                      <a:pt x="22" y="28"/>
                    </a:lnTo>
                    <a:lnTo>
                      <a:pt x="7" y="9"/>
                    </a:lnTo>
                    <a:lnTo>
                      <a:pt x="0" y="0"/>
                    </a:lnTo>
                    <a:lnTo>
                      <a:pt x="7" y="0"/>
                    </a:lnTo>
                    <a:lnTo>
                      <a:pt x="15" y="14"/>
                    </a:lnTo>
                    <a:lnTo>
                      <a:pt x="29" y="28"/>
                    </a:lnTo>
                    <a:lnTo>
                      <a:pt x="44" y="47"/>
                    </a:lnTo>
                    <a:lnTo>
                      <a:pt x="51" y="56"/>
                    </a:lnTo>
                    <a:lnTo>
                      <a:pt x="51" y="75"/>
                    </a:lnTo>
                    <a:lnTo>
                      <a:pt x="66" y="113"/>
                    </a:lnTo>
                    <a:lnTo>
                      <a:pt x="74" y="147"/>
                    </a:lnTo>
                    <a:lnTo>
                      <a:pt x="81" y="161"/>
                    </a:lnTo>
                    <a:lnTo>
                      <a:pt x="81" y="166"/>
                    </a:lnTo>
                  </a:path>
                </a:pathLst>
              </a:custGeom>
              <a:solidFill>
                <a:schemeClr val="accent1"/>
              </a:solidFill>
              <a:ln w="12700" cap="rnd">
                <a:solidFill>
                  <a:srgbClr val="008000"/>
                </a:solidFill>
                <a:round/>
                <a:headEnd/>
                <a:tailEnd/>
              </a:ln>
            </p:spPr>
            <p:txBody>
              <a:bodyPr/>
              <a:lstStyle/>
              <a:p>
                <a:endParaRPr lang="en-US"/>
              </a:p>
            </p:txBody>
          </p:sp>
          <p:sp>
            <p:nvSpPr>
              <p:cNvPr id="17626" name="Freeform 853"/>
              <p:cNvSpPr>
                <a:spLocks/>
              </p:cNvSpPr>
              <p:nvPr/>
            </p:nvSpPr>
            <p:spPr bwMode="auto">
              <a:xfrm>
                <a:off x="4709" y="2712"/>
                <a:ext cx="53" cy="158"/>
              </a:xfrm>
              <a:custGeom>
                <a:avLst/>
                <a:gdLst>
                  <a:gd name="T0" fmla="*/ 0 w 53"/>
                  <a:gd name="T1" fmla="*/ 124 h 158"/>
                  <a:gd name="T2" fmla="*/ 15 w 53"/>
                  <a:gd name="T3" fmla="*/ 91 h 158"/>
                  <a:gd name="T4" fmla="*/ 30 w 53"/>
                  <a:gd name="T5" fmla="*/ 57 h 158"/>
                  <a:gd name="T6" fmla="*/ 30 w 53"/>
                  <a:gd name="T7" fmla="*/ 34 h 158"/>
                  <a:gd name="T8" fmla="*/ 30 w 53"/>
                  <a:gd name="T9" fmla="*/ 15 h 158"/>
                  <a:gd name="T10" fmla="*/ 37 w 53"/>
                  <a:gd name="T11" fmla="*/ 10 h 158"/>
                  <a:gd name="T12" fmla="*/ 45 w 53"/>
                  <a:gd name="T13" fmla="*/ 0 h 158"/>
                  <a:gd name="T14" fmla="*/ 52 w 53"/>
                  <a:gd name="T15" fmla="*/ 0 h 158"/>
                  <a:gd name="T16" fmla="*/ 52 w 53"/>
                  <a:gd name="T17" fmla="*/ 15 h 158"/>
                  <a:gd name="T18" fmla="*/ 37 w 53"/>
                  <a:gd name="T19" fmla="*/ 38 h 158"/>
                  <a:gd name="T20" fmla="*/ 30 w 53"/>
                  <a:gd name="T21" fmla="*/ 62 h 158"/>
                  <a:gd name="T22" fmla="*/ 22 w 53"/>
                  <a:gd name="T23" fmla="*/ 86 h 158"/>
                  <a:gd name="T24" fmla="*/ 15 w 53"/>
                  <a:gd name="T25" fmla="*/ 124 h 158"/>
                  <a:gd name="T26" fmla="*/ 15 w 53"/>
                  <a:gd name="T27" fmla="*/ 157 h 1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158"/>
                  <a:gd name="T44" fmla="*/ 53 w 53"/>
                  <a:gd name="T45" fmla="*/ 158 h 1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158">
                    <a:moveTo>
                      <a:pt x="0" y="124"/>
                    </a:moveTo>
                    <a:lnTo>
                      <a:pt x="15" y="91"/>
                    </a:lnTo>
                    <a:lnTo>
                      <a:pt x="30" y="57"/>
                    </a:lnTo>
                    <a:lnTo>
                      <a:pt x="30" y="34"/>
                    </a:lnTo>
                    <a:lnTo>
                      <a:pt x="30" y="15"/>
                    </a:lnTo>
                    <a:lnTo>
                      <a:pt x="37" y="10"/>
                    </a:lnTo>
                    <a:lnTo>
                      <a:pt x="45" y="0"/>
                    </a:lnTo>
                    <a:lnTo>
                      <a:pt x="52" y="0"/>
                    </a:lnTo>
                    <a:lnTo>
                      <a:pt x="52" y="15"/>
                    </a:lnTo>
                    <a:lnTo>
                      <a:pt x="37" y="38"/>
                    </a:lnTo>
                    <a:lnTo>
                      <a:pt x="30" y="62"/>
                    </a:lnTo>
                    <a:lnTo>
                      <a:pt x="22" y="86"/>
                    </a:lnTo>
                    <a:lnTo>
                      <a:pt x="15" y="124"/>
                    </a:lnTo>
                    <a:lnTo>
                      <a:pt x="15" y="157"/>
                    </a:lnTo>
                  </a:path>
                </a:pathLst>
              </a:custGeom>
              <a:solidFill>
                <a:schemeClr val="accent1"/>
              </a:solidFill>
              <a:ln w="12700" cap="rnd">
                <a:solidFill>
                  <a:srgbClr val="008000"/>
                </a:solidFill>
                <a:round/>
                <a:headEnd/>
                <a:tailEnd/>
              </a:ln>
            </p:spPr>
            <p:txBody>
              <a:bodyPr/>
              <a:lstStyle/>
              <a:p>
                <a:endParaRPr lang="en-US"/>
              </a:p>
            </p:txBody>
          </p:sp>
          <p:sp>
            <p:nvSpPr>
              <p:cNvPr id="17627" name="Freeform 854"/>
              <p:cNvSpPr>
                <a:spLocks/>
              </p:cNvSpPr>
              <p:nvPr/>
            </p:nvSpPr>
            <p:spPr bwMode="auto">
              <a:xfrm>
                <a:off x="4661" y="2638"/>
                <a:ext cx="53" cy="203"/>
              </a:xfrm>
              <a:custGeom>
                <a:avLst/>
                <a:gdLst>
                  <a:gd name="T0" fmla="*/ 44 w 53"/>
                  <a:gd name="T1" fmla="*/ 202 h 203"/>
                  <a:gd name="T2" fmla="*/ 37 w 53"/>
                  <a:gd name="T3" fmla="*/ 136 h 203"/>
                  <a:gd name="T4" fmla="*/ 29 w 53"/>
                  <a:gd name="T5" fmla="*/ 80 h 203"/>
                  <a:gd name="T6" fmla="*/ 22 w 53"/>
                  <a:gd name="T7" fmla="*/ 56 h 203"/>
                  <a:gd name="T8" fmla="*/ 15 w 53"/>
                  <a:gd name="T9" fmla="*/ 33 h 203"/>
                  <a:gd name="T10" fmla="*/ 7 w 53"/>
                  <a:gd name="T11" fmla="*/ 14 h 203"/>
                  <a:gd name="T12" fmla="*/ 0 w 53"/>
                  <a:gd name="T13" fmla="*/ 5 h 203"/>
                  <a:gd name="T14" fmla="*/ 0 w 53"/>
                  <a:gd name="T15" fmla="*/ 0 h 203"/>
                  <a:gd name="T16" fmla="*/ 7 w 53"/>
                  <a:gd name="T17" fmla="*/ 5 h 203"/>
                  <a:gd name="T18" fmla="*/ 15 w 53"/>
                  <a:gd name="T19" fmla="*/ 14 h 203"/>
                  <a:gd name="T20" fmla="*/ 22 w 53"/>
                  <a:gd name="T21" fmla="*/ 28 h 203"/>
                  <a:gd name="T22" fmla="*/ 29 w 53"/>
                  <a:gd name="T23" fmla="*/ 47 h 203"/>
                  <a:gd name="T24" fmla="*/ 37 w 53"/>
                  <a:gd name="T25" fmla="*/ 70 h 203"/>
                  <a:gd name="T26" fmla="*/ 52 w 53"/>
                  <a:gd name="T27" fmla="*/ 94 h 203"/>
                  <a:gd name="T28" fmla="*/ 52 w 53"/>
                  <a:gd name="T29" fmla="*/ 113 h 203"/>
                  <a:gd name="T30" fmla="*/ 52 w 53"/>
                  <a:gd name="T31" fmla="*/ 127 h 203"/>
                  <a:gd name="T32" fmla="*/ 52 w 53"/>
                  <a:gd name="T33" fmla="*/ 141 h 203"/>
                  <a:gd name="T34" fmla="*/ 52 w 53"/>
                  <a:gd name="T35" fmla="*/ 155 h 2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203"/>
                  <a:gd name="T56" fmla="*/ 53 w 53"/>
                  <a:gd name="T57" fmla="*/ 203 h 2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203">
                    <a:moveTo>
                      <a:pt x="44" y="202"/>
                    </a:moveTo>
                    <a:lnTo>
                      <a:pt x="37" y="136"/>
                    </a:lnTo>
                    <a:lnTo>
                      <a:pt x="29" y="80"/>
                    </a:lnTo>
                    <a:lnTo>
                      <a:pt x="22" y="56"/>
                    </a:lnTo>
                    <a:lnTo>
                      <a:pt x="15" y="33"/>
                    </a:lnTo>
                    <a:lnTo>
                      <a:pt x="7" y="14"/>
                    </a:lnTo>
                    <a:lnTo>
                      <a:pt x="0" y="5"/>
                    </a:lnTo>
                    <a:lnTo>
                      <a:pt x="0" y="0"/>
                    </a:lnTo>
                    <a:lnTo>
                      <a:pt x="7" y="5"/>
                    </a:lnTo>
                    <a:lnTo>
                      <a:pt x="15" y="14"/>
                    </a:lnTo>
                    <a:lnTo>
                      <a:pt x="22" y="28"/>
                    </a:lnTo>
                    <a:lnTo>
                      <a:pt x="29" y="47"/>
                    </a:lnTo>
                    <a:lnTo>
                      <a:pt x="37" y="70"/>
                    </a:lnTo>
                    <a:lnTo>
                      <a:pt x="52" y="94"/>
                    </a:lnTo>
                    <a:lnTo>
                      <a:pt x="52" y="113"/>
                    </a:lnTo>
                    <a:lnTo>
                      <a:pt x="52" y="127"/>
                    </a:lnTo>
                    <a:lnTo>
                      <a:pt x="52" y="141"/>
                    </a:lnTo>
                    <a:lnTo>
                      <a:pt x="52" y="155"/>
                    </a:lnTo>
                  </a:path>
                </a:pathLst>
              </a:custGeom>
              <a:solidFill>
                <a:schemeClr val="accent1"/>
              </a:solidFill>
              <a:ln w="12700" cap="rnd">
                <a:solidFill>
                  <a:srgbClr val="008000"/>
                </a:solidFill>
                <a:round/>
                <a:headEnd/>
                <a:tailEnd/>
              </a:ln>
            </p:spPr>
            <p:txBody>
              <a:bodyPr/>
              <a:lstStyle/>
              <a:p>
                <a:endParaRPr lang="en-US"/>
              </a:p>
            </p:txBody>
          </p:sp>
          <p:sp>
            <p:nvSpPr>
              <p:cNvPr id="17628" name="Freeform 855"/>
              <p:cNvSpPr>
                <a:spLocks/>
              </p:cNvSpPr>
              <p:nvPr/>
            </p:nvSpPr>
            <p:spPr bwMode="auto">
              <a:xfrm>
                <a:off x="4609" y="2792"/>
                <a:ext cx="97" cy="67"/>
              </a:xfrm>
              <a:custGeom>
                <a:avLst/>
                <a:gdLst>
                  <a:gd name="T0" fmla="*/ 96 w 97"/>
                  <a:gd name="T1" fmla="*/ 66 h 67"/>
                  <a:gd name="T2" fmla="*/ 96 w 97"/>
                  <a:gd name="T3" fmla="*/ 61 h 67"/>
                  <a:gd name="T4" fmla="*/ 81 w 97"/>
                  <a:gd name="T5" fmla="*/ 47 h 67"/>
                  <a:gd name="T6" fmla="*/ 74 w 97"/>
                  <a:gd name="T7" fmla="*/ 33 h 67"/>
                  <a:gd name="T8" fmla="*/ 67 w 97"/>
                  <a:gd name="T9" fmla="*/ 23 h 67"/>
                  <a:gd name="T10" fmla="*/ 52 w 97"/>
                  <a:gd name="T11" fmla="*/ 14 h 67"/>
                  <a:gd name="T12" fmla="*/ 37 w 97"/>
                  <a:gd name="T13" fmla="*/ 5 h 67"/>
                  <a:gd name="T14" fmla="*/ 15 w 97"/>
                  <a:gd name="T15" fmla="*/ 0 h 67"/>
                  <a:gd name="T16" fmla="*/ 8 w 97"/>
                  <a:gd name="T17" fmla="*/ 0 h 67"/>
                  <a:gd name="T18" fmla="*/ 0 w 97"/>
                  <a:gd name="T19" fmla="*/ 5 h 67"/>
                  <a:gd name="T20" fmla="*/ 8 w 97"/>
                  <a:gd name="T21" fmla="*/ 5 h 67"/>
                  <a:gd name="T22" fmla="*/ 22 w 97"/>
                  <a:gd name="T23" fmla="*/ 9 h 67"/>
                  <a:gd name="T24" fmla="*/ 37 w 97"/>
                  <a:gd name="T25" fmla="*/ 14 h 67"/>
                  <a:gd name="T26" fmla="*/ 52 w 97"/>
                  <a:gd name="T27" fmla="*/ 19 h 67"/>
                  <a:gd name="T28" fmla="*/ 67 w 97"/>
                  <a:gd name="T29" fmla="*/ 28 h 67"/>
                  <a:gd name="T30" fmla="*/ 74 w 97"/>
                  <a:gd name="T31" fmla="*/ 42 h 67"/>
                  <a:gd name="T32" fmla="*/ 89 w 97"/>
                  <a:gd name="T33" fmla="*/ 57 h 67"/>
                  <a:gd name="T34" fmla="*/ 96 w 97"/>
                  <a:gd name="T35" fmla="*/ 66 h 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7"/>
                  <a:gd name="T55" fmla="*/ 0 h 67"/>
                  <a:gd name="T56" fmla="*/ 97 w 97"/>
                  <a:gd name="T57" fmla="*/ 67 h 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7" h="67">
                    <a:moveTo>
                      <a:pt x="96" y="66"/>
                    </a:moveTo>
                    <a:lnTo>
                      <a:pt x="96" y="61"/>
                    </a:lnTo>
                    <a:lnTo>
                      <a:pt x="81" y="47"/>
                    </a:lnTo>
                    <a:lnTo>
                      <a:pt x="74" y="33"/>
                    </a:lnTo>
                    <a:lnTo>
                      <a:pt x="67" y="23"/>
                    </a:lnTo>
                    <a:lnTo>
                      <a:pt x="52" y="14"/>
                    </a:lnTo>
                    <a:lnTo>
                      <a:pt x="37" y="5"/>
                    </a:lnTo>
                    <a:lnTo>
                      <a:pt x="15" y="0"/>
                    </a:lnTo>
                    <a:lnTo>
                      <a:pt x="8" y="0"/>
                    </a:lnTo>
                    <a:lnTo>
                      <a:pt x="0" y="5"/>
                    </a:lnTo>
                    <a:lnTo>
                      <a:pt x="8" y="5"/>
                    </a:lnTo>
                    <a:lnTo>
                      <a:pt x="22" y="9"/>
                    </a:lnTo>
                    <a:lnTo>
                      <a:pt x="37" y="14"/>
                    </a:lnTo>
                    <a:lnTo>
                      <a:pt x="52" y="19"/>
                    </a:lnTo>
                    <a:lnTo>
                      <a:pt x="67" y="28"/>
                    </a:lnTo>
                    <a:lnTo>
                      <a:pt x="74" y="42"/>
                    </a:lnTo>
                    <a:lnTo>
                      <a:pt x="89" y="57"/>
                    </a:lnTo>
                    <a:lnTo>
                      <a:pt x="96" y="66"/>
                    </a:lnTo>
                  </a:path>
                </a:pathLst>
              </a:custGeom>
              <a:solidFill>
                <a:schemeClr val="accent1"/>
              </a:solidFill>
              <a:ln w="12700" cap="rnd">
                <a:solidFill>
                  <a:srgbClr val="008000"/>
                </a:solidFill>
                <a:round/>
                <a:headEnd/>
                <a:tailEnd/>
              </a:ln>
            </p:spPr>
            <p:txBody>
              <a:bodyPr/>
              <a:lstStyle/>
              <a:p>
                <a:endParaRPr lang="en-US"/>
              </a:p>
            </p:txBody>
          </p:sp>
          <p:sp>
            <p:nvSpPr>
              <p:cNvPr id="17629" name="Freeform 856"/>
              <p:cNvSpPr>
                <a:spLocks/>
              </p:cNvSpPr>
              <p:nvPr/>
            </p:nvSpPr>
            <p:spPr bwMode="auto">
              <a:xfrm>
                <a:off x="4704" y="2634"/>
                <a:ext cx="38" cy="228"/>
              </a:xfrm>
              <a:custGeom>
                <a:avLst/>
                <a:gdLst>
                  <a:gd name="T0" fmla="*/ 0 w 38"/>
                  <a:gd name="T1" fmla="*/ 208 h 228"/>
                  <a:gd name="T2" fmla="*/ 7 w 38"/>
                  <a:gd name="T3" fmla="*/ 147 h 228"/>
                  <a:gd name="T4" fmla="*/ 15 w 38"/>
                  <a:gd name="T5" fmla="*/ 90 h 228"/>
                  <a:gd name="T6" fmla="*/ 22 w 38"/>
                  <a:gd name="T7" fmla="*/ 61 h 228"/>
                  <a:gd name="T8" fmla="*/ 22 w 38"/>
                  <a:gd name="T9" fmla="*/ 38 h 228"/>
                  <a:gd name="T10" fmla="*/ 30 w 38"/>
                  <a:gd name="T11" fmla="*/ 14 h 228"/>
                  <a:gd name="T12" fmla="*/ 30 w 38"/>
                  <a:gd name="T13" fmla="*/ 0 h 228"/>
                  <a:gd name="T14" fmla="*/ 37 w 38"/>
                  <a:gd name="T15" fmla="*/ 0 h 228"/>
                  <a:gd name="T16" fmla="*/ 37 w 38"/>
                  <a:gd name="T17" fmla="*/ 14 h 228"/>
                  <a:gd name="T18" fmla="*/ 30 w 38"/>
                  <a:gd name="T19" fmla="*/ 42 h 228"/>
                  <a:gd name="T20" fmla="*/ 22 w 38"/>
                  <a:gd name="T21" fmla="*/ 85 h 228"/>
                  <a:gd name="T22" fmla="*/ 15 w 38"/>
                  <a:gd name="T23" fmla="*/ 132 h 228"/>
                  <a:gd name="T24" fmla="*/ 15 w 38"/>
                  <a:gd name="T25" fmla="*/ 180 h 228"/>
                  <a:gd name="T26" fmla="*/ 15 w 38"/>
                  <a:gd name="T27" fmla="*/ 227 h 2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228"/>
                  <a:gd name="T44" fmla="*/ 38 w 38"/>
                  <a:gd name="T45" fmla="*/ 228 h 2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228">
                    <a:moveTo>
                      <a:pt x="0" y="208"/>
                    </a:moveTo>
                    <a:lnTo>
                      <a:pt x="7" y="147"/>
                    </a:lnTo>
                    <a:lnTo>
                      <a:pt x="15" y="90"/>
                    </a:lnTo>
                    <a:lnTo>
                      <a:pt x="22" y="61"/>
                    </a:lnTo>
                    <a:lnTo>
                      <a:pt x="22" y="38"/>
                    </a:lnTo>
                    <a:lnTo>
                      <a:pt x="30" y="14"/>
                    </a:lnTo>
                    <a:lnTo>
                      <a:pt x="30" y="0"/>
                    </a:lnTo>
                    <a:lnTo>
                      <a:pt x="37" y="0"/>
                    </a:lnTo>
                    <a:lnTo>
                      <a:pt x="37" y="14"/>
                    </a:lnTo>
                    <a:lnTo>
                      <a:pt x="30" y="42"/>
                    </a:lnTo>
                    <a:lnTo>
                      <a:pt x="22" y="85"/>
                    </a:lnTo>
                    <a:lnTo>
                      <a:pt x="15" y="132"/>
                    </a:lnTo>
                    <a:lnTo>
                      <a:pt x="15" y="180"/>
                    </a:lnTo>
                    <a:lnTo>
                      <a:pt x="15" y="227"/>
                    </a:lnTo>
                  </a:path>
                </a:pathLst>
              </a:custGeom>
              <a:solidFill>
                <a:schemeClr val="accent1"/>
              </a:solidFill>
              <a:ln w="12700" cap="rnd">
                <a:solidFill>
                  <a:srgbClr val="008000"/>
                </a:solidFill>
                <a:round/>
                <a:headEnd/>
                <a:tailEnd/>
              </a:ln>
            </p:spPr>
            <p:txBody>
              <a:bodyPr/>
              <a:lstStyle/>
              <a:p>
                <a:endParaRPr lang="en-US"/>
              </a:p>
            </p:txBody>
          </p:sp>
          <p:sp>
            <p:nvSpPr>
              <p:cNvPr id="17630" name="Freeform 857"/>
              <p:cNvSpPr>
                <a:spLocks/>
              </p:cNvSpPr>
              <p:nvPr/>
            </p:nvSpPr>
            <p:spPr bwMode="auto">
              <a:xfrm>
                <a:off x="4722" y="2788"/>
                <a:ext cx="76" cy="62"/>
              </a:xfrm>
              <a:custGeom>
                <a:avLst/>
                <a:gdLst>
                  <a:gd name="T0" fmla="*/ 0 w 76"/>
                  <a:gd name="T1" fmla="*/ 61 h 62"/>
                  <a:gd name="T2" fmla="*/ 7 w 76"/>
                  <a:gd name="T3" fmla="*/ 37 h 62"/>
                  <a:gd name="T4" fmla="*/ 15 w 76"/>
                  <a:gd name="T5" fmla="*/ 19 h 62"/>
                  <a:gd name="T6" fmla="*/ 30 w 76"/>
                  <a:gd name="T7" fmla="*/ 9 h 62"/>
                  <a:gd name="T8" fmla="*/ 37 w 76"/>
                  <a:gd name="T9" fmla="*/ 4 h 62"/>
                  <a:gd name="T10" fmla="*/ 60 w 76"/>
                  <a:gd name="T11" fmla="*/ 0 h 62"/>
                  <a:gd name="T12" fmla="*/ 75 w 76"/>
                  <a:gd name="T13" fmla="*/ 4 h 62"/>
                  <a:gd name="T14" fmla="*/ 67 w 76"/>
                  <a:gd name="T15" fmla="*/ 9 h 62"/>
                  <a:gd name="T16" fmla="*/ 52 w 76"/>
                  <a:gd name="T17" fmla="*/ 19 h 62"/>
                  <a:gd name="T18" fmla="*/ 30 w 76"/>
                  <a:gd name="T19" fmla="*/ 28 h 62"/>
                  <a:gd name="T20" fmla="*/ 7 w 76"/>
                  <a:gd name="T21" fmla="*/ 3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62"/>
                  <a:gd name="T35" fmla="*/ 76 w 76"/>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62">
                    <a:moveTo>
                      <a:pt x="0" y="61"/>
                    </a:moveTo>
                    <a:lnTo>
                      <a:pt x="7" y="37"/>
                    </a:lnTo>
                    <a:lnTo>
                      <a:pt x="15" y="19"/>
                    </a:lnTo>
                    <a:lnTo>
                      <a:pt x="30" y="9"/>
                    </a:lnTo>
                    <a:lnTo>
                      <a:pt x="37" y="4"/>
                    </a:lnTo>
                    <a:lnTo>
                      <a:pt x="60" y="0"/>
                    </a:lnTo>
                    <a:lnTo>
                      <a:pt x="75" y="4"/>
                    </a:lnTo>
                    <a:lnTo>
                      <a:pt x="67" y="9"/>
                    </a:lnTo>
                    <a:lnTo>
                      <a:pt x="52" y="19"/>
                    </a:lnTo>
                    <a:lnTo>
                      <a:pt x="30" y="28"/>
                    </a:lnTo>
                    <a:lnTo>
                      <a:pt x="7" y="37"/>
                    </a:lnTo>
                  </a:path>
                </a:pathLst>
              </a:custGeom>
              <a:solidFill>
                <a:schemeClr val="accent1"/>
              </a:solidFill>
              <a:ln w="12700" cap="rnd">
                <a:solidFill>
                  <a:srgbClr val="008000"/>
                </a:solidFill>
                <a:round/>
                <a:headEnd/>
                <a:tailEnd/>
              </a:ln>
            </p:spPr>
            <p:txBody>
              <a:bodyPr/>
              <a:lstStyle/>
              <a:p>
                <a:endParaRPr lang="en-US"/>
              </a:p>
            </p:txBody>
          </p:sp>
          <p:sp>
            <p:nvSpPr>
              <p:cNvPr id="17631" name="Freeform 858"/>
              <p:cNvSpPr>
                <a:spLocks/>
              </p:cNvSpPr>
              <p:nvPr/>
            </p:nvSpPr>
            <p:spPr bwMode="auto">
              <a:xfrm>
                <a:off x="4689" y="2589"/>
                <a:ext cx="23" cy="250"/>
              </a:xfrm>
              <a:custGeom>
                <a:avLst/>
                <a:gdLst>
                  <a:gd name="T0" fmla="*/ 22 w 23"/>
                  <a:gd name="T1" fmla="*/ 249 h 250"/>
                  <a:gd name="T2" fmla="*/ 15 w 23"/>
                  <a:gd name="T3" fmla="*/ 188 h 250"/>
                  <a:gd name="T4" fmla="*/ 15 w 23"/>
                  <a:gd name="T5" fmla="*/ 132 h 250"/>
                  <a:gd name="T6" fmla="*/ 7 w 23"/>
                  <a:gd name="T7" fmla="*/ 80 h 250"/>
                  <a:gd name="T8" fmla="*/ 7 w 23"/>
                  <a:gd name="T9" fmla="*/ 42 h 250"/>
                  <a:gd name="T10" fmla="*/ 0 w 23"/>
                  <a:gd name="T11" fmla="*/ 19 h 250"/>
                  <a:gd name="T12" fmla="*/ 0 w 23"/>
                  <a:gd name="T13" fmla="*/ 10 h 250"/>
                  <a:gd name="T14" fmla="*/ 0 w 23"/>
                  <a:gd name="T15" fmla="*/ 0 h 250"/>
                  <a:gd name="T16" fmla="*/ 7 w 23"/>
                  <a:gd name="T17" fmla="*/ 0 h 250"/>
                  <a:gd name="T18" fmla="*/ 7 w 23"/>
                  <a:gd name="T19" fmla="*/ 10 h 250"/>
                  <a:gd name="T20" fmla="*/ 15 w 23"/>
                  <a:gd name="T21" fmla="*/ 24 h 250"/>
                  <a:gd name="T22" fmla="*/ 15 w 23"/>
                  <a:gd name="T23" fmla="*/ 42 h 250"/>
                  <a:gd name="T24" fmla="*/ 15 w 23"/>
                  <a:gd name="T25" fmla="*/ 61 h 250"/>
                  <a:gd name="T26" fmla="*/ 15 w 23"/>
                  <a:gd name="T27" fmla="*/ 94 h 250"/>
                  <a:gd name="T28" fmla="*/ 15 w 23"/>
                  <a:gd name="T29" fmla="*/ 127 h 250"/>
                  <a:gd name="T30" fmla="*/ 22 w 23"/>
                  <a:gd name="T31" fmla="*/ 169 h 250"/>
                  <a:gd name="T32" fmla="*/ 22 w 23"/>
                  <a:gd name="T33" fmla="*/ 211 h 2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50"/>
                  <a:gd name="T53" fmla="*/ 23 w 23"/>
                  <a:gd name="T54" fmla="*/ 250 h 2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50">
                    <a:moveTo>
                      <a:pt x="22" y="249"/>
                    </a:moveTo>
                    <a:lnTo>
                      <a:pt x="15" y="188"/>
                    </a:lnTo>
                    <a:lnTo>
                      <a:pt x="15" y="132"/>
                    </a:lnTo>
                    <a:lnTo>
                      <a:pt x="7" y="80"/>
                    </a:lnTo>
                    <a:lnTo>
                      <a:pt x="7" y="42"/>
                    </a:lnTo>
                    <a:lnTo>
                      <a:pt x="0" y="19"/>
                    </a:lnTo>
                    <a:lnTo>
                      <a:pt x="0" y="10"/>
                    </a:lnTo>
                    <a:lnTo>
                      <a:pt x="0" y="0"/>
                    </a:lnTo>
                    <a:lnTo>
                      <a:pt x="7" y="0"/>
                    </a:lnTo>
                    <a:lnTo>
                      <a:pt x="7" y="10"/>
                    </a:lnTo>
                    <a:lnTo>
                      <a:pt x="15" y="24"/>
                    </a:lnTo>
                    <a:lnTo>
                      <a:pt x="15" y="42"/>
                    </a:lnTo>
                    <a:lnTo>
                      <a:pt x="15" y="61"/>
                    </a:lnTo>
                    <a:lnTo>
                      <a:pt x="15" y="94"/>
                    </a:lnTo>
                    <a:lnTo>
                      <a:pt x="15" y="127"/>
                    </a:lnTo>
                    <a:lnTo>
                      <a:pt x="22" y="169"/>
                    </a:lnTo>
                    <a:lnTo>
                      <a:pt x="22" y="211"/>
                    </a:lnTo>
                  </a:path>
                </a:pathLst>
              </a:custGeom>
              <a:solidFill>
                <a:schemeClr val="accent1"/>
              </a:solidFill>
              <a:ln w="12700" cap="rnd">
                <a:solidFill>
                  <a:srgbClr val="008000"/>
                </a:solidFill>
                <a:round/>
                <a:headEnd/>
                <a:tailEnd/>
              </a:ln>
            </p:spPr>
            <p:txBody>
              <a:bodyPr/>
              <a:lstStyle/>
              <a:p>
                <a:endParaRPr lang="en-US"/>
              </a:p>
            </p:txBody>
          </p:sp>
        </p:grpSp>
        <p:grpSp>
          <p:nvGrpSpPr>
            <p:cNvPr id="17988" name="Group 859"/>
            <p:cNvGrpSpPr>
              <a:grpSpLocks/>
            </p:cNvGrpSpPr>
            <p:nvPr/>
          </p:nvGrpSpPr>
          <p:grpSpPr bwMode="auto">
            <a:xfrm>
              <a:off x="4791" y="2591"/>
              <a:ext cx="193" cy="281"/>
              <a:chOff x="4791" y="2591"/>
              <a:chExt cx="193" cy="281"/>
            </a:xfrm>
          </p:grpSpPr>
          <p:sp>
            <p:nvSpPr>
              <p:cNvPr id="17616" name="Freeform 860"/>
              <p:cNvSpPr>
                <a:spLocks/>
              </p:cNvSpPr>
              <p:nvPr/>
            </p:nvSpPr>
            <p:spPr bwMode="auto">
              <a:xfrm>
                <a:off x="4890" y="2767"/>
                <a:ext cx="8" cy="105"/>
              </a:xfrm>
              <a:custGeom>
                <a:avLst/>
                <a:gdLst>
                  <a:gd name="T0" fmla="*/ 0 w 8"/>
                  <a:gd name="T1" fmla="*/ 104 h 105"/>
                  <a:gd name="T2" fmla="*/ 0 w 8"/>
                  <a:gd name="T3" fmla="*/ 71 h 105"/>
                  <a:gd name="T4" fmla="*/ 0 w 8"/>
                  <a:gd name="T5" fmla="*/ 47 h 105"/>
                  <a:gd name="T6" fmla="*/ 7 w 8"/>
                  <a:gd name="T7" fmla="*/ 28 h 105"/>
                  <a:gd name="T8" fmla="*/ 7 w 8"/>
                  <a:gd name="T9" fmla="*/ 14 h 105"/>
                  <a:gd name="T10" fmla="*/ 7 w 8"/>
                  <a:gd name="T11" fmla="*/ 4 h 105"/>
                  <a:gd name="T12" fmla="*/ 7 w 8"/>
                  <a:gd name="T13" fmla="*/ 0 h 105"/>
                  <a:gd name="T14" fmla="*/ 7 w 8"/>
                  <a:gd name="T15" fmla="*/ 4 h 105"/>
                  <a:gd name="T16" fmla="*/ 7 w 8"/>
                  <a:gd name="T17" fmla="*/ 19 h 105"/>
                  <a:gd name="T18" fmla="*/ 7 w 8"/>
                  <a:gd name="T19" fmla="*/ 42 h 105"/>
                  <a:gd name="T20" fmla="*/ 7 w 8"/>
                  <a:gd name="T21" fmla="*/ 76 h 105"/>
                  <a:gd name="T22" fmla="*/ 0 w 8"/>
                  <a:gd name="T23" fmla="*/ 104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05"/>
                  <a:gd name="T38" fmla="*/ 8 w 8"/>
                  <a:gd name="T39" fmla="*/ 105 h 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05">
                    <a:moveTo>
                      <a:pt x="0" y="104"/>
                    </a:moveTo>
                    <a:lnTo>
                      <a:pt x="0" y="71"/>
                    </a:lnTo>
                    <a:lnTo>
                      <a:pt x="0" y="47"/>
                    </a:lnTo>
                    <a:lnTo>
                      <a:pt x="7" y="28"/>
                    </a:lnTo>
                    <a:lnTo>
                      <a:pt x="7" y="14"/>
                    </a:lnTo>
                    <a:lnTo>
                      <a:pt x="7" y="4"/>
                    </a:lnTo>
                    <a:lnTo>
                      <a:pt x="7" y="0"/>
                    </a:lnTo>
                    <a:lnTo>
                      <a:pt x="7" y="4"/>
                    </a:lnTo>
                    <a:lnTo>
                      <a:pt x="7" y="19"/>
                    </a:lnTo>
                    <a:lnTo>
                      <a:pt x="7" y="42"/>
                    </a:lnTo>
                    <a:lnTo>
                      <a:pt x="7" y="76"/>
                    </a:lnTo>
                    <a:lnTo>
                      <a:pt x="0" y="104"/>
                    </a:lnTo>
                  </a:path>
                </a:pathLst>
              </a:custGeom>
              <a:solidFill>
                <a:schemeClr val="accent1"/>
              </a:solidFill>
              <a:ln w="12700" cap="rnd">
                <a:solidFill>
                  <a:srgbClr val="008000"/>
                </a:solidFill>
                <a:round/>
                <a:headEnd/>
                <a:tailEnd/>
              </a:ln>
            </p:spPr>
            <p:txBody>
              <a:bodyPr/>
              <a:lstStyle/>
              <a:p>
                <a:endParaRPr lang="en-US"/>
              </a:p>
            </p:txBody>
          </p:sp>
          <p:sp>
            <p:nvSpPr>
              <p:cNvPr id="17617" name="Freeform 861"/>
              <p:cNvSpPr>
                <a:spLocks/>
              </p:cNvSpPr>
              <p:nvPr/>
            </p:nvSpPr>
            <p:spPr bwMode="auto">
              <a:xfrm>
                <a:off x="4820" y="2693"/>
                <a:ext cx="78" cy="168"/>
              </a:xfrm>
              <a:custGeom>
                <a:avLst/>
                <a:gdLst>
                  <a:gd name="T0" fmla="*/ 77 w 78"/>
                  <a:gd name="T1" fmla="*/ 167 h 168"/>
                  <a:gd name="T2" fmla="*/ 69 w 78"/>
                  <a:gd name="T3" fmla="*/ 162 h 168"/>
                  <a:gd name="T4" fmla="*/ 62 w 78"/>
                  <a:gd name="T5" fmla="*/ 148 h 168"/>
                  <a:gd name="T6" fmla="*/ 46 w 78"/>
                  <a:gd name="T7" fmla="*/ 124 h 168"/>
                  <a:gd name="T8" fmla="*/ 39 w 78"/>
                  <a:gd name="T9" fmla="*/ 105 h 168"/>
                  <a:gd name="T10" fmla="*/ 39 w 78"/>
                  <a:gd name="T11" fmla="*/ 95 h 168"/>
                  <a:gd name="T12" fmla="*/ 39 w 78"/>
                  <a:gd name="T13" fmla="*/ 86 h 168"/>
                  <a:gd name="T14" fmla="*/ 39 w 78"/>
                  <a:gd name="T15" fmla="*/ 76 h 168"/>
                  <a:gd name="T16" fmla="*/ 39 w 78"/>
                  <a:gd name="T17" fmla="*/ 62 h 168"/>
                  <a:gd name="T18" fmla="*/ 31 w 78"/>
                  <a:gd name="T19" fmla="*/ 48 h 168"/>
                  <a:gd name="T20" fmla="*/ 16 w 78"/>
                  <a:gd name="T21" fmla="*/ 29 h 168"/>
                  <a:gd name="T22" fmla="*/ 8 w 78"/>
                  <a:gd name="T23" fmla="*/ 10 h 168"/>
                  <a:gd name="T24" fmla="*/ 0 w 78"/>
                  <a:gd name="T25" fmla="*/ 0 h 168"/>
                  <a:gd name="T26" fmla="*/ 8 w 78"/>
                  <a:gd name="T27" fmla="*/ 0 h 168"/>
                  <a:gd name="T28" fmla="*/ 16 w 78"/>
                  <a:gd name="T29" fmla="*/ 15 h 168"/>
                  <a:gd name="T30" fmla="*/ 23 w 78"/>
                  <a:gd name="T31" fmla="*/ 29 h 168"/>
                  <a:gd name="T32" fmla="*/ 39 w 78"/>
                  <a:gd name="T33" fmla="*/ 48 h 168"/>
                  <a:gd name="T34" fmla="*/ 46 w 78"/>
                  <a:gd name="T35" fmla="*/ 57 h 168"/>
                  <a:gd name="T36" fmla="*/ 46 w 78"/>
                  <a:gd name="T37" fmla="*/ 76 h 168"/>
                  <a:gd name="T38" fmla="*/ 62 w 78"/>
                  <a:gd name="T39" fmla="*/ 114 h 168"/>
                  <a:gd name="T40" fmla="*/ 69 w 78"/>
                  <a:gd name="T41" fmla="*/ 148 h 168"/>
                  <a:gd name="T42" fmla="*/ 77 w 78"/>
                  <a:gd name="T43" fmla="*/ 162 h 168"/>
                  <a:gd name="T44" fmla="*/ 77 w 78"/>
                  <a:gd name="T45" fmla="*/ 167 h 1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168"/>
                  <a:gd name="T71" fmla="*/ 78 w 78"/>
                  <a:gd name="T72" fmla="*/ 168 h 1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168">
                    <a:moveTo>
                      <a:pt x="77" y="167"/>
                    </a:moveTo>
                    <a:lnTo>
                      <a:pt x="69" y="162"/>
                    </a:lnTo>
                    <a:lnTo>
                      <a:pt x="62" y="148"/>
                    </a:lnTo>
                    <a:lnTo>
                      <a:pt x="46" y="124"/>
                    </a:lnTo>
                    <a:lnTo>
                      <a:pt x="39" y="105"/>
                    </a:lnTo>
                    <a:lnTo>
                      <a:pt x="39" y="95"/>
                    </a:lnTo>
                    <a:lnTo>
                      <a:pt x="39" y="86"/>
                    </a:lnTo>
                    <a:lnTo>
                      <a:pt x="39" y="76"/>
                    </a:lnTo>
                    <a:lnTo>
                      <a:pt x="39" y="62"/>
                    </a:lnTo>
                    <a:lnTo>
                      <a:pt x="31" y="48"/>
                    </a:lnTo>
                    <a:lnTo>
                      <a:pt x="16" y="29"/>
                    </a:lnTo>
                    <a:lnTo>
                      <a:pt x="8" y="10"/>
                    </a:lnTo>
                    <a:lnTo>
                      <a:pt x="0" y="0"/>
                    </a:lnTo>
                    <a:lnTo>
                      <a:pt x="8" y="0"/>
                    </a:lnTo>
                    <a:lnTo>
                      <a:pt x="16" y="15"/>
                    </a:lnTo>
                    <a:lnTo>
                      <a:pt x="23" y="29"/>
                    </a:lnTo>
                    <a:lnTo>
                      <a:pt x="39" y="48"/>
                    </a:lnTo>
                    <a:lnTo>
                      <a:pt x="46" y="57"/>
                    </a:lnTo>
                    <a:lnTo>
                      <a:pt x="46" y="76"/>
                    </a:lnTo>
                    <a:lnTo>
                      <a:pt x="62" y="114"/>
                    </a:lnTo>
                    <a:lnTo>
                      <a:pt x="69" y="148"/>
                    </a:lnTo>
                    <a:lnTo>
                      <a:pt x="77" y="162"/>
                    </a:lnTo>
                    <a:lnTo>
                      <a:pt x="77" y="167"/>
                    </a:lnTo>
                  </a:path>
                </a:pathLst>
              </a:custGeom>
              <a:solidFill>
                <a:schemeClr val="accent1"/>
              </a:solidFill>
              <a:ln w="12700" cap="rnd">
                <a:solidFill>
                  <a:srgbClr val="008000"/>
                </a:solidFill>
                <a:round/>
                <a:headEnd/>
                <a:tailEnd/>
              </a:ln>
            </p:spPr>
            <p:txBody>
              <a:bodyPr/>
              <a:lstStyle/>
              <a:p>
                <a:endParaRPr lang="en-US"/>
              </a:p>
            </p:txBody>
          </p:sp>
          <p:sp>
            <p:nvSpPr>
              <p:cNvPr id="17618" name="Freeform 862"/>
              <p:cNvSpPr>
                <a:spLocks/>
              </p:cNvSpPr>
              <p:nvPr/>
            </p:nvSpPr>
            <p:spPr bwMode="auto">
              <a:xfrm>
                <a:off x="4893" y="2714"/>
                <a:ext cx="55" cy="158"/>
              </a:xfrm>
              <a:custGeom>
                <a:avLst/>
                <a:gdLst>
                  <a:gd name="T0" fmla="*/ 0 w 55"/>
                  <a:gd name="T1" fmla="*/ 124 h 158"/>
                  <a:gd name="T2" fmla="*/ 15 w 55"/>
                  <a:gd name="T3" fmla="*/ 91 h 158"/>
                  <a:gd name="T4" fmla="*/ 31 w 55"/>
                  <a:gd name="T5" fmla="*/ 57 h 158"/>
                  <a:gd name="T6" fmla="*/ 31 w 55"/>
                  <a:gd name="T7" fmla="*/ 34 h 158"/>
                  <a:gd name="T8" fmla="*/ 31 w 55"/>
                  <a:gd name="T9" fmla="*/ 19 h 158"/>
                  <a:gd name="T10" fmla="*/ 38 w 55"/>
                  <a:gd name="T11" fmla="*/ 10 h 158"/>
                  <a:gd name="T12" fmla="*/ 46 w 55"/>
                  <a:gd name="T13" fmla="*/ 5 h 158"/>
                  <a:gd name="T14" fmla="*/ 54 w 55"/>
                  <a:gd name="T15" fmla="*/ 0 h 158"/>
                  <a:gd name="T16" fmla="*/ 54 w 55"/>
                  <a:gd name="T17" fmla="*/ 15 h 158"/>
                  <a:gd name="T18" fmla="*/ 38 w 55"/>
                  <a:gd name="T19" fmla="*/ 38 h 158"/>
                  <a:gd name="T20" fmla="*/ 31 w 55"/>
                  <a:gd name="T21" fmla="*/ 62 h 158"/>
                  <a:gd name="T22" fmla="*/ 23 w 55"/>
                  <a:gd name="T23" fmla="*/ 86 h 158"/>
                  <a:gd name="T24" fmla="*/ 15 w 55"/>
                  <a:gd name="T25" fmla="*/ 124 h 158"/>
                  <a:gd name="T26" fmla="*/ 15 w 55"/>
                  <a:gd name="T27" fmla="*/ 157 h 1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158"/>
                  <a:gd name="T44" fmla="*/ 55 w 55"/>
                  <a:gd name="T45" fmla="*/ 158 h 1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158">
                    <a:moveTo>
                      <a:pt x="0" y="124"/>
                    </a:moveTo>
                    <a:lnTo>
                      <a:pt x="15" y="91"/>
                    </a:lnTo>
                    <a:lnTo>
                      <a:pt x="31" y="57"/>
                    </a:lnTo>
                    <a:lnTo>
                      <a:pt x="31" y="34"/>
                    </a:lnTo>
                    <a:lnTo>
                      <a:pt x="31" y="19"/>
                    </a:lnTo>
                    <a:lnTo>
                      <a:pt x="38" y="10"/>
                    </a:lnTo>
                    <a:lnTo>
                      <a:pt x="46" y="5"/>
                    </a:lnTo>
                    <a:lnTo>
                      <a:pt x="54" y="0"/>
                    </a:lnTo>
                    <a:lnTo>
                      <a:pt x="54" y="15"/>
                    </a:lnTo>
                    <a:lnTo>
                      <a:pt x="38" y="38"/>
                    </a:lnTo>
                    <a:lnTo>
                      <a:pt x="31" y="62"/>
                    </a:lnTo>
                    <a:lnTo>
                      <a:pt x="23" y="86"/>
                    </a:lnTo>
                    <a:lnTo>
                      <a:pt x="15" y="124"/>
                    </a:lnTo>
                    <a:lnTo>
                      <a:pt x="15" y="157"/>
                    </a:lnTo>
                  </a:path>
                </a:pathLst>
              </a:custGeom>
              <a:solidFill>
                <a:schemeClr val="accent1"/>
              </a:solidFill>
              <a:ln w="12700" cap="rnd">
                <a:solidFill>
                  <a:srgbClr val="008000"/>
                </a:solidFill>
                <a:round/>
                <a:headEnd/>
                <a:tailEnd/>
              </a:ln>
            </p:spPr>
            <p:txBody>
              <a:bodyPr/>
              <a:lstStyle/>
              <a:p>
                <a:endParaRPr lang="en-US"/>
              </a:p>
            </p:txBody>
          </p:sp>
          <p:sp>
            <p:nvSpPr>
              <p:cNvPr id="17619" name="Freeform 863"/>
              <p:cNvSpPr>
                <a:spLocks/>
              </p:cNvSpPr>
              <p:nvPr/>
            </p:nvSpPr>
            <p:spPr bwMode="auto">
              <a:xfrm>
                <a:off x="4852" y="2640"/>
                <a:ext cx="47" cy="203"/>
              </a:xfrm>
              <a:custGeom>
                <a:avLst/>
                <a:gdLst>
                  <a:gd name="T0" fmla="*/ 39 w 47"/>
                  <a:gd name="T1" fmla="*/ 202 h 203"/>
                  <a:gd name="T2" fmla="*/ 31 w 47"/>
                  <a:gd name="T3" fmla="*/ 136 h 203"/>
                  <a:gd name="T4" fmla="*/ 23 w 47"/>
                  <a:gd name="T5" fmla="*/ 80 h 203"/>
                  <a:gd name="T6" fmla="*/ 16 w 47"/>
                  <a:gd name="T7" fmla="*/ 56 h 203"/>
                  <a:gd name="T8" fmla="*/ 8 w 47"/>
                  <a:gd name="T9" fmla="*/ 33 h 203"/>
                  <a:gd name="T10" fmla="*/ 0 w 47"/>
                  <a:gd name="T11" fmla="*/ 14 h 203"/>
                  <a:gd name="T12" fmla="*/ 0 w 47"/>
                  <a:gd name="T13" fmla="*/ 5 h 203"/>
                  <a:gd name="T14" fmla="*/ 0 w 47"/>
                  <a:gd name="T15" fmla="*/ 0 h 203"/>
                  <a:gd name="T16" fmla="*/ 8 w 47"/>
                  <a:gd name="T17" fmla="*/ 5 h 203"/>
                  <a:gd name="T18" fmla="*/ 8 w 47"/>
                  <a:gd name="T19" fmla="*/ 14 h 203"/>
                  <a:gd name="T20" fmla="*/ 16 w 47"/>
                  <a:gd name="T21" fmla="*/ 28 h 203"/>
                  <a:gd name="T22" fmla="*/ 23 w 47"/>
                  <a:gd name="T23" fmla="*/ 47 h 203"/>
                  <a:gd name="T24" fmla="*/ 31 w 47"/>
                  <a:gd name="T25" fmla="*/ 70 h 203"/>
                  <a:gd name="T26" fmla="*/ 46 w 47"/>
                  <a:gd name="T27" fmla="*/ 94 h 203"/>
                  <a:gd name="T28" fmla="*/ 46 w 47"/>
                  <a:gd name="T29" fmla="*/ 113 h 203"/>
                  <a:gd name="T30" fmla="*/ 46 w 47"/>
                  <a:gd name="T31" fmla="*/ 127 h 203"/>
                  <a:gd name="T32" fmla="*/ 46 w 47"/>
                  <a:gd name="T33" fmla="*/ 141 h 203"/>
                  <a:gd name="T34" fmla="*/ 46 w 47"/>
                  <a:gd name="T35" fmla="*/ 155 h 2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203"/>
                  <a:gd name="T56" fmla="*/ 47 w 47"/>
                  <a:gd name="T57" fmla="*/ 203 h 2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203">
                    <a:moveTo>
                      <a:pt x="39" y="202"/>
                    </a:moveTo>
                    <a:lnTo>
                      <a:pt x="31" y="136"/>
                    </a:lnTo>
                    <a:lnTo>
                      <a:pt x="23" y="80"/>
                    </a:lnTo>
                    <a:lnTo>
                      <a:pt x="16" y="56"/>
                    </a:lnTo>
                    <a:lnTo>
                      <a:pt x="8" y="33"/>
                    </a:lnTo>
                    <a:lnTo>
                      <a:pt x="0" y="14"/>
                    </a:lnTo>
                    <a:lnTo>
                      <a:pt x="0" y="5"/>
                    </a:lnTo>
                    <a:lnTo>
                      <a:pt x="0" y="0"/>
                    </a:lnTo>
                    <a:lnTo>
                      <a:pt x="8" y="5"/>
                    </a:lnTo>
                    <a:lnTo>
                      <a:pt x="8" y="14"/>
                    </a:lnTo>
                    <a:lnTo>
                      <a:pt x="16" y="28"/>
                    </a:lnTo>
                    <a:lnTo>
                      <a:pt x="23" y="47"/>
                    </a:lnTo>
                    <a:lnTo>
                      <a:pt x="31" y="70"/>
                    </a:lnTo>
                    <a:lnTo>
                      <a:pt x="46" y="94"/>
                    </a:lnTo>
                    <a:lnTo>
                      <a:pt x="46" y="113"/>
                    </a:lnTo>
                    <a:lnTo>
                      <a:pt x="46" y="127"/>
                    </a:lnTo>
                    <a:lnTo>
                      <a:pt x="46" y="141"/>
                    </a:lnTo>
                    <a:lnTo>
                      <a:pt x="46" y="155"/>
                    </a:lnTo>
                  </a:path>
                </a:pathLst>
              </a:custGeom>
              <a:solidFill>
                <a:schemeClr val="accent1"/>
              </a:solidFill>
              <a:ln w="12700" cap="rnd">
                <a:solidFill>
                  <a:srgbClr val="008000"/>
                </a:solidFill>
                <a:round/>
                <a:headEnd/>
                <a:tailEnd/>
              </a:ln>
            </p:spPr>
            <p:txBody>
              <a:bodyPr/>
              <a:lstStyle/>
              <a:p>
                <a:endParaRPr lang="en-US"/>
              </a:p>
            </p:txBody>
          </p:sp>
          <p:sp>
            <p:nvSpPr>
              <p:cNvPr id="17620" name="Freeform 864"/>
              <p:cNvSpPr>
                <a:spLocks/>
              </p:cNvSpPr>
              <p:nvPr/>
            </p:nvSpPr>
            <p:spPr bwMode="auto">
              <a:xfrm>
                <a:off x="4791" y="2794"/>
                <a:ext cx="101" cy="67"/>
              </a:xfrm>
              <a:custGeom>
                <a:avLst/>
                <a:gdLst>
                  <a:gd name="T0" fmla="*/ 100 w 101"/>
                  <a:gd name="T1" fmla="*/ 66 h 67"/>
                  <a:gd name="T2" fmla="*/ 100 w 101"/>
                  <a:gd name="T3" fmla="*/ 61 h 67"/>
                  <a:gd name="T4" fmla="*/ 85 w 101"/>
                  <a:gd name="T5" fmla="*/ 47 h 67"/>
                  <a:gd name="T6" fmla="*/ 77 w 101"/>
                  <a:gd name="T7" fmla="*/ 33 h 67"/>
                  <a:gd name="T8" fmla="*/ 69 w 101"/>
                  <a:gd name="T9" fmla="*/ 23 h 67"/>
                  <a:gd name="T10" fmla="*/ 54 w 101"/>
                  <a:gd name="T11" fmla="*/ 14 h 67"/>
                  <a:gd name="T12" fmla="*/ 39 w 101"/>
                  <a:gd name="T13" fmla="*/ 5 h 67"/>
                  <a:gd name="T14" fmla="*/ 31 w 101"/>
                  <a:gd name="T15" fmla="*/ 0 h 67"/>
                  <a:gd name="T16" fmla="*/ 16 w 101"/>
                  <a:gd name="T17" fmla="*/ 0 h 67"/>
                  <a:gd name="T18" fmla="*/ 8 w 101"/>
                  <a:gd name="T19" fmla="*/ 0 h 67"/>
                  <a:gd name="T20" fmla="*/ 0 w 101"/>
                  <a:gd name="T21" fmla="*/ 5 h 67"/>
                  <a:gd name="T22" fmla="*/ 8 w 101"/>
                  <a:gd name="T23" fmla="*/ 5 h 67"/>
                  <a:gd name="T24" fmla="*/ 31 w 101"/>
                  <a:gd name="T25" fmla="*/ 9 h 67"/>
                  <a:gd name="T26" fmla="*/ 46 w 101"/>
                  <a:gd name="T27" fmla="*/ 14 h 67"/>
                  <a:gd name="T28" fmla="*/ 54 w 101"/>
                  <a:gd name="T29" fmla="*/ 19 h 67"/>
                  <a:gd name="T30" fmla="*/ 69 w 101"/>
                  <a:gd name="T31" fmla="*/ 28 h 67"/>
                  <a:gd name="T32" fmla="*/ 77 w 101"/>
                  <a:gd name="T33" fmla="*/ 42 h 67"/>
                  <a:gd name="T34" fmla="*/ 92 w 101"/>
                  <a:gd name="T35" fmla="*/ 57 h 67"/>
                  <a:gd name="T36" fmla="*/ 100 w 101"/>
                  <a:gd name="T37" fmla="*/ 66 h 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1"/>
                  <a:gd name="T58" fmla="*/ 0 h 67"/>
                  <a:gd name="T59" fmla="*/ 101 w 101"/>
                  <a:gd name="T60" fmla="*/ 67 h 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1" h="67">
                    <a:moveTo>
                      <a:pt x="100" y="66"/>
                    </a:moveTo>
                    <a:lnTo>
                      <a:pt x="100" y="61"/>
                    </a:lnTo>
                    <a:lnTo>
                      <a:pt x="85" y="47"/>
                    </a:lnTo>
                    <a:lnTo>
                      <a:pt x="77" y="33"/>
                    </a:lnTo>
                    <a:lnTo>
                      <a:pt x="69" y="23"/>
                    </a:lnTo>
                    <a:lnTo>
                      <a:pt x="54" y="14"/>
                    </a:lnTo>
                    <a:lnTo>
                      <a:pt x="39" y="5"/>
                    </a:lnTo>
                    <a:lnTo>
                      <a:pt x="31" y="0"/>
                    </a:lnTo>
                    <a:lnTo>
                      <a:pt x="16" y="0"/>
                    </a:lnTo>
                    <a:lnTo>
                      <a:pt x="8" y="0"/>
                    </a:lnTo>
                    <a:lnTo>
                      <a:pt x="0" y="5"/>
                    </a:lnTo>
                    <a:lnTo>
                      <a:pt x="8" y="5"/>
                    </a:lnTo>
                    <a:lnTo>
                      <a:pt x="31" y="9"/>
                    </a:lnTo>
                    <a:lnTo>
                      <a:pt x="46" y="14"/>
                    </a:lnTo>
                    <a:lnTo>
                      <a:pt x="54" y="19"/>
                    </a:lnTo>
                    <a:lnTo>
                      <a:pt x="69" y="28"/>
                    </a:lnTo>
                    <a:lnTo>
                      <a:pt x="77" y="42"/>
                    </a:lnTo>
                    <a:lnTo>
                      <a:pt x="92" y="57"/>
                    </a:lnTo>
                    <a:lnTo>
                      <a:pt x="100" y="66"/>
                    </a:lnTo>
                  </a:path>
                </a:pathLst>
              </a:custGeom>
              <a:solidFill>
                <a:schemeClr val="accent1"/>
              </a:solidFill>
              <a:ln w="12700" cap="rnd">
                <a:solidFill>
                  <a:srgbClr val="008000"/>
                </a:solidFill>
                <a:round/>
                <a:headEnd/>
                <a:tailEnd/>
              </a:ln>
            </p:spPr>
            <p:txBody>
              <a:bodyPr/>
              <a:lstStyle/>
              <a:p>
                <a:endParaRPr lang="en-US"/>
              </a:p>
            </p:txBody>
          </p:sp>
          <p:sp>
            <p:nvSpPr>
              <p:cNvPr id="17621" name="Freeform 865"/>
              <p:cNvSpPr>
                <a:spLocks/>
              </p:cNvSpPr>
              <p:nvPr/>
            </p:nvSpPr>
            <p:spPr bwMode="auto">
              <a:xfrm>
                <a:off x="4888" y="2636"/>
                <a:ext cx="40" cy="228"/>
              </a:xfrm>
              <a:custGeom>
                <a:avLst/>
                <a:gdLst>
                  <a:gd name="T0" fmla="*/ 0 w 40"/>
                  <a:gd name="T1" fmla="*/ 208 h 228"/>
                  <a:gd name="T2" fmla="*/ 8 w 40"/>
                  <a:gd name="T3" fmla="*/ 147 h 228"/>
                  <a:gd name="T4" fmla="*/ 16 w 40"/>
                  <a:gd name="T5" fmla="*/ 90 h 228"/>
                  <a:gd name="T6" fmla="*/ 24 w 40"/>
                  <a:gd name="T7" fmla="*/ 61 h 228"/>
                  <a:gd name="T8" fmla="*/ 24 w 40"/>
                  <a:gd name="T9" fmla="*/ 38 h 228"/>
                  <a:gd name="T10" fmla="*/ 31 w 40"/>
                  <a:gd name="T11" fmla="*/ 14 h 228"/>
                  <a:gd name="T12" fmla="*/ 31 w 40"/>
                  <a:gd name="T13" fmla="*/ 0 h 228"/>
                  <a:gd name="T14" fmla="*/ 39 w 40"/>
                  <a:gd name="T15" fmla="*/ 0 h 228"/>
                  <a:gd name="T16" fmla="*/ 39 w 40"/>
                  <a:gd name="T17" fmla="*/ 14 h 228"/>
                  <a:gd name="T18" fmla="*/ 31 w 40"/>
                  <a:gd name="T19" fmla="*/ 42 h 228"/>
                  <a:gd name="T20" fmla="*/ 24 w 40"/>
                  <a:gd name="T21" fmla="*/ 85 h 228"/>
                  <a:gd name="T22" fmla="*/ 16 w 40"/>
                  <a:gd name="T23" fmla="*/ 132 h 228"/>
                  <a:gd name="T24" fmla="*/ 16 w 40"/>
                  <a:gd name="T25" fmla="*/ 180 h 228"/>
                  <a:gd name="T26" fmla="*/ 16 w 40"/>
                  <a:gd name="T27" fmla="*/ 227 h 2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228"/>
                  <a:gd name="T44" fmla="*/ 40 w 40"/>
                  <a:gd name="T45" fmla="*/ 228 h 2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228">
                    <a:moveTo>
                      <a:pt x="0" y="208"/>
                    </a:moveTo>
                    <a:lnTo>
                      <a:pt x="8" y="147"/>
                    </a:lnTo>
                    <a:lnTo>
                      <a:pt x="16" y="90"/>
                    </a:lnTo>
                    <a:lnTo>
                      <a:pt x="24" y="61"/>
                    </a:lnTo>
                    <a:lnTo>
                      <a:pt x="24" y="38"/>
                    </a:lnTo>
                    <a:lnTo>
                      <a:pt x="31" y="14"/>
                    </a:lnTo>
                    <a:lnTo>
                      <a:pt x="31" y="0"/>
                    </a:lnTo>
                    <a:lnTo>
                      <a:pt x="39" y="0"/>
                    </a:lnTo>
                    <a:lnTo>
                      <a:pt x="39" y="14"/>
                    </a:lnTo>
                    <a:lnTo>
                      <a:pt x="31" y="42"/>
                    </a:lnTo>
                    <a:lnTo>
                      <a:pt x="24" y="85"/>
                    </a:lnTo>
                    <a:lnTo>
                      <a:pt x="16" y="132"/>
                    </a:lnTo>
                    <a:lnTo>
                      <a:pt x="16" y="180"/>
                    </a:lnTo>
                    <a:lnTo>
                      <a:pt x="16" y="227"/>
                    </a:lnTo>
                  </a:path>
                </a:pathLst>
              </a:custGeom>
              <a:solidFill>
                <a:schemeClr val="accent1"/>
              </a:solidFill>
              <a:ln w="12700" cap="rnd">
                <a:solidFill>
                  <a:srgbClr val="008000"/>
                </a:solidFill>
                <a:round/>
                <a:headEnd/>
                <a:tailEnd/>
              </a:ln>
            </p:spPr>
            <p:txBody>
              <a:bodyPr/>
              <a:lstStyle/>
              <a:p>
                <a:endParaRPr lang="en-US"/>
              </a:p>
            </p:txBody>
          </p:sp>
          <p:sp>
            <p:nvSpPr>
              <p:cNvPr id="17622" name="Freeform 866"/>
              <p:cNvSpPr>
                <a:spLocks/>
              </p:cNvSpPr>
              <p:nvPr/>
            </p:nvSpPr>
            <p:spPr bwMode="auto">
              <a:xfrm>
                <a:off x="4913" y="2790"/>
                <a:ext cx="71" cy="62"/>
              </a:xfrm>
              <a:custGeom>
                <a:avLst/>
                <a:gdLst>
                  <a:gd name="T0" fmla="*/ 0 w 71"/>
                  <a:gd name="T1" fmla="*/ 61 h 62"/>
                  <a:gd name="T2" fmla="*/ 0 w 71"/>
                  <a:gd name="T3" fmla="*/ 37 h 62"/>
                  <a:gd name="T4" fmla="*/ 7 w 71"/>
                  <a:gd name="T5" fmla="*/ 19 h 62"/>
                  <a:gd name="T6" fmla="*/ 23 w 71"/>
                  <a:gd name="T7" fmla="*/ 9 h 62"/>
                  <a:gd name="T8" fmla="*/ 39 w 71"/>
                  <a:gd name="T9" fmla="*/ 4 h 62"/>
                  <a:gd name="T10" fmla="*/ 54 w 71"/>
                  <a:gd name="T11" fmla="*/ 0 h 62"/>
                  <a:gd name="T12" fmla="*/ 70 w 71"/>
                  <a:gd name="T13" fmla="*/ 4 h 62"/>
                  <a:gd name="T14" fmla="*/ 62 w 71"/>
                  <a:gd name="T15" fmla="*/ 9 h 62"/>
                  <a:gd name="T16" fmla="*/ 47 w 71"/>
                  <a:gd name="T17" fmla="*/ 19 h 62"/>
                  <a:gd name="T18" fmla="*/ 31 w 71"/>
                  <a:gd name="T19" fmla="*/ 28 h 62"/>
                  <a:gd name="T20" fmla="*/ 7 w 71"/>
                  <a:gd name="T21" fmla="*/ 3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
                  <a:gd name="T34" fmla="*/ 0 h 62"/>
                  <a:gd name="T35" fmla="*/ 71 w 71"/>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 h="62">
                    <a:moveTo>
                      <a:pt x="0" y="61"/>
                    </a:moveTo>
                    <a:lnTo>
                      <a:pt x="0" y="37"/>
                    </a:lnTo>
                    <a:lnTo>
                      <a:pt x="7" y="19"/>
                    </a:lnTo>
                    <a:lnTo>
                      <a:pt x="23" y="9"/>
                    </a:lnTo>
                    <a:lnTo>
                      <a:pt x="39" y="4"/>
                    </a:lnTo>
                    <a:lnTo>
                      <a:pt x="54" y="0"/>
                    </a:lnTo>
                    <a:lnTo>
                      <a:pt x="70" y="4"/>
                    </a:lnTo>
                    <a:lnTo>
                      <a:pt x="62" y="9"/>
                    </a:lnTo>
                    <a:lnTo>
                      <a:pt x="47" y="19"/>
                    </a:lnTo>
                    <a:lnTo>
                      <a:pt x="31" y="28"/>
                    </a:lnTo>
                    <a:lnTo>
                      <a:pt x="7" y="37"/>
                    </a:lnTo>
                  </a:path>
                </a:pathLst>
              </a:custGeom>
              <a:solidFill>
                <a:schemeClr val="accent1"/>
              </a:solidFill>
              <a:ln w="12700" cap="rnd">
                <a:solidFill>
                  <a:srgbClr val="008000"/>
                </a:solidFill>
                <a:round/>
                <a:headEnd/>
                <a:tailEnd/>
              </a:ln>
            </p:spPr>
            <p:txBody>
              <a:bodyPr/>
              <a:lstStyle/>
              <a:p>
                <a:endParaRPr lang="en-US"/>
              </a:p>
            </p:txBody>
          </p:sp>
          <p:sp>
            <p:nvSpPr>
              <p:cNvPr id="17623" name="Freeform 867"/>
              <p:cNvSpPr>
                <a:spLocks/>
              </p:cNvSpPr>
              <p:nvPr/>
            </p:nvSpPr>
            <p:spPr bwMode="auto">
              <a:xfrm>
                <a:off x="4874" y="2591"/>
                <a:ext cx="24" cy="250"/>
              </a:xfrm>
              <a:custGeom>
                <a:avLst/>
                <a:gdLst>
                  <a:gd name="T0" fmla="*/ 23 w 24"/>
                  <a:gd name="T1" fmla="*/ 249 h 250"/>
                  <a:gd name="T2" fmla="*/ 15 w 24"/>
                  <a:gd name="T3" fmla="*/ 188 h 250"/>
                  <a:gd name="T4" fmla="*/ 15 w 24"/>
                  <a:gd name="T5" fmla="*/ 132 h 250"/>
                  <a:gd name="T6" fmla="*/ 8 w 24"/>
                  <a:gd name="T7" fmla="*/ 80 h 250"/>
                  <a:gd name="T8" fmla="*/ 8 w 24"/>
                  <a:gd name="T9" fmla="*/ 42 h 250"/>
                  <a:gd name="T10" fmla="*/ 0 w 24"/>
                  <a:gd name="T11" fmla="*/ 19 h 250"/>
                  <a:gd name="T12" fmla="*/ 0 w 24"/>
                  <a:gd name="T13" fmla="*/ 9 h 250"/>
                  <a:gd name="T14" fmla="*/ 0 w 24"/>
                  <a:gd name="T15" fmla="*/ 0 h 250"/>
                  <a:gd name="T16" fmla="*/ 8 w 24"/>
                  <a:gd name="T17" fmla="*/ 0 h 250"/>
                  <a:gd name="T18" fmla="*/ 8 w 24"/>
                  <a:gd name="T19" fmla="*/ 9 h 250"/>
                  <a:gd name="T20" fmla="*/ 15 w 24"/>
                  <a:gd name="T21" fmla="*/ 24 h 250"/>
                  <a:gd name="T22" fmla="*/ 15 w 24"/>
                  <a:gd name="T23" fmla="*/ 42 h 250"/>
                  <a:gd name="T24" fmla="*/ 15 w 24"/>
                  <a:gd name="T25" fmla="*/ 61 h 250"/>
                  <a:gd name="T26" fmla="*/ 15 w 24"/>
                  <a:gd name="T27" fmla="*/ 94 h 250"/>
                  <a:gd name="T28" fmla="*/ 15 w 24"/>
                  <a:gd name="T29" fmla="*/ 127 h 250"/>
                  <a:gd name="T30" fmla="*/ 23 w 24"/>
                  <a:gd name="T31" fmla="*/ 169 h 250"/>
                  <a:gd name="T32" fmla="*/ 23 w 24"/>
                  <a:gd name="T33" fmla="*/ 211 h 2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50"/>
                  <a:gd name="T53" fmla="*/ 24 w 24"/>
                  <a:gd name="T54" fmla="*/ 250 h 2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50">
                    <a:moveTo>
                      <a:pt x="23" y="249"/>
                    </a:moveTo>
                    <a:lnTo>
                      <a:pt x="15" y="188"/>
                    </a:lnTo>
                    <a:lnTo>
                      <a:pt x="15" y="132"/>
                    </a:lnTo>
                    <a:lnTo>
                      <a:pt x="8" y="80"/>
                    </a:lnTo>
                    <a:lnTo>
                      <a:pt x="8" y="42"/>
                    </a:lnTo>
                    <a:lnTo>
                      <a:pt x="0" y="19"/>
                    </a:lnTo>
                    <a:lnTo>
                      <a:pt x="0" y="9"/>
                    </a:lnTo>
                    <a:lnTo>
                      <a:pt x="0" y="0"/>
                    </a:lnTo>
                    <a:lnTo>
                      <a:pt x="8" y="0"/>
                    </a:lnTo>
                    <a:lnTo>
                      <a:pt x="8" y="9"/>
                    </a:lnTo>
                    <a:lnTo>
                      <a:pt x="15" y="24"/>
                    </a:lnTo>
                    <a:lnTo>
                      <a:pt x="15" y="42"/>
                    </a:lnTo>
                    <a:lnTo>
                      <a:pt x="15" y="61"/>
                    </a:lnTo>
                    <a:lnTo>
                      <a:pt x="15" y="94"/>
                    </a:lnTo>
                    <a:lnTo>
                      <a:pt x="15" y="127"/>
                    </a:lnTo>
                    <a:lnTo>
                      <a:pt x="23" y="169"/>
                    </a:lnTo>
                    <a:lnTo>
                      <a:pt x="23" y="211"/>
                    </a:lnTo>
                  </a:path>
                </a:pathLst>
              </a:custGeom>
              <a:solidFill>
                <a:schemeClr val="accent1"/>
              </a:solidFill>
              <a:ln w="12700" cap="rnd">
                <a:solidFill>
                  <a:srgbClr val="008000"/>
                </a:solidFill>
                <a:round/>
                <a:headEnd/>
                <a:tailEnd/>
              </a:ln>
            </p:spPr>
            <p:txBody>
              <a:bodyPr/>
              <a:lstStyle/>
              <a:p>
                <a:endParaRPr lang="en-US"/>
              </a:p>
            </p:txBody>
          </p:sp>
        </p:grpSp>
      </p:grpSp>
      <p:sp>
        <p:nvSpPr>
          <p:cNvPr id="17488" name="Rectangle 868"/>
          <p:cNvSpPr>
            <a:spLocks noChangeArrowheads="1"/>
          </p:cNvSpPr>
          <p:nvPr/>
        </p:nvSpPr>
        <p:spPr bwMode="auto">
          <a:xfrm rot="-3300000">
            <a:off x="253206" y="2028032"/>
            <a:ext cx="2701925" cy="246062"/>
          </a:xfrm>
          <a:prstGeom prst="rect">
            <a:avLst/>
          </a:prstGeom>
          <a:noFill/>
          <a:ln w="12700">
            <a:noFill/>
            <a:miter lim="800000"/>
            <a:headEnd/>
            <a:tailEnd/>
          </a:ln>
        </p:spPr>
        <p:txBody>
          <a:bodyPr lIns="90488" tIns="44450" rIns="90488" bIns="44450">
            <a:spAutoFit/>
          </a:bodyPr>
          <a:lstStyle/>
          <a:p>
            <a:pPr eaLnBrk="0" hangingPunct="0"/>
            <a:r>
              <a:rPr lang="en-US" sz="1200" b="0">
                <a:latin typeface="Times New Roman" pitchFamily="18" charset="0"/>
              </a:rPr>
              <a:t>Irrigation channel</a:t>
            </a:r>
          </a:p>
        </p:txBody>
      </p:sp>
      <p:sp>
        <p:nvSpPr>
          <p:cNvPr id="17489" name="Line 869"/>
          <p:cNvSpPr>
            <a:spLocks noChangeShapeType="1"/>
          </p:cNvSpPr>
          <p:nvPr/>
        </p:nvSpPr>
        <p:spPr bwMode="auto">
          <a:xfrm>
            <a:off x="2955925" y="909638"/>
            <a:ext cx="234950" cy="423862"/>
          </a:xfrm>
          <a:prstGeom prst="line">
            <a:avLst/>
          </a:prstGeom>
          <a:noFill/>
          <a:ln w="12700">
            <a:solidFill>
              <a:schemeClr val="tx1"/>
            </a:solidFill>
            <a:round/>
            <a:headEnd/>
            <a:tailEnd type="triangle" w="med" len="med"/>
          </a:ln>
        </p:spPr>
        <p:txBody>
          <a:bodyPr wrap="none" anchor="ctr"/>
          <a:lstStyle/>
          <a:p>
            <a:endParaRPr lang="en-US"/>
          </a:p>
        </p:txBody>
      </p:sp>
      <p:sp>
        <p:nvSpPr>
          <p:cNvPr id="17490" name="Line 870"/>
          <p:cNvSpPr>
            <a:spLocks noChangeShapeType="1"/>
          </p:cNvSpPr>
          <p:nvPr/>
        </p:nvSpPr>
        <p:spPr bwMode="auto">
          <a:xfrm>
            <a:off x="3060700" y="862013"/>
            <a:ext cx="233363" cy="422275"/>
          </a:xfrm>
          <a:prstGeom prst="line">
            <a:avLst/>
          </a:prstGeom>
          <a:noFill/>
          <a:ln w="12700">
            <a:solidFill>
              <a:schemeClr val="tx1"/>
            </a:solidFill>
            <a:round/>
            <a:headEnd/>
            <a:tailEnd type="triangle" w="med" len="med"/>
          </a:ln>
        </p:spPr>
        <p:txBody>
          <a:bodyPr wrap="none" anchor="ctr"/>
          <a:lstStyle/>
          <a:p>
            <a:endParaRPr lang="en-US"/>
          </a:p>
        </p:txBody>
      </p:sp>
      <p:sp>
        <p:nvSpPr>
          <p:cNvPr id="17491" name="Line 871"/>
          <p:cNvSpPr>
            <a:spLocks noChangeShapeType="1"/>
          </p:cNvSpPr>
          <p:nvPr/>
        </p:nvSpPr>
        <p:spPr bwMode="auto">
          <a:xfrm>
            <a:off x="3165475" y="814388"/>
            <a:ext cx="234950" cy="423862"/>
          </a:xfrm>
          <a:prstGeom prst="line">
            <a:avLst/>
          </a:prstGeom>
          <a:noFill/>
          <a:ln w="12700">
            <a:solidFill>
              <a:schemeClr val="tx1"/>
            </a:solidFill>
            <a:round/>
            <a:headEnd/>
            <a:tailEnd type="triangle" w="med" len="med"/>
          </a:ln>
        </p:spPr>
        <p:txBody>
          <a:bodyPr wrap="none" anchor="ctr"/>
          <a:lstStyle/>
          <a:p>
            <a:endParaRPr lang="en-US"/>
          </a:p>
        </p:txBody>
      </p:sp>
      <p:sp>
        <p:nvSpPr>
          <p:cNvPr id="17492" name="Rectangle 872"/>
          <p:cNvSpPr>
            <a:spLocks noChangeArrowheads="1"/>
          </p:cNvSpPr>
          <p:nvPr/>
        </p:nvSpPr>
        <p:spPr bwMode="auto">
          <a:xfrm>
            <a:off x="2711450" y="423863"/>
            <a:ext cx="641350" cy="403225"/>
          </a:xfrm>
          <a:prstGeom prst="rect">
            <a:avLst/>
          </a:prstGeom>
          <a:noFill/>
          <a:ln w="12700">
            <a:noFill/>
            <a:miter lim="800000"/>
            <a:headEnd/>
            <a:tailEnd/>
          </a:ln>
        </p:spPr>
        <p:txBody>
          <a:bodyPr wrap="none" lIns="90488" tIns="44450" rIns="90488" bIns="44450">
            <a:spAutoFit/>
          </a:bodyPr>
          <a:lstStyle/>
          <a:p>
            <a:pPr eaLnBrk="0" hangingPunct="0"/>
            <a:r>
              <a:rPr lang="en-US" sz="2000" b="0"/>
              <a:t>Rain</a:t>
            </a:r>
          </a:p>
        </p:txBody>
      </p:sp>
      <p:sp>
        <p:nvSpPr>
          <p:cNvPr id="17493" name="Line 873"/>
          <p:cNvSpPr>
            <a:spLocks noChangeShapeType="1"/>
          </p:cNvSpPr>
          <p:nvPr/>
        </p:nvSpPr>
        <p:spPr bwMode="auto">
          <a:xfrm flipV="1">
            <a:off x="3948113" y="1485900"/>
            <a:ext cx="0" cy="593725"/>
          </a:xfrm>
          <a:prstGeom prst="line">
            <a:avLst/>
          </a:prstGeom>
          <a:noFill/>
          <a:ln w="12700">
            <a:solidFill>
              <a:srgbClr val="996633"/>
            </a:solidFill>
            <a:round/>
            <a:headEnd/>
            <a:tailEnd type="triangle" w="med" len="med"/>
          </a:ln>
        </p:spPr>
        <p:txBody>
          <a:bodyPr wrap="none" anchor="ctr"/>
          <a:lstStyle/>
          <a:p>
            <a:endParaRPr lang="en-US"/>
          </a:p>
        </p:txBody>
      </p:sp>
      <p:sp>
        <p:nvSpPr>
          <p:cNvPr id="17494" name="Line 874"/>
          <p:cNvSpPr>
            <a:spLocks noChangeShapeType="1"/>
          </p:cNvSpPr>
          <p:nvPr/>
        </p:nvSpPr>
        <p:spPr bwMode="auto">
          <a:xfrm flipV="1">
            <a:off x="4410075" y="1477963"/>
            <a:ext cx="0" cy="1087437"/>
          </a:xfrm>
          <a:prstGeom prst="line">
            <a:avLst/>
          </a:prstGeom>
          <a:noFill/>
          <a:ln w="12700">
            <a:solidFill>
              <a:srgbClr val="996633"/>
            </a:solidFill>
            <a:round/>
            <a:headEnd/>
            <a:tailEnd type="triangle" w="med" len="med"/>
          </a:ln>
        </p:spPr>
        <p:txBody>
          <a:bodyPr wrap="none" anchor="ctr"/>
          <a:lstStyle/>
          <a:p>
            <a:endParaRPr lang="en-US"/>
          </a:p>
        </p:txBody>
      </p:sp>
      <p:grpSp>
        <p:nvGrpSpPr>
          <p:cNvPr id="17989" name="Group 875"/>
          <p:cNvGrpSpPr>
            <a:grpSpLocks/>
          </p:cNvGrpSpPr>
          <p:nvPr/>
        </p:nvGrpSpPr>
        <p:grpSpPr bwMode="auto">
          <a:xfrm>
            <a:off x="307975" y="4727575"/>
            <a:ext cx="7372350" cy="927100"/>
            <a:chOff x="213" y="2910"/>
            <a:chExt cx="5109" cy="571"/>
          </a:xfrm>
        </p:grpSpPr>
        <p:sp>
          <p:nvSpPr>
            <p:cNvPr id="17593" name="Line 876"/>
            <p:cNvSpPr>
              <a:spLocks noChangeShapeType="1"/>
            </p:cNvSpPr>
            <p:nvPr/>
          </p:nvSpPr>
          <p:spPr bwMode="auto">
            <a:xfrm>
              <a:off x="3764" y="3326"/>
              <a:ext cx="262" cy="1"/>
            </a:xfrm>
            <a:prstGeom prst="line">
              <a:avLst/>
            </a:prstGeom>
            <a:noFill/>
            <a:ln w="12700">
              <a:solidFill>
                <a:srgbClr val="33CCFF"/>
              </a:solidFill>
              <a:round/>
              <a:headEnd/>
              <a:tailEnd/>
            </a:ln>
          </p:spPr>
          <p:txBody>
            <a:bodyPr wrap="none" anchor="ctr"/>
            <a:lstStyle/>
            <a:p>
              <a:endParaRPr lang="en-US"/>
            </a:p>
          </p:txBody>
        </p:sp>
        <p:grpSp>
          <p:nvGrpSpPr>
            <p:cNvPr id="17990" name="Group 877"/>
            <p:cNvGrpSpPr>
              <a:grpSpLocks/>
            </p:cNvGrpSpPr>
            <p:nvPr/>
          </p:nvGrpSpPr>
          <p:grpSpPr bwMode="auto">
            <a:xfrm>
              <a:off x="213" y="2910"/>
              <a:ext cx="5109" cy="571"/>
              <a:chOff x="213" y="2910"/>
              <a:chExt cx="5109" cy="571"/>
            </a:xfrm>
          </p:grpSpPr>
          <p:sp>
            <p:nvSpPr>
              <p:cNvPr id="17595" name="Line 878"/>
              <p:cNvSpPr>
                <a:spLocks noChangeShapeType="1"/>
              </p:cNvSpPr>
              <p:nvPr/>
            </p:nvSpPr>
            <p:spPr bwMode="auto">
              <a:xfrm>
                <a:off x="213" y="2910"/>
                <a:ext cx="3540" cy="426"/>
              </a:xfrm>
              <a:prstGeom prst="line">
                <a:avLst/>
              </a:prstGeom>
              <a:noFill/>
              <a:ln w="12700">
                <a:solidFill>
                  <a:srgbClr val="33CCFF"/>
                </a:solidFill>
                <a:round/>
                <a:headEnd/>
                <a:tailEnd/>
              </a:ln>
            </p:spPr>
            <p:txBody>
              <a:bodyPr wrap="none" anchor="ctr"/>
              <a:lstStyle/>
              <a:p>
                <a:endParaRPr lang="en-US"/>
              </a:p>
            </p:txBody>
          </p:sp>
          <p:sp>
            <p:nvSpPr>
              <p:cNvPr id="17596" name="Line 879"/>
              <p:cNvSpPr>
                <a:spLocks noChangeShapeType="1"/>
              </p:cNvSpPr>
              <p:nvPr/>
            </p:nvSpPr>
            <p:spPr bwMode="auto">
              <a:xfrm>
                <a:off x="4035" y="3322"/>
                <a:ext cx="1287" cy="159"/>
              </a:xfrm>
              <a:prstGeom prst="line">
                <a:avLst/>
              </a:prstGeom>
              <a:noFill/>
              <a:ln w="12700">
                <a:solidFill>
                  <a:srgbClr val="33CCFF"/>
                </a:solidFill>
                <a:round/>
                <a:headEnd/>
                <a:tailEnd/>
              </a:ln>
            </p:spPr>
            <p:txBody>
              <a:bodyPr wrap="none" anchor="ctr"/>
              <a:lstStyle/>
              <a:p>
                <a:endParaRPr lang="en-US"/>
              </a:p>
            </p:txBody>
          </p:sp>
          <p:grpSp>
            <p:nvGrpSpPr>
              <p:cNvPr id="17991" name="Group 880"/>
              <p:cNvGrpSpPr>
                <a:grpSpLocks/>
              </p:cNvGrpSpPr>
              <p:nvPr/>
            </p:nvGrpSpPr>
            <p:grpSpPr bwMode="auto">
              <a:xfrm>
                <a:off x="1216" y="2999"/>
                <a:ext cx="67" cy="103"/>
                <a:chOff x="1216" y="2999"/>
                <a:chExt cx="67" cy="103"/>
              </a:xfrm>
            </p:grpSpPr>
            <p:sp>
              <p:nvSpPr>
                <p:cNvPr id="17608" name="AutoShape 881"/>
                <p:cNvSpPr>
                  <a:spLocks noChangeArrowheads="1"/>
                </p:cNvSpPr>
                <p:nvPr/>
              </p:nvSpPr>
              <p:spPr bwMode="auto">
                <a:xfrm rot="10800000" flipH="1">
                  <a:off x="1223" y="2999"/>
                  <a:ext cx="52" cy="36"/>
                </a:xfrm>
                <a:prstGeom prst="triangle">
                  <a:avLst>
                    <a:gd name="adj" fmla="val 49991"/>
                  </a:avLst>
                </a:prstGeom>
                <a:solidFill>
                  <a:srgbClr val="33CCFF"/>
                </a:solidFill>
                <a:ln w="12700">
                  <a:solidFill>
                    <a:srgbClr val="33CCFF"/>
                  </a:solidFill>
                  <a:miter lim="800000"/>
                  <a:headEnd/>
                  <a:tailEnd/>
                </a:ln>
              </p:spPr>
              <p:txBody>
                <a:bodyPr wrap="none" anchor="ctr"/>
                <a:lstStyle/>
                <a:p>
                  <a:endParaRPr lang="en-US"/>
                </a:p>
              </p:txBody>
            </p:sp>
            <p:sp>
              <p:nvSpPr>
                <p:cNvPr id="17609" name="Line 882"/>
                <p:cNvSpPr>
                  <a:spLocks noChangeShapeType="1"/>
                </p:cNvSpPr>
                <p:nvPr/>
              </p:nvSpPr>
              <p:spPr bwMode="auto">
                <a:xfrm>
                  <a:off x="1216" y="3063"/>
                  <a:ext cx="67" cy="0"/>
                </a:xfrm>
                <a:prstGeom prst="line">
                  <a:avLst/>
                </a:prstGeom>
                <a:noFill/>
                <a:ln w="12700">
                  <a:solidFill>
                    <a:srgbClr val="33CCFF"/>
                  </a:solidFill>
                  <a:round/>
                  <a:headEnd/>
                  <a:tailEnd/>
                </a:ln>
              </p:spPr>
              <p:txBody>
                <a:bodyPr wrap="none" anchor="ctr"/>
                <a:lstStyle/>
                <a:p>
                  <a:endParaRPr lang="en-US"/>
                </a:p>
              </p:txBody>
            </p:sp>
            <p:sp>
              <p:nvSpPr>
                <p:cNvPr id="17610" name="Line 883"/>
                <p:cNvSpPr>
                  <a:spLocks noChangeShapeType="1"/>
                </p:cNvSpPr>
                <p:nvPr/>
              </p:nvSpPr>
              <p:spPr bwMode="auto">
                <a:xfrm>
                  <a:off x="1228" y="3083"/>
                  <a:ext cx="42" cy="0"/>
                </a:xfrm>
                <a:prstGeom prst="line">
                  <a:avLst/>
                </a:prstGeom>
                <a:noFill/>
                <a:ln w="12700">
                  <a:solidFill>
                    <a:srgbClr val="33CCFF"/>
                  </a:solidFill>
                  <a:round/>
                  <a:headEnd/>
                  <a:tailEnd/>
                </a:ln>
              </p:spPr>
              <p:txBody>
                <a:bodyPr wrap="none" anchor="ctr"/>
                <a:lstStyle/>
                <a:p>
                  <a:endParaRPr lang="en-US"/>
                </a:p>
              </p:txBody>
            </p:sp>
            <p:sp>
              <p:nvSpPr>
                <p:cNvPr id="17611" name="Line 884"/>
                <p:cNvSpPr>
                  <a:spLocks noChangeShapeType="1"/>
                </p:cNvSpPr>
                <p:nvPr/>
              </p:nvSpPr>
              <p:spPr bwMode="auto">
                <a:xfrm>
                  <a:off x="1238" y="3102"/>
                  <a:ext cx="23" cy="0"/>
                </a:xfrm>
                <a:prstGeom prst="line">
                  <a:avLst/>
                </a:prstGeom>
                <a:noFill/>
                <a:ln w="12700">
                  <a:solidFill>
                    <a:srgbClr val="33CCFF"/>
                  </a:solidFill>
                  <a:round/>
                  <a:headEnd/>
                  <a:tailEnd/>
                </a:ln>
              </p:spPr>
              <p:txBody>
                <a:bodyPr wrap="none" anchor="ctr"/>
                <a:lstStyle/>
                <a:p>
                  <a:endParaRPr lang="en-US"/>
                </a:p>
              </p:txBody>
            </p:sp>
          </p:grpSp>
          <p:grpSp>
            <p:nvGrpSpPr>
              <p:cNvPr id="18024" name="Group 885"/>
              <p:cNvGrpSpPr>
                <a:grpSpLocks/>
              </p:cNvGrpSpPr>
              <p:nvPr/>
            </p:nvGrpSpPr>
            <p:grpSpPr bwMode="auto">
              <a:xfrm>
                <a:off x="3863" y="3284"/>
                <a:ext cx="67" cy="102"/>
                <a:chOff x="3863" y="3284"/>
                <a:chExt cx="67" cy="102"/>
              </a:xfrm>
            </p:grpSpPr>
            <p:sp>
              <p:nvSpPr>
                <p:cNvPr id="17604" name="AutoShape 886"/>
                <p:cNvSpPr>
                  <a:spLocks noChangeArrowheads="1"/>
                </p:cNvSpPr>
                <p:nvPr/>
              </p:nvSpPr>
              <p:spPr bwMode="auto">
                <a:xfrm rot="10800000" flipH="1">
                  <a:off x="3870" y="3284"/>
                  <a:ext cx="52" cy="36"/>
                </a:xfrm>
                <a:prstGeom prst="triangle">
                  <a:avLst>
                    <a:gd name="adj" fmla="val 49991"/>
                  </a:avLst>
                </a:prstGeom>
                <a:solidFill>
                  <a:srgbClr val="33CCFF"/>
                </a:solidFill>
                <a:ln w="12700">
                  <a:solidFill>
                    <a:srgbClr val="33CCFF"/>
                  </a:solidFill>
                  <a:miter lim="800000"/>
                  <a:headEnd/>
                  <a:tailEnd/>
                </a:ln>
              </p:spPr>
              <p:txBody>
                <a:bodyPr wrap="none" anchor="ctr"/>
                <a:lstStyle/>
                <a:p>
                  <a:endParaRPr lang="en-US"/>
                </a:p>
              </p:txBody>
            </p:sp>
            <p:sp>
              <p:nvSpPr>
                <p:cNvPr id="17605" name="Line 887"/>
                <p:cNvSpPr>
                  <a:spLocks noChangeShapeType="1"/>
                </p:cNvSpPr>
                <p:nvPr/>
              </p:nvSpPr>
              <p:spPr bwMode="auto">
                <a:xfrm>
                  <a:off x="3863" y="3347"/>
                  <a:ext cx="67" cy="0"/>
                </a:xfrm>
                <a:prstGeom prst="line">
                  <a:avLst/>
                </a:prstGeom>
                <a:noFill/>
                <a:ln w="12700">
                  <a:solidFill>
                    <a:srgbClr val="33CCFF"/>
                  </a:solidFill>
                  <a:round/>
                  <a:headEnd/>
                  <a:tailEnd/>
                </a:ln>
              </p:spPr>
              <p:txBody>
                <a:bodyPr wrap="none" anchor="ctr"/>
                <a:lstStyle/>
                <a:p>
                  <a:endParaRPr lang="en-US"/>
                </a:p>
              </p:txBody>
            </p:sp>
            <p:sp>
              <p:nvSpPr>
                <p:cNvPr id="17606" name="Line 888"/>
                <p:cNvSpPr>
                  <a:spLocks noChangeShapeType="1"/>
                </p:cNvSpPr>
                <p:nvPr/>
              </p:nvSpPr>
              <p:spPr bwMode="auto">
                <a:xfrm>
                  <a:off x="3875" y="3367"/>
                  <a:ext cx="42" cy="0"/>
                </a:xfrm>
                <a:prstGeom prst="line">
                  <a:avLst/>
                </a:prstGeom>
                <a:noFill/>
                <a:ln w="12700">
                  <a:solidFill>
                    <a:srgbClr val="33CCFF"/>
                  </a:solidFill>
                  <a:round/>
                  <a:headEnd/>
                  <a:tailEnd/>
                </a:ln>
              </p:spPr>
              <p:txBody>
                <a:bodyPr wrap="none" anchor="ctr"/>
                <a:lstStyle/>
                <a:p>
                  <a:endParaRPr lang="en-US"/>
                </a:p>
              </p:txBody>
            </p:sp>
            <p:sp>
              <p:nvSpPr>
                <p:cNvPr id="17607" name="Line 889"/>
                <p:cNvSpPr>
                  <a:spLocks noChangeShapeType="1"/>
                </p:cNvSpPr>
                <p:nvPr/>
              </p:nvSpPr>
              <p:spPr bwMode="auto">
                <a:xfrm>
                  <a:off x="3885" y="3386"/>
                  <a:ext cx="23" cy="0"/>
                </a:xfrm>
                <a:prstGeom prst="line">
                  <a:avLst/>
                </a:prstGeom>
                <a:noFill/>
                <a:ln w="12700">
                  <a:solidFill>
                    <a:srgbClr val="33CCFF"/>
                  </a:solidFill>
                  <a:round/>
                  <a:headEnd/>
                  <a:tailEnd/>
                </a:ln>
              </p:spPr>
              <p:txBody>
                <a:bodyPr wrap="none" anchor="ctr"/>
                <a:lstStyle/>
                <a:p>
                  <a:endParaRPr lang="en-US"/>
                </a:p>
              </p:txBody>
            </p:sp>
          </p:grpSp>
          <p:grpSp>
            <p:nvGrpSpPr>
              <p:cNvPr id="18025" name="Group 890"/>
              <p:cNvGrpSpPr>
                <a:grpSpLocks/>
              </p:cNvGrpSpPr>
              <p:nvPr/>
            </p:nvGrpSpPr>
            <p:grpSpPr bwMode="auto">
              <a:xfrm>
                <a:off x="4807" y="3377"/>
                <a:ext cx="67" cy="103"/>
                <a:chOff x="4807" y="3377"/>
                <a:chExt cx="67" cy="103"/>
              </a:xfrm>
            </p:grpSpPr>
            <p:sp>
              <p:nvSpPr>
                <p:cNvPr id="17600" name="AutoShape 891"/>
                <p:cNvSpPr>
                  <a:spLocks noChangeArrowheads="1"/>
                </p:cNvSpPr>
                <p:nvPr/>
              </p:nvSpPr>
              <p:spPr bwMode="auto">
                <a:xfrm rot="10800000" flipH="1">
                  <a:off x="4814" y="3377"/>
                  <a:ext cx="52" cy="36"/>
                </a:xfrm>
                <a:prstGeom prst="triangle">
                  <a:avLst>
                    <a:gd name="adj" fmla="val 49991"/>
                  </a:avLst>
                </a:prstGeom>
                <a:solidFill>
                  <a:srgbClr val="33CCFF"/>
                </a:solidFill>
                <a:ln w="12700">
                  <a:solidFill>
                    <a:srgbClr val="33CCFF"/>
                  </a:solidFill>
                  <a:miter lim="800000"/>
                  <a:headEnd/>
                  <a:tailEnd/>
                </a:ln>
              </p:spPr>
              <p:txBody>
                <a:bodyPr wrap="none" anchor="ctr"/>
                <a:lstStyle/>
                <a:p>
                  <a:endParaRPr lang="en-US"/>
                </a:p>
              </p:txBody>
            </p:sp>
            <p:sp>
              <p:nvSpPr>
                <p:cNvPr id="17601" name="Line 892"/>
                <p:cNvSpPr>
                  <a:spLocks noChangeShapeType="1"/>
                </p:cNvSpPr>
                <p:nvPr/>
              </p:nvSpPr>
              <p:spPr bwMode="auto">
                <a:xfrm>
                  <a:off x="4807" y="3441"/>
                  <a:ext cx="67" cy="0"/>
                </a:xfrm>
                <a:prstGeom prst="line">
                  <a:avLst/>
                </a:prstGeom>
                <a:noFill/>
                <a:ln w="12700">
                  <a:solidFill>
                    <a:srgbClr val="33CCFF"/>
                  </a:solidFill>
                  <a:round/>
                  <a:headEnd/>
                  <a:tailEnd/>
                </a:ln>
              </p:spPr>
              <p:txBody>
                <a:bodyPr wrap="none" anchor="ctr"/>
                <a:lstStyle/>
                <a:p>
                  <a:endParaRPr lang="en-US"/>
                </a:p>
              </p:txBody>
            </p:sp>
            <p:sp>
              <p:nvSpPr>
                <p:cNvPr id="17602" name="Line 893"/>
                <p:cNvSpPr>
                  <a:spLocks noChangeShapeType="1"/>
                </p:cNvSpPr>
                <p:nvPr/>
              </p:nvSpPr>
              <p:spPr bwMode="auto">
                <a:xfrm>
                  <a:off x="4819" y="3461"/>
                  <a:ext cx="42" cy="0"/>
                </a:xfrm>
                <a:prstGeom prst="line">
                  <a:avLst/>
                </a:prstGeom>
                <a:noFill/>
                <a:ln w="12700">
                  <a:solidFill>
                    <a:srgbClr val="33CCFF"/>
                  </a:solidFill>
                  <a:round/>
                  <a:headEnd/>
                  <a:tailEnd/>
                </a:ln>
              </p:spPr>
              <p:txBody>
                <a:bodyPr wrap="none" anchor="ctr"/>
                <a:lstStyle/>
                <a:p>
                  <a:endParaRPr lang="en-US"/>
                </a:p>
              </p:txBody>
            </p:sp>
            <p:sp>
              <p:nvSpPr>
                <p:cNvPr id="17603" name="Line 894"/>
                <p:cNvSpPr>
                  <a:spLocks noChangeShapeType="1"/>
                </p:cNvSpPr>
                <p:nvPr/>
              </p:nvSpPr>
              <p:spPr bwMode="auto">
                <a:xfrm>
                  <a:off x="4829" y="3480"/>
                  <a:ext cx="23" cy="0"/>
                </a:xfrm>
                <a:prstGeom prst="line">
                  <a:avLst/>
                </a:prstGeom>
                <a:noFill/>
                <a:ln w="12700">
                  <a:solidFill>
                    <a:srgbClr val="33CCFF"/>
                  </a:solidFill>
                  <a:round/>
                  <a:headEnd/>
                  <a:tailEnd/>
                </a:ln>
              </p:spPr>
              <p:txBody>
                <a:bodyPr wrap="none" anchor="ctr"/>
                <a:lstStyle/>
                <a:p>
                  <a:endParaRPr lang="en-US"/>
                </a:p>
              </p:txBody>
            </p:sp>
          </p:grpSp>
        </p:grpSp>
      </p:grpSp>
      <p:sp>
        <p:nvSpPr>
          <p:cNvPr id="17496" name="Line 895"/>
          <p:cNvSpPr>
            <a:spLocks noChangeShapeType="1"/>
          </p:cNvSpPr>
          <p:nvPr/>
        </p:nvSpPr>
        <p:spPr bwMode="auto">
          <a:xfrm flipH="1">
            <a:off x="325438" y="1335088"/>
            <a:ext cx="1684337" cy="2468562"/>
          </a:xfrm>
          <a:prstGeom prst="line">
            <a:avLst/>
          </a:prstGeom>
          <a:noFill/>
          <a:ln w="12700">
            <a:solidFill>
              <a:schemeClr val="tx1"/>
            </a:solidFill>
            <a:round/>
            <a:headEnd/>
            <a:tailEnd/>
          </a:ln>
        </p:spPr>
        <p:txBody>
          <a:bodyPr wrap="none" anchor="ctr"/>
          <a:lstStyle/>
          <a:p>
            <a:endParaRPr lang="en-US"/>
          </a:p>
        </p:txBody>
      </p:sp>
      <p:sp>
        <p:nvSpPr>
          <p:cNvPr id="17497" name="Freeform 896"/>
          <p:cNvSpPr>
            <a:spLocks/>
          </p:cNvSpPr>
          <p:nvPr/>
        </p:nvSpPr>
        <p:spPr bwMode="auto">
          <a:xfrm>
            <a:off x="5891213" y="3159125"/>
            <a:ext cx="331787" cy="174625"/>
          </a:xfrm>
          <a:custGeom>
            <a:avLst/>
            <a:gdLst>
              <a:gd name="T0" fmla="*/ 0 w 230"/>
              <a:gd name="T1" fmla="*/ 2147483647 h 107"/>
              <a:gd name="T2" fmla="*/ 0 w 230"/>
              <a:gd name="T3" fmla="*/ 2147483647 h 107"/>
              <a:gd name="T4" fmla="*/ 2147483647 w 230"/>
              <a:gd name="T5" fmla="*/ 2147483647 h 107"/>
              <a:gd name="T6" fmla="*/ 2147483647 w 230"/>
              <a:gd name="T7" fmla="*/ 2147483647 h 107"/>
              <a:gd name="T8" fmla="*/ 2147483647 w 230"/>
              <a:gd name="T9" fmla="*/ 2147483647 h 107"/>
              <a:gd name="T10" fmla="*/ 2147483647 w 230"/>
              <a:gd name="T11" fmla="*/ 2147483647 h 107"/>
              <a:gd name="T12" fmla="*/ 2147483647 w 230"/>
              <a:gd name="T13" fmla="*/ 0 h 107"/>
              <a:gd name="T14" fmla="*/ 2147483647 w 230"/>
              <a:gd name="T15" fmla="*/ 0 h 107"/>
              <a:gd name="T16" fmla="*/ 2147483647 w 230"/>
              <a:gd name="T17" fmla="*/ 0 h 107"/>
              <a:gd name="T18" fmla="*/ 2147483647 w 230"/>
              <a:gd name="T19" fmla="*/ 0 h 107"/>
              <a:gd name="T20" fmla="*/ 2147483647 w 230"/>
              <a:gd name="T21" fmla="*/ 0 h 107"/>
              <a:gd name="T22" fmla="*/ 2147483647 w 230"/>
              <a:gd name="T23" fmla="*/ 2147483647 h 107"/>
              <a:gd name="T24" fmla="*/ 2147483647 w 230"/>
              <a:gd name="T25" fmla="*/ 2147483647 h 107"/>
              <a:gd name="T26" fmla="*/ 2147483647 w 230"/>
              <a:gd name="T27" fmla="*/ 2147483647 h 107"/>
              <a:gd name="T28" fmla="*/ 2147483647 w 230"/>
              <a:gd name="T29" fmla="*/ 2147483647 h 107"/>
              <a:gd name="T30" fmla="*/ 2147483647 w 230"/>
              <a:gd name="T31" fmla="*/ 2147483647 h 107"/>
              <a:gd name="T32" fmla="*/ 2147483647 w 230"/>
              <a:gd name="T33" fmla="*/ 2147483647 h 107"/>
              <a:gd name="T34" fmla="*/ 2147483647 w 230"/>
              <a:gd name="T35" fmla="*/ 2147483647 h 107"/>
              <a:gd name="T36" fmla="*/ 2147483647 w 230"/>
              <a:gd name="T37" fmla="*/ 2147483647 h 107"/>
              <a:gd name="T38" fmla="*/ 2147483647 w 230"/>
              <a:gd name="T39" fmla="*/ 2147483647 h 107"/>
              <a:gd name="T40" fmla="*/ 2147483647 w 230"/>
              <a:gd name="T41" fmla="*/ 2147483647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0"/>
              <a:gd name="T64" fmla="*/ 0 h 107"/>
              <a:gd name="T65" fmla="*/ 230 w 230"/>
              <a:gd name="T66" fmla="*/ 107 h 1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0" h="107">
                <a:moveTo>
                  <a:pt x="0" y="58"/>
                </a:moveTo>
                <a:lnTo>
                  <a:pt x="0" y="48"/>
                </a:lnTo>
                <a:lnTo>
                  <a:pt x="6" y="37"/>
                </a:lnTo>
                <a:lnTo>
                  <a:pt x="13" y="27"/>
                </a:lnTo>
                <a:lnTo>
                  <a:pt x="27" y="13"/>
                </a:lnTo>
                <a:lnTo>
                  <a:pt x="47" y="6"/>
                </a:lnTo>
                <a:lnTo>
                  <a:pt x="67" y="0"/>
                </a:lnTo>
                <a:lnTo>
                  <a:pt x="87" y="0"/>
                </a:lnTo>
                <a:lnTo>
                  <a:pt x="108" y="0"/>
                </a:lnTo>
                <a:lnTo>
                  <a:pt x="128" y="0"/>
                </a:lnTo>
                <a:lnTo>
                  <a:pt x="148" y="0"/>
                </a:lnTo>
                <a:lnTo>
                  <a:pt x="162" y="3"/>
                </a:lnTo>
                <a:lnTo>
                  <a:pt x="168" y="6"/>
                </a:lnTo>
                <a:lnTo>
                  <a:pt x="175" y="13"/>
                </a:lnTo>
                <a:lnTo>
                  <a:pt x="189" y="24"/>
                </a:lnTo>
                <a:lnTo>
                  <a:pt x="195" y="34"/>
                </a:lnTo>
                <a:lnTo>
                  <a:pt x="202" y="44"/>
                </a:lnTo>
                <a:lnTo>
                  <a:pt x="209" y="58"/>
                </a:lnTo>
                <a:lnTo>
                  <a:pt x="216" y="75"/>
                </a:lnTo>
                <a:lnTo>
                  <a:pt x="222" y="96"/>
                </a:lnTo>
                <a:lnTo>
                  <a:pt x="229" y="106"/>
                </a:lnTo>
              </a:path>
            </a:pathLst>
          </a:custGeom>
          <a:noFill/>
          <a:ln w="12700" cap="rnd">
            <a:solidFill>
              <a:srgbClr val="660066"/>
            </a:solidFill>
            <a:round/>
            <a:headEnd/>
            <a:tailEnd type="triangle" w="med" len="med"/>
          </a:ln>
        </p:spPr>
        <p:txBody>
          <a:bodyPr/>
          <a:lstStyle/>
          <a:p>
            <a:endParaRPr lang="en-US"/>
          </a:p>
        </p:txBody>
      </p:sp>
      <p:sp>
        <p:nvSpPr>
          <p:cNvPr id="17498" name="Rectangle 897"/>
          <p:cNvSpPr>
            <a:spLocks noChangeArrowheads="1"/>
          </p:cNvSpPr>
          <p:nvPr/>
        </p:nvSpPr>
        <p:spPr bwMode="auto">
          <a:xfrm>
            <a:off x="6018213" y="2859088"/>
            <a:ext cx="314325" cy="371475"/>
          </a:xfrm>
          <a:prstGeom prst="rect">
            <a:avLst/>
          </a:prstGeom>
          <a:noFill/>
          <a:ln w="12700">
            <a:noFill/>
            <a:miter lim="800000"/>
            <a:headEnd/>
            <a:tailEnd/>
          </a:ln>
        </p:spPr>
        <p:txBody>
          <a:bodyPr wrap="none" lIns="90488" tIns="44450" rIns="90488" bIns="44450">
            <a:spAutoFit/>
          </a:bodyPr>
          <a:lstStyle/>
          <a:p>
            <a:pPr eaLnBrk="0" hangingPunct="0"/>
            <a:r>
              <a:rPr lang="en-US" b="0">
                <a:solidFill>
                  <a:srgbClr val="660066"/>
                </a:solidFill>
                <a:latin typeface="Times New Roman" pitchFamily="18" charset="0"/>
              </a:rPr>
              <a:t>D</a:t>
            </a:r>
          </a:p>
        </p:txBody>
      </p:sp>
      <p:sp>
        <p:nvSpPr>
          <p:cNvPr id="17499" name="Line 898"/>
          <p:cNvSpPr>
            <a:spLocks noChangeShapeType="1"/>
          </p:cNvSpPr>
          <p:nvPr/>
        </p:nvSpPr>
        <p:spPr bwMode="auto">
          <a:xfrm>
            <a:off x="3055938" y="4224338"/>
            <a:ext cx="9525" cy="911225"/>
          </a:xfrm>
          <a:prstGeom prst="line">
            <a:avLst/>
          </a:prstGeom>
          <a:noFill/>
          <a:ln w="12700">
            <a:solidFill>
              <a:srgbClr val="339933"/>
            </a:solidFill>
            <a:round/>
            <a:headEnd/>
            <a:tailEnd type="triangle" w="med" len="med"/>
          </a:ln>
        </p:spPr>
        <p:txBody>
          <a:bodyPr wrap="none" anchor="ctr"/>
          <a:lstStyle/>
          <a:p>
            <a:endParaRPr lang="en-US"/>
          </a:p>
        </p:txBody>
      </p:sp>
      <p:sp>
        <p:nvSpPr>
          <p:cNvPr id="17500" name="Rectangle 899"/>
          <p:cNvSpPr>
            <a:spLocks noChangeArrowheads="1"/>
          </p:cNvSpPr>
          <p:nvPr/>
        </p:nvSpPr>
        <p:spPr bwMode="auto">
          <a:xfrm>
            <a:off x="2798763" y="4262438"/>
            <a:ext cx="184150" cy="274637"/>
          </a:xfrm>
          <a:prstGeom prst="rect">
            <a:avLst/>
          </a:prstGeom>
          <a:noFill/>
          <a:ln w="12700">
            <a:noFill/>
            <a:miter lim="800000"/>
            <a:headEnd/>
            <a:tailEnd/>
          </a:ln>
        </p:spPr>
        <p:txBody>
          <a:bodyPr wrap="none" anchor="ctr"/>
          <a:lstStyle/>
          <a:p>
            <a:endParaRPr lang="en-US"/>
          </a:p>
        </p:txBody>
      </p:sp>
      <p:sp>
        <p:nvSpPr>
          <p:cNvPr id="17501" name="Rectangle 900"/>
          <p:cNvSpPr>
            <a:spLocks noChangeArrowheads="1"/>
          </p:cNvSpPr>
          <p:nvPr/>
        </p:nvSpPr>
        <p:spPr bwMode="auto">
          <a:xfrm>
            <a:off x="3360738" y="4291013"/>
            <a:ext cx="276225" cy="276225"/>
          </a:xfrm>
          <a:prstGeom prst="rect">
            <a:avLst/>
          </a:prstGeom>
          <a:noFill/>
          <a:ln w="12700">
            <a:noFill/>
            <a:miter lim="800000"/>
            <a:headEnd/>
            <a:tailEnd/>
          </a:ln>
        </p:spPr>
        <p:txBody>
          <a:bodyPr wrap="none" anchor="ctr"/>
          <a:lstStyle/>
          <a:p>
            <a:endParaRPr lang="en-US"/>
          </a:p>
        </p:txBody>
      </p:sp>
      <p:sp>
        <p:nvSpPr>
          <p:cNvPr id="17502" name="Freeform 901"/>
          <p:cNvSpPr>
            <a:spLocks/>
          </p:cNvSpPr>
          <p:nvPr/>
        </p:nvSpPr>
        <p:spPr bwMode="auto">
          <a:xfrm>
            <a:off x="3052763" y="4244975"/>
            <a:ext cx="803275" cy="139700"/>
          </a:xfrm>
          <a:custGeom>
            <a:avLst/>
            <a:gdLst>
              <a:gd name="T0" fmla="*/ 0 w 557"/>
              <a:gd name="T1" fmla="*/ 0 h 86"/>
              <a:gd name="T2" fmla="*/ 2147483647 w 557"/>
              <a:gd name="T3" fmla="*/ 2147483647 h 86"/>
              <a:gd name="T4" fmla="*/ 2147483647 w 557"/>
              <a:gd name="T5" fmla="*/ 2147483647 h 86"/>
              <a:gd name="T6" fmla="*/ 2147483647 w 557"/>
              <a:gd name="T7" fmla="*/ 2147483647 h 86"/>
              <a:gd name="T8" fmla="*/ 2147483647 w 557"/>
              <a:gd name="T9" fmla="*/ 2147483647 h 86"/>
              <a:gd name="T10" fmla="*/ 2147483647 w 557"/>
              <a:gd name="T11" fmla="*/ 2147483647 h 86"/>
              <a:gd name="T12" fmla="*/ 2147483647 w 557"/>
              <a:gd name="T13" fmla="*/ 2147483647 h 86"/>
              <a:gd name="T14" fmla="*/ 2147483647 w 557"/>
              <a:gd name="T15" fmla="*/ 2147483647 h 86"/>
              <a:gd name="T16" fmla="*/ 2147483647 w 557"/>
              <a:gd name="T17" fmla="*/ 2147483647 h 86"/>
              <a:gd name="T18" fmla="*/ 2147483647 w 557"/>
              <a:gd name="T19" fmla="*/ 2147483647 h 86"/>
              <a:gd name="T20" fmla="*/ 2147483647 w 557"/>
              <a:gd name="T21" fmla="*/ 2147483647 h 86"/>
              <a:gd name="T22" fmla="*/ 2147483647 w 557"/>
              <a:gd name="T23" fmla="*/ 2147483647 h 86"/>
              <a:gd name="T24" fmla="*/ 2147483647 w 557"/>
              <a:gd name="T25" fmla="*/ 2147483647 h 86"/>
              <a:gd name="T26" fmla="*/ 2147483647 w 557"/>
              <a:gd name="T27" fmla="*/ 2147483647 h 86"/>
              <a:gd name="T28" fmla="*/ 2147483647 w 557"/>
              <a:gd name="T29" fmla="*/ 2147483647 h 86"/>
              <a:gd name="T30" fmla="*/ 2147483647 w 557"/>
              <a:gd name="T31" fmla="*/ 2147483647 h 86"/>
              <a:gd name="T32" fmla="*/ 2147483647 w 557"/>
              <a:gd name="T33" fmla="*/ 2147483647 h 86"/>
              <a:gd name="T34" fmla="*/ 2147483647 w 557"/>
              <a:gd name="T35" fmla="*/ 2147483647 h 86"/>
              <a:gd name="T36" fmla="*/ 2147483647 w 557"/>
              <a:gd name="T37" fmla="*/ 2147483647 h 86"/>
              <a:gd name="T38" fmla="*/ 2147483647 w 557"/>
              <a:gd name="T39" fmla="*/ 2147483647 h 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7"/>
              <a:gd name="T61" fmla="*/ 0 h 86"/>
              <a:gd name="T62" fmla="*/ 557 w 557"/>
              <a:gd name="T63" fmla="*/ 86 h 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7" h="86">
                <a:moveTo>
                  <a:pt x="0" y="0"/>
                </a:moveTo>
                <a:lnTo>
                  <a:pt x="4" y="18"/>
                </a:lnTo>
                <a:lnTo>
                  <a:pt x="12" y="31"/>
                </a:lnTo>
                <a:lnTo>
                  <a:pt x="20" y="36"/>
                </a:lnTo>
                <a:lnTo>
                  <a:pt x="25" y="40"/>
                </a:lnTo>
                <a:lnTo>
                  <a:pt x="33" y="40"/>
                </a:lnTo>
                <a:lnTo>
                  <a:pt x="41" y="45"/>
                </a:lnTo>
                <a:lnTo>
                  <a:pt x="53" y="45"/>
                </a:lnTo>
                <a:lnTo>
                  <a:pt x="70" y="49"/>
                </a:lnTo>
                <a:lnTo>
                  <a:pt x="90" y="54"/>
                </a:lnTo>
                <a:lnTo>
                  <a:pt x="136" y="58"/>
                </a:lnTo>
                <a:lnTo>
                  <a:pt x="189" y="67"/>
                </a:lnTo>
                <a:lnTo>
                  <a:pt x="239" y="72"/>
                </a:lnTo>
                <a:lnTo>
                  <a:pt x="292" y="76"/>
                </a:lnTo>
                <a:lnTo>
                  <a:pt x="346" y="76"/>
                </a:lnTo>
                <a:lnTo>
                  <a:pt x="399" y="81"/>
                </a:lnTo>
                <a:lnTo>
                  <a:pt x="445" y="81"/>
                </a:lnTo>
                <a:lnTo>
                  <a:pt x="478" y="85"/>
                </a:lnTo>
                <a:lnTo>
                  <a:pt x="507" y="85"/>
                </a:lnTo>
                <a:lnTo>
                  <a:pt x="556" y="81"/>
                </a:lnTo>
              </a:path>
            </a:pathLst>
          </a:custGeom>
          <a:noFill/>
          <a:ln w="12700" cap="rnd">
            <a:solidFill>
              <a:srgbClr val="CC0099"/>
            </a:solidFill>
            <a:round/>
            <a:headEnd/>
            <a:tailEnd type="triangle" w="med" len="med"/>
          </a:ln>
        </p:spPr>
        <p:txBody>
          <a:bodyPr/>
          <a:lstStyle/>
          <a:p>
            <a:endParaRPr lang="en-US"/>
          </a:p>
        </p:txBody>
      </p:sp>
      <p:sp>
        <p:nvSpPr>
          <p:cNvPr id="17503" name="Rectangle 902"/>
          <p:cNvSpPr>
            <a:spLocks noChangeArrowheads="1"/>
          </p:cNvSpPr>
          <p:nvPr/>
        </p:nvSpPr>
        <p:spPr bwMode="auto">
          <a:xfrm>
            <a:off x="2803525" y="5729288"/>
            <a:ext cx="2189163" cy="393700"/>
          </a:xfrm>
          <a:prstGeom prst="rect">
            <a:avLst/>
          </a:prstGeom>
          <a:noFill/>
          <a:ln w="12700">
            <a:noFill/>
            <a:miter lim="800000"/>
            <a:headEnd/>
            <a:tailEnd/>
          </a:ln>
        </p:spPr>
        <p:txBody>
          <a:bodyPr lIns="90488" tIns="44450" rIns="90488" bIns="44450">
            <a:spAutoFit/>
          </a:bodyPr>
          <a:lstStyle/>
          <a:p>
            <a:pPr eaLnBrk="0" hangingPunct="0"/>
            <a:r>
              <a:rPr lang="en-US" sz="2000" b="0"/>
              <a:t>Tubewell/pump</a:t>
            </a:r>
          </a:p>
        </p:txBody>
      </p:sp>
      <p:sp>
        <p:nvSpPr>
          <p:cNvPr id="17504" name="Line 903"/>
          <p:cNvSpPr>
            <a:spLocks noChangeShapeType="1"/>
          </p:cNvSpPr>
          <p:nvPr/>
        </p:nvSpPr>
        <p:spPr bwMode="auto">
          <a:xfrm>
            <a:off x="365125" y="3844925"/>
            <a:ext cx="254000" cy="0"/>
          </a:xfrm>
          <a:prstGeom prst="line">
            <a:avLst/>
          </a:prstGeom>
          <a:noFill/>
          <a:ln w="12700">
            <a:solidFill>
              <a:srgbClr val="33CCFF"/>
            </a:solidFill>
            <a:round/>
            <a:headEnd/>
            <a:tailEnd/>
          </a:ln>
        </p:spPr>
        <p:txBody>
          <a:bodyPr wrap="none" anchor="ctr"/>
          <a:lstStyle/>
          <a:p>
            <a:endParaRPr lang="en-US"/>
          </a:p>
        </p:txBody>
      </p:sp>
      <p:grpSp>
        <p:nvGrpSpPr>
          <p:cNvPr id="18026" name="Group 904"/>
          <p:cNvGrpSpPr>
            <a:grpSpLocks/>
          </p:cNvGrpSpPr>
          <p:nvPr/>
        </p:nvGrpSpPr>
        <p:grpSpPr bwMode="auto">
          <a:xfrm>
            <a:off x="446088" y="3775075"/>
            <a:ext cx="96837" cy="165100"/>
            <a:chOff x="309" y="2324"/>
            <a:chExt cx="67" cy="102"/>
          </a:xfrm>
        </p:grpSpPr>
        <p:sp>
          <p:nvSpPr>
            <p:cNvPr id="17589" name="AutoShape 905"/>
            <p:cNvSpPr>
              <a:spLocks noChangeArrowheads="1"/>
            </p:cNvSpPr>
            <p:nvPr/>
          </p:nvSpPr>
          <p:spPr bwMode="auto">
            <a:xfrm rot="10800000" flipH="1">
              <a:off x="316" y="2324"/>
              <a:ext cx="52" cy="36"/>
            </a:xfrm>
            <a:prstGeom prst="triangle">
              <a:avLst>
                <a:gd name="adj" fmla="val 49991"/>
              </a:avLst>
            </a:prstGeom>
            <a:solidFill>
              <a:schemeClr val="accent2"/>
            </a:solidFill>
            <a:ln w="12700">
              <a:solidFill>
                <a:schemeClr val="accent2"/>
              </a:solidFill>
              <a:miter lim="800000"/>
              <a:headEnd/>
              <a:tailEnd/>
            </a:ln>
          </p:spPr>
          <p:txBody>
            <a:bodyPr wrap="none" anchor="ctr"/>
            <a:lstStyle/>
            <a:p>
              <a:endParaRPr lang="en-US"/>
            </a:p>
          </p:txBody>
        </p:sp>
        <p:sp>
          <p:nvSpPr>
            <p:cNvPr id="17590" name="Line 906"/>
            <p:cNvSpPr>
              <a:spLocks noChangeShapeType="1"/>
            </p:cNvSpPr>
            <p:nvPr/>
          </p:nvSpPr>
          <p:spPr bwMode="auto">
            <a:xfrm>
              <a:off x="309" y="2387"/>
              <a:ext cx="67" cy="0"/>
            </a:xfrm>
            <a:prstGeom prst="line">
              <a:avLst/>
            </a:prstGeom>
            <a:noFill/>
            <a:ln w="12700">
              <a:solidFill>
                <a:schemeClr val="accent2"/>
              </a:solidFill>
              <a:round/>
              <a:headEnd/>
              <a:tailEnd/>
            </a:ln>
          </p:spPr>
          <p:txBody>
            <a:bodyPr wrap="none" anchor="ctr"/>
            <a:lstStyle/>
            <a:p>
              <a:endParaRPr lang="en-US"/>
            </a:p>
          </p:txBody>
        </p:sp>
        <p:sp>
          <p:nvSpPr>
            <p:cNvPr id="17591" name="Line 907"/>
            <p:cNvSpPr>
              <a:spLocks noChangeShapeType="1"/>
            </p:cNvSpPr>
            <p:nvPr/>
          </p:nvSpPr>
          <p:spPr bwMode="auto">
            <a:xfrm>
              <a:off x="321" y="2407"/>
              <a:ext cx="42" cy="0"/>
            </a:xfrm>
            <a:prstGeom prst="line">
              <a:avLst/>
            </a:prstGeom>
            <a:noFill/>
            <a:ln w="12700">
              <a:solidFill>
                <a:schemeClr val="accent2"/>
              </a:solidFill>
              <a:round/>
              <a:headEnd/>
              <a:tailEnd/>
            </a:ln>
          </p:spPr>
          <p:txBody>
            <a:bodyPr wrap="none" anchor="ctr"/>
            <a:lstStyle/>
            <a:p>
              <a:endParaRPr lang="en-US"/>
            </a:p>
          </p:txBody>
        </p:sp>
        <p:sp>
          <p:nvSpPr>
            <p:cNvPr id="17592" name="Line 908"/>
            <p:cNvSpPr>
              <a:spLocks noChangeShapeType="1"/>
            </p:cNvSpPr>
            <p:nvPr/>
          </p:nvSpPr>
          <p:spPr bwMode="auto">
            <a:xfrm>
              <a:off x="331" y="2426"/>
              <a:ext cx="23" cy="0"/>
            </a:xfrm>
            <a:prstGeom prst="line">
              <a:avLst/>
            </a:prstGeom>
            <a:noFill/>
            <a:ln w="12700">
              <a:solidFill>
                <a:schemeClr val="accent2"/>
              </a:solidFill>
              <a:round/>
              <a:headEnd/>
              <a:tailEnd/>
            </a:ln>
          </p:spPr>
          <p:txBody>
            <a:bodyPr wrap="none" anchor="ctr"/>
            <a:lstStyle/>
            <a:p>
              <a:endParaRPr lang="en-US"/>
            </a:p>
          </p:txBody>
        </p:sp>
      </p:grpSp>
      <p:sp>
        <p:nvSpPr>
          <p:cNvPr id="17506" name="Line 909"/>
          <p:cNvSpPr>
            <a:spLocks noChangeShapeType="1"/>
          </p:cNvSpPr>
          <p:nvPr/>
        </p:nvSpPr>
        <p:spPr bwMode="auto">
          <a:xfrm>
            <a:off x="4298950" y="4219575"/>
            <a:ext cx="219075" cy="0"/>
          </a:xfrm>
          <a:prstGeom prst="line">
            <a:avLst/>
          </a:prstGeom>
          <a:noFill/>
          <a:ln w="12700">
            <a:solidFill>
              <a:srgbClr val="000080"/>
            </a:solidFill>
            <a:round/>
            <a:headEnd/>
            <a:tailEnd type="triangle" w="med" len="med"/>
          </a:ln>
        </p:spPr>
        <p:txBody>
          <a:bodyPr wrap="none" anchor="ctr"/>
          <a:lstStyle/>
          <a:p>
            <a:endParaRPr lang="en-US"/>
          </a:p>
        </p:txBody>
      </p:sp>
      <p:sp>
        <p:nvSpPr>
          <p:cNvPr id="17507" name="Rectangle 910"/>
          <p:cNvSpPr>
            <a:spLocks noChangeArrowheads="1"/>
          </p:cNvSpPr>
          <p:nvPr/>
        </p:nvSpPr>
        <p:spPr bwMode="auto">
          <a:xfrm>
            <a:off x="4352925" y="4179888"/>
            <a:ext cx="257175" cy="341312"/>
          </a:xfrm>
          <a:prstGeom prst="rect">
            <a:avLst/>
          </a:prstGeom>
          <a:noFill/>
          <a:ln w="12700">
            <a:noFill/>
            <a:miter lim="800000"/>
            <a:headEnd/>
            <a:tailEnd/>
          </a:ln>
        </p:spPr>
        <p:txBody>
          <a:bodyPr lIns="90488" tIns="44450" rIns="90488" bIns="44450">
            <a:spAutoFit/>
          </a:bodyPr>
          <a:lstStyle/>
          <a:p>
            <a:pPr eaLnBrk="0" hangingPunct="0"/>
            <a:r>
              <a:rPr lang="en-US" sz="1600" b="0">
                <a:solidFill>
                  <a:srgbClr val="000066"/>
                </a:solidFill>
                <a:latin typeface="Times New Roman" pitchFamily="18" charset="0"/>
              </a:rPr>
              <a:t>I</a:t>
            </a:r>
          </a:p>
        </p:txBody>
      </p:sp>
      <p:sp>
        <p:nvSpPr>
          <p:cNvPr id="17508" name="Rectangle 911"/>
          <p:cNvSpPr>
            <a:spLocks noChangeArrowheads="1"/>
          </p:cNvSpPr>
          <p:nvPr/>
        </p:nvSpPr>
        <p:spPr bwMode="auto">
          <a:xfrm>
            <a:off x="5929313" y="4122738"/>
            <a:ext cx="255587" cy="341312"/>
          </a:xfrm>
          <a:prstGeom prst="rect">
            <a:avLst/>
          </a:prstGeom>
          <a:noFill/>
          <a:ln w="12700">
            <a:noFill/>
            <a:miter lim="800000"/>
            <a:headEnd/>
            <a:tailEnd/>
          </a:ln>
        </p:spPr>
        <p:txBody>
          <a:bodyPr lIns="90488" tIns="44450" rIns="90488" bIns="44450">
            <a:spAutoFit/>
          </a:bodyPr>
          <a:lstStyle/>
          <a:p>
            <a:pPr eaLnBrk="0" hangingPunct="0"/>
            <a:r>
              <a:rPr lang="en-US" sz="1600" b="0">
                <a:solidFill>
                  <a:srgbClr val="000066"/>
                </a:solidFill>
                <a:latin typeface="Times New Roman" pitchFamily="18" charset="0"/>
              </a:rPr>
              <a:t>I</a:t>
            </a:r>
          </a:p>
        </p:txBody>
      </p:sp>
      <p:sp>
        <p:nvSpPr>
          <p:cNvPr id="17509" name="Line 912"/>
          <p:cNvSpPr>
            <a:spLocks noChangeShapeType="1"/>
          </p:cNvSpPr>
          <p:nvPr/>
        </p:nvSpPr>
        <p:spPr bwMode="auto">
          <a:xfrm flipH="1">
            <a:off x="5397500" y="4505325"/>
            <a:ext cx="306388" cy="477838"/>
          </a:xfrm>
          <a:prstGeom prst="line">
            <a:avLst/>
          </a:prstGeom>
          <a:noFill/>
          <a:ln w="12700">
            <a:solidFill>
              <a:schemeClr val="tx1"/>
            </a:solidFill>
            <a:round/>
            <a:headEnd/>
            <a:tailEnd/>
          </a:ln>
        </p:spPr>
        <p:txBody>
          <a:bodyPr wrap="none" anchor="ctr"/>
          <a:lstStyle/>
          <a:p>
            <a:endParaRPr lang="en-US"/>
          </a:p>
        </p:txBody>
      </p:sp>
      <p:sp>
        <p:nvSpPr>
          <p:cNvPr id="17510" name="Line 913"/>
          <p:cNvSpPr>
            <a:spLocks noChangeShapeType="1"/>
          </p:cNvSpPr>
          <p:nvPr/>
        </p:nvSpPr>
        <p:spPr bwMode="auto">
          <a:xfrm flipV="1">
            <a:off x="5827713" y="4459288"/>
            <a:ext cx="30162" cy="63500"/>
          </a:xfrm>
          <a:prstGeom prst="line">
            <a:avLst/>
          </a:prstGeom>
          <a:noFill/>
          <a:ln w="12700">
            <a:solidFill>
              <a:schemeClr val="tx1"/>
            </a:solidFill>
            <a:round/>
            <a:headEnd/>
            <a:tailEnd/>
          </a:ln>
        </p:spPr>
        <p:txBody>
          <a:bodyPr wrap="none" anchor="ctr"/>
          <a:lstStyle/>
          <a:p>
            <a:endParaRPr lang="en-US"/>
          </a:p>
        </p:txBody>
      </p:sp>
      <p:sp>
        <p:nvSpPr>
          <p:cNvPr id="17511" name="Line 914"/>
          <p:cNvSpPr>
            <a:spLocks noChangeShapeType="1"/>
          </p:cNvSpPr>
          <p:nvPr/>
        </p:nvSpPr>
        <p:spPr bwMode="auto">
          <a:xfrm>
            <a:off x="5992813" y="4425950"/>
            <a:ext cx="144462" cy="0"/>
          </a:xfrm>
          <a:prstGeom prst="line">
            <a:avLst/>
          </a:prstGeom>
          <a:noFill/>
          <a:ln w="12700">
            <a:solidFill>
              <a:srgbClr val="000080"/>
            </a:solidFill>
            <a:round/>
            <a:headEnd/>
            <a:tailEnd type="triangle" w="med" len="med"/>
          </a:ln>
        </p:spPr>
        <p:txBody>
          <a:bodyPr wrap="none" anchor="ctr"/>
          <a:lstStyle/>
          <a:p>
            <a:endParaRPr lang="en-US"/>
          </a:p>
        </p:txBody>
      </p:sp>
      <p:sp>
        <p:nvSpPr>
          <p:cNvPr id="17512" name="Freeform 915"/>
          <p:cNvSpPr>
            <a:spLocks/>
          </p:cNvSpPr>
          <p:nvPr/>
        </p:nvSpPr>
        <p:spPr bwMode="auto">
          <a:xfrm>
            <a:off x="4283075" y="2935288"/>
            <a:ext cx="339725" cy="177800"/>
          </a:xfrm>
          <a:custGeom>
            <a:avLst/>
            <a:gdLst>
              <a:gd name="T0" fmla="*/ 0 w 235"/>
              <a:gd name="T1" fmla="*/ 2147483647 h 110"/>
              <a:gd name="T2" fmla="*/ 2147483647 w 235"/>
              <a:gd name="T3" fmla="*/ 2147483647 h 110"/>
              <a:gd name="T4" fmla="*/ 2147483647 w 235"/>
              <a:gd name="T5" fmla="*/ 2147483647 h 110"/>
              <a:gd name="T6" fmla="*/ 2147483647 w 235"/>
              <a:gd name="T7" fmla="*/ 2147483647 h 110"/>
              <a:gd name="T8" fmla="*/ 2147483647 w 235"/>
              <a:gd name="T9" fmla="*/ 2147483647 h 110"/>
              <a:gd name="T10" fmla="*/ 2147483647 w 235"/>
              <a:gd name="T11" fmla="*/ 2147483647 h 110"/>
              <a:gd name="T12" fmla="*/ 2147483647 w 235"/>
              <a:gd name="T13" fmla="*/ 2147483647 h 110"/>
              <a:gd name="T14" fmla="*/ 2147483647 w 235"/>
              <a:gd name="T15" fmla="*/ 2147483647 h 110"/>
              <a:gd name="T16" fmla="*/ 2147483647 w 235"/>
              <a:gd name="T17" fmla="*/ 0 h 110"/>
              <a:gd name="T18" fmla="*/ 2147483647 w 235"/>
              <a:gd name="T19" fmla="*/ 0 h 110"/>
              <a:gd name="T20" fmla="*/ 2147483647 w 235"/>
              <a:gd name="T21" fmla="*/ 0 h 110"/>
              <a:gd name="T22" fmla="*/ 2147483647 w 235"/>
              <a:gd name="T23" fmla="*/ 2147483647 h 110"/>
              <a:gd name="T24" fmla="*/ 2147483647 w 235"/>
              <a:gd name="T25" fmla="*/ 2147483647 h 110"/>
              <a:gd name="T26" fmla="*/ 2147483647 w 235"/>
              <a:gd name="T27" fmla="*/ 2147483647 h 110"/>
              <a:gd name="T28" fmla="*/ 2147483647 w 235"/>
              <a:gd name="T29" fmla="*/ 2147483647 h 110"/>
              <a:gd name="T30" fmla="*/ 2147483647 w 235"/>
              <a:gd name="T31" fmla="*/ 2147483647 h 110"/>
              <a:gd name="T32" fmla="*/ 2147483647 w 235"/>
              <a:gd name="T33" fmla="*/ 2147483647 h 110"/>
              <a:gd name="T34" fmla="*/ 2147483647 w 235"/>
              <a:gd name="T35" fmla="*/ 2147483647 h 110"/>
              <a:gd name="T36" fmla="*/ 2147483647 w 235"/>
              <a:gd name="T37" fmla="*/ 2147483647 h 110"/>
              <a:gd name="T38" fmla="*/ 2147483647 w 235"/>
              <a:gd name="T39" fmla="*/ 2147483647 h 110"/>
              <a:gd name="T40" fmla="*/ 2147483647 w 235"/>
              <a:gd name="T41" fmla="*/ 2147483647 h 110"/>
              <a:gd name="T42" fmla="*/ 2147483647 w 235"/>
              <a:gd name="T43" fmla="*/ 2147483647 h 110"/>
              <a:gd name="T44" fmla="*/ 2147483647 w 235"/>
              <a:gd name="T45" fmla="*/ 2147483647 h 1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5"/>
              <a:gd name="T70" fmla="*/ 0 h 110"/>
              <a:gd name="T71" fmla="*/ 235 w 235"/>
              <a:gd name="T72" fmla="*/ 110 h 1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5" h="110">
                <a:moveTo>
                  <a:pt x="0" y="61"/>
                </a:moveTo>
                <a:lnTo>
                  <a:pt x="5" y="51"/>
                </a:lnTo>
                <a:lnTo>
                  <a:pt x="10" y="38"/>
                </a:lnTo>
                <a:lnTo>
                  <a:pt x="20" y="29"/>
                </a:lnTo>
                <a:lnTo>
                  <a:pt x="35" y="16"/>
                </a:lnTo>
                <a:lnTo>
                  <a:pt x="50" y="9"/>
                </a:lnTo>
                <a:lnTo>
                  <a:pt x="60" y="6"/>
                </a:lnTo>
                <a:lnTo>
                  <a:pt x="70" y="3"/>
                </a:lnTo>
                <a:lnTo>
                  <a:pt x="90" y="0"/>
                </a:lnTo>
                <a:lnTo>
                  <a:pt x="115" y="0"/>
                </a:lnTo>
                <a:lnTo>
                  <a:pt x="135" y="0"/>
                </a:lnTo>
                <a:lnTo>
                  <a:pt x="154" y="3"/>
                </a:lnTo>
                <a:lnTo>
                  <a:pt x="164" y="6"/>
                </a:lnTo>
                <a:lnTo>
                  <a:pt x="169" y="9"/>
                </a:lnTo>
                <a:lnTo>
                  <a:pt x="174" y="12"/>
                </a:lnTo>
                <a:lnTo>
                  <a:pt x="179" y="16"/>
                </a:lnTo>
                <a:lnTo>
                  <a:pt x="194" y="25"/>
                </a:lnTo>
                <a:lnTo>
                  <a:pt x="204" y="35"/>
                </a:lnTo>
                <a:lnTo>
                  <a:pt x="209" y="45"/>
                </a:lnTo>
                <a:lnTo>
                  <a:pt x="214" y="61"/>
                </a:lnTo>
                <a:lnTo>
                  <a:pt x="224" y="77"/>
                </a:lnTo>
                <a:lnTo>
                  <a:pt x="229" y="96"/>
                </a:lnTo>
                <a:lnTo>
                  <a:pt x="234" y="109"/>
                </a:lnTo>
              </a:path>
            </a:pathLst>
          </a:custGeom>
          <a:noFill/>
          <a:ln w="12700" cap="rnd">
            <a:solidFill>
              <a:srgbClr val="660066"/>
            </a:solidFill>
            <a:round/>
            <a:headEnd/>
            <a:tailEnd type="triangle" w="med" len="med"/>
          </a:ln>
        </p:spPr>
        <p:txBody>
          <a:bodyPr/>
          <a:lstStyle/>
          <a:p>
            <a:endParaRPr lang="en-US"/>
          </a:p>
        </p:txBody>
      </p:sp>
      <p:sp>
        <p:nvSpPr>
          <p:cNvPr id="17513" name="Freeform 916"/>
          <p:cNvSpPr>
            <a:spLocks/>
          </p:cNvSpPr>
          <p:nvPr/>
        </p:nvSpPr>
        <p:spPr bwMode="auto">
          <a:xfrm>
            <a:off x="2686050" y="2717800"/>
            <a:ext cx="338138" cy="176213"/>
          </a:xfrm>
          <a:custGeom>
            <a:avLst/>
            <a:gdLst>
              <a:gd name="T0" fmla="*/ 0 w 234"/>
              <a:gd name="T1" fmla="*/ 2147483647 h 109"/>
              <a:gd name="T2" fmla="*/ 2147483647 w 234"/>
              <a:gd name="T3" fmla="*/ 2147483647 h 109"/>
              <a:gd name="T4" fmla="*/ 2147483647 w 234"/>
              <a:gd name="T5" fmla="*/ 2147483647 h 109"/>
              <a:gd name="T6" fmla="*/ 2147483647 w 234"/>
              <a:gd name="T7" fmla="*/ 2147483647 h 109"/>
              <a:gd name="T8" fmla="*/ 2147483647 w 234"/>
              <a:gd name="T9" fmla="*/ 2147483647 h 109"/>
              <a:gd name="T10" fmla="*/ 2147483647 w 234"/>
              <a:gd name="T11" fmla="*/ 2147483647 h 109"/>
              <a:gd name="T12" fmla="*/ 2147483647 w 234"/>
              <a:gd name="T13" fmla="*/ 2147483647 h 109"/>
              <a:gd name="T14" fmla="*/ 2147483647 w 234"/>
              <a:gd name="T15" fmla="*/ 2147483647 h 109"/>
              <a:gd name="T16" fmla="*/ 2147483647 w 234"/>
              <a:gd name="T17" fmla="*/ 0 h 109"/>
              <a:gd name="T18" fmla="*/ 2147483647 w 234"/>
              <a:gd name="T19" fmla="*/ 0 h 109"/>
              <a:gd name="T20" fmla="*/ 2147483647 w 234"/>
              <a:gd name="T21" fmla="*/ 0 h 109"/>
              <a:gd name="T22" fmla="*/ 2147483647 w 234"/>
              <a:gd name="T23" fmla="*/ 2147483647 h 109"/>
              <a:gd name="T24" fmla="*/ 2147483647 w 234"/>
              <a:gd name="T25" fmla="*/ 2147483647 h 109"/>
              <a:gd name="T26" fmla="*/ 2147483647 w 234"/>
              <a:gd name="T27" fmla="*/ 2147483647 h 109"/>
              <a:gd name="T28" fmla="*/ 2147483647 w 234"/>
              <a:gd name="T29" fmla="*/ 2147483647 h 109"/>
              <a:gd name="T30" fmla="*/ 2147483647 w 234"/>
              <a:gd name="T31" fmla="*/ 2147483647 h 109"/>
              <a:gd name="T32" fmla="*/ 2147483647 w 234"/>
              <a:gd name="T33" fmla="*/ 2147483647 h 109"/>
              <a:gd name="T34" fmla="*/ 2147483647 w 234"/>
              <a:gd name="T35" fmla="*/ 2147483647 h 109"/>
              <a:gd name="T36" fmla="*/ 2147483647 w 234"/>
              <a:gd name="T37" fmla="*/ 2147483647 h 109"/>
              <a:gd name="T38" fmla="*/ 2147483647 w 234"/>
              <a:gd name="T39" fmla="*/ 2147483647 h 109"/>
              <a:gd name="T40" fmla="*/ 2147483647 w 234"/>
              <a:gd name="T41" fmla="*/ 2147483647 h 109"/>
              <a:gd name="T42" fmla="*/ 2147483647 w 234"/>
              <a:gd name="T43" fmla="*/ 2147483647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4"/>
              <a:gd name="T67" fmla="*/ 0 h 109"/>
              <a:gd name="T68" fmla="*/ 234 w 234"/>
              <a:gd name="T69" fmla="*/ 109 h 1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4" h="109">
                <a:moveTo>
                  <a:pt x="0" y="60"/>
                </a:moveTo>
                <a:lnTo>
                  <a:pt x="3" y="51"/>
                </a:lnTo>
                <a:lnTo>
                  <a:pt x="9" y="39"/>
                </a:lnTo>
                <a:lnTo>
                  <a:pt x="19" y="27"/>
                </a:lnTo>
                <a:lnTo>
                  <a:pt x="32" y="15"/>
                </a:lnTo>
                <a:lnTo>
                  <a:pt x="48" y="6"/>
                </a:lnTo>
                <a:lnTo>
                  <a:pt x="57" y="3"/>
                </a:lnTo>
                <a:lnTo>
                  <a:pt x="70" y="3"/>
                </a:lnTo>
                <a:lnTo>
                  <a:pt x="89" y="0"/>
                </a:lnTo>
                <a:lnTo>
                  <a:pt x="112" y="0"/>
                </a:lnTo>
                <a:lnTo>
                  <a:pt x="134" y="0"/>
                </a:lnTo>
                <a:lnTo>
                  <a:pt x="153" y="3"/>
                </a:lnTo>
                <a:lnTo>
                  <a:pt x="163" y="3"/>
                </a:lnTo>
                <a:lnTo>
                  <a:pt x="169" y="6"/>
                </a:lnTo>
                <a:lnTo>
                  <a:pt x="172" y="12"/>
                </a:lnTo>
                <a:lnTo>
                  <a:pt x="179" y="15"/>
                </a:lnTo>
                <a:lnTo>
                  <a:pt x="191" y="27"/>
                </a:lnTo>
                <a:lnTo>
                  <a:pt x="207" y="45"/>
                </a:lnTo>
                <a:lnTo>
                  <a:pt x="214" y="60"/>
                </a:lnTo>
                <a:lnTo>
                  <a:pt x="220" y="78"/>
                </a:lnTo>
                <a:lnTo>
                  <a:pt x="227" y="96"/>
                </a:lnTo>
                <a:lnTo>
                  <a:pt x="233" y="108"/>
                </a:lnTo>
              </a:path>
            </a:pathLst>
          </a:custGeom>
          <a:noFill/>
          <a:ln w="12700" cap="rnd">
            <a:solidFill>
              <a:srgbClr val="660066"/>
            </a:solidFill>
            <a:round/>
            <a:headEnd/>
            <a:tailEnd type="triangle" w="med" len="med"/>
          </a:ln>
        </p:spPr>
        <p:txBody>
          <a:bodyPr/>
          <a:lstStyle/>
          <a:p>
            <a:endParaRPr lang="en-US"/>
          </a:p>
        </p:txBody>
      </p:sp>
      <p:sp>
        <p:nvSpPr>
          <p:cNvPr id="17514" name="Freeform 917"/>
          <p:cNvSpPr>
            <a:spLocks/>
          </p:cNvSpPr>
          <p:nvPr/>
        </p:nvSpPr>
        <p:spPr bwMode="auto">
          <a:xfrm>
            <a:off x="6454775" y="3363913"/>
            <a:ext cx="331788" cy="179387"/>
          </a:xfrm>
          <a:custGeom>
            <a:avLst/>
            <a:gdLst>
              <a:gd name="T0" fmla="*/ 0 w 229"/>
              <a:gd name="T1" fmla="*/ 2147483647 h 110"/>
              <a:gd name="T2" fmla="*/ 0 w 229"/>
              <a:gd name="T3" fmla="*/ 2147483647 h 110"/>
              <a:gd name="T4" fmla="*/ 2147483647 w 229"/>
              <a:gd name="T5" fmla="*/ 2147483647 h 110"/>
              <a:gd name="T6" fmla="*/ 2147483647 w 229"/>
              <a:gd name="T7" fmla="*/ 2147483647 h 110"/>
              <a:gd name="T8" fmla="*/ 2147483647 w 229"/>
              <a:gd name="T9" fmla="*/ 2147483647 h 110"/>
              <a:gd name="T10" fmla="*/ 2147483647 w 229"/>
              <a:gd name="T11" fmla="*/ 2147483647 h 110"/>
              <a:gd name="T12" fmla="*/ 2147483647 w 229"/>
              <a:gd name="T13" fmla="*/ 0 h 110"/>
              <a:gd name="T14" fmla="*/ 2147483647 w 229"/>
              <a:gd name="T15" fmla="*/ 0 h 110"/>
              <a:gd name="T16" fmla="*/ 2147483647 w 229"/>
              <a:gd name="T17" fmla="*/ 0 h 110"/>
              <a:gd name="T18" fmla="*/ 2147483647 w 229"/>
              <a:gd name="T19" fmla="*/ 2147483647 h 110"/>
              <a:gd name="T20" fmla="*/ 2147483647 w 229"/>
              <a:gd name="T21" fmla="*/ 2147483647 h 110"/>
              <a:gd name="T22" fmla="*/ 2147483647 w 229"/>
              <a:gd name="T23" fmla="*/ 2147483647 h 110"/>
              <a:gd name="T24" fmla="*/ 2147483647 w 229"/>
              <a:gd name="T25" fmla="*/ 2147483647 h 110"/>
              <a:gd name="T26" fmla="*/ 2147483647 w 229"/>
              <a:gd name="T27" fmla="*/ 2147483647 h 110"/>
              <a:gd name="T28" fmla="*/ 2147483647 w 229"/>
              <a:gd name="T29" fmla="*/ 2147483647 h 110"/>
              <a:gd name="T30" fmla="*/ 2147483647 w 229"/>
              <a:gd name="T31" fmla="*/ 2147483647 h 110"/>
              <a:gd name="T32" fmla="*/ 2147483647 w 229"/>
              <a:gd name="T33" fmla="*/ 2147483647 h 110"/>
              <a:gd name="T34" fmla="*/ 2147483647 w 229"/>
              <a:gd name="T35" fmla="*/ 2147483647 h 110"/>
              <a:gd name="T36" fmla="*/ 2147483647 w 229"/>
              <a:gd name="T37" fmla="*/ 2147483647 h 110"/>
              <a:gd name="T38" fmla="*/ 2147483647 w 229"/>
              <a:gd name="T39" fmla="*/ 2147483647 h 110"/>
              <a:gd name="T40" fmla="*/ 2147483647 w 229"/>
              <a:gd name="T41" fmla="*/ 2147483647 h 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9"/>
              <a:gd name="T64" fmla="*/ 0 h 110"/>
              <a:gd name="T65" fmla="*/ 229 w 229"/>
              <a:gd name="T66" fmla="*/ 110 h 1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9" h="110">
                <a:moveTo>
                  <a:pt x="0" y="62"/>
                </a:moveTo>
                <a:lnTo>
                  <a:pt x="0" y="40"/>
                </a:lnTo>
                <a:lnTo>
                  <a:pt x="14" y="29"/>
                </a:lnTo>
                <a:lnTo>
                  <a:pt x="29" y="14"/>
                </a:lnTo>
                <a:lnTo>
                  <a:pt x="44" y="7"/>
                </a:lnTo>
                <a:lnTo>
                  <a:pt x="66" y="3"/>
                </a:lnTo>
                <a:lnTo>
                  <a:pt x="81" y="0"/>
                </a:lnTo>
                <a:lnTo>
                  <a:pt x="110" y="0"/>
                </a:lnTo>
                <a:lnTo>
                  <a:pt x="132" y="0"/>
                </a:lnTo>
                <a:lnTo>
                  <a:pt x="147" y="3"/>
                </a:lnTo>
                <a:lnTo>
                  <a:pt x="162" y="3"/>
                </a:lnTo>
                <a:lnTo>
                  <a:pt x="162" y="7"/>
                </a:lnTo>
                <a:lnTo>
                  <a:pt x="169" y="11"/>
                </a:lnTo>
                <a:lnTo>
                  <a:pt x="176" y="14"/>
                </a:lnTo>
                <a:lnTo>
                  <a:pt x="191" y="25"/>
                </a:lnTo>
                <a:lnTo>
                  <a:pt x="191" y="36"/>
                </a:lnTo>
                <a:lnTo>
                  <a:pt x="199" y="47"/>
                </a:lnTo>
                <a:lnTo>
                  <a:pt x="206" y="62"/>
                </a:lnTo>
                <a:lnTo>
                  <a:pt x="213" y="80"/>
                </a:lnTo>
                <a:lnTo>
                  <a:pt x="221" y="98"/>
                </a:lnTo>
                <a:lnTo>
                  <a:pt x="228" y="109"/>
                </a:lnTo>
              </a:path>
            </a:pathLst>
          </a:custGeom>
          <a:noFill/>
          <a:ln w="12700" cap="rnd">
            <a:solidFill>
              <a:srgbClr val="660066"/>
            </a:solidFill>
            <a:round/>
            <a:headEnd type="triangle" w="med" len="med"/>
            <a:tailEnd/>
          </a:ln>
        </p:spPr>
        <p:txBody>
          <a:bodyPr/>
          <a:lstStyle/>
          <a:p>
            <a:endParaRPr lang="en-US"/>
          </a:p>
        </p:txBody>
      </p:sp>
      <p:sp>
        <p:nvSpPr>
          <p:cNvPr id="17515" name="Line 918"/>
          <p:cNvSpPr>
            <a:spLocks noChangeShapeType="1"/>
          </p:cNvSpPr>
          <p:nvPr/>
        </p:nvSpPr>
        <p:spPr bwMode="auto">
          <a:xfrm>
            <a:off x="1182688" y="3946525"/>
            <a:ext cx="9525" cy="892175"/>
          </a:xfrm>
          <a:prstGeom prst="line">
            <a:avLst/>
          </a:prstGeom>
          <a:noFill/>
          <a:ln w="12700">
            <a:solidFill>
              <a:srgbClr val="339933"/>
            </a:solidFill>
            <a:round/>
            <a:headEnd/>
            <a:tailEnd type="triangle" w="med" len="med"/>
          </a:ln>
        </p:spPr>
        <p:txBody>
          <a:bodyPr wrap="none" anchor="ctr"/>
          <a:lstStyle/>
          <a:p>
            <a:endParaRPr lang="en-US"/>
          </a:p>
        </p:txBody>
      </p:sp>
      <p:sp>
        <p:nvSpPr>
          <p:cNvPr id="17516" name="Rectangle 919"/>
          <p:cNvSpPr>
            <a:spLocks noChangeArrowheads="1"/>
          </p:cNvSpPr>
          <p:nvPr/>
        </p:nvSpPr>
        <p:spPr bwMode="auto">
          <a:xfrm>
            <a:off x="1155700" y="3970338"/>
            <a:ext cx="1381125" cy="463550"/>
          </a:xfrm>
          <a:prstGeom prst="rect">
            <a:avLst/>
          </a:prstGeom>
          <a:noFill/>
          <a:ln w="12700">
            <a:noFill/>
            <a:miter lim="800000"/>
            <a:headEnd/>
            <a:tailEnd/>
          </a:ln>
        </p:spPr>
        <p:txBody>
          <a:bodyPr lIns="90488" tIns="44450" rIns="90488" bIns="44450">
            <a:spAutoFit/>
          </a:bodyPr>
          <a:lstStyle/>
          <a:p>
            <a:pPr eaLnBrk="0" hangingPunct="0"/>
            <a:r>
              <a:rPr lang="en-US" sz="2400" b="0">
                <a:solidFill>
                  <a:srgbClr val="CC0099"/>
                </a:solidFill>
                <a:latin typeface="Times New Roman" pitchFamily="18" charset="0"/>
              </a:rPr>
              <a:t>Seepage</a:t>
            </a:r>
          </a:p>
        </p:txBody>
      </p:sp>
      <p:sp>
        <p:nvSpPr>
          <p:cNvPr id="17517" name="Freeform 920"/>
          <p:cNvSpPr>
            <a:spLocks/>
          </p:cNvSpPr>
          <p:nvPr/>
        </p:nvSpPr>
        <p:spPr bwMode="auto">
          <a:xfrm>
            <a:off x="1181100" y="3970338"/>
            <a:ext cx="1087438" cy="138112"/>
          </a:xfrm>
          <a:custGeom>
            <a:avLst/>
            <a:gdLst>
              <a:gd name="T0" fmla="*/ 0 w 754"/>
              <a:gd name="T1" fmla="*/ 0 h 85"/>
              <a:gd name="T2" fmla="*/ 2147483647 w 754"/>
              <a:gd name="T3" fmla="*/ 2147483647 h 85"/>
              <a:gd name="T4" fmla="*/ 2147483647 w 754"/>
              <a:gd name="T5" fmla="*/ 2147483647 h 85"/>
              <a:gd name="T6" fmla="*/ 2147483647 w 754"/>
              <a:gd name="T7" fmla="*/ 2147483647 h 85"/>
              <a:gd name="T8" fmla="*/ 2147483647 w 754"/>
              <a:gd name="T9" fmla="*/ 2147483647 h 85"/>
              <a:gd name="T10" fmla="*/ 2147483647 w 754"/>
              <a:gd name="T11" fmla="*/ 2147483647 h 85"/>
              <a:gd name="T12" fmla="*/ 2147483647 w 754"/>
              <a:gd name="T13" fmla="*/ 2147483647 h 85"/>
              <a:gd name="T14" fmla="*/ 2147483647 w 754"/>
              <a:gd name="T15" fmla="*/ 2147483647 h 85"/>
              <a:gd name="T16" fmla="*/ 2147483647 w 754"/>
              <a:gd name="T17" fmla="*/ 2147483647 h 85"/>
              <a:gd name="T18" fmla="*/ 2147483647 w 754"/>
              <a:gd name="T19" fmla="*/ 2147483647 h 85"/>
              <a:gd name="T20" fmla="*/ 2147483647 w 754"/>
              <a:gd name="T21" fmla="*/ 2147483647 h 85"/>
              <a:gd name="T22" fmla="*/ 2147483647 w 754"/>
              <a:gd name="T23" fmla="*/ 2147483647 h 85"/>
              <a:gd name="T24" fmla="*/ 2147483647 w 754"/>
              <a:gd name="T25" fmla="*/ 2147483647 h 85"/>
              <a:gd name="T26" fmla="*/ 2147483647 w 754"/>
              <a:gd name="T27" fmla="*/ 2147483647 h 85"/>
              <a:gd name="T28" fmla="*/ 2147483647 w 754"/>
              <a:gd name="T29" fmla="*/ 2147483647 h 85"/>
              <a:gd name="T30" fmla="*/ 2147483647 w 754"/>
              <a:gd name="T31" fmla="*/ 2147483647 h 85"/>
              <a:gd name="T32" fmla="*/ 2147483647 w 754"/>
              <a:gd name="T33" fmla="*/ 2147483647 h 85"/>
              <a:gd name="T34" fmla="*/ 2147483647 w 754"/>
              <a:gd name="T35" fmla="*/ 2147483647 h 85"/>
              <a:gd name="T36" fmla="*/ 2147483647 w 754"/>
              <a:gd name="T37" fmla="*/ 2147483647 h 85"/>
              <a:gd name="T38" fmla="*/ 2147483647 w 754"/>
              <a:gd name="T39" fmla="*/ 2147483647 h 85"/>
              <a:gd name="T40" fmla="*/ 2147483647 w 754"/>
              <a:gd name="T41" fmla="*/ 2147483647 h 85"/>
              <a:gd name="T42" fmla="*/ 2147483647 w 754"/>
              <a:gd name="T43" fmla="*/ 2147483647 h 85"/>
              <a:gd name="T44" fmla="*/ 2147483647 w 754"/>
              <a:gd name="T45" fmla="*/ 2147483647 h 85"/>
              <a:gd name="T46" fmla="*/ 2147483647 w 754"/>
              <a:gd name="T47" fmla="*/ 2147483647 h 85"/>
              <a:gd name="T48" fmla="*/ 2147483647 w 754"/>
              <a:gd name="T49" fmla="*/ 2147483647 h 85"/>
              <a:gd name="T50" fmla="*/ 2147483647 w 754"/>
              <a:gd name="T51" fmla="*/ 2147483647 h 85"/>
              <a:gd name="T52" fmla="*/ 2147483647 w 754"/>
              <a:gd name="T53" fmla="*/ 2147483647 h 85"/>
              <a:gd name="T54" fmla="*/ 2147483647 w 754"/>
              <a:gd name="T55" fmla="*/ 2147483647 h 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54"/>
              <a:gd name="T85" fmla="*/ 0 h 85"/>
              <a:gd name="T86" fmla="*/ 754 w 754"/>
              <a:gd name="T87" fmla="*/ 85 h 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54" h="85">
                <a:moveTo>
                  <a:pt x="0" y="0"/>
                </a:moveTo>
                <a:lnTo>
                  <a:pt x="5" y="17"/>
                </a:lnTo>
                <a:lnTo>
                  <a:pt x="10" y="21"/>
                </a:lnTo>
                <a:lnTo>
                  <a:pt x="19" y="29"/>
                </a:lnTo>
                <a:lnTo>
                  <a:pt x="26" y="34"/>
                </a:lnTo>
                <a:lnTo>
                  <a:pt x="31" y="38"/>
                </a:lnTo>
                <a:lnTo>
                  <a:pt x="36" y="38"/>
                </a:lnTo>
                <a:lnTo>
                  <a:pt x="43" y="42"/>
                </a:lnTo>
                <a:lnTo>
                  <a:pt x="54" y="42"/>
                </a:lnTo>
                <a:lnTo>
                  <a:pt x="71" y="46"/>
                </a:lnTo>
                <a:lnTo>
                  <a:pt x="92" y="46"/>
                </a:lnTo>
                <a:lnTo>
                  <a:pt x="121" y="50"/>
                </a:lnTo>
                <a:lnTo>
                  <a:pt x="149" y="55"/>
                </a:lnTo>
                <a:lnTo>
                  <a:pt x="182" y="59"/>
                </a:lnTo>
                <a:lnTo>
                  <a:pt x="253" y="63"/>
                </a:lnTo>
                <a:lnTo>
                  <a:pt x="321" y="71"/>
                </a:lnTo>
                <a:lnTo>
                  <a:pt x="357" y="71"/>
                </a:lnTo>
                <a:lnTo>
                  <a:pt x="392" y="76"/>
                </a:lnTo>
                <a:lnTo>
                  <a:pt x="467" y="76"/>
                </a:lnTo>
                <a:lnTo>
                  <a:pt x="505" y="80"/>
                </a:lnTo>
                <a:lnTo>
                  <a:pt x="538" y="80"/>
                </a:lnTo>
                <a:lnTo>
                  <a:pt x="571" y="80"/>
                </a:lnTo>
                <a:lnTo>
                  <a:pt x="600" y="80"/>
                </a:lnTo>
                <a:lnTo>
                  <a:pt x="626" y="80"/>
                </a:lnTo>
                <a:lnTo>
                  <a:pt x="647" y="84"/>
                </a:lnTo>
                <a:lnTo>
                  <a:pt x="687" y="84"/>
                </a:lnTo>
                <a:lnTo>
                  <a:pt x="722" y="84"/>
                </a:lnTo>
                <a:lnTo>
                  <a:pt x="753" y="80"/>
                </a:lnTo>
              </a:path>
            </a:pathLst>
          </a:custGeom>
          <a:noFill/>
          <a:ln w="12700" cap="rnd">
            <a:solidFill>
              <a:srgbClr val="CC0099"/>
            </a:solidFill>
            <a:round/>
            <a:headEnd/>
            <a:tailEnd type="triangle" w="med" len="med"/>
          </a:ln>
        </p:spPr>
        <p:txBody>
          <a:bodyPr/>
          <a:lstStyle/>
          <a:p>
            <a:endParaRPr lang="en-US"/>
          </a:p>
        </p:txBody>
      </p:sp>
      <p:sp>
        <p:nvSpPr>
          <p:cNvPr id="17518" name="Line 921"/>
          <p:cNvSpPr>
            <a:spLocks noChangeShapeType="1"/>
          </p:cNvSpPr>
          <p:nvPr/>
        </p:nvSpPr>
        <p:spPr bwMode="auto">
          <a:xfrm>
            <a:off x="4592638" y="4519613"/>
            <a:ext cx="0" cy="741362"/>
          </a:xfrm>
          <a:prstGeom prst="line">
            <a:avLst/>
          </a:prstGeom>
          <a:noFill/>
          <a:ln w="12700">
            <a:solidFill>
              <a:srgbClr val="339933"/>
            </a:solidFill>
            <a:round/>
            <a:headEnd/>
            <a:tailEnd type="triangle" w="med" len="med"/>
          </a:ln>
        </p:spPr>
        <p:txBody>
          <a:bodyPr wrap="none" anchor="ctr"/>
          <a:lstStyle/>
          <a:p>
            <a:endParaRPr lang="en-US"/>
          </a:p>
        </p:txBody>
      </p:sp>
      <p:sp>
        <p:nvSpPr>
          <p:cNvPr id="17519" name="Freeform 922"/>
          <p:cNvSpPr>
            <a:spLocks/>
          </p:cNvSpPr>
          <p:nvPr/>
        </p:nvSpPr>
        <p:spPr bwMode="auto">
          <a:xfrm>
            <a:off x="4595813" y="4538663"/>
            <a:ext cx="798512" cy="141287"/>
          </a:xfrm>
          <a:custGeom>
            <a:avLst/>
            <a:gdLst>
              <a:gd name="T0" fmla="*/ 0 w 554"/>
              <a:gd name="T1" fmla="*/ 0 h 87"/>
              <a:gd name="T2" fmla="*/ 0 w 554"/>
              <a:gd name="T3" fmla="*/ 2147483647 h 87"/>
              <a:gd name="T4" fmla="*/ 2147483647 w 554"/>
              <a:gd name="T5" fmla="*/ 2147483647 h 87"/>
              <a:gd name="T6" fmla="*/ 2147483647 w 554"/>
              <a:gd name="T7" fmla="*/ 2147483647 h 87"/>
              <a:gd name="T8" fmla="*/ 2147483647 w 554"/>
              <a:gd name="T9" fmla="*/ 2147483647 h 87"/>
              <a:gd name="T10" fmla="*/ 2147483647 w 554"/>
              <a:gd name="T11" fmla="*/ 2147483647 h 87"/>
              <a:gd name="T12" fmla="*/ 2147483647 w 554"/>
              <a:gd name="T13" fmla="*/ 2147483647 h 87"/>
              <a:gd name="T14" fmla="*/ 2147483647 w 554"/>
              <a:gd name="T15" fmla="*/ 2147483647 h 87"/>
              <a:gd name="T16" fmla="*/ 2147483647 w 554"/>
              <a:gd name="T17" fmla="*/ 2147483647 h 87"/>
              <a:gd name="T18" fmla="*/ 2147483647 w 554"/>
              <a:gd name="T19" fmla="*/ 2147483647 h 87"/>
              <a:gd name="T20" fmla="*/ 2147483647 w 554"/>
              <a:gd name="T21" fmla="*/ 2147483647 h 87"/>
              <a:gd name="T22" fmla="*/ 2147483647 w 554"/>
              <a:gd name="T23" fmla="*/ 2147483647 h 87"/>
              <a:gd name="T24" fmla="*/ 2147483647 w 554"/>
              <a:gd name="T25" fmla="*/ 2147483647 h 87"/>
              <a:gd name="T26" fmla="*/ 2147483647 w 554"/>
              <a:gd name="T27" fmla="*/ 2147483647 h 87"/>
              <a:gd name="T28" fmla="*/ 2147483647 w 554"/>
              <a:gd name="T29" fmla="*/ 2147483647 h 87"/>
              <a:gd name="T30" fmla="*/ 2147483647 w 554"/>
              <a:gd name="T31" fmla="*/ 2147483647 h 87"/>
              <a:gd name="T32" fmla="*/ 2147483647 w 554"/>
              <a:gd name="T33" fmla="*/ 2147483647 h 87"/>
              <a:gd name="T34" fmla="*/ 2147483647 w 554"/>
              <a:gd name="T35" fmla="*/ 2147483647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4"/>
              <a:gd name="T55" fmla="*/ 0 h 87"/>
              <a:gd name="T56" fmla="*/ 554 w 554"/>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4" h="87">
                <a:moveTo>
                  <a:pt x="0" y="0"/>
                </a:moveTo>
                <a:lnTo>
                  <a:pt x="0" y="19"/>
                </a:lnTo>
                <a:lnTo>
                  <a:pt x="11" y="34"/>
                </a:lnTo>
                <a:lnTo>
                  <a:pt x="17" y="38"/>
                </a:lnTo>
                <a:lnTo>
                  <a:pt x="23" y="38"/>
                </a:lnTo>
                <a:lnTo>
                  <a:pt x="29" y="43"/>
                </a:lnTo>
                <a:lnTo>
                  <a:pt x="52" y="48"/>
                </a:lnTo>
                <a:lnTo>
                  <a:pt x="87" y="53"/>
                </a:lnTo>
                <a:lnTo>
                  <a:pt x="134" y="62"/>
                </a:lnTo>
                <a:lnTo>
                  <a:pt x="180" y="67"/>
                </a:lnTo>
                <a:lnTo>
                  <a:pt x="233" y="72"/>
                </a:lnTo>
                <a:lnTo>
                  <a:pt x="285" y="76"/>
                </a:lnTo>
                <a:lnTo>
                  <a:pt x="343" y="81"/>
                </a:lnTo>
                <a:lnTo>
                  <a:pt x="396" y="81"/>
                </a:lnTo>
                <a:lnTo>
                  <a:pt x="442" y="81"/>
                </a:lnTo>
                <a:lnTo>
                  <a:pt x="477" y="86"/>
                </a:lnTo>
                <a:lnTo>
                  <a:pt x="506" y="86"/>
                </a:lnTo>
                <a:lnTo>
                  <a:pt x="553" y="81"/>
                </a:lnTo>
              </a:path>
            </a:pathLst>
          </a:custGeom>
          <a:noFill/>
          <a:ln w="12700" cap="rnd">
            <a:solidFill>
              <a:srgbClr val="CC0099"/>
            </a:solidFill>
            <a:round/>
            <a:headEnd/>
            <a:tailEnd type="triangle" w="med" len="med"/>
          </a:ln>
        </p:spPr>
        <p:txBody>
          <a:bodyPr/>
          <a:lstStyle/>
          <a:p>
            <a:endParaRPr lang="en-US"/>
          </a:p>
        </p:txBody>
      </p:sp>
      <p:sp>
        <p:nvSpPr>
          <p:cNvPr id="17520" name="Rectangle 923"/>
          <p:cNvSpPr>
            <a:spLocks noChangeArrowheads="1"/>
          </p:cNvSpPr>
          <p:nvPr/>
        </p:nvSpPr>
        <p:spPr bwMode="auto">
          <a:xfrm>
            <a:off x="5721350" y="5486400"/>
            <a:ext cx="1284288" cy="698500"/>
          </a:xfrm>
          <a:prstGeom prst="rect">
            <a:avLst/>
          </a:prstGeom>
          <a:noFill/>
          <a:ln w="12700">
            <a:noFill/>
            <a:miter lim="800000"/>
            <a:headEnd/>
            <a:tailEnd/>
          </a:ln>
        </p:spPr>
        <p:txBody>
          <a:bodyPr wrap="none" lIns="90488" tIns="44450" rIns="90488" bIns="44450">
            <a:spAutoFit/>
          </a:bodyPr>
          <a:lstStyle/>
          <a:p>
            <a:pPr eaLnBrk="0" hangingPunct="0"/>
            <a:r>
              <a:rPr lang="en-US" sz="2000" b="0"/>
              <a:t>Recycling</a:t>
            </a:r>
          </a:p>
          <a:p>
            <a:pPr eaLnBrk="0" hangingPunct="0"/>
            <a:r>
              <a:rPr lang="en-US" sz="2000" b="0"/>
              <a:t>pump</a:t>
            </a:r>
          </a:p>
        </p:txBody>
      </p:sp>
      <p:sp>
        <p:nvSpPr>
          <p:cNvPr id="17521" name="Line 924"/>
          <p:cNvSpPr>
            <a:spLocks noChangeShapeType="1"/>
          </p:cNvSpPr>
          <p:nvPr/>
        </p:nvSpPr>
        <p:spPr bwMode="auto">
          <a:xfrm flipH="1" flipV="1">
            <a:off x="5783263" y="4768850"/>
            <a:ext cx="528637" cy="758825"/>
          </a:xfrm>
          <a:prstGeom prst="line">
            <a:avLst/>
          </a:prstGeom>
          <a:noFill/>
          <a:ln w="12700">
            <a:solidFill>
              <a:srgbClr val="0000FF"/>
            </a:solidFill>
            <a:round/>
            <a:headEnd/>
            <a:tailEnd type="triangle" w="med" len="med"/>
          </a:ln>
        </p:spPr>
        <p:txBody>
          <a:bodyPr wrap="none" anchor="ctr"/>
          <a:lstStyle/>
          <a:p>
            <a:endParaRPr lang="en-US"/>
          </a:p>
        </p:txBody>
      </p:sp>
      <p:sp>
        <p:nvSpPr>
          <p:cNvPr id="17522" name="Line 925"/>
          <p:cNvSpPr>
            <a:spLocks noChangeShapeType="1"/>
          </p:cNvSpPr>
          <p:nvPr/>
        </p:nvSpPr>
        <p:spPr bwMode="auto">
          <a:xfrm>
            <a:off x="7239000" y="6096000"/>
            <a:ext cx="334963" cy="61913"/>
          </a:xfrm>
          <a:prstGeom prst="line">
            <a:avLst/>
          </a:prstGeom>
          <a:noFill/>
          <a:ln w="12700">
            <a:solidFill>
              <a:schemeClr val="tx1"/>
            </a:solidFill>
            <a:round/>
            <a:headEnd/>
            <a:tailEnd type="triangle" w="med" len="med"/>
          </a:ln>
        </p:spPr>
        <p:txBody>
          <a:bodyPr wrap="none" anchor="ctr"/>
          <a:lstStyle/>
          <a:p>
            <a:endParaRPr lang="en-US"/>
          </a:p>
        </p:txBody>
      </p:sp>
      <p:sp>
        <p:nvSpPr>
          <p:cNvPr id="17523" name="Line 926"/>
          <p:cNvSpPr>
            <a:spLocks noChangeShapeType="1"/>
          </p:cNvSpPr>
          <p:nvPr/>
        </p:nvSpPr>
        <p:spPr bwMode="auto">
          <a:xfrm>
            <a:off x="146050" y="5135563"/>
            <a:ext cx="290513" cy="33337"/>
          </a:xfrm>
          <a:prstGeom prst="line">
            <a:avLst/>
          </a:prstGeom>
          <a:noFill/>
          <a:ln w="12700">
            <a:solidFill>
              <a:schemeClr val="tx1"/>
            </a:solidFill>
            <a:round/>
            <a:headEnd/>
            <a:tailEnd type="triangle" w="med" len="med"/>
          </a:ln>
        </p:spPr>
        <p:txBody>
          <a:bodyPr wrap="none" anchor="ctr"/>
          <a:lstStyle/>
          <a:p>
            <a:endParaRPr lang="en-US"/>
          </a:p>
        </p:txBody>
      </p:sp>
      <p:sp>
        <p:nvSpPr>
          <p:cNvPr id="17524" name="Line 927"/>
          <p:cNvSpPr>
            <a:spLocks noChangeShapeType="1"/>
          </p:cNvSpPr>
          <p:nvPr/>
        </p:nvSpPr>
        <p:spPr bwMode="auto">
          <a:xfrm>
            <a:off x="504825" y="4022725"/>
            <a:ext cx="0" cy="773113"/>
          </a:xfrm>
          <a:prstGeom prst="line">
            <a:avLst/>
          </a:prstGeom>
          <a:noFill/>
          <a:ln w="12700">
            <a:solidFill>
              <a:srgbClr val="339933"/>
            </a:solidFill>
            <a:round/>
            <a:headEnd/>
            <a:tailEnd type="triangle" w="med" len="med"/>
          </a:ln>
        </p:spPr>
        <p:txBody>
          <a:bodyPr wrap="none" anchor="ctr"/>
          <a:lstStyle/>
          <a:p>
            <a:endParaRPr lang="en-US"/>
          </a:p>
        </p:txBody>
      </p:sp>
      <p:sp>
        <p:nvSpPr>
          <p:cNvPr id="17525" name="Rectangle 928"/>
          <p:cNvSpPr>
            <a:spLocks noChangeArrowheads="1"/>
          </p:cNvSpPr>
          <p:nvPr/>
        </p:nvSpPr>
        <p:spPr bwMode="auto">
          <a:xfrm>
            <a:off x="7472363" y="5715000"/>
            <a:ext cx="1671637" cy="698500"/>
          </a:xfrm>
          <a:prstGeom prst="rect">
            <a:avLst/>
          </a:prstGeom>
          <a:noFill/>
          <a:ln w="12700">
            <a:noFill/>
            <a:miter lim="800000"/>
            <a:headEnd/>
            <a:tailEnd/>
          </a:ln>
        </p:spPr>
        <p:txBody>
          <a:bodyPr lIns="90488" tIns="44450" rIns="90488" bIns="44450">
            <a:spAutoFit/>
          </a:bodyPr>
          <a:lstStyle/>
          <a:p>
            <a:pPr eaLnBrk="0" hangingPunct="0"/>
            <a:r>
              <a:rPr lang="en-US" sz="2000" b="0"/>
              <a:t>Groundwater</a:t>
            </a:r>
          </a:p>
          <a:p>
            <a:pPr eaLnBrk="0" hangingPunct="0"/>
            <a:r>
              <a:rPr lang="en-US" sz="2000" b="0"/>
              <a:t>Outflow</a:t>
            </a:r>
          </a:p>
        </p:txBody>
      </p:sp>
      <p:sp>
        <p:nvSpPr>
          <p:cNvPr id="17526" name="Rectangle 929"/>
          <p:cNvSpPr>
            <a:spLocks noChangeArrowheads="1"/>
          </p:cNvSpPr>
          <p:nvPr/>
        </p:nvSpPr>
        <p:spPr bwMode="auto">
          <a:xfrm>
            <a:off x="476250" y="4979988"/>
            <a:ext cx="1885950" cy="714375"/>
          </a:xfrm>
          <a:prstGeom prst="rect">
            <a:avLst/>
          </a:prstGeom>
          <a:noFill/>
          <a:ln w="12700">
            <a:noFill/>
            <a:miter lim="800000"/>
            <a:headEnd/>
            <a:tailEnd/>
          </a:ln>
        </p:spPr>
        <p:txBody>
          <a:bodyPr lIns="90488" tIns="44450" rIns="90488" bIns="44450">
            <a:spAutoFit/>
          </a:bodyPr>
          <a:lstStyle/>
          <a:p>
            <a:pPr eaLnBrk="0" hangingPunct="0"/>
            <a:r>
              <a:rPr lang="en-US" sz="2000" b="0"/>
              <a:t>Groundwater</a:t>
            </a:r>
          </a:p>
          <a:p>
            <a:pPr eaLnBrk="0" hangingPunct="0"/>
            <a:r>
              <a:rPr lang="en-US" sz="2000" b="0"/>
              <a:t>inflow</a:t>
            </a:r>
          </a:p>
        </p:txBody>
      </p:sp>
      <p:sp>
        <p:nvSpPr>
          <p:cNvPr id="17527" name="Line 930"/>
          <p:cNvSpPr>
            <a:spLocks noChangeShapeType="1"/>
          </p:cNvSpPr>
          <p:nvPr/>
        </p:nvSpPr>
        <p:spPr bwMode="auto">
          <a:xfrm flipV="1">
            <a:off x="1963738" y="1323975"/>
            <a:ext cx="300037" cy="468313"/>
          </a:xfrm>
          <a:prstGeom prst="line">
            <a:avLst/>
          </a:prstGeom>
          <a:noFill/>
          <a:ln w="12700">
            <a:solidFill>
              <a:schemeClr val="tx1"/>
            </a:solidFill>
            <a:round/>
            <a:headEnd/>
            <a:tailEnd/>
          </a:ln>
        </p:spPr>
        <p:txBody>
          <a:bodyPr wrap="none" anchor="ctr"/>
          <a:lstStyle/>
          <a:p>
            <a:endParaRPr lang="en-US"/>
          </a:p>
        </p:txBody>
      </p:sp>
      <p:sp>
        <p:nvSpPr>
          <p:cNvPr id="17528" name="Line 931"/>
          <p:cNvSpPr>
            <a:spLocks noChangeShapeType="1"/>
          </p:cNvSpPr>
          <p:nvPr/>
        </p:nvSpPr>
        <p:spPr bwMode="auto">
          <a:xfrm>
            <a:off x="1958975" y="1800225"/>
            <a:ext cx="0" cy="107950"/>
          </a:xfrm>
          <a:prstGeom prst="line">
            <a:avLst/>
          </a:prstGeom>
          <a:noFill/>
          <a:ln w="12700">
            <a:solidFill>
              <a:schemeClr val="tx1"/>
            </a:solidFill>
            <a:round/>
            <a:headEnd/>
            <a:tailEnd/>
          </a:ln>
        </p:spPr>
        <p:txBody>
          <a:bodyPr wrap="none" anchor="ctr"/>
          <a:lstStyle/>
          <a:p>
            <a:endParaRPr lang="en-US"/>
          </a:p>
        </p:txBody>
      </p:sp>
      <p:sp>
        <p:nvSpPr>
          <p:cNvPr id="17529" name="Freeform 932"/>
          <p:cNvSpPr>
            <a:spLocks/>
          </p:cNvSpPr>
          <p:nvPr/>
        </p:nvSpPr>
        <p:spPr bwMode="auto">
          <a:xfrm>
            <a:off x="3605213" y="1789113"/>
            <a:ext cx="146050" cy="173037"/>
          </a:xfrm>
          <a:custGeom>
            <a:avLst/>
            <a:gdLst>
              <a:gd name="T0" fmla="*/ 0 w 101"/>
              <a:gd name="T1" fmla="*/ 0 h 107"/>
              <a:gd name="T2" fmla="*/ 2147483647 w 101"/>
              <a:gd name="T3" fmla="*/ 2147483647 h 107"/>
              <a:gd name="T4" fmla="*/ 2147483647 w 101"/>
              <a:gd name="T5" fmla="*/ 2147483647 h 107"/>
              <a:gd name="T6" fmla="*/ 2147483647 w 101"/>
              <a:gd name="T7" fmla="*/ 2147483647 h 107"/>
              <a:gd name="T8" fmla="*/ 2147483647 w 101"/>
              <a:gd name="T9" fmla="*/ 2147483647 h 107"/>
              <a:gd name="T10" fmla="*/ 2147483647 w 101"/>
              <a:gd name="T11" fmla="*/ 2147483647 h 107"/>
              <a:gd name="T12" fmla="*/ 2147483647 w 101"/>
              <a:gd name="T13" fmla="*/ 2147483647 h 107"/>
              <a:gd name="T14" fmla="*/ 2147483647 w 101"/>
              <a:gd name="T15" fmla="*/ 2147483647 h 107"/>
              <a:gd name="T16" fmla="*/ 2147483647 w 101"/>
              <a:gd name="T17" fmla="*/ 2147483647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
              <a:gd name="T28" fmla="*/ 0 h 107"/>
              <a:gd name="T29" fmla="*/ 101 w 101"/>
              <a:gd name="T30" fmla="*/ 107 h 1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 h="107">
                <a:moveTo>
                  <a:pt x="0" y="0"/>
                </a:moveTo>
                <a:lnTo>
                  <a:pt x="44" y="21"/>
                </a:lnTo>
                <a:lnTo>
                  <a:pt x="60" y="33"/>
                </a:lnTo>
                <a:lnTo>
                  <a:pt x="76" y="46"/>
                </a:lnTo>
                <a:lnTo>
                  <a:pt x="88" y="60"/>
                </a:lnTo>
                <a:lnTo>
                  <a:pt x="92" y="79"/>
                </a:lnTo>
                <a:lnTo>
                  <a:pt x="96" y="96"/>
                </a:lnTo>
                <a:lnTo>
                  <a:pt x="100" y="102"/>
                </a:lnTo>
                <a:lnTo>
                  <a:pt x="100" y="106"/>
                </a:lnTo>
              </a:path>
            </a:pathLst>
          </a:custGeom>
          <a:noFill/>
          <a:ln w="12700" cap="rnd">
            <a:solidFill>
              <a:schemeClr val="tx1"/>
            </a:solidFill>
            <a:round/>
            <a:headEnd/>
            <a:tailEnd/>
          </a:ln>
        </p:spPr>
        <p:txBody>
          <a:bodyPr/>
          <a:lstStyle/>
          <a:p>
            <a:endParaRPr lang="en-US"/>
          </a:p>
        </p:txBody>
      </p:sp>
      <p:sp>
        <p:nvSpPr>
          <p:cNvPr id="17530" name="Line 933"/>
          <p:cNvSpPr>
            <a:spLocks noChangeShapeType="1"/>
          </p:cNvSpPr>
          <p:nvPr/>
        </p:nvSpPr>
        <p:spPr bwMode="auto">
          <a:xfrm>
            <a:off x="3751263" y="1954213"/>
            <a:ext cx="1385887" cy="0"/>
          </a:xfrm>
          <a:prstGeom prst="line">
            <a:avLst/>
          </a:prstGeom>
          <a:noFill/>
          <a:ln w="12700">
            <a:solidFill>
              <a:schemeClr val="tx1"/>
            </a:solidFill>
            <a:round/>
            <a:headEnd/>
            <a:tailEnd/>
          </a:ln>
        </p:spPr>
        <p:txBody>
          <a:bodyPr wrap="none" anchor="ctr"/>
          <a:lstStyle/>
          <a:p>
            <a:endParaRPr lang="en-US"/>
          </a:p>
        </p:txBody>
      </p:sp>
      <p:sp>
        <p:nvSpPr>
          <p:cNvPr id="17531" name="Freeform 934"/>
          <p:cNvSpPr>
            <a:spLocks/>
          </p:cNvSpPr>
          <p:nvPr/>
        </p:nvSpPr>
        <p:spPr bwMode="auto">
          <a:xfrm>
            <a:off x="5145088" y="1951038"/>
            <a:ext cx="201612" cy="130175"/>
          </a:xfrm>
          <a:custGeom>
            <a:avLst/>
            <a:gdLst>
              <a:gd name="T0" fmla="*/ 0 w 140"/>
              <a:gd name="T1" fmla="*/ 0 h 80"/>
              <a:gd name="T2" fmla="*/ 2147483647 w 140"/>
              <a:gd name="T3" fmla="*/ 2147483647 h 80"/>
              <a:gd name="T4" fmla="*/ 2147483647 w 140"/>
              <a:gd name="T5" fmla="*/ 2147483647 h 80"/>
              <a:gd name="T6" fmla="*/ 2147483647 w 140"/>
              <a:gd name="T7" fmla="*/ 2147483647 h 80"/>
              <a:gd name="T8" fmla="*/ 2147483647 w 140"/>
              <a:gd name="T9" fmla="*/ 2147483647 h 80"/>
              <a:gd name="T10" fmla="*/ 2147483647 w 140"/>
              <a:gd name="T11" fmla="*/ 2147483647 h 80"/>
              <a:gd name="T12" fmla="*/ 2147483647 w 140"/>
              <a:gd name="T13" fmla="*/ 2147483647 h 80"/>
              <a:gd name="T14" fmla="*/ 2147483647 w 140"/>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80"/>
              <a:gd name="T26" fmla="*/ 140 w 140"/>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80">
                <a:moveTo>
                  <a:pt x="0" y="0"/>
                </a:moveTo>
                <a:lnTo>
                  <a:pt x="58" y="15"/>
                </a:lnTo>
                <a:lnTo>
                  <a:pt x="87" y="24"/>
                </a:lnTo>
                <a:lnTo>
                  <a:pt x="104" y="35"/>
                </a:lnTo>
                <a:lnTo>
                  <a:pt x="122" y="46"/>
                </a:lnTo>
                <a:lnTo>
                  <a:pt x="127" y="57"/>
                </a:lnTo>
                <a:lnTo>
                  <a:pt x="133" y="70"/>
                </a:lnTo>
                <a:lnTo>
                  <a:pt x="139" y="79"/>
                </a:lnTo>
              </a:path>
            </a:pathLst>
          </a:custGeom>
          <a:noFill/>
          <a:ln w="12700" cap="rnd">
            <a:solidFill>
              <a:schemeClr val="tx1"/>
            </a:solidFill>
            <a:round/>
            <a:headEnd/>
            <a:tailEnd/>
          </a:ln>
        </p:spPr>
        <p:txBody>
          <a:bodyPr/>
          <a:lstStyle/>
          <a:p>
            <a:endParaRPr lang="en-US"/>
          </a:p>
        </p:txBody>
      </p:sp>
      <p:sp>
        <p:nvSpPr>
          <p:cNvPr id="17532" name="Line 935"/>
          <p:cNvSpPr>
            <a:spLocks noChangeShapeType="1"/>
          </p:cNvSpPr>
          <p:nvPr/>
        </p:nvSpPr>
        <p:spPr bwMode="auto">
          <a:xfrm>
            <a:off x="5340350" y="2085975"/>
            <a:ext cx="0" cy="85725"/>
          </a:xfrm>
          <a:prstGeom prst="line">
            <a:avLst/>
          </a:prstGeom>
          <a:noFill/>
          <a:ln w="12700">
            <a:solidFill>
              <a:schemeClr val="tx1"/>
            </a:solidFill>
            <a:round/>
            <a:headEnd/>
            <a:tailEnd/>
          </a:ln>
        </p:spPr>
        <p:txBody>
          <a:bodyPr wrap="none" anchor="ctr"/>
          <a:lstStyle/>
          <a:p>
            <a:endParaRPr lang="en-US"/>
          </a:p>
        </p:txBody>
      </p:sp>
      <p:sp>
        <p:nvSpPr>
          <p:cNvPr id="17533" name="Line 936"/>
          <p:cNvSpPr>
            <a:spLocks noChangeShapeType="1"/>
          </p:cNvSpPr>
          <p:nvPr/>
        </p:nvSpPr>
        <p:spPr bwMode="auto">
          <a:xfrm>
            <a:off x="5341938" y="2182813"/>
            <a:ext cx="1087437" cy="0"/>
          </a:xfrm>
          <a:prstGeom prst="line">
            <a:avLst/>
          </a:prstGeom>
          <a:noFill/>
          <a:ln w="12700">
            <a:solidFill>
              <a:schemeClr val="tx1"/>
            </a:solidFill>
            <a:round/>
            <a:headEnd/>
            <a:tailEnd/>
          </a:ln>
        </p:spPr>
        <p:txBody>
          <a:bodyPr wrap="none" anchor="ctr"/>
          <a:lstStyle/>
          <a:p>
            <a:endParaRPr lang="en-US"/>
          </a:p>
        </p:txBody>
      </p:sp>
      <p:sp>
        <p:nvSpPr>
          <p:cNvPr id="17534" name="Freeform 937"/>
          <p:cNvSpPr>
            <a:spLocks/>
          </p:cNvSpPr>
          <p:nvPr/>
        </p:nvSpPr>
        <p:spPr bwMode="auto">
          <a:xfrm>
            <a:off x="6430963" y="2179638"/>
            <a:ext cx="307975" cy="196850"/>
          </a:xfrm>
          <a:custGeom>
            <a:avLst/>
            <a:gdLst>
              <a:gd name="T0" fmla="*/ 0 w 213"/>
              <a:gd name="T1" fmla="*/ 2147483647 h 121"/>
              <a:gd name="T2" fmla="*/ 2147483647 w 213"/>
              <a:gd name="T3" fmla="*/ 0 h 121"/>
              <a:gd name="T4" fmla="*/ 2147483647 w 213"/>
              <a:gd name="T5" fmla="*/ 2147483647 h 121"/>
              <a:gd name="T6" fmla="*/ 2147483647 w 213"/>
              <a:gd name="T7" fmla="*/ 2147483647 h 121"/>
              <a:gd name="T8" fmla="*/ 2147483647 w 213"/>
              <a:gd name="T9" fmla="*/ 2147483647 h 121"/>
              <a:gd name="T10" fmla="*/ 2147483647 w 213"/>
              <a:gd name="T11" fmla="*/ 2147483647 h 121"/>
              <a:gd name="T12" fmla="*/ 2147483647 w 213"/>
              <a:gd name="T13" fmla="*/ 2147483647 h 121"/>
              <a:gd name="T14" fmla="*/ 2147483647 w 213"/>
              <a:gd name="T15" fmla="*/ 2147483647 h 121"/>
              <a:gd name="T16" fmla="*/ 2147483647 w 213"/>
              <a:gd name="T17" fmla="*/ 2147483647 h 121"/>
              <a:gd name="T18" fmla="*/ 2147483647 w 213"/>
              <a:gd name="T19" fmla="*/ 2147483647 h 121"/>
              <a:gd name="T20" fmla="*/ 2147483647 w 213"/>
              <a:gd name="T21" fmla="*/ 2147483647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
              <a:gd name="T34" fmla="*/ 0 h 121"/>
              <a:gd name="T35" fmla="*/ 213 w 213"/>
              <a:gd name="T36" fmla="*/ 121 h 1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 h="121">
                <a:moveTo>
                  <a:pt x="0" y="3"/>
                </a:moveTo>
                <a:lnTo>
                  <a:pt x="29" y="0"/>
                </a:lnTo>
                <a:lnTo>
                  <a:pt x="58" y="3"/>
                </a:lnTo>
                <a:lnTo>
                  <a:pt x="88" y="5"/>
                </a:lnTo>
                <a:lnTo>
                  <a:pt x="110" y="13"/>
                </a:lnTo>
                <a:lnTo>
                  <a:pt x="139" y="25"/>
                </a:lnTo>
                <a:lnTo>
                  <a:pt x="161" y="43"/>
                </a:lnTo>
                <a:lnTo>
                  <a:pt x="175" y="63"/>
                </a:lnTo>
                <a:lnTo>
                  <a:pt x="190" y="85"/>
                </a:lnTo>
                <a:lnTo>
                  <a:pt x="205" y="103"/>
                </a:lnTo>
                <a:lnTo>
                  <a:pt x="212" y="120"/>
                </a:lnTo>
              </a:path>
            </a:pathLst>
          </a:custGeom>
          <a:noFill/>
          <a:ln w="12700" cap="rnd">
            <a:solidFill>
              <a:schemeClr val="tx1"/>
            </a:solidFill>
            <a:round/>
            <a:headEnd/>
            <a:tailEnd/>
          </a:ln>
        </p:spPr>
        <p:txBody>
          <a:bodyPr/>
          <a:lstStyle/>
          <a:p>
            <a:endParaRPr lang="en-US"/>
          </a:p>
        </p:txBody>
      </p:sp>
      <p:sp>
        <p:nvSpPr>
          <p:cNvPr id="17535" name="Freeform 938"/>
          <p:cNvSpPr>
            <a:spLocks/>
          </p:cNvSpPr>
          <p:nvPr/>
        </p:nvSpPr>
        <p:spPr bwMode="auto">
          <a:xfrm>
            <a:off x="6392863" y="2193925"/>
            <a:ext cx="73025" cy="368300"/>
          </a:xfrm>
          <a:custGeom>
            <a:avLst/>
            <a:gdLst>
              <a:gd name="T0" fmla="*/ 2147483647 w 50"/>
              <a:gd name="T1" fmla="*/ 0 h 226"/>
              <a:gd name="T2" fmla="*/ 2147483647 w 50"/>
              <a:gd name="T3" fmla="*/ 2147483647 h 226"/>
              <a:gd name="T4" fmla="*/ 2147483647 w 50"/>
              <a:gd name="T5" fmla="*/ 2147483647 h 226"/>
              <a:gd name="T6" fmla="*/ 2147483647 w 50"/>
              <a:gd name="T7" fmla="*/ 2147483647 h 226"/>
              <a:gd name="T8" fmla="*/ 2147483647 w 50"/>
              <a:gd name="T9" fmla="*/ 2147483647 h 226"/>
              <a:gd name="T10" fmla="*/ 2147483647 w 50"/>
              <a:gd name="T11" fmla="*/ 2147483647 h 226"/>
              <a:gd name="T12" fmla="*/ 2147483647 w 50"/>
              <a:gd name="T13" fmla="*/ 2147483647 h 226"/>
              <a:gd name="T14" fmla="*/ 2147483647 w 50"/>
              <a:gd name="T15" fmla="*/ 2147483647 h 226"/>
              <a:gd name="T16" fmla="*/ 2147483647 w 50"/>
              <a:gd name="T17" fmla="*/ 2147483647 h 226"/>
              <a:gd name="T18" fmla="*/ 2147483647 w 50"/>
              <a:gd name="T19" fmla="*/ 2147483647 h 226"/>
              <a:gd name="T20" fmla="*/ 2147483647 w 50"/>
              <a:gd name="T21" fmla="*/ 2147483647 h 226"/>
              <a:gd name="T22" fmla="*/ 2147483647 w 50"/>
              <a:gd name="T23" fmla="*/ 2147483647 h 226"/>
              <a:gd name="T24" fmla="*/ 0 w 50"/>
              <a:gd name="T25" fmla="*/ 2147483647 h 2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226"/>
              <a:gd name="T41" fmla="*/ 50 w 50"/>
              <a:gd name="T42" fmla="*/ 226 h 2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226">
                <a:moveTo>
                  <a:pt x="28" y="0"/>
                </a:moveTo>
                <a:lnTo>
                  <a:pt x="42" y="27"/>
                </a:lnTo>
                <a:lnTo>
                  <a:pt x="49" y="54"/>
                </a:lnTo>
                <a:lnTo>
                  <a:pt x="49" y="81"/>
                </a:lnTo>
                <a:lnTo>
                  <a:pt x="49" y="105"/>
                </a:lnTo>
                <a:lnTo>
                  <a:pt x="49" y="121"/>
                </a:lnTo>
                <a:lnTo>
                  <a:pt x="49" y="137"/>
                </a:lnTo>
                <a:lnTo>
                  <a:pt x="42" y="153"/>
                </a:lnTo>
                <a:lnTo>
                  <a:pt x="35" y="169"/>
                </a:lnTo>
                <a:lnTo>
                  <a:pt x="28" y="182"/>
                </a:lnTo>
                <a:lnTo>
                  <a:pt x="21" y="198"/>
                </a:lnTo>
                <a:lnTo>
                  <a:pt x="7" y="214"/>
                </a:lnTo>
                <a:lnTo>
                  <a:pt x="0" y="225"/>
                </a:lnTo>
              </a:path>
            </a:pathLst>
          </a:custGeom>
          <a:noFill/>
          <a:ln w="12700" cap="rnd">
            <a:solidFill>
              <a:schemeClr val="tx1"/>
            </a:solidFill>
            <a:round/>
            <a:headEnd/>
            <a:tailEnd/>
          </a:ln>
        </p:spPr>
        <p:txBody>
          <a:bodyPr/>
          <a:lstStyle/>
          <a:p>
            <a:endParaRPr lang="en-US"/>
          </a:p>
        </p:txBody>
      </p:sp>
      <p:sp>
        <p:nvSpPr>
          <p:cNvPr id="17536" name="Freeform 939"/>
          <p:cNvSpPr>
            <a:spLocks/>
          </p:cNvSpPr>
          <p:nvPr/>
        </p:nvSpPr>
        <p:spPr bwMode="auto">
          <a:xfrm>
            <a:off x="3675063" y="1660525"/>
            <a:ext cx="161925" cy="155575"/>
          </a:xfrm>
          <a:custGeom>
            <a:avLst/>
            <a:gdLst>
              <a:gd name="T0" fmla="*/ 0 w 112"/>
              <a:gd name="T1" fmla="*/ 0 h 96"/>
              <a:gd name="T2" fmla="*/ 2147483647 w 112"/>
              <a:gd name="T3" fmla="*/ 2147483647 h 96"/>
              <a:gd name="T4" fmla="*/ 2147483647 w 112"/>
              <a:gd name="T5" fmla="*/ 2147483647 h 96"/>
              <a:gd name="T6" fmla="*/ 2147483647 w 112"/>
              <a:gd name="T7" fmla="*/ 2147483647 h 96"/>
              <a:gd name="T8" fmla="*/ 2147483647 w 112"/>
              <a:gd name="T9" fmla="*/ 2147483647 h 96"/>
              <a:gd name="T10" fmla="*/ 2147483647 w 112"/>
              <a:gd name="T11" fmla="*/ 2147483647 h 96"/>
              <a:gd name="T12" fmla="*/ 2147483647 w 112"/>
              <a:gd name="T13" fmla="*/ 2147483647 h 96"/>
              <a:gd name="T14" fmla="*/ 2147483647 w 112"/>
              <a:gd name="T15" fmla="*/ 2147483647 h 96"/>
              <a:gd name="T16" fmla="*/ 2147483647 w 112"/>
              <a:gd name="T17" fmla="*/ 2147483647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96"/>
              <a:gd name="T29" fmla="*/ 112 w 112"/>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96">
                <a:moveTo>
                  <a:pt x="0" y="0"/>
                </a:moveTo>
                <a:lnTo>
                  <a:pt x="50" y="19"/>
                </a:lnTo>
                <a:lnTo>
                  <a:pt x="70" y="29"/>
                </a:lnTo>
                <a:lnTo>
                  <a:pt x="86" y="41"/>
                </a:lnTo>
                <a:lnTo>
                  <a:pt x="99" y="56"/>
                </a:lnTo>
                <a:lnTo>
                  <a:pt x="103" y="72"/>
                </a:lnTo>
                <a:lnTo>
                  <a:pt x="107" y="85"/>
                </a:lnTo>
                <a:lnTo>
                  <a:pt x="111" y="91"/>
                </a:lnTo>
                <a:lnTo>
                  <a:pt x="111" y="95"/>
                </a:lnTo>
              </a:path>
            </a:pathLst>
          </a:custGeom>
          <a:noFill/>
          <a:ln w="12700" cap="rnd">
            <a:solidFill>
              <a:schemeClr val="tx1"/>
            </a:solidFill>
            <a:round/>
            <a:headEnd/>
            <a:tailEnd/>
          </a:ln>
        </p:spPr>
        <p:txBody>
          <a:bodyPr/>
          <a:lstStyle/>
          <a:p>
            <a:endParaRPr lang="en-US"/>
          </a:p>
        </p:txBody>
      </p:sp>
      <p:sp>
        <p:nvSpPr>
          <p:cNvPr id="17537" name="Line 940"/>
          <p:cNvSpPr>
            <a:spLocks noChangeShapeType="1"/>
          </p:cNvSpPr>
          <p:nvPr/>
        </p:nvSpPr>
        <p:spPr bwMode="auto">
          <a:xfrm>
            <a:off x="3836988" y="1811338"/>
            <a:ext cx="1387475" cy="0"/>
          </a:xfrm>
          <a:prstGeom prst="line">
            <a:avLst/>
          </a:prstGeom>
          <a:noFill/>
          <a:ln w="12700">
            <a:solidFill>
              <a:schemeClr val="tx1"/>
            </a:solidFill>
            <a:round/>
            <a:headEnd/>
            <a:tailEnd/>
          </a:ln>
        </p:spPr>
        <p:txBody>
          <a:bodyPr wrap="none" anchor="ctr"/>
          <a:lstStyle/>
          <a:p>
            <a:endParaRPr lang="en-US"/>
          </a:p>
        </p:txBody>
      </p:sp>
      <p:sp>
        <p:nvSpPr>
          <p:cNvPr id="17538" name="Freeform 941"/>
          <p:cNvSpPr>
            <a:spLocks/>
          </p:cNvSpPr>
          <p:nvPr/>
        </p:nvSpPr>
        <p:spPr bwMode="auto">
          <a:xfrm>
            <a:off x="5227638" y="1806575"/>
            <a:ext cx="204787" cy="131763"/>
          </a:xfrm>
          <a:custGeom>
            <a:avLst/>
            <a:gdLst>
              <a:gd name="T0" fmla="*/ 0 w 142"/>
              <a:gd name="T1" fmla="*/ 0 h 81"/>
              <a:gd name="T2" fmla="*/ 2147483647 w 142"/>
              <a:gd name="T3" fmla="*/ 2147483647 h 81"/>
              <a:gd name="T4" fmla="*/ 2147483647 w 142"/>
              <a:gd name="T5" fmla="*/ 2147483647 h 81"/>
              <a:gd name="T6" fmla="*/ 2147483647 w 142"/>
              <a:gd name="T7" fmla="*/ 2147483647 h 81"/>
              <a:gd name="T8" fmla="*/ 2147483647 w 142"/>
              <a:gd name="T9" fmla="*/ 2147483647 h 81"/>
              <a:gd name="T10" fmla="*/ 2147483647 w 142"/>
              <a:gd name="T11" fmla="*/ 2147483647 h 81"/>
              <a:gd name="T12" fmla="*/ 2147483647 w 142"/>
              <a:gd name="T13" fmla="*/ 2147483647 h 81"/>
              <a:gd name="T14" fmla="*/ 2147483647 w 142"/>
              <a:gd name="T15" fmla="*/ 2147483647 h 81"/>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81"/>
              <a:gd name="T26" fmla="*/ 142 w 142"/>
              <a:gd name="T27" fmla="*/ 81 h 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81">
                <a:moveTo>
                  <a:pt x="0" y="0"/>
                </a:moveTo>
                <a:lnTo>
                  <a:pt x="65" y="16"/>
                </a:lnTo>
                <a:lnTo>
                  <a:pt x="88" y="24"/>
                </a:lnTo>
                <a:lnTo>
                  <a:pt x="112" y="35"/>
                </a:lnTo>
                <a:lnTo>
                  <a:pt x="123" y="45"/>
                </a:lnTo>
                <a:lnTo>
                  <a:pt x="129" y="59"/>
                </a:lnTo>
                <a:lnTo>
                  <a:pt x="135" y="72"/>
                </a:lnTo>
                <a:lnTo>
                  <a:pt x="141" y="80"/>
                </a:lnTo>
              </a:path>
            </a:pathLst>
          </a:custGeom>
          <a:noFill/>
          <a:ln w="12700" cap="rnd">
            <a:solidFill>
              <a:schemeClr val="tx1"/>
            </a:solidFill>
            <a:round/>
            <a:headEnd/>
            <a:tailEnd/>
          </a:ln>
        </p:spPr>
        <p:txBody>
          <a:bodyPr/>
          <a:lstStyle/>
          <a:p>
            <a:endParaRPr lang="en-US"/>
          </a:p>
        </p:txBody>
      </p:sp>
      <p:sp>
        <p:nvSpPr>
          <p:cNvPr id="17539" name="Line 942"/>
          <p:cNvSpPr>
            <a:spLocks noChangeShapeType="1"/>
          </p:cNvSpPr>
          <p:nvPr/>
        </p:nvSpPr>
        <p:spPr bwMode="auto">
          <a:xfrm>
            <a:off x="5424488" y="1943100"/>
            <a:ext cx="0" cy="85725"/>
          </a:xfrm>
          <a:prstGeom prst="line">
            <a:avLst/>
          </a:prstGeom>
          <a:noFill/>
          <a:ln w="12700">
            <a:solidFill>
              <a:schemeClr val="tx1"/>
            </a:solidFill>
            <a:round/>
            <a:headEnd/>
            <a:tailEnd/>
          </a:ln>
        </p:spPr>
        <p:txBody>
          <a:bodyPr wrap="none" anchor="ctr"/>
          <a:lstStyle/>
          <a:p>
            <a:endParaRPr lang="en-US"/>
          </a:p>
        </p:txBody>
      </p:sp>
      <p:sp>
        <p:nvSpPr>
          <p:cNvPr id="17540" name="Line 943"/>
          <p:cNvSpPr>
            <a:spLocks noChangeShapeType="1"/>
          </p:cNvSpPr>
          <p:nvPr/>
        </p:nvSpPr>
        <p:spPr bwMode="auto">
          <a:xfrm>
            <a:off x="5427663" y="2039938"/>
            <a:ext cx="1087437" cy="0"/>
          </a:xfrm>
          <a:prstGeom prst="line">
            <a:avLst/>
          </a:prstGeom>
          <a:noFill/>
          <a:ln w="12700">
            <a:solidFill>
              <a:schemeClr val="tx1"/>
            </a:solidFill>
            <a:round/>
            <a:headEnd/>
            <a:tailEnd/>
          </a:ln>
        </p:spPr>
        <p:txBody>
          <a:bodyPr wrap="none" anchor="ctr"/>
          <a:lstStyle/>
          <a:p>
            <a:endParaRPr lang="en-US"/>
          </a:p>
        </p:txBody>
      </p:sp>
      <p:sp>
        <p:nvSpPr>
          <p:cNvPr id="17541" name="Freeform 944"/>
          <p:cNvSpPr>
            <a:spLocks/>
          </p:cNvSpPr>
          <p:nvPr/>
        </p:nvSpPr>
        <p:spPr bwMode="auto">
          <a:xfrm>
            <a:off x="6511925" y="2036763"/>
            <a:ext cx="311150" cy="196850"/>
          </a:xfrm>
          <a:custGeom>
            <a:avLst/>
            <a:gdLst>
              <a:gd name="T0" fmla="*/ 0 w 216"/>
              <a:gd name="T1" fmla="*/ 2147483647 h 121"/>
              <a:gd name="T2" fmla="*/ 2147483647 w 216"/>
              <a:gd name="T3" fmla="*/ 0 h 121"/>
              <a:gd name="T4" fmla="*/ 2147483647 w 216"/>
              <a:gd name="T5" fmla="*/ 2147483647 h 121"/>
              <a:gd name="T6" fmla="*/ 2147483647 w 216"/>
              <a:gd name="T7" fmla="*/ 2147483647 h 121"/>
              <a:gd name="T8" fmla="*/ 2147483647 w 216"/>
              <a:gd name="T9" fmla="*/ 2147483647 h 121"/>
              <a:gd name="T10" fmla="*/ 2147483647 w 216"/>
              <a:gd name="T11" fmla="*/ 2147483647 h 121"/>
              <a:gd name="T12" fmla="*/ 2147483647 w 216"/>
              <a:gd name="T13" fmla="*/ 2147483647 h 121"/>
              <a:gd name="T14" fmla="*/ 2147483647 w 216"/>
              <a:gd name="T15" fmla="*/ 2147483647 h 121"/>
              <a:gd name="T16" fmla="*/ 2147483647 w 216"/>
              <a:gd name="T17" fmla="*/ 2147483647 h 121"/>
              <a:gd name="T18" fmla="*/ 2147483647 w 216"/>
              <a:gd name="T19" fmla="*/ 2147483647 h 121"/>
              <a:gd name="T20" fmla="*/ 2147483647 w 216"/>
              <a:gd name="T21" fmla="*/ 2147483647 h 121"/>
              <a:gd name="T22" fmla="*/ 2147483647 w 216"/>
              <a:gd name="T23" fmla="*/ 2147483647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6"/>
              <a:gd name="T37" fmla="*/ 0 h 121"/>
              <a:gd name="T38" fmla="*/ 216 w 216"/>
              <a:gd name="T39" fmla="*/ 121 h 1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 h="121">
                <a:moveTo>
                  <a:pt x="0" y="2"/>
                </a:moveTo>
                <a:lnTo>
                  <a:pt x="30" y="0"/>
                </a:lnTo>
                <a:lnTo>
                  <a:pt x="59" y="2"/>
                </a:lnTo>
                <a:lnTo>
                  <a:pt x="89" y="7"/>
                </a:lnTo>
                <a:lnTo>
                  <a:pt x="111" y="14"/>
                </a:lnTo>
                <a:lnTo>
                  <a:pt x="126" y="19"/>
                </a:lnTo>
                <a:lnTo>
                  <a:pt x="141" y="26"/>
                </a:lnTo>
                <a:lnTo>
                  <a:pt x="163" y="42"/>
                </a:lnTo>
                <a:lnTo>
                  <a:pt x="178" y="64"/>
                </a:lnTo>
                <a:lnTo>
                  <a:pt x="193" y="85"/>
                </a:lnTo>
                <a:lnTo>
                  <a:pt x="208" y="101"/>
                </a:lnTo>
                <a:lnTo>
                  <a:pt x="215" y="120"/>
                </a:lnTo>
              </a:path>
            </a:pathLst>
          </a:custGeom>
          <a:noFill/>
          <a:ln w="12700" cap="rnd">
            <a:solidFill>
              <a:schemeClr val="tx1"/>
            </a:solidFill>
            <a:round/>
            <a:headEnd/>
            <a:tailEnd/>
          </a:ln>
        </p:spPr>
        <p:txBody>
          <a:bodyPr/>
          <a:lstStyle/>
          <a:p>
            <a:endParaRPr lang="en-US"/>
          </a:p>
        </p:txBody>
      </p:sp>
      <p:sp>
        <p:nvSpPr>
          <p:cNvPr id="17542" name="Line 945"/>
          <p:cNvSpPr>
            <a:spLocks noChangeShapeType="1"/>
          </p:cNvSpPr>
          <p:nvPr/>
        </p:nvSpPr>
        <p:spPr bwMode="auto">
          <a:xfrm>
            <a:off x="6870700" y="2701925"/>
            <a:ext cx="149225" cy="0"/>
          </a:xfrm>
          <a:prstGeom prst="line">
            <a:avLst/>
          </a:prstGeom>
          <a:noFill/>
          <a:ln w="12700">
            <a:solidFill>
              <a:schemeClr val="tx1"/>
            </a:solidFill>
            <a:round/>
            <a:headEnd/>
            <a:tailEnd/>
          </a:ln>
        </p:spPr>
        <p:txBody>
          <a:bodyPr wrap="none" anchor="ctr"/>
          <a:lstStyle/>
          <a:p>
            <a:endParaRPr lang="en-US"/>
          </a:p>
        </p:txBody>
      </p:sp>
      <p:sp>
        <p:nvSpPr>
          <p:cNvPr id="17543" name="Line 946"/>
          <p:cNvSpPr>
            <a:spLocks noChangeShapeType="1"/>
          </p:cNvSpPr>
          <p:nvPr/>
        </p:nvSpPr>
        <p:spPr bwMode="auto">
          <a:xfrm>
            <a:off x="6824663" y="2238375"/>
            <a:ext cx="0" cy="169863"/>
          </a:xfrm>
          <a:prstGeom prst="line">
            <a:avLst/>
          </a:prstGeom>
          <a:noFill/>
          <a:ln w="12700">
            <a:solidFill>
              <a:schemeClr val="tx1"/>
            </a:solidFill>
            <a:round/>
            <a:headEnd/>
            <a:tailEnd/>
          </a:ln>
        </p:spPr>
        <p:txBody>
          <a:bodyPr wrap="none" anchor="ctr"/>
          <a:lstStyle/>
          <a:p>
            <a:endParaRPr lang="en-US"/>
          </a:p>
        </p:txBody>
      </p:sp>
      <p:sp>
        <p:nvSpPr>
          <p:cNvPr id="17544" name="Freeform 947"/>
          <p:cNvSpPr>
            <a:spLocks/>
          </p:cNvSpPr>
          <p:nvPr/>
        </p:nvSpPr>
        <p:spPr bwMode="auto">
          <a:xfrm>
            <a:off x="6826250" y="2420938"/>
            <a:ext cx="44450" cy="274637"/>
          </a:xfrm>
          <a:custGeom>
            <a:avLst/>
            <a:gdLst>
              <a:gd name="T0" fmla="*/ 0 w 31"/>
              <a:gd name="T1" fmla="*/ 0 h 169"/>
              <a:gd name="T2" fmla="*/ 0 w 31"/>
              <a:gd name="T3" fmla="*/ 2147483647 h 169"/>
              <a:gd name="T4" fmla="*/ 2147483647 w 31"/>
              <a:gd name="T5" fmla="*/ 2147483647 h 169"/>
              <a:gd name="T6" fmla="*/ 2147483647 w 31"/>
              <a:gd name="T7" fmla="*/ 2147483647 h 169"/>
              <a:gd name="T8" fmla="*/ 2147483647 w 31"/>
              <a:gd name="T9" fmla="*/ 2147483647 h 169"/>
              <a:gd name="T10" fmla="*/ 2147483647 w 31"/>
              <a:gd name="T11" fmla="*/ 2147483647 h 169"/>
              <a:gd name="T12" fmla="*/ 2147483647 w 31"/>
              <a:gd name="T13" fmla="*/ 2147483647 h 169"/>
              <a:gd name="T14" fmla="*/ 2147483647 w 31"/>
              <a:gd name="T15" fmla="*/ 2147483647 h 169"/>
              <a:gd name="T16" fmla="*/ 2147483647 w 31"/>
              <a:gd name="T17" fmla="*/ 2147483647 h 169"/>
              <a:gd name="T18" fmla="*/ 2147483647 w 31"/>
              <a:gd name="T19" fmla="*/ 2147483647 h 169"/>
              <a:gd name="T20" fmla="*/ 2147483647 w 31"/>
              <a:gd name="T21" fmla="*/ 2147483647 h 1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
              <a:gd name="T34" fmla="*/ 0 h 169"/>
              <a:gd name="T35" fmla="*/ 31 w 31"/>
              <a:gd name="T36" fmla="*/ 169 h 1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 h="169">
                <a:moveTo>
                  <a:pt x="0" y="0"/>
                </a:moveTo>
                <a:lnTo>
                  <a:pt x="0" y="22"/>
                </a:lnTo>
                <a:lnTo>
                  <a:pt x="8" y="47"/>
                </a:lnTo>
                <a:lnTo>
                  <a:pt x="8" y="61"/>
                </a:lnTo>
                <a:lnTo>
                  <a:pt x="8" y="81"/>
                </a:lnTo>
                <a:lnTo>
                  <a:pt x="8" y="98"/>
                </a:lnTo>
                <a:lnTo>
                  <a:pt x="15" y="112"/>
                </a:lnTo>
                <a:lnTo>
                  <a:pt x="23" y="134"/>
                </a:lnTo>
                <a:lnTo>
                  <a:pt x="23" y="148"/>
                </a:lnTo>
                <a:lnTo>
                  <a:pt x="30" y="160"/>
                </a:lnTo>
                <a:lnTo>
                  <a:pt x="30" y="168"/>
                </a:lnTo>
              </a:path>
            </a:pathLst>
          </a:custGeom>
          <a:noFill/>
          <a:ln w="12700" cap="rnd">
            <a:solidFill>
              <a:schemeClr val="tx1"/>
            </a:solidFill>
            <a:round/>
            <a:headEnd/>
            <a:tailEnd/>
          </a:ln>
        </p:spPr>
        <p:txBody>
          <a:bodyPr/>
          <a:lstStyle/>
          <a:p>
            <a:endParaRPr lang="en-US"/>
          </a:p>
        </p:txBody>
      </p:sp>
      <p:sp>
        <p:nvSpPr>
          <p:cNvPr id="17545" name="Freeform 948"/>
          <p:cNvSpPr>
            <a:spLocks/>
          </p:cNvSpPr>
          <p:nvPr/>
        </p:nvSpPr>
        <p:spPr bwMode="auto">
          <a:xfrm>
            <a:off x="6872288" y="2700338"/>
            <a:ext cx="77787" cy="119062"/>
          </a:xfrm>
          <a:custGeom>
            <a:avLst/>
            <a:gdLst>
              <a:gd name="T0" fmla="*/ 0 w 54"/>
              <a:gd name="T1" fmla="*/ 0 h 74"/>
              <a:gd name="T2" fmla="*/ 2147483647 w 54"/>
              <a:gd name="T3" fmla="*/ 2147483647 h 74"/>
              <a:gd name="T4" fmla="*/ 2147483647 w 54"/>
              <a:gd name="T5" fmla="*/ 2147483647 h 74"/>
              <a:gd name="T6" fmla="*/ 2147483647 w 54"/>
              <a:gd name="T7" fmla="*/ 2147483647 h 74"/>
              <a:gd name="T8" fmla="*/ 2147483647 w 54"/>
              <a:gd name="T9" fmla="*/ 2147483647 h 74"/>
              <a:gd name="T10" fmla="*/ 2147483647 w 54"/>
              <a:gd name="T11" fmla="*/ 2147483647 h 74"/>
              <a:gd name="T12" fmla="*/ 2147483647 w 54"/>
              <a:gd name="T13" fmla="*/ 2147483647 h 74"/>
              <a:gd name="T14" fmla="*/ 2147483647 w 54"/>
              <a:gd name="T15" fmla="*/ 2147483647 h 74"/>
              <a:gd name="T16" fmla="*/ 2147483647 w 54"/>
              <a:gd name="T17" fmla="*/ 2147483647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74"/>
              <a:gd name="T29" fmla="*/ 54 w 54"/>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74">
                <a:moveTo>
                  <a:pt x="0" y="0"/>
                </a:moveTo>
                <a:lnTo>
                  <a:pt x="8" y="11"/>
                </a:lnTo>
                <a:lnTo>
                  <a:pt x="15" y="20"/>
                </a:lnTo>
                <a:lnTo>
                  <a:pt x="15" y="35"/>
                </a:lnTo>
                <a:lnTo>
                  <a:pt x="23" y="47"/>
                </a:lnTo>
                <a:lnTo>
                  <a:pt x="30" y="58"/>
                </a:lnTo>
                <a:lnTo>
                  <a:pt x="38" y="64"/>
                </a:lnTo>
                <a:lnTo>
                  <a:pt x="45" y="70"/>
                </a:lnTo>
                <a:lnTo>
                  <a:pt x="53" y="73"/>
                </a:lnTo>
              </a:path>
            </a:pathLst>
          </a:custGeom>
          <a:noFill/>
          <a:ln w="12700" cap="rnd">
            <a:solidFill>
              <a:schemeClr val="tx1"/>
            </a:solidFill>
            <a:round/>
            <a:headEnd/>
            <a:tailEnd/>
          </a:ln>
        </p:spPr>
        <p:txBody>
          <a:bodyPr/>
          <a:lstStyle/>
          <a:p>
            <a:endParaRPr lang="en-US"/>
          </a:p>
        </p:txBody>
      </p:sp>
      <p:sp>
        <p:nvSpPr>
          <p:cNvPr id="17546" name="Line 949"/>
          <p:cNvSpPr>
            <a:spLocks noChangeShapeType="1"/>
          </p:cNvSpPr>
          <p:nvPr/>
        </p:nvSpPr>
        <p:spPr bwMode="auto">
          <a:xfrm>
            <a:off x="1965325" y="1909763"/>
            <a:ext cx="1311275" cy="0"/>
          </a:xfrm>
          <a:prstGeom prst="line">
            <a:avLst/>
          </a:prstGeom>
          <a:noFill/>
          <a:ln w="12700">
            <a:solidFill>
              <a:schemeClr val="tx1"/>
            </a:solidFill>
            <a:round/>
            <a:headEnd/>
            <a:tailEnd/>
          </a:ln>
        </p:spPr>
        <p:txBody>
          <a:bodyPr wrap="none" anchor="ctr"/>
          <a:lstStyle/>
          <a:p>
            <a:endParaRPr lang="en-US"/>
          </a:p>
        </p:txBody>
      </p:sp>
      <p:sp>
        <p:nvSpPr>
          <p:cNvPr id="17547" name="Freeform 950"/>
          <p:cNvSpPr>
            <a:spLocks/>
          </p:cNvSpPr>
          <p:nvPr/>
        </p:nvSpPr>
        <p:spPr bwMode="auto">
          <a:xfrm>
            <a:off x="3265488" y="1909763"/>
            <a:ext cx="266700" cy="395287"/>
          </a:xfrm>
          <a:custGeom>
            <a:avLst/>
            <a:gdLst>
              <a:gd name="T0" fmla="*/ 0 w 185"/>
              <a:gd name="T1" fmla="*/ 0 h 243"/>
              <a:gd name="T2" fmla="*/ 2147483647 w 185"/>
              <a:gd name="T3" fmla="*/ 0 h 243"/>
              <a:gd name="T4" fmla="*/ 2147483647 w 185"/>
              <a:gd name="T5" fmla="*/ 2147483647 h 243"/>
              <a:gd name="T6" fmla="*/ 2147483647 w 185"/>
              <a:gd name="T7" fmla="*/ 2147483647 h 243"/>
              <a:gd name="T8" fmla="*/ 2147483647 w 185"/>
              <a:gd name="T9" fmla="*/ 2147483647 h 243"/>
              <a:gd name="T10" fmla="*/ 2147483647 w 185"/>
              <a:gd name="T11" fmla="*/ 2147483647 h 243"/>
              <a:gd name="T12" fmla="*/ 2147483647 w 185"/>
              <a:gd name="T13" fmla="*/ 2147483647 h 243"/>
              <a:gd name="T14" fmla="*/ 2147483647 w 185"/>
              <a:gd name="T15" fmla="*/ 2147483647 h 243"/>
              <a:gd name="T16" fmla="*/ 2147483647 w 185"/>
              <a:gd name="T17" fmla="*/ 2147483647 h 243"/>
              <a:gd name="T18" fmla="*/ 2147483647 w 185"/>
              <a:gd name="T19" fmla="*/ 2147483647 h 243"/>
              <a:gd name="T20" fmla="*/ 2147483647 w 185"/>
              <a:gd name="T21" fmla="*/ 2147483647 h 243"/>
              <a:gd name="T22" fmla="*/ 2147483647 w 185"/>
              <a:gd name="T23" fmla="*/ 2147483647 h 243"/>
              <a:gd name="T24" fmla="*/ 2147483647 w 185"/>
              <a:gd name="T25" fmla="*/ 2147483647 h 243"/>
              <a:gd name="T26" fmla="*/ 2147483647 w 185"/>
              <a:gd name="T27" fmla="*/ 2147483647 h 243"/>
              <a:gd name="T28" fmla="*/ 2147483647 w 185"/>
              <a:gd name="T29" fmla="*/ 2147483647 h 243"/>
              <a:gd name="T30" fmla="*/ 2147483647 w 185"/>
              <a:gd name="T31" fmla="*/ 2147483647 h 243"/>
              <a:gd name="T32" fmla="*/ 2147483647 w 185"/>
              <a:gd name="T33" fmla="*/ 2147483647 h 243"/>
              <a:gd name="T34" fmla="*/ 2147483647 w 185"/>
              <a:gd name="T35" fmla="*/ 2147483647 h 243"/>
              <a:gd name="T36" fmla="*/ 2147483647 w 185"/>
              <a:gd name="T37" fmla="*/ 2147483647 h 2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5"/>
              <a:gd name="T58" fmla="*/ 0 h 243"/>
              <a:gd name="T59" fmla="*/ 185 w 185"/>
              <a:gd name="T60" fmla="*/ 243 h 2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5" h="243">
                <a:moveTo>
                  <a:pt x="0" y="0"/>
                </a:moveTo>
                <a:lnTo>
                  <a:pt x="22" y="0"/>
                </a:lnTo>
                <a:lnTo>
                  <a:pt x="37" y="2"/>
                </a:lnTo>
                <a:lnTo>
                  <a:pt x="52" y="7"/>
                </a:lnTo>
                <a:lnTo>
                  <a:pt x="71" y="12"/>
                </a:lnTo>
                <a:lnTo>
                  <a:pt x="94" y="22"/>
                </a:lnTo>
                <a:lnTo>
                  <a:pt x="113" y="31"/>
                </a:lnTo>
                <a:lnTo>
                  <a:pt x="131" y="41"/>
                </a:lnTo>
                <a:lnTo>
                  <a:pt x="143" y="48"/>
                </a:lnTo>
                <a:lnTo>
                  <a:pt x="146" y="55"/>
                </a:lnTo>
                <a:lnTo>
                  <a:pt x="154" y="63"/>
                </a:lnTo>
                <a:lnTo>
                  <a:pt x="158" y="70"/>
                </a:lnTo>
                <a:lnTo>
                  <a:pt x="169" y="89"/>
                </a:lnTo>
                <a:lnTo>
                  <a:pt x="176" y="111"/>
                </a:lnTo>
                <a:lnTo>
                  <a:pt x="176" y="135"/>
                </a:lnTo>
                <a:lnTo>
                  <a:pt x="176" y="150"/>
                </a:lnTo>
                <a:lnTo>
                  <a:pt x="176" y="164"/>
                </a:lnTo>
                <a:lnTo>
                  <a:pt x="180" y="201"/>
                </a:lnTo>
                <a:lnTo>
                  <a:pt x="184" y="242"/>
                </a:lnTo>
              </a:path>
            </a:pathLst>
          </a:custGeom>
          <a:noFill/>
          <a:ln w="12700" cap="rnd">
            <a:solidFill>
              <a:schemeClr val="tx1"/>
            </a:solidFill>
            <a:round/>
            <a:headEnd/>
            <a:tailEnd/>
          </a:ln>
        </p:spPr>
        <p:txBody>
          <a:bodyPr/>
          <a:lstStyle/>
          <a:p>
            <a:endParaRPr lang="en-US"/>
          </a:p>
        </p:txBody>
      </p:sp>
      <p:sp>
        <p:nvSpPr>
          <p:cNvPr id="17548" name="Line 951"/>
          <p:cNvSpPr>
            <a:spLocks noChangeShapeType="1"/>
          </p:cNvSpPr>
          <p:nvPr/>
        </p:nvSpPr>
        <p:spPr bwMode="auto">
          <a:xfrm>
            <a:off x="3536950" y="2235200"/>
            <a:ext cx="1376363" cy="0"/>
          </a:xfrm>
          <a:prstGeom prst="line">
            <a:avLst/>
          </a:prstGeom>
          <a:noFill/>
          <a:ln w="12700">
            <a:solidFill>
              <a:schemeClr val="tx1"/>
            </a:solidFill>
            <a:round/>
            <a:headEnd/>
            <a:tailEnd/>
          </a:ln>
        </p:spPr>
        <p:txBody>
          <a:bodyPr wrap="none" anchor="ctr"/>
          <a:lstStyle/>
          <a:p>
            <a:endParaRPr lang="en-US"/>
          </a:p>
        </p:txBody>
      </p:sp>
      <p:sp>
        <p:nvSpPr>
          <p:cNvPr id="17549" name="Freeform 952"/>
          <p:cNvSpPr>
            <a:spLocks/>
          </p:cNvSpPr>
          <p:nvPr/>
        </p:nvSpPr>
        <p:spPr bwMode="auto">
          <a:xfrm>
            <a:off x="4843463" y="2233613"/>
            <a:ext cx="288925" cy="328612"/>
          </a:xfrm>
          <a:custGeom>
            <a:avLst/>
            <a:gdLst>
              <a:gd name="T0" fmla="*/ 0 w 200"/>
              <a:gd name="T1" fmla="*/ 0 h 202"/>
              <a:gd name="T2" fmla="*/ 2147483647 w 200"/>
              <a:gd name="T3" fmla="*/ 0 h 202"/>
              <a:gd name="T4" fmla="*/ 2147483647 w 200"/>
              <a:gd name="T5" fmla="*/ 2147483647 h 202"/>
              <a:gd name="T6" fmla="*/ 2147483647 w 200"/>
              <a:gd name="T7" fmla="*/ 2147483647 h 202"/>
              <a:gd name="T8" fmla="*/ 2147483647 w 200"/>
              <a:gd name="T9" fmla="*/ 2147483647 h 202"/>
              <a:gd name="T10" fmla="*/ 2147483647 w 200"/>
              <a:gd name="T11" fmla="*/ 2147483647 h 202"/>
              <a:gd name="T12" fmla="*/ 2147483647 w 200"/>
              <a:gd name="T13" fmla="*/ 2147483647 h 202"/>
              <a:gd name="T14" fmla="*/ 2147483647 w 200"/>
              <a:gd name="T15" fmla="*/ 2147483647 h 202"/>
              <a:gd name="T16" fmla="*/ 2147483647 w 200"/>
              <a:gd name="T17" fmla="*/ 2147483647 h 202"/>
              <a:gd name="T18" fmla="*/ 2147483647 w 200"/>
              <a:gd name="T19" fmla="*/ 2147483647 h 202"/>
              <a:gd name="T20" fmla="*/ 2147483647 w 200"/>
              <a:gd name="T21" fmla="*/ 2147483647 h 202"/>
              <a:gd name="T22" fmla="*/ 2147483647 w 200"/>
              <a:gd name="T23" fmla="*/ 2147483647 h 202"/>
              <a:gd name="T24" fmla="*/ 2147483647 w 200"/>
              <a:gd name="T25" fmla="*/ 2147483647 h 202"/>
              <a:gd name="T26" fmla="*/ 2147483647 w 200"/>
              <a:gd name="T27" fmla="*/ 2147483647 h 202"/>
              <a:gd name="T28" fmla="*/ 2147483647 w 200"/>
              <a:gd name="T29" fmla="*/ 2147483647 h 202"/>
              <a:gd name="T30" fmla="*/ 2147483647 w 200"/>
              <a:gd name="T31" fmla="*/ 2147483647 h 2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
              <a:gd name="T49" fmla="*/ 0 h 202"/>
              <a:gd name="T50" fmla="*/ 200 w 200"/>
              <a:gd name="T51" fmla="*/ 202 h 2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 h="202">
                <a:moveTo>
                  <a:pt x="0" y="0"/>
                </a:moveTo>
                <a:lnTo>
                  <a:pt x="27" y="0"/>
                </a:lnTo>
                <a:lnTo>
                  <a:pt x="55" y="6"/>
                </a:lnTo>
                <a:lnTo>
                  <a:pt x="77" y="11"/>
                </a:lnTo>
                <a:lnTo>
                  <a:pt x="99" y="19"/>
                </a:lnTo>
                <a:lnTo>
                  <a:pt x="122" y="27"/>
                </a:lnTo>
                <a:lnTo>
                  <a:pt x="144" y="35"/>
                </a:lnTo>
                <a:lnTo>
                  <a:pt x="155" y="40"/>
                </a:lnTo>
                <a:lnTo>
                  <a:pt x="160" y="46"/>
                </a:lnTo>
                <a:lnTo>
                  <a:pt x="171" y="59"/>
                </a:lnTo>
                <a:lnTo>
                  <a:pt x="182" y="75"/>
                </a:lnTo>
                <a:lnTo>
                  <a:pt x="193" y="94"/>
                </a:lnTo>
                <a:lnTo>
                  <a:pt x="193" y="113"/>
                </a:lnTo>
                <a:lnTo>
                  <a:pt x="193" y="137"/>
                </a:lnTo>
                <a:lnTo>
                  <a:pt x="193" y="166"/>
                </a:lnTo>
                <a:lnTo>
                  <a:pt x="199" y="201"/>
                </a:lnTo>
              </a:path>
            </a:pathLst>
          </a:custGeom>
          <a:noFill/>
          <a:ln w="12700" cap="rnd">
            <a:solidFill>
              <a:schemeClr val="tx1"/>
            </a:solidFill>
            <a:round/>
            <a:headEnd/>
            <a:tailEnd/>
          </a:ln>
        </p:spPr>
        <p:txBody>
          <a:bodyPr/>
          <a:lstStyle/>
          <a:p>
            <a:endParaRPr lang="en-US"/>
          </a:p>
        </p:txBody>
      </p:sp>
      <p:sp>
        <p:nvSpPr>
          <p:cNvPr id="17550" name="Line 953"/>
          <p:cNvSpPr>
            <a:spLocks noChangeShapeType="1"/>
          </p:cNvSpPr>
          <p:nvPr/>
        </p:nvSpPr>
        <p:spPr bwMode="auto">
          <a:xfrm>
            <a:off x="5127625" y="2481263"/>
            <a:ext cx="1301750" cy="0"/>
          </a:xfrm>
          <a:prstGeom prst="line">
            <a:avLst/>
          </a:prstGeom>
          <a:noFill/>
          <a:ln w="12700">
            <a:solidFill>
              <a:schemeClr val="tx1"/>
            </a:solidFill>
            <a:round/>
            <a:headEnd/>
            <a:tailEnd/>
          </a:ln>
        </p:spPr>
        <p:txBody>
          <a:bodyPr wrap="none" anchor="ctr"/>
          <a:lstStyle/>
          <a:p>
            <a:endParaRPr lang="en-US"/>
          </a:p>
        </p:txBody>
      </p:sp>
      <p:sp>
        <p:nvSpPr>
          <p:cNvPr id="17551" name="Rectangle 954"/>
          <p:cNvSpPr>
            <a:spLocks noChangeArrowheads="1"/>
          </p:cNvSpPr>
          <p:nvPr/>
        </p:nvSpPr>
        <p:spPr bwMode="auto">
          <a:xfrm>
            <a:off x="2827338" y="2249488"/>
            <a:ext cx="233362" cy="371475"/>
          </a:xfrm>
          <a:prstGeom prst="rect">
            <a:avLst/>
          </a:prstGeom>
          <a:noFill/>
          <a:ln w="12700">
            <a:noFill/>
            <a:miter lim="800000"/>
            <a:headEnd/>
            <a:tailEnd/>
          </a:ln>
        </p:spPr>
        <p:txBody>
          <a:bodyPr wrap="none" lIns="90488" tIns="44450" rIns="90488" bIns="44450">
            <a:spAutoFit/>
          </a:bodyPr>
          <a:lstStyle/>
          <a:p>
            <a:pPr eaLnBrk="0" hangingPunct="0"/>
            <a:r>
              <a:rPr lang="en-US" b="0">
                <a:solidFill>
                  <a:srgbClr val="000066"/>
                </a:solidFill>
                <a:latin typeface="Times New Roman" pitchFamily="18" charset="0"/>
              </a:rPr>
              <a:t>I</a:t>
            </a:r>
          </a:p>
        </p:txBody>
      </p:sp>
      <p:sp>
        <p:nvSpPr>
          <p:cNvPr id="17552" name="Rectangle 955"/>
          <p:cNvSpPr>
            <a:spLocks noChangeArrowheads="1"/>
          </p:cNvSpPr>
          <p:nvPr/>
        </p:nvSpPr>
        <p:spPr bwMode="auto">
          <a:xfrm>
            <a:off x="4999038" y="2481263"/>
            <a:ext cx="233362" cy="373062"/>
          </a:xfrm>
          <a:prstGeom prst="rect">
            <a:avLst/>
          </a:prstGeom>
          <a:noFill/>
          <a:ln w="12700">
            <a:noFill/>
            <a:miter lim="800000"/>
            <a:headEnd/>
            <a:tailEnd/>
          </a:ln>
        </p:spPr>
        <p:txBody>
          <a:bodyPr wrap="none" lIns="90488" tIns="44450" rIns="90488" bIns="44450">
            <a:spAutoFit/>
          </a:bodyPr>
          <a:lstStyle/>
          <a:p>
            <a:pPr eaLnBrk="0" hangingPunct="0"/>
            <a:r>
              <a:rPr lang="en-US" b="0">
                <a:solidFill>
                  <a:srgbClr val="000066"/>
                </a:solidFill>
                <a:latin typeface="Times New Roman" pitchFamily="18" charset="0"/>
              </a:rPr>
              <a:t>I</a:t>
            </a:r>
          </a:p>
        </p:txBody>
      </p:sp>
      <p:sp>
        <p:nvSpPr>
          <p:cNvPr id="17553" name="Line 956"/>
          <p:cNvSpPr>
            <a:spLocks noChangeShapeType="1"/>
          </p:cNvSpPr>
          <p:nvPr/>
        </p:nvSpPr>
        <p:spPr bwMode="auto">
          <a:xfrm>
            <a:off x="1736725" y="1939925"/>
            <a:ext cx="223838" cy="0"/>
          </a:xfrm>
          <a:prstGeom prst="line">
            <a:avLst/>
          </a:prstGeom>
          <a:noFill/>
          <a:ln w="12700">
            <a:solidFill>
              <a:schemeClr val="tx1"/>
            </a:solidFill>
            <a:round/>
            <a:headEnd/>
            <a:tailEnd type="triangle" w="med" len="med"/>
          </a:ln>
        </p:spPr>
        <p:txBody>
          <a:bodyPr wrap="none" anchor="ctr"/>
          <a:lstStyle/>
          <a:p>
            <a:endParaRPr lang="en-US"/>
          </a:p>
        </p:txBody>
      </p:sp>
      <p:sp>
        <p:nvSpPr>
          <p:cNvPr id="17554" name="Line 957"/>
          <p:cNvSpPr>
            <a:spLocks noChangeShapeType="1"/>
          </p:cNvSpPr>
          <p:nvPr/>
        </p:nvSpPr>
        <p:spPr bwMode="auto">
          <a:xfrm flipH="1">
            <a:off x="2043113" y="2124075"/>
            <a:ext cx="163512" cy="223838"/>
          </a:xfrm>
          <a:prstGeom prst="line">
            <a:avLst/>
          </a:prstGeom>
          <a:noFill/>
          <a:ln w="12700">
            <a:solidFill>
              <a:srgbClr val="000080"/>
            </a:solidFill>
            <a:round/>
            <a:headEnd/>
            <a:tailEnd type="triangle" w="med" len="med"/>
          </a:ln>
        </p:spPr>
        <p:txBody>
          <a:bodyPr wrap="none" anchor="ctr"/>
          <a:lstStyle/>
          <a:p>
            <a:endParaRPr lang="en-US"/>
          </a:p>
        </p:txBody>
      </p:sp>
      <p:sp>
        <p:nvSpPr>
          <p:cNvPr id="17555" name="Rectangle 958"/>
          <p:cNvSpPr>
            <a:spLocks noChangeArrowheads="1"/>
          </p:cNvSpPr>
          <p:nvPr/>
        </p:nvSpPr>
        <p:spPr bwMode="auto">
          <a:xfrm>
            <a:off x="1955800" y="1949450"/>
            <a:ext cx="233363" cy="371475"/>
          </a:xfrm>
          <a:prstGeom prst="rect">
            <a:avLst/>
          </a:prstGeom>
          <a:noFill/>
          <a:ln w="12700">
            <a:noFill/>
            <a:miter lim="800000"/>
            <a:headEnd/>
            <a:tailEnd/>
          </a:ln>
        </p:spPr>
        <p:txBody>
          <a:bodyPr wrap="none" lIns="90488" tIns="44450" rIns="90488" bIns="44450">
            <a:spAutoFit/>
          </a:bodyPr>
          <a:lstStyle/>
          <a:p>
            <a:pPr eaLnBrk="0" hangingPunct="0"/>
            <a:r>
              <a:rPr lang="en-US" b="0">
                <a:solidFill>
                  <a:srgbClr val="000066"/>
                </a:solidFill>
                <a:latin typeface="Times New Roman" pitchFamily="18" charset="0"/>
              </a:rPr>
              <a:t>I</a:t>
            </a:r>
          </a:p>
        </p:txBody>
      </p:sp>
      <p:sp>
        <p:nvSpPr>
          <p:cNvPr id="17556" name="Oval 959"/>
          <p:cNvSpPr>
            <a:spLocks noChangeArrowheads="1"/>
          </p:cNvSpPr>
          <p:nvPr/>
        </p:nvSpPr>
        <p:spPr bwMode="auto">
          <a:xfrm rot="-1200000">
            <a:off x="2151063" y="2074863"/>
            <a:ext cx="90487" cy="88900"/>
          </a:xfrm>
          <a:prstGeom prst="ellipse">
            <a:avLst/>
          </a:prstGeom>
          <a:noFill/>
          <a:ln w="12700">
            <a:solidFill>
              <a:schemeClr val="tx1"/>
            </a:solidFill>
            <a:round/>
            <a:headEnd/>
            <a:tailEnd/>
          </a:ln>
        </p:spPr>
        <p:txBody>
          <a:bodyPr wrap="none" anchor="ctr"/>
          <a:lstStyle/>
          <a:p>
            <a:endParaRPr lang="en-US"/>
          </a:p>
        </p:txBody>
      </p:sp>
      <p:sp>
        <p:nvSpPr>
          <p:cNvPr id="17557" name="Line 960"/>
          <p:cNvSpPr>
            <a:spLocks noChangeShapeType="1"/>
          </p:cNvSpPr>
          <p:nvPr/>
        </p:nvSpPr>
        <p:spPr bwMode="auto">
          <a:xfrm flipH="1">
            <a:off x="2921000" y="2127250"/>
            <a:ext cx="161925" cy="225425"/>
          </a:xfrm>
          <a:prstGeom prst="line">
            <a:avLst/>
          </a:prstGeom>
          <a:noFill/>
          <a:ln w="12700">
            <a:solidFill>
              <a:srgbClr val="000080"/>
            </a:solidFill>
            <a:round/>
            <a:headEnd/>
            <a:tailEnd type="triangle" w="med" len="med"/>
          </a:ln>
        </p:spPr>
        <p:txBody>
          <a:bodyPr wrap="none" anchor="ctr"/>
          <a:lstStyle/>
          <a:p>
            <a:endParaRPr lang="en-US"/>
          </a:p>
        </p:txBody>
      </p:sp>
      <p:sp>
        <p:nvSpPr>
          <p:cNvPr id="17558" name="Oval 961"/>
          <p:cNvSpPr>
            <a:spLocks noChangeArrowheads="1"/>
          </p:cNvSpPr>
          <p:nvPr/>
        </p:nvSpPr>
        <p:spPr bwMode="auto">
          <a:xfrm>
            <a:off x="3025775" y="2079625"/>
            <a:ext cx="92075" cy="88900"/>
          </a:xfrm>
          <a:prstGeom prst="ellipse">
            <a:avLst/>
          </a:prstGeom>
          <a:noFill/>
          <a:ln w="12700">
            <a:solidFill>
              <a:schemeClr val="tx1"/>
            </a:solidFill>
            <a:round/>
            <a:headEnd/>
            <a:tailEnd/>
          </a:ln>
        </p:spPr>
        <p:txBody>
          <a:bodyPr wrap="none" anchor="ctr"/>
          <a:lstStyle/>
          <a:p>
            <a:endParaRPr lang="en-US"/>
          </a:p>
        </p:txBody>
      </p:sp>
      <p:sp>
        <p:nvSpPr>
          <p:cNvPr id="17559" name="Line 962"/>
          <p:cNvSpPr>
            <a:spLocks noChangeShapeType="1"/>
          </p:cNvSpPr>
          <p:nvPr/>
        </p:nvSpPr>
        <p:spPr bwMode="auto">
          <a:xfrm flipH="1">
            <a:off x="1947863" y="1792288"/>
            <a:ext cx="1673225" cy="0"/>
          </a:xfrm>
          <a:prstGeom prst="line">
            <a:avLst/>
          </a:prstGeom>
          <a:noFill/>
          <a:ln w="12700">
            <a:solidFill>
              <a:schemeClr val="tx1"/>
            </a:solidFill>
            <a:round/>
            <a:headEnd/>
            <a:tailEnd/>
          </a:ln>
        </p:spPr>
        <p:txBody>
          <a:bodyPr wrap="none" anchor="ctr"/>
          <a:lstStyle/>
          <a:p>
            <a:endParaRPr lang="en-US"/>
          </a:p>
        </p:txBody>
      </p:sp>
      <p:sp>
        <p:nvSpPr>
          <p:cNvPr id="17560" name="Line 963"/>
          <p:cNvSpPr>
            <a:spLocks noChangeShapeType="1"/>
          </p:cNvSpPr>
          <p:nvPr/>
        </p:nvSpPr>
        <p:spPr bwMode="auto">
          <a:xfrm flipH="1">
            <a:off x="3548063" y="2386013"/>
            <a:ext cx="163512" cy="222250"/>
          </a:xfrm>
          <a:prstGeom prst="line">
            <a:avLst/>
          </a:prstGeom>
          <a:noFill/>
          <a:ln w="12700">
            <a:solidFill>
              <a:srgbClr val="000080"/>
            </a:solidFill>
            <a:round/>
            <a:headEnd/>
            <a:tailEnd type="triangle" w="med" len="med"/>
          </a:ln>
        </p:spPr>
        <p:txBody>
          <a:bodyPr wrap="none" anchor="ctr"/>
          <a:lstStyle/>
          <a:p>
            <a:endParaRPr lang="en-US"/>
          </a:p>
        </p:txBody>
      </p:sp>
      <p:sp>
        <p:nvSpPr>
          <p:cNvPr id="17561" name="Oval 964"/>
          <p:cNvSpPr>
            <a:spLocks noChangeArrowheads="1"/>
          </p:cNvSpPr>
          <p:nvPr/>
        </p:nvSpPr>
        <p:spPr bwMode="auto">
          <a:xfrm>
            <a:off x="3654425" y="2335213"/>
            <a:ext cx="90488" cy="90487"/>
          </a:xfrm>
          <a:prstGeom prst="ellipse">
            <a:avLst/>
          </a:prstGeom>
          <a:noFill/>
          <a:ln w="12700">
            <a:solidFill>
              <a:schemeClr val="tx1"/>
            </a:solidFill>
            <a:round/>
            <a:headEnd/>
            <a:tailEnd/>
          </a:ln>
        </p:spPr>
        <p:txBody>
          <a:bodyPr wrap="none" anchor="ctr"/>
          <a:lstStyle/>
          <a:p>
            <a:endParaRPr lang="en-US"/>
          </a:p>
        </p:txBody>
      </p:sp>
      <p:sp>
        <p:nvSpPr>
          <p:cNvPr id="17562" name="Line 965"/>
          <p:cNvSpPr>
            <a:spLocks noChangeShapeType="1"/>
          </p:cNvSpPr>
          <p:nvPr/>
        </p:nvSpPr>
        <p:spPr bwMode="auto">
          <a:xfrm flipH="1">
            <a:off x="4505325" y="2390775"/>
            <a:ext cx="163513" cy="222250"/>
          </a:xfrm>
          <a:prstGeom prst="line">
            <a:avLst/>
          </a:prstGeom>
          <a:noFill/>
          <a:ln w="12700">
            <a:solidFill>
              <a:srgbClr val="000080"/>
            </a:solidFill>
            <a:round/>
            <a:headEnd/>
            <a:tailEnd type="triangle" w="med" len="med"/>
          </a:ln>
        </p:spPr>
        <p:txBody>
          <a:bodyPr wrap="none" anchor="ctr"/>
          <a:lstStyle/>
          <a:p>
            <a:endParaRPr lang="en-US"/>
          </a:p>
        </p:txBody>
      </p:sp>
      <p:sp>
        <p:nvSpPr>
          <p:cNvPr id="17563" name="Oval 966"/>
          <p:cNvSpPr>
            <a:spLocks noChangeArrowheads="1"/>
          </p:cNvSpPr>
          <p:nvPr/>
        </p:nvSpPr>
        <p:spPr bwMode="auto">
          <a:xfrm>
            <a:off x="4611688" y="2339975"/>
            <a:ext cx="92075" cy="90488"/>
          </a:xfrm>
          <a:prstGeom prst="ellipse">
            <a:avLst/>
          </a:prstGeom>
          <a:noFill/>
          <a:ln w="12700">
            <a:solidFill>
              <a:schemeClr val="tx1"/>
            </a:solidFill>
            <a:round/>
            <a:headEnd/>
            <a:tailEnd/>
          </a:ln>
        </p:spPr>
        <p:txBody>
          <a:bodyPr wrap="none" anchor="ctr"/>
          <a:lstStyle/>
          <a:p>
            <a:endParaRPr lang="en-US"/>
          </a:p>
        </p:txBody>
      </p:sp>
      <p:sp>
        <p:nvSpPr>
          <p:cNvPr id="17564" name="Line 967"/>
          <p:cNvSpPr>
            <a:spLocks noChangeShapeType="1"/>
          </p:cNvSpPr>
          <p:nvPr/>
        </p:nvSpPr>
        <p:spPr bwMode="auto">
          <a:xfrm flipH="1">
            <a:off x="5083175" y="2667000"/>
            <a:ext cx="161925" cy="222250"/>
          </a:xfrm>
          <a:prstGeom prst="line">
            <a:avLst/>
          </a:prstGeom>
          <a:noFill/>
          <a:ln w="12700">
            <a:solidFill>
              <a:srgbClr val="000080"/>
            </a:solidFill>
            <a:round/>
            <a:headEnd/>
            <a:tailEnd type="triangle" w="med" len="med"/>
          </a:ln>
        </p:spPr>
        <p:txBody>
          <a:bodyPr wrap="none" anchor="ctr"/>
          <a:lstStyle/>
          <a:p>
            <a:endParaRPr lang="en-US"/>
          </a:p>
        </p:txBody>
      </p:sp>
      <p:sp>
        <p:nvSpPr>
          <p:cNvPr id="17565" name="Oval 968"/>
          <p:cNvSpPr>
            <a:spLocks noChangeArrowheads="1"/>
          </p:cNvSpPr>
          <p:nvPr/>
        </p:nvSpPr>
        <p:spPr bwMode="auto">
          <a:xfrm>
            <a:off x="5187950" y="2616200"/>
            <a:ext cx="90488" cy="90488"/>
          </a:xfrm>
          <a:prstGeom prst="ellipse">
            <a:avLst/>
          </a:prstGeom>
          <a:noFill/>
          <a:ln w="12700">
            <a:solidFill>
              <a:schemeClr val="tx1"/>
            </a:solidFill>
            <a:round/>
            <a:headEnd/>
            <a:tailEnd/>
          </a:ln>
        </p:spPr>
        <p:txBody>
          <a:bodyPr wrap="none" anchor="ctr"/>
          <a:lstStyle/>
          <a:p>
            <a:endParaRPr lang="en-US"/>
          </a:p>
        </p:txBody>
      </p:sp>
      <p:sp>
        <p:nvSpPr>
          <p:cNvPr id="17566" name="Line 969"/>
          <p:cNvSpPr>
            <a:spLocks noChangeShapeType="1"/>
          </p:cNvSpPr>
          <p:nvPr/>
        </p:nvSpPr>
        <p:spPr bwMode="auto">
          <a:xfrm flipH="1">
            <a:off x="6002338" y="2676525"/>
            <a:ext cx="161925" cy="222250"/>
          </a:xfrm>
          <a:prstGeom prst="line">
            <a:avLst/>
          </a:prstGeom>
          <a:noFill/>
          <a:ln w="12700">
            <a:solidFill>
              <a:srgbClr val="000080"/>
            </a:solidFill>
            <a:round/>
            <a:headEnd/>
            <a:tailEnd type="triangle" w="med" len="med"/>
          </a:ln>
        </p:spPr>
        <p:txBody>
          <a:bodyPr wrap="none" anchor="ctr"/>
          <a:lstStyle/>
          <a:p>
            <a:endParaRPr lang="en-US"/>
          </a:p>
        </p:txBody>
      </p:sp>
      <p:sp>
        <p:nvSpPr>
          <p:cNvPr id="17567" name="Oval 970"/>
          <p:cNvSpPr>
            <a:spLocks noChangeArrowheads="1"/>
          </p:cNvSpPr>
          <p:nvPr/>
        </p:nvSpPr>
        <p:spPr bwMode="auto">
          <a:xfrm>
            <a:off x="6107113" y="2627313"/>
            <a:ext cx="92075" cy="88900"/>
          </a:xfrm>
          <a:prstGeom prst="ellipse">
            <a:avLst/>
          </a:prstGeom>
          <a:noFill/>
          <a:ln w="12700">
            <a:solidFill>
              <a:schemeClr val="tx1"/>
            </a:solidFill>
            <a:round/>
            <a:headEnd/>
            <a:tailEnd/>
          </a:ln>
        </p:spPr>
        <p:txBody>
          <a:bodyPr wrap="none" anchor="ctr"/>
          <a:lstStyle/>
          <a:p>
            <a:endParaRPr lang="en-US"/>
          </a:p>
        </p:txBody>
      </p:sp>
      <p:sp>
        <p:nvSpPr>
          <p:cNvPr id="17568" name="Rectangle 971"/>
          <p:cNvSpPr>
            <a:spLocks noChangeArrowheads="1"/>
          </p:cNvSpPr>
          <p:nvPr/>
        </p:nvSpPr>
        <p:spPr bwMode="auto">
          <a:xfrm>
            <a:off x="5913438" y="2476500"/>
            <a:ext cx="234950" cy="373063"/>
          </a:xfrm>
          <a:prstGeom prst="rect">
            <a:avLst/>
          </a:prstGeom>
          <a:noFill/>
          <a:ln w="12700">
            <a:noFill/>
            <a:miter lim="800000"/>
            <a:headEnd/>
            <a:tailEnd/>
          </a:ln>
        </p:spPr>
        <p:txBody>
          <a:bodyPr wrap="none" lIns="90488" tIns="44450" rIns="90488" bIns="44450">
            <a:spAutoFit/>
          </a:bodyPr>
          <a:lstStyle/>
          <a:p>
            <a:pPr eaLnBrk="0" hangingPunct="0"/>
            <a:r>
              <a:rPr lang="en-US" b="0">
                <a:solidFill>
                  <a:srgbClr val="000066"/>
                </a:solidFill>
                <a:latin typeface="Times New Roman" pitchFamily="18" charset="0"/>
              </a:rPr>
              <a:t>I</a:t>
            </a:r>
          </a:p>
        </p:txBody>
      </p:sp>
      <p:sp>
        <p:nvSpPr>
          <p:cNvPr id="17569" name="Rectangle 972"/>
          <p:cNvSpPr>
            <a:spLocks noChangeArrowheads="1"/>
          </p:cNvSpPr>
          <p:nvPr/>
        </p:nvSpPr>
        <p:spPr bwMode="auto">
          <a:xfrm>
            <a:off x="4324350" y="2463800"/>
            <a:ext cx="233363" cy="373063"/>
          </a:xfrm>
          <a:prstGeom prst="rect">
            <a:avLst/>
          </a:prstGeom>
          <a:noFill/>
          <a:ln w="12700">
            <a:noFill/>
            <a:miter lim="800000"/>
            <a:headEnd/>
            <a:tailEnd/>
          </a:ln>
        </p:spPr>
        <p:txBody>
          <a:bodyPr wrap="none" lIns="90488" tIns="44450" rIns="90488" bIns="44450">
            <a:spAutoFit/>
          </a:bodyPr>
          <a:lstStyle/>
          <a:p>
            <a:pPr eaLnBrk="0" hangingPunct="0"/>
            <a:r>
              <a:rPr lang="en-US" b="0">
                <a:solidFill>
                  <a:srgbClr val="000066"/>
                </a:solidFill>
                <a:latin typeface="Times New Roman" pitchFamily="18" charset="0"/>
              </a:rPr>
              <a:t>I</a:t>
            </a:r>
          </a:p>
        </p:txBody>
      </p:sp>
      <p:sp>
        <p:nvSpPr>
          <p:cNvPr id="17570" name="Rectangle 973"/>
          <p:cNvSpPr>
            <a:spLocks noChangeArrowheads="1"/>
          </p:cNvSpPr>
          <p:nvPr/>
        </p:nvSpPr>
        <p:spPr bwMode="auto">
          <a:xfrm>
            <a:off x="3436938" y="2235200"/>
            <a:ext cx="234950" cy="371475"/>
          </a:xfrm>
          <a:prstGeom prst="rect">
            <a:avLst/>
          </a:prstGeom>
          <a:noFill/>
          <a:ln w="12700">
            <a:noFill/>
            <a:miter lim="800000"/>
            <a:headEnd/>
            <a:tailEnd/>
          </a:ln>
        </p:spPr>
        <p:txBody>
          <a:bodyPr wrap="none" lIns="90488" tIns="44450" rIns="90488" bIns="44450">
            <a:spAutoFit/>
          </a:bodyPr>
          <a:lstStyle/>
          <a:p>
            <a:pPr eaLnBrk="0" hangingPunct="0"/>
            <a:r>
              <a:rPr lang="en-US" b="0">
                <a:solidFill>
                  <a:srgbClr val="000066"/>
                </a:solidFill>
                <a:latin typeface="Times New Roman" pitchFamily="18" charset="0"/>
              </a:rPr>
              <a:t>I</a:t>
            </a:r>
          </a:p>
        </p:txBody>
      </p:sp>
      <p:sp>
        <p:nvSpPr>
          <p:cNvPr id="17571" name="Line 974"/>
          <p:cNvSpPr>
            <a:spLocks noChangeShapeType="1"/>
          </p:cNvSpPr>
          <p:nvPr/>
        </p:nvSpPr>
        <p:spPr bwMode="auto">
          <a:xfrm flipH="1">
            <a:off x="2039938" y="1654175"/>
            <a:ext cx="1628775" cy="0"/>
          </a:xfrm>
          <a:prstGeom prst="line">
            <a:avLst/>
          </a:prstGeom>
          <a:noFill/>
          <a:ln w="12700">
            <a:solidFill>
              <a:schemeClr val="tx1"/>
            </a:solidFill>
            <a:round/>
            <a:headEnd/>
            <a:tailEnd/>
          </a:ln>
        </p:spPr>
        <p:txBody>
          <a:bodyPr wrap="none" anchor="ctr"/>
          <a:lstStyle/>
          <a:p>
            <a:endParaRPr lang="en-US"/>
          </a:p>
        </p:txBody>
      </p:sp>
      <p:sp>
        <p:nvSpPr>
          <p:cNvPr id="17572" name="Rectangle 975"/>
          <p:cNvSpPr>
            <a:spLocks noChangeArrowheads="1"/>
          </p:cNvSpPr>
          <p:nvPr/>
        </p:nvSpPr>
        <p:spPr bwMode="auto">
          <a:xfrm rot="-3300000">
            <a:off x="5263356" y="3517107"/>
            <a:ext cx="1692275" cy="303212"/>
          </a:xfrm>
          <a:prstGeom prst="rect">
            <a:avLst/>
          </a:prstGeom>
          <a:noFill/>
          <a:ln w="12700">
            <a:noFill/>
            <a:miter lim="800000"/>
            <a:headEnd/>
            <a:tailEnd/>
          </a:ln>
        </p:spPr>
        <p:txBody>
          <a:bodyPr lIns="90488" tIns="44450" rIns="90488" bIns="44450">
            <a:spAutoFit/>
          </a:bodyPr>
          <a:lstStyle/>
          <a:p>
            <a:pPr eaLnBrk="0" hangingPunct="0"/>
            <a:r>
              <a:rPr lang="en-US" sz="1600" b="0">
                <a:latin typeface="Times New Roman" pitchFamily="18" charset="0"/>
              </a:rPr>
              <a:t>Drainage channel</a:t>
            </a:r>
          </a:p>
        </p:txBody>
      </p:sp>
      <p:sp>
        <p:nvSpPr>
          <p:cNvPr id="17573" name="Rectangle 976"/>
          <p:cNvSpPr>
            <a:spLocks noChangeArrowheads="1"/>
          </p:cNvSpPr>
          <p:nvPr/>
        </p:nvSpPr>
        <p:spPr bwMode="auto">
          <a:xfrm>
            <a:off x="4103688" y="4421188"/>
            <a:ext cx="112712" cy="1338262"/>
          </a:xfrm>
          <a:prstGeom prst="rect">
            <a:avLst/>
          </a:prstGeom>
          <a:solidFill>
            <a:srgbClr val="000080"/>
          </a:solidFill>
          <a:ln w="12700">
            <a:solidFill>
              <a:schemeClr val="tx1"/>
            </a:solidFill>
            <a:prstDash val="sysDot"/>
            <a:miter lim="800000"/>
            <a:headEnd/>
            <a:tailEnd/>
          </a:ln>
        </p:spPr>
        <p:txBody>
          <a:bodyPr wrap="none" anchor="ctr"/>
          <a:lstStyle/>
          <a:p>
            <a:endParaRPr lang="en-US"/>
          </a:p>
        </p:txBody>
      </p:sp>
      <p:sp>
        <p:nvSpPr>
          <p:cNvPr id="17574" name="Rectangle 977"/>
          <p:cNvSpPr>
            <a:spLocks noChangeArrowheads="1"/>
          </p:cNvSpPr>
          <p:nvPr/>
        </p:nvSpPr>
        <p:spPr bwMode="auto">
          <a:xfrm>
            <a:off x="4103688" y="4289425"/>
            <a:ext cx="112712" cy="128588"/>
          </a:xfrm>
          <a:prstGeom prst="rect">
            <a:avLst/>
          </a:prstGeom>
          <a:solidFill>
            <a:srgbClr val="000080"/>
          </a:solidFill>
          <a:ln w="12700">
            <a:solidFill>
              <a:schemeClr val="tx1"/>
            </a:solidFill>
            <a:miter lim="800000"/>
            <a:headEnd/>
            <a:tailEnd/>
          </a:ln>
        </p:spPr>
        <p:txBody>
          <a:bodyPr wrap="none" anchor="ctr"/>
          <a:lstStyle/>
          <a:p>
            <a:endParaRPr lang="en-US"/>
          </a:p>
        </p:txBody>
      </p:sp>
      <p:sp>
        <p:nvSpPr>
          <p:cNvPr id="17575" name="Rectangle 978"/>
          <p:cNvSpPr>
            <a:spLocks noChangeArrowheads="1"/>
          </p:cNvSpPr>
          <p:nvPr/>
        </p:nvSpPr>
        <p:spPr bwMode="auto">
          <a:xfrm>
            <a:off x="4221163" y="4191000"/>
            <a:ext cx="112712" cy="109538"/>
          </a:xfrm>
          <a:prstGeom prst="rect">
            <a:avLst/>
          </a:prstGeom>
          <a:solidFill>
            <a:srgbClr val="000080"/>
          </a:solidFill>
          <a:ln w="12700">
            <a:solidFill>
              <a:schemeClr val="tx1"/>
            </a:solidFill>
            <a:miter lim="800000"/>
            <a:headEnd/>
            <a:tailEnd/>
          </a:ln>
        </p:spPr>
        <p:txBody>
          <a:bodyPr wrap="none" anchor="ctr"/>
          <a:lstStyle/>
          <a:p>
            <a:endParaRPr lang="en-US"/>
          </a:p>
        </p:txBody>
      </p:sp>
      <p:sp>
        <p:nvSpPr>
          <p:cNvPr id="17576" name="Freeform 979"/>
          <p:cNvSpPr>
            <a:spLocks/>
          </p:cNvSpPr>
          <p:nvPr/>
        </p:nvSpPr>
        <p:spPr bwMode="auto">
          <a:xfrm>
            <a:off x="4097338" y="4186238"/>
            <a:ext cx="119062" cy="107950"/>
          </a:xfrm>
          <a:custGeom>
            <a:avLst/>
            <a:gdLst>
              <a:gd name="T0" fmla="*/ 0 w 83"/>
              <a:gd name="T1" fmla="*/ 2147483647 h 67"/>
              <a:gd name="T2" fmla="*/ 0 w 83"/>
              <a:gd name="T3" fmla="*/ 2147483647 h 67"/>
              <a:gd name="T4" fmla="*/ 2147483647 w 83"/>
              <a:gd name="T5" fmla="*/ 2147483647 h 67"/>
              <a:gd name="T6" fmla="*/ 2147483647 w 83"/>
              <a:gd name="T7" fmla="*/ 2147483647 h 67"/>
              <a:gd name="T8" fmla="*/ 2147483647 w 83"/>
              <a:gd name="T9" fmla="*/ 2147483647 h 67"/>
              <a:gd name="T10" fmla="*/ 2147483647 w 83"/>
              <a:gd name="T11" fmla="*/ 2147483647 h 67"/>
              <a:gd name="T12" fmla="*/ 2147483647 w 83"/>
              <a:gd name="T13" fmla="*/ 0 h 67"/>
              <a:gd name="T14" fmla="*/ 2147483647 w 83"/>
              <a:gd name="T15" fmla="*/ 2147483647 h 67"/>
              <a:gd name="T16" fmla="*/ 0 w 83"/>
              <a:gd name="T17" fmla="*/ 214748364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67"/>
              <a:gd name="T29" fmla="*/ 83 w 83"/>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67">
                <a:moveTo>
                  <a:pt x="0" y="66"/>
                </a:moveTo>
                <a:lnTo>
                  <a:pt x="0" y="49"/>
                </a:lnTo>
                <a:lnTo>
                  <a:pt x="10" y="27"/>
                </a:lnTo>
                <a:lnTo>
                  <a:pt x="26" y="16"/>
                </a:lnTo>
                <a:lnTo>
                  <a:pt x="44" y="7"/>
                </a:lnTo>
                <a:lnTo>
                  <a:pt x="65" y="7"/>
                </a:lnTo>
                <a:lnTo>
                  <a:pt x="82" y="0"/>
                </a:lnTo>
                <a:lnTo>
                  <a:pt x="82" y="66"/>
                </a:lnTo>
                <a:lnTo>
                  <a:pt x="0" y="66"/>
                </a:lnTo>
              </a:path>
            </a:pathLst>
          </a:custGeom>
          <a:solidFill>
            <a:srgbClr val="000080"/>
          </a:solidFill>
          <a:ln w="12700" cap="rnd">
            <a:solidFill>
              <a:schemeClr val="tx1"/>
            </a:solidFill>
            <a:round/>
            <a:headEnd/>
            <a:tailEnd/>
          </a:ln>
        </p:spPr>
        <p:txBody>
          <a:bodyPr/>
          <a:lstStyle/>
          <a:p>
            <a:endParaRPr lang="en-US"/>
          </a:p>
        </p:txBody>
      </p:sp>
      <p:grpSp>
        <p:nvGrpSpPr>
          <p:cNvPr id="18027" name="Group 980"/>
          <p:cNvGrpSpPr>
            <a:grpSpLocks/>
          </p:cNvGrpSpPr>
          <p:nvPr/>
        </p:nvGrpSpPr>
        <p:grpSpPr bwMode="auto">
          <a:xfrm>
            <a:off x="5699125" y="4368800"/>
            <a:ext cx="257175" cy="1144588"/>
            <a:chOff x="3949" y="2690"/>
            <a:chExt cx="178" cy="704"/>
          </a:xfrm>
        </p:grpSpPr>
        <p:sp>
          <p:nvSpPr>
            <p:cNvPr id="17586" name="Rectangle 981"/>
            <p:cNvSpPr>
              <a:spLocks noChangeArrowheads="1"/>
            </p:cNvSpPr>
            <p:nvPr/>
          </p:nvSpPr>
          <p:spPr bwMode="auto">
            <a:xfrm>
              <a:off x="3951" y="2749"/>
              <a:ext cx="50" cy="645"/>
            </a:xfrm>
            <a:prstGeom prst="rect">
              <a:avLst/>
            </a:prstGeom>
            <a:solidFill>
              <a:srgbClr val="000080"/>
            </a:solidFill>
            <a:ln w="12700">
              <a:solidFill>
                <a:schemeClr val="tx1"/>
              </a:solidFill>
              <a:miter lim="800000"/>
              <a:headEnd/>
              <a:tailEnd/>
            </a:ln>
          </p:spPr>
          <p:txBody>
            <a:bodyPr wrap="none" anchor="ctr"/>
            <a:lstStyle/>
            <a:p>
              <a:endParaRPr lang="en-US"/>
            </a:p>
          </p:txBody>
        </p:sp>
        <p:sp>
          <p:nvSpPr>
            <p:cNvPr id="17587" name="Rectangle 982"/>
            <p:cNvSpPr>
              <a:spLocks noChangeArrowheads="1"/>
            </p:cNvSpPr>
            <p:nvPr/>
          </p:nvSpPr>
          <p:spPr bwMode="auto">
            <a:xfrm>
              <a:off x="4004" y="2690"/>
              <a:ext cx="123" cy="56"/>
            </a:xfrm>
            <a:prstGeom prst="rect">
              <a:avLst/>
            </a:prstGeom>
            <a:solidFill>
              <a:srgbClr val="000080"/>
            </a:solidFill>
            <a:ln w="12700">
              <a:solidFill>
                <a:schemeClr val="tx1"/>
              </a:solidFill>
              <a:miter lim="800000"/>
              <a:headEnd/>
              <a:tailEnd/>
            </a:ln>
          </p:spPr>
          <p:txBody>
            <a:bodyPr wrap="none" anchor="ctr"/>
            <a:lstStyle/>
            <a:p>
              <a:endParaRPr lang="en-US"/>
            </a:p>
          </p:txBody>
        </p:sp>
        <p:sp>
          <p:nvSpPr>
            <p:cNvPr id="17588" name="Freeform 983"/>
            <p:cNvSpPr>
              <a:spLocks/>
            </p:cNvSpPr>
            <p:nvPr/>
          </p:nvSpPr>
          <p:spPr bwMode="auto">
            <a:xfrm>
              <a:off x="3949" y="2692"/>
              <a:ext cx="54" cy="55"/>
            </a:xfrm>
            <a:custGeom>
              <a:avLst/>
              <a:gdLst>
                <a:gd name="T0" fmla="*/ 0 w 54"/>
                <a:gd name="T1" fmla="*/ 54 h 55"/>
                <a:gd name="T2" fmla="*/ 0 w 54"/>
                <a:gd name="T3" fmla="*/ 40 h 55"/>
                <a:gd name="T4" fmla="*/ 7 w 54"/>
                <a:gd name="T5" fmla="*/ 22 h 55"/>
                <a:gd name="T6" fmla="*/ 17 w 54"/>
                <a:gd name="T7" fmla="*/ 13 h 55"/>
                <a:gd name="T8" fmla="*/ 29 w 54"/>
                <a:gd name="T9" fmla="*/ 6 h 55"/>
                <a:gd name="T10" fmla="*/ 42 w 54"/>
                <a:gd name="T11" fmla="*/ 6 h 55"/>
                <a:gd name="T12" fmla="*/ 53 w 54"/>
                <a:gd name="T13" fmla="*/ 0 h 55"/>
                <a:gd name="T14" fmla="*/ 53 w 54"/>
                <a:gd name="T15" fmla="*/ 54 h 55"/>
                <a:gd name="T16" fmla="*/ 0 w 54"/>
                <a:gd name="T17" fmla="*/ 54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5"/>
                <a:gd name="T29" fmla="*/ 54 w 5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5">
                  <a:moveTo>
                    <a:pt x="0" y="54"/>
                  </a:moveTo>
                  <a:lnTo>
                    <a:pt x="0" y="40"/>
                  </a:lnTo>
                  <a:lnTo>
                    <a:pt x="7" y="22"/>
                  </a:lnTo>
                  <a:lnTo>
                    <a:pt x="17" y="13"/>
                  </a:lnTo>
                  <a:lnTo>
                    <a:pt x="29" y="6"/>
                  </a:lnTo>
                  <a:lnTo>
                    <a:pt x="42" y="6"/>
                  </a:lnTo>
                  <a:lnTo>
                    <a:pt x="53" y="0"/>
                  </a:lnTo>
                  <a:lnTo>
                    <a:pt x="53" y="54"/>
                  </a:lnTo>
                  <a:lnTo>
                    <a:pt x="0" y="54"/>
                  </a:lnTo>
                </a:path>
              </a:pathLst>
            </a:custGeom>
            <a:solidFill>
              <a:srgbClr val="000080"/>
            </a:solidFill>
            <a:ln w="12700" cap="rnd">
              <a:solidFill>
                <a:schemeClr val="tx1"/>
              </a:solidFill>
              <a:round/>
              <a:headEnd/>
              <a:tailEnd/>
            </a:ln>
          </p:spPr>
          <p:txBody>
            <a:bodyPr/>
            <a:lstStyle/>
            <a:p>
              <a:endParaRPr lang="en-US"/>
            </a:p>
          </p:txBody>
        </p:sp>
      </p:grpSp>
      <p:sp>
        <p:nvSpPr>
          <p:cNvPr id="17578" name="Line 984"/>
          <p:cNvSpPr>
            <a:spLocks noChangeShapeType="1"/>
          </p:cNvSpPr>
          <p:nvPr/>
        </p:nvSpPr>
        <p:spPr bwMode="auto">
          <a:xfrm flipV="1">
            <a:off x="5395913" y="4802188"/>
            <a:ext cx="0" cy="163512"/>
          </a:xfrm>
          <a:prstGeom prst="line">
            <a:avLst/>
          </a:prstGeom>
          <a:noFill/>
          <a:ln w="12700">
            <a:solidFill>
              <a:schemeClr val="tx1"/>
            </a:solidFill>
            <a:round/>
            <a:headEnd/>
            <a:tailEnd/>
          </a:ln>
        </p:spPr>
        <p:txBody>
          <a:bodyPr wrap="none" anchor="ctr"/>
          <a:lstStyle/>
          <a:p>
            <a:endParaRPr lang="en-US"/>
          </a:p>
        </p:txBody>
      </p:sp>
      <p:sp>
        <p:nvSpPr>
          <p:cNvPr id="17579" name="Rectangle 985"/>
          <p:cNvSpPr>
            <a:spLocks noChangeArrowheads="1"/>
          </p:cNvSpPr>
          <p:nvPr/>
        </p:nvSpPr>
        <p:spPr bwMode="auto">
          <a:xfrm>
            <a:off x="120650" y="4268788"/>
            <a:ext cx="1425575" cy="465137"/>
          </a:xfrm>
          <a:prstGeom prst="rect">
            <a:avLst/>
          </a:prstGeom>
          <a:noFill/>
          <a:ln w="12700">
            <a:noFill/>
            <a:miter lim="800000"/>
            <a:headEnd/>
            <a:tailEnd/>
          </a:ln>
        </p:spPr>
        <p:txBody>
          <a:bodyPr wrap="none" lIns="90488" tIns="44450" rIns="90488" bIns="44450">
            <a:spAutoFit/>
          </a:bodyPr>
          <a:lstStyle/>
          <a:p>
            <a:pPr eaLnBrk="0" hangingPunct="0"/>
            <a:r>
              <a:rPr lang="en-US" sz="2400" b="0">
                <a:solidFill>
                  <a:srgbClr val="339933"/>
                </a:solidFill>
                <a:latin typeface="Times New Roman" pitchFamily="18" charset="0"/>
              </a:rPr>
              <a:t>Percolation</a:t>
            </a:r>
          </a:p>
        </p:txBody>
      </p:sp>
      <p:sp>
        <p:nvSpPr>
          <p:cNvPr id="17580" name="Rectangle 986"/>
          <p:cNvSpPr>
            <a:spLocks noChangeArrowheads="1"/>
          </p:cNvSpPr>
          <p:nvPr/>
        </p:nvSpPr>
        <p:spPr bwMode="auto">
          <a:xfrm>
            <a:off x="4627563" y="2706688"/>
            <a:ext cx="315912" cy="371475"/>
          </a:xfrm>
          <a:prstGeom prst="rect">
            <a:avLst/>
          </a:prstGeom>
          <a:noFill/>
          <a:ln w="12700">
            <a:noFill/>
            <a:miter lim="800000"/>
            <a:headEnd/>
            <a:tailEnd/>
          </a:ln>
        </p:spPr>
        <p:txBody>
          <a:bodyPr wrap="none" lIns="90488" tIns="44450" rIns="90488" bIns="44450">
            <a:spAutoFit/>
          </a:bodyPr>
          <a:lstStyle/>
          <a:p>
            <a:pPr eaLnBrk="0" hangingPunct="0"/>
            <a:r>
              <a:rPr lang="en-US" b="0">
                <a:solidFill>
                  <a:srgbClr val="660066"/>
                </a:solidFill>
                <a:latin typeface="Times New Roman" pitchFamily="18" charset="0"/>
              </a:rPr>
              <a:t>D</a:t>
            </a:r>
          </a:p>
        </p:txBody>
      </p:sp>
      <p:sp>
        <p:nvSpPr>
          <p:cNvPr id="17581" name="Rectangle 987"/>
          <p:cNvSpPr>
            <a:spLocks noChangeArrowheads="1"/>
          </p:cNvSpPr>
          <p:nvPr/>
        </p:nvSpPr>
        <p:spPr bwMode="auto">
          <a:xfrm>
            <a:off x="3038475" y="2497138"/>
            <a:ext cx="314325" cy="371475"/>
          </a:xfrm>
          <a:prstGeom prst="rect">
            <a:avLst/>
          </a:prstGeom>
          <a:noFill/>
          <a:ln w="12700">
            <a:noFill/>
            <a:miter lim="800000"/>
            <a:headEnd/>
            <a:tailEnd/>
          </a:ln>
        </p:spPr>
        <p:txBody>
          <a:bodyPr wrap="none" lIns="90488" tIns="44450" rIns="90488" bIns="44450">
            <a:spAutoFit/>
          </a:bodyPr>
          <a:lstStyle/>
          <a:p>
            <a:pPr eaLnBrk="0" hangingPunct="0"/>
            <a:r>
              <a:rPr lang="en-US" b="0">
                <a:solidFill>
                  <a:srgbClr val="660066"/>
                </a:solidFill>
                <a:latin typeface="Times New Roman" pitchFamily="18" charset="0"/>
              </a:rPr>
              <a:t>D</a:t>
            </a:r>
          </a:p>
        </p:txBody>
      </p:sp>
      <p:sp>
        <p:nvSpPr>
          <p:cNvPr id="17582" name="Freeform 988"/>
          <p:cNvSpPr>
            <a:spLocks/>
          </p:cNvSpPr>
          <p:nvPr/>
        </p:nvSpPr>
        <p:spPr bwMode="auto">
          <a:xfrm>
            <a:off x="354013" y="3844925"/>
            <a:ext cx="274637" cy="176213"/>
          </a:xfrm>
          <a:custGeom>
            <a:avLst/>
            <a:gdLst>
              <a:gd name="T0" fmla="*/ 0 w 191"/>
              <a:gd name="T1" fmla="*/ 0 h 109"/>
              <a:gd name="T2" fmla="*/ 2147483647 w 191"/>
              <a:gd name="T3" fmla="*/ 0 h 109"/>
              <a:gd name="T4" fmla="*/ 2147483647 w 191"/>
              <a:gd name="T5" fmla="*/ 2147483647 h 109"/>
              <a:gd name="T6" fmla="*/ 2147483647 w 191"/>
              <a:gd name="T7" fmla="*/ 2147483647 h 109"/>
              <a:gd name="T8" fmla="*/ 0 w 191"/>
              <a:gd name="T9" fmla="*/ 0 h 109"/>
              <a:gd name="T10" fmla="*/ 0 60000 65536"/>
              <a:gd name="T11" fmla="*/ 0 60000 65536"/>
              <a:gd name="T12" fmla="*/ 0 60000 65536"/>
              <a:gd name="T13" fmla="*/ 0 60000 65536"/>
              <a:gd name="T14" fmla="*/ 0 60000 65536"/>
              <a:gd name="T15" fmla="*/ 0 w 191"/>
              <a:gd name="T16" fmla="*/ 0 h 109"/>
              <a:gd name="T17" fmla="*/ 191 w 191"/>
              <a:gd name="T18" fmla="*/ 109 h 109"/>
            </a:gdLst>
            <a:ahLst/>
            <a:cxnLst>
              <a:cxn ang="T10">
                <a:pos x="T0" y="T1"/>
              </a:cxn>
              <a:cxn ang="T11">
                <a:pos x="T2" y="T3"/>
              </a:cxn>
              <a:cxn ang="T12">
                <a:pos x="T4" y="T5"/>
              </a:cxn>
              <a:cxn ang="T13">
                <a:pos x="T6" y="T7"/>
              </a:cxn>
              <a:cxn ang="T14">
                <a:pos x="T8" y="T9"/>
              </a:cxn>
            </a:cxnLst>
            <a:rect l="T15" t="T16" r="T17" b="T18"/>
            <a:pathLst>
              <a:path w="191" h="109">
                <a:moveTo>
                  <a:pt x="0" y="0"/>
                </a:moveTo>
                <a:lnTo>
                  <a:pt x="190" y="0"/>
                </a:lnTo>
                <a:lnTo>
                  <a:pt x="181" y="108"/>
                </a:lnTo>
                <a:lnTo>
                  <a:pt x="16" y="108"/>
                </a:lnTo>
                <a:lnTo>
                  <a:pt x="0" y="0"/>
                </a:lnTo>
              </a:path>
            </a:pathLst>
          </a:custGeom>
          <a:solidFill>
            <a:schemeClr val="accent2"/>
          </a:solidFill>
          <a:ln w="12700" cap="rnd">
            <a:solidFill>
              <a:schemeClr val="tx1"/>
            </a:solidFill>
            <a:round/>
            <a:headEnd/>
            <a:tailEnd/>
          </a:ln>
        </p:spPr>
        <p:txBody>
          <a:bodyPr/>
          <a:lstStyle/>
          <a:p>
            <a:endParaRPr lang="en-US"/>
          </a:p>
        </p:txBody>
      </p:sp>
      <p:sp>
        <p:nvSpPr>
          <p:cNvPr id="17583" name="Line 989"/>
          <p:cNvSpPr>
            <a:spLocks noChangeShapeType="1"/>
          </p:cNvSpPr>
          <p:nvPr/>
        </p:nvSpPr>
        <p:spPr bwMode="auto">
          <a:xfrm flipH="1" flipV="1">
            <a:off x="338138" y="3798888"/>
            <a:ext cx="19050" cy="46037"/>
          </a:xfrm>
          <a:prstGeom prst="line">
            <a:avLst/>
          </a:prstGeom>
          <a:noFill/>
          <a:ln w="12700">
            <a:solidFill>
              <a:schemeClr val="tx1"/>
            </a:solidFill>
            <a:round/>
            <a:headEnd/>
            <a:tailEnd/>
          </a:ln>
        </p:spPr>
        <p:txBody>
          <a:bodyPr wrap="none" anchor="ctr"/>
          <a:lstStyle/>
          <a:p>
            <a:endParaRPr lang="en-US"/>
          </a:p>
        </p:txBody>
      </p:sp>
      <p:sp>
        <p:nvSpPr>
          <p:cNvPr id="17584" name="Rectangle 990"/>
          <p:cNvSpPr>
            <a:spLocks noChangeArrowheads="1"/>
          </p:cNvSpPr>
          <p:nvPr/>
        </p:nvSpPr>
        <p:spPr bwMode="auto">
          <a:xfrm>
            <a:off x="4821238" y="4568825"/>
            <a:ext cx="319087" cy="465138"/>
          </a:xfrm>
          <a:prstGeom prst="rect">
            <a:avLst/>
          </a:prstGeom>
          <a:noFill/>
          <a:ln w="12700">
            <a:noFill/>
            <a:miter lim="800000"/>
            <a:headEnd/>
            <a:tailEnd/>
          </a:ln>
        </p:spPr>
        <p:txBody>
          <a:bodyPr wrap="none" lIns="90488" tIns="44450" rIns="90488" bIns="44450">
            <a:spAutoFit/>
          </a:bodyPr>
          <a:lstStyle/>
          <a:p>
            <a:pPr eaLnBrk="0" hangingPunct="0"/>
            <a:r>
              <a:rPr lang="en-US" sz="2400" b="0">
                <a:solidFill>
                  <a:srgbClr val="CC0099"/>
                </a:solidFill>
                <a:latin typeface="Times New Roman" pitchFamily="18" charset="0"/>
              </a:rPr>
              <a:t>S</a:t>
            </a:r>
          </a:p>
        </p:txBody>
      </p:sp>
      <p:sp>
        <p:nvSpPr>
          <p:cNvPr id="17585" name="Rectangle 991"/>
          <p:cNvSpPr>
            <a:spLocks noChangeArrowheads="1"/>
          </p:cNvSpPr>
          <p:nvPr/>
        </p:nvSpPr>
        <p:spPr bwMode="auto">
          <a:xfrm>
            <a:off x="4559300" y="4913313"/>
            <a:ext cx="319088" cy="465137"/>
          </a:xfrm>
          <a:prstGeom prst="rect">
            <a:avLst/>
          </a:prstGeom>
          <a:noFill/>
          <a:ln w="12700">
            <a:noFill/>
            <a:miter lim="800000"/>
            <a:headEnd/>
            <a:tailEnd/>
          </a:ln>
        </p:spPr>
        <p:txBody>
          <a:bodyPr wrap="none" lIns="90488" tIns="44450" rIns="90488" bIns="44450">
            <a:spAutoFit/>
          </a:bodyPr>
          <a:lstStyle/>
          <a:p>
            <a:pPr eaLnBrk="0" hangingPunct="0"/>
            <a:r>
              <a:rPr lang="en-US" sz="2400" b="0">
                <a:solidFill>
                  <a:srgbClr val="339933"/>
                </a:solidFill>
                <a:latin typeface="Times New Roman" pitchFamily="18" charset="0"/>
              </a:rPr>
              <a:t>P</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r>
              <a:rPr lang="en-US" b="1" dirty="0" smtClean="0"/>
              <a:t>UNIT - I</a:t>
            </a:r>
            <a:br>
              <a:rPr lang="en-US" b="1" dirty="0" smtClean="0"/>
            </a:br>
            <a:r>
              <a:rPr lang="en-US" b="1" dirty="0" smtClean="0"/>
              <a:t>Water and its role in plants </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pPr algn="just"/>
            <a:r>
              <a:rPr lang="en-IN" dirty="0" smtClean="0"/>
              <a:t>To add water to the soil for supplying moisture essential for normal plant growth</a:t>
            </a:r>
            <a:r>
              <a:rPr lang="en-US" dirty="0" smtClean="0"/>
              <a:t> </a:t>
            </a:r>
            <a:r>
              <a:rPr lang="en-IN" dirty="0" smtClean="0"/>
              <a:t>and development</a:t>
            </a:r>
            <a:endParaRPr lang="en-US" dirty="0" smtClean="0"/>
          </a:p>
          <a:p>
            <a:pPr algn="just"/>
            <a:r>
              <a:rPr lang="en-IN" dirty="0" smtClean="0"/>
              <a:t>To provide crop insurance against short duration droughts</a:t>
            </a:r>
            <a:endParaRPr lang="en-US" dirty="0" smtClean="0"/>
          </a:p>
          <a:p>
            <a:pPr algn="just"/>
            <a:r>
              <a:rPr lang="en-IN" dirty="0" smtClean="0"/>
              <a:t> To leach or dilute excessive salts in the crop root zone, thereby providing a</a:t>
            </a:r>
            <a:endParaRPr lang="en-US" dirty="0" smtClean="0"/>
          </a:p>
          <a:p>
            <a:pPr algn="just"/>
            <a:r>
              <a:rPr lang="en-IN" dirty="0" smtClean="0"/>
              <a:t>favourable environment in the soil profile for absorption of water and nutrients</a:t>
            </a:r>
            <a:endParaRPr lang="en-US" dirty="0" smtClean="0"/>
          </a:p>
          <a:p>
            <a:pPr algn="just"/>
            <a:r>
              <a:rPr lang="en-IN" dirty="0" smtClean="0"/>
              <a:t>To soften tillage pans</a:t>
            </a:r>
            <a:endParaRPr lang="en-US" dirty="0" smtClean="0"/>
          </a:p>
          <a:p>
            <a:pPr algn="just"/>
            <a:r>
              <a:rPr lang="en-IN" dirty="0" smtClean="0"/>
              <a:t> To cool the soil and atmosphere, thereby making more favourable</a:t>
            </a:r>
            <a:r>
              <a:rPr lang="en-US" dirty="0" smtClean="0"/>
              <a:t> </a:t>
            </a:r>
            <a:r>
              <a:rPr lang="en-IN" dirty="0" smtClean="0"/>
              <a:t>microenvironment for plant growth</a:t>
            </a:r>
            <a:endParaRPr lang="en-US" dirty="0" smtClean="0"/>
          </a:p>
          <a:p>
            <a:pPr algn="just"/>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689</Words>
  <Application>Microsoft Office PowerPoint</Application>
  <PresentationFormat>On-screen Show (4:3)</PresentationFormat>
  <Paragraphs>57</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Tahoma</vt:lpstr>
      <vt:lpstr>Times New Roman</vt:lpstr>
      <vt:lpstr>Office Theme</vt:lpstr>
      <vt:lpstr>Course name – Principles and Practices of Water Management (AGRO 0504) Course Credit – 2+1   </vt:lpstr>
      <vt:lpstr>Introduction </vt:lpstr>
      <vt:lpstr>importance</vt:lpstr>
      <vt:lpstr>PowerPoint Presentation</vt:lpstr>
      <vt:lpstr>PowerPoint Presentation</vt:lpstr>
      <vt:lpstr>PowerPoint Presentation</vt:lpstr>
      <vt:lpstr>PowerPoint Presentation</vt:lpstr>
      <vt:lpstr>PowerPoint Presentation</vt:lpstr>
      <vt:lpstr>UNIT - I Water and its role in plants   </vt:lpstr>
      <vt:lpstr>Irrigation – Definition </vt:lpstr>
      <vt:lpstr>Objective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LENOVO</cp:lastModifiedBy>
  <cp:revision>33</cp:revision>
  <dcterms:created xsi:type="dcterms:W3CDTF">2006-08-16T00:00:00Z</dcterms:created>
  <dcterms:modified xsi:type="dcterms:W3CDTF">2023-07-05T11:28:18Z</dcterms:modified>
</cp:coreProperties>
</file>