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50" r:id="rId61"/>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35"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36"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37" name="Picture 36"/>
          <p:cNvPicPr/>
          <p:nvPr/>
        </p:nvPicPr>
        <p:blipFill>
          <a:blip r:embed="rId2"/>
          <a:stretch>
            <a:fillRect/>
          </a:stretch>
        </p:blipFill>
        <p:spPr>
          <a:xfrm>
            <a:off x="2077920" y="1604160"/>
            <a:ext cx="4987080" cy="3976920"/>
          </a:xfrm>
          <a:prstGeom prst="rect">
            <a:avLst/>
          </a:prstGeom>
          <a:ln>
            <a:noFill/>
          </a:ln>
        </p:spPr>
      </p:pic>
      <p:pic>
        <p:nvPicPr>
          <p:cNvPr id="38" name="Picture 37"/>
          <p:cNvPicPr/>
          <p:nvPr/>
        </p:nvPicPr>
        <p:blipFill>
          <a:blip r:embed="rId2"/>
          <a:stretch>
            <a:fillRect/>
          </a:stretch>
        </p:blipFill>
        <p:spPr>
          <a:xfrm>
            <a:off x="2077920" y="1604160"/>
            <a:ext cx="4987080" cy="39769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47"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49"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0"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85800" y="2130480"/>
            <a:ext cx="7772040" cy="68133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6"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58"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7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7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74"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75"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76" name="Picture 75"/>
          <p:cNvPicPr/>
          <p:nvPr/>
        </p:nvPicPr>
        <p:blipFill>
          <a:blip r:embed="rId2"/>
          <a:stretch>
            <a:fillRect/>
          </a:stretch>
        </p:blipFill>
        <p:spPr>
          <a:xfrm>
            <a:off x="2077920" y="1604160"/>
            <a:ext cx="4987080" cy="3976920"/>
          </a:xfrm>
          <a:prstGeom prst="rect">
            <a:avLst/>
          </a:prstGeom>
          <a:ln>
            <a:noFill/>
          </a:ln>
        </p:spPr>
      </p:pic>
      <p:pic>
        <p:nvPicPr>
          <p:cNvPr id="77" name="Picture 76"/>
          <p:cNvPicPr/>
          <p:nvPr/>
        </p:nvPicPr>
        <p:blipFill>
          <a:blip r:embed="rId2"/>
          <a:stretch>
            <a:fillRect/>
          </a:stretch>
        </p:blipFill>
        <p:spPr>
          <a:xfrm>
            <a:off x="2077920" y="1604160"/>
            <a:ext cx="4987080" cy="39769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8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89"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91"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92"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8"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85800" y="2130480"/>
            <a:ext cx="7772040" cy="681336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7"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98"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100"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0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2"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10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6"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108"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09"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11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1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13"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14"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116"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117"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118" name="Picture 117"/>
          <p:cNvPicPr/>
          <p:nvPr/>
        </p:nvPicPr>
        <p:blipFill>
          <a:blip r:embed="rId2"/>
          <a:stretch>
            <a:fillRect/>
          </a:stretch>
        </p:blipFill>
        <p:spPr>
          <a:xfrm>
            <a:off x="2077920" y="1604160"/>
            <a:ext cx="4987080" cy="3976920"/>
          </a:xfrm>
          <a:prstGeom prst="rect">
            <a:avLst/>
          </a:prstGeom>
          <a:ln>
            <a:noFill/>
          </a:ln>
        </p:spPr>
      </p:pic>
      <p:pic>
        <p:nvPicPr>
          <p:cNvPr id="119" name="Picture 118"/>
          <p:cNvPicPr/>
          <p:nvPr/>
        </p:nvPicPr>
        <p:blipFill>
          <a:blip r:embed="rId2"/>
          <a:stretch>
            <a:fillRect/>
          </a:stretch>
        </p:blipFill>
        <p:spPr>
          <a:xfrm>
            <a:off x="2077920" y="1604160"/>
            <a:ext cx="4987080" cy="397692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10"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1"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3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7"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19"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880"/>
          </a:xfrm>
          <a:prstGeom prst="rect">
            <a:avLst/>
          </a:prstGeom>
        </p:spPr>
        <p:txBody>
          <a:bodyPr lIns="0" tIns="0" rIns="0" bIns="0" anchor="ctr"/>
          <a:lstStyle/>
          <a:p>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a:solidFill>
                  <a:srgbClr val="000000"/>
                </a:solidFill>
                <a:latin typeface="Calibri"/>
              </a:rPr>
              <a:t>Click to edit the title text formatClick to edit Master title style</a:t>
            </a:r>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en-IN" sz="1200">
                <a:solidFill>
                  <a:srgbClr val="8B8B8B"/>
                </a:solidFill>
                <a:latin typeface="Calibri"/>
              </a:rPr>
              <a:t>26/10/19</a:t>
            </a:r>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859601E6-E168-43B8-B95C-2A3ED3EAC2D3}" type="slidenum">
              <a:rPr lang="en-IN" sz="1200">
                <a:solidFill>
                  <a:srgbClr val="8B8B8B"/>
                </a:solidFill>
                <a:latin typeface="Calibri"/>
              </a:rPr>
              <a:t>‹#›</a:t>
            </a:fld>
            <a:endParaRPr/>
          </a:p>
        </p:txBody>
      </p:sp>
      <p:sp>
        <p:nvSpPr>
          <p:cNvPr id="4" name="PlaceHolder 5"/>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Click to edit the title text formatClick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IN" sz="1200">
                <a:solidFill>
                  <a:srgbClr val="8B8B8B"/>
                </a:solidFill>
                <a:latin typeface="Calibri"/>
              </a:rPr>
              <a:t>26/10/19</a:t>
            </a:r>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CCA2D3CB-17A6-4604-A95D-8AFACB57A8C7}" type="slidenum">
              <a:rPr lang="en-IN" sz="1200">
                <a:solidFill>
                  <a:srgbClr val="8B8B8B"/>
                </a:solid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anchor="ctr"/>
          <a:lstStyle/>
          <a:p>
            <a:pPr>
              <a:lnSpc>
                <a:spcPct val="100000"/>
              </a:lnSpc>
            </a:pPr>
            <a:r>
              <a:rPr lang="en-US" sz="4400">
                <a:solidFill>
                  <a:srgbClr val="000000"/>
                </a:solidFill>
                <a:latin typeface="Calibri"/>
              </a:rPr>
              <a:t>Click to edit the title text formatClick to edit Master title style</a:t>
            </a:r>
            <a:endParaRPr/>
          </a:p>
        </p:txBody>
      </p:sp>
      <p:sp>
        <p:nvSpPr>
          <p:cNvPr id="79" name="PlaceHolder 2"/>
          <p:cNvSpPr>
            <a:spLocks noGrp="1"/>
          </p:cNvSpPr>
          <p:nvPr>
            <p:ph type="body"/>
          </p:nvPr>
        </p:nvSpPr>
        <p:spPr>
          <a:xfrm>
            <a:off x="457200" y="1535040"/>
            <a:ext cx="4039920" cy="639360"/>
          </a:xfrm>
          <a:prstGeom prst="rect">
            <a:avLst/>
          </a:prstGeom>
        </p:spPr>
        <p:txBody>
          <a:bodyPr anchor="b"/>
          <a:lstStyle/>
          <a:p>
            <a:pPr>
              <a:buSzPct val="45000"/>
              <a:buFont typeface="StarSymbol"/>
              <a:buChar char=""/>
            </a:pPr>
            <a:r>
              <a:rPr lang="en-US" sz="2400" b="1">
                <a:solidFill>
                  <a:srgbClr val="000000"/>
                </a:solidFill>
                <a:latin typeface="Calibri"/>
              </a:rPr>
              <a:t>Click to edit the outline text format</a:t>
            </a:r>
            <a:endParaRPr/>
          </a:p>
          <a:p>
            <a:pPr lvl="1">
              <a:buSzPct val="75000"/>
              <a:buFont typeface="StarSymbol"/>
              <a:buChar char=""/>
            </a:pPr>
            <a:r>
              <a:rPr lang="en-US" sz="2400" b="1">
                <a:solidFill>
                  <a:srgbClr val="000000"/>
                </a:solidFill>
                <a:latin typeface="Calibri"/>
              </a:rPr>
              <a:t>Second Outline Level</a:t>
            </a:r>
            <a:endParaRPr/>
          </a:p>
          <a:p>
            <a:pPr lvl="2">
              <a:buSzPct val="45000"/>
              <a:buFont typeface="StarSymbol"/>
              <a:buChar char=""/>
            </a:pPr>
            <a:r>
              <a:rPr lang="en-US" sz="2400" b="1">
                <a:solidFill>
                  <a:srgbClr val="000000"/>
                </a:solidFill>
                <a:latin typeface="Calibri"/>
              </a:rPr>
              <a:t>Third Outline Level</a:t>
            </a:r>
            <a:endParaRPr/>
          </a:p>
          <a:p>
            <a:pPr lvl="3">
              <a:buSzPct val="75000"/>
              <a:buFont typeface="StarSymbol"/>
              <a:buChar char=""/>
            </a:pPr>
            <a:r>
              <a:rPr lang="en-US" sz="2400" b="1">
                <a:solidFill>
                  <a:srgbClr val="000000"/>
                </a:solidFill>
                <a:latin typeface="Calibri"/>
              </a:rPr>
              <a:t>Fourth Outline Level</a:t>
            </a:r>
            <a:endParaRPr/>
          </a:p>
          <a:p>
            <a:pPr lvl="4">
              <a:buSzPct val="45000"/>
              <a:buFont typeface="StarSymbol"/>
              <a:buChar char=""/>
            </a:pPr>
            <a:r>
              <a:rPr lang="en-US" sz="2400" b="1">
                <a:solidFill>
                  <a:srgbClr val="000000"/>
                </a:solidFill>
                <a:latin typeface="Calibri"/>
              </a:rPr>
              <a:t>Fifth Outline Level</a:t>
            </a:r>
            <a:endParaRPr/>
          </a:p>
          <a:p>
            <a:pPr lvl="5">
              <a:buSzPct val="45000"/>
              <a:buFont typeface="StarSymbol"/>
              <a:buChar char=""/>
            </a:pPr>
            <a:r>
              <a:rPr lang="en-US" sz="2400" b="1">
                <a:solidFill>
                  <a:srgbClr val="000000"/>
                </a:solidFill>
                <a:latin typeface="Calibri"/>
              </a:rPr>
              <a:t>Sixth Outline Level</a:t>
            </a:r>
            <a:endParaRPr/>
          </a:p>
          <a:p>
            <a:pPr>
              <a:lnSpc>
                <a:spcPct val="100000"/>
              </a:lnSpc>
            </a:pPr>
            <a:r>
              <a:rPr lang="en-US" sz="2400" b="1">
                <a:solidFill>
                  <a:srgbClr val="000000"/>
                </a:solidFill>
                <a:latin typeface="Calibri"/>
              </a:rPr>
              <a:t>Seventh Outline LevelClick to edit Master text styles</a:t>
            </a:r>
            <a:endParaRPr/>
          </a:p>
        </p:txBody>
      </p:sp>
      <p:sp>
        <p:nvSpPr>
          <p:cNvPr id="80" name="PlaceHolder 3"/>
          <p:cNvSpPr>
            <a:spLocks noGrp="1"/>
          </p:cNvSpPr>
          <p:nvPr>
            <p:ph type="body"/>
          </p:nvPr>
        </p:nvSpPr>
        <p:spPr>
          <a:xfrm>
            <a:off x="457200" y="2174760"/>
            <a:ext cx="4039920" cy="3951000"/>
          </a:xfrm>
          <a:prstGeom prst="rect">
            <a:avLst/>
          </a:prstGeom>
        </p:spPr>
        <p:txBody>
          <a:bodyPr anchor="ctr"/>
          <a:lstStyle/>
          <a:p>
            <a:pPr>
              <a:buSzPct val="45000"/>
              <a:buFont typeface="StarSymbol"/>
              <a:buChar char=""/>
            </a:pPr>
            <a:r>
              <a:rPr lang="en-US" sz="2400">
                <a:solidFill>
                  <a:srgbClr val="8B8B8B"/>
                </a:solidFill>
                <a:latin typeface="Calibri"/>
              </a:rPr>
              <a:t>Click to edit the outline text format</a:t>
            </a:r>
            <a:endParaRPr/>
          </a:p>
          <a:p>
            <a:pPr lvl="1">
              <a:buSzPct val="75000"/>
              <a:buFont typeface="StarSymbol"/>
              <a:buChar char=""/>
            </a:pPr>
            <a:r>
              <a:rPr lang="en-US" sz="2400">
                <a:solidFill>
                  <a:srgbClr val="8B8B8B"/>
                </a:solidFill>
                <a:latin typeface="Calibri"/>
              </a:rPr>
              <a:t>Second Outline Level</a:t>
            </a:r>
            <a:endParaRPr/>
          </a:p>
          <a:p>
            <a:pPr lvl="2">
              <a:buSzPct val="45000"/>
              <a:buFont typeface="StarSymbol"/>
              <a:buChar char=""/>
            </a:pPr>
            <a:r>
              <a:rPr lang="en-US" sz="2400">
                <a:solidFill>
                  <a:srgbClr val="8B8B8B"/>
                </a:solidFill>
                <a:latin typeface="Calibri"/>
              </a:rPr>
              <a:t>Third Outline Level</a:t>
            </a:r>
            <a:endParaRPr/>
          </a:p>
          <a:p>
            <a:pPr lvl="3">
              <a:buSzPct val="75000"/>
              <a:buFont typeface="StarSymbol"/>
              <a:buChar char=""/>
            </a:pPr>
            <a:r>
              <a:rPr lang="en-US" sz="2400">
                <a:solidFill>
                  <a:srgbClr val="8B8B8B"/>
                </a:solidFill>
                <a:latin typeface="Calibri"/>
              </a:rPr>
              <a:t>Fourth Outline Level</a:t>
            </a:r>
            <a:endParaRPr/>
          </a:p>
          <a:p>
            <a:pPr lvl="4">
              <a:buSzPct val="45000"/>
              <a:buFont typeface="StarSymbol"/>
              <a:buChar char=""/>
            </a:pPr>
            <a:r>
              <a:rPr lang="en-US" sz="2400">
                <a:solidFill>
                  <a:srgbClr val="8B8B8B"/>
                </a:solidFill>
                <a:latin typeface="Calibri"/>
              </a:rPr>
              <a:t>Fifth Outline Level</a:t>
            </a:r>
            <a:endParaRPr/>
          </a:p>
          <a:p>
            <a:pPr lvl="5">
              <a:buSzPct val="45000"/>
              <a:buFont typeface="StarSymbol"/>
              <a:buChar char=""/>
            </a:pPr>
            <a:r>
              <a:rPr lang="en-US" sz="2400">
                <a:solidFill>
                  <a:srgbClr val="8B8B8B"/>
                </a:solidFill>
                <a:latin typeface="Calibri"/>
              </a:rPr>
              <a:t>Sixth Outline Level</a:t>
            </a:r>
            <a:endParaRPr/>
          </a:p>
          <a:p>
            <a:pPr>
              <a:lnSpc>
                <a:spcPct val="100000"/>
              </a:lnSpc>
              <a:buFont typeface="Arial"/>
              <a:buChar char="•"/>
            </a:pPr>
            <a:r>
              <a:rPr lang="en-US" sz="2400">
                <a:solidFill>
                  <a:srgbClr val="8B8B8B"/>
                </a:solidFill>
                <a:latin typeface="Calibri"/>
              </a:rPr>
              <a:t>Seventh Outline LevelClick to edit Master text styles</a:t>
            </a:r>
            <a:endParaRPr/>
          </a:p>
          <a:p>
            <a:pPr lvl="1">
              <a:lnSpc>
                <a:spcPct val="100000"/>
              </a:lnSpc>
              <a:buFont typeface="Arial"/>
              <a:buChar char="–"/>
            </a:pPr>
            <a:r>
              <a:rPr lang="en-US" sz="2000">
                <a:solidFill>
                  <a:srgbClr val="000000"/>
                </a:solidFill>
                <a:latin typeface="Calibri"/>
              </a:rPr>
              <a:t>Second level</a:t>
            </a:r>
            <a:endParaRPr/>
          </a:p>
          <a:p>
            <a:pPr lvl="2">
              <a:lnSpc>
                <a:spcPct val="100000"/>
              </a:lnSpc>
              <a:buFont typeface="Arial"/>
              <a:buChar char="•"/>
            </a:pPr>
            <a:r>
              <a:rPr lang="en-US">
                <a:solidFill>
                  <a:srgbClr val="000000"/>
                </a:solidFill>
                <a:latin typeface="Calibri"/>
              </a:rPr>
              <a:t>Third level</a:t>
            </a:r>
            <a:endParaRPr/>
          </a:p>
          <a:p>
            <a:pPr lvl="3">
              <a:lnSpc>
                <a:spcPct val="100000"/>
              </a:lnSpc>
              <a:buFont typeface="Arial"/>
              <a:buChar char="–"/>
            </a:pPr>
            <a:r>
              <a:rPr lang="en-US" sz="1600">
                <a:solidFill>
                  <a:srgbClr val="000000"/>
                </a:solidFill>
                <a:latin typeface="Calibri"/>
              </a:rPr>
              <a:t>Fourth level</a:t>
            </a:r>
            <a:endParaRPr/>
          </a:p>
          <a:p>
            <a:pPr lvl="4">
              <a:lnSpc>
                <a:spcPct val="100000"/>
              </a:lnSpc>
              <a:buFont typeface="Arial"/>
              <a:buChar char="»"/>
            </a:pPr>
            <a:r>
              <a:rPr lang="en-US" sz="1600">
                <a:solidFill>
                  <a:srgbClr val="000000"/>
                </a:solidFill>
                <a:latin typeface="Calibri"/>
              </a:rPr>
              <a:t>Fifth level</a:t>
            </a:r>
            <a:endParaRPr/>
          </a:p>
        </p:txBody>
      </p:sp>
      <p:sp>
        <p:nvSpPr>
          <p:cNvPr id="81" name="PlaceHolder 4"/>
          <p:cNvSpPr>
            <a:spLocks noGrp="1"/>
          </p:cNvSpPr>
          <p:nvPr>
            <p:ph type="body"/>
          </p:nvPr>
        </p:nvSpPr>
        <p:spPr>
          <a:xfrm>
            <a:off x="4645080" y="1535040"/>
            <a:ext cx="4041360" cy="639360"/>
          </a:xfrm>
          <a:prstGeom prst="rect">
            <a:avLst/>
          </a:prstGeom>
        </p:spPr>
        <p:txBody>
          <a:bodyPr anchor="b"/>
          <a:lstStyle/>
          <a:p>
            <a:pPr>
              <a:buSzPct val="45000"/>
              <a:buFont typeface="StarSymbol"/>
              <a:buChar char=""/>
            </a:pPr>
            <a:r>
              <a:rPr lang="en-US" sz="2400" b="1">
                <a:solidFill>
                  <a:srgbClr val="8B8B8B"/>
                </a:solidFill>
                <a:latin typeface="Calibri"/>
              </a:rPr>
              <a:t>Click to edit the outline text format</a:t>
            </a:r>
            <a:endParaRPr/>
          </a:p>
          <a:p>
            <a:pPr lvl="1">
              <a:buSzPct val="75000"/>
              <a:buFont typeface="StarSymbol"/>
              <a:buChar char=""/>
            </a:pPr>
            <a:r>
              <a:rPr lang="en-US" sz="2400" b="1">
                <a:solidFill>
                  <a:srgbClr val="8B8B8B"/>
                </a:solidFill>
                <a:latin typeface="Calibri"/>
              </a:rPr>
              <a:t>Second Outline Level</a:t>
            </a:r>
            <a:endParaRPr/>
          </a:p>
          <a:p>
            <a:pPr lvl="2">
              <a:buSzPct val="45000"/>
              <a:buFont typeface="StarSymbol"/>
              <a:buChar char=""/>
            </a:pPr>
            <a:r>
              <a:rPr lang="en-US" sz="2400" b="1">
                <a:solidFill>
                  <a:srgbClr val="8B8B8B"/>
                </a:solidFill>
                <a:latin typeface="Calibri"/>
              </a:rPr>
              <a:t>Third Outline Level</a:t>
            </a:r>
            <a:endParaRPr/>
          </a:p>
          <a:p>
            <a:pPr lvl="3">
              <a:buSzPct val="75000"/>
              <a:buFont typeface="StarSymbol"/>
              <a:buChar char=""/>
            </a:pPr>
            <a:r>
              <a:rPr lang="en-US" sz="2400" b="1">
                <a:solidFill>
                  <a:srgbClr val="8B8B8B"/>
                </a:solidFill>
                <a:latin typeface="Calibri"/>
              </a:rPr>
              <a:t>Fourth Outline Level</a:t>
            </a:r>
            <a:endParaRPr/>
          </a:p>
          <a:p>
            <a:pPr lvl="4">
              <a:buSzPct val="45000"/>
              <a:buFont typeface="StarSymbol"/>
              <a:buChar char=""/>
            </a:pPr>
            <a:r>
              <a:rPr lang="en-US" sz="2400" b="1">
                <a:solidFill>
                  <a:srgbClr val="8B8B8B"/>
                </a:solidFill>
                <a:latin typeface="Calibri"/>
              </a:rPr>
              <a:t>Fifth Outline Level</a:t>
            </a:r>
            <a:endParaRPr/>
          </a:p>
          <a:p>
            <a:pPr lvl="5">
              <a:buSzPct val="45000"/>
              <a:buFont typeface="StarSymbol"/>
              <a:buChar char=""/>
            </a:pPr>
            <a:r>
              <a:rPr lang="en-US" sz="2400" b="1">
                <a:solidFill>
                  <a:srgbClr val="8B8B8B"/>
                </a:solidFill>
                <a:latin typeface="Calibri"/>
              </a:rPr>
              <a:t>Sixth Outline Level</a:t>
            </a:r>
            <a:endParaRPr/>
          </a:p>
          <a:p>
            <a:pPr>
              <a:lnSpc>
                <a:spcPct val="100000"/>
              </a:lnSpc>
            </a:pPr>
            <a:r>
              <a:rPr lang="en-US" sz="2400" b="1">
                <a:solidFill>
                  <a:srgbClr val="8B8B8B"/>
                </a:solidFill>
                <a:latin typeface="Calibri"/>
              </a:rPr>
              <a:t>Seventh Outline LevelClick to edit Master text styles</a:t>
            </a:r>
            <a:endParaRPr/>
          </a:p>
        </p:txBody>
      </p:sp>
      <p:sp>
        <p:nvSpPr>
          <p:cNvPr id="82" name="PlaceHolder 5"/>
          <p:cNvSpPr>
            <a:spLocks noGrp="1"/>
          </p:cNvSpPr>
          <p:nvPr>
            <p:ph type="body"/>
          </p:nvPr>
        </p:nvSpPr>
        <p:spPr>
          <a:xfrm>
            <a:off x="4645080" y="2174760"/>
            <a:ext cx="4041360" cy="3951000"/>
          </a:xfrm>
          <a:prstGeom prst="rect">
            <a:avLst/>
          </a:prstGeom>
        </p:spPr>
        <p:txBody>
          <a:bodyPr anchor="ctr"/>
          <a:lstStyle/>
          <a:p>
            <a:pPr>
              <a:buSzPct val="45000"/>
              <a:buFont typeface="StarSymbol"/>
              <a:buChar char=""/>
            </a:pPr>
            <a:r>
              <a:rPr lang="en-US" sz="2400">
                <a:solidFill>
                  <a:srgbClr val="8B8B8B"/>
                </a:solidFill>
                <a:latin typeface="Calibri"/>
              </a:rPr>
              <a:t>Click to edit the outline text format</a:t>
            </a:r>
            <a:endParaRPr/>
          </a:p>
          <a:p>
            <a:pPr lvl="1">
              <a:buSzPct val="75000"/>
              <a:buFont typeface="StarSymbol"/>
              <a:buChar char=""/>
            </a:pPr>
            <a:r>
              <a:rPr lang="en-US" sz="2400">
                <a:solidFill>
                  <a:srgbClr val="8B8B8B"/>
                </a:solidFill>
                <a:latin typeface="Calibri"/>
              </a:rPr>
              <a:t>Second Outline Level</a:t>
            </a:r>
            <a:endParaRPr/>
          </a:p>
          <a:p>
            <a:pPr lvl="2">
              <a:buSzPct val="45000"/>
              <a:buFont typeface="StarSymbol"/>
              <a:buChar char=""/>
            </a:pPr>
            <a:r>
              <a:rPr lang="en-US" sz="2400">
                <a:solidFill>
                  <a:srgbClr val="8B8B8B"/>
                </a:solidFill>
                <a:latin typeface="Calibri"/>
              </a:rPr>
              <a:t>Third Outline Level</a:t>
            </a:r>
            <a:endParaRPr/>
          </a:p>
          <a:p>
            <a:pPr lvl="3">
              <a:buSzPct val="75000"/>
              <a:buFont typeface="StarSymbol"/>
              <a:buChar char=""/>
            </a:pPr>
            <a:r>
              <a:rPr lang="en-US" sz="2400">
                <a:solidFill>
                  <a:srgbClr val="8B8B8B"/>
                </a:solidFill>
                <a:latin typeface="Calibri"/>
              </a:rPr>
              <a:t>Fourth Outline Level</a:t>
            </a:r>
            <a:endParaRPr/>
          </a:p>
          <a:p>
            <a:pPr lvl="4">
              <a:buSzPct val="45000"/>
              <a:buFont typeface="StarSymbol"/>
              <a:buChar char=""/>
            </a:pPr>
            <a:r>
              <a:rPr lang="en-US" sz="2400">
                <a:solidFill>
                  <a:srgbClr val="8B8B8B"/>
                </a:solidFill>
                <a:latin typeface="Calibri"/>
              </a:rPr>
              <a:t>Fifth Outline Level</a:t>
            </a:r>
            <a:endParaRPr/>
          </a:p>
          <a:p>
            <a:pPr lvl="5">
              <a:buSzPct val="45000"/>
              <a:buFont typeface="StarSymbol"/>
              <a:buChar char=""/>
            </a:pPr>
            <a:r>
              <a:rPr lang="en-US" sz="2400">
                <a:solidFill>
                  <a:srgbClr val="8B8B8B"/>
                </a:solidFill>
                <a:latin typeface="Calibri"/>
              </a:rPr>
              <a:t>Sixth Outline Level</a:t>
            </a:r>
            <a:endParaRPr/>
          </a:p>
          <a:p>
            <a:pPr>
              <a:lnSpc>
                <a:spcPct val="100000"/>
              </a:lnSpc>
              <a:buFont typeface="Arial"/>
              <a:buChar char="•"/>
            </a:pPr>
            <a:r>
              <a:rPr lang="en-US" sz="2400">
                <a:solidFill>
                  <a:srgbClr val="8B8B8B"/>
                </a:solidFill>
                <a:latin typeface="Calibri"/>
              </a:rPr>
              <a:t>Seventh Outline LevelClick to edit Master text styles</a:t>
            </a:r>
            <a:endParaRPr/>
          </a:p>
          <a:p>
            <a:pPr lvl="1">
              <a:lnSpc>
                <a:spcPct val="100000"/>
              </a:lnSpc>
              <a:buFont typeface="Arial"/>
              <a:buChar char="–"/>
            </a:pPr>
            <a:r>
              <a:rPr lang="en-US" sz="2000">
                <a:solidFill>
                  <a:srgbClr val="000000"/>
                </a:solidFill>
                <a:latin typeface="Calibri"/>
              </a:rPr>
              <a:t>Second level</a:t>
            </a:r>
            <a:endParaRPr/>
          </a:p>
          <a:p>
            <a:pPr lvl="2">
              <a:lnSpc>
                <a:spcPct val="100000"/>
              </a:lnSpc>
              <a:buFont typeface="Arial"/>
              <a:buChar char="•"/>
            </a:pPr>
            <a:r>
              <a:rPr lang="en-US">
                <a:solidFill>
                  <a:srgbClr val="000000"/>
                </a:solidFill>
                <a:latin typeface="Calibri"/>
              </a:rPr>
              <a:t>Third level</a:t>
            </a:r>
            <a:endParaRPr/>
          </a:p>
          <a:p>
            <a:pPr lvl="3">
              <a:lnSpc>
                <a:spcPct val="100000"/>
              </a:lnSpc>
              <a:buFont typeface="Arial"/>
              <a:buChar char="–"/>
            </a:pPr>
            <a:r>
              <a:rPr lang="en-US" sz="1600">
                <a:solidFill>
                  <a:srgbClr val="000000"/>
                </a:solidFill>
                <a:latin typeface="Calibri"/>
              </a:rPr>
              <a:t>Fourth level</a:t>
            </a:r>
            <a:endParaRPr/>
          </a:p>
          <a:p>
            <a:pPr lvl="4">
              <a:lnSpc>
                <a:spcPct val="100000"/>
              </a:lnSpc>
              <a:buFont typeface="Arial"/>
              <a:buChar char="»"/>
            </a:pPr>
            <a:r>
              <a:rPr lang="en-US" sz="1600">
                <a:solidFill>
                  <a:srgbClr val="000000"/>
                </a:solidFill>
                <a:latin typeface="Calibri"/>
              </a:rPr>
              <a:t>Fifth level</a:t>
            </a:r>
            <a:endParaRPr/>
          </a:p>
        </p:txBody>
      </p:sp>
      <p:sp>
        <p:nvSpPr>
          <p:cNvPr id="83" name="PlaceHolder 6"/>
          <p:cNvSpPr>
            <a:spLocks noGrp="1"/>
          </p:cNvSpPr>
          <p:nvPr>
            <p:ph type="dt"/>
          </p:nvPr>
        </p:nvSpPr>
        <p:spPr>
          <a:xfrm>
            <a:off x="457200" y="6356520"/>
            <a:ext cx="2133360" cy="364680"/>
          </a:xfrm>
          <a:prstGeom prst="rect">
            <a:avLst/>
          </a:prstGeom>
        </p:spPr>
        <p:txBody>
          <a:bodyPr anchor="ctr"/>
          <a:lstStyle/>
          <a:p>
            <a:pPr>
              <a:lnSpc>
                <a:spcPct val="100000"/>
              </a:lnSpc>
            </a:pPr>
            <a:r>
              <a:rPr lang="en-IN" sz="2400">
                <a:solidFill>
                  <a:srgbClr val="8B8B8B"/>
                </a:solidFill>
                <a:latin typeface="Calibri"/>
              </a:rPr>
              <a:t>26/10/19</a:t>
            </a:r>
            <a:endParaRPr/>
          </a:p>
        </p:txBody>
      </p:sp>
      <p:sp>
        <p:nvSpPr>
          <p:cNvPr id="84" name="PlaceHolder 7"/>
          <p:cNvSpPr>
            <a:spLocks noGrp="1"/>
          </p:cNvSpPr>
          <p:nvPr>
            <p:ph type="ftr"/>
          </p:nvPr>
        </p:nvSpPr>
        <p:spPr>
          <a:xfrm>
            <a:off x="3124080" y="6356520"/>
            <a:ext cx="2895120" cy="364680"/>
          </a:xfrm>
          <a:prstGeom prst="rect">
            <a:avLst/>
          </a:prstGeom>
        </p:spPr>
        <p:txBody>
          <a:bodyPr anchor="ctr"/>
          <a:lstStyle/>
          <a:p>
            <a:endParaRPr/>
          </a:p>
        </p:txBody>
      </p:sp>
      <p:sp>
        <p:nvSpPr>
          <p:cNvPr id="85" name="PlaceHolder 8"/>
          <p:cNvSpPr>
            <a:spLocks noGrp="1"/>
          </p:cNvSpPr>
          <p:nvPr>
            <p:ph type="sldNum"/>
          </p:nvPr>
        </p:nvSpPr>
        <p:spPr>
          <a:xfrm>
            <a:off x="6553080" y="6356520"/>
            <a:ext cx="2133360" cy="364680"/>
          </a:xfrm>
          <a:prstGeom prst="rect">
            <a:avLst/>
          </a:prstGeom>
        </p:spPr>
        <p:txBody>
          <a:bodyPr anchor="ctr"/>
          <a:lstStyle/>
          <a:p>
            <a:pPr>
              <a:lnSpc>
                <a:spcPct val="100000"/>
              </a:lnSpc>
            </a:pPr>
            <a:fld id="{B5A67D90-6946-45EE-B168-F211FFFBF38C}" type="slidenum">
              <a:rPr lang="en-IN" sz="2400">
                <a:solidFill>
                  <a:srgbClr val="8B8B8B"/>
                </a:solidFill>
                <a:latin typeface="Calibri"/>
              </a:r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76200"/>
            <a:ext cx="7772400" cy="4038600"/>
          </a:xfrm>
          <a:prstGeom prst="rect">
            <a:avLst/>
          </a:prstGeom>
        </p:spPr>
        <p:txBody>
          <a:bodyPr lIns="0" tIns="0" rIns="0" bIns="0" anchor="ctr">
            <a:normAutofit fontScale="97500"/>
          </a:bodyPr>
          <a:lstStyle/>
          <a:p>
            <a:pPr algn="l"/>
            <a:r>
              <a:rPr lang="en-US" sz="4100" b="1" kern="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Course name –</a:t>
            </a:r>
            <a:br>
              <a:rPr lang="en-US" sz="4100" b="1" kern="0"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sz="4100" kern="0" dirty="0" smtClean="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Principles and Practices of Water Management (AGRO 0504)</a:t>
            </a:r>
            <a:r>
              <a:rPr lang="en-US" sz="4100" kern="0" dirty="0" smtClean="0">
                <a:solidFill>
                  <a:sysClr val="windowText" lastClr="000000"/>
                </a:solidFill>
                <a:latin typeface="Times New Roman" panose="02020603050405020304" pitchFamily="18" charset="0"/>
                <a:cs typeface="Times New Roman" panose="02020603050405020304" pitchFamily="18" charset="0"/>
              </a:rPr>
              <a:t/>
            </a:r>
            <a:br>
              <a:rPr lang="en-US" sz="4100" kern="0" dirty="0" smtClean="0">
                <a:solidFill>
                  <a:sysClr val="windowText" lastClr="000000"/>
                </a:solidFill>
                <a:latin typeface="Times New Roman" panose="02020603050405020304" pitchFamily="18" charset="0"/>
                <a:cs typeface="Times New Roman" panose="02020603050405020304" pitchFamily="18" charset="0"/>
              </a:rPr>
            </a:br>
            <a:r>
              <a:rPr lang="en-US" sz="4100" b="1" kern="0" dirty="0" smtClean="0">
                <a:solidFill>
                  <a:schemeClr val="accent1">
                    <a:lumMod val="75000"/>
                  </a:schemeClr>
                </a:solidFill>
                <a:latin typeface="Times New Roman" panose="02020603050405020304" pitchFamily="18" charset="0"/>
                <a:cs typeface="Times New Roman" panose="02020603050405020304" pitchFamily="18" charset="0"/>
              </a:rPr>
              <a:t>Course Credit – </a:t>
            </a:r>
            <a:r>
              <a:rPr lang="en-US" sz="4100" kern="0" dirty="0" smtClean="0">
                <a:solidFill>
                  <a:sysClr val="windowText" lastClr="000000"/>
                </a:solidFill>
                <a:latin typeface="Times New Roman" panose="02020603050405020304" pitchFamily="18" charset="0"/>
                <a:cs typeface="Times New Roman" panose="02020603050405020304" pitchFamily="18" charset="0"/>
              </a:rPr>
              <a:t>2+1</a:t>
            </a:r>
            <a:br>
              <a:rPr lang="en-US" sz="4100" kern="0" dirty="0" smtClean="0">
                <a:solidFill>
                  <a:sysClr val="windowText" lastClr="000000"/>
                </a:solidFill>
                <a:latin typeface="Times New Roman" panose="02020603050405020304" pitchFamily="18" charset="0"/>
                <a:cs typeface="Times New Roman" panose="02020603050405020304" pitchFamily="18" charset="0"/>
              </a:rPr>
            </a:br>
            <a:r>
              <a:rPr lang="en-US" sz="4100" kern="0" dirty="0" smtClean="0">
                <a:solidFill>
                  <a:sysClr val="windowText" lastClr="000000"/>
                </a:solidFill>
              </a:rPr>
              <a:t/>
            </a:r>
            <a:br>
              <a:rPr lang="en-US" sz="4100" kern="0" dirty="0" smtClean="0">
                <a:solidFill>
                  <a:sysClr val="windowText" lastClr="000000"/>
                </a:solidFill>
              </a:rPr>
            </a:br>
            <a:r>
              <a:rPr lang="en-US" kern="0" dirty="0" smtClean="0">
                <a:solidFill>
                  <a:sysClr val="windowText" lastClr="000000"/>
                </a:solidFill>
              </a:rPr>
              <a:t/>
            </a:r>
            <a:br>
              <a:rPr lang="en-US" kern="0" dirty="0" smtClean="0">
                <a:solidFill>
                  <a:sysClr val="windowText" lastClr="000000"/>
                </a:solidFill>
              </a:rPr>
            </a:br>
            <a:endParaRPr lang="en-US" kern="0" dirty="0">
              <a:solidFill>
                <a:sysClr val="windowText" lastClr="000000"/>
              </a:solidFill>
            </a:endParaRPr>
          </a:p>
        </p:txBody>
      </p:sp>
      <p:sp>
        <p:nvSpPr>
          <p:cNvPr id="5" name="Subtitle 2"/>
          <p:cNvSpPr>
            <a:spLocks noGrp="1"/>
          </p:cNvSpPr>
          <p:nvPr>
            <p:ph type="subTitle" idx="4294967295"/>
          </p:nvPr>
        </p:nvSpPr>
        <p:spPr>
          <a:xfrm>
            <a:off x="685800" y="3200400"/>
            <a:ext cx="7696200" cy="2628900"/>
          </a:xfrm>
          <a:prstGeom prst="rect">
            <a:avLst/>
          </a:prstGeom>
        </p:spPr>
        <p:txBody>
          <a:bodyPr>
            <a:normAutofit/>
          </a:bodyPr>
          <a:lstStyle/>
          <a:p>
            <a:endParaRPr lang="en-US" dirty="0" smtClean="0"/>
          </a:p>
          <a:p>
            <a:pPr algn="l"/>
            <a:r>
              <a:rPr lang="en-US" sz="4000" b="1" dirty="0">
                <a:solidFill>
                  <a:schemeClr val="accent1">
                    <a:lumMod val="75000"/>
                  </a:schemeClr>
                </a:solidFill>
                <a:latin typeface="Times New Roman" panose="02020603050405020304" pitchFamily="18" charset="0"/>
                <a:cs typeface="Times New Roman" panose="02020603050405020304" pitchFamily="18" charset="0"/>
              </a:rPr>
              <a:t>Lecture </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10</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4000" b="1" dirty="0">
                <a:solidFill>
                  <a:schemeClr val="accent1">
                    <a:lumMod val="75000"/>
                  </a:schemeClr>
                </a:solidFill>
                <a:latin typeface="Times New Roman" panose="02020603050405020304" pitchFamily="18" charset="0"/>
                <a:cs typeface="Times New Roman" panose="02020603050405020304" pitchFamily="18" charset="0"/>
              </a:rPr>
              <a:t>Topic: </a:t>
            </a:r>
            <a:r>
              <a:rPr lang="en-US" sz="4000" dirty="0">
                <a:latin typeface="Times New Roman" panose="02020603050405020304" pitchFamily="18" charset="0"/>
                <a:cs typeface="Times New Roman" panose="02020603050405020304" pitchFamily="18" charset="0"/>
              </a:rPr>
              <a:t>Scheduling, depth and methods of irrigation</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FF0000"/>
                </a:solidFill>
                <a:latin typeface="Calibri"/>
              </a:rPr>
              <a:t>USWB Class A Pan evaporimeter</a:t>
            </a:r>
            <a:endParaRPr/>
          </a:p>
        </p:txBody>
      </p:sp>
      <p:pic>
        <p:nvPicPr>
          <p:cNvPr id="169" name="Picture 2"/>
          <p:cNvPicPr/>
          <p:nvPr/>
        </p:nvPicPr>
        <p:blipFill>
          <a:blip r:embed="rId2"/>
          <a:stretch>
            <a:fillRect/>
          </a:stretch>
        </p:blipFill>
        <p:spPr>
          <a:xfrm>
            <a:off x="671400" y="1928880"/>
            <a:ext cx="7800480" cy="2999880"/>
          </a:xfrm>
          <a:prstGeom prst="rect">
            <a:avLst/>
          </a:prstGeom>
          <a:ln w="936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274680"/>
            <a:ext cx="8229240" cy="1142640"/>
          </a:xfrm>
          <a:prstGeom prst="rect">
            <a:avLst/>
          </a:prstGeom>
        </p:spPr>
        <p:txBody>
          <a:bodyPr anchor="ctr"/>
          <a:lstStyle/>
          <a:p>
            <a:pPr algn="ctr">
              <a:lnSpc>
                <a:spcPct val="100000"/>
              </a:lnSpc>
            </a:pPr>
            <a:r>
              <a:rPr lang="en-US" sz="4400" dirty="0">
                <a:solidFill>
                  <a:srgbClr val="FF0000"/>
                </a:solidFill>
                <a:latin typeface="Calibri"/>
              </a:rPr>
              <a:t>IW : CPE ratio</a:t>
            </a:r>
            <a:endParaRPr dirty="0"/>
          </a:p>
        </p:txBody>
      </p:sp>
      <p:sp>
        <p:nvSpPr>
          <p:cNvPr id="171" name="TextShape 2"/>
          <p:cNvSpPr txBox="1"/>
          <p:nvPr/>
        </p:nvSpPr>
        <p:spPr>
          <a:xfrm>
            <a:off x="457200" y="1371600"/>
            <a:ext cx="8229240" cy="4754160"/>
          </a:xfrm>
          <a:prstGeom prst="rect">
            <a:avLst/>
          </a:prstGeom>
        </p:spPr>
        <p:txBody>
          <a:bodyPr/>
          <a:lstStyle/>
          <a:p>
            <a:pPr algn="just">
              <a:lnSpc>
                <a:spcPct val="100000"/>
              </a:lnSpc>
              <a:buFont typeface="Arial"/>
              <a:buChar char="•"/>
            </a:pPr>
            <a:r>
              <a:rPr lang="en-US" sz="3200">
                <a:solidFill>
                  <a:srgbClr val="000000"/>
                </a:solidFill>
                <a:latin typeface="Calibri"/>
              </a:rPr>
              <a:t>Prihar </a:t>
            </a:r>
            <a:r>
              <a:rPr lang="en-US" sz="3200" i="1">
                <a:solidFill>
                  <a:srgbClr val="000000"/>
                </a:solidFill>
                <a:latin typeface="Calibri"/>
              </a:rPr>
              <a:t>et al</a:t>
            </a:r>
            <a:r>
              <a:rPr lang="en-US" sz="3200">
                <a:solidFill>
                  <a:srgbClr val="000000"/>
                </a:solidFill>
                <a:latin typeface="Calibri"/>
              </a:rPr>
              <a:t>. (1974) advocated irrigation scheduling on the basis of ratio between the depth of irrigation water (IW) and cumulative evaporation from U.S.W.B. class A pan evaporimeter minus the precipitation since the previous irrigation (CPE). An IW/CPE ratio of 1.0 indicates irrigating the crop with water equal to that lost in evaporation from the evaporimeter. Few examples of optimal IW/CPE ratios for important crops are given in Table.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Optimum IW/CPE ratios for scheduling irrigation in important crops</a:t>
            </a:r>
            <a:endParaRPr/>
          </a:p>
        </p:txBody>
      </p:sp>
      <p:pic>
        <p:nvPicPr>
          <p:cNvPr id="173" name="Picture 2"/>
          <p:cNvPicPr/>
          <p:nvPr/>
        </p:nvPicPr>
        <p:blipFill>
          <a:blip r:embed="rId2"/>
          <a:stretch>
            <a:fillRect/>
          </a:stretch>
        </p:blipFill>
        <p:spPr>
          <a:xfrm>
            <a:off x="718715" y="1828800"/>
            <a:ext cx="7695720" cy="4723920"/>
          </a:xfrm>
          <a:prstGeom prst="rect">
            <a:avLst/>
          </a:prstGeom>
          <a:ln w="936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380880"/>
            <a:ext cx="8229240" cy="5744880"/>
          </a:xfrm>
          <a:prstGeom prst="rect">
            <a:avLst/>
          </a:prstGeom>
        </p:spPr>
        <p:txBody>
          <a:bodyPr/>
          <a:lstStyle/>
          <a:p>
            <a:pPr algn="just">
              <a:lnSpc>
                <a:spcPct val="100000"/>
              </a:lnSpc>
              <a:buFont typeface="Arial"/>
              <a:buChar char="•"/>
            </a:pPr>
            <a:r>
              <a:rPr lang="en-US" sz="3200">
                <a:solidFill>
                  <a:srgbClr val="000000"/>
                </a:solidFill>
                <a:latin typeface="Calibri"/>
              </a:rPr>
              <a:t>However, the criterion does not take into consideration the critical growth stages for irrigation. It may also not hold well under the following situations.</a:t>
            </a:r>
            <a:endParaRPr/>
          </a:p>
          <a:p>
            <a:pPr algn="just">
              <a:lnSpc>
                <a:spcPct val="100000"/>
              </a:lnSpc>
              <a:buFont typeface="Arial"/>
              <a:buChar char="•"/>
            </a:pPr>
            <a:r>
              <a:rPr lang="en-US" sz="3200">
                <a:solidFill>
                  <a:srgbClr val="000000"/>
                </a:solidFill>
                <a:latin typeface="Calibri"/>
              </a:rPr>
              <a:t>1. For crops requiring 1-2 irrigations only</a:t>
            </a:r>
            <a:endParaRPr/>
          </a:p>
          <a:p>
            <a:pPr algn="just">
              <a:lnSpc>
                <a:spcPct val="100000"/>
              </a:lnSpc>
              <a:buFont typeface="Arial"/>
              <a:buChar char="•"/>
            </a:pPr>
            <a:r>
              <a:rPr lang="en-US" sz="3200">
                <a:solidFill>
                  <a:srgbClr val="000000"/>
                </a:solidFill>
                <a:latin typeface="Calibri"/>
              </a:rPr>
              <a:t>2. Determining timing of first and last irrigation</a:t>
            </a:r>
            <a:endParaRPr/>
          </a:p>
          <a:p>
            <a:pPr algn="just">
              <a:lnSpc>
                <a:spcPct val="100000"/>
              </a:lnSpc>
              <a:buFont typeface="Arial"/>
              <a:buChar char="•"/>
            </a:pPr>
            <a:r>
              <a:rPr lang="en-US" sz="3200">
                <a:solidFill>
                  <a:srgbClr val="000000"/>
                </a:solidFill>
                <a:latin typeface="Calibri"/>
              </a:rPr>
              <a:t>3. Under low temperature/ frost/ salt stresses</a:t>
            </a:r>
            <a:endParaRPr/>
          </a:p>
          <a:p>
            <a:pPr algn="just">
              <a:lnSpc>
                <a:spcPct val="100000"/>
              </a:lnSpc>
            </a:pPr>
            <a:r>
              <a:rPr lang="en-US" sz="3200">
                <a:solidFill>
                  <a:srgbClr val="000000"/>
                </a:solidFill>
                <a:latin typeface="Calibri"/>
              </a:rPr>
              <a:t>Further, the optimum value of CPE for fixed/ variable depth of irrigation has to be worked out for different crops and locations.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04920" y="1806480"/>
            <a:ext cx="8534160" cy="1469520"/>
          </a:xfrm>
          <a:prstGeom prst="rect">
            <a:avLst/>
          </a:prstGeom>
        </p:spPr>
        <p:txBody>
          <a:bodyPr anchor="ctr"/>
          <a:lstStyle/>
          <a:p>
            <a:pPr algn="just">
              <a:lnSpc>
                <a:spcPct val="100000"/>
              </a:lnSpc>
            </a:pPr>
            <a:r>
              <a:rPr lang="en-US" sz="4400" b="1">
                <a:solidFill>
                  <a:srgbClr val="984807"/>
                </a:solidFill>
                <a:latin typeface="Book Antiqua"/>
              </a:rPr>
              <a:t>
 METHODS OF IRRIGATION </a:t>
            </a:r>
            <a:r>
              <a:rPr lang="en-US" sz="4400">
                <a:solidFill>
                  <a:srgbClr val="000000"/>
                </a:solidFill>
                <a:latin typeface="Calibri"/>
              </a:rPr>
              <a:t>Surface irrigation method refers to the manner or plan of water application by
gravity flow to the cultivated land wetting either the entire field (uncontrolled flooding) or
part of the field (furrows, basins, border strips).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2"/>
          <p:cNvPicPr/>
          <p:nvPr/>
        </p:nvPicPr>
        <p:blipFill>
          <a:blip r:embed="rId2"/>
          <a:stretch>
            <a:fillRect/>
          </a:stretch>
        </p:blipFill>
        <p:spPr>
          <a:xfrm>
            <a:off x="152280" y="457200"/>
            <a:ext cx="8610120" cy="6400440"/>
          </a:xfrm>
          <a:prstGeom prst="rect">
            <a:avLst/>
          </a:prstGeom>
          <a:ln w="936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3"/>
          <p:cNvPicPr/>
          <p:nvPr/>
        </p:nvPicPr>
        <p:blipFill>
          <a:blip r:embed="rId2"/>
          <a:stretch>
            <a:fillRect/>
          </a:stretch>
        </p:blipFill>
        <p:spPr>
          <a:xfrm>
            <a:off x="0" y="0"/>
            <a:ext cx="9143640" cy="6857640"/>
          </a:xfrm>
          <a:prstGeom prst="rect">
            <a:avLst/>
          </a:prstGeom>
          <a:ln>
            <a:noFill/>
          </a:ln>
        </p:spPr>
      </p:pic>
      <p:sp>
        <p:nvSpPr>
          <p:cNvPr id="178" name="TextShape 1"/>
          <p:cNvSpPr txBox="1"/>
          <p:nvPr/>
        </p:nvSpPr>
        <p:spPr>
          <a:xfrm>
            <a:off x="304920" y="2340000"/>
            <a:ext cx="8534160" cy="1469520"/>
          </a:xfrm>
          <a:prstGeom prst="rect">
            <a:avLst/>
          </a:prstGeom>
        </p:spPr>
        <p:txBody>
          <a:bodyPr anchor="ctr"/>
          <a:lstStyle/>
          <a:p>
            <a:pPr algn="ctr">
              <a:lnSpc>
                <a:spcPct val="100000"/>
              </a:lnSpc>
            </a:pPr>
            <a:r>
              <a:rPr lang="en-US" sz="4400" b="1">
                <a:solidFill>
                  <a:srgbClr val="984807"/>
                </a:solidFill>
                <a:latin typeface="Book Antiqua"/>
              </a:rPr>
              <a:t>Surface irrigation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57200" y="274680"/>
            <a:ext cx="8229240" cy="1142640"/>
          </a:xfrm>
          <a:prstGeom prst="rect">
            <a:avLst/>
          </a:prstGeom>
        </p:spPr>
        <p:txBody>
          <a:bodyPr anchor="ctr"/>
          <a:lstStyle/>
          <a:p>
            <a:endParaRPr/>
          </a:p>
        </p:txBody>
      </p:sp>
      <p:pic>
        <p:nvPicPr>
          <p:cNvPr id="180" name="Picture 3"/>
          <p:cNvPicPr/>
          <p:nvPr/>
        </p:nvPicPr>
        <p:blipFill>
          <a:blip r:embed="rId2"/>
          <a:stretch>
            <a:fillRect/>
          </a:stretch>
        </p:blipFill>
        <p:spPr>
          <a:xfrm>
            <a:off x="0" y="0"/>
            <a:ext cx="9143640" cy="6857640"/>
          </a:xfrm>
          <a:prstGeom prst="rect">
            <a:avLst/>
          </a:prstGeom>
          <a:ln>
            <a:noFill/>
          </a:ln>
        </p:spPr>
      </p:pic>
      <p:sp>
        <p:nvSpPr>
          <p:cNvPr id="181" name="TextShape 2"/>
          <p:cNvSpPr txBox="1"/>
          <p:nvPr/>
        </p:nvSpPr>
        <p:spPr>
          <a:xfrm>
            <a:off x="457200" y="1828800"/>
            <a:ext cx="8229240" cy="4495320"/>
          </a:xfrm>
          <a:prstGeom prst="rect">
            <a:avLst/>
          </a:prstGeom>
        </p:spPr>
        <p:txBody>
          <a:bodyPr/>
          <a:lstStyle/>
          <a:p>
            <a:pPr algn="just">
              <a:lnSpc>
                <a:spcPct val="100000"/>
              </a:lnSpc>
              <a:buFont typeface="Wingdings" charset="2"/>
              <a:buChar char=""/>
            </a:pPr>
            <a:r>
              <a:rPr lang="en-US" sz="2000">
                <a:solidFill>
                  <a:srgbClr val="000000"/>
                </a:solidFill>
                <a:latin typeface="Book Antiqua"/>
              </a:rPr>
              <a:t>Surface irrigation refers to irrigating lands by allowing water to </a:t>
            </a:r>
            <a:r>
              <a:rPr lang="en-US" sz="2000" b="1">
                <a:solidFill>
                  <a:srgbClr val="C00000"/>
                </a:solidFill>
                <a:latin typeface="Book Antiqua"/>
              </a:rPr>
              <a:t>flow over the soil surface </a:t>
            </a:r>
            <a:r>
              <a:rPr lang="en-US" sz="2000">
                <a:solidFill>
                  <a:srgbClr val="000000"/>
                </a:solidFill>
                <a:latin typeface="Book Antiqua"/>
              </a:rPr>
              <a:t>from a supply channel at upper reach of the field. Most irrigation method followed in India.</a:t>
            </a:r>
            <a:endParaRPr/>
          </a:p>
          <a:p>
            <a:pPr algn="just">
              <a:lnSpc>
                <a:spcPct val="100000"/>
              </a:lnSpc>
              <a:buFont typeface="Wingdings" charset="2"/>
              <a:buChar char=""/>
            </a:pPr>
            <a:r>
              <a:rPr lang="en-US" sz="2000">
                <a:solidFill>
                  <a:srgbClr val="000000"/>
                </a:solidFill>
                <a:latin typeface="Book Antiqua"/>
              </a:rPr>
              <a:t>Principles involved are:</a:t>
            </a:r>
            <a:endParaRPr/>
          </a:p>
          <a:p>
            <a:pPr algn="just">
              <a:lnSpc>
                <a:spcPct val="115000"/>
              </a:lnSpc>
              <a:buFont typeface="Calibri"/>
              <a:buAutoNum type="romanLcParenR"/>
            </a:pPr>
            <a:r>
              <a:rPr lang="en-US" sz="2000">
                <a:solidFill>
                  <a:srgbClr val="000000"/>
                </a:solidFill>
                <a:latin typeface="Book Antiqua"/>
                <a:ea typeface="Times New Roman"/>
              </a:rPr>
              <a:t>Field is divided into</a:t>
            </a:r>
            <a:r>
              <a:rPr lang="en-US" sz="2000" b="1">
                <a:solidFill>
                  <a:srgbClr val="C00000"/>
                </a:solidFill>
                <a:latin typeface="Book Antiqua"/>
                <a:ea typeface="Times New Roman"/>
              </a:rPr>
              <a:t> plots or strips to uniformly </a:t>
            </a:r>
            <a:r>
              <a:rPr lang="en-US" sz="2000">
                <a:solidFill>
                  <a:srgbClr val="000000"/>
                </a:solidFill>
                <a:latin typeface="Book Antiqua"/>
                <a:ea typeface="Times New Roman"/>
              </a:rPr>
              <a:t>irrigate the soil to a desired depth.</a:t>
            </a:r>
            <a:endParaRPr/>
          </a:p>
          <a:p>
            <a:pPr algn="just">
              <a:lnSpc>
                <a:spcPct val="115000"/>
              </a:lnSpc>
              <a:buFont typeface="Calibri"/>
              <a:buAutoNum type="romanLcParenR"/>
            </a:pPr>
            <a:r>
              <a:rPr lang="en-US" sz="2000">
                <a:solidFill>
                  <a:srgbClr val="000000"/>
                </a:solidFill>
                <a:latin typeface="Book Antiqua"/>
                <a:ea typeface="Times New Roman"/>
              </a:rPr>
              <a:t>Water is </a:t>
            </a:r>
            <a:r>
              <a:rPr lang="en-US" sz="2000" b="1">
                <a:solidFill>
                  <a:srgbClr val="C00000"/>
                </a:solidFill>
                <a:latin typeface="Book Antiqua"/>
                <a:ea typeface="Times New Roman"/>
              </a:rPr>
              <a:t>discharged at the highest level </a:t>
            </a:r>
            <a:r>
              <a:rPr lang="en-US" sz="2000">
                <a:solidFill>
                  <a:srgbClr val="000000"/>
                </a:solidFill>
                <a:latin typeface="Book Antiqua"/>
                <a:ea typeface="Times New Roman"/>
              </a:rPr>
              <a:t>of the field allowing water to flow down the gentle slope by gravity.</a:t>
            </a:r>
            <a:endParaRPr/>
          </a:p>
          <a:p>
            <a:pPr algn="just">
              <a:lnSpc>
                <a:spcPct val="115000"/>
              </a:lnSpc>
              <a:buFont typeface="Calibri"/>
              <a:buAutoNum type="romanLcParenR"/>
            </a:pPr>
            <a:r>
              <a:rPr lang="en-US" sz="2000">
                <a:solidFill>
                  <a:srgbClr val="000000"/>
                </a:solidFill>
                <a:latin typeface="Book Antiqua"/>
                <a:ea typeface="Times New Roman"/>
              </a:rPr>
              <a:t>Water loss by run-off or deep percolation is avoided.</a:t>
            </a:r>
            <a:endParaRPr/>
          </a:p>
          <a:p>
            <a:pPr algn="just">
              <a:lnSpc>
                <a:spcPct val="115000"/>
              </a:lnSpc>
              <a:buFont typeface="Calibri"/>
              <a:buAutoNum type="romanLcParenR"/>
            </a:pPr>
            <a:r>
              <a:rPr lang="en-US" sz="2000">
                <a:solidFill>
                  <a:srgbClr val="000000"/>
                </a:solidFill>
                <a:latin typeface="Book Antiqua"/>
                <a:ea typeface="Times New Roman"/>
              </a:rPr>
              <a:t> Efficiency of irrigation is kept at a high.</a:t>
            </a:r>
            <a:endParaRPr/>
          </a:p>
          <a:p>
            <a:pPr algn="just">
              <a:lnSpc>
                <a:spcPct val="115000"/>
              </a:lnSpc>
              <a:buFont typeface="Calibri"/>
              <a:buAutoNum type="romanLcParenR"/>
            </a:pPr>
            <a:r>
              <a:rPr lang="en-US" sz="2000">
                <a:solidFill>
                  <a:srgbClr val="000000"/>
                </a:solidFill>
                <a:latin typeface="Book Antiqua"/>
                <a:ea typeface="Times New Roman"/>
              </a:rPr>
              <a:t>Size of stream should be such as to have an </a:t>
            </a:r>
            <a:r>
              <a:rPr lang="en-US" sz="2000" b="1">
                <a:solidFill>
                  <a:srgbClr val="C00000"/>
                </a:solidFill>
                <a:latin typeface="Book Antiqua"/>
                <a:ea typeface="Times New Roman"/>
              </a:rPr>
              <a:t>adequate control of water.</a:t>
            </a:r>
            <a:endParaRPr/>
          </a:p>
          <a:p>
            <a:pPr algn="just">
              <a:lnSpc>
                <a:spcPct val="100000"/>
              </a:lnSpc>
            </a:pPr>
            <a:endParaRPr/>
          </a:p>
        </p:txBody>
      </p:sp>
      <p:sp>
        <p:nvSpPr>
          <p:cNvPr id="182" name="CustomShape 3"/>
          <p:cNvSpPr/>
          <p:nvPr/>
        </p:nvSpPr>
        <p:spPr>
          <a:xfrm>
            <a:off x="2743200" y="344160"/>
            <a:ext cx="4266720" cy="118692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Surface Irrigation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2"/>
          <p:cNvPicPr/>
          <p:nvPr/>
        </p:nvPicPr>
        <p:blipFill>
          <a:blip r:embed="rId2"/>
          <a:stretch>
            <a:fillRect/>
          </a:stretch>
        </p:blipFill>
        <p:spPr>
          <a:xfrm>
            <a:off x="609480" y="380880"/>
            <a:ext cx="8076960" cy="5866920"/>
          </a:xfrm>
          <a:prstGeom prst="rect">
            <a:avLst/>
          </a:prstGeom>
          <a:ln w="936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3"/>
          <p:cNvPicPr/>
          <p:nvPr/>
        </p:nvPicPr>
        <p:blipFill>
          <a:blip r:embed="rId2"/>
          <a:stretch>
            <a:fillRect/>
          </a:stretch>
        </p:blipFill>
        <p:spPr>
          <a:xfrm>
            <a:off x="0" y="0"/>
            <a:ext cx="9143640" cy="6857640"/>
          </a:xfrm>
          <a:prstGeom prst="rect">
            <a:avLst/>
          </a:prstGeom>
          <a:ln>
            <a:noFill/>
          </a:ln>
        </p:spPr>
      </p:pic>
      <p:sp>
        <p:nvSpPr>
          <p:cNvPr id="185" name="TextShape 1"/>
          <p:cNvSpPr txBox="1"/>
          <p:nvPr/>
        </p:nvSpPr>
        <p:spPr>
          <a:xfrm>
            <a:off x="457200" y="274680"/>
            <a:ext cx="8229240" cy="1142640"/>
          </a:xfrm>
          <a:prstGeom prst="rect">
            <a:avLst/>
          </a:prstGeom>
        </p:spPr>
        <p:txBody>
          <a:bodyPr anchor="ctr"/>
          <a:lstStyle/>
          <a:p>
            <a:pPr>
              <a:lnSpc>
                <a:spcPct val="100000"/>
              </a:lnSpc>
            </a:pPr>
            <a:r>
              <a:rPr lang="en-US" sz="3600" b="1">
                <a:solidFill>
                  <a:srgbClr val="FFFFFF"/>
                </a:solidFill>
                <a:latin typeface="Book Antiqua"/>
              </a:rPr>
              <a:t>Surface Irrigation
</a:t>
            </a:r>
            <a:endParaRPr/>
          </a:p>
        </p:txBody>
      </p:sp>
      <p:sp>
        <p:nvSpPr>
          <p:cNvPr id="186" name="TextShape 2"/>
          <p:cNvSpPr txBox="1"/>
          <p:nvPr/>
        </p:nvSpPr>
        <p:spPr>
          <a:xfrm>
            <a:off x="457200" y="156996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187" name="TextShape 3"/>
          <p:cNvSpPr txBox="1"/>
          <p:nvPr/>
        </p:nvSpPr>
        <p:spPr>
          <a:xfrm>
            <a:off x="457200" y="2174760"/>
            <a:ext cx="4039920" cy="395100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Variable size of streams can be used.</a:t>
            </a:r>
            <a:endParaRPr/>
          </a:p>
          <a:p>
            <a:pPr algn="just">
              <a:lnSpc>
                <a:spcPct val="150000"/>
              </a:lnSpc>
              <a:buFont typeface="Calibri"/>
              <a:buAutoNum type="arabicParenR"/>
            </a:pPr>
            <a:r>
              <a:rPr lang="en-US" sz="2000">
                <a:solidFill>
                  <a:srgbClr val="8B8B8B"/>
                </a:solidFill>
                <a:latin typeface="Book Antiqua"/>
              </a:rPr>
              <a:t>Large flow of water can be easily controlled.</a:t>
            </a:r>
            <a:endParaRPr/>
          </a:p>
          <a:p>
            <a:pPr algn="just">
              <a:lnSpc>
                <a:spcPct val="150000"/>
              </a:lnSpc>
              <a:buFont typeface="Calibri"/>
              <a:buAutoNum type="arabicParenR"/>
            </a:pPr>
            <a:r>
              <a:rPr lang="en-US" sz="2000">
                <a:solidFill>
                  <a:srgbClr val="8B8B8B"/>
                </a:solidFill>
                <a:latin typeface="Book Antiqua"/>
              </a:rPr>
              <a:t>Skilled persons are not required.</a:t>
            </a:r>
            <a:endParaRPr/>
          </a:p>
          <a:p>
            <a:pPr algn="just">
              <a:lnSpc>
                <a:spcPct val="150000"/>
              </a:lnSpc>
              <a:buFont typeface="Calibri"/>
              <a:buAutoNum type="arabicParenR"/>
            </a:pPr>
            <a:r>
              <a:rPr lang="en-US" sz="2000">
                <a:solidFill>
                  <a:srgbClr val="8B8B8B"/>
                </a:solidFill>
                <a:latin typeface="Book Antiqua"/>
              </a:rPr>
              <a:t>Cost of water application is low.</a:t>
            </a:r>
            <a:endParaRPr/>
          </a:p>
          <a:p>
            <a:pPr algn="just">
              <a:lnSpc>
                <a:spcPct val="100000"/>
              </a:lnSpc>
            </a:pPr>
            <a:endParaRPr/>
          </a:p>
        </p:txBody>
      </p:sp>
      <p:sp>
        <p:nvSpPr>
          <p:cNvPr id="188" name="TextShape 4"/>
          <p:cNvSpPr txBox="1"/>
          <p:nvPr/>
        </p:nvSpPr>
        <p:spPr>
          <a:xfrm>
            <a:off x="4645080" y="156996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189" name="TextShape 5"/>
          <p:cNvSpPr txBox="1"/>
          <p:nvPr/>
        </p:nvSpPr>
        <p:spPr>
          <a:xfrm>
            <a:off x="4645080" y="2174760"/>
            <a:ext cx="4041360" cy="3951000"/>
          </a:xfrm>
          <a:prstGeom prst="rect">
            <a:avLst/>
          </a:prstGeom>
        </p:spPr>
        <p:txBody>
          <a:bodyPr anchor="ctr"/>
          <a:lstStyle/>
          <a:p>
            <a:pPr algn="just">
              <a:lnSpc>
                <a:spcPct val="200000"/>
              </a:lnSpc>
              <a:buFont typeface="Calibri"/>
              <a:buAutoNum type="arabicParenR"/>
            </a:pPr>
            <a:r>
              <a:rPr lang="en-US" sz="2000">
                <a:solidFill>
                  <a:srgbClr val="8B8B8B"/>
                </a:solidFill>
                <a:latin typeface="Book Antiqua"/>
              </a:rPr>
              <a:t>Considerable land is wasted in construction of channels and bunds</a:t>
            </a:r>
            <a:endParaRPr/>
          </a:p>
          <a:p>
            <a:pPr algn="just">
              <a:lnSpc>
                <a:spcPct val="200000"/>
              </a:lnSpc>
              <a:buFont typeface="Calibri"/>
              <a:buAutoNum type="arabicParenR"/>
            </a:pPr>
            <a:r>
              <a:rPr lang="en-US" sz="2000">
                <a:solidFill>
                  <a:srgbClr val="8B8B8B"/>
                </a:solidFill>
                <a:latin typeface="Book Antiqua"/>
              </a:rPr>
              <a:t>Initial construction cost is high.</a:t>
            </a:r>
            <a:endParaRPr/>
          </a:p>
          <a:p>
            <a:pPr algn="just">
              <a:lnSpc>
                <a:spcPct val="200000"/>
              </a:lnSpc>
              <a:buFont typeface="Calibri"/>
              <a:buAutoNum type="arabicParenR"/>
            </a:pPr>
            <a:r>
              <a:rPr lang="en-US" sz="2000">
                <a:solidFill>
                  <a:srgbClr val="8B8B8B"/>
                </a:solidFill>
                <a:latin typeface="Book Antiqua"/>
              </a:rPr>
              <a:t>Causes soil erosion</a:t>
            </a:r>
            <a:endParaRPr/>
          </a:p>
          <a:p>
            <a:pPr algn="just">
              <a:lnSpc>
                <a:spcPct val="20000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274680"/>
            <a:ext cx="8229240" cy="792120"/>
          </a:xfrm>
          <a:prstGeom prst="rect">
            <a:avLst/>
          </a:prstGeom>
        </p:spPr>
        <p:txBody>
          <a:bodyPr anchor="ctr"/>
          <a:lstStyle/>
          <a:p>
            <a:pPr algn="ctr">
              <a:lnSpc>
                <a:spcPct val="100000"/>
              </a:lnSpc>
            </a:pPr>
            <a:r>
              <a:rPr lang="en-US" sz="4400" b="1" dirty="0">
                <a:solidFill>
                  <a:srgbClr val="FF0000"/>
                </a:solidFill>
                <a:latin typeface="Calibri"/>
              </a:rPr>
              <a:t>Scheduling of irrigation</a:t>
            </a:r>
            <a:endParaRPr dirty="0"/>
          </a:p>
        </p:txBody>
      </p:sp>
      <p:sp>
        <p:nvSpPr>
          <p:cNvPr id="155" name="TextShape 2"/>
          <p:cNvSpPr txBox="1"/>
          <p:nvPr/>
        </p:nvSpPr>
        <p:spPr>
          <a:xfrm>
            <a:off x="457200" y="990600"/>
            <a:ext cx="8229240" cy="5485800"/>
          </a:xfrm>
          <a:prstGeom prst="rect">
            <a:avLst/>
          </a:prstGeom>
        </p:spPr>
        <p:txBody>
          <a:bodyPr/>
          <a:lstStyle/>
          <a:p>
            <a:pPr algn="just">
              <a:lnSpc>
                <a:spcPct val="100000"/>
              </a:lnSpc>
              <a:buFont typeface="Arial"/>
              <a:buChar char="•"/>
            </a:pPr>
            <a:r>
              <a:rPr lang="en-US" sz="2400" dirty="0">
                <a:solidFill>
                  <a:srgbClr val="000000"/>
                </a:solidFill>
                <a:latin typeface="Calibri"/>
              </a:rPr>
              <a:t>Scientific irrigation scheduling is a technique providing knowledge on correct time and optimum quantity of water application at each irrigation to optimize crop yields with maximum water use efficiency and at the same time ensuring minimum damage to the soil properties. </a:t>
            </a:r>
            <a:endParaRPr sz="2400" dirty="0"/>
          </a:p>
          <a:p>
            <a:pPr algn="just">
              <a:lnSpc>
                <a:spcPct val="100000"/>
              </a:lnSpc>
            </a:pPr>
            <a:endParaRPr sz="2400" dirty="0"/>
          </a:p>
          <a:p>
            <a:pPr algn="just">
              <a:lnSpc>
                <a:spcPct val="100000"/>
              </a:lnSpc>
              <a:buFont typeface="Arial"/>
              <a:buChar char="•"/>
            </a:pPr>
            <a:r>
              <a:rPr lang="en-US" sz="2400" dirty="0">
                <a:solidFill>
                  <a:srgbClr val="000000"/>
                </a:solidFill>
                <a:latin typeface="Calibri"/>
              </a:rPr>
              <a:t>Meteorological data (temperature, Wind speed, sunshine, relative humidity and rain fall), crop data (growth dates, crop coefficient and root zone) and soil data (soil texture, available soil moisture and initial soil moisture) is used to calculate irrigation water requirements for crops (Allen et al., 1996). In this work, water use for sectors other than agriculture has not been considered in the water balance, because it is mostly a non-consumptive use and generally negligible when compared to agriculture water use. </a:t>
            </a:r>
            <a:endParaRP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3"/>
          <p:cNvPicPr/>
          <p:nvPr/>
        </p:nvPicPr>
        <p:blipFill>
          <a:blip r:embed="rId2"/>
          <a:stretch>
            <a:fillRect/>
          </a:stretch>
        </p:blipFill>
        <p:spPr>
          <a:xfrm>
            <a:off x="0" y="0"/>
            <a:ext cx="9143640" cy="6857640"/>
          </a:xfrm>
          <a:prstGeom prst="rect">
            <a:avLst/>
          </a:prstGeom>
          <a:ln>
            <a:noFill/>
          </a:ln>
        </p:spPr>
      </p:pic>
      <p:sp>
        <p:nvSpPr>
          <p:cNvPr id="191" name="TextShape 1"/>
          <p:cNvSpPr txBox="1"/>
          <p:nvPr/>
        </p:nvSpPr>
        <p:spPr>
          <a:xfrm>
            <a:off x="304920" y="2340000"/>
            <a:ext cx="8534160" cy="1469520"/>
          </a:xfrm>
          <a:prstGeom prst="rect">
            <a:avLst/>
          </a:prstGeom>
        </p:spPr>
        <p:txBody>
          <a:bodyPr anchor="ctr"/>
          <a:lstStyle/>
          <a:p>
            <a:pPr algn="ctr">
              <a:lnSpc>
                <a:spcPct val="100000"/>
              </a:lnSpc>
            </a:pPr>
            <a:r>
              <a:rPr lang="en-US" sz="4400" b="1">
                <a:solidFill>
                  <a:srgbClr val="984807"/>
                </a:solidFill>
                <a:latin typeface="Book Antiqua"/>
              </a:rPr>
              <a:t>Methods involving complete flooding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457200" y="274680"/>
            <a:ext cx="8229240" cy="1142640"/>
          </a:xfrm>
          <a:prstGeom prst="rect">
            <a:avLst/>
          </a:prstGeom>
        </p:spPr>
        <p:txBody>
          <a:bodyPr anchor="ctr"/>
          <a:lstStyle/>
          <a:p>
            <a:endParaRPr/>
          </a:p>
        </p:txBody>
      </p:sp>
      <p:pic>
        <p:nvPicPr>
          <p:cNvPr id="193" name="Picture 3"/>
          <p:cNvPicPr/>
          <p:nvPr/>
        </p:nvPicPr>
        <p:blipFill>
          <a:blip r:embed="rId2"/>
          <a:stretch>
            <a:fillRect/>
          </a:stretch>
        </p:blipFill>
        <p:spPr>
          <a:xfrm>
            <a:off x="0" y="0"/>
            <a:ext cx="9143640" cy="6857640"/>
          </a:xfrm>
          <a:prstGeom prst="rect">
            <a:avLst/>
          </a:prstGeom>
          <a:ln>
            <a:noFill/>
          </a:ln>
        </p:spPr>
      </p:pic>
      <p:sp>
        <p:nvSpPr>
          <p:cNvPr id="194" name="TextShape 2"/>
          <p:cNvSpPr txBox="1"/>
          <p:nvPr/>
        </p:nvSpPr>
        <p:spPr>
          <a:xfrm>
            <a:off x="457200" y="1828800"/>
            <a:ext cx="8229240" cy="4495320"/>
          </a:xfrm>
          <a:prstGeom prst="rect">
            <a:avLst/>
          </a:prstGeom>
        </p:spPr>
        <p:txBody>
          <a:bodyPr/>
          <a:lstStyle/>
          <a:p>
            <a:pPr algn="just">
              <a:lnSpc>
                <a:spcPct val="200000"/>
              </a:lnSpc>
              <a:buFont typeface="Wingdings" charset="2"/>
              <a:buChar char=""/>
            </a:pPr>
            <a:r>
              <a:rPr lang="en-US" sz="2000">
                <a:solidFill>
                  <a:srgbClr val="000000"/>
                </a:solidFill>
                <a:latin typeface="Book Antiqua"/>
              </a:rPr>
              <a:t>Wild flooding refers to irrigating fields that are relatively </a:t>
            </a:r>
            <a:r>
              <a:rPr lang="en-US" sz="2000" b="1">
                <a:solidFill>
                  <a:srgbClr val="C00000"/>
                </a:solidFill>
                <a:latin typeface="Book Antiqua"/>
              </a:rPr>
              <a:t>flat and level</a:t>
            </a:r>
            <a:r>
              <a:rPr lang="en-US" sz="2000">
                <a:solidFill>
                  <a:srgbClr val="000000"/>
                </a:solidFill>
                <a:latin typeface="Book Antiqua"/>
              </a:rPr>
              <a:t> by allowing water from supply channels to flow over the land surface </a:t>
            </a:r>
            <a:r>
              <a:rPr lang="en-US" sz="2000" b="1">
                <a:solidFill>
                  <a:srgbClr val="C00000"/>
                </a:solidFill>
                <a:latin typeface="Book Antiqua"/>
              </a:rPr>
              <a:t>along the natural slope </a:t>
            </a:r>
            <a:r>
              <a:rPr lang="en-US" sz="2000">
                <a:solidFill>
                  <a:srgbClr val="000000"/>
                </a:solidFill>
                <a:latin typeface="Book Antiqua"/>
              </a:rPr>
              <a:t>without much guidance by channels and bunds. </a:t>
            </a:r>
            <a:endParaRPr/>
          </a:p>
          <a:p>
            <a:pPr algn="just">
              <a:lnSpc>
                <a:spcPct val="200000"/>
              </a:lnSpc>
              <a:buFont typeface="Wingdings" charset="2"/>
              <a:buChar char=""/>
            </a:pPr>
            <a:r>
              <a:rPr lang="en-US" sz="2000">
                <a:solidFill>
                  <a:srgbClr val="000000"/>
                </a:solidFill>
                <a:latin typeface="Book Antiqua"/>
              </a:rPr>
              <a:t>This method is exclusive for </a:t>
            </a:r>
            <a:r>
              <a:rPr lang="en-US" sz="2000" b="1">
                <a:solidFill>
                  <a:srgbClr val="C00000"/>
                </a:solidFill>
                <a:latin typeface="Book Antiqua"/>
              </a:rPr>
              <a:t>low land rice cultivation</a:t>
            </a:r>
            <a:r>
              <a:rPr lang="en-US" sz="2000">
                <a:solidFill>
                  <a:srgbClr val="000000"/>
                </a:solidFill>
                <a:latin typeface="Book Antiqua"/>
              </a:rPr>
              <a:t>. Water is allowed from the channel to the entire field. </a:t>
            </a:r>
            <a:endParaRPr/>
          </a:p>
        </p:txBody>
      </p:sp>
      <p:sp>
        <p:nvSpPr>
          <p:cNvPr id="195"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Wild flooding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3"/>
          <p:cNvPicPr/>
          <p:nvPr/>
        </p:nvPicPr>
        <p:blipFill>
          <a:blip r:embed="rId2"/>
          <a:stretch>
            <a:fillRect/>
          </a:stretch>
        </p:blipFill>
        <p:spPr>
          <a:xfrm>
            <a:off x="0" y="0"/>
            <a:ext cx="9143640" cy="6857640"/>
          </a:xfrm>
          <a:prstGeom prst="rect">
            <a:avLst/>
          </a:prstGeom>
          <a:ln>
            <a:noFill/>
          </a:ln>
        </p:spPr>
      </p:pic>
      <p:sp>
        <p:nvSpPr>
          <p:cNvPr id="197" name="CustomShape 1"/>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Wild flooding</a:t>
            </a:r>
            <a:endParaRPr/>
          </a:p>
        </p:txBody>
      </p:sp>
      <p:pic>
        <p:nvPicPr>
          <p:cNvPr id="198" name="Picture 5"/>
          <p:cNvPicPr/>
          <p:nvPr/>
        </p:nvPicPr>
        <p:blipFill>
          <a:blip r:embed="rId3"/>
          <a:stretch>
            <a:fillRect/>
          </a:stretch>
        </p:blipFill>
        <p:spPr>
          <a:xfrm>
            <a:off x="838080" y="1981080"/>
            <a:ext cx="7391160" cy="4114440"/>
          </a:xfrm>
          <a:prstGeom prst="rect">
            <a:avLst/>
          </a:prstGeom>
          <a:ln w="38160">
            <a:solidFill>
              <a:srgbClr val="000000"/>
            </a:solidFill>
            <a:miter/>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3"/>
          <p:cNvPicPr/>
          <p:nvPr/>
        </p:nvPicPr>
        <p:blipFill>
          <a:blip r:embed="rId2"/>
          <a:stretch>
            <a:fillRect/>
          </a:stretch>
        </p:blipFill>
        <p:spPr>
          <a:xfrm>
            <a:off x="0" y="0"/>
            <a:ext cx="9143640" cy="6857640"/>
          </a:xfrm>
          <a:prstGeom prst="rect">
            <a:avLst/>
          </a:prstGeom>
          <a:ln>
            <a:noFill/>
          </a:ln>
        </p:spPr>
      </p:pic>
      <p:sp>
        <p:nvSpPr>
          <p:cNvPr id="200" name="TextShape 1"/>
          <p:cNvSpPr txBox="1"/>
          <p:nvPr/>
        </p:nvSpPr>
        <p:spPr>
          <a:xfrm>
            <a:off x="457200" y="274680"/>
            <a:ext cx="8229240" cy="1142640"/>
          </a:xfrm>
          <a:prstGeom prst="rect">
            <a:avLst/>
          </a:prstGeom>
        </p:spPr>
        <p:txBody>
          <a:bodyPr anchor="ctr"/>
          <a:lstStyle/>
          <a:p>
            <a:pPr>
              <a:lnSpc>
                <a:spcPct val="100000"/>
              </a:lnSpc>
            </a:pPr>
            <a:r>
              <a:rPr lang="en-US" sz="3600" b="1">
                <a:solidFill>
                  <a:srgbClr val="FFFFFF"/>
                </a:solidFill>
                <a:latin typeface="Book Antiqua"/>
              </a:rPr>
              <a:t>Wild flooding
</a:t>
            </a:r>
            <a:endParaRPr/>
          </a:p>
        </p:txBody>
      </p:sp>
      <p:sp>
        <p:nvSpPr>
          <p:cNvPr id="201" name="TextShape 2"/>
          <p:cNvSpPr txBox="1"/>
          <p:nvPr/>
        </p:nvSpPr>
        <p:spPr>
          <a:xfrm>
            <a:off x="457200" y="156996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202" name="TextShape 3"/>
          <p:cNvSpPr txBox="1"/>
          <p:nvPr/>
        </p:nvSpPr>
        <p:spPr>
          <a:xfrm>
            <a:off x="457200" y="2174760"/>
            <a:ext cx="4039920" cy="3951000"/>
          </a:xfrm>
          <a:prstGeom prst="rect">
            <a:avLst/>
          </a:prstGeom>
        </p:spPr>
        <p:txBody>
          <a:bodyPr anchor="ctr"/>
          <a:lstStyle/>
          <a:p>
            <a:pPr algn="just">
              <a:lnSpc>
                <a:spcPct val="200000"/>
              </a:lnSpc>
              <a:buFont typeface="Calibri"/>
              <a:buAutoNum type="arabicParenR"/>
            </a:pPr>
            <a:r>
              <a:rPr lang="en-US" sz="2000">
                <a:solidFill>
                  <a:srgbClr val="8B8B8B"/>
                </a:solidFill>
                <a:latin typeface="Book Antiqua"/>
              </a:rPr>
              <a:t>Land does not require precise land leveling and grading.</a:t>
            </a:r>
            <a:endParaRPr/>
          </a:p>
          <a:p>
            <a:pPr algn="just">
              <a:lnSpc>
                <a:spcPct val="200000"/>
              </a:lnSpc>
              <a:buFont typeface="Calibri"/>
              <a:buAutoNum type="arabicParenR"/>
            </a:pPr>
            <a:r>
              <a:rPr lang="en-US" sz="2000">
                <a:solidFill>
                  <a:srgbClr val="8B8B8B"/>
                </a:solidFill>
                <a:latin typeface="Book Antiqua"/>
              </a:rPr>
              <a:t>Water application is quite cheap and easy.</a:t>
            </a:r>
            <a:endParaRPr/>
          </a:p>
          <a:p>
            <a:pPr algn="just">
              <a:lnSpc>
                <a:spcPct val="200000"/>
              </a:lnSpc>
              <a:buFont typeface="Calibri"/>
              <a:buAutoNum type="arabicParenR"/>
            </a:pPr>
            <a:r>
              <a:rPr lang="en-US" sz="2000">
                <a:solidFill>
                  <a:srgbClr val="8B8B8B"/>
                </a:solidFill>
                <a:latin typeface="Book Antiqua"/>
              </a:rPr>
              <a:t>Skilled labour is not required.</a:t>
            </a:r>
            <a:endParaRPr/>
          </a:p>
          <a:p>
            <a:pPr algn="just">
              <a:lnSpc>
                <a:spcPct val="200000"/>
              </a:lnSpc>
            </a:pPr>
            <a:endParaRPr/>
          </a:p>
        </p:txBody>
      </p:sp>
      <p:sp>
        <p:nvSpPr>
          <p:cNvPr id="203" name="TextShape 4"/>
          <p:cNvSpPr txBox="1"/>
          <p:nvPr/>
        </p:nvSpPr>
        <p:spPr>
          <a:xfrm>
            <a:off x="4645080" y="156996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204" name="TextShape 5"/>
          <p:cNvSpPr txBox="1"/>
          <p:nvPr/>
        </p:nvSpPr>
        <p:spPr>
          <a:xfrm>
            <a:off x="4645080" y="2174760"/>
            <a:ext cx="4041360" cy="395100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Flooding is uncontrolled.</a:t>
            </a:r>
            <a:endParaRPr/>
          </a:p>
          <a:p>
            <a:pPr algn="just">
              <a:lnSpc>
                <a:spcPct val="150000"/>
              </a:lnSpc>
              <a:buFont typeface="Calibri"/>
              <a:buAutoNum type="arabicParenR"/>
            </a:pPr>
            <a:r>
              <a:rPr lang="en-US" sz="2000">
                <a:solidFill>
                  <a:srgbClr val="8B8B8B"/>
                </a:solidFill>
                <a:latin typeface="Book Antiqua"/>
              </a:rPr>
              <a:t>Uniform wetting of land cannot be achieved.</a:t>
            </a:r>
            <a:endParaRPr/>
          </a:p>
          <a:p>
            <a:pPr algn="just">
              <a:lnSpc>
                <a:spcPct val="150000"/>
              </a:lnSpc>
              <a:buFont typeface="Calibri"/>
              <a:buAutoNum type="arabicParenR"/>
            </a:pPr>
            <a:r>
              <a:rPr lang="en-US" sz="2000">
                <a:solidFill>
                  <a:srgbClr val="8B8B8B"/>
                </a:solidFill>
                <a:latin typeface="Book Antiqua"/>
              </a:rPr>
              <a:t>Excessive water loss may occur.</a:t>
            </a:r>
            <a:endParaRPr/>
          </a:p>
          <a:p>
            <a:pPr algn="just">
              <a:lnSpc>
                <a:spcPct val="150000"/>
              </a:lnSpc>
              <a:buFont typeface="Calibri"/>
              <a:buAutoNum type="arabicParenR"/>
            </a:pPr>
            <a:r>
              <a:rPr lang="en-US" sz="2000">
                <a:solidFill>
                  <a:srgbClr val="8B8B8B"/>
                </a:solidFill>
                <a:latin typeface="Book Antiqua"/>
              </a:rPr>
              <a:t>Water application efficiency is low.</a:t>
            </a:r>
            <a:endParaRPr/>
          </a:p>
          <a:p>
            <a:pPr algn="just">
              <a:lnSpc>
                <a:spcPct val="150000"/>
              </a:lnSpc>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457200" y="274680"/>
            <a:ext cx="8229240" cy="1142640"/>
          </a:xfrm>
          <a:prstGeom prst="rect">
            <a:avLst/>
          </a:prstGeom>
        </p:spPr>
        <p:txBody>
          <a:bodyPr anchor="ctr"/>
          <a:lstStyle/>
          <a:p>
            <a:endParaRPr/>
          </a:p>
        </p:txBody>
      </p:sp>
      <p:pic>
        <p:nvPicPr>
          <p:cNvPr id="206" name="Picture 3"/>
          <p:cNvPicPr/>
          <p:nvPr/>
        </p:nvPicPr>
        <p:blipFill>
          <a:blip r:embed="rId2"/>
          <a:stretch>
            <a:fillRect/>
          </a:stretch>
        </p:blipFill>
        <p:spPr>
          <a:xfrm>
            <a:off x="0" y="0"/>
            <a:ext cx="9143640" cy="6857640"/>
          </a:xfrm>
          <a:prstGeom prst="rect">
            <a:avLst/>
          </a:prstGeom>
          <a:ln>
            <a:noFill/>
          </a:ln>
        </p:spPr>
      </p:pic>
      <p:sp>
        <p:nvSpPr>
          <p:cNvPr id="207" name="TextShape 2"/>
          <p:cNvSpPr txBox="1"/>
          <p:nvPr/>
        </p:nvSpPr>
        <p:spPr>
          <a:xfrm>
            <a:off x="457200" y="1828800"/>
            <a:ext cx="8229240" cy="4495320"/>
          </a:xfrm>
          <a:prstGeom prst="rect">
            <a:avLst/>
          </a:prstGeom>
        </p:spPr>
        <p:txBody>
          <a:bodyPr/>
          <a:lstStyle/>
          <a:p>
            <a:pPr algn="just">
              <a:lnSpc>
                <a:spcPct val="200000"/>
              </a:lnSpc>
              <a:buFont typeface="Wingdings" charset="2"/>
              <a:buChar char=""/>
            </a:pPr>
            <a:r>
              <a:rPr lang="en-US" sz="2000">
                <a:solidFill>
                  <a:srgbClr val="000000"/>
                </a:solidFill>
                <a:latin typeface="Book Antiqua"/>
              </a:rPr>
              <a:t>In this method, field is laid out into </a:t>
            </a:r>
            <a:r>
              <a:rPr lang="en-US" sz="2000" b="1">
                <a:solidFill>
                  <a:srgbClr val="C00000"/>
                </a:solidFill>
                <a:latin typeface="Book Antiqua"/>
              </a:rPr>
              <a:t>long, narrow strips, boundering with small bunds</a:t>
            </a:r>
            <a:r>
              <a:rPr lang="en-US" sz="2000">
                <a:solidFill>
                  <a:srgbClr val="000000"/>
                </a:solidFill>
                <a:latin typeface="Book Antiqua"/>
              </a:rPr>
              <a:t>. </a:t>
            </a:r>
            <a:endParaRPr/>
          </a:p>
          <a:p>
            <a:pPr algn="just">
              <a:lnSpc>
                <a:spcPct val="200000"/>
              </a:lnSpc>
              <a:buFont typeface="Wingdings" charset="2"/>
              <a:buChar char=""/>
            </a:pPr>
            <a:r>
              <a:rPr lang="en-US" sz="2000" b="1">
                <a:solidFill>
                  <a:srgbClr val="000000"/>
                </a:solidFill>
                <a:latin typeface="Book Antiqua"/>
              </a:rPr>
              <a:t>Length</a:t>
            </a:r>
            <a:r>
              <a:rPr lang="en-US" sz="2000">
                <a:solidFill>
                  <a:srgbClr val="000000"/>
                </a:solidFill>
                <a:latin typeface="Book Antiqua"/>
              </a:rPr>
              <a:t> of the strips ranges from </a:t>
            </a:r>
            <a:r>
              <a:rPr lang="en-US" sz="2000" b="1">
                <a:solidFill>
                  <a:srgbClr val="000000"/>
                </a:solidFill>
                <a:latin typeface="Book Antiqua"/>
              </a:rPr>
              <a:t>30 to 300 m </a:t>
            </a:r>
            <a:r>
              <a:rPr lang="en-US" sz="2000">
                <a:solidFill>
                  <a:srgbClr val="000000"/>
                </a:solidFill>
                <a:latin typeface="Book Antiqua"/>
              </a:rPr>
              <a:t>and </a:t>
            </a:r>
            <a:r>
              <a:rPr lang="en-US" sz="2000" b="1">
                <a:solidFill>
                  <a:srgbClr val="000000"/>
                </a:solidFill>
                <a:latin typeface="Book Antiqua"/>
              </a:rPr>
              <a:t>width</a:t>
            </a:r>
            <a:r>
              <a:rPr lang="en-US" sz="2000">
                <a:solidFill>
                  <a:srgbClr val="000000"/>
                </a:solidFill>
                <a:latin typeface="Book Antiqua"/>
              </a:rPr>
              <a:t> from </a:t>
            </a:r>
            <a:r>
              <a:rPr lang="en-US" sz="2000" b="1">
                <a:solidFill>
                  <a:srgbClr val="000000"/>
                </a:solidFill>
                <a:latin typeface="Book Antiqua"/>
              </a:rPr>
              <a:t>3 to 15 m.</a:t>
            </a:r>
            <a:endParaRPr/>
          </a:p>
          <a:p>
            <a:pPr algn="just">
              <a:lnSpc>
                <a:spcPct val="200000"/>
              </a:lnSpc>
              <a:buFont typeface="Wingdings" charset="2"/>
              <a:buChar char=""/>
            </a:pPr>
            <a:r>
              <a:rPr lang="en-US" sz="2000">
                <a:solidFill>
                  <a:srgbClr val="000000"/>
                </a:solidFill>
                <a:latin typeface="Book Antiqua"/>
              </a:rPr>
              <a:t>Water from the channel is allowed into each strip at a time. </a:t>
            </a:r>
            <a:endParaRPr/>
          </a:p>
          <a:p>
            <a:pPr algn="just">
              <a:lnSpc>
                <a:spcPct val="200000"/>
              </a:lnSpc>
              <a:buFont typeface="Wingdings" charset="2"/>
              <a:buChar char=""/>
            </a:pPr>
            <a:r>
              <a:rPr lang="en-US" sz="2000">
                <a:solidFill>
                  <a:srgbClr val="000000"/>
                </a:solidFill>
                <a:latin typeface="Book Antiqua"/>
              </a:rPr>
              <a:t>Method is suitable for close growing crops and </a:t>
            </a:r>
            <a:r>
              <a:rPr lang="en-US" sz="2000" b="1">
                <a:solidFill>
                  <a:srgbClr val="C00000"/>
                </a:solidFill>
                <a:latin typeface="Book Antiqua"/>
              </a:rPr>
              <a:t>medium to heavy textured soils</a:t>
            </a:r>
            <a:r>
              <a:rPr lang="en-US" sz="2000">
                <a:solidFill>
                  <a:srgbClr val="000000"/>
                </a:solidFill>
                <a:latin typeface="Book Antiqua"/>
              </a:rPr>
              <a:t>, but </a:t>
            </a:r>
            <a:r>
              <a:rPr lang="en-US" sz="2000" b="1">
                <a:solidFill>
                  <a:srgbClr val="FF0000"/>
                </a:solidFill>
                <a:latin typeface="Book Antiqua"/>
              </a:rPr>
              <a:t>not suitable for sandy soil.</a:t>
            </a:r>
            <a:endParaRPr/>
          </a:p>
          <a:p>
            <a:pPr algn="just">
              <a:lnSpc>
                <a:spcPct val="200000"/>
              </a:lnSpc>
            </a:pPr>
            <a:endParaRPr/>
          </a:p>
        </p:txBody>
      </p:sp>
      <p:sp>
        <p:nvSpPr>
          <p:cNvPr id="208"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Border strip irrigation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457200" y="274680"/>
            <a:ext cx="8229240" cy="1142640"/>
          </a:xfrm>
          <a:prstGeom prst="rect">
            <a:avLst/>
          </a:prstGeom>
        </p:spPr>
        <p:txBody>
          <a:bodyPr anchor="ctr"/>
          <a:lstStyle/>
          <a:p>
            <a:endParaRPr/>
          </a:p>
        </p:txBody>
      </p:sp>
      <p:pic>
        <p:nvPicPr>
          <p:cNvPr id="210" name="Picture 3"/>
          <p:cNvPicPr/>
          <p:nvPr/>
        </p:nvPicPr>
        <p:blipFill>
          <a:blip r:embed="rId2"/>
          <a:stretch>
            <a:fillRect/>
          </a:stretch>
        </p:blipFill>
        <p:spPr>
          <a:xfrm>
            <a:off x="0" y="0"/>
            <a:ext cx="9143640" cy="6857640"/>
          </a:xfrm>
          <a:prstGeom prst="rect">
            <a:avLst/>
          </a:prstGeom>
          <a:ln>
            <a:noFill/>
          </a:ln>
        </p:spPr>
      </p:pic>
      <p:sp>
        <p:nvSpPr>
          <p:cNvPr id="211" name="TextShape 2"/>
          <p:cNvSpPr txBox="1"/>
          <p:nvPr/>
        </p:nvSpPr>
        <p:spPr>
          <a:xfrm>
            <a:off x="457200" y="1828800"/>
            <a:ext cx="8229240" cy="4495320"/>
          </a:xfrm>
          <a:prstGeom prst="rect">
            <a:avLst/>
          </a:prstGeom>
        </p:spPr>
        <p:txBody>
          <a:bodyPr/>
          <a:lstStyle/>
          <a:p>
            <a:pPr algn="ctr">
              <a:lnSpc>
                <a:spcPct val="200000"/>
              </a:lnSpc>
            </a:pPr>
            <a:r>
              <a:rPr lang="en-US" sz="2000" b="1">
                <a:solidFill>
                  <a:srgbClr val="000000"/>
                </a:solidFill>
                <a:latin typeface="Book Antiqua"/>
              </a:rPr>
              <a:t>Types of border</a:t>
            </a:r>
            <a:endParaRPr/>
          </a:p>
          <a:p>
            <a:pPr algn="ctr">
              <a:lnSpc>
                <a:spcPct val="200000"/>
              </a:lnSpc>
            </a:pPr>
            <a:endParaRPr/>
          </a:p>
        </p:txBody>
      </p:sp>
      <p:sp>
        <p:nvSpPr>
          <p:cNvPr id="212"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Border strip irrigation</a:t>
            </a:r>
            <a:endParaRPr/>
          </a:p>
        </p:txBody>
      </p:sp>
      <p:sp>
        <p:nvSpPr>
          <p:cNvPr id="213" name="Line 4"/>
          <p:cNvSpPr/>
          <p:nvPr/>
        </p:nvSpPr>
        <p:spPr>
          <a:xfrm>
            <a:off x="4389840" y="2391840"/>
            <a:ext cx="0" cy="468360"/>
          </a:xfrm>
          <a:prstGeom prst="line">
            <a:avLst/>
          </a:prstGeom>
          <a:ln w="9360">
            <a:solidFill>
              <a:srgbClr val="4A7EBB"/>
            </a:solidFill>
            <a:round/>
          </a:ln>
        </p:spPr>
      </p:sp>
      <p:sp>
        <p:nvSpPr>
          <p:cNvPr id="214" name="Line 5"/>
          <p:cNvSpPr/>
          <p:nvPr/>
        </p:nvSpPr>
        <p:spPr>
          <a:xfrm flipH="1">
            <a:off x="2057040" y="2860200"/>
            <a:ext cx="2332800" cy="0"/>
          </a:xfrm>
          <a:prstGeom prst="line">
            <a:avLst/>
          </a:prstGeom>
          <a:ln w="9360">
            <a:solidFill>
              <a:srgbClr val="4A7EBB"/>
            </a:solidFill>
            <a:round/>
          </a:ln>
        </p:spPr>
      </p:sp>
      <p:sp>
        <p:nvSpPr>
          <p:cNvPr id="215" name="Line 6"/>
          <p:cNvSpPr/>
          <p:nvPr/>
        </p:nvSpPr>
        <p:spPr>
          <a:xfrm>
            <a:off x="4389840" y="2860200"/>
            <a:ext cx="2163240" cy="0"/>
          </a:xfrm>
          <a:prstGeom prst="line">
            <a:avLst/>
          </a:prstGeom>
          <a:ln w="9360">
            <a:solidFill>
              <a:srgbClr val="4A7EBB"/>
            </a:solidFill>
            <a:round/>
          </a:ln>
        </p:spPr>
      </p:sp>
      <p:sp>
        <p:nvSpPr>
          <p:cNvPr id="216" name="CustomShape 7"/>
          <p:cNvSpPr/>
          <p:nvPr/>
        </p:nvSpPr>
        <p:spPr>
          <a:xfrm>
            <a:off x="2057400" y="2860200"/>
            <a:ext cx="360" cy="339840"/>
          </a:xfrm>
          <a:prstGeom prst="straightConnector1">
            <a:avLst/>
          </a:prstGeom>
          <a:noFill/>
          <a:ln w="9360">
            <a:solidFill>
              <a:srgbClr val="4A7EBB"/>
            </a:solidFill>
            <a:round/>
            <a:tailEnd type="arrow" w="med" len="med"/>
          </a:ln>
        </p:spPr>
      </p:sp>
      <p:sp>
        <p:nvSpPr>
          <p:cNvPr id="217" name="CustomShape 8"/>
          <p:cNvSpPr/>
          <p:nvPr/>
        </p:nvSpPr>
        <p:spPr>
          <a:xfrm>
            <a:off x="6553080" y="2860200"/>
            <a:ext cx="360" cy="339840"/>
          </a:xfrm>
          <a:prstGeom prst="straightConnector1">
            <a:avLst/>
          </a:prstGeom>
          <a:noFill/>
          <a:ln w="9360">
            <a:solidFill>
              <a:srgbClr val="4A7EBB"/>
            </a:solidFill>
            <a:round/>
            <a:tailEnd type="arrow" w="med" len="med"/>
          </a:ln>
        </p:spPr>
      </p:sp>
      <p:sp>
        <p:nvSpPr>
          <p:cNvPr id="218" name="CustomShape 9"/>
          <p:cNvSpPr/>
          <p:nvPr/>
        </p:nvSpPr>
        <p:spPr>
          <a:xfrm>
            <a:off x="685800" y="3352680"/>
            <a:ext cx="3885840" cy="3138840"/>
          </a:xfrm>
          <a:prstGeom prst="rect">
            <a:avLst/>
          </a:prstGeom>
          <a:noFill/>
          <a:ln>
            <a:noFill/>
          </a:ln>
        </p:spPr>
        <p:txBody>
          <a:bodyPr lIns="90000" tIns="45000" rIns="90000" bIns="45000"/>
          <a:lstStyle/>
          <a:p>
            <a:pPr>
              <a:lnSpc>
                <a:spcPct val="100000"/>
              </a:lnSpc>
            </a:pPr>
            <a:r>
              <a:rPr lang="en-IN" sz="2000">
                <a:solidFill>
                  <a:srgbClr val="000000"/>
                </a:solidFill>
                <a:latin typeface="Book Antiqua"/>
              </a:rPr>
              <a:t>         </a:t>
            </a:r>
            <a:r>
              <a:rPr lang="en-IN" sz="2000" b="1">
                <a:solidFill>
                  <a:srgbClr val="000000"/>
                </a:solidFill>
                <a:latin typeface="Book Antiqua"/>
              </a:rPr>
              <a:t>Straight border</a:t>
            </a:r>
            <a:endParaRPr/>
          </a:p>
          <a:p>
            <a:pPr>
              <a:lnSpc>
                <a:spcPct val="100000"/>
              </a:lnSpc>
            </a:pPr>
            <a:endParaRPr/>
          </a:p>
          <a:p>
            <a:pPr algn="just">
              <a:lnSpc>
                <a:spcPct val="100000"/>
              </a:lnSpc>
              <a:buFont typeface="Wingdings" charset="2"/>
              <a:buChar char=""/>
            </a:pPr>
            <a:r>
              <a:rPr lang="en-IN" sz="2000">
                <a:solidFill>
                  <a:srgbClr val="000000"/>
                </a:solidFill>
                <a:latin typeface="Calibri"/>
              </a:rPr>
              <a:t>Borders are laid along the general slope of the field. </a:t>
            </a:r>
            <a:endParaRPr/>
          </a:p>
          <a:p>
            <a:pPr algn="just">
              <a:lnSpc>
                <a:spcPct val="100000"/>
              </a:lnSpc>
              <a:buFont typeface="Wingdings" charset="2"/>
              <a:buChar char=""/>
            </a:pPr>
            <a:r>
              <a:rPr lang="en-IN" sz="2000">
                <a:solidFill>
                  <a:srgbClr val="000000"/>
                </a:solidFill>
                <a:latin typeface="Calibri"/>
              </a:rPr>
              <a:t>Grading of the field is done by scraping away the surface soil from one part to other without affecting the soil productivity.</a:t>
            </a:r>
            <a:endParaRPr/>
          </a:p>
        </p:txBody>
      </p:sp>
      <p:sp>
        <p:nvSpPr>
          <p:cNvPr id="219" name="CustomShape 10"/>
          <p:cNvSpPr/>
          <p:nvPr/>
        </p:nvSpPr>
        <p:spPr>
          <a:xfrm>
            <a:off x="5105520" y="3352680"/>
            <a:ext cx="3657240" cy="2833920"/>
          </a:xfrm>
          <a:prstGeom prst="rect">
            <a:avLst/>
          </a:prstGeom>
          <a:noFill/>
          <a:ln>
            <a:noFill/>
          </a:ln>
        </p:spPr>
        <p:txBody>
          <a:bodyPr lIns="90000" tIns="45000" rIns="90000" bIns="45000"/>
          <a:lstStyle/>
          <a:p>
            <a:pPr>
              <a:lnSpc>
                <a:spcPct val="100000"/>
              </a:lnSpc>
            </a:pPr>
            <a:r>
              <a:rPr lang="en-IN" sz="2000">
                <a:solidFill>
                  <a:srgbClr val="000000"/>
                </a:solidFill>
                <a:latin typeface="Book Antiqua"/>
              </a:rPr>
              <a:t>       </a:t>
            </a:r>
            <a:r>
              <a:rPr lang="en-IN" sz="2000" b="1">
                <a:solidFill>
                  <a:srgbClr val="000000"/>
                </a:solidFill>
                <a:latin typeface="Book Antiqua"/>
              </a:rPr>
              <a:t>Contour border</a:t>
            </a:r>
            <a:endParaRPr/>
          </a:p>
          <a:p>
            <a:pPr>
              <a:lnSpc>
                <a:spcPct val="100000"/>
              </a:lnSpc>
            </a:pPr>
            <a:endParaRPr/>
          </a:p>
          <a:p>
            <a:pPr algn="just">
              <a:lnSpc>
                <a:spcPct val="100000"/>
              </a:lnSpc>
              <a:buFont typeface="Wingdings" charset="2"/>
              <a:buChar char=""/>
            </a:pPr>
            <a:r>
              <a:rPr lang="en-IN" sz="2000">
                <a:solidFill>
                  <a:srgbClr val="000000"/>
                </a:solidFill>
                <a:latin typeface="Calibri"/>
              </a:rPr>
              <a:t>Borders are laid across the slope of the field. </a:t>
            </a:r>
            <a:endParaRPr/>
          </a:p>
          <a:p>
            <a:pPr algn="just">
              <a:lnSpc>
                <a:spcPct val="100000"/>
              </a:lnSpc>
              <a:buFont typeface="Wingdings" charset="2"/>
              <a:buChar char=""/>
            </a:pPr>
            <a:r>
              <a:rPr lang="en-IN" sz="2000">
                <a:solidFill>
                  <a:srgbClr val="000000"/>
                </a:solidFill>
                <a:latin typeface="Calibri"/>
              </a:rPr>
              <a:t>It is normally done when slope of the land is very steep with a shallow soil depth and levelling is not feasible.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3"/>
          <p:cNvPicPr/>
          <p:nvPr/>
        </p:nvPicPr>
        <p:blipFill>
          <a:blip r:embed="rId2"/>
          <a:stretch>
            <a:fillRect/>
          </a:stretch>
        </p:blipFill>
        <p:spPr>
          <a:xfrm>
            <a:off x="0" y="0"/>
            <a:ext cx="9143640" cy="6857640"/>
          </a:xfrm>
          <a:prstGeom prst="rect">
            <a:avLst/>
          </a:prstGeom>
          <a:ln>
            <a:noFill/>
          </a:ln>
        </p:spPr>
      </p:pic>
      <p:sp>
        <p:nvSpPr>
          <p:cNvPr id="221" name="CustomShape 1"/>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Border strip irrigation</a:t>
            </a:r>
            <a:endParaRPr/>
          </a:p>
        </p:txBody>
      </p:sp>
      <p:pic>
        <p:nvPicPr>
          <p:cNvPr id="222" name="Picture 6"/>
          <p:cNvPicPr/>
          <p:nvPr/>
        </p:nvPicPr>
        <p:blipFill>
          <a:blip r:embed="rId3"/>
          <a:stretch>
            <a:fillRect/>
          </a:stretch>
        </p:blipFill>
        <p:spPr>
          <a:xfrm>
            <a:off x="838080" y="1981080"/>
            <a:ext cx="7543440" cy="4114440"/>
          </a:xfrm>
          <a:prstGeom prst="rect">
            <a:avLst/>
          </a:prstGeom>
          <a:ln w="38160">
            <a:solidFill>
              <a:srgbClr val="000000"/>
            </a:solidFill>
            <a:miter/>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3"/>
          <p:cNvPicPr/>
          <p:nvPr/>
        </p:nvPicPr>
        <p:blipFill>
          <a:blip r:embed="rId2"/>
          <a:stretch>
            <a:fillRect/>
          </a:stretch>
        </p:blipFill>
        <p:spPr>
          <a:xfrm>
            <a:off x="0" y="0"/>
            <a:ext cx="9143640" cy="6857640"/>
          </a:xfrm>
          <a:prstGeom prst="rect">
            <a:avLst/>
          </a:prstGeom>
          <a:ln>
            <a:noFill/>
          </a:ln>
        </p:spPr>
      </p:pic>
      <p:sp>
        <p:nvSpPr>
          <p:cNvPr id="224" name="TextShape 1"/>
          <p:cNvSpPr txBox="1"/>
          <p:nvPr/>
        </p:nvSpPr>
        <p:spPr>
          <a:xfrm>
            <a:off x="457200" y="274680"/>
            <a:ext cx="8229240" cy="1142640"/>
          </a:xfrm>
          <a:prstGeom prst="rect">
            <a:avLst/>
          </a:prstGeom>
        </p:spPr>
        <p:txBody>
          <a:bodyPr anchor="ctr"/>
          <a:lstStyle/>
          <a:p>
            <a:pPr>
              <a:lnSpc>
                <a:spcPct val="100000"/>
              </a:lnSpc>
            </a:pPr>
            <a:r>
              <a:rPr lang="en-US" sz="3600" b="1">
                <a:solidFill>
                  <a:srgbClr val="FFFFFF"/>
                </a:solidFill>
                <a:latin typeface="Book Antiqua"/>
              </a:rPr>
              <a:t>Border strip irrigation
</a:t>
            </a:r>
            <a:endParaRPr/>
          </a:p>
        </p:txBody>
      </p:sp>
      <p:sp>
        <p:nvSpPr>
          <p:cNvPr id="225" name="TextShape 2"/>
          <p:cNvSpPr txBox="1"/>
          <p:nvPr/>
        </p:nvSpPr>
        <p:spPr>
          <a:xfrm>
            <a:off x="457200" y="156996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226" name="TextShape 3"/>
          <p:cNvSpPr txBox="1"/>
          <p:nvPr/>
        </p:nvSpPr>
        <p:spPr>
          <a:xfrm>
            <a:off x="457200" y="2174760"/>
            <a:ext cx="4039920" cy="395100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No land is wasted for making channels excepting the supply channel.</a:t>
            </a:r>
            <a:endParaRPr/>
          </a:p>
          <a:p>
            <a:pPr algn="just">
              <a:lnSpc>
                <a:spcPct val="150000"/>
              </a:lnSpc>
              <a:buFont typeface="Calibri"/>
              <a:buAutoNum type="arabicParenR"/>
            </a:pPr>
            <a:r>
              <a:rPr lang="en-US" sz="2000">
                <a:solidFill>
                  <a:srgbClr val="8B8B8B"/>
                </a:solidFill>
                <a:latin typeface="Book Antiqua"/>
              </a:rPr>
              <a:t>Borders can be used for growing crops.</a:t>
            </a:r>
            <a:endParaRPr/>
          </a:p>
          <a:p>
            <a:pPr algn="just">
              <a:lnSpc>
                <a:spcPct val="150000"/>
              </a:lnSpc>
              <a:buFont typeface="Calibri"/>
              <a:buAutoNum type="arabicParenR"/>
            </a:pPr>
            <a:r>
              <a:rPr lang="en-US" sz="2000">
                <a:solidFill>
                  <a:srgbClr val="8B8B8B"/>
                </a:solidFill>
                <a:latin typeface="Book Antiqua"/>
              </a:rPr>
              <a:t>Water application efficiency is high.</a:t>
            </a:r>
            <a:endParaRPr/>
          </a:p>
          <a:p>
            <a:pPr algn="just">
              <a:lnSpc>
                <a:spcPct val="150000"/>
              </a:lnSpc>
              <a:buFont typeface="Calibri"/>
              <a:buAutoNum type="arabicParenR"/>
            </a:pPr>
            <a:r>
              <a:rPr lang="en-US" sz="2000">
                <a:solidFill>
                  <a:srgbClr val="8B8B8B"/>
                </a:solidFill>
                <a:latin typeface="Book Antiqua"/>
              </a:rPr>
              <a:t>Labour requirement is low.</a:t>
            </a:r>
            <a:endParaRPr/>
          </a:p>
          <a:p>
            <a:pPr algn="just">
              <a:lnSpc>
                <a:spcPct val="150000"/>
              </a:lnSpc>
            </a:pPr>
            <a:endParaRPr/>
          </a:p>
        </p:txBody>
      </p:sp>
      <p:sp>
        <p:nvSpPr>
          <p:cNvPr id="227" name="TextShape 4"/>
          <p:cNvSpPr txBox="1"/>
          <p:nvPr/>
        </p:nvSpPr>
        <p:spPr>
          <a:xfrm>
            <a:off x="4645080" y="156996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228" name="TextShape 5"/>
          <p:cNvSpPr txBox="1"/>
          <p:nvPr/>
        </p:nvSpPr>
        <p:spPr>
          <a:xfrm>
            <a:off x="4645080" y="2174760"/>
            <a:ext cx="4041360" cy="3951000"/>
          </a:xfrm>
          <a:prstGeom prst="rect">
            <a:avLst/>
          </a:prstGeom>
        </p:spPr>
        <p:txBody>
          <a:bodyPr anchor="ctr"/>
          <a:lstStyle/>
          <a:p>
            <a:pPr algn="just">
              <a:lnSpc>
                <a:spcPct val="200000"/>
              </a:lnSpc>
              <a:buFont typeface="Calibri"/>
              <a:buAutoNum type="arabicParenR"/>
            </a:pPr>
            <a:r>
              <a:rPr lang="en-US" sz="2000">
                <a:solidFill>
                  <a:srgbClr val="8B8B8B"/>
                </a:solidFill>
                <a:latin typeface="Book Antiqua"/>
              </a:rPr>
              <a:t>Initial construction cost is high.</a:t>
            </a:r>
            <a:endParaRPr/>
          </a:p>
          <a:p>
            <a:pPr algn="just">
              <a:lnSpc>
                <a:spcPct val="200000"/>
              </a:lnSpc>
              <a:buFont typeface="Calibri"/>
              <a:buAutoNum type="arabicParenR"/>
            </a:pPr>
            <a:r>
              <a:rPr lang="en-US" sz="2000">
                <a:solidFill>
                  <a:srgbClr val="8B8B8B"/>
                </a:solidFill>
                <a:latin typeface="Book Antiqua"/>
              </a:rPr>
              <a:t>Precise levelling is essential.</a:t>
            </a:r>
            <a:endParaRPr/>
          </a:p>
          <a:p>
            <a:pPr algn="just">
              <a:lnSpc>
                <a:spcPct val="200000"/>
              </a:lnSpc>
              <a:buFont typeface="Calibri"/>
              <a:buAutoNum type="arabicParenR"/>
            </a:pPr>
            <a:r>
              <a:rPr lang="en-US" sz="2000">
                <a:solidFill>
                  <a:srgbClr val="8B8B8B"/>
                </a:solidFill>
                <a:latin typeface="Book Antiqua"/>
              </a:rPr>
              <a:t>Enough skill is required in applying water.</a:t>
            </a:r>
            <a:endParaRPr/>
          </a:p>
          <a:p>
            <a:pPr algn="just">
              <a:lnSpc>
                <a:spcPct val="200000"/>
              </a:lnSpc>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457200" y="274680"/>
            <a:ext cx="8229240" cy="1142640"/>
          </a:xfrm>
          <a:prstGeom prst="rect">
            <a:avLst/>
          </a:prstGeom>
        </p:spPr>
        <p:txBody>
          <a:bodyPr anchor="ctr"/>
          <a:lstStyle/>
          <a:p>
            <a:endParaRPr/>
          </a:p>
        </p:txBody>
      </p:sp>
      <p:pic>
        <p:nvPicPr>
          <p:cNvPr id="230" name="Picture 3"/>
          <p:cNvPicPr/>
          <p:nvPr/>
        </p:nvPicPr>
        <p:blipFill>
          <a:blip r:embed="rId2"/>
          <a:stretch>
            <a:fillRect/>
          </a:stretch>
        </p:blipFill>
        <p:spPr>
          <a:xfrm>
            <a:off x="0" y="0"/>
            <a:ext cx="9143640" cy="6857640"/>
          </a:xfrm>
          <a:prstGeom prst="rect">
            <a:avLst/>
          </a:prstGeom>
          <a:ln>
            <a:noFill/>
          </a:ln>
        </p:spPr>
      </p:pic>
      <p:sp>
        <p:nvSpPr>
          <p:cNvPr id="231" name="TextShape 2"/>
          <p:cNvSpPr txBox="1"/>
          <p:nvPr/>
        </p:nvSpPr>
        <p:spPr>
          <a:xfrm>
            <a:off x="457200" y="1828800"/>
            <a:ext cx="8229240" cy="4495320"/>
          </a:xfrm>
          <a:prstGeom prst="rect">
            <a:avLst/>
          </a:prstGeom>
        </p:spPr>
        <p:txBody>
          <a:bodyPr/>
          <a:lstStyle/>
          <a:p>
            <a:pPr algn="just">
              <a:lnSpc>
                <a:spcPct val="150000"/>
              </a:lnSpc>
              <a:buFont typeface="Wingdings" charset="2"/>
              <a:buChar char=""/>
            </a:pPr>
            <a:r>
              <a:rPr lang="en-US" sz="2000">
                <a:solidFill>
                  <a:srgbClr val="000000"/>
                </a:solidFill>
                <a:latin typeface="Book Antiqua"/>
              </a:rPr>
              <a:t>In this method, field is divided into </a:t>
            </a:r>
            <a:r>
              <a:rPr lang="en-US" sz="2000" b="1">
                <a:solidFill>
                  <a:srgbClr val="C00000"/>
                </a:solidFill>
                <a:latin typeface="Book Antiqua"/>
              </a:rPr>
              <a:t>small plots surrounded by bunds </a:t>
            </a:r>
            <a:r>
              <a:rPr lang="en-US" sz="2000">
                <a:solidFill>
                  <a:srgbClr val="000000"/>
                </a:solidFill>
                <a:latin typeface="Book Antiqua"/>
              </a:rPr>
              <a:t>on all the four sides. </a:t>
            </a:r>
            <a:endParaRPr/>
          </a:p>
          <a:p>
            <a:pPr algn="just">
              <a:lnSpc>
                <a:spcPct val="150000"/>
              </a:lnSpc>
              <a:buFont typeface="Wingdings" charset="2"/>
              <a:buChar char=""/>
            </a:pPr>
            <a:r>
              <a:rPr lang="en-US" sz="2000">
                <a:solidFill>
                  <a:srgbClr val="000000"/>
                </a:solidFill>
                <a:latin typeface="Book Antiqua"/>
              </a:rPr>
              <a:t>Water from main channel is supplied to the field channels one after the other. </a:t>
            </a:r>
            <a:endParaRPr/>
          </a:p>
          <a:p>
            <a:pPr algn="just">
              <a:lnSpc>
                <a:spcPct val="150000"/>
              </a:lnSpc>
              <a:buFont typeface="Wingdings" charset="2"/>
              <a:buChar char=""/>
            </a:pPr>
            <a:r>
              <a:rPr lang="en-US" sz="2000">
                <a:solidFill>
                  <a:srgbClr val="000000"/>
                </a:solidFill>
                <a:latin typeface="Book Antiqua"/>
              </a:rPr>
              <a:t>Each field channel supplies water to two rows of check basins and water is applied to one basin after another. </a:t>
            </a:r>
            <a:endParaRPr/>
          </a:p>
          <a:p>
            <a:pPr algn="just">
              <a:lnSpc>
                <a:spcPct val="150000"/>
              </a:lnSpc>
              <a:buFont typeface="Wingdings" charset="2"/>
              <a:buChar char=""/>
            </a:pPr>
            <a:r>
              <a:rPr lang="en-US" sz="2000">
                <a:solidFill>
                  <a:srgbClr val="000000"/>
                </a:solidFill>
                <a:latin typeface="Book Antiqua"/>
              </a:rPr>
              <a:t>Size of check basins ranges from 4 m × 3 m to 6 m × 5 m depending on the stream size and soil texture. This method is the </a:t>
            </a:r>
            <a:r>
              <a:rPr lang="en-US" sz="2000" b="1">
                <a:solidFill>
                  <a:srgbClr val="C00000"/>
                </a:solidFill>
                <a:latin typeface="Book Antiqua"/>
              </a:rPr>
              <a:t>most common method</a:t>
            </a:r>
            <a:r>
              <a:rPr lang="en-US" sz="2000">
                <a:solidFill>
                  <a:srgbClr val="000000"/>
                </a:solidFill>
                <a:latin typeface="Book Antiqua"/>
              </a:rPr>
              <a:t> among surface method of irrigation</a:t>
            </a:r>
            <a:endParaRPr/>
          </a:p>
        </p:txBody>
      </p:sp>
      <p:sp>
        <p:nvSpPr>
          <p:cNvPr id="232"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Check basin irrigation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3"/>
          <p:cNvPicPr/>
          <p:nvPr/>
        </p:nvPicPr>
        <p:blipFill>
          <a:blip r:embed="rId2"/>
          <a:stretch>
            <a:fillRect/>
          </a:stretch>
        </p:blipFill>
        <p:spPr>
          <a:xfrm>
            <a:off x="0" y="0"/>
            <a:ext cx="9143640" cy="6857640"/>
          </a:xfrm>
          <a:prstGeom prst="rect">
            <a:avLst/>
          </a:prstGeom>
          <a:ln>
            <a:noFill/>
          </a:ln>
        </p:spPr>
      </p:pic>
      <p:sp>
        <p:nvSpPr>
          <p:cNvPr id="234" name="CustomShape 1"/>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Check basin irrigation</a:t>
            </a:r>
            <a:endParaRPr/>
          </a:p>
        </p:txBody>
      </p:sp>
      <p:pic>
        <p:nvPicPr>
          <p:cNvPr id="235" name="Picture 5"/>
          <p:cNvPicPr/>
          <p:nvPr/>
        </p:nvPicPr>
        <p:blipFill>
          <a:blip r:embed="rId3"/>
          <a:stretch>
            <a:fillRect/>
          </a:stretch>
        </p:blipFill>
        <p:spPr>
          <a:xfrm>
            <a:off x="1066680" y="1962000"/>
            <a:ext cx="7086240" cy="4133520"/>
          </a:xfrm>
          <a:prstGeom prst="rect">
            <a:avLst/>
          </a:prstGeom>
          <a:ln w="38160">
            <a:solidFill>
              <a:srgbClr val="000000"/>
            </a:solidFill>
            <a:miter/>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FF0000"/>
                </a:solidFill>
                <a:latin typeface="Calibri"/>
              </a:rPr>
              <a:t>Criteria for scheduling irrigation
</a:t>
            </a:r>
            <a:endParaRPr/>
          </a:p>
        </p:txBody>
      </p:sp>
      <p:sp>
        <p:nvSpPr>
          <p:cNvPr id="157" name="TextShape 2"/>
          <p:cNvSpPr txBox="1"/>
          <p:nvPr/>
        </p:nvSpPr>
        <p:spPr>
          <a:xfrm>
            <a:off x="457200" y="1600200"/>
            <a:ext cx="8229240" cy="4525560"/>
          </a:xfrm>
          <a:prstGeom prst="rect">
            <a:avLst/>
          </a:prstGeom>
        </p:spPr>
        <p:txBody>
          <a:bodyPr/>
          <a:lstStyle/>
          <a:p>
            <a:pPr algn="just">
              <a:lnSpc>
                <a:spcPct val="100000"/>
              </a:lnSpc>
              <a:buFont typeface="Arial"/>
              <a:buChar char="•"/>
            </a:pPr>
            <a:r>
              <a:rPr lang="en-US" sz="3200">
                <a:solidFill>
                  <a:srgbClr val="000000"/>
                </a:solidFill>
                <a:latin typeface="Calibri"/>
              </a:rPr>
              <a:t>With the advancement of knowledge in the field of soil-plant-atmospheric system several criteria for scheduling irrigations are now available and are being used by investigators and farmers. All the available criteria can be broadly classified into the following three categories:</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3"/>
          <p:cNvPicPr/>
          <p:nvPr/>
        </p:nvPicPr>
        <p:blipFill>
          <a:blip r:embed="rId2"/>
          <a:stretch>
            <a:fillRect/>
          </a:stretch>
        </p:blipFill>
        <p:spPr>
          <a:xfrm>
            <a:off x="0" y="0"/>
            <a:ext cx="9143640" cy="6857640"/>
          </a:xfrm>
          <a:prstGeom prst="rect">
            <a:avLst/>
          </a:prstGeom>
          <a:ln>
            <a:noFill/>
          </a:ln>
        </p:spPr>
      </p:pic>
      <p:sp>
        <p:nvSpPr>
          <p:cNvPr id="237" name="TextShape 1"/>
          <p:cNvSpPr txBox="1"/>
          <p:nvPr/>
        </p:nvSpPr>
        <p:spPr>
          <a:xfrm>
            <a:off x="457200" y="274680"/>
            <a:ext cx="8229240" cy="1142640"/>
          </a:xfrm>
          <a:prstGeom prst="rect">
            <a:avLst/>
          </a:prstGeom>
        </p:spPr>
        <p:txBody>
          <a:bodyPr anchor="ctr"/>
          <a:lstStyle/>
          <a:p>
            <a:pPr>
              <a:lnSpc>
                <a:spcPct val="100000"/>
              </a:lnSpc>
            </a:pPr>
            <a:r>
              <a:rPr lang="en-US" sz="3600" b="1">
                <a:solidFill>
                  <a:srgbClr val="FFFFFF"/>
                </a:solidFill>
                <a:latin typeface="Book Antiqua"/>
              </a:rPr>
              <a:t>Check basin irrigation</a:t>
            </a:r>
            <a:endParaRPr/>
          </a:p>
        </p:txBody>
      </p:sp>
      <p:sp>
        <p:nvSpPr>
          <p:cNvPr id="238" name="TextShape 2"/>
          <p:cNvSpPr txBox="1"/>
          <p:nvPr/>
        </p:nvSpPr>
        <p:spPr>
          <a:xfrm>
            <a:off x="457200" y="156996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239" name="TextShape 3"/>
          <p:cNvSpPr txBox="1"/>
          <p:nvPr/>
        </p:nvSpPr>
        <p:spPr>
          <a:xfrm>
            <a:off x="457200" y="2174760"/>
            <a:ext cx="4039920" cy="395100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Variable size of streams can be effectively used.</a:t>
            </a:r>
            <a:endParaRPr/>
          </a:p>
          <a:p>
            <a:pPr algn="just">
              <a:lnSpc>
                <a:spcPct val="150000"/>
              </a:lnSpc>
              <a:buFont typeface="Calibri"/>
              <a:buAutoNum type="arabicParenR"/>
            </a:pPr>
            <a:r>
              <a:rPr lang="en-US" sz="2000">
                <a:solidFill>
                  <a:srgbClr val="8B8B8B"/>
                </a:solidFill>
                <a:latin typeface="Book Antiqua"/>
              </a:rPr>
              <a:t>It can be adopted for a wide range of soil.</a:t>
            </a:r>
            <a:endParaRPr/>
          </a:p>
          <a:p>
            <a:pPr algn="just">
              <a:lnSpc>
                <a:spcPct val="150000"/>
              </a:lnSpc>
              <a:buFont typeface="Calibri"/>
              <a:buAutoNum type="arabicParenR"/>
            </a:pPr>
            <a:r>
              <a:rPr lang="en-US" sz="2000">
                <a:solidFill>
                  <a:srgbClr val="8B8B8B"/>
                </a:solidFill>
                <a:latin typeface="Book Antiqua"/>
              </a:rPr>
              <a:t>Water application efficiency is high.</a:t>
            </a:r>
            <a:endParaRPr/>
          </a:p>
          <a:p>
            <a:pPr algn="just">
              <a:lnSpc>
                <a:spcPct val="150000"/>
              </a:lnSpc>
              <a:buFont typeface="Calibri"/>
              <a:buAutoNum type="arabicParenR"/>
            </a:pPr>
            <a:r>
              <a:rPr lang="en-US" sz="2000">
                <a:solidFill>
                  <a:srgbClr val="8B8B8B"/>
                </a:solidFill>
                <a:latin typeface="Book Antiqua"/>
              </a:rPr>
              <a:t>Water logging condition can be easily created for rice crop.</a:t>
            </a:r>
            <a:endParaRPr/>
          </a:p>
          <a:p>
            <a:pPr algn="just">
              <a:lnSpc>
                <a:spcPct val="150000"/>
              </a:lnSpc>
            </a:pPr>
            <a:endParaRPr/>
          </a:p>
        </p:txBody>
      </p:sp>
      <p:sp>
        <p:nvSpPr>
          <p:cNvPr id="240" name="TextShape 4"/>
          <p:cNvSpPr txBox="1"/>
          <p:nvPr/>
        </p:nvSpPr>
        <p:spPr>
          <a:xfrm>
            <a:off x="4645080" y="156996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241" name="TextShape 5"/>
          <p:cNvSpPr txBox="1"/>
          <p:nvPr/>
        </p:nvSpPr>
        <p:spPr>
          <a:xfrm>
            <a:off x="4645080" y="2174760"/>
            <a:ext cx="4041360" cy="395100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Precise land levelling is essential.</a:t>
            </a:r>
            <a:endParaRPr/>
          </a:p>
          <a:p>
            <a:pPr algn="just">
              <a:lnSpc>
                <a:spcPct val="150000"/>
              </a:lnSpc>
              <a:buFont typeface="Calibri"/>
              <a:buAutoNum type="arabicParenR"/>
            </a:pPr>
            <a:r>
              <a:rPr lang="en-US" sz="2000">
                <a:solidFill>
                  <a:srgbClr val="8B8B8B"/>
                </a:solidFill>
                <a:latin typeface="Book Antiqua"/>
              </a:rPr>
              <a:t>Considerable land is wasted by bunds and channels.</a:t>
            </a:r>
            <a:endParaRPr/>
          </a:p>
          <a:p>
            <a:pPr algn="just">
              <a:lnSpc>
                <a:spcPct val="150000"/>
              </a:lnSpc>
              <a:buFont typeface="Calibri"/>
              <a:buAutoNum type="arabicParenR"/>
            </a:pPr>
            <a:r>
              <a:rPr lang="en-US" sz="2000">
                <a:solidFill>
                  <a:srgbClr val="8B8B8B"/>
                </a:solidFill>
                <a:latin typeface="Book Antiqua"/>
              </a:rPr>
              <a:t>Movement of implements and machinery are often restricted by bunds.</a:t>
            </a:r>
            <a:endParaRPr/>
          </a:p>
          <a:p>
            <a:pPr algn="just">
              <a:lnSpc>
                <a:spcPct val="150000"/>
              </a:lnSpc>
              <a:buFont typeface="Calibri"/>
              <a:buAutoNum type="arabicParenR"/>
            </a:pPr>
            <a:r>
              <a:rPr lang="en-US" sz="2000">
                <a:solidFill>
                  <a:srgbClr val="8B8B8B"/>
                </a:solidFill>
                <a:latin typeface="Book Antiqua"/>
              </a:rPr>
              <a:t>Labour requirement is high.</a:t>
            </a:r>
            <a:endParaRPr/>
          </a:p>
          <a:p>
            <a:pPr algn="just">
              <a:lnSpc>
                <a:spcPct val="150000"/>
              </a:lnSpc>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457200" y="274680"/>
            <a:ext cx="8229240" cy="1142640"/>
          </a:xfrm>
          <a:prstGeom prst="rect">
            <a:avLst/>
          </a:prstGeom>
        </p:spPr>
        <p:txBody>
          <a:bodyPr anchor="ctr"/>
          <a:lstStyle/>
          <a:p>
            <a:endParaRPr/>
          </a:p>
        </p:txBody>
      </p:sp>
      <p:pic>
        <p:nvPicPr>
          <p:cNvPr id="243" name="Picture 3"/>
          <p:cNvPicPr/>
          <p:nvPr/>
        </p:nvPicPr>
        <p:blipFill>
          <a:blip r:embed="rId2"/>
          <a:stretch>
            <a:fillRect/>
          </a:stretch>
        </p:blipFill>
        <p:spPr>
          <a:xfrm>
            <a:off x="0" y="0"/>
            <a:ext cx="9143640" cy="6857640"/>
          </a:xfrm>
          <a:prstGeom prst="rect">
            <a:avLst/>
          </a:prstGeom>
          <a:ln>
            <a:noFill/>
          </a:ln>
        </p:spPr>
      </p:pic>
      <p:sp>
        <p:nvSpPr>
          <p:cNvPr id="244" name="TextShape 2"/>
          <p:cNvSpPr txBox="1"/>
          <p:nvPr/>
        </p:nvSpPr>
        <p:spPr>
          <a:xfrm>
            <a:off x="457200" y="1828800"/>
            <a:ext cx="8229240" cy="4495320"/>
          </a:xfrm>
          <a:prstGeom prst="rect">
            <a:avLst/>
          </a:prstGeom>
        </p:spPr>
        <p:txBody>
          <a:bodyPr/>
          <a:lstStyle/>
          <a:p>
            <a:pPr algn="just">
              <a:lnSpc>
                <a:spcPct val="200000"/>
              </a:lnSpc>
              <a:buFont typeface="Wingdings" charset="2"/>
              <a:buChar char=""/>
            </a:pPr>
            <a:r>
              <a:rPr lang="en-US" sz="2000">
                <a:solidFill>
                  <a:srgbClr val="000000"/>
                </a:solidFill>
                <a:latin typeface="Book Antiqua"/>
              </a:rPr>
              <a:t>In topography with sloping and rolling where land leveling is not economical, the contour ditch or contour channel irrigation is adopted. </a:t>
            </a:r>
            <a:endParaRPr/>
          </a:p>
          <a:p>
            <a:pPr algn="just">
              <a:lnSpc>
                <a:spcPct val="200000"/>
              </a:lnSpc>
              <a:buFont typeface="Wingdings" charset="2"/>
              <a:buChar char=""/>
            </a:pPr>
            <a:r>
              <a:rPr lang="en-US" sz="2000">
                <a:solidFill>
                  <a:srgbClr val="000000"/>
                </a:solidFill>
                <a:latin typeface="Book Antiqua"/>
              </a:rPr>
              <a:t>Supply ditches are constructed </a:t>
            </a:r>
            <a:r>
              <a:rPr lang="en-US" sz="2000" b="1">
                <a:solidFill>
                  <a:srgbClr val="C00000"/>
                </a:solidFill>
                <a:latin typeface="Book Antiqua"/>
              </a:rPr>
              <a:t>along with the contours </a:t>
            </a:r>
            <a:r>
              <a:rPr lang="en-US" sz="2000">
                <a:solidFill>
                  <a:srgbClr val="000000"/>
                </a:solidFill>
                <a:latin typeface="Book Antiqua"/>
              </a:rPr>
              <a:t>at certain intervals depending on the slope of land. </a:t>
            </a:r>
            <a:endParaRPr/>
          </a:p>
          <a:p>
            <a:pPr algn="just">
              <a:lnSpc>
                <a:spcPct val="200000"/>
              </a:lnSpc>
              <a:buFont typeface="Wingdings" charset="2"/>
              <a:buChar char=""/>
            </a:pPr>
            <a:r>
              <a:rPr lang="en-US" sz="2000">
                <a:solidFill>
                  <a:srgbClr val="000000"/>
                </a:solidFill>
                <a:latin typeface="Book Antiqua"/>
              </a:rPr>
              <a:t>Water is flooded down the slope from the upper ditch to irrigate the lower land between two adjacent ditches.</a:t>
            </a:r>
            <a:endParaRPr/>
          </a:p>
        </p:txBody>
      </p:sp>
      <p:sp>
        <p:nvSpPr>
          <p:cNvPr id="245"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Contour ditch irrigation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457200" y="274680"/>
            <a:ext cx="8229240" cy="1142640"/>
          </a:xfrm>
          <a:prstGeom prst="rect">
            <a:avLst/>
          </a:prstGeom>
        </p:spPr>
        <p:txBody>
          <a:bodyPr anchor="ctr"/>
          <a:lstStyle/>
          <a:p>
            <a:endParaRPr/>
          </a:p>
        </p:txBody>
      </p:sp>
      <p:pic>
        <p:nvPicPr>
          <p:cNvPr id="247" name="Picture 3"/>
          <p:cNvPicPr/>
          <p:nvPr/>
        </p:nvPicPr>
        <p:blipFill>
          <a:blip r:embed="rId2"/>
          <a:stretch>
            <a:fillRect/>
          </a:stretch>
        </p:blipFill>
        <p:spPr>
          <a:xfrm>
            <a:off x="0" y="0"/>
            <a:ext cx="9143640" cy="6857640"/>
          </a:xfrm>
          <a:prstGeom prst="rect">
            <a:avLst/>
          </a:prstGeom>
          <a:ln>
            <a:noFill/>
          </a:ln>
        </p:spPr>
      </p:pic>
      <p:sp>
        <p:nvSpPr>
          <p:cNvPr id="248" name="CustomShape 2"/>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Contour ditch irrigation</a:t>
            </a:r>
            <a:endParaRPr/>
          </a:p>
        </p:txBody>
      </p:sp>
      <p:pic>
        <p:nvPicPr>
          <p:cNvPr id="249" name="Picture 6"/>
          <p:cNvPicPr/>
          <p:nvPr/>
        </p:nvPicPr>
        <p:blipFill>
          <a:blip r:embed="rId3"/>
          <a:stretch>
            <a:fillRect/>
          </a:stretch>
        </p:blipFill>
        <p:spPr>
          <a:xfrm>
            <a:off x="1143000" y="2133720"/>
            <a:ext cx="6933960" cy="3885840"/>
          </a:xfrm>
          <a:prstGeom prst="rect">
            <a:avLst/>
          </a:prstGeom>
          <a:ln w="38160">
            <a:solidFill>
              <a:srgbClr val="000000"/>
            </a:solidFill>
            <a:miter/>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icture 3"/>
          <p:cNvPicPr/>
          <p:nvPr/>
        </p:nvPicPr>
        <p:blipFill>
          <a:blip r:embed="rId2"/>
          <a:stretch>
            <a:fillRect/>
          </a:stretch>
        </p:blipFill>
        <p:spPr>
          <a:xfrm>
            <a:off x="0" y="0"/>
            <a:ext cx="9143640" cy="6857640"/>
          </a:xfrm>
          <a:prstGeom prst="rect">
            <a:avLst/>
          </a:prstGeom>
          <a:ln>
            <a:noFill/>
          </a:ln>
        </p:spPr>
      </p:pic>
      <p:sp>
        <p:nvSpPr>
          <p:cNvPr id="251" name="TextShape 1"/>
          <p:cNvSpPr txBox="1"/>
          <p:nvPr/>
        </p:nvSpPr>
        <p:spPr>
          <a:xfrm>
            <a:off x="457200" y="274680"/>
            <a:ext cx="8229240" cy="1142640"/>
          </a:xfrm>
          <a:prstGeom prst="rect">
            <a:avLst/>
          </a:prstGeom>
        </p:spPr>
        <p:txBody>
          <a:bodyPr anchor="ctr"/>
          <a:lstStyle/>
          <a:p>
            <a:pPr>
              <a:lnSpc>
                <a:spcPct val="100000"/>
              </a:lnSpc>
            </a:pPr>
            <a:r>
              <a:rPr lang="en-US" sz="3600" b="1">
                <a:solidFill>
                  <a:srgbClr val="FFFFFF"/>
                </a:solidFill>
                <a:latin typeface="Book Antiqua"/>
              </a:rPr>
              <a:t>Contour ditch irrigation</a:t>
            </a:r>
            <a:endParaRPr/>
          </a:p>
        </p:txBody>
      </p:sp>
      <p:sp>
        <p:nvSpPr>
          <p:cNvPr id="252" name="TextShape 2"/>
          <p:cNvSpPr txBox="1"/>
          <p:nvPr/>
        </p:nvSpPr>
        <p:spPr>
          <a:xfrm>
            <a:off x="457200" y="156996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253" name="TextShape 3"/>
          <p:cNvSpPr txBox="1"/>
          <p:nvPr/>
        </p:nvSpPr>
        <p:spPr>
          <a:xfrm>
            <a:off x="457200" y="2174760"/>
            <a:ext cx="4039920" cy="3951000"/>
          </a:xfrm>
          <a:prstGeom prst="rect">
            <a:avLst/>
          </a:prstGeom>
        </p:spPr>
        <p:txBody>
          <a:bodyPr anchor="ctr"/>
          <a:lstStyle/>
          <a:p>
            <a:pPr algn="just">
              <a:lnSpc>
                <a:spcPct val="200000"/>
              </a:lnSpc>
              <a:buFont typeface="Calibri"/>
              <a:buAutoNum type="arabicParenR"/>
            </a:pPr>
            <a:r>
              <a:rPr lang="en-US" sz="2000">
                <a:solidFill>
                  <a:srgbClr val="8B8B8B"/>
                </a:solidFill>
                <a:latin typeface="Book Antiqua"/>
              </a:rPr>
              <a:t>It does not require precise land levelling.</a:t>
            </a:r>
            <a:endParaRPr/>
          </a:p>
          <a:p>
            <a:pPr algn="just">
              <a:lnSpc>
                <a:spcPct val="200000"/>
              </a:lnSpc>
              <a:buFont typeface="Calibri"/>
              <a:buAutoNum type="arabicParenR"/>
            </a:pPr>
            <a:r>
              <a:rPr lang="en-US" sz="2000">
                <a:solidFill>
                  <a:srgbClr val="8B8B8B"/>
                </a:solidFill>
                <a:latin typeface="Book Antiqua"/>
              </a:rPr>
              <a:t>Cost of land preparation is low.</a:t>
            </a:r>
            <a:endParaRPr/>
          </a:p>
          <a:p>
            <a:pPr algn="just">
              <a:lnSpc>
                <a:spcPct val="200000"/>
              </a:lnSpc>
              <a:buFont typeface="Calibri"/>
              <a:buAutoNum type="arabicParenR"/>
            </a:pPr>
            <a:r>
              <a:rPr lang="en-US" sz="2000">
                <a:solidFill>
                  <a:srgbClr val="8B8B8B"/>
                </a:solidFill>
                <a:latin typeface="Book Antiqua"/>
              </a:rPr>
              <a:t>Chances of soil erosion are low.</a:t>
            </a:r>
            <a:endParaRPr/>
          </a:p>
          <a:p>
            <a:pPr algn="just">
              <a:lnSpc>
                <a:spcPct val="200000"/>
              </a:lnSpc>
            </a:pPr>
            <a:endParaRPr/>
          </a:p>
        </p:txBody>
      </p:sp>
      <p:sp>
        <p:nvSpPr>
          <p:cNvPr id="254" name="TextShape 4"/>
          <p:cNvSpPr txBox="1"/>
          <p:nvPr/>
        </p:nvSpPr>
        <p:spPr>
          <a:xfrm>
            <a:off x="4645080" y="156996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255" name="TextShape 5"/>
          <p:cNvSpPr txBox="1"/>
          <p:nvPr/>
        </p:nvSpPr>
        <p:spPr>
          <a:xfrm>
            <a:off x="4645080" y="2174760"/>
            <a:ext cx="4041360" cy="3951000"/>
          </a:xfrm>
          <a:prstGeom prst="rect">
            <a:avLst/>
          </a:prstGeom>
        </p:spPr>
        <p:txBody>
          <a:bodyPr anchor="ctr"/>
          <a:lstStyle/>
          <a:p>
            <a:pPr algn="just">
              <a:lnSpc>
                <a:spcPct val="250000"/>
              </a:lnSpc>
              <a:buFont typeface="Calibri"/>
              <a:buAutoNum type="arabicParenR"/>
            </a:pPr>
            <a:r>
              <a:rPr lang="en-US" sz="2000">
                <a:solidFill>
                  <a:srgbClr val="8B8B8B"/>
                </a:solidFill>
                <a:latin typeface="Book Antiqua"/>
              </a:rPr>
              <a:t>Labour cost is high.</a:t>
            </a:r>
            <a:endParaRPr/>
          </a:p>
          <a:p>
            <a:pPr algn="just">
              <a:lnSpc>
                <a:spcPct val="250000"/>
              </a:lnSpc>
              <a:buFont typeface="Calibri"/>
              <a:buAutoNum type="arabicParenR"/>
            </a:pPr>
            <a:r>
              <a:rPr lang="en-US" sz="2000">
                <a:solidFill>
                  <a:srgbClr val="8B8B8B"/>
                </a:solidFill>
                <a:latin typeface="Book Antiqua"/>
              </a:rPr>
              <a:t>Application efficiency is not high.</a:t>
            </a:r>
            <a:endParaRPr/>
          </a:p>
          <a:p>
            <a:pPr algn="just">
              <a:lnSpc>
                <a:spcPct val="250000"/>
              </a:lnSpc>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icture 3"/>
          <p:cNvPicPr/>
          <p:nvPr/>
        </p:nvPicPr>
        <p:blipFill>
          <a:blip r:embed="rId2"/>
          <a:stretch>
            <a:fillRect/>
          </a:stretch>
        </p:blipFill>
        <p:spPr>
          <a:xfrm>
            <a:off x="0" y="0"/>
            <a:ext cx="9143640" cy="6857640"/>
          </a:xfrm>
          <a:prstGeom prst="rect">
            <a:avLst/>
          </a:prstGeom>
          <a:ln>
            <a:noFill/>
          </a:ln>
        </p:spPr>
      </p:pic>
      <p:sp>
        <p:nvSpPr>
          <p:cNvPr id="257" name="TextShape 1"/>
          <p:cNvSpPr txBox="1"/>
          <p:nvPr/>
        </p:nvSpPr>
        <p:spPr>
          <a:xfrm>
            <a:off x="304920" y="2340000"/>
            <a:ext cx="8534160" cy="1469520"/>
          </a:xfrm>
          <a:prstGeom prst="rect">
            <a:avLst/>
          </a:prstGeom>
        </p:spPr>
        <p:txBody>
          <a:bodyPr anchor="ctr"/>
          <a:lstStyle/>
          <a:p>
            <a:pPr algn="ctr">
              <a:lnSpc>
                <a:spcPct val="100000"/>
              </a:lnSpc>
            </a:pPr>
            <a:r>
              <a:rPr lang="en-US" sz="4400" b="1">
                <a:solidFill>
                  <a:srgbClr val="984807"/>
                </a:solidFill>
                <a:latin typeface="Book Antiqua"/>
              </a:rPr>
              <a:t>Methods involving partial flooding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457200" y="274680"/>
            <a:ext cx="8229240" cy="1142640"/>
          </a:xfrm>
          <a:prstGeom prst="rect">
            <a:avLst/>
          </a:prstGeom>
        </p:spPr>
        <p:txBody>
          <a:bodyPr anchor="ctr"/>
          <a:lstStyle/>
          <a:p>
            <a:endParaRPr/>
          </a:p>
        </p:txBody>
      </p:sp>
      <p:pic>
        <p:nvPicPr>
          <p:cNvPr id="259" name="Picture 3"/>
          <p:cNvPicPr/>
          <p:nvPr/>
        </p:nvPicPr>
        <p:blipFill>
          <a:blip r:embed="rId2"/>
          <a:stretch>
            <a:fillRect/>
          </a:stretch>
        </p:blipFill>
        <p:spPr>
          <a:xfrm>
            <a:off x="0" y="0"/>
            <a:ext cx="9143640" cy="6857640"/>
          </a:xfrm>
          <a:prstGeom prst="rect">
            <a:avLst/>
          </a:prstGeom>
          <a:ln>
            <a:noFill/>
          </a:ln>
        </p:spPr>
      </p:pic>
      <p:sp>
        <p:nvSpPr>
          <p:cNvPr id="260" name="TextShape 2"/>
          <p:cNvSpPr txBox="1"/>
          <p:nvPr/>
        </p:nvSpPr>
        <p:spPr>
          <a:xfrm>
            <a:off x="457200" y="1828800"/>
            <a:ext cx="8229240" cy="4495320"/>
          </a:xfrm>
          <a:prstGeom prst="rect">
            <a:avLst/>
          </a:prstGeom>
        </p:spPr>
        <p:txBody>
          <a:bodyPr/>
          <a:lstStyle/>
          <a:p>
            <a:pPr algn="just">
              <a:lnSpc>
                <a:spcPct val="200000"/>
              </a:lnSpc>
              <a:buFont typeface="Wingdings" charset="2"/>
              <a:buChar char=""/>
            </a:pPr>
            <a:r>
              <a:rPr lang="en-US" sz="2000" dirty="0">
                <a:solidFill>
                  <a:srgbClr val="000000"/>
                </a:solidFill>
                <a:latin typeface="Book Antiqua"/>
              </a:rPr>
              <a:t>A method of surface irrigation in which water is delivered to the field through </a:t>
            </a:r>
            <a:r>
              <a:rPr lang="en-US" sz="2000" b="1" dirty="0">
                <a:solidFill>
                  <a:srgbClr val="C00000"/>
                </a:solidFill>
                <a:latin typeface="Book Antiqua"/>
              </a:rPr>
              <a:t>shallow ditches between ridges </a:t>
            </a:r>
            <a:r>
              <a:rPr lang="en-US" sz="2000" dirty="0">
                <a:solidFill>
                  <a:srgbClr val="000000"/>
                </a:solidFill>
                <a:latin typeface="Book Antiqua"/>
              </a:rPr>
              <a:t>on which plants are grown. </a:t>
            </a:r>
            <a:endParaRPr dirty="0"/>
          </a:p>
          <a:p>
            <a:pPr algn="just">
              <a:lnSpc>
                <a:spcPct val="200000"/>
              </a:lnSpc>
              <a:buFont typeface="Wingdings" charset="2"/>
              <a:buChar char=""/>
            </a:pPr>
            <a:r>
              <a:rPr lang="en-US" sz="2000" dirty="0">
                <a:solidFill>
                  <a:srgbClr val="000000"/>
                </a:solidFill>
                <a:latin typeface="Book Antiqua"/>
              </a:rPr>
              <a:t>The size and slope of the furrow depends upon the crop grown, equipment’s used and spacing between two crops. </a:t>
            </a:r>
            <a:endParaRPr dirty="0"/>
          </a:p>
          <a:p>
            <a:pPr algn="just">
              <a:lnSpc>
                <a:spcPct val="200000"/>
              </a:lnSpc>
              <a:buFont typeface="Wingdings" charset="2"/>
              <a:buChar char=""/>
            </a:pPr>
            <a:r>
              <a:rPr lang="en-US" sz="2000" dirty="0">
                <a:solidFill>
                  <a:srgbClr val="000000"/>
                </a:solidFill>
                <a:latin typeface="Book Antiqua"/>
              </a:rPr>
              <a:t>Crops like </a:t>
            </a:r>
            <a:r>
              <a:rPr lang="en-US" sz="2000" b="1" dirty="0">
                <a:solidFill>
                  <a:srgbClr val="C00000"/>
                </a:solidFill>
                <a:latin typeface="Book Antiqua"/>
              </a:rPr>
              <a:t>maize, sorghum, potato, </a:t>
            </a:r>
            <a:r>
              <a:rPr lang="en-US" sz="2000" b="1" dirty="0" smtClean="0">
                <a:solidFill>
                  <a:srgbClr val="C00000"/>
                </a:solidFill>
                <a:latin typeface="Book Antiqua"/>
              </a:rPr>
              <a:t>tobacco and sugarcane </a:t>
            </a:r>
            <a:r>
              <a:rPr lang="en-US" sz="2000" dirty="0">
                <a:solidFill>
                  <a:srgbClr val="000000"/>
                </a:solidFill>
                <a:latin typeface="Book Antiqua"/>
              </a:rPr>
              <a:t>etc. are suitable for this method of irrigation.</a:t>
            </a:r>
            <a:endParaRPr dirty="0"/>
          </a:p>
        </p:txBody>
      </p:sp>
      <p:sp>
        <p:nvSpPr>
          <p:cNvPr id="261"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Furrow irrigation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457200" y="274680"/>
            <a:ext cx="8229240" cy="1142640"/>
          </a:xfrm>
          <a:prstGeom prst="rect">
            <a:avLst/>
          </a:prstGeom>
        </p:spPr>
        <p:txBody>
          <a:bodyPr anchor="ctr"/>
          <a:lstStyle/>
          <a:p>
            <a:endParaRPr/>
          </a:p>
        </p:txBody>
      </p:sp>
      <p:pic>
        <p:nvPicPr>
          <p:cNvPr id="263" name="Picture 3"/>
          <p:cNvPicPr/>
          <p:nvPr/>
        </p:nvPicPr>
        <p:blipFill>
          <a:blip r:embed="rId2"/>
          <a:stretch>
            <a:fillRect/>
          </a:stretch>
        </p:blipFill>
        <p:spPr>
          <a:xfrm>
            <a:off x="0" y="0"/>
            <a:ext cx="9143640" cy="6857640"/>
          </a:xfrm>
          <a:prstGeom prst="rect">
            <a:avLst/>
          </a:prstGeom>
          <a:ln>
            <a:noFill/>
          </a:ln>
        </p:spPr>
      </p:pic>
      <p:sp>
        <p:nvSpPr>
          <p:cNvPr id="264" name="CustomShape 2"/>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Furrow irrigation</a:t>
            </a:r>
            <a:endParaRPr/>
          </a:p>
        </p:txBody>
      </p:sp>
      <p:pic>
        <p:nvPicPr>
          <p:cNvPr id="265" name="Picture 7"/>
          <p:cNvPicPr/>
          <p:nvPr/>
        </p:nvPicPr>
        <p:blipFill>
          <a:blip r:embed="rId3"/>
          <a:stretch>
            <a:fillRect/>
          </a:stretch>
        </p:blipFill>
        <p:spPr>
          <a:xfrm>
            <a:off x="914400" y="2128680"/>
            <a:ext cx="7238520" cy="3585960"/>
          </a:xfrm>
          <a:prstGeom prst="rect">
            <a:avLst/>
          </a:prstGeom>
          <a:ln w="38160">
            <a:solidFill>
              <a:srgbClr val="000000"/>
            </a:solidFill>
            <a:miter/>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457200" y="274680"/>
            <a:ext cx="8229240" cy="1142640"/>
          </a:xfrm>
          <a:prstGeom prst="rect">
            <a:avLst/>
          </a:prstGeom>
        </p:spPr>
        <p:txBody>
          <a:bodyPr anchor="ctr"/>
          <a:lstStyle/>
          <a:p>
            <a:endParaRPr/>
          </a:p>
        </p:txBody>
      </p:sp>
      <p:pic>
        <p:nvPicPr>
          <p:cNvPr id="267" name="Picture 3"/>
          <p:cNvPicPr/>
          <p:nvPr/>
        </p:nvPicPr>
        <p:blipFill>
          <a:blip r:embed="rId2"/>
          <a:stretch>
            <a:fillRect/>
          </a:stretch>
        </p:blipFill>
        <p:spPr>
          <a:xfrm>
            <a:off x="0" y="0"/>
            <a:ext cx="9143640" cy="6857640"/>
          </a:xfrm>
          <a:prstGeom prst="rect">
            <a:avLst/>
          </a:prstGeom>
          <a:ln>
            <a:noFill/>
          </a:ln>
        </p:spPr>
      </p:pic>
      <p:sp>
        <p:nvSpPr>
          <p:cNvPr id="268" name="TextShape 2"/>
          <p:cNvSpPr txBox="1"/>
          <p:nvPr/>
        </p:nvSpPr>
        <p:spPr>
          <a:xfrm>
            <a:off x="457200" y="1828800"/>
            <a:ext cx="8229240" cy="4495320"/>
          </a:xfrm>
          <a:prstGeom prst="rect">
            <a:avLst/>
          </a:prstGeom>
        </p:spPr>
        <p:txBody>
          <a:bodyPr/>
          <a:lstStyle/>
          <a:p>
            <a:pPr algn="just">
              <a:lnSpc>
                <a:spcPct val="200000"/>
              </a:lnSpc>
              <a:buFont typeface="Wingdings" charset="2"/>
              <a:buChar char=""/>
            </a:pPr>
            <a:r>
              <a:rPr lang="en-US" sz="2000" b="1">
                <a:solidFill>
                  <a:srgbClr val="000000"/>
                </a:solidFill>
                <a:latin typeface="Book Antiqua"/>
              </a:rPr>
              <a:t>Alternate furrow</a:t>
            </a:r>
            <a:endParaRPr/>
          </a:p>
          <a:p>
            <a:pPr algn="just">
              <a:lnSpc>
                <a:spcPct val="200000"/>
              </a:lnSpc>
              <a:buFont typeface="Wingdings" charset="2"/>
              <a:buChar char=""/>
            </a:pPr>
            <a:r>
              <a:rPr lang="en-US" sz="2000" b="1">
                <a:solidFill>
                  <a:srgbClr val="000000"/>
                </a:solidFill>
                <a:latin typeface="Book Antiqua"/>
              </a:rPr>
              <a:t>Broad bed and furrow</a:t>
            </a:r>
            <a:endParaRPr/>
          </a:p>
          <a:p>
            <a:pPr algn="just">
              <a:lnSpc>
                <a:spcPct val="200000"/>
              </a:lnSpc>
              <a:buFont typeface="Wingdings" charset="2"/>
              <a:buChar char=""/>
            </a:pPr>
            <a:r>
              <a:rPr lang="en-US" sz="2000" b="1">
                <a:solidFill>
                  <a:srgbClr val="000000"/>
                </a:solidFill>
                <a:latin typeface="Book Antiqua"/>
              </a:rPr>
              <a:t>Skip furrow</a:t>
            </a:r>
            <a:endParaRPr/>
          </a:p>
          <a:p>
            <a:pPr algn="just">
              <a:lnSpc>
                <a:spcPct val="200000"/>
              </a:lnSpc>
              <a:buFont typeface="Wingdings" charset="2"/>
              <a:buChar char=""/>
            </a:pPr>
            <a:r>
              <a:rPr lang="en-US" sz="2000" b="1">
                <a:solidFill>
                  <a:srgbClr val="000000"/>
                </a:solidFill>
                <a:latin typeface="Book Antiqua"/>
              </a:rPr>
              <a:t>Straight graded furrow</a:t>
            </a:r>
            <a:endParaRPr/>
          </a:p>
          <a:p>
            <a:pPr algn="just">
              <a:lnSpc>
                <a:spcPct val="200000"/>
              </a:lnSpc>
              <a:buFont typeface="Wingdings" charset="2"/>
              <a:buChar char=""/>
            </a:pPr>
            <a:r>
              <a:rPr lang="en-US" sz="2000" b="1">
                <a:solidFill>
                  <a:srgbClr val="000000"/>
                </a:solidFill>
                <a:latin typeface="Book Antiqua"/>
              </a:rPr>
              <a:t>Straight level furrow</a:t>
            </a:r>
            <a:endParaRPr/>
          </a:p>
          <a:p>
            <a:pPr algn="just">
              <a:lnSpc>
                <a:spcPct val="200000"/>
              </a:lnSpc>
              <a:buFont typeface="Wingdings" charset="2"/>
              <a:buChar char=""/>
            </a:pPr>
            <a:r>
              <a:rPr lang="en-US" sz="2000" b="1">
                <a:solidFill>
                  <a:srgbClr val="000000"/>
                </a:solidFill>
                <a:latin typeface="Book Antiqua"/>
              </a:rPr>
              <a:t>Contour furrow irrigation</a:t>
            </a:r>
            <a:endParaRPr/>
          </a:p>
        </p:txBody>
      </p:sp>
      <p:sp>
        <p:nvSpPr>
          <p:cNvPr id="269" name="CustomShape 3"/>
          <p:cNvSpPr/>
          <p:nvPr/>
        </p:nvSpPr>
        <p:spPr>
          <a:xfrm>
            <a:off x="1676520" y="268200"/>
            <a:ext cx="6476760" cy="118692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Types of Furrow irrigation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3"/>
          <p:cNvPicPr/>
          <p:nvPr/>
        </p:nvPicPr>
        <p:blipFill>
          <a:blip r:embed="rId2"/>
          <a:stretch>
            <a:fillRect/>
          </a:stretch>
        </p:blipFill>
        <p:spPr>
          <a:xfrm>
            <a:off x="0" y="0"/>
            <a:ext cx="9143640" cy="6857640"/>
          </a:xfrm>
          <a:prstGeom prst="rect">
            <a:avLst/>
          </a:prstGeom>
          <a:ln>
            <a:noFill/>
          </a:ln>
        </p:spPr>
      </p:pic>
      <p:sp>
        <p:nvSpPr>
          <p:cNvPr id="271" name="TextShape 1"/>
          <p:cNvSpPr txBox="1"/>
          <p:nvPr/>
        </p:nvSpPr>
        <p:spPr>
          <a:xfrm>
            <a:off x="457200" y="76320"/>
            <a:ext cx="8229240" cy="1142640"/>
          </a:xfrm>
          <a:prstGeom prst="rect">
            <a:avLst/>
          </a:prstGeom>
        </p:spPr>
        <p:txBody>
          <a:bodyPr anchor="ctr"/>
          <a:lstStyle/>
          <a:p>
            <a:pPr>
              <a:lnSpc>
                <a:spcPct val="100000"/>
              </a:lnSpc>
            </a:pPr>
            <a:r>
              <a:rPr lang="en-US" sz="3600" b="1">
                <a:solidFill>
                  <a:srgbClr val="FFFFFF"/>
                </a:solidFill>
                <a:latin typeface="Book Antiqua"/>
              </a:rPr>
              <a:t>Furrow irrigation</a:t>
            </a:r>
            <a:endParaRPr/>
          </a:p>
        </p:txBody>
      </p:sp>
      <p:sp>
        <p:nvSpPr>
          <p:cNvPr id="272" name="TextShape 2"/>
          <p:cNvSpPr txBox="1"/>
          <p:nvPr/>
        </p:nvSpPr>
        <p:spPr>
          <a:xfrm>
            <a:off x="457200" y="156996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273" name="TextShape 3"/>
          <p:cNvSpPr txBox="1"/>
          <p:nvPr/>
        </p:nvSpPr>
        <p:spPr>
          <a:xfrm>
            <a:off x="457200" y="2174760"/>
            <a:ext cx="4039920" cy="3951000"/>
          </a:xfrm>
          <a:prstGeom prst="rect">
            <a:avLst/>
          </a:prstGeom>
        </p:spPr>
        <p:txBody>
          <a:bodyPr anchor="ctr"/>
          <a:lstStyle/>
          <a:p>
            <a:pPr algn="just">
              <a:lnSpc>
                <a:spcPct val="100000"/>
              </a:lnSpc>
              <a:buFont typeface="Calibri"/>
              <a:buAutoNum type="arabicParenR"/>
            </a:pPr>
            <a:r>
              <a:rPr lang="en-US" sz="2000">
                <a:solidFill>
                  <a:srgbClr val="8B8B8B"/>
                </a:solidFill>
                <a:latin typeface="Book Antiqua"/>
              </a:rPr>
              <a:t>Uniform water application</a:t>
            </a:r>
            <a:endParaRPr/>
          </a:p>
          <a:p>
            <a:pPr algn="just">
              <a:lnSpc>
                <a:spcPct val="100000"/>
              </a:lnSpc>
              <a:buFont typeface="Calibri"/>
              <a:buAutoNum type="arabicParenR"/>
            </a:pPr>
            <a:r>
              <a:rPr lang="en-US" sz="2000">
                <a:solidFill>
                  <a:srgbClr val="8B8B8B"/>
                </a:solidFill>
                <a:latin typeface="Book Antiqua"/>
              </a:rPr>
              <a:t>High water application efficiency</a:t>
            </a:r>
            <a:endParaRPr/>
          </a:p>
          <a:p>
            <a:pPr algn="just">
              <a:lnSpc>
                <a:spcPct val="100000"/>
              </a:lnSpc>
              <a:buFont typeface="Calibri"/>
              <a:buAutoNum type="arabicParenR"/>
            </a:pPr>
            <a:r>
              <a:rPr lang="en-US" sz="2000">
                <a:solidFill>
                  <a:srgbClr val="8B8B8B"/>
                </a:solidFill>
                <a:latin typeface="Book Antiqua"/>
              </a:rPr>
              <a:t>Wide range of soil can be irrigated</a:t>
            </a:r>
            <a:endParaRPr/>
          </a:p>
          <a:p>
            <a:pPr algn="just">
              <a:lnSpc>
                <a:spcPct val="100000"/>
              </a:lnSpc>
              <a:buFont typeface="Calibri"/>
              <a:buAutoNum type="arabicParenR"/>
            </a:pPr>
            <a:r>
              <a:rPr lang="en-US" sz="2000">
                <a:solidFill>
                  <a:srgbClr val="8B8B8B"/>
                </a:solidFill>
                <a:latin typeface="Book Antiqua"/>
              </a:rPr>
              <a:t>Variable sizes of stream can be used</a:t>
            </a:r>
            <a:endParaRPr/>
          </a:p>
          <a:p>
            <a:pPr algn="just">
              <a:lnSpc>
                <a:spcPct val="100000"/>
              </a:lnSpc>
              <a:buFont typeface="Calibri"/>
              <a:buAutoNum type="arabicParenR"/>
            </a:pPr>
            <a:r>
              <a:rPr lang="en-US" sz="2000">
                <a:solidFill>
                  <a:srgbClr val="8B8B8B"/>
                </a:solidFill>
                <a:latin typeface="Book Antiqua"/>
              </a:rPr>
              <a:t>More saving of water as compared to flood method of irrigation</a:t>
            </a:r>
            <a:endParaRPr/>
          </a:p>
          <a:p>
            <a:pPr algn="just">
              <a:lnSpc>
                <a:spcPct val="100000"/>
              </a:lnSpc>
              <a:buFont typeface="Calibri"/>
              <a:buAutoNum type="arabicParenR"/>
            </a:pPr>
            <a:r>
              <a:rPr lang="en-US" sz="2000">
                <a:solidFill>
                  <a:srgbClr val="8B8B8B"/>
                </a:solidFill>
                <a:latin typeface="Book Antiqua"/>
              </a:rPr>
              <a:t>No erosion hazard</a:t>
            </a:r>
            <a:endParaRPr/>
          </a:p>
          <a:p>
            <a:pPr algn="just">
              <a:lnSpc>
                <a:spcPct val="100000"/>
              </a:lnSpc>
            </a:pPr>
            <a:endParaRPr/>
          </a:p>
        </p:txBody>
      </p:sp>
      <p:sp>
        <p:nvSpPr>
          <p:cNvPr id="274" name="TextShape 4"/>
          <p:cNvSpPr txBox="1"/>
          <p:nvPr/>
        </p:nvSpPr>
        <p:spPr>
          <a:xfrm>
            <a:off x="4645080" y="156996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275" name="TextShape 5"/>
          <p:cNvSpPr txBox="1"/>
          <p:nvPr/>
        </p:nvSpPr>
        <p:spPr>
          <a:xfrm>
            <a:off x="4645080" y="2174760"/>
            <a:ext cx="4041360" cy="395100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Land requires precise grading to a uniform slope.</a:t>
            </a:r>
            <a:endParaRPr/>
          </a:p>
          <a:p>
            <a:pPr algn="just">
              <a:lnSpc>
                <a:spcPct val="150000"/>
              </a:lnSpc>
              <a:buFont typeface="Calibri"/>
              <a:buAutoNum type="arabicParenR"/>
            </a:pPr>
            <a:r>
              <a:rPr lang="en-US" sz="2000">
                <a:solidFill>
                  <a:srgbClr val="8B8B8B"/>
                </a:solidFill>
                <a:latin typeface="Book Antiqua"/>
              </a:rPr>
              <a:t>Labour requirement is high for grading land and making furrow.</a:t>
            </a:r>
            <a:endParaRPr/>
          </a:p>
          <a:p>
            <a:pPr algn="just">
              <a:lnSpc>
                <a:spcPct val="150000"/>
              </a:lnSpc>
              <a:buFont typeface="Calibri"/>
              <a:buAutoNum type="arabicParenR"/>
            </a:pPr>
            <a:r>
              <a:rPr lang="en-US" sz="2000">
                <a:solidFill>
                  <a:srgbClr val="8B8B8B"/>
                </a:solidFill>
                <a:latin typeface="Book Antiqua"/>
              </a:rPr>
              <a:t>Un suitable for light soil.</a:t>
            </a:r>
            <a:endParaRPr/>
          </a:p>
          <a:p>
            <a:pPr algn="just">
              <a:lnSpc>
                <a:spcPct val="150000"/>
              </a:lnSpc>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457200" y="274680"/>
            <a:ext cx="8229240" cy="1142640"/>
          </a:xfrm>
          <a:prstGeom prst="rect">
            <a:avLst/>
          </a:prstGeom>
        </p:spPr>
        <p:txBody>
          <a:bodyPr anchor="ctr"/>
          <a:lstStyle/>
          <a:p>
            <a:endParaRPr/>
          </a:p>
        </p:txBody>
      </p:sp>
      <p:pic>
        <p:nvPicPr>
          <p:cNvPr id="277" name="Picture 3"/>
          <p:cNvPicPr/>
          <p:nvPr/>
        </p:nvPicPr>
        <p:blipFill>
          <a:blip r:embed="rId2"/>
          <a:stretch>
            <a:fillRect/>
          </a:stretch>
        </p:blipFill>
        <p:spPr>
          <a:xfrm>
            <a:off x="0" y="0"/>
            <a:ext cx="9143640" cy="6857640"/>
          </a:xfrm>
          <a:prstGeom prst="rect">
            <a:avLst/>
          </a:prstGeom>
          <a:ln>
            <a:noFill/>
          </a:ln>
        </p:spPr>
      </p:pic>
      <p:sp>
        <p:nvSpPr>
          <p:cNvPr id="278" name="TextShape 2"/>
          <p:cNvSpPr txBox="1"/>
          <p:nvPr/>
        </p:nvSpPr>
        <p:spPr>
          <a:xfrm>
            <a:off x="457200" y="1828800"/>
            <a:ext cx="8229240" cy="4495320"/>
          </a:xfrm>
          <a:prstGeom prst="rect">
            <a:avLst/>
          </a:prstGeom>
        </p:spPr>
        <p:txBody>
          <a:bodyPr/>
          <a:lstStyle/>
          <a:p>
            <a:pPr algn="just">
              <a:lnSpc>
                <a:spcPct val="150000"/>
              </a:lnSpc>
              <a:buFont typeface="Wingdings" charset="2"/>
              <a:buChar char=""/>
            </a:pPr>
            <a:r>
              <a:rPr lang="en-US" sz="2000">
                <a:solidFill>
                  <a:srgbClr val="000000"/>
                </a:solidFill>
                <a:latin typeface="Book Antiqua"/>
              </a:rPr>
              <a:t>“Corrugation” means </a:t>
            </a:r>
            <a:r>
              <a:rPr lang="en-US" sz="2000" b="1">
                <a:solidFill>
                  <a:srgbClr val="C00000"/>
                </a:solidFill>
                <a:latin typeface="Book Antiqua"/>
              </a:rPr>
              <a:t>miniature furrows </a:t>
            </a:r>
            <a:r>
              <a:rPr lang="en-US" sz="2000">
                <a:solidFill>
                  <a:srgbClr val="000000"/>
                </a:solidFill>
                <a:latin typeface="Book Antiqua"/>
              </a:rPr>
              <a:t>that are adopted for irrigating close growing crops. </a:t>
            </a:r>
            <a:endParaRPr/>
          </a:p>
          <a:p>
            <a:pPr algn="just">
              <a:lnSpc>
                <a:spcPct val="150000"/>
              </a:lnSpc>
              <a:buFont typeface="Wingdings" charset="2"/>
              <a:buChar char=""/>
            </a:pPr>
            <a:r>
              <a:rPr lang="en-US" sz="2000">
                <a:solidFill>
                  <a:srgbClr val="000000"/>
                </a:solidFill>
                <a:latin typeface="Book Antiqua"/>
              </a:rPr>
              <a:t>This method is suitable for </a:t>
            </a:r>
            <a:r>
              <a:rPr lang="en-US" sz="2000" b="1">
                <a:solidFill>
                  <a:srgbClr val="C00000"/>
                </a:solidFill>
                <a:latin typeface="Book Antiqua"/>
              </a:rPr>
              <a:t>fine to moderately coarse soil</a:t>
            </a:r>
            <a:r>
              <a:rPr lang="en-US" sz="2000">
                <a:solidFill>
                  <a:srgbClr val="000000"/>
                </a:solidFill>
                <a:latin typeface="Book Antiqua"/>
              </a:rPr>
              <a:t>.</a:t>
            </a:r>
            <a:endParaRPr/>
          </a:p>
          <a:p>
            <a:pPr algn="just">
              <a:lnSpc>
                <a:spcPct val="150000"/>
              </a:lnSpc>
              <a:buFont typeface="Wingdings" charset="2"/>
              <a:buChar char=""/>
            </a:pPr>
            <a:r>
              <a:rPr lang="en-US" sz="2000">
                <a:solidFill>
                  <a:srgbClr val="000000"/>
                </a:solidFill>
                <a:latin typeface="Book Antiqua"/>
              </a:rPr>
              <a:t>Corrugation is </a:t>
            </a:r>
            <a:r>
              <a:rPr lang="en-US" sz="2000" b="1">
                <a:solidFill>
                  <a:srgbClr val="C00000"/>
                </a:solidFill>
                <a:latin typeface="Book Antiqua"/>
              </a:rPr>
              <a:t>‘V’ shaped or ‘U’ shaped channels </a:t>
            </a:r>
            <a:r>
              <a:rPr lang="en-US" sz="2000">
                <a:solidFill>
                  <a:srgbClr val="000000"/>
                </a:solidFill>
                <a:latin typeface="Book Antiqua"/>
              </a:rPr>
              <a:t>of about 10 cm depth, 40-75 cm apart. </a:t>
            </a:r>
            <a:endParaRPr/>
          </a:p>
          <a:p>
            <a:pPr algn="just">
              <a:lnSpc>
                <a:spcPct val="150000"/>
              </a:lnSpc>
              <a:buFont typeface="Wingdings" charset="2"/>
              <a:buChar char=""/>
            </a:pPr>
            <a:r>
              <a:rPr lang="en-US" sz="2000">
                <a:solidFill>
                  <a:srgbClr val="000000"/>
                </a:solidFill>
                <a:latin typeface="Book Antiqua"/>
              </a:rPr>
              <a:t>The slope should be just enough not to permit soil erosion.</a:t>
            </a:r>
            <a:endParaRPr/>
          </a:p>
          <a:p>
            <a:pPr algn="just">
              <a:lnSpc>
                <a:spcPct val="150000"/>
              </a:lnSpc>
              <a:buFont typeface="Wingdings" charset="2"/>
              <a:buChar char=""/>
            </a:pPr>
            <a:r>
              <a:rPr lang="en-US" sz="2000">
                <a:solidFill>
                  <a:srgbClr val="000000"/>
                </a:solidFill>
                <a:latin typeface="Book Antiqua"/>
              </a:rPr>
              <a:t>Corrugation is usually made after the crops shown but before germination of seed with simple implement called </a:t>
            </a:r>
            <a:r>
              <a:rPr lang="en-US" sz="2000" b="1">
                <a:solidFill>
                  <a:srgbClr val="C00000"/>
                </a:solidFill>
                <a:latin typeface="Book Antiqua"/>
              </a:rPr>
              <a:t>corrugator.</a:t>
            </a:r>
            <a:endParaRPr/>
          </a:p>
        </p:txBody>
      </p:sp>
      <p:sp>
        <p:nvSpPr>
          <p:cNvPr id="279"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Corrugation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2"/>
          <p:cNvPicPr/>
          <p:nvPr/>
        </p:nvPicPr>
        <p:blipFill>
          <a:blip r:embed="rId2"/>
          <a:stretch>
            <a:fillRect/>
          </a:stretch>
        </p:blipFill>
        <p:spPr>
          <a:xfrm>
            <a:off x="552600" y="609480"/>
            <a:ext cx="8038800" cy="5386680"/>
          </a:xfrm>
          <a:prstGeom prst="rect">
            <a:avLst/>
          </a:prstGeom>
          <a:ln w="9360">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457200" y="274680"/>
            <a:ext cx="8229240" cy="1142640"/>
          </a:xfrm>
          <a:prstGeom prst="rect">
            <a:avLst/>
          </a:prstGeom>
        </p:spPr>
        <p:txBody>
          <a:bodyPr anchor="ctr"/>
          <a:lstStyle/>
          <a:p>
            <a:endParaRPr/>
          </a:p>
        </p:txBody>
      </p:sp>
      <p:pic>
        <p:nvPicPr>
          <p:cNvPr id="281" name="Picture 3"/>
          <p:cNvPicPr/>
          <p:nvPr/>
        </p:nvPicPr>
        <p:blipFill>
          <a:blip r:embed="rId2"/>
          <a:stretch>
            <a:fillRect/>
          </a:stretch>
        </p:blipFill>
        <p:spPr>
          <a:xfrm>
            <a:off x="0" y="0"/>
            <a:ext cx="9143640" cy="6857640"/>
          </a:xfrm>
          <a:prstGeom prst="rect">
            <a:avLst/>
          </a:prstGeom>
          <a:ln>
            <a:noFill/>
          </a:ln>
        </p:spPr>
      </p:pic>
      <p:sp>
        <p:nvSpPr>
          <p:cNvPr id="282" name="CustomShape 2"/>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Corrugation</a:t>
            </a:r>
            <a:endParaRPr/>
          </a:p>
        </p:txBody>
      </p:sp>
      <p:pic>
        <p:nvPicPr>
          <p:cNvPr id="283" name="Picture 2"/>
          <p:cNvPicPr/>
          <p:nvPr/>
        </p:nvPicPr>
        <p:blipFill>
          <a:blip r:embed="rId3"/>
          <a:stretch>
            <a:fillRect/>
          </a:stretch>
        </p:blipFill>
        <p:spPr>
          <a:xfrm>
            <a:off x="990720" y="2133720"/>
            <a:ext cx="7162560" cy="3885840"/>
          </a:xfrm>
          <a:prstGeom prst="rect">
            <a:avLst/>
          </a:prstGeom>
          <a:ln w="38160">
            <a:solidFill>
              <a:srgbClr val="000000"/>
            </a:solidFill>
            <a:miter/>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Picture 3"/>
          <p:cNvPicPr/>
          <p:nvPr/>
        </p:nvPicPr>
        <p:blipFill>
          <a:blip r:embed="rId2"/>
          <a:stretch>
            <a:fillRect/>
          </a:stretch>
        </p:blipFill>
        <p:spPr>
          <a:xfrm>
            <a:off x="0" y="0"/>
            <a:ext cx="9143640" cy="6857640"/>
          </a:xfrm>
          <a:prstGeom prst="rect">
            <a:avLst/>
          </a:prstGeom>
          <a:ln>
            <a:noFill/>
          </a:ln>
        </p:spPr>
      </p:pic>
      <p:sp>
        <p:nvSpPr>
          <p:cNvPr id="285" name="TextShape 1"/>
          <p:cNvSpPr txBox="1"/>
          <p:nvPr/>
        </p:nvSpPr>
        <p:spPr>
          <a:xfrm>
            <a:off x="457200" y="274680"/>
            <a:ext cx="8229240" cy="1142640"/>
          </a:xfrm>
          <a:prstGeom prst="rect">
            <a:avLst/>
          </a:prstGeom>
        </p:spPr>
        <p:txBody>
          <a:bodyPr anchor="ctr"/>
          <a:lstStyle/>
          <a:p>
            <a:pPr>
              <a:lnSpc>
                <a:spcPct val="100000"/>
              </a:lnSpc>
            </a:pPr>
            <a:r>
              <a:rPr lang="en-US" sz="3600" b="1">
                <a:solidFill>
                  <a:srgbClr val="FFFFFF"/>
                </a:solidFill>
                <a:latin typeface="Book Antiqua"/>
              </a:rPr>
              <a:t>Corrugation</a:t>
            </a:r>
            <a:endParaRPr/>
          </a:p>
        </p:txBody>
      </p:sp>
      <p:sp>
        <p:nvSpPr>
          <p:cNvPr id="286" name="TextShape 2"/>
          <p:cNvSpPr txBox="1"/>
          <p:nvPr/>
        </p:nvSpPr>
        <p:spPr>
          <a:xfrm>
            <a:off x="304920" y="144792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287" name="TextShape 3"/>
          <p:cNvSpPr txBox="1"/>
          <p:nvPr/>
        </p:nvSpPr>
        <p:spPr>
          <a:xfrm>
            <a:off x="457200" y="1905120"/>
            <a:ext cx="4039920" cy="414936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To save good amount of water</a:t>
            </a:r>
            <a:endParaRPr/>
          </a:p>
          <a:p>
            <a:pPr algn="just">
              <a:lnSpc>
                <a:spcPct val="150000"/>
              </a:lnSpc>
              <a:buFont typeface="Calibri"/>
              <a:buAutoNum type="arabicParenR"/>
            </a:pPr>
            <a:r>
              <a:rPr lang="en-US" sz="2000">
                <a:solidFill>
                  <a:srgbClr val="8B8B8B"/>
                </a:solidFill>
                <a:latin typeface="Book Antiqua"/>
              </a:rPr>
              <a:t>Small sized streams can be used effectively to prevent crusting of soil.</a:t>
            </a:r>
            <a:endParaRPr/>
          </a:p>
          <a:p>
            <a:pPr algn="just">
              <a:lnSpc>
                <a:spcPct val="150000"/>
              </a:lnSpc>
              <a:buFont typeface="Calibri"/>
              <a:buAutoNum type="arabicParenR"/>
            </a:pPr>
            <a:r>
              <a:rPr lang="en-US" sz="2000">
                <a:solidFill>
                  <a:srgbClr val="8B8B8B"/>
                </a:solidFill>
                <a:latin typeface="Book Antiqua"/>
              </a:rPr>
              <a:t>High water application efficiency</a:t>
            </a:r>
            <a:endParaRPr/>
          </a:p>
          <a:p>
            <a:pPr algn="just">
              <a:lnSpc>
                <a:spcPct val="150000"/>
              </a:lnSpc>
              <a:buFont typeface="Calibri"/>
              <a:buAutoNum type="arabicParenR"/>
            </a:pPr>
            <a:r>
              <a:rPr lang="en-US" sz="2000">
                <a:solidFill>
                  <a:srgbClr val="8B8B8B"/>
                </a:solidFill>
                <a:latin typeface="Book Antiqua"/>
              </a:rPr>
              <a:t>No need of previous land leveling</a:t>
            </a:r>
            <a:endParaRPr/>
          </a:p>
          <a:p>
            <a:pPr algn="just">
              <a:lnSpc>
                <a:spcPct val="150000"/>
              </a:lnSpc>
            </a:pPr>
            <a:endParaRPr/>
          </a:p>
        </p:txBody>
      </p:sp>
      <p:sp>
        <p:nvSpPr>
          <p:cNvPr id="288" name="TextShape 4"/>
          <p:cNvSpPr txBox="1"/>
          <p:nvPr/>
        </p:nvSpPr>
        <p:spPr>
          <a:xfrm>
            <a:off x="4645080" y="144792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289" name="TextShape 5"/>
          <p:cNvSpPr txBox="1"/>
          <p:nvPr/>
        </p:nvSpPr>
        <p:spPr>
          <a:xfrm>
            <a:off x="4645080" y="2174760"/>
            <a:ext cx="4041360" cy="395100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Not suitable for high rainfall areas</a:t>
            </a:r>
            <a:endParaRPr/>
          </a:p>
          <a:p>
            <a:pPr algn="just">
              <a:lnSpc>
                <a:spcPct val="150000"/>
              </a:lnSpc>
              <a:buFont typeface="Calibri"/>
              <a:buAutoNum type="arabicParenR"/>
            </a:pPr>
            <a:r>
              <a:rPr lang="en-US" sz="2000">
                <a:solidFill>
                  <a:srgbClr val="8B8B8B"/>
                </a:solidFill>
                <a:latin typeface="Book Antiqua"/>
              </a:rPr>
              <a:t>Not suitable where the land is leveled or slope is less than 1%</a:t>
            </a:r>
            <a:endParaRPr/>
          </a:p>
          <a:p>
            <a:pPr algn="just">
              <a:lnSpc>
                <a:spcPct val="150000"/>
              </a:lnSpc>
              <a:buFont typeface="Calibri"/>
              <a:buAutoNum type="arabicParenR"/>
            </a:pPr>
            <a:r>
              <a:rPr lang="en-US" sz="2000">
                <a:solidFill>
                  <a:srgbClr val="8B8B8B"/>
                </a:solidFill>
                <a:latin typeface="Book Antiqua"/>
              </a:rPr>
              <a:t>Not suitable for sandy soil.</a:t>
            </a:r>
            <a:endParaRPr/>
          </a:p>
          <a:p>
            <a:pPr algn="just">
              <a:lnSpc>
                <a:spcPct val="150000"/>
              </a:lnSpc>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457200" y="274680"/>
            <a:ext cx="8229240" cy="1142640"/>
          </a:xfrm>
          <a:prstGeom prst="rect">
            <a:avLst/>
          </a:prstGeom>
        </p:spPr>
        <p:txBody>
          <a:bodyPr anchor="ctr"/>
          <a:lstStyle/>
          <a:p>
            <a:endParaRPr/>
          </a:p>
        </p:txBody>
      </p:sp>
      <p:pic>
        <p:nvPicPr>
          <p:cNvPr id="291" name="Picture 3"/>
          <p:cNvPicPr/>
          <p:nvPr/>
        </p:nvPicPr>
        <p:blipFill>
          <a:blip r:embed="rId2"/>
          <a:stretch>
            <a:fillRect/>
          </a:stretch>
        </p:blipFill>
        <p:spPr>
          <a:xfrm>
            <a:off x="0" y="0"/>
            <a:ext cx="9143640" cy="6857640"/>
          </a:xfrm>
          <a:prstGeom prst="rect">
            <a:avLst/>
          </a:prstGeom>
          <a:ln>
            <a:noFill/>
          </a:ln>
        </p:spPr>
      </p:pic>
      <p:sp>
        <p:nvSpPr>
          <p:cNvPr id="292" name="TextShape 2"/>
          <p:cNvSpPr txBox="1"/>
          <p:nvPr/>
        </p:nvSpPr>
        <p:spPr>
          <a:xfrm>
            <a:off x="457200" y="1828800"/>
            <a:ext cx="8229240" cy="4495320"/>
          </a:xfrm>
          <a:prstGeom prst="rect">
            <a:avLst/>
          </a:prstGeom>
        </p:spPr>
        <p:txBody>
          <a:bodyPr/>
          <a:lstStyle/>
          <a:p>
            <a:pPr algn="just">
              <a:lnSpc>
                <a:spcPct val="250000"/>
              </a:lnSpc>
              <a:buFont typeface="Wingdings" charset="2"/>
              <a:buChar char=""/>
            </a:pPr>
            <a:r>
              <a:rPr lang="en-US" sz="2000">
                <a:solidFill>
                  <a:srgbClr val="000000"/>
                </a:solidFill>
                <a:latin typeface="Book Antiqua"/>
              </a:rPr>
              <a:t>A basin is usually made for the </a:t>
            </a:r>
            <a:r>
              <a:rPr lang="en-US" sz="2000" b="1">
                <a:solidFill>
                  <a:srgbClr val="C00000"/>
                </a:solidFill>
                <a:latin typeface="Book Antiqua"/>
              </a:rPr>
              <a:t>tree sapling </a:t>
            </a:r>
            <a:r>
              <a:rPr lang="en-US" sz="2000">
                <a:solidFill>
                  <a:srgbClr val="000000"/>
                </a:solidFill>
                <a:latin typeface="Book Antiqua"/>
              </a:rPr>
              <a:t>but it may include more than one sapling when they are not spaced very wide. </a:t>
            </a:r>
            <a:endParaRPr/>
          </a:p>
          <a:p>
            <a:pPr algn="just">
              <a:lnSpc>
                <a:spcPct val="250000"/>
              </a:lnSpc>
              <a:buFont typeface="Wingdings" charset="2"/>
              <a:buChar char=""/>
            </a:pPr>
            <a:r>
              <a:rPr lang="en-US" sz="2000">
                <a:solidFill>
                  <a:srgbClr val="000000"/>
                </a:solidFill>
                <a:latin typeface="Book Antiqua"/>
              </a:rPr>
              <a:t>Basin may be </a:t>
            </a:r>
            <a:r>
              <a:rPr lang="en-US" sz="2000" b="1">
                <a:solidFill>
                  <a:srgbClr val="C00000"/>
                </a:solidFill>
                <a:latin typeface="Book Antiqua"/>
              </a:rPr>
              <a:t>square, circular or rectangular</a:t>
            </a:r>
            <a:r>
              <a:rPr lang="en-US" sz="2000">
                <a:solidFill>
                  <a:srgbClr val="000000"/>
                </a:solidFill>
                <a:latin typeface="Book Antiqua"/>
              </a:rPr>
              <a:t>. Water is supplied through laterals and each basin is connected to a lateral with a short and narrow furrow.</a:t>
            </a:r>
            <a:endParaRPr/>
          </a:p>
        </p:txBody>
      </p:sp>
      <p:sp>
        <p:nvSpPr>
          <p:cNvPr id="293"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Basin irrigation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457200" y="274680"/>
            <a:ext cx="8229240" cy="1142640"/>
          </a:xfrm>
          <a:prstGeom prst="rect">
            <a:avLst/>
          </a:prstGeom>
        </p:spPr>
        <p:txBody>
          <a:bodyPr anchor="ctr"/>
          <a:lstStyle/>
          <a:p>
            <a:endParaRPr/>
          </a:p>
        </p:txBody>
      </p:sp>
      <p:pic>
        <p:nvPicPr>
          <p:cNvPr id="295" name="Picture 3"/>
          <p:cNvPicPr/>
          <p:nvPr/>
        </p:nvPicPr>
        <p:blipFill>
          <a:blip r:embed="rId2"/>
          <a:stretch>
            <a:fillRect/>
          </a:stretch>
        </p:blipFill>
        <p:spPr>
          <a:xfrm>
            <a:off x="0" y="0"/>
            <a:ext cx="9143640" cy="6857640"/>
          </a:xfrm>
          <a:prstGeom prst="rect">
            <a:avLst/>
          </a:prstGeom>
          <a:ln>
            <a:noFill/>
          </a:ln>
        </p:spPr>
      </p:pic>
      <p:sp>
        <p:nvSpPr>
          <p:cNvPr id="296" name="CustomShape 2"/>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Basin irrigation</a:t>
            </a:r>
            <a:endParaRPr/>
          </a:p>
        </p:txBody>
      </p:sp>
      <p:pic>
        <p:nvPicPr>
          <p:cNvPr id="297" name="Picture 4"/>
          <p:cNvPicPr/>
          <p:nvPr/>
        </p:nvPicPr>
        <p:blipFill>
          <a:blip r:embed="rId3"/>
          <a:stretch>
            <a:fillRect/>
          </a:stretch>
        </p:blipFill>
        <p:spPr>
          <a:xfrm>
            <a:off x="838080" y="2133720"/>
            <a:ext cx="7314840" cy="3885840"/>
          </a:xfrm>
          <a:prstGeom prst="rect">
            <a:avLst/>
          </a:prstGeom>
          <a:ln w="38160">
            <a:solidFill>
              <a:srgbClr val="000000"/>
            </a:solidFill>
            <a:miter/>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457200" y="274680"/>
            <a:ext cx="8229240" cy="1142640"/>
          </a:xfrm>
          <a:prstGeom prst="rect">
            <a:avLst/>
          </a:prstGeom>
        </p:spPr>
        <p:txBody>
          <a:bodyPr anchor="ctr"/>
          <a:lstStyle/>
          <a:p>
            <a:endParaRPr/>
          </a:p>
        </p:txBody>
      </p:sp>
      <p:pic>
        <p:nvPicPr>
          <p:cNvPr id="299" name="Picture 3"/>
          <p:cNvPicPr/>
          <p:nvPr/>
        </p:nvPicPr>
        <p:blipFill>
          <a:blip r:embed="rId2"/>
          <a:stretch>
            <a:fillRect/>
          </a:stretch>
        </p:blipFill>
        <p:spPr>
          <a:xfrm>
            <a:off x="0" y="0"/>
            <a:ext cx="9143640" cy="6857640"/>
          </a:xfrm>
          <a:prstGeom prst="rect">
            <a:avLst/>
          </a:prstGeom>
          <a:ln>
            <a:noFill/>
          </a:ln>
        </p:spPr>
      </p:pic>
      <p:sp>
        <p:nvSpPr>
          <p:cNvPr id="300" name="TextShape 2"/>
          <p:cNvSpPr txBox="1"/>
          <p:nvPr/>
        </p:nvSpPr>
        <p:spPr>
          <a:xfrm>
            <a:off x="457200" y="1828800"/>
            <a:ext cx="8229240" cy="4495320"/>
          </a:xfrm>
          <a:prstGeom prst="rect">
            <a:avLst/>
          </a:prstGeom>
        </p:spPr>
        <p:txBody>
          <a:bodyPr/>
          <a:lstStyle/>
          <a:p>
            <a:pPr algn="just">
              <a:lnSpc>
                <a:spcPct val="150000"/>
              </a:lnSpc>
              <a:buFont typeface="Wingdings" charset="2"/>
              <a:buChar char=""/>
            </a:pPr>
            <a:r>
              <a:rPr lang="en-US" sz="2000">
                <a:solidFill>
                  <a:srgbClr val="000000"/>
                </a:solidFill>
                <a:latin typeface="Book Antiqua"/>
              </a:rPr>
              <a:t>In this method, a ring is laid at the periphery of the tree canopy. </a:t>
            </a:r>
            <a:endParaRPr/>
          </a:p>
          <a:p>
            <a:pPr algn="just">
              <a:lnSpc>
                <a:spcPct val="150000"/>
              </a:lnSpc>
              <a:buFont typeface="Wingdings" charset="2"/>
              <a:buChar char=""/>
            </a:pPr>
            <a:r>
              <a:rPr lang="en-US" sz="2000">
                <a:solidFill>
                  <a:srgbClr val="000000"/>
                </a:solidFill>
                <a:latin typeface="Book Antiqua"/>
              </a:rPr>
              <a:t>The dimension of ring trenches is </a:t>
            </a:r>
            <a:r>
              <a:rPr lang="en-US" sz="2000" b="1">
                <a:solidFill>
                  <a:srgbClr val="C00000"/>
                </a:solidFill>
                <a:latin typeface="Book Antiqua"/>
              </a:rPr>
              <a:t>30-50 cm wide and 30 cm deep</a:t>
            </a:r>
            <a:r>
              <a:rPr lang="en-US" sz="2000">
                <a:solidFill>
                  <a:srgbClr val="000000"/>
                </a:solidFill>
                <a:latin typeface="Book Antiqua"/>
              </a:rPr>
              <a:t>.</a:t>
            </a:r>
            <a:endParaRPr/>
          </a:p>
          <a:p>
            <a:pPr algn="just">
              <a:lnSpc>
                <a:spcPct val="150000"/>
              </a:lnSpc>
              <a:buFont typeface="Wingdings" charset="2"/>
              <a:buChar char=""/>
            </a:pPr>
            <a:r>
              <a:rPr lang="en-US" sz="2000">
                <a:solidFill>
                  <a:srgbClr val="000000"/>
                </a:solidFill>
                <a:latin typeface="Book Antiqua"/>
              </a:rPr>
              <a:t>This method is adopted in </a:t>
            </a:r>
            <a:r>
              <a:rPr lang="en-US" sz="2000" b="1">
                <a:solidFill>
                  <a:srgbClr val="C00000"/>
                </a:solidFill>
                <a:latin typeface="Book Antiqua"/>
              </a:rPr>
              <a:t>orchards.</a:t>
            </a:r>
            <a:endParaRPr/>
          </a:p>
        </p:txBody>
      </p:sp>
      <p:sp>
        <p:nvSpPr>
          <p:cNvPr id="301"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Ring irrigation</a:t>
            </a:r>
            <a:endParaRPr/>
          </a:p>
        </p:txBody>
      </p:sp>
      <p:pic>
        <p:nvPicPr>
          <p:cNvPr id="302" name="Picture 6"/>
          <p:cNvPicPr/>
          <p:nvPr/>
        </p:nvPicPr>
        <p:blipFill>
          <a:blip r:embed="rId3"/>
          <a:stretch>
            <a:fillRect/>
          </a:stretch>
        </p:blipFill>
        <p:spPr>
          <a:xfrm>
            <a:off x="1371600" y="3429000"/>
            <a:ext cx="6019560" cy="2742840"/>
          </a:xfrm>
          <a:prstGeom prst="rect">
            <a:avLst/>
          </a:prstGeom>
          <a:ln w="38160">
            <a:solidFill>
              <a:srgbClr val="000000"/>
            </a:solidFill>
            <a:miter/>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3"/>
          <p:cNvPicPr/>
          <p:nvPr/>
        </p:nvPicPr>
        <p:blipFill>
          <a:blip r:embed="rId2"/>
          <a:stretch>
            <a:fillRect/>
          </a:stretch>
        </p:blipFill>
        <p:spPr>
          <a:xfrm>
            <a:off x="0" y="0"/>
            <a:ext cx="9143640" cy="6857640"/>
          </a:xfrm>
          <a:prstGeom prst="rect">
            <a:avLst/>
          </a:prstGeom>
          <a:ln>
            <a:noFill/>
          </a:ln>
        </p:spPr>
      </p:pic>
      <p:sp>
        <p:nvSpPr>
          <p:cNvPr id="304" name="TextShape 1"/>
          <p:cNvSpPr txBox="1"/>
          <p:nvPr/>
        </p:nvSpPr>
        <p:spPr>
          <a:xfrm>
            <a:off x="762120" y="-76320"/>
            <a:ext cx="8229240" cy="1142640"/>
          </a:xfrm>
          <a:prstGeom prst="rect">
            <a:avLst/>
          </a:prstGeom>
        </p:spPr>
        <p:txBody>
          <a:bodyPr anchor="ctr"/>
          <a:lstStyle/>
          <a:p>
            <a:pPr>
              <a:lnSpc>
                <a:spcPct val="100000"/>
              </a:lnSpc>
            </a:pPr>
            <a:r>
              <a:rPr lang="en-US" sz="3600" b="1">
                <a:solidFill>
                  <a:srgbClr val="FFFFFF"/>
                </a:solidFill>
                <a:latin typeface="Book Antiqua"/>
              </a:rPr>
              <a:t>Ring and Basin irrigation</a:t>
            </a:r>
            <a:endParaRPr/>
          </a:p>
        </p:txBody>
      </p:sp>
      <p:sp>
        <p:nvSpPr>
          <p:cNvPr id="305" name="TextShape 2"/>
          <p:cNvSpPr txBox="1"/>
          <p:nvPr/>
        </p:nvSpPr>
        <p:spPr>
          <a:xfrm>
            <a:off x="457200" y="156996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306" name="TextShape 3"/>
          <p:cNvSpPr txBox="1"/>
          <p:nvPr/>
        </p:nvSpPr>
        <p:spPr>
          <a:xfrm>
            <a:off x="457200" y="1981080"/>
            <a:ext cx="4039920" cy="395100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Save considerable amount of irrigation water.</a:t>
            </a:r>
            <a:endParaRPr/>
          </a:p>
          <a:p>
            <a:pPr algn="just">
              <a:lnSpc>
                <a:spcPct val="150000"/>
              </a:lnSpc>
              <a:buFont typeface="Calibri"/>
              <a:buAutoNum type="arabicParenR"/>
            </a:pPr>
            <a:r>
              <a:rPr lang="en-US" sz="2000">
                <a:solidFill>
                  <a:srgbClr val="8B8B8B"/>
                </a:solidFill>
                <a:latin typeface="Book Antiqua"/>
              </a:rPr>
              <a:t>Reduce water losses through deep percolation and evaporation.</a:t>
            </a:r>
            <a:endParaRPr/>
          </a:p>
          <a:p>
            <a:pPr algn="just">
              <a:lnSpc>
                <a:spcPct val="150000"/>
              </a:lnSpc>
              <a:buFont typeface="Calibri"/>
              <a:buAutoNum type="arabicParenR"/>
            </a:pPr>
            <a:r>
              <a:rPr lang="en-US" sz="2000">
                <a:solidFill>
                  <a:srgbClr val="8B8B8B"/>
                </a:solidFill>
                <a:latin typeface="Book Antiqua"/>
              </a:rPr>
              <a:t>Water application efficiency is very high.</a:t>
            </a:r>
            <a:endParaRPr/>
          </a:p>
          <a:p>
            <a:pPr algn="just">
              <a:lnSpc>
                <a:spcPct val="150000"/>
              </a:lnSpc>
              <a:buFont typeface="Calibri"/>
              <a:buAutoNum type="arabicParenR"/>
            </a:pPr>
            <a:r>
              <a:rPr lang="en-US" sz="2000">
                <a:solidFill>
                  <a:srgbClr val="8B8B8B"/>
                </a:solidFill>
                <a:latin typeface="Book Antiqua"/>
              </a:rPr>
              <a:t>Control variable size of stream.</a:t>
            </a:r>
            <a:endParaRPr/>
          </a:p>
          <a:p>
            <a:pPr algn="just">
              <a:lnSpc>
                <a:spcPct val="150000"/>
              </a:lnSpc>
            </a:pPr>
            <a:endParaRPr/>
          </a:p>
        </p:txBody>
      </p:sp>
      <p:sp>
        <p:nvSpPr>
          <p:cNvPr id="307" name="TextShape 4"/>
          <p:cNvSpPr txBox="1"/>
          <p:nvPr/>
        </p:nvSpPr>
        <p:spPr>
          <a:xfrm>
            <a:off x="4645080" y="156996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308" name="TextShape 5"/>
          <p:cNvSpPr txBox="1"/>
          <p:nvPr/>
        </p:nvSpPr>
        <p:spPr>
          <a:xfrm>
            <a:off x="4645080" y="2174760"/>
            <a:ext cx="4041360" cy="3951000"/>
          </a:xfrm>
          <a:prstGeom prst="rect">
            <a:avLst/>
          </a:prstGeom>
        </p:spPr>
        <p:txBody>
          <a:bodyPr anchor="ctr"/>
          <a:lstStyle/>
          <a:p>
            <a:pPr algn="just">
              <a:lnSpc>
                <a:spcPct val="200000"/>
              </a:lnSpc>
              <a:buFont typeface="Calibri"/>
              <a:buAutoNum type="arabicParenR"/>
            </a:pPr>
            <a:r>
              <a:rPr lang="en-US" sz="2000">
                <a:solidFill>
                  <a:srgbClr val="8B8B8B"/>
                </a:solidFill>
                <a:latin typeface="Book Antiqua"/>
              </a:rPr>
              <a:t>Adaptable only in orchard and plantation crop.</a:t>
            </a:r>
            <a:endParaRPr/>
          </a:p>
          <a:p>
            <a:pPr algn="just">
              <a:lnSpc>
                <a:spcPct val="200000"/>
              </a:lnSpc>
              <a:buFont typeface="Calibri"/>
              <a:buAutoNum type="arabicParenR"/>
            </a:pPr>
            <a:r>
              <a:rPr lang="en-US" sz="2000">
                <a:solidFill>
                  <a:srgbClr val="8B8B8B"/>
                </a:solidFill>
                <a:latin typeface="Book Antiqua"/>
              </a:rPr>
              <a:t>Restrict the movements of animals and farm machinery.</a:t>
            </a:r>
            <a:endParaRPr/>
          </a:p>
          <a:p>
            <a:pPr algn="just">
              <a:lnSpc>
                <a:spcPct val="200000"/>
              </a:lnSpc>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
          <p:cNvPicPr/>
          <p:nvPr/>
        </p:nvPicPr>
        <p:blipFill>
          <a:blip r:embed="rId2"/>
          <a:stretch>
            <a:fillRect/>
          </a:stretch>
        </p:blipFill>
        <p:spPr>
          <a:xfrm>
            <a:off x="0" y="0"/>
            <a:ext cx="9143640" cy="6857640"/>
          </a:xfrm>
          <a:prstGeom prst="rect">
            <a:avLst/>
          </a:prstGeom>
          <a:ln>
            <a:noFill/>
          </a:ln>
        </p:spPr>
      </p:pic>
      <p:sp>
        <p:nvSpPr>
          <p:cNvPr id="310" name="TextShape 1"/>
          <p:cNvSpPr txBox="1"/>
          <p:nvPr/>
        </p:nvSpPr>
        <p:spPr>
          <a:xfrm>
            <a:off x="304920" y="2340000"/>
            <a:ext cx="8534160" cy="1469520"/>
          </a:xfrm>
          <a:prstGeom prst="rect">
            <a:avLst/>
          </a:prstGeom>
        </p:spPr>
        <p:txBody>
          <a:bodyPr anchor="ctr"/>
          <a:lstStyle/>
          <a:p>
            <a:pPr algn="ctr">
              <a:lnSpc>
                <a:spcPct val="100000"/>
              </a:lnSpc>
            </a:pPr>
            <a:r>
              <a:rPr lang="en-US" sz="4400" b="1">
                <a:solidFill>
                  <a:srgbClr val="984807"/>
                </a:solidFill>
                <a:latin typeface="Book Antiqua"/>
              </a:rPr>
              <a:t>Sub - surface irrigation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457200" y="274680"/>
            <a:ext cx="8229240" cy="1142640"/>
          </a:xfrm>
          <a:prstGeom prst="rect">
            <a:avLst/>
          </a:prstGeom>
        </p:spPr>
        <p:txBody>
          <a:bodyPr anchor="ctr"/>
          <a:lstStyle/>
          <a:p>
            <a:endParaRPr/>
          </a:p>
        </p:txBody>
      </p:sp>
      <p:pic>
        <p:nvPicPr>
          <p:cNvPr id="312" name="Picture 3"/>
          <p:cNvPicPr/>
          <p:nvPr/>
        </p:nvPicPr>
        <p:blipFill>
          <a:blip r:embed="rId2"/>
          <a:stretch>
            <a:fillRect/>
          </a:stretch>
        </p:blipFill>
        <p:spPr>
          <a:xfrm>
            <a:off x="0" y="0"/>
            <a:ext cx="9143640" cy="6857640"/>
          </a:xfrm>
          <a:prstGeom prst="rect">
            <a:avLst/>
          </a:prstGeom>
          <a:ln>
            <a:noFill/>
          </a:ln>
        </p:spPr>
      </p:pic>
      <p:sp>
        <p:nvSpPr>
          <p:cNvPr id="313" name="TextShape 2"/>
          <p:cNvSpPr txBox="1"/>
          <p:nvPr/>
        </p:nvSpPr>
        <p:spPr>
          <a:xfrm>
            <a:off x="457200" y="1828800"/>
            <a:ext cx="8229240" cy="4495320"/>
          </a:xfrm>
          <a:prstGeom prst="rect">
            <a:avLst/>
          </a:prstGeom>
        </p:spPr>
        <p:txBody>
          <a:bodyPr/>
          <a:lstStyle/>
          <a:p>
            <a:pPr algn="just">
              <a:lnSpc>
                <a:spcPct val="150000"/>
              </a:lnSpc>
              <a:buFont typeface="Wingdings" charset="2"/>
              <a:buChar char=""/>
            </a:pPr>
            <a:r>
              <a:rPr lang="en-US" sz="2000" dirty="0">
                <a:solidFill>
                  <a:srgbClr val="000000"/>
                </a:solidFill>
                <a:latin typeface="Book Antiqua"/>
              </a:rPr>
              <a:t>Sub surface irrigation or sub irrigation involves irrigation to crops by applying the </a:t>
            </a:r>
            <a:r>
              <a:rPr lang="en-US" sz="2000" b="1" dirty="0">
                <a:solidFill>
                  <a:srgbClr val="C00000"/>
                </a:solidFill>
                <a:latin typeface="Book Antiqua"/>
              </a:rPr>
              <a:t>water from beneath the soil surface </a:t>
            </a:r>
            <a:r>
              <a:rPr lang="en-US" sz="2000" dirty="0">
                <a:solidFill>
                  <a:srgbClr val="000000"/>
                </a:solidFill>
                <a:latin typeface="Book Antiqua"/>
              </a:rPr>
              <a:t>either by constructing trenches or installing underground perforated pipe lines or tile lines. </a:t>
            </a:r>
            <a:endParaRPr dirty="0"/>
          </a:p>
          <a:p>
            <a:pPr algn="just">
              <a:lnSpc>
                <a:spcPct val="150000"/>
              </a:lnSpc>
              <a:buFont typeface="Wingdings" charset="2"/>
              <a:buChar char=""/>
            </a:pPr>
            <a:r>
              <a:rPr lang="en-US" sz="2000" dirty="0">
                <a:solidFill>
                  <a:srgbClr val="000000"/>
                </a:solidFill>
                <a:latin typeface="Book Antiqua"/>
              </a:rPr>
              <a:t>The principal crops that can be irrigated through this method are </a:t>
            </a:r>
            <a:r>
              <a:rPr lang="en-US" sz="2000" b="1" dirty="0">
                <a:solidFill>
                  <a:srgbClr val="C00000"/>
                </a:solidFill>
                <a:latin typeface="Book Antiqua"/>
              </a:rPr>
              <a:t>potato, sugar beet, vegetable, alfalfa coconut </a:t>
            </a:r>
            <a:r>
              <a:rPr lang="en-US" sz="2000" dirty="0">
                <a:solidFill>
                  <a:srgbClr val="000000"/>
                </a:solidFill>
                <a:latin typeface="Book Antiqua"/>
              </a:rPr>
              <a:t>etc.</a:t>
            </a:r>
            <a:endParaRPr dirty="0"/>
          </a:p>
          <a:p>
            <a:pPr algn="just">
              <a:lnSpc>
                <a:spcPct val="150000"/>
              </a:lnSpc>
              <a:buFont typeface="Wingdings" charset="2"/>
              <a:buChar char=""/>
            </a:pPr>
            <a:r>
              <a:rPr lang="en-US" sz="2000" dirty="0">
                <a:solidFill>
                  <a:srgbClr val="000000"/>
                </a:solidFill>
                <a:latin typeface="Book Antiqua"/>
              </a:rPr>
              <a:t>In India, this method is commonly used in </a:t>
            </a:r>
            <a:r>
              <a:rPr lang="en-US" sz="2000" b="1" dirty="0">
                <a:solidFill>
                  <a:srgbClr val="000000"/>
                </a:solidFill>
                <a:latin typeface="Book Antiqua"/>
              </a:rPr>
              <a:t>Kashmir</a:t>
            </a:r>
            <a:r>
              <a:rPr lang="en-US" sz="2000" dirty="0">
                <a:solidFill>
                  <a:srgbClr val="000000"/>
                </a:solidFill>
                <a:latin typeface="Book Antiqua"/>
              </a:rPr>
              <a:t> for vegetable crops and in </a:t>
            </a:r>
            <a:r>
              <a:rPr lang="en-US" sz="2000" b="1" dirty="0">
                <a:solidFill>
                  <a:srgbClr val="000000"/>
                </a:solidFill>
                <a:latin typeface="Book Antiqua"/>
              </a:rPr>
              <a:t>Kerala</a:t>
            </a:r>
            <a:r>
              <a:rPr lang="en-US" sz="2000" dirty="0">
                <a:solidFill>
                  <a:srgbClr val="000000"/>
                </a:solidFill>
                <a:latin typeface="Book Antiqua"/>
              </a:rPr>
              <a:t> for coconut crop.</a:t>
            </a:r>
            <a:endParaRPr dirty="0"/>
          </a:p>
          <a:p>
            <a:pPr algn="just">
              <a:lnSpc>
                <a:spcPct val="150000"/>
              </a:lnSpc>
            </a:pPr>
            <a:endParaRPr dirty="0"/>
          </a:p>
        </p:txBody>
      </p:sp>
      <p:sp>
        <p:nvSpPr>
          <p:cNvPr id="314"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dirty="0">
                <a:solidFill>
                  <a:srgbClr val="FFFFFF"/>
                </a:solidFill>
                <a:latin typeface="Book Antiqua"/>
              </a:rPr>
              <a:t>Sub-surface irrigation</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p:nvPr/>
        </p:nvSpPr>
        <p:spPr>
          <a:xfrm>
            <a:off x="457200" y="274680"/>
            <a:ext cx="8229240" cy="1142640"/>
          </a:xfrm>
          <a:prstGeom prst="rect">
            <a:avLst/>
          </a:prstGeom>
        </p:spPr>
        <p:txBody>
          <a:bodyPr anchor="ctr"/>
          <a:lstStyle/>
          <a:p>
            <a:endParaRPr/>
          </a:p>
        </p:txBody>
      </p:sp>
      <p:pic>
        <p:nvPicPr>
          <p:cNvPr id="316" name="Picture 3"/>
          <p:cNvPicPr/>
          <p:nvPr/>
        </p:nvPicPr>
        <p:blipFill>
          <a:blip r:embed="rId2"/>
          <a:stretch>
            <a:fillRect/>
          </a:stretch>
        </p:blipFill>
        <p:spPr>
          <a:xfrm>
            <a:off x="0" y="0"/>
            <a:ext cx="9143640" cy="6857640"/>
          </a:xfrm>
          <a:prstGeom prst="rect">
            <a:avLst/>
          </a:prstGeom>
          <a:ln>
            <a:noFill/>
          </a:ln>
        </p:spPr>
      </p:pic>
      <p:sp>
        <p:nvSpPr>
          <p:cNvPr id="317" name="TextShape 2"/>
          <p:cNvSpPr txBox="1"/>
          <p:nvPr/>
        </p:nvSpPr>
        <p:spPr>
          <a:xfrm>
            <a:off x="457200" y="1828800"/>
            <a:ext cx="8229240" cy="4495320"/>
          </a:xfrm>
          <a:prstGeom prst="rect">
            <a:avLst/>
          </a:prstGeom>
        </p:spPr>
        <p:txBody>
          <a:bodyPr/>
          <a:lstStyle/>
          <a:p>
            <a:pPr algn="just">
              <a:lnSpc>
                <a:spcPct val="150000"/>
              </a:lnSpc>
              <a:buFont typeface="Wingdings" charset="2"/>
              <a:buChar char=""/>
            </a:pPr>
            <a:r>
              <a:rPr lang="en-US" sz="2000">
                <a:solidFill>
                  <a:srgbClr val="000000"/>
                </a:solidFill>
                <a:latin typeface="Book Antiqua"/>
              </a:rPr>
              <a:t>Conditions to be satisfied for application of Subsurface irrigation:</a:t>
            </a:r>
            <a:endParaRPr/>
          </a:p>
          <a:p>
            <a:pPr algn="just">
              <a:lnSpc>
                <a:spcPct val="150000"/>
              </a:lnSpc>
              <a:buFont typeface="Wingdings" charset="2"/>
              <a:buChar char=""/>
            </a:pPr>
            <a:r>
              <a:rPr lang="en-US" sz="2000" b="1">
                <a:solidFill>
                  <a:srgbClr val="C00000"/>
                </a:solidFill>
                <a:latin typeface="Book Antiqua"/>
              </a:rPr>
              <a:t>High water table or a hard impermeable pan </a:t>
            </a:r>
            <a:r>
              <a:rPr lang="en-US" sz="2000">
                <a:solidFill>
                  <a:srgbClr val="000000"/>
                </a:solidFill>
                <a:latin typeface="Book Antiqua"/>
              </a:rPr>
              <a:t>should be located bellow the root zone.</a:t>
            </a:r>
            <a:endParaRPr/>
          </a:p>
          <a:p>
            <a:pPr algn="just">
              <a:lnSpc>
                <a:spcPct val="150000"/>
              </a:lnSpc>
              <a:buFont typeface="Wingdings" charset="2"/>
              <a:buChar char=""/>
            </a:pPr>
            <a:r>
              <a:rPr lang="en-US" sz="2000">
                <a:solidFill>
                  <a:srgbClr val="000000"/>
                </a:solidFill>
                <a:latin typeface="Book Antiqua"/>
              </a:rPr>
              <a:t>High permeable surface soil such as </a:t>
            </a:r>
            <a:r>
              <a:rPr lang="en-US" sz="2000" b="1">
                <a:solidFill>
                  <a:srgbClr val="C00000"/>
                </a:solidFill>
                <a:latin typeface="Book Antiqua"/>
              </a:rPr>
              <a:t>loam or sandy loam </a:t>
            </a:r>
            <a:r>
              <a:rPr lang="en-US" sz="2000">
                <a:solidFill>
                  <a:srgbClr val="000000"/>
                </a:solidFill>
                <a:latin typeface="Book Antiqua"/>
              </a:rPr>
              <a:t>is required.</a:t>
            </a:r>
            <a:endParaRPr/>
          </a:p>
          <a:p>
            <a:pPr algn="just">
              <a:lnSpc>
                <a:spcPct val="150000"/>
              </a:lnSpc>
              <a:buFont typeface="Wingdings" charset="2"/>
              <a:buChar char=""/>
            </a:pPr>
            <a:r>
              <a:rPr lang="en-US" sz="2000" b="1">
                <a:solidFill>
                  <a:srgbClr val="C00000"/>
                </a:solidFill>
                <a:latin typeface="Book Antiqua"/>
              </a:rPr>
              <a:t>Uniform topographic condition </a:t>
            </a:r>
            <a:r>
              <a:rPr lang="en-US" sz="2000">
                <a:solidFill>
                  <a:srgbClr val="000000"/>
                </a:solidFill>
                <a:latin typeface="Book Antiqua"/>
              </a:rPr>
              <a:t>and </a:t>
            </a:r>
            <a:r>
              <a:rPr lang="en-US" sz="2000" b="1">
                <a:solidFill>
                  <a:srgbClr val="C00000"/>
                </a:solidFill>
                <a:latin typeface="Book Antiqua"/>
              </a:rPr>
              <a:t>moderate land slope </a:t>
            </a:r>
            <a:r>
              <a:rPr lang="en-US" sz="2000">
                <a:solidFill>
                  <a:srgbClr val="000000"/>
                </a:solidFill>
                <a:latin typeface="Book Antiqua"/>
              </a:rPr>
              <a:t>is required.</a:t>
            </a:r>
            <a:endParaRPr/>
          </a:p>
          <a:p>
            <a:pPr algn="just">
              <a:lnSpc>
                <a:spcPct val="150000"/>
              </a:lnSpc>
              <a:buFont typeface="Wingdings" charset="2"/>
              <a:buChar char=""/>
            </a:pPr>
            <a:r>
              <a:rPr lang="en-US" sz="2000">
                <a:solidFill>
                  <a:srgbClr val="000000"/>
                </a:solidFill>
                <a:latin typeface="Book Antiqua"/>
              </a:rPr>
              <a:t>Water used for irrigation should </a:t>
            </a:r>
            <a:r>
              <a:rPr lang="en-US" sz="2000" b="1">
                <a:solidFill>
                  <a:srgbClr val="C00000"/>
                </a:solidFill>
                <a:latin typeface="Book Antiqua"/>
              </a:rPr>
              <a:t>not be saline.</a:t>
            </a:r>
            <a:endParaRPr/>
          </a:p>
          <a:p>
            <a:pPr algn="just">
              <a:lnSpc>
                <a:spcPct val="150000"/>
              </a:lnSpc>
            </a:pPr>
            <a:endParaRPr/>
          </a:p>
        </p:txBody>
      </p:sp>
      <p:sp>
        <p:nvSpPr>
          <p:cNvPr id="318"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Sub-surface irrigation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Picture 3"/>
          <p:cNvPicPr/>
          <p:nvPr/>
        </p:nvPicPr>
        <p:blipFill>
          <a:blip r:embed="rId2"/>
          <a:stretch>
            <a:fillRect/>
          </a:stretch>
        </p:blipFill>
        <p:spPr>
          <a:xfrm>
            <a:off x="0" y="0"/>
            <a:ext cx="9143640" cy="6857640"/>
          </a:xfrm>
          <a:prstGeom prst="rect">
            <a:avLst/>
          </a:prstGeom>
          <a:ln>
            <a:noFill/>
          </a:ln>
        </p:spPr>
      </p:pic>
      <p:sp>
        <p:nvSpPr>
          <p:cNvPr id="320" name="TextShape 1"/>
          <p:cNvSpPr txBox="1"/>
          <p:nvPr/>
        </p:nvSpPr>
        <p:spPr>
          <a:xfrm>
            <a:off x="762120" y="-76320"/>
            <a:ext cx="8229240" cy="1142640"/>
          </a:xfrm>
          <a:prstGeom prst="rect">
            <a:avLst/>
          </a:prstGeom>
        </p:spPr>
        <p:txBody>
          <a:bodyPr anchor="ctr"/>
          <a:lstStyle/>
          <a:p>
            <a:pPr>
              <a:lnSpc>
                <a:spcPct val="100000"/>
              </a:lnSpc>
            </a:pPr>
            <a:r>
              <a:rPr lang="en-US" sz="3600" b="1">
                <a:solidFill>
                  <a:srgbClr val="FFFFFF"/>
                </a:solidFill>
                <a:latin typeface="Book Antiqua"/>
              </a:rPr>
              <a:t>Sub-surface irrigation</a:t>
            </a:r>
            <a:endParaRPr/>
          </a:p>
        </p:txBody>
      </p:sp>
      <p:sp>
        <p:nvSpPr>
          <p:cNvPr id="321" name="TextShape 2"/>
          <p:cNvSpPr txBox="1"/>
          <p:nvPr/>
        </p:nvSpPr>
        <p:spPr>
          <a:xfrm>
            <a:off x="457200" y="156996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322" name="TextShape 3"/>
          <p:cNvSpPr txBox="1"/>
          <p:nvPr/>
        </p:nvSpPr>
        <p:spPr>
          <a:xfrm>
            <a:off x="457200" y="1981080"/>
            <a:ext cx="4039920" cy="3951000"/>
          </a:xfrm>
          <a:prstGeom prst="rect">
            <a:avLst/>
          </a:prstGeom>
        </p:spPr>
        <p:txBody>
          <a:bodyPr anchor="ctr"/>
          <a:lstStyle/>
          <a:p>
            <a:pPr algn="just">
              <a:lnSpc>
                <a:spcPct val="200000"/>
              </a:lnSpc>
              <a:buFont typeface="Calibri"/>
              <a:buAutoNum type="arabicParenR"/>
            </a:pPr>
            <a:r>
              <a:rPr lang="en-US" sz="2000">
                <a:solidFill>
                  <a:srgbClr val="8B8B8B"/>
                </a:solidFill>
                <a:latin typeface="Book Antiqua"/>
              </a:rPr>
              <a:t>Water is not lost through deep percolation.</a:t>
            </a:r>
            <a:endParaRPr/>
          </a:p>
          <a:p>
            <a:pPr algn="just">
              <a:lnSpc>
                <a:spcPct val="200000"/>
              </a:lnSpc>
              <a:buFont typeface="Calibri"/>
              <a:buAutoNum type="arabicParenR"/>
            </a:pPr>
            <a:r>
              <a:rPr lang="en-US" sz="2000">
                <a:solidFill>
                  <a:srgbClr val="8B8B8B"/>
                </a:solidFill>
                <a:latin typeface="Book Antiqua"/>
              </a:rPr>
              <a:t>Minimum evaporation losses from the soil surface.</a:t>
            </a:r>
            <a:endParaRPr/>
          </a:p>
          <a:p>
            <a:pPr algn="just">
              <a:lnSpc>
                <a:spcPct val="200000"/>
              </a:lnSpc>
              <a:buFont typeface="Calibri"/>
              <a:buAutoNum type="arabicParenR"/>
            </a:pPr>
            <a:r>
              <a:rPr lang="en-US" sz="2000">
                <a:solidFill>
                  <a:srgbClr val="8B8B8B"/>
                </a:solidFill>
                <a:latin typeface="Book Antiqua"/>
              </a:rPr>
              <a:t>Operation of farm machinery is possible at any time.</a:t>
            </a:r>
            <a:endParaRPr/>
          </a:p>
          <a:p>
            <a:pPr algn="just">
              <a:lnSpc>
                <a:spcPct val="200000"/>
              </a:lnSpc>
            </a:pPr>
            <a:endParaRPr/>
          </a:p>
        </p:txBody>
      </p:sp>
      <p:sp>
        <p:nvSpPr>
          <p:cNvPr id="323" name="TextShape 4"/>
          <p:cNvSpPr txBox="1"/>
          <p:nvPr/>
        </p:nvSpPr>
        <p:spPr>
          <a:xfrm>
            <a:off x="4645080" y="156996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324" name="TextShape 5"/>
          <p:cNvSpPr txBox="1"/>
          <p:nvPr/>
        </p:nvSpPr>
        <p:spPr>
          <a:xfrm>
            <a:off x="4645080" y="2174760"/>
            <a:ext cx="4041360" cy="3951000"/>
          </a:xfrm>
          <a:prstGeom prst="rect">
            <a:avLst/>
          </a:prstGeom>
        </p:spPr>
        <p:txBody>
          <a:bodyPr anchor="ctr"/>
          <a:lstStyle/>
          <a:p>
            <a:pPr algn="just">
              <a:lnSpc>
                <a:spcPct val="200000"/>
              </a:lnSpc>
              <a:buFont typeface="Calibri"/>
              <a:buAutoNum type="arabicParenR"/>
            </a:pPr>
            <a:r>
              <a:rPr lang="en-US" sz="2000">
                <a:solidFill>
                  <a:srgbClr val="8B8B8B"/>
                </a:solidFill>
                <a:latin typeface="Book Antiqua"/>
              </a:rPr>
              <a:t>Good quality irrigation water is required.</a:t>
            </a:r>
            <a:endParaRPr/>
          </a:p>
          <a:p>
            <a:pPr algn="just">
              <a:lnSpc>
                <a:spcPct val="200000"/>
              </a:lnSpc>
              <a:buFont typeface="Calibri"/>
              <a:buAutoNum type="arabicParenR"/>
            </a:pPr>
            <a:r>
              <a:rPr lang="en-US" sz="2000">
                <a:solidFill>
                  <a:srgbClr val="8B8B8B"/>
                </a:solidFill>
                <a:latin typeface="Book Antiqua"/>
              </a:rPr>
              <a:t>Chance of soil salinity and alkalinity due to upward movement of salts with the water.</a:t>
            </a:r>
            <a:endParaRPr/>
          </a:p>
          <a:p>
            <a:pPr algn="just">
              <a:lnSpc>
                <a:spcPct val="200000"/>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FF0000"/>
                </a:solidFill>
                <a:latin typeface="Calibri"/>
              </a:rPr>
              <a:t>Potential evapotranspiration (PET)</a:t>
            </a:r>
            <a:r>
              <a:rPr lang="en-US" sz="4400">
                <a:solidFill>
                  <a:srgbClr val="000000"/>
                </a:solidFill>
                <a:latin typeface="Calibri"/>
              </a:rPr>
              <a:t>
</a:t>
            </a:r>
            <a:endParaRPr/>
          </a:p>
        </p:txBody>
      </p:sp>
      <p:sp>
        <p:nvSpPr>
          <p:cNvPr id="160" name="TextShape 2"/>
          <p:cNvSpPr txBox="1"/>
          <p:nvPr/>
        </p:nvSpPr>
        <p:spPr>
          <a:xfrm>
            <a:off x="457200" y="990720"/>
            <a:ext cx="8229240" cy="5135040"/>
          </a:xfrm>
          <a:prstGeom prst="rect">
            <a:avLst/>
          </a:prstGeom>
        </p:spPr>
        <p:txBody>
          <a:bodyPr/>
          <a:lstStyle/>
          <a:p>
            <a:pPr algn="just">
              <a:lnSpc>
                <a:spcPct val="100000"/>
              </a:lnSpc>
              <a:buFont typeface="Arial"/>
              <a:buChar char="•"/>
            </a:pPr>
            <a:r>
              <a:rPr lang="en-US" sz="3200">
                <a:solidFill>
                  <a:srgbClr val="000000"/>
                </a:solidFill>
                <a:latin typeface="Calibri"/>
              </a:rPr>
              <a:t>Penmen (1948) introduced the concept of PET and he defined it as “the amount of water transpired in a unit time by short green crop of uniform height, completely covering the ground and never short of water”. He further stated that PET cannot exceed panevaporation under the same weather conditions and is some fraction of pan evaporation.</a:t>
            </a:r>
            <a:endParaRPr/>
          </a:p>
          <a:p>
            <a:pPr algn="just">
              <a:lnSpc>
                <a:spcPct val="100000"/>
              </a:lnSpc>
              <a:buFont typeface="Arial"/>
              <a:buChar char="•"/>
            </a:pPr>
            <a:r>
              <a:rPr lang="en-US" sz="3200">
                <a:solidFill>
                  <a:srgbClr val="000000"/>
                </a:solidFill>
                <a:latin typeface="Calibri"/>
              </a:rPr>
              <a:t>PET can be estimated by several techniques viz., lysimetric methods, energy balance,</a:t>
            </a:r>
            <a:endParaRPr/>
          </a:p>
          <a:p>
            <a:pPr algn="just">
              <a:lnSpc>
                <a:spcPct val="100000"/>
              </a:lnSpc>
              <a:buFont typeface="Arial"/>
              <a:buChar char="•"/>
            </a:pPr>
            <a:r>
              <a:rPr lang="en-US" sz="3200">
                <a:solidFill>
                  <a:srgbClr val="000000"/>
                </a:solidFill>
                <a:latin typeface="Calibri"/>
              </a:rPr>
              <a:t>aerodynamic approach, combination of energy balance and empirical formulae etc., and</a:t>
            </a:r>
            <a:endParaRPr/>
          </a:p>
          <a:p>
            <a:pPr algn="just">
              <a:lnSpc>
                <a:spcPct val="100000"/>
              </a:lnSpc>
              <a:buFont typeface="Arial"/>
              <a:buChar char="•"/>
            </a:pPr>
            <a:r>
              <a:rPr lang="en-US" sz="3200">
                <a:solidFill>
                  <a:srgbClr val="000000"/>
                </a:solidFill>
                <a:latin typeface="Calibri"/>
              </a:rPr>
              <a:t>irrigation’s can be scheduled conveniently based on the knowledge of PET or water use</a:t>
            </a:r>
            <a:endParaRPr/>
          </a:p>
          <a:p>
            <a:pPr algn="just">
              <a:lnSpc>
                <a:spcPct val="100000"/>
              </a:lnSpc>
              <a:buFont typeface="Arial"/>
              <a:buChar char="•"/>
            </a:pPr>
            <a:r>
              <a:rPr lang="en-US" sz="3200">
                <a:solidFill>
                  <a:srgbClr val="000000"/>
                </a:solidFill>
                <a:latin typeface="Calibri"/>
              </a:rPr>
              <a:t>rates of crops over short time intervals of crop growth.</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Picture 3"/>
          <p:cNvPicPr/>
          <p:nvPr/>
        </p:nvPicPr>
        <p:blipFill>
          <a:blip r:embed="rId2"/>
          <a:stretch>
            <a:fillRect/>
          </a:stretch>
        </p:blipFill>
        <p:spPr>
          <a:xfrm>
            <a:off x="0" y="0"/>
            <a:ext cx="9143640" cy="6857640"/>
          </a:xfrm>
          <a:prstGeom prst="rect">
            <a:avLst/>
          </a:prstGeom>
          <a:ln>
            <a:noFill/>
          </a:ln>
        </p:spPr>
      </p:pic>
      <p:sp>
        <p:nvSpPr>
          <p:cNvPr id="326" name="TextShape 1"/>
          <p:cNvSpPr txBox="1"/>
          <p:nvPr/>
        </p:nvSpPr>
        <p:spPr>
          <a:xfrm>
            <a:off x="304920" y="2340000"/>
            <a:ext cx="8534160" cy="1469520"/>
          </a:xfrm>
          <a:prstGeom prst="rect">
            <a:avLst/>
          </a:prstGeom>
        </p:spPr>
        <p:txBody>
          <a:bodyPr anchor="ctr"/>
          <a:lstStyle/>
          <a:p>
            <a:pPr algn="ctr">
              <a:lnSpc>
                <a:spcPct val="100000"/>
              </a:lnSpc>
            </a:pPr>
            <a:r>
              <a:rPr lang="en-US" sz="4400" b="1">
                <a:solidFill>
                  <a:srgbClr val="984807"/>
                </a:solidFill>
                <a:latin typeface="Book Antiqua"/>
              </a:rPr>
              <a:t>Overhead irrigation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7200" y="274680"/>
            <a:ext cx="8229240" cy="1142640"/>
          </a:xfrm>
          <a:prstGeom prst="rect">
            <a:avLst/>
          </a:prstGeom>
        </p:spPr>
        <p:txBody>
          <a:bodyPr anchor="ctr"/>
          <a:lstStyle/>
          <a:p>
            <a:endParaRPr/>
          </a:p>
        </p:txBody>
      </p:sp>
      <p:pic>
        <p:nvPicPr>
          <p:cNvPr id="328" name="Picture 3"/>
          <p:cNvPicPr/>
          <p:nvPr/>
        </p:nvPicPr>
        <p:blipFill>
          <a:blip r:embed="rId2"/>
          <a:stretch>
            <a:fillRect/>
          </a:stretch>
        </p:blipFill>
        <p:spPr>
          <a:xfrm>
            <a:off x="0" y="0"/>
            <a:ext cx="9143640" cy="6857640"/>
          </a:xfrm>
          <a:prstGeom prst="rect">
            <a:avLst/>
          </a:prstGeom>
          <a:ln>
            <a:noFill/>
          </a:ln>
        </p:spPr>
      </p:pic>
      <p:sp>
        <p:nvSpPr>
          <p:cNvPr id="329" name="TextShape 2"/>
          <p:cNvSpPr txBox="1"/>
          <p:nvPr/>
        </p:nvSpPr>
        <p:spPr>
          <a:xfrm>
            <a:off x="457200" y="1828800"/>
            <a:ext cx="8229240" cy="4495320"/>
          </a:xfrm>
          <a:prstGeom prst="rect">
            <a:avLst/>
          </a:prstGeom>
        </p:spPr>
        <p:txBody>
          <a:bodyPr/>
          <a:lstStyle/>
          <a:p>
            <a:pPr algn="just">
              <a:lnSpc>
                <a:spcPct val="200000"/>
              </a:lnSpc>
              <a:buFont typeface="Wingdings" charset="2"/>
              <a:buChar char=""/>
            </a:pPr>
            <a:r>
              <a:rPr lang="en-US" sz="2000">
                <a:solidFill>
                  <a:srgbClr val="000000"/>
                </a:solidFill>
                <a:latin typeface="Book Antiqua"/>
              </a:rPr>
              <a:t>The method of aerial application of water through pipes fitted with sprinkling units. </a:t>
            </a:r>
            <a:endParaRPr/>
          </a:p>
          <a:p>
            <a:pPr algn="just">
              <a:lnSpc>
                <a:spcPct val="200000"/>
              </a:lnSpc>
              <a:buFont typeface="Wingdings" charset="2"/>
              <a:buChar char=""/>
            </a:pPr>
            <a:r>
              <a:rPr lang="en-US" sz="2000">
                <a:solidFill>
                  <a:srgbClr val="000000"/>
                </a:solidFill>
                <a:latin typeface="Book Antiqua"/>
              </a:rPr>
              <a:t>The spray is developed by the flow of water under pressure through small orifices and nozzles.</a:t>
            </a:r>
            <a:endParaRPr/>
          </a:p>
          <a:p>
            <a:pPr algn="just">
              <a:lnSpc>
                <a:spcPct val="200000"/>
              </a:lnSpc>
              <a:buFont typeface="Wingdings" charset="2"/>
              <a:buChar char=""/>
            </a:pPr>
            <a:r>
              <a:rPr lang="en-US" sz="2000">
                <a:solidFill>
                  <a:srgbClr val="000000"/>
                </a:solidFill>
                <a:latin typeface="Book Antiqua"/>
              </a:rPr>
              <a:t>It releases water similar to rainfall through a </a:t>
            </a:r>
            <a:r>
              <a:rPr lang="en-US" sz="2000" b="1">
                <a:solidFill>
                  <a:srgbClr val="C00000"/>
                </a:solidFill>
                <a:latin typeface="Book Antiqua"/>
              </a:rPr>
              <a:t>small diameter </a:t>
            </a:r>
            <a:r>
              <a:rPr lang="en-US" sz="2000">
                <a:solidFill>
                  <a:srgbClr val="000000"/>
                </a:solidFill>
                <a:latin typeface="Book Antiqua"/>
              </a:rPr>
              <a:t>(0.5 and 4.0 mm in size) nozzle placed in the pipes.</a:t>
            </a:r>
            <a:endParaRPr/>
          </a:p>
          <a:p>
            <a:pPr algn="just">
              <a:lnSpc>
                <a:spcPct val="200000"/>
              </a:lnSpc>
            </a:pPr>
            <a:endParaRPr/>
          </a:p>
        </p:txBody>
      </p:sp>
      <p:sp>
        <p:nvSpPr>
          <p:cNvPr id="330"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Sprinkler irrigation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7200" y="274680"/>
            <a:ext cx="8229240" cy="1142640"/>
          </a:xfrm>
          <a:prstGeom prst="rect">
            <a:avLst/>
          </a:prstGeom>
        </p:spPr>
        <p:txBody>
          <a:bodyPr anchor="ctr"/>
          <a:lstStyle/>
          <a:p>
            <a:endParaRPr/>
          </a:p>
        </p:txBody>
      </p:sp>
      <p:pic>
        <p:nvPicPr>
          <p:cNvPr id="332" name="Picture 3"/>
          <p:cNvPicPr/>
          <p:nvPr/>
        </p:nvPicPr>
        <p:blipFill>
          <a:blip r:embed="rId2"/>
          <a:stretch>
            <a:fillRect/>
          </a:stretch>
        </p:blipFill>
        <p:spPr>
          <a:xfrm>
            <a:off x="0" y="0"/>
            <a:ext cx="9143640" cy="6857640"/>
          </a:xfrm>
          <a:prstGeom prst="rect">
            <a:avLst/>
          </a:prstGeom>
          <a:ln>
            <a:noFill/>
          </a:ln>
        </p:spPr>
      </p:pic>
      <p:sp>
        <p:nvSpPr>
          <p:cNvPr id="333" name="TextShape 2"/>
          <p:cNvSpPr txBox="1"/>
          <p:nvPr/>
        </p:nvSpPr>
        <p:spPr>
          <a:xfrm>
            <a:off x="457200" y="1828800"/>
            <a:ext cx="8229240" cy="4495320"/>
          </a:xfrm>
          <a:prstGeom prst="rect">
            <a:avLst/>
          </a:prstGeom>
        </p:spPr>
        <p:txBody>
          <a:bodyPr/>
          <a:lstStyle/>
          <a:p>
            <a:pPr algn="just">
              <a:lnSpc>
                <a:spcPct val="150000"/>
              </a:lnSpc>
              <a:buFont typeface="Wingdings" charset="2"/>
              <a:buChar char=""/>
            </a:pPr>
            <a:r>
              <a:rPr lang="en-US" sz="2000" b="1">
                <a:solidFill>
                  <a:srgbClr val="000000"/>
                </a:solidFill>
                <a:latin typeface="Book Antiqua"/>
              </a:rPr>
              <a:t>Adaptability:</a:t>
            </a:r>
            <a:endParaRPr/>
          </a:p>
          <a:p>
            <a:pPr algn="just">
              <a:lnSpc>
                <a:spcPct val="200000"/>
              </a:lnSpc>
              <a:buFont typeface="Wingdings" charset="2"/>
              <a:buChar char=""/>
            </a:pPr>
            <a:r>
              <a:rPr lang="en-US" sz="2000">
                <a:solidFill>
                  <a:srgbClr val="000000"/>
                </a:solidFill>
                <a:latin typeface="Book Antiqua"/>
              </a:rPr>
              <a:t>For almost all crops except rice and jute.</a:t>
            </a:r>
            <a:endParaRPr/>
          </a:p>
          <a:p>
            <a:pPr algn="just">
              <a:lnSpc>
                <a:spcPct val="200000"/>
              </a:lnSpc>
              <a:buFont typeface="Wingdings" charset="2"/>
              <a:buChar char=""/>
            </a:pPr>
            <a:r>
              <a:rPr lang="en-US" sz="2000">
                <a:solidFill>
                  <a:srgbClr val="000000"/>
                </a:solidFill>
                <a:latin typeface="Book Antiqua"/>
              </a:rPr>
              <a:t>Sandy soil having high infiltration rate.</a:t>
            </a:r>
            <a:endParaRPr/>
          </a:p>
          <a:p>
            <a:pPr algn="just">
              <a:lnSpc>
                <a:spcPct val="200000"/>
              </a:lnSpc>
              <a:buFont typeface="Wingdings" charset="2"/>
              <a:buChar char=""/>
            </a:pPr>
            <a:r>
              <a:rPr lang="en-US" sz="2000">
                <a:solidFill>
                  <a:srgbClr val="000000"/>
                </a:solidFill>
                <a:latin typeface="Book Antiqua"/>
              </a:rPr>
              <a:t>Steep slopes or uneven topography.</a:t>
            </a:r>
            <a:endParaRPr/>
          </a:p>
          <a:p>
            <a:pPr algn="just">
              <a:lnSpc>
                <a:spcPct val="200000"/>
              </a:lnSpc>
              <a:buFont typeface="Wingdings" charset="2"/>
              <a:buChar char=""/>
            </a:pPr>
            <a:r>
              <a:rPr lang="en-US" sz="2000">
                <a:solidFill>
                  <a:srgbClr val="000000"/>
                </a:solidFill>
                <a:latin typeface="Book Antiqua"/>
              </a:rPr>
              <a:t>For growing high price crops.</a:t>
            </a:r>
            <a:endParaRPr/>
          </a:p>
          <a:p>
            <a:pPr algn="just">
              <a:lnSpc>
                <a:spcPct val="200000"/>
              </a:lnSpc>
              <a:buFont typeface="Wingdings" charset="2"/>
              <a:buChar char=""/>
            </a:pPr>
            <a:r>
              <a:rPr lang="en-US" sz="2000">
                <a:solidFill>
                  <a:srgbClr val="000000"/>
                </a:solidFill>
                <a:latin typeface="Book Antiqua"/>
              </a:rPr>
              <a:t>Where water is scarce and costly.</a:t>
            </a:r>
            <a:endParaRPr/>
          </a:p>
          <a:p>
            <a:pPr algn="just">
              <a:lnSpc>
                <a:spcPct val="150000"/>
              </a:lnSpc>
            </a:pPr>
            <a:endParaRPr/>
          </a:p>
        </p:txBody>
      </p:sp>
      <p:sp>
        <p:nvSpPr>
          <p:cNvPr id="334" name="CustomShape 3"/>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Sprinkler irrigation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FF0000"/>
                </a:solidFill>
                <a:latin typeface="Calibri"/>
              </a:rPr>
              <a:t>Suitable crops
</a:t>
            </a:r>
            <a:endParaRPr/>
          </a:p>
        </p:txBody>
      </p:sp>
      <p:sp>
        <p:nvSpPr>
          <p:cNvPr id="336" name="TextShape 2"/>
          <p:cNvSpPr txBox="1"/>
          <p:nvPr/>
        </p:nvSpPr>
        <p:spPr>
          <a:xfrm>
            <a:off x="457200" y="1600200"/>
            <a:ext cx="8229240" cy="4525560"/>
          </a:xfrm>
          <a:prstGeom prst="rect">
            <a:avLst/>
          </a:prstGeom>
        </p:spPr>
        <p:txBody>
          <a:bodyPr/>
          <a:lstStyle/>
          <a:p>
            <a:pPr algn="just">
              <a:lnSpc>
                <a:spcPct val="100000"/>
              </a:lnSpc>
              <a:buFont typeface="Arial"/>
              <a:buChar char="•"/>
            </a:pPr>
            <a:r>
              <a:rPr lang="en-US" sz="3200">
                <a:solidFill>
                  <a:srgbClr val="000000"/>
                </a:solidFill>
                <a:latin typeface="Calibri"/>
              </a:rPr>
              <a:t>Sprinkler irrigation is suited for most field crops viz., wheat, lucerne, groundnut, bengal gram, green gram, black gram, potato, leafy vegetables, sunflower, barley, bajra, maize, wheat etc wherein water can be sprayed over the crop canopy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457200" y="274680"/>
            <a:ext cx="8229240" cy="1142640"/>
          </a:xfrm>
          <a:prstGeom prst="rect">
            <a:avLst/>
          </a:prstGeom>
        </p:spPr>
        <p:txBody>
          <a:bodyPr anchor="ctr"/>
          <a:lstStyle/>
          <a:p>
            <a:endParaRPr/>
          </a:p>
        </p:txBody>
      </p:sp>
      <p:pic>
        <p:nvPicPr>
          <p:cNvPr id="338" name="Picture 3"/>
          <p:cNvPicPr/>
          <p:nvPr/>
        </p:nvPicPr>
        <p:blipFill>
          <a:blip r:embed="rId2"/>
          <a:stretch>
            <a:fillRect/>
          </a:stretch>
        </p:blipFill>
        <p:spPr>
          <a:xfrm>
            <a:off x="0" y="0"/>
            <a:ext cx="9143640" cy="6857640"/>
          </a:xfrm>
          <a:prstGeom prst="rect">
            <a:avLst/>
          </a:prstGeom>
          <a:ln>
            <a:noFill/>
          </a:ln>
        </p:spPr>
      </p:pic>
      <p:sp>
        <p:nvSpPr>
          <p:cNvPr id="339" name="CustomShape 2"/>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dirty="0">
                <a:solidFill>
                  <a:srgbClr val="FFFFFF"/>
                </a:solidFill>
                <a:latin typeface="Book Antiqua"/>
              </a:rPr>
              <a:t>Sprinkler irrigation</a:t>
            </a:r>
            <a:endParaRPr dirty="0"/>
          </a:p>
        </p:txBody>
      </p:sp>
      <p:pic>
        <p:nvPicPr>
          <p:cNvPr id="340" name="Picture 2"/>
          <p:cNvPicPr/>
          <p:nvPr/>
        </p:nvPicPr>
        <p:blipFill>
          <a:blip r:embed="rId3"/>
          <a:stretch>
            <a:fillRect/>
          </a:stretch>
        </p:blipFill>
        <p:spPr>
          <a:xfrm>
            <a:off x="1039680" y="1850760"/>
            <a:ext cx="7265880" cy="4397040"/>
          </a:xfrm>
          <a:prstGeom prst="rect">
            <a:avLst/>
          </a:prstGeom>
          <a:ln w="38160">
            <a:solidFill>
              <a:srgbClr val="000000"/>
            </a:solidFill>
            <a:miter/>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457200" y="274680"/>
            <a:ext cx="8229240" cy="1142640"/>
          </a:xfrm>
          <a:prstGeom prst="rect">
            <a:avLst/>
          </a:prstGeom>
        </p:spPr>
        <p:txBody>
          <a:bodyPr anchor="ctr"/>
          <a:lstStyle/>
          <a:p>
            <a:endParaRPr/>
          </a:p>
        </p:txBody>
      </p:sp>
      <p:pic>
        <p:nvPicPr>
          <p:cNvPr id="342" name="Picture 3"/>
          <p:cNvPicPr/>
          <p:nvPr/>
        </p:nvPicPr>
        <p:blipFill>
          <a:blip r:embed="rId2"/>
          <a:stretch>
            <a:fillRect/>
          </a:stretch>
        </p:blipFill>
        <p:spPr>
          <a:xfrm>
            <a:off x="0" y="0"/>
            <a:ext cx="9143640" cy="6857640"/>
          </a:xfrm>
          <a:prstGeom prst="rect">
            <a:avLst/>
          </a:prstGeom>
          <a:ln>
            <a:noFill/>
          </a:ln>
        </p:spPr>
      </p:pic>
      <p:sp>
        <p:nvSpPr>
          <p:cNvPr id="343" name="CustomShape 2"/>
          <p:cNvSpPr/>
          <p:nvPr/>
        </p:nvSpPr>
        <p:spPr>
          <a:xfrm>
            <a:off x="1371600" y="344160"/>
            <a:ext cx="6476760" cy="639000"/>
          </a:xfrm>
          <a:prstGeom prst="rect">
            <a:avLst/>
          </a:prstGeom>
          <a:noFill/>
          <a:ln>
            <a:noFill/>
          </a:ln>
        </p:spPr>
        <p:txBody>
          <a:bodyPr lIns="90000" tIns="45000" rIns="90000" bIns="45000"/>
          <a:lstStyle/>
          <a:p>
            <a:pPr algn="ctr">
              <a:lnSpc>
                <a:spcPct val="100000"/>
              </a:lnSpc>
            </a:pPr>
            <a:r>
              <a:rPr lang="en-IN" sz="3600" b="1">
                <a:solidFill>
                  <a:srgbClr val="FFFFFF"/>
                </a:solidFill>
                <a:latin typeface="Book Antiqua"/>
              </a:rPr>
              <a:t>Sprinkler irrigation</a:t>
            </a:r>
            <a:endParaRPr/>
          </a:p>
        </p:txBody>
      </p:sp>
      <p:pic>
        <p:nvPicPr>
          <p:cNvPr id="344" name="Picture 4"/>
          <p:cNvPicPr/>
          <p:nvPr/>
        </p:nvPicPr>
        <p:blipFill>
          <a:blip r:embed="rId3"/>
          <a:stretch>
            <a:fillRect/>
          </a:stretch>
        </p:blipFill>
        <p:spPr>
          <a:xfrm>
            <a:off x="219240" y="2133720"/>
            <a:ext cx="4352400" cy="3733560"/>
          </a:xfrm>
          <a:prstGeom prst="rect">
            <a:avLst/>
          </a:prstGeom>
          <a:ln w="38160">
            <a:solidFill>
              <a:srgbClr val="000000"/>
            </a:solidFill>
            <a:miter/>
          </a:ln>
        </p:spPr>
      </p:pic>
      <p:pic>
        <p:nvPicPr>
          <p:cNvPr id="345" name="Picture 7"/>
          <p:cNvPicPr/>
          <p:nvPr/>
        </p:nvPicPr>
        <p:blipFill>
          <a:blip r:embed="rId4"/>
          <a:stretch>
            <a:fillRect/>
          </a:stretch>
        </p:blipFill>
        <p:spPr>
          <a:xfrm>
            <a:off x="4780440" y="2133720"/>
            <a:ext cx="3943080" cy="3733560"/>
          </a:xfrm>
          <a:prstGeom prst="rect">
            <a:avLst/>
          </a:prstGeom>
          <a:ln w="38160">
            <a:solidFill>
              <a:srgbClr val="000000"/>
            </a:solidFill>
            <a:miter/>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Picture 3"/>
          <p:cNvPicPr/>
          <p:nvPr/>
        </p:nvPicPr>
        <p:blipFill>
          <a:blip r:embed="rId2"/>
          <a:stretch>
            <a:fillRect/>
          </a:stretch>
        </p:blipFill>
        <p:spPr>
          <a:xfrm>
            <a:off x="685800" y="457200"/>
            <a:ext cx="7695720" cy="5495400"/>
          </a:xfrm>
          <a:prstGeom prst="rect">
            <a:avLst/>
          </a:prstGeom>
          <a:ln w="9360">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Picture 3"/>
          <p:cNvPicPr/>
          <p:nvPr/>
        </p:nvPicPr>
        <p:blipFill>
          <a:blip r:embed="rId2"/>
          <a:stretch>
            <a:fillRect/>
          </a:stretch>
        </p:blipFill>
        <p:spPr>
          <a:xfrm>
            <a:off x="0" y="0"/>
            <a:ext cx="9143640" cy="6857640"/>
          </a:xfrm>
          <a:prstGeom prst="rect">
            <a:avLst/>
          </a:prstGeom>
          <a:ln>
            <a:noFill/>
          </a:ln>
        </p:spPr>
      </p:pic>
      <p:sp>
        <p:nvSpPr>
          <p:cNvPr id="348" name="TextShape 1"/>
          <p:cNvSpPr txBox="1"/>
          <p:nvPr/>
        </p:nvSpPr>
        <p:spPr>
          <a:xfrm>
            <a:off x="762120" y="-76320"/>
            <a:ext cx="8229240" cy="1142640"/>
          </a:xfrm>
          <a:prstGeom prst="rect">
            <a:avLst/>
          </a:prstGeom>
        </p:spPr>
        <p:txBody>
          <a:bodyPr anchor="ctr"/>
          <a:lstStyle/>
          <a:p>
            <a:pPr>
              <a:lnSpc>
                <a:spcPct val="100000"/>
              </a:lnSpc>
            </a:pPr>
            <a:r>
              <a:rPr lang="en-US" sz="3600" b="1">
                <a:solidFill>
                  <a:srgbClr val="FFFFFF"/>
                </a:solidFill>
                <a:latin typeface="Book Antiqua"/>
              </a:rPr>
              <a:t>Sprinkler irrigation</a:t>
            </a:r>
            <a:endParaRPr/>
          </a:p>
        </p:txBody>
      </p:sp>
      <p:sp>
        <p:nvSpPr>
          <p:cNvPr id="349" name="TextShape 2"/>
          <p:cNvSpPr txBox="1"/>
          <p:nvPr/>
        </p:nvSpPr>
        <p:spPr>
          <a:xfrm>
            <a:off x="457200" y="1569960"/>
            <a:ext cx="4039920" cy="639360"/>
          </a:xfrm>
          <a:prstGeom prst="rect">
            <a:avLst/>
          </a:prstGeom>
        </p:spPr>
        <p:txBody>
          <a:bodyPr anchor="b"/>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en-US" sz="2400" b="1">
                <a:solidFill>
                  <a:srgbClr val="00B050"/>
                </a:solidFill>
                <a:latin typeface="Book Antiqua"/>
              </a:rPr>
              <a:t>Advantages</a:t>
            </a:r>
            <a:endParaRPr/>
          </a:p>
        </p:txBody>
      </p:sp>
      <p:sp>
        <p:nvSpPr>
          <p:cNvPr id="350" name="TextShape 3"/>
          <p:cNvSpPr txBox="1"/>
          <p:nvPr/>
        </p:nvSpPr>
        <p:spPr>
          <a:xfrm>
            <a:off x="457200" y="2057400"/>
            <a:ext cx="4039920" cy="4190760"/>
          </a:xfrm>
          <a:prstGeom prst="rect">
            <a:avLst/>
          </a:prstGeom>
        </p:spPr>
        <p:txBody>
          <a:bodyPr anchor="ctr"/>
          <a:lstStyle/>
          <a:p>
            <a:pPr algn="just">
              <a:lnSpc>
                <a:spcPct val="100000"/>
              </a:lnSpc>
              <a:buFont typeface="Calibri"/>
              <a:buAutoNum type="arabicParenR"/>
            </a:pPr>
            <a:r>
              <a:rPr lang="en-US" sz="2000">
                <a:solidFill>
                  <a:srgbClr val="8B8B8B"/>
                </a:solidFill>
                <a:latin typeface="Book Antiqua"/>
              </a:rPr>
              <a:t>Water use is economized as losses by deep percolation can be totally avoided.</a:t>
            </a:r>
            <a:endParaRPr/>
          </a:p>
          <a:p>
            <a:pPr algn="just">
              <a:lnSpc>
                <a:spcPct val="100000"/>
              </a:lnSpc>
              <a:buFont typeface="Calibri"/>
              <a:buAutoNum type="arabicParenR"/>
            </a:pPr>
            <a:r>
              <a:rPr lang="en-US" sz="2000">
                <a:solidFill>
                  <a:srgbClr val="8B8B8B"/>
                </a:solidFill>
                <a:latin typeface="Book Antiqua"/>
              </a:rPr>
              <a:t>Land leveling is not necessary.</a:t>
            </a:r>
            <a:endParaRPr/>
          </a:p>
          <a:p>
            <a:pPr algn="just">
              <a:lnSpc>
                <a:spcPct val="100000"/>
              </a:lnSpc>
              <a:buFont typeface="Calibri"/>
              <a:buAutoNum type="arabicParenR"/>
            </a:pPr>
            <a:r>
              <a:rPr lang="en-US" sz="2000">
                <a:solidFill>
                  <a:srgbClr val="8B8B8B"/>
                </a:solidFill>
                <a:latin typeface="Book Antiqua"/>
              </a:rPr>
              <a:t>Water application efficiency is very high.</a:t>
            </a:r>
            <a:endParaRPr/>
          </a:p>
          <a:p>
            <a:pPr algn="just">
              <a:lnSpc>
                <a:spcPct val="100000"/>
              </a:lnSpc>
              <a:buFont typeface="Calibri"/>
              <a:buAutoNum type="arabicParenR"/>
            </a:pPr>
            <a:r>
              <a:rPr lang="en-US" sz="2000">
                <a:solidFill>
                  <a:srgbClr val="8B8B8B"/>
                </a:solidFill>
                <a:latin typeface="Book Antiqua"/>
              </a:rPr>
              <a:t>Application of pesticides, herbicides and fertilizers can be easily made along with irrigation water.</a:t>
            </a:r>
            <a:endParaRPr/>
          </a:p>
          <a:p>
            <a:pPr algn="just">
              <a:lnSpc>
                <a:spcPct val="100000"/>
              </a:lnSpc>
              <a:buFont typeface="Calibri"/>
              <a:buAutoNum type="arabicParenR"/>
            </a:pPr>
            <a:r>
              <a:rPr lang="en-US" sz="2000">
                <a:solidFill>
                  <a:srgbClr val="8B8B8B"/>
                </a:solidFill>
                <a:latin typeface="Book Antiqua"/>
              </a:rPr>
              <a:t>Uniform application of water can be made.</a:t>
            </a:r>
            <a:endParaRPr/>
          </a:p>
          <a:p>
            <a:pPr algn="just">
              <a:lnSpc>
                <a:spcPct val="100000"/>
              </a:lnSpc>
            </a:pPr>
            <a:endParaRPr/>
          </a:p>
        </p:txBody>
      </p:sp>
      <p:sp>
        <p:nvSpPr>
          <p:cNvPr id="351" name="TextShape 4"/>
          <p:cNvSpPr txBox="1"/>
          <p:nvPr/>
        </p:nvSpPr>
        <p:spPr>
          <a:xfrm>
            <a:off x="4645080" y="1569960"/>
            <a:ext cx="4041360" cy="639360"/>
          </a:xfrm>
          <a:prstGeom prst="rect">
            <a:avLst/>
          </a:prstGeom>
        </p:spPr>
        <p:txBody>
          <a:bodyPr anchor="b"/>
          <a:lstStyle/>
          <a:p>
            <a:pPr algn="ctr">
              <a:lnSpc>
                <a:spcPct val="100000"/>
              </a:lnSpc>
            </a:pPr>
            <a:r>
              <a:rPr lang="en-US" sz="2400" b="1">
                <a:solidFill>
                  <a:srgbClr val="FF0000"/>
                </a:solidFill>
                <a:latin typeface="Book Antiqua"/>
              </a:rPr>
              <a:t>Disadvantages</a:t>
            </a:r>
            <a:endParaRPr/>
          </a:p>
        </p:txBody>
      </p:sp>
      <p:sp>
        <p:nvSpPr>
          <p:cNvPr id="352" name="TextShape 5"/>
          <p:cNvSpPr txBox="1"/>
          <p:nvPr/>
        </p:nvSpPr>
        <p:spPr>
          <a:xfrm>
            <a:off x="4645080" y="2174760"/>
            <a:ext cx="4041360" cy="3951000"/>
          </a:xfrm>
          <a:prstGeom prst="rect">
            <a:avLst/>
          </a:prstGeom>
        </p:spPr>
        <p:txBody>
          <a:bodyPr anchor="ctr"/>
          <a:lstStyle/>
          <a:p>
            <a:pPr algn="just">
              <a:lnSpc>
                <a:spcPct val="150000"/>
              </a:lnSpc>
              <a:buFont typeface="Calibri"/>
              <a:buAutoNum type="arabicParenR"/>
            </a:pPr>
            <a:r>
              <a:rPr lang="en-US" sz="2000">
                <a:solidFill>
                  <a:srgbClr val="8B8B8B"/>
                </a:solidFill>
                <a:latin typeface="Book Antiqua"/>
              </a:rPr>
              <a:t>High capital investment is involved in its installation.</a:t>
            </a:r>
            <a:endParaRPr/>
          </a:p>
          <a:p>
            <a:pPr algn="just">
              <a:lnSpc>
                <a:spcPct val="150000"/>
              </a:lnSpc>
              <a:buFont typeface="Calibri"/>
              <a:buAutoNum type="arabicParenR"/>
            </a:pPr>
            <a:r>
              <a:rPr lang="en-US" sz="2000">
                <a:solidFill>
                  <a:srgbClr val="8B8B8B"/>
                </a:solidFill>
                <a:latin typeface="Book Antiqua"/>
              </a:rPr>
              <a:t>Operating cost is high.</a:t>
            </a:r>
            <a:endParaRPr/>
          </a:p>
          <a:p>
            <a:pPr algn="just">
              <a:lnSpc>
                <a:spcPct val="150000"/>
              </a:lnSpc>
              <a:buFont typeface="Calibri"/>
              <a:buAutoNum type="arabicParenR"/>
            </a:pPr>
            <a:r>
              <a:rPr lang="en-US" sz="2000">
                <a:solidFill>
                  <a:srgbClr val="8B8B8B"/>
                </a:solidFill>
                <a:latin typeface="Book Antiqua"/>
              </a:rPr>
              <a:t>Clean water is needed to avoid clogging of nozzle.</a:t>
            </a:r>
            <a:endParaRPr/>
          </a:p>
          <a:p>
            <a:pPr algn="just">
              <a:lnSpc>
                <a:spcPct val="150000"/>
              </a:lnSpc>
              <a:buFont typeface="Calibri"/>
              <a:buAutoNum type="arabicParenR"/>
            </a:pPr>
            <a:r>
              <a:rPr lang="en-US" sz="2000">
                <a:solidFill>
                  <a:srgbClr val="8B8B8B"/>
                </a:solidFill>
                <a:latin typeface="Book Antiqua"/>
              </a:rPr>
              <a:t>Areas with hot winds are not suitable.</a:t>
            </a:r>
            <a:endParaRPr/>
          </a:p>
          <a:p>
            <a:pPr algn="just">
              <a:lnSpc>
                <a:spcPct val="150000"/>
              </a:lnSpc>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3"/>
          <p:cNvPicPr/>
          <p:nvPr/>
        </p:nvPicPr>
        <p:blipFill>
          <a:blip r:embed="rId2"/>
          <a:stretch>
            <a:fillRect/>
          </a:stretch>
        </p:blipFill>
        <p:spPr>
          <a:xfrm>
            <a:off x="360" y="360"/>
            <a:ext cx="9143640" cy="6857640"/>
          </a:xfrm>
          <a:prstGeom prst="rect">
            <a:avLst/>
          </a:prstGeom>
          <a:ln>
            <a:noFill/>
          </a:ln>
        </p:spPr>
      </p:pic>
      <p:sp>
        <p:nvSpPr>
          <p:cNvPr id="403" name="TextShape 1"/>
          <p:cNvSpPr txBox="1"/>
          <p:nvPr/>
        </p:nvSpPr>
        <p:spPr>
          <a:xfrm>
            <a:off x="304920" y="2340000"/>
            <a:ext cx="8534160" cy="1469520"/>
          </a:xfrm>
          <a:prstGeom prst="rect">
            <a:avLst/>
          </a:prstGeom>
        </p:spPr>
        <p:txBody>
          <a:bodyPr anchor="ctr"/>
          <a:lstStyle/>
          <a:p>
            <a:pPr algn="ctr">
              <a:lnSpc>
                <a:spcPct val="100000"/>
              </a:lnSpc>
            </a:pPr>
            <a:r>
              <a:rPr lang="en-US" sz="4400" b="1">
                <a:solidFill>
                  <a:srgbClr val="984807"/>
                </a:solidFill>
                <a:latin typeface="Book Antiqua"/>
              </a:rPr>
              <a:t>Thank You…</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FF0000"/>
                </a:solidFill>
                <a:latin typeface="Calibri"/>
              </a:rPr>
              <a:t>Lysimeter
</a:t>
            </a:r>
            <a:endParaRPr/>
          </a:p>
        </p:txBody>
      </p:sp>
      <p:sp>
        <p:nvSpPr>
          <p:cNvPr id="162" name="TextShape 2"/>
          <p:cNvSpPr txBox="1"/>
          <p:nvPr/>
        </p:nvSpPr>
        <p:spPr>
          <a:xfrm>
            <a:off x="457200" y="1143000"/>
            <a:ext cx="8229240" cy="4982760"/>
          </a:xfrm>
          <a:prstGeom prst="rect">
            <a:avLst/>
          </a:prstGeom>
        </p:spPr>
        <p:txBody>
          <a:bodyPr/>
          <a:lstStyle/>
          <a:p>
            <a:pPr algn="just">
              <a:lnSpc>
                <a:spcPct val="100000"/>
              </a:lnSpc>
              <a:buFont typeface="Arial"/>
              <a:buChar char="•"/>
            </a:pPr>
            <a:r>
              <a:rPr lang="en-US" sz="3200">
                <a:solidFill>
                  <a:srgbClr val="000000"/>
                </a:solidFill>
                <a:latin typeface="Calibri"/>
              </a:rPr>
              <a:t>By isolating the crop root zone from its environment and controlling the processes that are difficult to measure, the different terms in the soil water balance equation can ben determined with greater accuracy. This is done in lysimeters where the crop grows in isolated tanks filled with either disturbed or undisturbed soil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FF0000"/>
                </a:solidFill>
                <a:latin typeface="Calibri"/>
              </a:rPr>
              <a:t>Schematic Lysimeter</a:t>
            </a:r>
            <a:endParaRPr/>
          </a:p>
        </p:txBody>
      </p:sp>
      <p:pic>
        <p:nvPicPr>
          <p:cNvPr id="164" name="Picture 2"/>
          <p:cNvPicPr/>
          <p:nvPr/>
        </p:nvPicPr>
        <p:blipFill>
          <a:blip r:embed="rId2"/>
          <a:stretch>
            <a:fillRect/>
          </a:stretch>
        </p:blipFill>
        <p:spPr>
          <a:xfrm>
            <a:off x="609480" y="1295280"/>
            <a:ext cx="7772040" cy="4800240"/>
          </a:xfrm>
          <a:prstGeom prst="rect">
            <a:avLst/>
          </a:prstGeom>
          <a:ln w="936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457200" y="304920"/>
            <a:ext cx="8229240" cy="5820840"/>
          </a:xfrm>
          <a:prstGeom prst="rect">
            <a:avLst/>
          </a:prstGeom>
        </p:spPr>
        <p:txBody>
          <a:bodyPr/>
          <a:lstStyle/>
          <a:p>
            <a:pPr algn="just">
              <a:lnSpc>
                <a:spcPct val="100000"/>
              </a:lnSpc>
              <a:buFont typeface="Arial"/>
              <a:buChar char="•"/>
            </a:pPr>
            <a:r>
              <a:rPr lang="en-US" sz="3200">
                <a:solidFill>
                  <a:srgbClr val="000000"/>
                </a:solidFill>
                <a:latin typeface="Calibri"/>
              </a:rPr>
              <a:t>Different types of lysimeters vary widely in the accuracy with which changes in soil water are detected. In precision weighing lysimeters, where the water loss is directly measured by the change of mass, evapotranspiration can be obtained with an accuracy of a few hundredths of a millimetre, and small time periods such as an hour can be considered. </a:t>
            </a:r>
            <a:endParaRPr/>
          </a:p>
          <a:p>
            <a:pPr algn="just">
              <a:lnSpc>
                <a:spcPct val="100000"/>
              </a:lnSpc>
              <a:buFont typeface="Arial"/>
              <a:buChar char="•"/>
            </a:pPr>
            <a:r>
              <a:rPr lang="en-US" sz="3200">
                <a:solidFill>
                  <a:srgbClr val="000000"/>
                </a:solidFill>
                <a:latin typeface="Calibri"/>
              </a:rPr>
              <a:t>In non-weighing lysimeters the evapotranspiration for a given time period is determined by deducting the drainage water, collected at the bottom of the lysimeters, from the total water input.</a:t>
            </a:r>
            <a:endParaRPr/>
          </a:p>
          <a:p>
            <a:pPr algn="just">
              <a:lnSpc>
                <a:spcPct val="100000"/>
              </a:lnSpc>
            </a:pPr>
            <a:endParaRPr/>
          </a:p>
          <a:p>
            <a:pPr algn="just">
              <a:lnSpc>
                <a:spcPct val="100000"/>
              </a:lnSpc>
              <a:buFont typeface="Arial"/>
              <a:buChar char="•"/>
            </a:pPr>
            <a:r>
              <a:rPr lang="en-US" sz="3200">
                <a:solidFill>
                  <a:srgbClr val="000000"/>
                </a:solidFill>
                <a:latin typeface="Calibri"/>
              </a:rPr>
              <a:t>A requirement of lysimeters is that the vegetation both inside and immediately outside of the lysimeter be perfectly matched (same height and leaf area index).</a:t>
            </a:r>
            <a:endParaRPr/>
          </a:p>
          <a:p>
            <a:pPr algn="just">
              <a:lnSpc>
                <a:spcPct val="100000"/>
              </a:lnSpc>
              <a:buFont typeface="Arial"/>
              <a:buChar char="•"/>
            </a:pPr>
            <a:r>
              <a:rPr lang="en-US" sz="3200">
                <a:solidFill>
                  <a:srgbClr val="000000"/>
                </a:solidFill>
                <a:latin typeface="Calibri"/>
              </a:rPr>
              <a:t> Lysimeters provide the direct estimates of water balance components viz., E, T, ET, drainage, runoff, effective rainfall etc in a cropped field against which other methods can be tested and calibrated. As lysimeters are difficult and expensive to construct and as their operation and maintenance require special care, their use is limited to specific research purposes.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FF0000"/>
                </a:solidFill>
                <a:latin typeface="Calibri"/>
              </a:rPr>
              <a:t>Cumulative pan evaporation
</a:t>
            </a:r>
            <a:endParaRPr/>
          </a:p>
        </p:txBody>
      </p:sp>
      <p:sp>
        <p:nvSpPr>
          <p:cNvPr id="167" name="TextShape 2"/>
          <p:cNvSpPr txBox="1"/>
          <p:nvPr/>
        </p:nvSpPr>
        <p:spPr>
          <a:xfrm>
            <a:off x="457200" y="1219320"/>
            <a:ext cx="8229240" cy="4906440"/>
          </a:xfrm>
          <a:prstGeom prst="rect">
            <a:avLst/>
          </a:prstGeom>
        </p:spPr>
        <p:txBody>
          <a:bodyPr/>
          <a:lstStyle/>
          <a:p>
            <a:pPr algn="just">
              <a:lnSpc>
                <a:spcPct val="100000"/>
              </a:lnSpc>
              <a:buFont typeface="Arial"/>
              <a:buChar char="•"/>
            </a:pPr>
            <a:r>
              <a:rPr lang="en-US" sz="3200">
                <a:solidFill>
                  <a:srgbClr val="000000"/>
                </a:solidFill>
                <a:latin typeface="Calibri"/>
              </a:rPr>
              <a:t>Earlier investigations have shown that transpiration of a crop is closely related to free water evaporation from an open pan evaporimeter .Thus, the open pan evaporimeter being simple and as they incorporate the effects of all climatic parameters into a single entity i.e., pan evaporation could be used as a guide for scheduling irrigation’s to crops. For example,</a:t>
            </a:r>
            <a:endParaRPr/>
          </a:p>
          <a:p>
            <a:pPr>
              <a:lnSpc>
                <a:spcPct val="100000"/>
              </a:lnSpc>
              <a:buFont typeface="Arial"/>
              <a:buChar char="•"/>
            </a:pPr>
            <a:r>
              <a:rPr lang="en-US" sz="3200">
                <a:solidFill>
                  <a:srgbClr val="000000"/>
                </a:solidFill>
                <a:latin typeface="Calibri"/>
              </a:rPr>
              <a:t>Wheat required 75 to 100 mm CPE at Ludhiana</a:t>
            </a:r>
            <a:endParaRPr/>
          </a:p>
          <a:p>
            <a:pPr>
              <a:lnSpc>
                <a:spcPct val="100000"/>
              </a:lnSpc>
              <a:buFont typeface="Arial"/>
              <a:buChar char="•"/>
            </a:pPr>
            <a:r>
              <a:rPr lang="en-US" sz="3200">
                <a:solidFill>
                  <a:srgbClr val="000000"/>
                </a:solidFill>
                <a:latin typeface="Calibri"/>
              </a:rPr>
              <a:t>Sugarcane required 75 mm CPE in Maharashtra</a:t>
            </a:r>
            <a:endParaRPr/>
          </a:p>
          <a:p>
            <a:pPr>
              <a:lnSpc>
                <a:spcPct val="100000"/>
              </a:lnSpc>
              <a:buFont typeface="Arial"/>
              <a:buChar char="•"/>
            </a:pPr>
            <a:r>
              <a:rPr lang="en-US" sz="3200">
                <a:solidFill>
                  <a:srgbClr val="000000"/>
                </a:solidFill>
                <a:latin typeface="Calibri"/>
              </a:rPr>
              <a:t>Greengram required 180 mm CPE at Ludhiana</a:t>
            </a:r>
            <a:endParaRPr/>
          </a:p>
          <a:p>
            <a:pPr>
              <a:lnSpc>
                <a:spcPct val="100000"/>
              </a:lnSpc>
              <a:buFont typeface="Arial"/>
              <a:buChar char="•"/>
            </a:pPr>
            <a:r>
              <a:rPr lang="en-US" sz="3200">
                <a:solidFill>
                  <a:srgbClr val="000000"/>
                </a:solidFill>
                <a:latin typeface="Calibri"/>
              </a:rPr>
              <a:t>Sunflower required 60 mm CPE at Bangalore</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2496</Words>
  <Application>Microsoft Office PowerPoint</Application>
  <PresentationFormat>On-screen Show (4:3)</PresentationFormat>
  <Paragraphs>317</Paragraphs>
  <Slides>58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58</vt:i4>
      </vt:variant>
    </vt:vector>
  </HeadingPairs>
  <TitlesOfParts>
    <vt:vector size="69" baseType="lpstr">
      <vt:lpstr>Arial</vt:lpstr>
      <vt:lpstr>Book Antiqua</vt:lpstr>
      <vt:lpstr>Calibri</vt:lpstr>
      <vt:lpstr>DejaVu Sans</vt:lpstr>
      <vt:lpstr>StarSymbol</vt:lpstr>
      <vt:lpstr>Tahoma</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LENOVO</cp:lastModifiedBy>
  <cp:revision>10</cp:revision>
  <dcterms:modified xsi:type="dcterms:W3CDTF">2023-07-05T12:30:11Z</dcterms:modified>
</cp:coreProperties>
</file>