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50" r:id="rId26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7920" y="1604160"/>
            <a:ext cx="4987080" cy="397692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7920" y="1604160"/>
            <a:ext cx="498708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Picture 7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7920" y="1604160"/>
            <a:ext cx="4987080" cy="397692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7920" y="1604160"/>
            <a:ext cx="498708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8" name="Picture 11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7920" y="1604160"/>
            <a:ext cx="4987080" cy="3976920"/>
          </a:xfrm>
          <a:prstGeom prst="rect">
            <a:avLst/>
          </a:prstGeom>
          <a:ln>
            <a:noFill/>
          </a:ln>
        </p:spPr>
      </p:pic>
      <p:pic>
        <p:nvPicPr>
          <p:cNvPr id="119" name="Picture 118"/>
          <p:cNvPicPr/>
          <p:nvPr/>
        </p:nvPicPr>
        <p:blipFill>
          <a:blip r:embed="rId2"/>
          <a:stretch>
            <a:fillRect/>
          </a:stretch>
        </p:blipFill>
        <p:spPr>
          <a:xfrm>
            <a:off x="2077920" y="1604160"/>
            <a:ext cx="498708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IN" sz="1200">
                <a:solidFill>
                  <a:srgbClr val="8B8B8B"/>
                </a:solidFill>
                <a:latin typeface="Calibri"/>
              </a:rPr>
              <a:t>26/10/19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59601E6-E168-43B8-B95C-2A3ED3EAC2D3}" type="slidenum">
              <a:rPr lang="en-IN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IN" sz="1200">
                <a:solidFill>
                  <a:srgbClr val="8B8B8B"/>
                </a:solidFill>
                <a:latin typeface="Calibri"/>
              </a:rPr>
              <a:t>26/10/19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CA2D3CB-17A6-4604-A95D-8AFACB57A8C7}" type="slidenum">
              <a:rPr lang="en-IN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/>
          <a:lstStyle/>
          <a:p>
            <a:pPr>
              <a:buSzPct val="45000"/>
              <a:buFont typeface="StarSymbol"/>
              <a:buChar char=""/>
            </a:pPr>
            <a:r>
              <a:rPr lang="en-US" sz="2400" b="1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b="1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b="1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b="1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b="1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b="1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b="1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 anchor="ctr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lstStyle/>
          <a:p>
            <a:pPr>
              <a:buSzPct val="45000"/>
              <a:buFont typeface="StarSymbol"/>
              <a:buChar char=""/>
            </a:pPr>
            <a:r>
              <a:rPr lang="en-US" sz="2400" b="1">
                <a:solidFill>
                  <a:srgbClr val="8B8B8B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b="1">
                <a:solidFill>
                  <a:srgbClr val="8B8B8B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b="1">
                <a:solidFill>
                  <a:srgbClr val="8B8B8B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b="1">
                <a:solidFill>
                  <a:srgbClr val="8B8B8B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b="1">
                <a:solidFill>
                  <a:srgbClr val="8B8B8B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b="1">
                <a:solidFill>
                  <a:srgbClr val="8B8B8B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b="1">
                <a:solidFill>
                  <a:srgbClr val="8B8B8B"/>
                </a:solidFill>
                <a:latin typeface="Calibri"/>
              </a:rPr>
              <a:t>Seventh Outline LevelClick to edit Master text styles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anchor="ctr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83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IN" sz="2400">
                <a:solidFill>
                  <a:srgbClr val="8B8B8B"/>
                </a:solidFill>
                <a:latin typeface="Calibri"/>
              </a:rPr>
              <a:t>26/10/19</a:t>
            </a:r>
            <a:endParaRPr/>
          </a:p>
        </p:txBody>
      </p:sp>
      <p:sp>
        <p:nvSpPr>
          <p:cNvPr id="84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5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5A67D90-6946-45EE-B168-F211FFFBF38C}" type="slidenum">
              <a:rPr lang="en-IN" sz="24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6200"/>
            <a:ext cx="7772400" cy="4038600"/>
          </a:xfrm>
          <a:prstGeom prst="rect">
            <a:avLst/>
          </a:prstGeom>
        </p:spPr>
        <p:txBody>
          <a:bodyPr lIns="0" tIns="0" rIns="0" bIns="0" anchor="ctr">
            <a:normAutofit fontScale="97500"/>
          </a:bodyPr>
          <a:lstStyle/>
          <a:p>
            <a:pPr algn="l"/>
            <a:r>
              <a:rPr lang="en-US" sz="41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Course name –</a:t>
            </a:r>
            <a:br>
              <a:rPr lang="en-US" sz="41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41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Principles and Practices of Water Management (AGRO 0504)</a:t>
            </a:r>
            <a:r>
              <a:rPr lang="en-US" sz="41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1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1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Credit – </a:t>
            </a:r>
            <a:r>
              <a:rPr lang="en-US" sz="41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2+1</a:t>
            </a:r>
            <a:br>
              <a:rPr lang="en-US" sz="41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100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4100" kern="0" dirty="0" smtClean="0">
                <a:solidFill>
                  <a:sysClr val="windowText" lastClr="000000"/>
                </a:solidFill>
              </a:rPr>
            </a:br>
            <a:r>
              <a:rPr lang="en-US" kern="0" dirty="0" smtClean="0">
                <a:solidFill>
                  <a:sysClr val="windowText" lastClr="000000"/>
                </a:solidFill>
              </a:rPr>
              <a:t/>
            </a:r>
            <a:br>
              <a:rPr lang="en-US" kern="0" dirty="0" smtClean="0">
                <a:solidFill>
                  <a:sysClr val="windowText" lastClr="000000"/>
                </a:solidFill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762000" y="3238500"/>
            <a:ext cx="7696200" cy="26289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 smtClean="0"/>
          </a:p>
          <a:p>
            <a:pPr algn="l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</a:t>
            </a:r>
            <a:r>
              <a:rPr lang="en-US" sz="4000" dirty="0"/>
              <a:t>Micro irrigation systems; deficit irrigation;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38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381" name="TextShape 2"/>
          <p:cNvSpPr txBox="1"/>
          <p:nvPr/>
        </p:nvSpPr>
        <p:spPr>
          <a:xfrm>
            <a:off x="457200" y="1828800"/>
            <a:ext cx="8229240" cy="449532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buFont typeface="Wingdings" charset="2"/>
              <a:buChar char=""/>
            </a:pPr>
            <a:r>
              <a:rPr lang="en-US" sz="2000" b="1">
                <a:solidFill>
                  <a:srgbClr val="000000"/>
                </a:solidFill>
                <a:latin typeface="Book Antiqua"/>
              </a:rPr>
              <a:t>Indigenous drip method of irrigation:</a:t>
            </a:r>
            <a:endParaRPr/>
          </a:p>
          <a:p>
            <a:pPr algn="just">
              <a:lnSpc>
                <a:spcPct val="150000"/>
              </a:lnSpc>
              <a:buFont typeface="Wingdings" charset="2"/>
              <a:buChar char=""/>
            </a:pPr>
            <a:r>
              <a:rPr lang="en-US" sz="2000">
                <a:solidFill>
                  <a:srgbClr val="000000"/>
                </a:solidFill>
                <a:latin typeface="Book Antiqua"/>
              </a:rPr>
              <a:t>This method is cheap, consists of mud pots of 20 liters capacity with pencil size hole made a little above the bottom. </a:t>
            </a:r>
            <a:endParaRPr/>
          </a:p>
          <a:p>
            <a:pPr algn="just">
              <a:lnSpc>
                <a:spcPct val="150000"/>
              </a:lnSpc>
              <a:buFont typeface="Wingdings" charset="2"/>
              <a:buChar char=""/>
            </a:pPr>
            <a:r>
              <a:rPr lang="en-US" sz="2000">
                <a:solidFill>
                  <a:srgbClr val="000000"/>
                </a:solidFill>
                <a:latin typeface="Book Antiqua"/>
              </a:rPr>
              <a:t>These pots are kept buried neck deep in the basins of fruit trees. The pots are filled with water and covered with lid. </a:t>
            </a:r>
            <a:endParaRPr/>
          </a:p>
          <a:p>
            <a:pPr algn="just">
              <a:lnSpc>
                <a:spcPct val="150000"/>
              </a:lnSpc>
              <a:buFont typeface="Wingdings" charset="2"/>
              <a:buChar char=""/>
            </a:pPr>
            <a:r>
              <a:rPr lang="en-US" sz="2000">
                <a:solidFill>
                  <a:srgbClr val="000000"/>
                </a:solidFill>
                <a:latin typeface="Book Antiqua"/>
              </a:rPr>
              <a:t>Water slowly trickles from the pot and replenishes the root zone. This method is suitable for young fruit trees and vegetable crops. </a:t>
            </a:r>
            <a:endParaRPr/>
          </a:p>
          <a:p>
            <a:pPr algn="just">
              <a:lnSpc>
                <a:spcPct val="150000"/>
              </a:lnSpc>
              <a:buFont typeface="Wingdings" charset="2"/>
              <a:buChar char=""/>
            </a:pPr>
            <a:r>
              <a:rPr lang="en-US" sz="2000">
                <a:solidFill>
                  <a:srgbClr val="000000"/>
                </a:solidFill>
                <a:latin typeface="Book Antiqua"/>
              </a:rPr>
              <a:t>By this method, considerable amount of water is saved.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  <p:sp>
        <p:nvSpPr>
          <p:cNvPr id="382" name="CustomShape 3"/>
          <p:cNvSpPr/>
          <p:nvPr/>
        </p:nvSpPr>
        <p:spPr>
          <a:xfrm>
            <a:off x="1371600" y="344160"/>
            <a:ext cx="647676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3600" b="1">
                <a:solidFill>
                  <a:srgbClr val="FFFFFF"/>
                </a:solidFill>
                <a:latin typeface="Book Antiqua"/>
              </a:rPr>
              <a:t>Drip irrigation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3520" y="304920"/>
            <a:ext cx="8076960" cy="5909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385" name="TextShape 1"/>
          <p:cNvSpPr txBox="1"/>
          <p:nvPr/>
        </p:nvSpPr>
        <p:spPr>
          <a:xfrm>
            <a:off x="762120" y="-7632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FFFFFF"/>
                </a:solidFill>
                <a:latin typeface="Book Antiqua"/>
              </a:rPr>
              <a:t>Drip irrigation</a:t>
            </a:r>
            <a:endParaRPr/>
          </a:p>
        </p:txBody>
      </p:sp>
      <p:sp>
        <p:nvSpPr>
          <p:cNvPr id="386" name="TextShape 2"/>
          <p:cNvSpPr txBox="1"/>
          <p:nvPr/>
        </p:nvSpPr>
        <p:spPr>
          <a:xfrm>
            <a:off x="457200" y="1569960"/>
            <a:ext cx="4039920" cy="6393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00B050"/>
                </a:solidFill>
                <a:latin typeface="Book Antiqua"/>
              </a:rPr>
              <a:t>Advantages</a:t>
            </a:r>
            <a:endParaRPr/>
          </a:p>
        </p:txBody>
      </p:sp>
      <p:sp>
        <p:nvSpPr>
          <p:cNvPr id="387" name="TextShape 3"/>
          <p:cNvSpPr txBox="1"/>
          <p:nvPr/>
        </p:nvSpPr>
        <p:spPr>
          <a:xfrm>
            <a:off x="457200" y="2286000"/>
            <a:ext cx="4039920" cy="4190760"/>
          </a:xfrm>
          <a:prstGeom prst="rect">
            <a:avLst/>
          </a:prstGeom>
        </p:spPr>
        <p:txBody>
          <a:bodyPr anchor="ctr"/>
          <a:lstStyle/>
          <a:p>
            <a:pPr algn="just">
              <a:lnSpc>
                <a:spcPct val="100000"/>
              </a:lnSpc>
              <a:buFont typeface="Calibri"/>
              <a:buAutoNum type="arabicParenR"/>
            </a:pPr>
            <a:r>
              <a:rPr lang="en-US" sz="2000">
                <a:solidFill>
                  <a:srgbClr val="8B8B8B"/>
                </a:solidFill>
                <a:latin typeface="Book Antiqua"/>
              </a:rPr>
              <a:t>Irrigation is possible with low available discharge.</a:t>
            </a:r>
            <a:endParaRPr/>
          </a:p>
          <a:p>
            <a:pPr algn="just">
              <a:lnSpc>
                <a:spcPct val="100000"/>
              </a:lnSpc>
              <a:buFont typeface="Calibri"/>
              <a:buAutoNum type="arabicParenR"/>
            </a:pPr>
            <a:r>
              <a:rPr lang="en-US" sz="2000">
                <a:solidFill>
                  <a:srgbClr val="8B8B8B"/>
                </a:solidFill>
                <a:latin typeface="Book Antiqua"/>
              </a:rPr>
              <a:t>High water application efficiency.</a:t>
            </a:r>
            <a:endParaRPr/>
          </a:p>
          <a:p>
            <a:pPr algn="just">
              <a:lnSpc>
                <a:spcPct val="100000"/>
              </a:lnSpc>
              <a:buFont typeface="Calibri"/>
              <a:buAutoNum type="arabicParenR"/>
            </a:pPr>
            <a:r>
              <a:rPr lang="en-US" sz="2000">
                <a:solidFill>
                  <a:srgbClr val="8B8B8B"/>
                </a:solidFill>
                <a:latin typeface="Book Antiqua"/>
              </a:rPr>
              <a:t>Labour requirement is low.</a:t>
            </a:r>
            <a:endParaRPr/>
          </a:p>
          <a:p>
            <a:pPr algn="just">
              <a:lnSpc>
                <a:spcPct val="100000"/>
              </a:lnSpc>
              <a:buFont typeface="Calibri"/>
              <a:buAutoNum type="arabicParenR"/>
            </a:pPr>
            <a:r>
              <a:rPr lang="en-US" sz="2000">
                <a:solidFill>
                  <a:srgbClr val="8B8B8B"/>
                </a:solidFill>
                <a:latin typeface="Book Antiqua"/>
              </a:rPr>
              <a:t>Improves fertilizer use efficiency.</a:t>
            </a:r>
            <a:endParaRPr/>
          </a:p>
          <a:p>
            <a:pPr algn="just">
              <a:lnSpc>
                <a:spcPct val="100000"/>
              </a:lnSpc>
              <a:buFont typeface="Calibri"/>
              <a:buAutoNum type="arabicParenR"/>
            </a:pPr>
            <a:r>
              <a:rPr lang="en-US" sz="2000">
                <a:solidFill>
                  <a:srgbClr val="8B8B8B"/>
                </a:solidFill>
                <a:latin typeface="Book Antiqua"/>
              </a:rPr>
              <a:t>Weed growth is minimum.</a:t>
            </a:r>
            <a:endParaRPr/>
          </a:p>
          <a:p>
            <a:pPr algn="just">
              <a:lnSpc>
                <a:spcPct val="100000"/>
              </a:lnSpc>
              <a:buFont typeface="Calibri"/>
              <a:buAutoNum type="arabicParenR"/>
            </a:pPr>
            <a:r>
              <a:rPr lang="en-US" sz="2000">
                <a:solidFill>
                  <a:srgbClr val="8B8B8B"/>
                </a:solidFill>
                <a:latin typeface="Book Antiqua"/>
              </a:rPr>
              <a:t>Possibility of using saline water.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88" name="TextShape 4"/>
          <p:cNvSpPr txBox="1"/>
          <p:nvPr/>
        </p:nvSpPr>
        <p:spPr>
          <a:xfrm>
            <a:off x="4645080" y="1569960"/>
            <a:ext cx="4041360" cy="6393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FF0000"/>
                </a:solidFill>
                <a:latin typeface="Book Antiqua"/>
              </a:rPr>
              <a:t>Disadvantages</a:t>
            </a:r>
            <a:endParaRPr/>
          </a:p>
        </p:txBody>
      </p:sp>
      <p:sp>
        <p:nvSpPr>
          <p:cNvPr id="389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anchor="ctr"/>
          <a:lstStyle/>
          <a:p>
            <a:pPr algn="just">
              <a:lnSpc>
                <a:spcPct val="150000"/>
              </a:lnSpc>
              <a:buFont typeface="Calibri"/>
              <a:buAutoNum type="arabicParenR"/>
            </a:pPr>
            <a:r>
              <a:rPr lang="en-US" sz="2000">
                <a:solidFill>
                  <a:srgbClr val="8B8B8B"/>
                </a:solidFill>
                <a:latin typeface="Book Antiqua"/>
              </a:rPr>
              <a:t>Initial capital investment is high.</a:t>
            </a:r>
            <a:endParaRPr/>
          </a:p>
          <a:p>
            <a:pPr algn="just">
              <a:lnSpc>
                <a:spcPct val="150000"/>
              </a:lnSpc>
              <a:buFont typeface="Calibri"/>
              <a:buAutoNum type="arabicParenR"/>
            </a:pPr>
            <a:r>
              <a:rPr lang="en-US" sz="2000">
                <a:solidFill>
                  <a:srgbClr val="8B8B8B"/>
                </a:solidFill>
                <a:latin typeface="Book Antiqua"/>
              </a:rPr>
              <a:t>High skill is required for design, installation and maintenance of the system.</a:t>
            </a:r>
            <a:endParaRPr/>
          </a:p>
          <a:p>
            <a:pPr algn="just">
              <a:lnSpc>
                <a:spcPct val="150000"/>
              </a:lnSpc>
              <a:buFont typeface="Calibri"/>
              <a:buAutoNum type="arabicParenR"/>
            </a:pPr>
            <a:r>
              <a:rPr lang="en-US" sz="2000">
                <a:solidFill>
                  <a:srgbClr val="8B8B8B"/>
                </a:solidFill>
                <a:latin typeface="Book Antiqua"/>
              </a:rPr>
              <a:t>Clogging of emitters may create problem.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BDD6FF-3CEF-3C50-3ED9-916727E3F321}"/>
              </a:ext>
            </a:extLst>
          </p:cNvPr>
          <p:cNvSpPr txBox="1"/>
          <p:nvPr/>
        </p:nvSpPr>
        <p:spPr>
          <a:xfrm>
            <a:off x="193813" y="1088335"/>
            <a:ext cx="8729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5957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application of water below the evapotranspiration requirements of the plant is called deficit irrigation. </a:t>
            </a:r>
          </a:p>
        </p:txBody>
      </p:sp>
      <p:pic>
        <p:nvPicPr>
          <p:cNvPr id="1026" name="Picture 2" descr="Deficit Irrigation - an overview | ScienceDirect Topics">
            <a:extLst>
              <a:ext uri="{FF2B5EF4-FFF2-40B4-BE49-F238E27FC236}">
                <a16:creationId xmlns:a16="http://schemas.microsoft.com/office/drawing/2014/main" xmlns="" id="{5D3A18B7-49D8-BC08-6E1E-34FD407D9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8" y="2661512"/>
            <a:ext cx="3214688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ategies for Deficit Irrigation of Forage Crops | USU">
            <a:extLst>
              <a:ext uri="{FF2B5EF4-FFF2-40B4-BE49-F238E27FC236}">
                <a16:creationId xmlns:a16="http://schemas.microsoft.com/office/drawing/2014/main" xmlns="" id="{62DABACD-4BC5-1F19-26AD-7BB5FD087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1512"/>
            <a:ext cx="3227732" cy="242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511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2BF31708-D323-EEEC-70F7-E190E4EBE6C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54866" y="1614159"/>
          <a:ext cx="3115917" cy="92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637589" imgH="482391" progId="Equation.3">
                  <p:embed/>
                </p:oleObj>
              </mc:Choice>
              <mc:Fallback>
                <p:oleObj name="Equation" r:id="rId3" imgW="1637589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866" y="1614159"/>
                        <a:ext cx="3115917" cy="923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EAD7B7-A1F5-D7DA-6C8E-465A97A42CFF}"/>
              </a:ext>
            </a:extLst>
          </p:cNvPr>
          <p:cNvSpPr txBox="1"/>
          <p:nvPr/>
        </p:nvSpPr>
        <p:spPr>
          <a:xfrm>
            <a:off x="305628" y="1110698"/>
            <a:ext cx="825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Yield Response Factor (Ky)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3AED14-9B90-6AF3-D443-9C4D65061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486" y="2537807"/>
            <a:ext cx="4575618" cy="33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57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33EADB-AA16-BC52-72A9-0577563482B4}"/>
              </a:ext>
            </a:extLst>
          </p:cNvPr>
          <p:cNvSpPr txBox="1"/>
          <p:nvPr/>
        </p:nvSpPr>
        <p:spPr>
          <a:xfrm>
            <a:off x="275812" y="1252331"/>
            <a:ext cx="8714132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7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Deficit irrigation is an optimization strategy</a:t>
            </a:r>
          </a:p>
          <a:p>
            <a:pPr marL="257175" indent="-257175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7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 irrigation is applied during drought-sensitive growth stages of a crop. </a:t>
            </a:r>
          </a:p>
          <a:p>
            <a:pPr marL="257175" indent="-257175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7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Outside these periods, irrigation is limited or even unnecessary if rainfall provides a minimum supply of water. </a:t>
            </a:r>
          </a:p>
          <a:p>
            <a:pPr marL="257175" indent="-257175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7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restriction is usually imposed at early vegetative and the late ripening stages. </a:t>
            </a:r>
          </a:p>
          <a:p>
            <a:pPr marL="257175" indent="-257175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7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this inevitably results in plant stress and consequently in production loss.</a:t>
            </a:r>
          </a:p>
          <a:p>
            <a:pPr marL="257175" indent="-257175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7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Deficit irrigation maximizes irrigation water productivity.</a:t>
            </a:r>
            <a:endParaRPr lang="en-I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15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0DEA5E-53E0-E5C0-A5AD-16FE324607FB}"/>
              </a:ext>
            </a:extLst>
          </p:cNvPr>
          <p:cNvSpPr txBox="1"/>
          <p:nvPr/>
        </p:nvSpPr>
        <p:spPr>
          <a:xfrm>
            <a:off x="298174" y="1095789"/>
            <a:ext cx="8691770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900"/>
              </a:spcBef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Fully irrigated plants usually have widely opened stomata.</a:t>
            </a:r>
          </a:p>
          <a:p>
            <a:pPr algn="just">
              <a:spcBef>
                <a:spcPts val="900"/>
              </a:spcBef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Plants open their stomata for intake of CO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but will lose significant quantities of water.</a:t>
            </a:r>
          </a:p>
          <a:p>
            <a:pPr algn="just">
              <a:spcBef>
                <a:spcPts val="900"/>
              </a:spcBef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small narrowing of the stomatal opening can reduce water loss substantially with little effect </a:t>
            </a:r>
            <a:r>
              <a:rPr lang="en-I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photosynthesis rate.</a:t>
            </a:r>
          </a:p>
          <a:p>
            <a:pPr algn="just">
              <a:spcBef>
                <a:spcPts val="900"/>
              </a:spcBef>
            </a:pPr>
            <a:r>
              <a:rPr lang="en-I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the capability to increase their WUE in this way, thereby maximizing their chance of surviving a period of drought, potentially without a great reduction in carbon gain and biomass accumulation.</a:t>
            </a:r>
          </a:p>
          <a:p>
            <a:pPr algn="just">
              <a:spcBef>
                <a:spcPts val="900"/>
              </a:spcBef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regulating their stomatal conductance, plants are able to ‘detect’ the degree of soil drying and then respond to it.</a:t>
            </a:r>
          </a:p>
          <a:p>
            <a:pPr algn="just">
              <a:spcBef>
                <a:spcPts val="900"/>
              </a:spcBef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feed-forward mechanism may work through a range of chemical growth regulators such as </a:t>
            </a:r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abscisic acid </a:t>
            </a:r>
            <a:r>
              <a:rPr lang="en-I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(ABA), </a:t>
            </a:r>
            <a:r>
              <a:rPr lang="en-IN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1-aminocyclopropane-1-carboxylate</a:t>
            </a:r>
            <a:r>
              <a:rPr lang="en-I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(ACC), and </a:t>
            </a:r>
            <a:r>
              <a:rPr lang="en-IN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Cytokinins</a:t>
            </a:r>
            <a:r>
              <a:rPr lang="en-I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which might act as ‘signals’ of the degree of soil drying.</a:t>
            </a:r>
            <a:endParaRPr lang="en-I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28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F72DBA-108C-3C38-A628-75189DEBF7BE}"/>
              </a:ext>
            </a:extLst>
          </p:cNvPr>
          <p:cNvSpPr txBox="1"/>
          <p:nvPr/>
        </p:nvSpPr>
        <p:spPr>
          <a:xfrm>
            <a:off x="231085" y="1080881"/>
            <a:ext cx="86097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 physiological responses to deficit </a:t>
            </a:r>
            <a:r>
              <a:rPr lang="en-IN" sz="2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irrigation</a:t>
            </a:r>
          </a:p>
          <a:p>
            <a:pPr algn="just"/>
            <a:endParaRPr lang="en-US" sz="21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Stomata are pores on leaf surfaces through which plants exchange CO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water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vapour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other constituents with the surrounding environment. </a:t>
            </a:r>
          </a:p>
          <a:p>
            <a:pPr marL="257175" indent="-257175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general, stomatal conductance depends on stomatal density and size, and more stomata will provide more pores for transpiration. </a:t>
            </a:r>
          </a:p>
          <a:p>
            <a:pPr marL="257175" indent="-257175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the given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conditions,water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stress caused by deficit irrigation may result in stomatal closure and thus reduce transpiration rate. </a:t>
            </a:r>
          </a:p>
          <a:p>
            <a:pPr marL="257175" indent="-257175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researchers have reported that stomatal density responds to various environmental factors and water deficit leads to an increase in stomatal density and a decrease in stomatal size.</a:t>
            </a:r>
            <a:endParaRPr lang="en-I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30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678D24-ADC5-BCD6-FCEB-BCDF418B5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987" y="1079756"/>
            <a:ext cx="4422756" cy="33568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258CE8-793A-6B4A-76B7-A9E863DAA9E2}"/>
              </a:ext>
            </a:extLst>
          </p:cNvPr>
          <p:cNvSpPr txBox="1"/>
          <p:nvPr/>
        </p:nvSpPr>
        <p:spPr>
          <a:xfrm>
            <a:off x="320537" y="4666422"/>
            <a:ext cx="861722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>
                <a:solidFill>
                  <a:srgbClr val="1314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deficit irrigation, plant hormone abscisic acid is </a:t>
            </a:r>
            <a:r>
              <a:rPr lang="en-US" dirty="0">
                <a:solidFill>
                  <a:srgbClr val="1314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produced in roots and shoot and acting as a signaling chemical to the leaves where it triggers </a:t>
            </a:r>
            <a:r>
              <a:rPr lang="en-IN" dirty="0">
                <a:solidFill>
                  <a:srgbClr val="1314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stomatal closure</a:t>
            </a:r>
          </a:p>
          <a:p>
            <a:pPr algn="l"/>
            <a:endParaRPr lang="en-IN" sz="1350" dirty="0"/>
          </a:p>
        </p:txBody>
      </p:sp>
    </p:spTree>
    <p:extLst>
      <p:ext uri="{BB962C8B-B14F-4D97-AF65-F5344CB8AC3E}">
        <p14:creationId xmlns:p14="http://schemas.microsoft.com/office/powerpoint/2010/main" val="423090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ACA0EF-EC61-7B0B-415F-182C0C57B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680" y="1275457"/>
            <a:ext cx="6155419" cy="4725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63760C-6BB6-F204-43AF-548E533070EE}"/>
              </a:ext>
            </a:extLst>
          </p:cNvPr>
          <p:cNvSpPr txBox="1"/>
          <p:nvPr/>
        </p:nvSpPr>
        <p:spPr>
          <a:xfrm>
            <a:off x="402535" y="1401418"/>
            <a:ext cx="119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Crop Cotton</a:t>
            </a:r>
          </a:p>
        </p:txBody>
      </p:sp>
    </p:spTree>
    <p:extLst>
      <p:ext uri="{BB962C8B-B14F-4D97-AF65-F5344CB8AC3E}">
        <p14:creationId xmlns:p14="http://schemas.microsoft.com/office/powerpoint/2010/main" val="190820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354" name="TextShape 1"/>
          <p:cNvSpPr txBox="1"/>
          <p:nvPr/>
        </p:nvSpPr>
        <p:spPr>
          <a:xfrm>
            <a:off x="304920" y="2340000"/>
            <a:ext cx="853416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>
                <a:solidFill>
                  <a:srgbClr val="984807"/>
                </a:solidFill>
                <a:latin typeface="Book Antiqua"/>
              </a:rPr>
              <a:t>Micro irrigation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DA8176-FF95-EB91-3F51-9F72C93BE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560" y="1039072"/>
            <a:ext cx="6180881" cy="38042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A75E8F-579A-841C-716B-681134AF3C78}"/>
              </a:ext>
            </a:extLst>
          </p:cNvPr>
          <p:cNvSpPr txBox="1"/>
          <p:nvPr/>
        </p:nvSpPr>
        <p:spPr>
          <a:xfrm>
            <a:off x="170207" y="4843321"/>
            <a:ext cx="8803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Water-use process regulation by changing the drying and wetting method of plant root zones</a:t>
            </a:r>
            <a:endParaRPr lang="en-I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02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94A077-EC7F-DA7F-753D-3AF10B2A55ED}"/>
              </a:ext>
            </a:extLst>
          </p:cNvPr>
          <p:cNvSpPr txBox="1"/>
          <p:nvPr/>
        </p:nvSpPr>
        <p:spPr>
          <a:xfrm>
            <a:off x="357809" y="1319420"/>
            <a:ext cx="8155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Deficit irrigation can be implemented through</a:t>
            </a:r>
          </a:p>
          <a:p>
            <a:endParaRPr lang="en-I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0038" indent="-300038">
              <a:buAutoNum type="romanLcParenR"/>
            </a:pPr>
            <a:r>
              <a:rPr lang="en-I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Depth of Irrigation</a:t>
            </a:r>
          </a:p>
          <a:p>
            <a:pPr marL="300038" indent="-300038">
              <a:buAutoNum type="romanLcParenR"/>
            </a:pPr>
            <a:r>
              <a:rPr lang="en-I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 of Irrigation</a:t>
            </a:r>
          </a:p>
        </p:txBody>
      </p:sp>
    </p:spTree>
    <p:extLst>
      <p:ext uri="{BB962C8B-B14F-4D97-AF65-F5344CB8AC3E}">
        <p14:creationId xmlns:p14="http://schemas.microsoft.com/office/powerpoint/2010/main" val="516428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xmlns="" id="{92300424-51CC-CE0D-0BD3-8353ABC06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857251"/>
            <a:ext cx="4000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Photographs of irrigation methods</a:t>
            </a:r>
          </a:p>
        </p:txBody>
      </p:sp>
      <p:pic>
        <p:nvPicPr>
          <p:cNvPr id="33795" name="Picture 3" descr="E:\Potato field Photos\09-01-13\DSCN5605.JPG">
            <a:extLst>
              <a:ext uri="{FF2B5EF4-FFF2-40B4-BE49-F238E27FC236}">
                <a16:creationId xmlns:a16="http://schemas.microsoft.com/office/drawing/2014/main" xmlns="" id="{02828647-B39C-2B83-B6AB-A130EF521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57300"/>
            <a:ext cx="30289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E:\Potato field Photos\09-01-13\DSCN5608.JPG">
            <a:extLst>
              <a:ext uri="{FF2B5EF4-FFF2-40B4-BE49-F238E27FC236}">
                <a16:creationId xmlns:a16="http://schemas.microsoft.com/office/drawing/2014/main" xmlns="" id="{9CBF02D3-8774-8BCB-E4C6-A4B66F737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257300"/>
            <a:ext cx="30956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E:\Potato field Photos\09-01-13\DSCN5609.JPG">
            <a:extLst>
              <a:ext uri="{FF2B5EF4-FFF2-40B4-BE49-F238E27FC236}">
                <a16:creationId xmlns:a16="http://schemas.microsoft.com/office/drawing/2014/main" xmlns="" id="{973C8C5A-6D0B-008E-008D-D7E3208F8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543300"/>
            <a:ext cx="33147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5">
            <a:extLst>
              <a:ext uri="{FF2B5EF4-FFF2-40B4-BE49-F238E27FC236}">
                <a16:creationId xmlns:a16="http://schemas.microsoft.com/office/drawing/2014/main" xmlns="" id="{4EDB4490-44AF-4DDD-8D2F-910CBAD8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3257550"/>
            <a:ext cx="16573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3300"/>
                </a:solidFill>
              </a:rPr>
              <a:t>All furrow irrigation</a:t>
            </a:r>
          </a:p>
        </p:txBody>
      </p:sp>
      <p:sp>
        <p:nvSpPr>
          <p:cNvPr id="33799" name="TextBox 6">
            <a:extLst>
              <a:ext uri="{FF2B5EF4-FFF2-40B4-BE49-F238E27FC236}">
                <a16:creationId xmlns:a16="http://schemas.microsoft.com/office/drawing/2014/main" xmlns="" id="{98A83BCF-2BD2-FF3F-021F-D22112B81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3257550"/>
            <a:ext cx="21145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3300"/>
                </a:solidFill>
              </a:rPr>
              <a:t>Alternate furrow irrigation</a:t>
            </a:r>
          </a:p>
        </p:txBody>
      </p:sp>
      <p:sp>
        <p:nvSpPr>
          <p:cNvPr id="33800" name="TextBox 7">
            <a:extLst>
              <a:ext uri="{FF2B5EF4-FFF2-40B4-BE49-F238E27FC236}">
                <a16:creationId xmlns:a16="http://schemas.microsoft.com/office/drawing/2014/main" xmlns="" id="{3B0AB37D-6B85-ECAA-2DAF-AC647267D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00700"/>
            <a:ext cx="17145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3300"/>
                </a:solidFill>
              </a:rPr>
              <a:t>Paired row irrigation</a:t>
            </a:r>
          </a:p>
        </p:txBody>
      </p:sp>
    </p:spTree>
    <p:extLst>
      <p:ext uri="{BB962C8B-B14F-4D97-AF65-F5344CB8AC3E}">
        <p14:creationId xmlns:p14="http://schemas.microsoft.com/office/powerpoint/2010/main" val="4275678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36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03" name="TextShape 1"/>
          <p:cNvSpPr txBox="1"/>
          <p:nvPr/>
        </p:nvSpPr>
        <p:spPr>
          <a:xfrm>
            <a:off x="304920" y="2340000"/>
            <a:ext cx="853416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>
                <a:solidFill>
                  <a:srgbClr val="984807"/>
                </a:solidFill>
                <a:latin typeface="Book Antiqua"/>
              </a:rPr>
              <a:t>Thank You…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35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357" name="TextShape 2"/>
          <p:cNvSpPr txBox="1"/>
          <p:nvPr/>
        </p:nvSpPr>
        <p:spPr>
          <a:xfrm>
            <a:off x="457200" y="1828800"/>
            <a:ext cx="8229240" cy="449532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buFont typeface="Wingdings" charset="2"/>
              <a:buChar char=""/>
            </a:pPr>
            <a:r>
              <a:rPr lang="en-US" sz="2000">
                <a:solidFill>
                  <a:srgbClr val="000000"/>
                </a:solidFill>
                <a:latin typeface="Book Antiqua"/>
              </a:rPr>
              <a:t>Drip irrigation is defined as the precise and slow application of water in the form of </a:t>
            </a:r>
            <a:r>
              <a:rPr lang="en-US" sz="2000" b="1">
                <a:solidFill>
                  <a:srgbClr val="C00000"/>
                </a:solidFill>
                <a:latin typeface="Book Antiqua"/>
              </a:rPr>
              <a:t>discrete or continuous or tiny streams or miniature sprays</a:t>
            </a:r>
            <a:r>
              <a:rPr lang="en-US" sz="2000">
                <a:solidFill>
                  <a:srgbClr val="000000"/>
                </a:solidFill>
                <a:latin typeface="Book Antiqua"/>
              </a:rPr>
              <a:t> through mechanical devices called emitters at the specific point. </a:t>
            </a:r>
            <a:endParaRPr/>
          </a:p>
          <a:p>
            <a:pPr algn="just">
              <a:lnSpc>
                <a:spcPct val="150000"/>
              </a:lnSpc>
              <a:buFont typeface="Wingdings" charset="2"/>
              <a:buChar char=""/>
            </a:pPr>
            <a:r>
              <a:rPr lang="en-US" sz="2000">
                <a:solidFill>
                  <a:srgbClr val="000000"/>
                </a:solidFill>
                <a:latin typeface="Book Antiqua"/>
              </a:rPr>
              <a:t>In 1964, </a:t>
            </a:r>
            <a:r>
              <a:rPr lang="en-US" sz="2000" b="1">
                <a:solidFill>
                  <a:srgbClr val="C00000"/>
                </a:solidFill>
                <a:latin typeface="Book Antiqua"/>
              </a:rPr>
              <a:t>Symcha Blasé</a:t>
            </a:r>
            <a:r>
              <a:rPr lang="en-US" sz="2000">
                <a:solidFill>
                  <a:srgbClr val="000000"/>
                </a:solidFill>
                <a:latin typeface="Book Antiqua"/>
              </a:rPr>
              <a:t>, an Israeli engineer first developed the irrigation system. </a:t>
            </a:r>
            <a:endParaRPr/>
          </a:p>
          <a:p>
            <a:pPr algn="just">
              <a:lnSpc>
                <a:spcPct val="150000"/>
              </a:lnSpc>
              <a:buFont typeface="Wingdings" charset="2"/>
              <a:buChar char=""/>
            </a:pPr>
            <a:r>
              <a:rPr lang="en-US" sz="2000" b="1">
                <a:solidFill>
                  <a:srgbClr val="C00000"/>
                </a:solidFill>
                <a:latin typeface="Book Antiqua"/>
              </a:rPr>
              <a:t>USA</a:t>
            </a:r>
            <a:r>
              <a:rPr lang="en-US" sz="2000">
                <a:solidFill>
                  <a:srgbClr val="000000"/>
                </a:solidFill>
                <a:latin typeface="Book Antiqua"/>
              </a:rPr>
              <a:t> has the largest area under drip irrigation. </a:t>
            </a:r>
            <a:endParaRPr/>
          </a:p>
          <a:p>
            <a:pPr algn="just">
              <a:lnSpc>
                <a:spcPct val="150000"/>
              </a:lnSpc>
              <a:buFont typeface="Wingdings" charset="2"/>
              <a:buChar char=""/>
            </a:pPr>
            <a:r>
              <a:rPr lang="en-US" sz="2000">
                <a:solidFill>
                  <a:srgbClr val="000000"/>
                </a:solidFill>
                <a:latin typeface="Book Antiqua"/>
              </a:rPr>
              <a:t>In India, </a:t>
            </a:r>
            <a:r>
              <a:rPr lang="en-US" sz="2000" b="1">
                <a:solidFill>
                  <a:srgbClr val="C00000"/>
                </a:solidFill>
                <a:latin typeface="Book Antiqua"/>
              </a:rPr>
              <a:t>Maharashtra</a:t>
            </a:r>
            <a:r>
              <a:rPr lang="en-US" sz="2000">
                <a:solidFill>
                  <a:srgbClr val="000000"/>
                </a:solidFill>
                <a:latin typeface="Book Antiqua"/>
              </a:rPr>
              <a:t> has the largest area under drip irrigation.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  <p:sp>
        <p:nvSpPr>
          <p:cNvPr id="358" name="CustomShape 3"/>
          <p:cNvSpPr/>
          <p:nvPr/>
        </p:nvSpPr>
        <p:spPr>
          <a:xfrm>
            <a:off x="1752480" y="152280"/>
            <a:ext cx="6476760" cy="118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3600" b="1">
                <a:solidFill>
                  <a:srgbClr val="FFFFFF"/>
                </a:solidFill>
                <a:latin typeface="Book Antiqua"/>
              </a:rPr>
              <a:t>Drip (or) Trickle irrigation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36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361" name="TextShape 2"/>
          <p:cNvSpPr txBox="1"/>
          <p:nvPr/>
        </p:nvSpPr>
        <p:spPr>
          <a:xfrm>
            <a:off x="457200" y="1828800"/>
            <a:ext cx="8229240" cy="449532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buFont typeface="Wingdings" charset="2"/>
              <a:buChar char=""/>
            </a:pPr>
            <a:r>
              <a:rPr lang="en-US" sz="2000" b="1">
                <a:solidFill>
                  <a:srgbClr val="000000"/>
                </a:solidFill>
                <a:latin typeface="Book Antiqua"/>
              </a:rPr>
              <a:t>Adaptability:</a:t>
            </a:r>
            <a:endParaRPr/>
          </a:p>
          <a:p>
            <a:pPr algn="just">
              <a:lnSpc>
                <a:spcPct val="150000"/>
              </a:lnSpc>
              <a:buFont typeface="Wingdings" charset="2"/>
              <a:buChar char=""/>
            </a:pPr>
            <a:r>
              <a:rPr lang="en-US" sz="2000">
                <a:solidFill>
                  <a:srgbClr val="000000"/>
                </a:solidFill>
                <a:latin typeface="Book Antiqua"/>
              </a:rPr>
              <a:t>Arid regions</a:t>
            </a:r>
            <a:endParaRPr/>
          </a:p>
          <a:p>
            <a:pPr algn="just">
              <a:lnSpc>
                <a:spcPct val="150000"/>
              </a:lnSpc>
              <a:buFont typeface="Wingdings" charset="2"/>
              <a:buChar char=""/>
            </a:pPr>
            <a:r>
              <a:rPr lang="en-US" sz="2000">
                <a:solidFill>
                  <a:srgbClr val="000000"/>
                </a:solidFill>
                <a:latin typeface="Book Antiqua"/>
              </a:rPr>
              <a:t>Areas under </a:t>
            </a:r>
            <a:r>
              <a:rPr lang="en-US" sz="2000" b="1">
                <a:solidFill>
                  <a:srgbClr val="C00000"/>
                </a:solidFill>
                <a:latin typeface="Book Antiqua"/>
              </a:rPr>
              <a:t>water scarcity </a:t>
            </a:r>
            <a:r>
              <a:rPr lang="en-US" sz="2000">
                <a:solidFill>
                  <a:srgbClr val="000000"/>
                </a:solidFill>
                <a:latin typeface="Book Antiqua"/>
              </a:rPr>
              <a:t>and </a:t>
            </a:r>
            <a:r>
              <a:rPr lang="en-US" sz="2000" b="1">
                <a:solidFill>
                  <a:srgbClr val="C00000"/>
                </a:solidFill>
                <a:latin typeface="Book Antiqua"/>
              </a:rPr>
              <a:t>salt problems.</a:t>
            </a:r>
            <a:endParaRPr/>
          </a:p>
          <a:p>
            <a:pPr algn="just">
              <a:lnSpc>
                <a:spcPct val="150000"/>
              </a:lnSpc>
              <a:buFont typeface="Wingdings" charset="2"/>
              <a:buChar char=""/>
            </a:pPr>
            <a:r>
              <a:rPr lang="en-US" sz="2000">
                <a:solidFill>
                  <a:srgbClr val="000000"/>
                </a:solidFill>
                <a:latin typeface="Book Antiqua"/>
              </a:rPr>
              <a:t>For various types of crops like </a:t>
            </a:r>
            <a:r>
              <a:rPr lang="en-US" sz="2000" b="1">
                <a:solidFill>
                  <a:srgbClr val="C00000"/>
                </a:solidFill>
                <a:latin typeface="Book Antiqua"/>
              </a:rPr>
              <a:t>grape, apple, strawberry, corn, cotton, sugarcane, tomato, cauliflower, lettuce, cucumber, onion </a:t>
            </a:r>
            <a:r>
              <a:rPr lang="en-US" sz="2000">
                <a:solidFill>
                  <a:srgbClr val="000000"/>
                </a:solidFill>
                <a:latin typeface="Book Antiqua"/>
              </a:rPr>
              <a:t>etc.</a:t>
            </a:r>
            <a:endParaRPr/>
          </a:p>
          <a:p>
            <a:pPr algn="just">
              <a:lnSpc>
                <a:spcPct val="150000"/>
              </a:lnSpc>
              <a:buFont typeface="Wingdings" charset="2"/>
              <a:buChar char=""/>
            </a:pPr>
            <a:r>
              <a:rPr lang="en-US" sz="2000" b="1">
                <a:solidFill>
                  <a:srgbClr val="000000"/>
                </a:solidFill>
                <a:latin typeface="Book Antiqua"/>
              </a:rPr>
              <a:t>Efficiency of drip irrigation</a:t>
            </a:r>
            <a:r>
              <a:rPr lang="en-US" sz="2000">
                <a:solidFill>
                  <a:srgbClr val="000000"/>
                </a:solidFill>
                <a:latin typeface="Book Antiqua"/>
              </a:rPr>
              <a:t>:</a:t>
            </a:r>
            <a:endParaRPr/>
          </a:p>
          <a:p>
            <a:pPr algn="just">
              <a:lnSpc>
                <a:spcPct val="150000"/>
              </a:lnSpc>
              <a:buFont typeface="Wingdings" charset="2"/>
              <a:buChar char=""/>
            </a:pPr>
            <a:r>
              <a:rPr lang="en-US" sz="2000">
                <a:solidFill>
                  <a:srgbClr val="000000"/>
                </a:solidFill>
                <a:latin typeface="Book Antiqua"/>
              </a:rPr>
              <a:t>Ex.- Sugarcane under drip irrigation system yields about </a:t>
            </a:r>
            <a:r>
              <a:rPr lang="en-US" sz="2000" b="1">
                <a:solidFill>
                  <a:srgbClr val="C00000"/>
                </a:solidFill>
                <a:latin typeface="Book Antiqua"/>
              </a:rPr>
              <a:t>1000 t/ha, 35%</a:t>
            </a:r>
            <a:r>
              <a:rPr lang="en-US" sz="2000">
                <a:solidFill>
                  <a:srgbClr val="000000"/>
                </a:solidFill>
                <a:latin typeface="Book Antiqua"/>
              </a:rPr>
              <a:t> more than conventional irrigation.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  <p:sp>
        <p:nvSpPr>
          <p:cNvPr id="362" name="CustomShape 3"/>
          <p:cNvSpPr/>
          <p:nvPr/>
        </p:nvSpPr>
        <p:spPr>
          <a:xfrm>
            <a:off x="1371600" y="344160"/>
            <a:ext cx="647676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3600" b="1">
                <a:solidFill>
                  <a:srgbClr val="FFFFFF"/>
                </a:solidFill>
                <a:latin typeface="Book Antiqua"/>
              </a:rPr>
              <a:t>Drip irrigation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Suitable crops
</a:t>
            </a:r>
            <a:endParaRPr/>
          </a:p>
        </p:txBody>
      </p:sp>
      <p:sp>
        <p:nvSpPr>
          <p:cNvPr id="36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Drip irrigation, like other irrigation methods, will not fit every agricultural crop, specific site or objective. Presently drip irrigation has the greatest potential in the following crops: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457200" y="609480"/>
            <a:ext cx="8229240" cy="551628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a)Fruit crops – Mango, citrus, grapes, guava, pomegranate, banana, papaya, watermelon, Litchi, Fig, Ber, Amla, Sapota etc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b) Vegetable crops – Tomato, Brinjal, Bhendi, Cabbage, Cauliflower, Capsicum, Chillies gourds etc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c) Plantation crops – Oil palm, Coconut, Arecanut, Cashewnut, Coffee, Tea etc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d) Field crops – Cotton, Sugarcane, Tobacco, Sugarbeet, Castor etc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e) Tuber &amp; Bulb crops – Potato, Cassava, Onion, Sweet potato, Radish, Colocasia etc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f) Spices – Turmeric, Ginger, Cardamom etc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g) Flowers – Roses, Rose, Gerbera, Orchids, Anthurium, Gladiolus, Carnations, Jasmine, Chrysanthemum, Marigold etc.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36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368" name="CustomShape 2"/>
          <p:cNvSpPr/>
          <p:nvPr/>
        </p:nvSpPr>
        <p:spPr>
          <a:xfrm>
            <a:off x="1371600" y="344160"/>
            <a:ext cx="647676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3600" b="1">
                <a:solidFill>
                  <a:srgbClr val="FFFFFF"/>
                </a:solidFill>
                <a:latin typeface="Book Antiqua"/>
              </a:rPr>
              <a:t>Drip irrigation</a:t>
            </a:r>
            <a:endParaRPr/>
          </a:p>
        </p:txBody>
      </p:sp>
      <p:pic>
        <p:nvPicPr>
          <p:cNvPr id="36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38080" y="1905120"/>
            <a:ext cx="7695720" cy="426672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37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372" name="CustomShape 2"/>
          <p:cNvSpPr/>
          <p:nvPr/>
        </p:nvSpPr>
        <p:spPr>
          <a:xfrm>
            <a:off x="1371600" y="344160"/>
            <a:ext cx="647676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3600" b="1">
                <a:solidFill>
                  <a:srgbClr val="FFFFFF"/>
                </a:solidFill>
                <a:latin typeface="Book Antiqua"/>
              </a:rPr>
              <a:t>Drip irrigation</a:t>
            </a:r>
            <a:endParaRPr/>
          </a:p>
        </p:txBody>
      </p:sp>
      <p:pic>
        <p:nvPicPr>
          <p:cNvPr id="37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11640" y="1905120"/>
            <a:ext cx="3960000" cy="419652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pic>
        <p:nvPicPr>
          <p:cNvPr id="374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788000" y="1905120"/>
            <a:ext cx="4143240" cy="419652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37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377" name="TextShape 2"/>
          <p:cNvSpPr txBox="1"/>
          <p:nvPr/>
        </p:nvSpPr>
        <p:spPr>
          <a:xfrm>
            <a:off x="457200" y="1828800"/>
            <a:ext cx="8229240" cy="449532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buFont typeface="Wingdings" charset="2"/>
              <a:buChar char=""/>
            </a:pPr>
            <a:r>
              <a:rPr lang="en-US" sz="2000" b="1">
                <a:solidFill>
                  <a:srgbClr val="000000"/>
                </a:solidFill>
                <a:latin typeface="Book Antiqua"/>
              </a:rPr>
              <a:t>Types of drip irrigation system:</a:t>
            </a:r>
            <a:endParaRPr/>
          </a:p>
          <a:p>
            <a:pPr algn="just">
              <a:lnSpc>
                <a:spcPct val="150000"/>
              </a:lnSpc>
              <a:buFont typeface="Wingdings" charset="2"/>
              <a:buChar char=""/>
            </a:pPr>
            <a:r>
              <a:rPr lang="en-US" sz="2000">
                <a:solidFill>
                  <a:srgbClr val="000000"/>
                </a:solidFill>
                <a:latin typeface="Book Antiqua"/>
              </a:rPr>
              <a:t>Surface drip irrigation system</a:t>
            </a:r>
            <a:endParaRPr/>
          </a:p>
          <a:p>
            <a:pPr algn="just">
              <a:lnSpc>
                <a:spcPct val="150000"/>
              </a:lnSpc>
              <a:buFont typeface="Wingdings" charset="2"/>
              <a:buChar char=""/>
            </a:pPr>
            <a:r>
              <a:rPr lang="en-US" sz="2000">
                <a:solidFill>
                  <a:srgbClr val="000000"/>
                </a:solidFill>
                <a:latin typeface="Book Antiqua"/>
              </a:rPr>
              <a:t>Sub-surface drip irrigation</a:t>
            </a:r>
            <a:endParaRPr/>
          </a:p>
          <a:p>
            <a:pPr algn="just">
              <a:lnSpc>
                <a:spcPct val="150000"/>
              </a:lnSpc>
              <a:buFont typeface="Wingdings" charset="2"/>
              <a:buChar char=""/>
            </a:pPr>
            <a:r>
              <a:rPr lang="en-US" sz="2000">
                <a:solidFill>
                  <a:srgbClr val="000000"/>
                </a:solidFill>
                <a:latin typeface="Book Antiqua"/>
              </a:rPr>
              <a:t>Continuous- flow Drip irrigation</a:t>
            </a:r>
            <a:endParaRPr/>
          </a:p>
          <a:p>
            <a:pPr algn="just">
              <a:lnSpc>
                <a:spcPct val="150000"/>
              </a:lnSpc>
              <a:buFont typeface="Wingdings" charset="2"/>
              <a:buChar char=""/>
            </a:pPr>
            <a:r>
              <a:rPr lang="en-US" sz="2000" b="1">
                <a:solidFill>
                  <a:srgbClr val="000000"/>
                </a:solidFill>
                <a:latin typeface="Book Antiqua"/>
              </a:rPr>
              <a:t>Fertigation:</a:t>
            </a:r>
            <a:endParaRPr/>
          </a:p>
          <a:p>
            <a:pPr algn="just">
              <a:lnSpc>
                <a:spcPct val="150000"/>
              </a:lnSpc>
              <a:buFont typeface="Wingdings" charset="2"/>
              <a:buChar char=""/>
            </a:pPr>
            <a:r>
              <a:rPr lang="en-US" sz="2000">
                <a:solidFill>
                  <a:srgbClr val="000000"/>
                </a:solidFill>
                <a:latin typeface="Book Antiqua"/>
              </a:rPr>
              <a:t>Application of irrigation water along with fertilizer in amount and in location at a rate which matches the plant requirement is known as fertigation.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  <p:sp>
        <p:nvSpPr>
          <p:cNvPr id="378" name="CustomShape 3"/>
          <p:cNvSpPr/>
          <p:nvPr/>
        </p:nvSpPr>
        <p:spPr>
          <a:xfrm>
            <a:off x="1371600" y="344160"/>
            <a:ext cx="647676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3600" b="1">
                <a:solidFill>
                  <a:srgbClr val="FFFFFF"/>
                </a:solidFill>
                <a:latin typeface="Book Antiqua"/>
              </a:rPr>
              <a:t>Drip irrigation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947</Words>
  <Application>Microsoft Office PowerPoint</Application>
  <PresentationFormat>On-screen Show (4:3)</PresentationFormat>
  <Paragraphs>94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Book Antiqua</vt:lpstr>
      <vt:lpstr>Calibri</vt:lpstr>
      <vt:lpstr>DejaVu Sans</vt:lpstr>
      <vt:lpstr>StarSymbol</vt:lpstr>
      <vt:lpstr>Tahoma</vt:lpstr>
      <vt:lpstr>Times New Roman</vt:lpstr>
      <vt:lpstr>Wingdings</vt:lpstr>
      <vt:lpstr>Office Theme</vt:lpstr>
      <vt:lpstr>Office Theme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LENOVO</cp:lastModifiedBy>
  <cp:revision>10</cp:revision>
  <dcterms:modified xsi:type="dcterms:W3CDTF">2023-07-05T13:59:18Z</dcterms:modified>
</cp:coreProperties>
</file>