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9" r:id="rId3"/>
    <p:sldId id="257" r:id="rId4"/>
    <p:sldId id="274" r:id="rId5"/>
    <p:sldId id="277" r:id="rId6"/>
    <p:sldId id="275" r:id="rId7"/>
    <p:sldId id="276" r:id="rId8"/>
    <p:sldId id="261" r:id="rId9"/>
    <p:sldId id="262" r:id="rId10"/>
    <p:sldId id="263" r:id="rId11"/>
    <p:sldId id="268" r:id="rId12"/>
    <p:sldId id="269" r:id="rId13"/>
    <p:sldId id="270" r:id="rId14"/>
    <p:sldId id="273" r:id="rId15"/>
    <p:sldId id="271"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685800" y="76200"/>
            <a:ext cx="7772400" cy="4038600"/>
          </a:xfrm>
        </p:spPr>
        <p:txBody>
          <a:bodyPr>
            <a:normAutofit fontScale="90000"/>
          </a:bodyPr>
          <a:lstStyle/>
          <a:p>
            <a:pPr algn="l"/>
            <a:r>
              <a:rPr lang="en-US" b="1" dirty="0">
                <a:solidFill>
                  <a:schemeClr val="accent1">
                    <a:lumMod val="75000"/>
                  </a:schemeClr>
                </a:solidFill>
                <a:latin typeface="Times New Roman" panose="02020603050405020304" pitchFamily="18" charset="0"/>
                <a:ea typeface="Tahoma" panose="020B0604030504040204" pitchFamily="34" charset="0"/>
                <a:cs typeface="Times New Roman" panose="02020603050405020304" pitchFamily="18" charset="0"/>
              </a:rPr>
              <a:t>Course name –</a:t>
            </a:r>
            <a:br>
              <a:rPr lang="en-US" b="1" dirty="0">
                <a:solidFill>
                  <a:schemeClr val="accent1">
                    <a:lumMod val="75000"/>
                  </a:schemeClr>
                </a:solidFill>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Principles and Practices of Water Management (AGRO 0504)</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solidFill>
                  <a:schemeClr val="accent1">
                    <a:lumMod val="75000"/>
                  </a:schemeClr>
                </a:solidFill>
                <a:latin typeface="Times New Roman" panose="02020603050405020304" pitchFamily="18" charset="0"/>
                <a:cs typeface="Times New Roman" panose="02020603050405020304" pitchFamily="18" charset="0"/>
              </a:rPr>
              <a:t>Course Credit – </a:t>
            </a:r>
            <a:r>
              <a:rPr lang="en-US" dirty="0">
                <a:latin typeface="Times New Roman" panose="02020603050405020304" pitchFamily="18" charset="0"/>
                <a:cs typeface="Times New Roman" panose="02020603050405020304" pitchFamily="18" charset="0"/>
              </a:rPr>
              <a:t>2+1</a:t>
            </a:r>
            <a:br>
              <a:rPr lang="en-US" dirty="0">
                <a:latin typeface="Times New Roman" panose="02020603050405020304" pitchFamily="18" charset="0"/>
                <a:cs typeface="Times New Roman" panose="02020603050405020304" pitchFamily="18" charset="0"/>
              </a:rPr>
            </a:br>
            <a:r>
              <a:rPr lang="en-US" dirty="0" smtClean="0"/>
              <a:t/>
            </a:r>
            <a:br>
              <a:rPr lang="en-US" dirty="0" smtClean="0"/>
            </a:br>
            <a:r>
              <a:rPr lang="en-US" dirty="0" smtClean="0"/>
              <a:t/>
            </a:r>
            <a:br>
              <a:rPr lang="en-US" dirty="0" smtClean="0"/>
            </a:br>
            <a:endParaRPr lang="en-US" dirty="0"/>
          </a:p>
        </p:txBody>
      </p:sp>
      <p:sp>
        <p:nvSpPr>
          <p:cNvPr id="7" name="Subtitle 2"/>
          <p:cNvSpPr>
            <a:spLocks noGrp="1"/>
          </p:cNvSpPr>
          <p:nvPr>
            <p:ph type="subTitle" idx="1"/>
          </p:nvPr>
        </p:nvSpPr>
        <p:spPr>
          <a:xfrm>
            <a:off x="685800" y="2362200"/>
            <a:ext cx="7696200" cy="3962400"/>
          </a:xfrm>
        </p:spPr>
        <p:txBody>
          <a:bodyPr>
            <a:normAutofit fontScale="92500" lnSpcReduction="10000"/>
          </a:bodyPr>
          <a:lstStyle/>
          <a:p>
            <a:endParaRPr lang="en-US" dirty="0" smtClean="0"/>
          </a:p>
          <a:p>
            <a:pPr algn="l"/>
            <a:r>
              <a:rPr lang="en-US" b="1" dirty="0">
                <a:solidFill>
                  <a:schemeClr val="accent1">
                    <a:lumMod val="75000"/>
                  </a:schemeClr>
                </a:solidFill>
                <a:latin typeface="Times New Roman" panose="02020603050405020304" pitchFamily="18" charset="0"/>
                <a:cs typeface="Times New Roman" panose="02020603050405020304" pitchFamily="18" charset="0"/>
              </a:rPr>
              <a:t>Lecture </a:t>
            </a:r>
            <a:r>
              <a:rPr lang="en-US" b="1" dirty="0" smtClean="0">
                <a:solidFill>
                  <a:schemeClr val="accent1">
                    <a:lumMod val="75000"/>
                  </a:schemeClr>
                </a:solidFill>
                <a:latin typeface="Times New Roman" panose="02020603050405020304" pitchFamily="18" charset="0"/>
                <a:cs typeface="Times New Roman" panose="02020603050405020304" pitchFamily="18" charset="0"/>
              </a:rPr>
              <a:t>13</a:t>
            </a:r>
          </a:p>
          <a:p>
            <a:pPr algn="just"/>
            <a:r>
              <a:rPr lang="en-US" b="1" dirty="0" smtClean="0">
                <a:solidFill>
                  <a:schemeClr val="accent1">
                    <a:lumMod val="75000"/>
                  </a:schemeClr>
                </a:solidFill>
                <a:latin typeface="Times New Roman" panose="02020603050405020304" pitchFamily="18" charset="0"/>
                <a:cs typeface="Times New Roman" panose="02020603050405020304" pitchFamily="18" charset="0"/>
              </a:rPr>
              <a:t>Topic- </a:t>
            </a:r>
            <a:r>
              <a:rPr lang="en-US" dirty="0">
                <a:solidFill>
                  <a:schemeClr val="tx1"/>
                </a:solidFill>
                <a:latin typeface="Times New Roman" panose="02020603050405020304" pitchFamily="18" charset="0"/>
                <a:cs typeface="Times New Roman" panose="02020603050405020304" pitchFamily="18" charset="0"/>
              </a:rPr>
              <a:t>Irrigation efficiency and water use efficiency</a:t>
            </a:r>
            <a:r>
              <a:rPr lang="en-US" dirty="0" smtClean="0">
                <a:solidFill>
                  <a:schemeClr val="tx1"/>
                </a:solidFill>
                <a:latin typeface="Times New Roman" panose="02020603050405020304" pitchFamily="18" charset="0"/>
                <a:cs typeface="Times New Roman" panose="02020603050405020304" pitchFamily="18" charset="0"/>
              </a:rPr>
              <a:t>.</a:t>
            </a:r>
          </a:p>
          <a:p>
            <a:pPr algn="just"/>
            <a:r>
              <a:rPr lang="en-US" dirty="0">
                <a:solidFill>
                  <a:schemeClr val="tx1"/>
                </a:solidFill>
                <a:latin typeface="Times New Roman" panose="02020603050405020304" pitchFamily="18" charset="0"/>
                <a:cs typeface="Times New Roman" panose="02020603050405020304" pitchFamily="18" charset="0"/>
              </a:rPr>
              <a:t>Water management of crop and cropping </a:t>
            </a:r>
            <a:r>
              <a:rPr lang="en-US" dirty="0" smtClean="0">
                <a:solidFill>
                  <a:schemeClr val="tx1"/>
                </a:solidFill>
                <a:latin typeface="Times New Roman" panose="02020603050405020304" pitchFamily="18" charset="0"/>
                <a:cs typeface="Times New Roman" panose="02020603050405020304" pitchFamily="18" charset="0"/>
              </a:rPr>
              <a:t>system.</a:t>
            </a:r>
          </a:p>
          <a:p>
            <a:pPr algn="just"/>
            <a:r>
              <a:rPr lang="en-US" dirty="0">
                <a:solidFill>
                  <a:schemeClr val="tx1"/>
                </a:solidFill>
                <a:latin typeface="Times New Roman" panose="02020603050405020304" pitchFamily="18" charset="0"/>
                <a:cs typeface="Times New Roman" panose="02020603050405020304" pitchFamily="18" charset="0"/>
              </a:rPr>
              <a:t>Quality of irrigation water and management of saline water for </a:t>
            </a:r>
            <a:r>
              <a:rPr lang="en-US" dirty="0" smtClean="0">
                <a:solidFill>
                  <a:schemeClr val="tx1"/>
                </a:solidFill>
                <a:latin typeface="Times New Roman" panose="02020603050405020304" pitchFamily="18" charset="0"/>
                <a:cs typeface="Times New Roman" panose="02020603050405020304" pitchFamily="18" charset="0"/>
              </a:rPr>
              <a:t>irrigation</a:t>
            </a:r>
            <a:r>
              <a:rPr lang="en-US" dirty="0" smtClean="0">
                <a:solidFill>
                  <a:schemeClr val="tx1"/>
                </a:solidFill>
                <a:latin typeface="Times New Roman" panose="02020603050405020304" pitchFamily="18" charset="0"/>
                <a:cs typeface="Times New Roman" panose="02020603050405020304" pitchFamily="18" charset="0"/>
              </a:rPr>
              <a:t>.</a:t>
            </a:r>
          </a:p>
          <a:p>
            <a:pPr algn="just"/>
            <a:r>
              <a:rPr lang="en-US" dirty="0" smtClean="0">
                <a:solidFill>
                  <a:schemeClr val="tx1"/>
                </a:solidFill>
                <a:latin typeface="Times New Roman" panose="02020603050405020304" pitchFamily="18" charset="0"/>
                <a:cs typeface="Times New Roman" panose="02020603050405020304" pitchFamily="18" charset="0"/>
              </a:rPr>
              <a:t>Water use efficiency</a:t>
            </a:r>
            <a:endParaRPr lang="en-IN" dirty="0">
              <a:solidFill>
                <a:schemeClr val="tx1"/>
              </a:solidFill>
              <a:latin typeface="Times New Roman" panose="02020603050405020304" pitchFamily="18" charset="0"/>
              <a:cs typeface="Times New Roman" panose="02020603050405020304" pitchFamily="18" charset="0"/>
            </a:endParaRPr>
          </a:p>
          <a:p>
            <a:pPr algn="l"/>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1066800" y="228600"/>
            <a:ext cx="7772400" cy="1908175"/>
          </a:xfrm>
          <a:prstGeom prst="rect">
            <a:avLst/>
          </a:prstGeom>
          <a:noFill/>
          <a:ln w="9525">
            <a:noFill/>
            <a:miter lim="800000"/>
            <a:headEnd/>
            <a:tailEnd/>
          </a:ln>
        </p:spPr>
        <p:txBody>
          <a:bodyPr>
            <a:spAutoFit/>
          </a:bodyPr>
          <a:lstStyle/>
          <a:p>
            <a:r>
              <a:rPr lang="en-US" sz="2800" b="1"/>
              <a:t>Factors affecting water use efficiency </a:t>
            </a:r>
          </a:p>
          <a:p>
            <a:endParaRPr lang="en-US"/>
          </a:p>
          <a:p>
            <a:r>
              <a:rPr lang="en-US" sz="2400" b="1"/>
              <a:t>The factors influencing water use efficiency can be classified as follows:</a:t>
            </a:r>
          </a:p>
          <a:p>
            <a:endParaRPr lang="en-US" sz="2400"/>
          </a:p>
        </p:txBody>
      </p:sp>
      <p:pic>
        <p:nvPicPr>
          <p:cNvPr id="4099" name="Picture 2" descr="C:\Users\tanujmalabika\Desktop\1.jpg"/>
          <p:cNvPicPr>
            <a:picLocks noChangeAspect="1" noChangeArrowheads="1"/>
          </p:cNvPicPr>
          <p:nvPr/>
        </p:nvPicPr>
        <p:blipFill>
          <a:blip r:embed="rId2" cstate="print"/>
          <a:srcRect/>
          <a:stretch>
            <a:fillRect/>
          </a:stretch>
        </p:blipFill>
        <p:spPr bwMode="auto">
          <a:xfrm>
            <a:off x="1509713" y="1836738"/>
            <a:ext cx="6096000" cy="4716462"/>
          </a:xfrm>
          <a:prstGeom prst="rect">
            <a:avLst/>
          </a:prstGeom>
          <a:noFill/>
          <a:ln w="9525">
            <a:noFill/>
            <a:miter lim="800000"/>
            <a:headEnd/>
            <a:tailEnd/>
          </a:ln>
        </p:spPr>
      </p:pic>
      <p:pic>
        <p:nvPicPr>
          <p:cNvPr id="4100" name="Picture 4" descr="C:\Users\tanujmalabika\Desktop\WUE\Slide3.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Irrigation efficiency</a:t>
            </a:r>
            <a:endParaRPr lang="en-US" dirty="0"/>
          </a:p>
        </p:txBody>
      </p:sp>
      <p:sp>
        <p:nvSpPr>
          <p:cNvPr id="3" name="Content Placeholder 2"/>
          <p:cNvSpPr>
            <a:spLocks noGrp="1"/>
          </p:cNvSpPr>
          <p:nvPr>
            <p:ph idx="1"/>
          </p:nvPr>
        </p:nvSpPr>
        <p:spPr>
          <a:xfrm>
            <a:off x="457200" y="762000"/>
            <a:ext cx="8229600" cy="5867400"/>
          </a:xfrm>
        </p:spPr>
        <p:txBody>
          <a:bodyPr>
            <a:normAutofit fontScale="85000" lnSpcReduction="20000"/>
          </a:bodyPr>
          <a:lstStyle/>
          <a:p>
            <a:pPr algn="just">
              <a:buNone/>
            </a:pPr>
            <a:r>
              <a:rPr lang="en-US" sz="1600" dirty="0" smtClean="0"/>
              <a:t>indicates how efficiently the available water supply is being used, based on different methods of evaluation. The objective of efficiency concept is to show where improvements can be made, which will result in more efficient irrigation. Various efficiency terms are :</a:t>
            </a:r>
          </a:p>
          <a:p>
            <a:pPr algn="just">
              <a:buNone/>
            </a:pPr>
            <a:endParaRPr lang="en-US" sz="1600" dirty="0" smtClean="0"/>
          </a:p>
          <a:p>
            <a:pPr algn="just">
              <a:buNone/>
            </a:pPr>
            <a:endParaRPr lang="en-US" sz="1600" dirty="0" smtClean="0"/>
          </a:p>
          <a:p>
            <a:pPr algn="just">
              <a:buNone/>
            </a:pPr>
            <a:r>
              <a:rPr lang="en-US" sz="1600" b="1" dirty="0" smtClean="0"/>
              <a:t>1. Water conveyance efficiency</a:t>
            </a:r>
            <a:endParaRPr lang="en-US" sz="1600" dirty="0" smtClean="0"/>
          </a:p>
          <a:p>
            <a:pPr algn="just">
              <a:buNone/>
            </a:pPr>
            <a:r>
              <a:rPr lang="en-US" sz="1600" dirty="0" smtClean="0"/>
              <a:t>This term is used to measure the efficiency of water conveyance systems associated with the canal network, water courses and field channels. It is also applicable where the water is conveyed in channels from the well to the individual fields. It is expressed as follows:</a:t>
            </a:r>
          </a:p>
          <a:p>
            <a:pPr algn="just">
              <a:buNone/>
            </a:pPr>
            <a:r>
              <a:rPr lang="en-US" sz="1600" b="1" dirty="0" smtClean="0"/>
              <a:t>          Wd</a:t>
            </a:r>
            <a:endParaRPr lang="en-US" sz="1600" dirty="0" smtClean="0"/>
          </a:p>
          <a:p>
            <a:pPr algn="just">
              <a:buNone/>
            </a:pPr>
            <a:r>
              <a:rPr lang="en-US" sz="1600" b="1" dirty="0" err="1" smtClean="0"/>
              <a:t>Ec</a:t>
            </a:r>
            <a:r>
              <a:rPr lang="en-US" sz="1600" b="1" dirty="0" smtClean="0"/>
              <a:t> = ---------- x 100</a:t>
            </a:r>
            <a:endParaRPr lang="en-US" sz="1600" dirty="0" smtClean="0"/>
          </a:p>
          <a:p>
            <a:pPr algn="just">
              <a:buNone/>
            </a:pPr>
            <a:r>
              <a:rPr lang="en-US" sz="1600" b="1" dirty="0" smtClean="0"/>
              <a:t>           </a:t>
            </a:r>
            <a:r>
              <a:rPr lang="en-US" sz="1600" b="1" dirty="0" err="1" smtClean="0"/>
              <a:t>Wf</a:t>
            </a:r>
            <a:endParaRPr lang="en-US" sz="1600" dirty="0" smtClean="0"/>
          </a:p>
          <a:p>
            <a:pPr algn="just">
              <a:buNone/>
            </a:pPr>
            <a:r>
              <a:rPr lang="en-US" sz="1600" dirty="0" smtClean="0"/>
              <a:t>Where,</a:t>
            </a:r>
          </a:p>
          <a:p>
            <a:pPr algn="just">
              <a:buNone/>
            </a:pPr>
            <a:r>
              <a:rPr lang="en-US" sz="1600" dirty="0" err="1" smtClean="0"/>
              <a:t>Ec</a:t>
            </a:r>
            <a:r>
              <a:rPr lang="en-US" sz="1600" dirty="0" smtClean="0"/>
              <a:t> = Water conveyance efficiency, per cent</a:t>
            </a:r>
          </a:p>
          <a:p>
            <a:pPr algn="just">
              <a:buNone/>
            </a:pPr>
            <a:r>
              <a:rPr lang="en-US" sz="1600" dirty="0" smtClean="0"/>
              <a:t>Wd = Water delivered to the irrigated plot (at the field supply channel)</a:t>
            </a:r>
          </a:p>
          <a:p>
            <a:pPr algn="just">
              <a:buNone/>
            </a:pPr>
            <a:r>
              <a:rPr lang="en-US" sz="1600" dirty="0" err="1" smtClean="0"/>
              <a:t>Wf</a:t>
            </a:r>
            <a:r>
              <a:rPr lang="en-US" sz="1600" dirty="0" smtClean="0"/>
              <a:t> = Water diverted from the source</a:t>
            </a:r>
          </a:p>
          <a:p>
            <a:pPr algn="just">
              <a:buNone/>
            </a:pPr>
            <a:r>
              <a:rPr lang="en-US" sz="1600" b="1" dirty="0" smtClean="0"/>
              <a:t> </a:t>
            </a:r>
            <a:endParaRPr lang="en-US" sz="1600" dirty="0" smtClean="0"/>
          </a:p>
          <a:p>
            <a:pPr algn="just">
              <a:buNone/>
            </a:pPr>
            <a:r>
              <a:rPr lang="en-US" sz="1600" b="1" dirty="0" smtClean="0"/>
              <a:t>2. Water application efficiency</a:t>
            </a:r>
            <a:endParaRPr lang="en-US" sz="1600" dirty="0" smtClean="0"/>
          </a:p>
          <a:p>
            <a:pPr algn="just">
              <a:buNone/>
            </a:pPr>
            <a:r>
              <a:rPr lang="en-US" sz="1600" dirty="0" smtClean="0"/>
              <a:t>After the water reaches the field supply channel, it is important to apply the water as efficiently as possible. A measure of how efficiently this is done is the water application efficiency, expressed as follows :</a:t>
            </a:r>
          </a:p>
          <a:p>
            <a:pPr algn="just">
              <a:buNone/>
            </a:pPr>
            <a:r>
              <a:rPr lang="en-US" sz="1600" b="1" dirty="0" smtClean="0"/>
              <a:t>          Ws</a:t>
            </a:r>
            <a:endParaRPr lang="en-US" sz="1600" dirty="0" smtClean="0"/>
          </a:p>
          <a:p>
            <a:pPr algn="just">
              <a:buNone/>
            </a:pPr>
            <a:r>
              <a:rPr lang="en-US" sz="1600" b="1" dirty="0" smtClean="0"/>
              <a:t>Ea = ---------- x 100</a:t>
            </a:r>
            <a:endParaRPr lang="en-US" sz="1600" dirty="0" smtClean="0"/>
          </a:p>
          <a:p>
            <a:pPr algn="just">
              <a:buNone/>
            </a:pPr>
            <a:r>
              <a:rPr lang="en-US" sz="1600" b="1" dirty="0" smtClean="0"/>
              <a:t>          Wd</a:t>
            </a:r>
            <a:endParaRPr lang="en-US" sz="1600" dirty="0" smtClean="0"/>
          </a:p>
          <a:p>
            <a:pPr algn="just">
              <a:buNone/>
            </a:pPr>
            <a:r>
              <a:rPr lang="en-US" sz="1600" dirty="0" smtClean="0"/>
              <a:t>Where,</a:t>
            </a:r>
          </a:p>
          <a:p>
            <a:pPr algn="just">
              <a:buNone/>
            </a:pPr>
            <a:r>
              <a:rPr lang="en-US" sz="1600" dirty="0" smtClean="0"/>
              <a:t>Ea = Water application efficiency, per cent</a:t>
            </a:r>
          </a:p>
          <a:p>
            <a:pPr algn="just">
              <a:buNone/>
            </a:pPr>
            <a:r>
              <a:rPr lang="en-US" sz="1600" dirty="0" smtClean="0"/>
              <a:t>Ws = Water stored in the root zone of the crop</a:t>
            </a:r>
          </a:p>
          <a:p>
            <a:pPr algn="just">
              <a:buNone/>
            </a:pPr>
            <a:r>
              <a:rPr lang="en-US" sz="1600" dirty="0" smtClean="0"/>
              <a:t>Wd = Water diverted to the field (at the supply channel)</a:t>
            </a:r>
          </a:p>
          <a:p>
            <a:pPr algn="just">
              <a:buNone/>
            </a:pPr>
            <a:r>
              <a:rPr lang="en-US" sz="1600" b="1" dirty="0" smtClean="0"/>
              <a:t> </a:t>
            </a:r>
            <a:endParaRPr lang="en-US"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5973763"/>
          </a:xfrm>
        </p:spPr>
        <p:txBody>
          <a:bodyPr>
            <a:noAutofit/>
          </a:bodyPr>
          <a:lstStyle/>
          <a:p>
            <a:pPr>
              <a:buNone/>
            </a:pPr>
            <a:r>
              <a:rPr lang="en-US" sz="1400" b="1" dirty="0" smtClean="0"/>
              <a:t>3. Water  storage efficiency</a:t>
            </a:r>
            <a:endParaRPr lang="en-US" sz="1400" dirty="0" smtClean="0"/>
          </a:p>
          <a:p>
            <a:pPr>
              <a:buNone/>
            </a:pPr>
            <a:r>
              <a:rPr lang="en-US" sz="1400" dirty="0" smtClean="0"/>
              <a:t>The water storage efficiency refers how completely the water needed prior to irrigation has been stored in the root zone during irrigation. It is expressed as :</a:t>
            </a:r>
          </a:p>
          <a:p>
            <a:pPr>
              <a:buNone/>
            </a:pPr>
            <a:r>
              <a:rPr lang="en-US" sz="1400" b="1" dirty="0" smtClean="0"/>
              <a:t>Ws</a:t>
            </a:r>
            <a:endParaRPr lang="en-US" sz="1400" dirty="0" smtClean="0"/>
          </a:p>
          <a:p>
            <a:pPr>
              <a:buNone/>
            </a:pPr>
            <a:r>
              <a:rPr lang="en-US" sz="1400" b="1" dirty="0" smtClean="0"/>
              <a:t>Es = ---------- x 100</a:t>
            </a:r>
            <a:endParaRPr lang="en-US" sz="1400" dirty="0" smtClean="0"/>
          </a:p>
          <a:p>
            <a:pPr>
              <a:buNone/>
            </a:pPr>
            <a:r>
              <a:rPr lang="en-US" sz="1400" b="1" dirty="0" err="1" smtClean="0"/>
              <a:t>Wn</a:t>
            </a:r>
            <a:endParaRPr lang="en-US" sz="1400" dirty="0" smtClean="0"/>
          </a:p>
          <a:p>
            <a:pPr>
              <a:buNone/>
            </a:pPr>
            <a:r>
              <a:rPr lang="en-US" sz="1400" dirty="0" smtClean="0"/>
              <a:t>Where,</a:t>
            </a:r>
          </a:p>
          <a:p>
            <a:pPr>
              <a:buNone/>
            </a:pPr>
            <a:r>
              <a:rPr lang="en-US" sz="1400" dirty="0" smtClean="0"/>
              <a:t>Es = Water storage efficiency, per cent</a:t>
            </a:r>
          </a:p>
          <a:p>
            <a:pPr>
              <a:buNone/>
            </a:pPr>
            <a:r>
              <a:rPr lang="en-US" sz="1400" dirty="0" smtClean="0"/>
              <a:t>Ws = Water stored in root zone during irrigation</a:t>
            </a:r>
          </a:p>
          <a:p>
            <a:pPr>
              <a:buNone/>
            </a:pPr>
            <a:r>
              <a:rPr lang="en-US" sz="1400" dirty="0" err="1" smtClean="0"/>
              <a:t>Wn</a:t>
            </a:r>
            <a:r>
              <a:rPr lang="en-US" sz="1400" dirty="0" smtClean="0"/>
              <a:t> = Water needed in root zone prior to irrigation</a:t>
            </a:r>
          </a:p>
          <a:p>
            <a:pPr>
              <a:buNone/>
            </a:pPr>
            <a:r>
              <a:rPr lang="en-US" sz="1400" b="1" dirty="0" smtClean="0"/>
              <a:t> </a:t>
            </a:r>
            <a:endParaRPr lang="en-US" sz="1400" dirty="0" smtClean="0"/>
          </a:p>
          <a:p>
            <a:pPr>
              <a:buNone/>
            </a:pPr>
            <a:r>
              <a:rPr lang="en-US" sz="1400" b="1" dirty="0" smtClean="0"/>
              <a:t>4. Water  distribution efficiency</a:t>
            </a:r>
            <a:endParaRPr lang="en-US" sz="1400" dirty="0" smtClean="0"/>
          </a:p>
          <a:p>
            <a:pPr>
              <a:buNone/>
            </a:pPr>
            <a:r>
              <a:rPr lang="en-US" sz="1400" dirty="0" smtClean="0"/>
              <a:t>Water distribution efficiency indicates the extent to which water is uniformly distributed along the run. It is expressed as :</a:t>
            </a:r>
          </a:p>
          <a:p>
            <a:pPr>
              <a:buNone/>
            </a:pPr>
            <a:r>
              <a:rPr lang="en-US" sz="1400" b="1" dirty="0" smtClean="0"/>
              <a:t>                           y</a:t>
            </a:r>
            <a:endParaRPr lang="en-US" sz="1400" dirty="0" smtClean="0"/>
          </a:p>
          <a:p>
            <a:pPr>
              <a:buNone/>
            </a:pPr>
            <a:r>
              <a:rPr lang="en-US" sz="1400" b="1" dirty="0" smtClean="0"/>
              <a:t>Ed = 100 </a:t>
            </a:r>
            <a:r>
              <a:rPr lang="ar-SA" sz="1400" dirty="0" smtClean="0"/>
              <a:t>﴾</a:t>
            </a:r>
            <a:r>
              <a:rPr lang="en-US" sz="1400" b="1" dirty="0" smtClean="0"/>
              <a:t>1 - -------</a:t>
            </a:r>
            <a:r>
              <a:rPr lang="ar-SA" sz="1400" dirty="0" smtClean="0"/>
              <a:t>﴿</a:t>
            </a:r>
            <a:endParaRPr lang="en-US" sz="1400" dirty="0" smtClean="0"/>
          </a:p>
          <a:p>
            <a:pPr>
              <a:buNone/>
            </a:pPr>
            <a:r>
              <a:rPr lang="en-US" sz="1400" b="1" dirty="0" smtClean="0"/>
              <a:t>                          d</a:t>
            </a:r>
            <a:endParaRPr lang="en-US" sz="1400" dirty="0" smtClean="0"/>
          </a:p>
          <a:p>
            <a:pPr>
              <a:buNone/>
            </a:pPr>
            <a:r>
              <a:rPr lang="en-US" sz="1400" dirty="0" smtClean="0"/>
              <a:t>Where,</a:t>
            </a:r>
          </a:p>
          <a:p>
            <a:pPr>
              <a:buNone/>
            </a:pPr>
            <a:r>
              <a:rPr lang="en-US" sz="1400" dirty="0" smtClean="0"/>
              <a:t>Ed = Water distribution efficiency, per cent</a:t>
            </a:r>
          </a:p>
          <a:p>
            <a:pPr>
              <a:buNone/>
            </a:pPr>
            <a:r>
              <a:rPr lang="en-US" sz="1400" dirty="0" smtClean="0"/>
              <a:t>d = Average depth of water stored along the run during the irrigation</a:t>
            </a:r>
          </a:p>
          <a:p>
            <a:pPr>
              <a:buNone/>
            </a:pPr>
            <a:r>
              <a:rPr lang="en-US" sz="1400" dirty="0" smtClean="0"/>
              <a:t>y = Average numerical deviation from d</a:t>
            </a:r>
          </a:p>
          <a:p>
            <a:pPr>
              <a:buNone/>
            </a:pPr>
            <a:endParaRPr lang="en-US" sz="1400" b="1" dirty="0" smtClean="0"/>
          </a:p>
          <a:p>
            <a:pPr>
              <a:buNone/>
            </a:pPr>
            <a:endParaRPr lang="en-US" sz="1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Autofit/>
          </a:bodyPr>
          <a:lstStyle/>
          <a:p>
            <a:pPr>
              <a:buNone/>
            </a:pPr>
            <a:r>
              <a:rPr lang="en-US" sz="1400" b="1" dirty="0" smtClean="0"/>
              <a:t>5. Water use efficiency</a:t>
            </a:r>
            <a:endParaRPr lang="en-US" sz="1400" dirty="0" smtClean="0"/>
          </a:p>
          <a:p>
            <a:pPr>
              <a:buNone/>
            </a:pPr>
            <a:r>
              <a:rPr lang="en-US" sz="1400" dirty="0" smtClean="0"/>
              <a:t>It refers to the amount of marketable end product obtained per unit of water used by the crop. </a:t>
            </a:r>
          </a:p>
          <a:p>
            <a:pPr>
              <a:buNone/>
            </a:pPr>
            <a:r>
              <a:rPr lang="en-US" sz="1400" dirty="0" smtClean="0"/>
              <a:t>		</a:t>
            </a:r>
            <a:r>
              <a:rPr lang="en-US" sz="1400" b="1" dirty="0" smtClean="0"/>
              <a:t>              Total economic yield (kg ha</a:t>
            </a:r>
            <a:r>
              <a:rPr lang="en-US" sz="1400" b="1" baseline="30000" dirty="0" smtClean="0"/>
              <a:t>-1</a:t>
            </a:r>
            <a:r>
              <a:rPr lang="en-US" sz="1400" b="1" dirty="0" smtClean="0"/>
              <a:t>)</a:t>
            </a:r>
            <a:endParaRPr lang="en-US" sz="1400" dirty="0" smtClean="0"/>
          </a:p>
          <a:p>
            <a:pPr>
              <a:buNone/>
            </a:pPr>
            <a:r>
              <a:rPr lang="en-US" sz="1400" b="1" dirty="0" smtClean="0"/>
              <a:t>WUE (kg ha</a:t>
            </a:r>
            <a:r>
              <a:rPr lang="en-US" sz="1400" b="1" baseline="30000" dirty="0" smtClean="0"/>
              <a:t>-1</a:t>
            </a:r>
            <a:r>
              <a:rPr lang="en-US" sz="1400" b="1" dirty="0" smtClean="0"/>
              <a:t> mm</a:t>
            </a:r>
            <a:r>
              <a:rPr lang="en-US" sz="1400" b="1" baseline="30000" dirty="0" smtClean="0"/>
              <a:t>-1</a:t>
            </a:r>
            <a:r>
              <a:rPr lang="en-US" sz="1400" b="1" dirty="0" smtClean="0"/>
              <a:t>) =   ----------------------------------------------------	</a:t>
            </a:r>
            <a:endParaRPr lang="en-US" sz="1400" dirty="0" smtClean="0"/>
          </a:p>
          <a:p>
            <a:pPr>
              <a:buNone/>
            </a:pPr>
            <a:r>
              <a:rPr lang="en-US" sz="1400" b="1" dirty="0" smtClean="0"/>
              <a:t>  		              Total consumptive use (mm)</a:t>
            </a:r>
            <a:endParaRPr lang="en-US" sz="1400" dirty="0" smtClean="0"/>
          </a:p>
          <a:p>
            <a:r>
              <a:rPr lang="en-US" sz="1400" b="1" dirty="0" smtClean="0"/>
              <a:t> </a:t>
            </a:r>
            <a:endParaRPr lang="en-US" sz="1400" dirty="0" smtClean="0"/>
          </a:p>
          <a:p>
            <a:pPr>
              <a:buNone/>
            </a:pPr>
            <a:r>
              <a:rPr lang="en-US" sz="1400" b="1" dirty="0" smtClean="0"/>
              <a:t>(</a:t>
            </a:r>
            <a:r>
              <a:rPr lang="en-US" sz="1400" b="1" dirty="0" err="1" smtClean="0"/>
              <a:t>i</a:t>
            </a:r>
            <a:r>
              <a:rPr lang="en-US" sz="1400" b="1" dirty="0" smtClean="0"/>
              <a:t>) Crop water use efficiency:</a:t>
            </a:r>
            <a:r>
              <a:rPr lang="en-US" sz="1400" dirty="0" smtClean="0"/>
              <a:t> It is the ratio of crop yield (y) to the amount of water depleted by the crop in the process of </a:t>
            </a:r>
            <a:r>
              <a:rPr lang="en-US" sz="1400" dirty="0" err="1" smtClean="0"/>
              <a:t>evapotranspiration</a:t>
            </a:r>
            <a:r>
              <a:rPr lang="en-US" sz="1400" dirty="0" smtClean="0"/>
              <a:t> (ET).</a:t>
            </a:r>
          </a:p>
          <a:p>
            <a:r>
              <a:rPr lang="en-US" sz="1400" b="1" dirty="0" smtClean="0"/>
              <a:t>                                        Y</a:t>
            </a:r>
            <a:endParaRPr lang="en-US" sz="1400" dirty="0" smtClean="0"/>
          </a:p>
          <a:p>
            <a:pPr>
              <a:buNone/>
            </a:pPr>
            <a:r>
              <a:rPr lang="en-US" sz="1400" b="1" dirty="0" smtClean="0"/>
              <a:t>Crop water use efficiency = -------------</a:t>
            </a:r>
            <a:endParaRPr lang="en-US" sz="1400" dirty="0" smtClean="0"/>
          </a:p>
          <a:p>
            <a:r>
              <a:rPr lang="en-US" sz="1400" b="1" dirty="0" smtClean="0"/>
              <a:t>                                         ET</a:t>
            </a:r>
            <a:endParaRPr lang="en-US" sz="1400" dirty="0" smtClean="0"/>
          </a:p>
          <a:p>
            <a:pPr>
              <a:buNone/>
            </a:pPr>
            <a:r>
              <a:rPr lang="en-US" sz="1400" b="1" dirty="0" smtClean="0"/>
              <a:t>(ii) Field water use efficiency:</a:t>
            </a:r>
            <a:r>
              <a:rPr lang="en-US" sz="1400" dirty="0" smtClean="0"/>
              <a:t> It is the ratio of crop yield (y) to the total amount of water used in the field (WR)</a:t>
            </a:r>
          </a:p>
          <a:p>
            <a:pPr>
              <a:buNone/>
            </a:pPr>
            <a:r>
              <a:rPr lang="en-US" sz="1400" b="1" dirty="0" smtClean="0"/>
              <a:t>		                     Y</a:t>
            </a:r>
            <a:endParaRPr lang="en-US" sz="1400" dirty="0" smtClean="0"/>
          </a:p>
          <a:p>
            <a:pPr>
              <a:buNone/>
            </a:pPr>
            <a:r>
              <a:rPr lang="en-US" sz="1400" b="1" dirty="0" smtClean="0"/>
              <a:t>Field water use efficiency =-----------------</a:t>
            </a:r>
            <a:endParaRPr lang="en-US" sz="1400" dirty="0" smtClean="0"/>
          </a:p>
          <a:p>
            <a:pPr>
              <a:buNone/>
            </a:pPr>
            <a:r>
              <a:rPr lang="en-US" sz="1400" b="1" dirty="0" smtClean="0"/>
              <a:t>                                                         WR </a:t>
            </a:r>
          </a:p>
          <a:p>
            <a:pPr>
              <a:buNone/>
            </a:pPr>
            <a:r>
              <a:rPr lang="en-US" sz="1400" b="1" dirty="0" smtClean="0"/>
              <a:t>6. Project efficiency</a:t>
            </a:r>
            <a:endParaRPr lang="en-US" sz="1400" dirty="0" smtClean="0"/>
          </a:p>
          <a:p>
            <a:pPr>
              <a:buNone/>
            </a:pPr>
            <a:r>
              <a:rPr lang="en-US" sz="1400" dirty="0" smtClean="0"/>
              <a:t>Project efficiency indicates the effective use of the irrigation water source in crop production. It is the percentage of irrigation water that is stored in the soil and is available for consumptive use by crops. When the delivered water is measured at the farm head gate or well, it is called farm irrigation efficiency, when measured in the field, it is designated as field irrigation efficiency, and when measured at the point of diversion from the canal or the main source of supply it may be called project efficiency.</a:t>
            </a:r>
          </a:p>
          <a:p>
            <a:pPr>
              <a:buNone/>
            </a:pPr>
            <a:r>
              <a:rPr lang="en-US" sz="1400" b="1" dirty="0" smtClean="0"/>
              <a:t> </a:t>
            </a:r>
            <a:endParaRPr lang="en-US" sz="1400" dirty="0" smtClean="0"/>
          </a:p>
          <a:p>
            <a:pPr>
              <a:buNone/>
            </a:pPr>
            <a:r>
              <a:rPr lang="en-US" sz="1400" b="1" dirty="0" smtClean="0"/>
              <a:t>7. </a:t>
            </a:r>
            <a:r>
              <a:rPr lang="en-US" sz="1400" b="1" dirty="0" err="1" smtClean="0"/>
              <a:t>Ope</a:t>
            </a:r>
            <a:r>
              <a:rPr lang="en-US" sz="1400" b="1" dirty="0" smtClean="0"/>
              <a:t> rational efficiency</a:t>
            </a:r>
            <a:endParaRPr lang="en-US" sz="1400" dirty="0" smtClean="0"/>
          </a:p>
          <a:p>
            <a:pPr>
              <a:buNone/>
            </a:pPr>
            <a:r>
              <a:rPr lang="en-US" sz="1400" dirty="0" smtClean="0"/>
              <a:t>Operational efficiency is the ratio of actual project efficiency compared to the operational efficiency of an ideally designed and managed system using the same irrigation method and facilities. Low operational efficiency indicates management or system design problems, or both.</a:t>
            </a:r>
          </a:p>
          <a:p>
            <a:pPr>
              <a:buNone/>
            </a:pPr>
            <a:r>
              <a:rPr lang="en-US" sz="1400" b="1" dirty="0" smtClean="0"/>
              <a:t> </a:t>
            </a:r>
            <a:endParaRPr lang="en-US" sz="1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pPr>
              <a:buNone/>
            </a:pPr>
            <a:r>
              <a:rPr lang="en-US" b="1" dirty="0" smtClean="0"/>
              <a:t>8. Economic (irrigation) efficiency</a:t>
            </a:r>
            <a:endParaRPr lang="en-US" dirty="0" smtClean="0"/>
          </a:p>
          <a:p>
            <a:pPr>
              <a:buNone/>
            </a:pPr>
            <a:r>
              <a:rPr lang="en-US" dirty="0" smtClean="0"/>
              <a:t>Economic efficiency is the ratio of the total production (net or gross profit) attained with the operating irrigation system, compared to the total production expected under ideal conditions. This parameter is a measure of the overall efficiency, because it relates the final output to input.</a:t>
            </a:r>
          </a:p>
          <a:p>
            <a:pPr>
              <a:buNone/>
            </a:pPr>
            <a:endParaRPr lang="en-US" b="1" dirty="0" smtClean="0"/>
          </a:p>
          <a:p>
            <a:pPr>
              <a:buNone/>
            </a:pPr>
            <a:r>
              <a:rPr lang="en-US" b="1" dirty="0" smtClean="0"/>
              <a:t>Significance of irrigation efficiencies</a:t>
            </a:r>
            <a:endParaRPr lang="en-US" dirty="0" smtClean="0"/>
          </a:p>
          <a:p>
            <a:pPr>
              <a:buNone/>
            </a:pPr>
            <a:r>
              <a:rPr lang="en-US" dirty="0" smtClean="0"/>
              <a:t>A low value of any of the irrigation efficiencies in general implies that the land, water and the crops are not being managed properly. A low conveyance efficiency implies that much of the water released from the source is lost in transit form source to the field. A low application efficiency means wastage of water in the form of deep percolation or runoff losses. A poor storage efficiency means water has been applied inadequately. A poor distribution efficiency results due to uneven land </a:t>
            </a:r>
            <a:r>
              <a:rPr lang="en-US" dirty="0" err="1" smtClean="0"/>
              <a:t>sur</a:t>
            </a:r>
            <a:r>
              <a:rPr lang="en-US" dirty="0" smtClean="0"/>
              <a:t> face. There are low patches where water will penetrate more and there are high patches where water cannot reach. A low water use efficiency also results due to over application of water or inability of the crops to utilize the applied water due to poor vegetative growth or adverse chemical properties of root zone soil and water. The net effects of poor irrigation efficiencies are crop loss and wastage of water and nutrients.</a:t>
            </a:r>
          </a:p>
          <a:p>
            <a:pPr>
              <a:buNone/>
            </a:pPr>
            <a:endParaRPr lang="en-US" dirty="0" smtClean="0"/>
          </a:p>
          <a:p>
            <a:pPr>
              <a:buNone/>
            </a:pPr>
            <a:r>
              <a:rPr lang="en-US" b="1" dirty="0" smtClean="0"/>
              <a:t>                                                                          </a:t>
            </a:r>
            <a:r>
              <a:rPr lang="en-US" b="1" dirty="0" err="1" smtClean="0"/>
              <a:t>Wf</a:t>
            </a:r>
            <a:endParaRPr lang="en-US" dirty="0" smtClean="0"/>
          </a:p>
          <a:p>
            <a:pPr>
              <a:buNone/>
            </a:pPr>
            <a:r>
              <a:rPr lang="en-US" b="1" dirty="0" smtClean="0"/>
              <a:t>(</a:t>
            </a:r>
            <a:r>
              <a:rPr lang="en-US" b="1" dirty="0" err="1" smtClean="0"/>
              <a:t>i</a:t>
            </a:r>
            <a:r>
              <a:rPr lang="en-US" b="1" dirty="0" smtClean="0"/>
              <a:t>) Water conveyance efficiency, </a:t>
            </a:r>
            <a:r>
              <a:rPr lang="en-US" b="1" dirty="0" err="1" smtClean="0"/>
              <a:t>Ec</a:t>
            </a:r>
            <a:r>
              <a:rPr lang="en-US" b="1" dirty="0" smtClean="0"/>
              <a:t> = ------------ x 100</a:t>
            </a:r>
            <a:endParaRPr lang="en-US" dirty="0" smtClean="0"/>
          </a:p>
          <a:p>
            <a:pPr>
              <a:buNone/>
            </a:pPr>
            <a:r>
              <a:rPr lang="en-US" b="1" dirty="0" smtClean="0"/>
              <a:t>                                                                          Wd</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763000" cy="6400800"/>
          </a:xfrm>
        </p:spPr>
        <p:txBody>
          <a:bodyPr>
            <a:normAutofit/>
          </a:bodyPr>
          <a:lstStyle/>
          <a:p>
            <a:pPr lvl="4">
              <a:buNone/>
            </a:pPr>
            <a:r>
              <a:rPr lang="en-US" b="1" dirty="0" smtClean="0"/>
              <a:t>			</a:t>
            </a:r>
            <a:r>
              <a:rPr lang="en-US" sz="1800" b="1" dirty="0" smtClean="0"/>
              <a:t>Ws</a:t>
            </a:r>
            <a:endParaRPr lang="en-US" sz="1800" dirty="0" smtClean="0"/>
          </a:p>
          <a:p>
            <a:pPr>
              <a:buNone/>
            </a:pPr>
            <a:r>
              <a:rPr lang="en-US" sz="1800" b="1" dirty="0" smtClean="0"/>
              <a:t>(ii) Water application efficiency, Ea = -------- x 100</a:t>
            </a:r>
            <a:endParaRPr lang="en-US" sz="1800" dirty="0" smtClean="0"/>
          </a:p>
          <a:p>
            <a:pPr>
              <a:buNone/>
            </a:pPr>
            <a:r>
              <a:rPr lang="en-US" sz="1800" b="1" dirty="0" smtClean="0"/>
              <a:t>                                                                    Wd</a:t>
            </a:r>
            <a:endParaRPr lang="en-US" sz="1800" dirty="0" smtClean="0"/>
          </a:p>
          <a:p>
            <a:pPr>
              <a:buNone/>
            </a:pPr>
            <a:r>
              <a:rPr lang="en-US" sz="1800" b="1" dirty="0" smtClean="0"/>
              <a:t> </a:t>
            </a:r>
            <a:endParaRPr lang="en-US" sz="1800" dirty="0" smtClean="0"/>
          </a:p>
          <a:p>
            <a:endParaRPr lang="en-US" sz="1800" dirty="0" smtClean="0"/>
          </a:p>
          <a:p>
            <a:pPr>
              <a:buNone/>
            </a:pPr>
            <a:r>
              <a:rPr lang="en-US" sz="1800" b="1" dirty="0" smtClean="0"/>
              <a:t>                                                               Ws</a:t>
            </a:r>
            <a:endParaRPr lang="en-US" sz="1800" dirty="0" smtClean="0"/>
          </a:p>
          <a:p>
            <a:pPr>
              <a:buNone/>
            </a:pPr>
            <a:r>
              <a:rPr lang="en-US" sz="1800" b="1" dirty="0" smtClean="0"/>
              <a:t>(iii) Water storage efficiency, Es = -------------- x 100</a:t>
            </a:r>
            <a:endParaRPr lang="en-US" sz="1800" dirty="0" smtClean="0"/>
          </a:p>
          <a:p>
            <a:pPr>
              <a:buNone/>
            </a:pPr>
            <a:r>
              <a:rPr lang="en-US" sz="1800" b="1" dirty="0" smtClean="0"/>
              <a:t>                                                                </a:t>
            </a:r>
            <a:r>
              <a:rPr lang="en-US" sz="1800" b="1" dirty="0" err="1" smtClean="0"/>
              <a:t>Wn</a:t>
            </a:r>
            <a:endParaRPr lang="en-US" sz="1800" b="1" dirty="0" smtClean="0"/>
          </a:p>
          <a:p>
            <a:pPr>
              <a:buNone/>
            </a:pPr>
            <a:endParaRPr lang="en-US" sz="1800" b="1" dirty="0" smtClean="0"/>
          </a:p>
          <a:p>
            <a:pPr>
              <a:buNone/>
            </a:pPr>
            <a:r>
              <a:rPr lang="en-US" sz="1800" b="1" dirty="0" smtClean="0"/>
              <a:t>						 y</a:t>
            </a:r>
            <a:endParaRPr lang="en-US" sz="1800" dirty="0" smtClean="0"/>
          </a:p>
          <a:p>
            <a:pPr>
              <a:buNone/>
            </a:pPr>
            <a:r>
              <a:rPr lang="en-US" sz="1800" b="1" dirty="0" smtClean="0"/>
              <a:t>iv) Water distribution efficiency, Ed = 100 </a:t>
            </a:r>
            <a:r>
              <a:rPr lang="ar-SA" sz="1800" dirty="0" smtClean="0"/>
              <a:t>﴾</a:t>
            </a:r>
            <a:r>
              <a:rPr lang="en-US" sz="1800" b="1" dirty="0" smtClean="0"/>
              <a:t>1 - ----------</a:t>
            </a:r>
            <a:r>
              <a:rPr lang="ar-SA" sz="1800" dirty="0" smtClean="0"/>
              <a:t>﴿</a:t>
            </a:r>
            <a:endParaRPr lang="en-US" sz="1800" dirty="0" smtClean="0"/>
          </a:p>
          <a:p>
            <a:pPr>
              <a:buNone/>
            </a:pPr>
            <a:r>
              <a:rPr lang="en-US" sz="1800" b="1" dirty="0" smtClean="0"/>
              <a:t>                                                                                       d</a:t>
            </a:r>
            <a:endParaRPr lang="en-US" sz="1800" dirty="0" smtClean="0"/>
          </a:p>
          <a:p>
            <a:endParaRPr lang="en-US" dirty="0" smtClean="0"/>
          </a:p>
          <a:p>
            <a:pPr>
              <a:buNone/>
            </a:pPr>
            <a:r>
              <a:rPr lang="en-US" dirty="0" smtClean="0"/>
              <a:t>          </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b="1" dirty="0" smtClean="0">
                <a:solidFill>
                  <a:srgbClr val="FF0000"/>
                </a:solidFill>
              </a:rPr>
              <a:t>Quality of irrigation water and management of saline water for irrigation</a:t>
            </a:r>
            <a:r>
              <a:rPr lang="en-US" b="1" dirty="0" smtClean="0"/>
              <a:t/>
            </a:r>
            <a:br>
              <a:rPr lang="en-US" b="1" dirty="0" smtClean="0"/>
            </a:br>
            <a:endParaRPr lang="en-US" dirty="0"/>
          </a:p>
        </p:txBody>
      </p:sp>
      <p:sp>
        <p:nvSpPr>
          <p:cNvPr id="4" name="Rectangle 3"/>
          <p:cNvSpPr/>
          <p:nvPr/>
        </p:nvSpPr>
        <p:spPr>
          <a:xfrm>
            <a:off x="685800" y="2057400"/>
            <a:ext cx="8001000" cy="1477328"/>
          </a:xfrm>
          <a:prstGeom prst="rect">
            <a:avLst/>
          </a:prstGeom>
        </p:spPr>
        <p:txBody>
          <a:bodyPr wrap="square">
            <a:spAutoFit/>
          </a:bodyPr>
          <a:lstStyle/>
          <a:p>
            <a:pPr>
              <a:buFont typeface="Wingdings" pitchFamily="2" charset="2"/>
              <a:buChar char="Ø"/>
            </a:pPr>
            <a:r>
              <a:rPr lang="en-US" b="1" dirty="0"/>
              <a:t>G</a:t>
            </a:r>
            <a:r>
              <a:rPr lang="en-US" b="1" smtClean="0"/>
              <a:t>ood  </a:t>
            </a:r>
            <a:r>
              <a:rPr lang="en-US" b="1" dirty="0" smtClean="0"/>
              <a:t>quality irrigation water is essential to maintain the soil crop productivity</a:t>
            </a:r>
          </a:p>
          <a:p>
            <a:pPr>
              <a:buFont typeface="Wingdings" pitchFamily="2" charset="2"/>
              <a:buChar char="Ø"/>
            </a:pPr>
            <a:r>
              <a:rPr lang="en-US" b="1" dirty="0" smtClean="0"/>
              <a:t>Poor quality water damage both </a:t>
            </a:r>
          </a:p>
          <a:p>
            <a:pPr>
              <a:buFont typeface="Wingdings" pitchFamily="2" charset="2"/>
              <a:buChar char="Ø"/>
            </a:pPr>
            <a:r>
              <a:rPr lang="en-US" b="1" dirty="0" smtClean="0"/>
              <a:t>In </a:t>
            </a:r>
            <a:r>
              <a:rPr lang="en-US" b="1" dirty="0" err="1" smtClean="0"/>
              <a:t>india</a:t>
            </a:r>
            <a:r>
              <a:rPr lang="en-US" b="1" dirty="0" smtClean="0"/>
              <a:t>, about 3.58 </a:t>
            </a:r>
            <a:r>
              <a:rPr lang="en-US" b="1" dirty="0" err="1" smtClean="0"/>
              <a:t>mha</a:t>
            </a:r>
            <a:r>
              <a:rPr lang="en-US" b="1" dirty="0" smtClean="0"/>
              <a:t> and 5.50 </a:t>
            </a:r>
            <a:r>
              <a:rPr lang="en-US" b="1" dirty="0" err="1" smtClean="0"/>
              <a:t>mha</a:t>
            </a:r>
            <a:r>
              <a:rPr lang="en-US" b="1" dirty="0" smtClean="0"/>
              <a:t> are alkali and saline soil receptively</a:t>
            </a:r>
          </a:p>
          <a:p>
            <a:pPr>
              <a:buFont typeface="Wingdings" pitchFamily="2" charset="2"/>
              <a:buChar char="Ø"/>
            </a:pPr>
            <a:r>
              <a:rPr lang="en-US" b="1" dirty="0" smtClean="0"/>
              <a:t>Page 400 </a:t>
            </a:r>
            <a:r>
              <a:rPr lang="en-US" b="1" dirty="0" err="1" smtClean="0"/>
              <a:t>dk</a:t>
            </a:r>
            <a:r>
              <a:rPr lang="en-US" b="1" dirty="0" smtClean="0"/>
              <a:t> </a:t>
            </a:r>
            <a:r>
              <a:rPr lang="en-US" b="1" dirty="0" err="1" smtClean="0"/>
              <a:t>mujumdar</a:t>
            </a:r>
            <a:r>
              <a:rPr lang="en-US" b="1" dirty="0" smtClean="0"/>
              <a:t>…..</a:t>
            </a:r>
            <a:br>
              <a:rPr lang="en-US" b="1"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Water management of the crops and cropping systems; quality of irrigation water and management</a:t>
            </a:r>
          </a:p>
          <a:p>
            <a:r>
              <a:rPr lang="en-US" dirty="0"/>
              <a:t>of saline water for irrigation; water use efficiency</a:t>
            </a:r>
          </a:p>
        </p:txBody>
      </p:sp>
    </p:spTree>
    <p:extLst>
      <p:ext uri="{BB962C8B-B14F-4D97-AF65-F5344CB8AC3E}">
        <p14:creationId xmlns:p14="http://schemas.microsoft.com/office/powerpoint/2010/main" val="841981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752600"/>
          </a:xfrm>
        </p:spPr>
        <p:txBody>
          <a:bodyPr>
            <a:normAutofit fontScale="90000"/>
          </a:bodyPr>
          <a:lstStyle/>
          <a:p>
            <a:r>
              <a:rPr lang="en-US" b="1" dirty="0" smtClean="0"/>
              <a:t>UNIT IV</a:t>
            </a:r>
            <a:r>
              <a:rPr lang="en-US" dirty="0" smtClean="0"/>
              <a:t/>
            </a:r>
            <a:br>
              <a:rPr lang="en-US" dirty="0" smtClean="0"/>
            </a:br>
            <a:r>
              <a:rPr lang="en-US" b="1" dirty="0" smtClean="0"/>
              <a:t>Water management of the crops and cropping systems </a:t>
            </a:r>
            <a:br>
              <a:rPr lang="en-US" b="1" dirty="0" smtClean="0"/>
            </a:br>
            <a:r>
              <a:rPr lang="en-US" dirty="0" smtClean="0"/>
              <a:t/>
            </a:r>
            <a:br>
              <a:rPr lang="en-US" dirty="0" smtClean="0"/>
            </a:br>
            <a:endParaRPr lang="en-US" dirty="0"/>
          </a:p>
        </p:txBody>
      </p:sp>
      <p:sp>
        <p:nvSpPr>
          <p:cNvPr id="3" name="Rectangle 2"/>
          <p:cNvSpPr/>
          <p:nvPr/>
        </p:nvSpPr>
        <p:spPr>
          <a:xfrm>
            <a:off x="381000" y="2133600"/>
            <a:ext cx="8001000" cy="2585323"/>
          </a:xfrm>
          <a:prstGeom prst="rect">
            <a:avLst/>
          </a:prstGeom>
        </p:spPr>
        <p:txBody>
          <a:bodyPr wrap="square">
            <a:spAutoFit/>
          </a:bodyPr>
          <a:lstStyle/>
          <a:p>
            <a:pPr algn="just"/>
            <a:r>
              <a:rPr lang="en-US" dirty="0" smtClean="0"/>
              <a:t>Assured irrigation water facilities provide opportunities for multiple cropping (intercropping, sequential cropping, relay cropping etc). Major sources of irrigation include canal irrigation, tank-fed and well irrigation. Depending on the water availability period, 1,2 seasons or all the year round the number of crops raised per year on a given piece of land is determined. Thus, the cropping intensity in irrigated agriculture ranges from 200 to 400%. Major crops in different agro-climatic zones vary greatly, depending on their adaptability and irrigation water availability. Crops that follow the main crops in sequence also differ from region to region. Major rice, sugarcane and groundnut based cropping systems in Andhra Pradesh are as follows: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1"/>
            <a:ext cx="8229600" cy="6553199"/>
          </a:xfrm>
        </p:spPr>
        <p:txBody>
          <a:bodyPr>
            <a:normAutofit fontScale="92500" lnSpcReduction="20000"/>
          </a:bodyPr>
          <a:lstStyle/>
          <a:p>
            <a:pPr>
              <a:buNone/>
            </a:pPr>
            <a:r>
              <a:rPr lang="en-US" sz="1800" b="1" dirty="0" smtClean="0"/>
              <a:t>1 Rice based cropping systems</a:t>
            </a:r>
          </a:p>
          <a:p>
            <a:r>
              <a:rPr lang="en-US" sz="1800" dirty="0" smtClean="0"/>
              <a:t>The profitable rice based cropping systems followed in different agro-climatic zones</a:t>
            </a:r>
          </a:p>
          <a:p>
            <a:r>
              <a:rPr lang="en-US" sz="1800" dirty="0" smtClean="0"/>
              <a:t>of Andhra Pradesh are as follows:</a:t>
            </a:r>
          </a:p>
          <a:p>
            <a:pPr>
              <a:buNone/>
            </a:pPr>
            <a:r>
              <a:rPr lang="en-US" sz="1800" b="1" dirty="0" smtClean="0"/>
              <a:t>a) North Coastal zone</a:t>
            </a:r>
          </a:p>
          <a:p>
            <a:r>
              <a:rPr lang="en-US" sz="1800" dirty="0" smtClean="0"/>
              <a:t>Rice – </a:t>
            </a:r>
            <a:r>
              <a:rPr lang="en-US" sz="1800" dirty="0" err="1" smtClean="0"/>
              <a:t>Greengram</a:t>
            </a:r>
            <a:r>
              <a:rPr lang="en-US" sz="1800" dirty="0" smtClean="0"/>
              <a:t>/</a:t>
            </a:r>
            <a:r>
              <a:rPr lang="en-US" sz="1800" dirty="0" err="1" smtClean="0"/>
              <a:t>Blackgram</a:t>
            </a:r>
            <a:r>
              <a:rPr lang="en-US" sz="1800" dirty="0" smtClean="0"/>
              <a:t> in irrigated wet lands</a:t>
            </a:r>
          </a:p>
          <a:p>
            <a:r>
              <a:rPr lang="en-US" sz="1800" dirty="0" smtClean="0"/>
              <a:t>Rice – Maize in irrigated uplands</a:t>
            </a:r>
          </a:p>
          <a:p>
            <a:pPr>
              <a:buNone/>
            </a:pPr>
            <a:r>
              <a:rPr lang="en-US" sz="1800" b="1" dirty="0" smtClean="0"/>
              <a:t>b) Krishna Godavari zone</a:t>
            </a:r>
          </a:p>
          <a:p>
            <a:r>
              <a:rPr lang="en-US" sz="1800" dirty="0" smtClean="0"/>
              <a:t>Rice – Rice</a:t>
            </a:r>
          </a:p>
          <a:p>
            <a:r>
              <a:rPr lang="en-US" sz="1800" dirty="0" smtClean="0"/>
              <a:t>Rice – Maize</a:t>
            </a:r>
          </a:p>
          <a:p>
            <a:r>
              <a:rPr lang="en-US" sz="1800" dirty="0" smtClean="0"/>
              <a:t>Rice – Groundnut</a:t>
            </a:r>
          </a:p>
          <a:p>
            <a:r>
              <a:rPr lang="en-US" sz="1800" dirty="0" smtClean="0"/>
              <a:t>Rice – </a:t>
            </a:r>
            <a:r>
              <a:rPr lang="en-US" sz="1800" dirty="0" err="1" smtClean="0"/>
              <a:t>Greengram</a:t>
            </a:r>
            <a:r>
              <a:rPr lang="en-US" sz="1800" dirty="0" smtClean="0"/>
              <a:t>/</a:t>
            </a:r>
            <a:r>
              <a:rPr lang="en-US" sz="1800" dirty="0" err="1" smtClean="0"/>
              <a:t>Blackgram</a:t>
            </a:r>
            <a:endParaRPr lang="en-US" sz="1800" dirty="0" smtClean="0"/>
          </a:p>
          <a:p>
            <a:pPr>
              <a:buNone/>
            </a:pPr>
            <a:r>
              <a:rPr lang="en-US" sz="1800" b="1" dirty="0" smtClean="0"/>
              <a:t>c) Southern zone</a:t>
            </a:r>
          </a:p>
          <a:p>
            <a:r>
              <a:rPr lang="en-US" sz="1800" dirty="0" smtClean="0"/>
              <a:t>Rice – Rice</a:t>
            </a:r>
          </a:p>
          <a:p>
            <a:r>
              <a:rPr lang="en-US" sz="1800" dirty="0" smtClean="0"/>
              <a:t>Rice – Sunflower</a:t>
            </a:r>
          </a:p>
          <a:p>
            <a:r>
              <a:rPr lang="en-US" sz="1800" dirty="0" smtClean="0"/>
              <a:t>Rice – Groundnut</a:t>
            </a:r>
          </a:p>
          <a:p>
            <a:r>
              <a:rPr lang="en-US" sz="1800" dirty="0" smtClean="0"/>
              <a:t>Rice – Finger millet – Groundnut</a:t>
            </a:r>
          </a:p>
          <a:p>
            <a:pPr>
              <a:buNone/>
            </a:pPr>
            <a:r>
              <a:rPr lang="en-US" sz="1800" b="1" dirty="0" smtClean="0"/>
              <a:t>d) Northern </a:t>
            </a:r>
            <a:r>
              <a:rPr lang="en-US" sz="1800" b="1" dirty="0" err="1" smtClean="0"/>
              <a:t>Telangana</a:t>
            </a:r>
            <a:r>
              <a:rPr lang="en-US" sz="1800" b="1" dirty="0" smtClean="0"/>
              <a:t> zone</a:t>
            </a:r>
          </a:p>
          <a:p>
            <a:r>
              <a:rPr lang="en-US" sz="1800" dirty="0" smtClean="0"/>
              <a:t>Rice – Rice</a:t>
            </a:r>
          </a:p>
          <a:p>
            <a:r>
              <a:rPr lang="en-US" sz="1800" dirty="0" smtClean="0"/>
              <a:t>Rice – Groundnut</a:t>
            </a:r>
          </a:p>
          <a:p>
            <a:r>
              <a:rPr lang="en-US" sz="1800" dirty="0" smtClean="0"/>
              <a:t>Rice – Maize</a:t>
            </a:r>
          </a:p>
          <a:p>
            <a:r>
              <a:rPr lang="en-US" sz="1800" dirty="0" smtClean="0"/>
              <a:t>Rice – Sunflower</a:t>
            </a:r>
          </a:p>
          <a:p>
            <a:pPr>
              <a:buNone/>
            </a:pPr>
            <a:r>
              <a:rPr lang="it-IT" sz="1800" b="1" dirty="0" smtClean="0"/>
              <a:t>e) High Altitude Tribal zone</a:t>
            </a:r>
          </a:p>
          <a:p>
            <a:r>
              <a:rPr lang="en-US" sz="1800" dirty="0" smtClean="0"/>
              <a:t>Rice – Vegetables</a:t>
            </a:r>
          </a:p>
          <a:p>
            <a:r>
              <a:rPr lang="en-US" sz="1800" dirty="0" smtClean="0"/>
              <a:t>Rice – </a:t>
            </a:r>
            <a:r>
              <a:rPr lang="en-US" sz="1800" dirty="0" err="1" smtClean="0"/>
              <a:t>Horsegram</a:t>
            </a:r>
            <a:endParaRPr 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55000" lnSpcReduction="20000"/>
          </a:bodyPr>
          <a:lstStyle/>
          <a:p>
            <a:pPr>
              <a:buNone/>
            </a:pPr>
            <a:r>
              <a:rPr lang="en-US" b="1" dirty="0" smtClean="0"/>
              <a:t>2 Sugarcane based cropping systems</a:t>
            </a:r>
          </a:p>
          <a:p>
            <a:r>
              <a:rPr lang="en-US" dirty="0" smtClean="0"/>
              <a:t>The profitable sugarcane based cropping systems followed in different agro-climatic</a:t>
            </a:r>
          </a:p>
          <a:p>
            <a:r>
              <a:rPr lang="en-US" dirty="0" smtClean="0"/>
              <a:t>zones of Andhra Pradesh are as follows:</a:t>
            </a:r>
          </a:p>
          <a:p>
            <a:pPr>
              <a:buNone/>
            </a:pPr>
            <a:r>
              <a:rPr lang="en-US" b="1" dirty="0" smtClean="0"/>
              <a:t>2.1 Profitable cropping systems</a:t>
            </a:r>
          </a:p>
          <a:p>
            <a:r>
              <a:rPr lang="en-US" b="1" dirty="0" smtClean="0"/>
              <a:t>a) North coastal districts</a:t>
            </a:r>
          </a:p>
          <a:p>
            <a:r>
              <a:rPr lang="en-US" dirty="0" smtClean="0"/>
              <a:t>Sugarcane – Sugarcane – Sesame – Paddy</a:t>
            </a:r>
          </a:p>
          <a:p>
            <a:r>
              <a:rPr lang="en-US" dirty="0" smtClean="0"/>
              <a:t>Sugarcane – Sugarcane – Maize – paddy</a:t>
            </a:r>
          </a:p>
          <a:p>
            <a:r>
              <a:rPr lang="en-US" b="1" dirty="0" smtClean="0"/>
              <a:t>b) Southern zone</a:t>
            </a:r>
          </a:p>
          <a:p>
            <a:r>
              <a:rPr lang="en-US" dirty="0" smtClean="0"/>
              <a:t>Sugarcane – Sugarcane – Groundnut</a:t>
            </a:r>
          </a:p>
          <a:p>
            <a:r>
              <a:rPr lang="en-US" b="1" dirty="0" smtClean="0"/>
              <a:t>c) All zones</a:t>
            </a:r>
          </a:p>
          <a:p>
            <a:r>
              <a:rPr lang="en-US" dirty="0" smtClean="0"/>
              <a:t>Sugarcane – Sugarcane – Paddy</a:t>
            </a:r>
          </a:p>
          <a:p>
            <a:r>
              <a:rPr lang="en-US" b="1" dirty="0" smtClean="0"/>
              <a:t>d) Godavari zone</a:t>
            </a:r>
          </a:p>
          <a:p>
            <a:r>
              <a:rPr lang="en-US" dirty="0" smtClean="0"/>
              <a:t>Sugarcane – Sugarcane – </a:t>
            </a:r>
            <a:r>
              <a:rPr lang="en-US" dirty="0" err="1" smtClean="0"/>
              <a:t>Greengram</a:t>
            </a:r>
            <a:r>
              <a:rPr lang="en-US" dirty="0" smtClean="0"/>
              <a:t>/</a:t>
            </a:r>
            <a:r>
              <a:rPr lang="en-US" dirty="0" err="1" smtClean="0"/>
              <a:t>Blackgram</a:t>
            </a:r>
            <a:endParaRPr lang="en-US" dirty="0" smtClean="0"/>
          </a:p>
          <a:p>
            <a:r>
              <a:rPr lang="en-US" b="1" dirty="0" smtClean="0"/>
              <a:t>e) Krishna zone</a:t>
            </a:r>
          </a:p>
          <a:p>
            <a:r>
              <a:rPr lang="en-US" dirty="0" smtClean="0"/>
              <a:t>Sugarcane – Sugarcane – Turmeric</a:t>
            </a:r>
          </a:p>
          <a:p>
            <a:r>
              <a:rPr lang="en-US" b="1" dirty="0" smtClean="0"/>
              <a:t>f) </a:t>
            </a:r>
            <a:r>
              <a:rPr lang="en-US" b="1" dirty="0" err="1" smtClean="0"/>
              <a:t>Nizamabad</a:t>
            </a:r>
            <a:r>
              <a:rPr lang="en-US" b="1" dirty="0" smtClean="0"/>
              <a:t> zone</a:t>
            </a:r>
          </a:p>
          <a:p>
            <a:r>
              <a:rPr lang="en-US" dirty="0" smtClean="0"/>
              <a:t>Sugarcane – Sugarcane – Sunflower</a:t>
            </a:r>
          </a:p>
          <a:p>
            <a:r>
              <a:rPr lang="en-US" dirty="0" err="1" smtClean="0"/>
              <a:t>Soyabean</a:t>
            </a:r>
            <a:r>
              <a:rPr lang="en-US" dirty="0" smtClean="0"/>
              <a:t> – Sugarcane – Sugarcane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25000" lnSpcReduction="20000"/>
          </a:bodyPr>
          <a:lstStyle/>
          <a:p>
            <a:pPr>
              <a:buNone/>
            </a:pPr>
            <a:r>
              <a:rPr lang="en-US" sz="6400" b="1" dirty="0" smtClean="0"/>
              <a:t>Profitable intercropping systems</a:t>
            </a:r>
          </a:p>
          <a:p>
            <a:pPr>
              <a:buNone/>
            </a:pPr>
            <a:r>
              <a:rPr lang="en-US" sz="6400" b="1" dirty="0" smtClean="0"/>
              <a:t>a) Western part of </a:t>
            </a:r>
            <a:r>
              <a:rPr lang="en-US" sz="6400" b="1" dirty="0" err="1" smtClean="0"/>
              <a:t>Chittoor</a:t>
            </a:r>
            <a:endParaRPr lang="en-US" sz="6400" b="1" dirty="0" smtClean="0"/>
          </a:p>
          <a:p>
            <a:pPr>
              <a:buNone/>
            </a:pPr>
            <a:r>
              <a:rPr lang="en-US" sz="6400" dirty="0" smtClean="0"/>
              <a:t>Sugarcane + </a:t>
            </a:r>
            <a:r>
              <a:rPr lang="en-US" sz="6400" dirty="0" err="1" smtClean="0"/>
              <a:t>Rajmash</a:t>
            </a:r>
            <a:endParaRPr lang="en-US" sz="6400" dirty="0" smtClean="0"/>
          </a:p>
          <a:p>
            <a:pPr>
              <a:buNone/>
            </a:pPr>
            <a:r>
              <a:rPr lang="en-US" sz="6400" dirty="0" smtClean="0"/>
              <a:t>sugarcane + Tomato</a:t>
            </a:r>
          </a:p>
          <a:p>
            <a:pPr>
              <a:buNone/>
            </a:pPr>
            <a:r>
              <a:rPr lang="en-US" sz="6400" dirty="0" smtClean="0"/>
              <a:t>sugarcane + </a:t>
            </a:r>
            <a:r>
              <a:rPr lang="en-US" sz="6400" dirty="0" err="1" smtClean="0"/>
              <a:t>Bhendi</a:t>
            </a:r>
            <a:endParaRPr lang="en-US" sz="6400" dirty="0" smtClean="0"/>
          </a:p>
          <a:p>
            <a:pPr>
              <a:buNone/>
            </a:pPr>
            <a:r>
              <a:rPr lang="en-US" sz="6400" b="1" dirty="0" smtClean="0"/>
              <a:t>b) Nellore</a:t>
            </a:r>
          </a:p>
          <a:p>
            <a:pPr>
              <a:buNone/>
            </a:pPr>
            <a:r>
              <a:rPr lang="en-US" sz="6400" dirty="0" smtClean="0"/>
              <a:t>Sugarcane + Watermelon</a:t>
            </a:r>
          </a:p>
          <a:p>
            <a:pPr>
              <a:buNone/>
            </a:pPr>
            <a:r>
              <a:rPr lang="en-US" sz="6400" b="1" dirty="0" smtClean="0"/>
              <a:t>c) </a:t>
            </a:r>
            <a:r>
              <a:rPr lang="en-US" sz="6400" b="1" dirty="0" err="1" smtClean="0"/>
              <a:t>Medak</a:t>
            </a:r>
            <a:endParaRPr lang="en-US" sz="6400" b="1" dirty="0" smtClean="0"/>
          </a:p>
          <a:p>
            <a:pPr>
              <a:buNone/>
            </a:pPr>
            <a:r>
              <a:rPr lang="en-US" sz="6400" dirty="0" smtClean="0"/>
              <a:t>Sugarcane + Potato</a:t>
            </a:r>
          </a:p>
          <a:p>
            <a:pPr>
              <a:buNone/>
            </a:pPr>
            <a:r>
              <a:rPr lang="en-US" sz="6400" b="1" dirty="0" smtClean="0"/>
              <a:t>Sugarcane + </a:t>
            </a:r>
            <a:r>
              <a:rPr lang="en-US" sz="6400" b="1" dirty="0" err="1" smtClean="0"/>
              <a:t>Bengalgram</a:t>
            </a:r>
            <a:endParaRPr lang="en-US" sz="6400" b="1" dirty="0" smtClean="0"/>
          </a:p>
          <a:p>
            <a:pPr>
              <a:buNone/>
            </a:pPr>
            <a:r>
              <a:rPr lang="en-US" sz="6400" dirty="0" smtClean="0"/>
              <a:t>d) North-coastal districts</a:t>
            </a:r>
          </a:p>
          <a:p>
            <a:pPr>
              <a:buNone/>
            </a:pPr>
            <a:r>
              <a:rPr lang="en-US" sz="6400" dirty="0" smtClean="0"/>
              <a:t>Sugarcane + </a:t>
            </a:r>
            <a:r>
              <a:rPr lang="en-US" sz="6400" dirty="0" err="1" smtClean="0"/>
              <a:t>Blackgram</a:t>
            </a:r>
            <a:endParaRPr lang="en-US" sz="6400" dirty="0" smtClean="0"/>
          </a:p>
          <a:p>
            <a:pPr>
              <a:buNone/>
            </a:pPr>
            <a:r>
              <a:rPr lang="en-US" sz="6400" dirty="0" smtClean="0"/>
              <a:t>Sugarcane + </a:t>
            </a:r>
            <a:r>
              <a:rPr lang="en-US" sz="6400" dirty="0" err="1" smtClean="0"/>
              <a:t>Blackgram</a:t>
            </a:r>
            <a:endParaRPr lang="en-US" sz="6400" dirty="0" smtClean="0"/>
          </a:p>
          <a:p>
            <a:pPr>
              <a:buNone/>
            </a:pPr>
            <a:r>
              <a:rPr lang="en-US" sz="6400" b="1" dirty="0" smtClean="0"/>
              <a:t>Groundnut based cropping systems</a:t>
            </a:r>
          </a:p>
          <a:p>
            <a:pPr>
              <a:buNone/>
            </a:pPr>
            <a:r>
              <a:rPr lang="en-US" sz="6400" dirty="0" smtClean="0"/>
              <a:t>The profitable groundnut based cropping systems followed in different agro-climatic</a:t>
            </a:r>
          </a:p>
          <a:p>
            <a:pPr>
              <a:buNone/>
            </a:pPr>
            <a:r>
              <a:rPr lang="en-US" sz="6400" dirty="0" smtClean="0"/>
              <a:t>zones of Andhra Pradesh are as follows:</a:t>
            </a:r>
          </a:p>
          <a:p>
            <a:pPr>
              <a:buNone/>
            </a:pPr>
            <a:r>
              <a:rPr lang="en-US" sz="6400" b="1" dirty="0" smtClean="0"/>
              <a:t>a) North coastal districts</a:t>
            </a:r>
          </a:p>
          <a:p>
            <a:pPr>
              <a:buNone/>
            </a:pPr>
            <a:r>
              <a:rPr lang="en-US" sz="6400" dirty="0" smtClean="0"/>
              <a:t>Groundnut + </a:t>
            </a:r>
            <a:r>
              <a:rPr lang="en-US" sz="6400" dirty="0" err="1" smtClean="0"/>
              <a:t>Redgram</a:t>
            </a:r>
            <a:endParaRPr lang="en-US" sz="6400" dirty="0" smtClean="0"/>
          </a:p>
          <a:p>
            <a:pPr>
              <a:buNone/>
            </a:pPr>
            <a:r>
              <a:rPr lang="en-US" sz="6400" dirty="0" smtClean="0"/>
              <a:t>Groundnut – </a:t>
            </a:r>
            <a:r>
              <a:rPr lang="en-US" sz="6400" dirty="0" err="1" smtClean="0"/>
              <a:t>Jowar</a:t>
            </a:r>
            <a:endParaRPr lang="en-US" sz="6400" dirty="0" smtClean="0"/>
          </a:p>
          <a:p>
            <a:pPr>
              <a:buNone/>
            </a:pPr>
            <a:r>
              <a:rPr lang="en-US" sz="6400" dirty="0" smtClean="0"/>
              <a:t>Groundnut – </a:t>
            </a:r>
            <a:r>
              <a:rPr lang="en-US" sz="6400" dirty="0" err="1" smtClean="0"/>
              <a:t>Vegatables</a:t>
            </a:r>
            <a:endParaRPr lang="en-US" sz="6400" dirty="0" smtClean="0"/>
          </a:p>
          <a:p>
            <a:pPr>
              <a:buNone/>
            </a:pPr>
            <a:r>
              <a:rPr lang="en-US" sz="6400" dirty="0" smtClean="0"/>
              <a:t>Groundnut – Rice</a:t>
            </a:r>
          </a:p>
          <a:p>
            <a:pPr>
              <a:buNone/>
            </a:pPr>
            <a:r>
              <a:rPr lang="en-US" sz="6400" dirty="0" smtClean="0"/>
              <a:t>Groundnut – </a:t>
            </a:r>
            <a:r>
              <a:rPr lang="en-US" sz="6400" dirty="0" err="1" smtClean="0"/>
              <a:t>Horsegram</a:t>
            </a:r>
            <a:endParaRPr lang="en-US" sz="6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55000" lnSpcReduction="20000"/>
          </a:bodyPr>
          <a:lstStyle/>
          <a:p>
            <a:pPr>
              <a:buNone/>
            </a:pPr>
            <a:r>
              <a:rPr lang="en-US" b="1" dirty="0" smtClean="0"/>
              <a:t>b) Krishna Godavari Zone</a:t>
            </a:r>
          </a:p>
          <a:p>
            <a:pPr>
              <a:buNone/>
            </a:pPr>
            <a:r>
              <a:rPr lang="en-US" dirty="0" smtClean="0"/>
              <a:t>Groundnut – </a:t>
            </a:r>
            <a:r>
              <a:rPr lang="en-US" dirty="0" err="1" smtClean="0"/>
              <a:t>Bhendi</a:t>
            </a:r>
            <a:endParaRPr lang="en-US" dirty="0" smtClean="0"/>
          </a:p>
          <a:p>
            <a:pPr>
              <a:buNone/>
            </a:pPr>
            <a:r>
              <a:rPr lang="en-US" dirty="0" smtClean="0"/>
              <a:t>Groundnut – </a:t>
            </a:r>
            <a:r>
              <a:rPr lang="en-US" dirty="0" err="1" smtClean="0"/>
              <a:t>Chillies</a:t>
            </a:r>
            <a:endParaRPr lang="en-US" dirty="0" smtClean="0"/>
          </a:p>
          <a:p>
            <a:pPr>
              <a:buNone/>
            </a:pPr>
            <a:r>
              <a:rPr lang="en-US" dirty="0" smtClean="0"/>
              <a:t>Groundnut – </a:t>
            </a:r>
            <a:r>
              <a:rPr lang="en-US" dirty="0" err="1" smtClean="0"/>
              <a:t>Redgram</a:t>
            </a:r>
            <a:endParaRPr lang="en-US" dirty="0" smtClean="0"/>
          </a:p>
          <a:p>
            <a:pPr>
              <a:buNone/>
            </a:pPr>
            <a:r>
              <a:rPr lang="en-US" b="1" dirty="0" smtClean="0"/>
              <a:t>c) Southern zone</a:t>
            </a:r>
          </a:p>
          <a:p>
            <a:pPr>
              <a:buNone/>
            </a:pPr>
            <a:r>
              <a:rPr lang="en-US" dirty="0" smtClean="0"/>
              <a:t>Sugarcane – Sugarcane – Groundnut</a:t>
            </a:r>
          </a:p>
          <a:p>
            <a:pPr>
              <a:buNone/>
            </a:pPr>
            <a:r>
              <a:rPr lang="en-US" dirty="0" smtClean="0"/>
              <a:t>Groundnut – Groundnut</a:t>
            </a:r>
          </a:p>
          <a:p>
            <a:pPr>
              <a:buNone/>
            </a:pPr>
            <a:r>
              <a:rPr lang="en-US" dirty="0" smtClean="0"/>
              <a:t>Groundnut – Sunflower / </a:t>
            </a:r>
            <a:r>
              <a:rPr lang="en-US" dirty="0" err="1" smtClean="0"/>
              <a:t>Jowar</a:t>
            </a:r>
            <a:r>
              <a:rPr lang="en-US" dirty="0" smtClean="0"/>
              <a:t> / </a:t>
            </a:r>
            <a:r>
              <a:rPr lang="en-US" dirty="0" err="1" smtClean="0"/>
              <a:t>Redgram</a:t>
            </a:r>
            <a:endParaRPr lang="en-US" dirty="0" smtClean="0"/>
          </a:p>
          <a:p>
            <a:pPr>
              <a:buNone/>
            </a:pPr>
            <a:r>
              <a:rPr lang="en-US" dirty="0" smtClean="0"/>
              <a:t>Groundnut – Castor</a:t>
            </a:r>
          </a:p>
          <a:p>
            <a:pPr>
              <a:buNone/>
            </a:pPr>
            <a:r>
              <a:rPr lang="en-US" b="1" dirty="0" smtClean="0"/>
              <a:t>d) Scarce Rainfall zone</a:t>
            </a:r>
          </a:p>
          <a:p>
            <a:pPr>
              <a:buNone/>
            </a:pPr>
            <a:r>
              <a:rPr lang="en-US" dirty="0" smtClean="0"/>
              <a:t>Groundnut – Fodder </a:t>
            </a:r>
            <a:r>
              <a:rPr lang="en-US" dirty="0" err="1" smtClean="0"/>
              <a:t>Jowar</a:t>
            </a:r>
            <a:endParaRPr lang="en-US" dirty="0" smtClean="0"/>
          </a:p>
          <a:p>
            <a:pPr>
              <a:buNone/>
            </a:pPr>
            <a:r>
              <a:rPr lang="en-US" dirty="0" smtClean="0"/>
              <a:t>Groundnut – Vegetables / Watermelon</a:t>
            </a:r>
          </a:p>
          <a:p>
            <a:pPr>
              <a:buNone/>
            </a:pPr>
            <a:r>
              <a:rPr lang="en-US" b="1" dirty="0" smtClean="0"/>
              <a:t>e) North </a:t>
            </a:r>
            <a:r>
              <a:rPr lang="en-US" b="1" dirty="0" err="1" smtClean="0"/>
              <a:t>Telangana</a:t>
            </a:r>
            <a:r>
              <a:rPr lang="en-US" b="1" dirty="0" smtClean="0"/>
              <a:t> zone</a:t>
            </a:r>
          </a:p>
          <a:p>
            <a:pPr>
              <a:buNone/>
            </a:pPr>
            <a:r>
              <a:rPr lang="en-US" dirty="0" smtClean="0"/>
              <a:t>Rice – Groundnut</a:t>
            </a:r>
          </a:p>
          <a:p>
            <a:pPr>
              <a:buNone/>
            </a:pPr>
            <a:r>
              <a:rPr lang="en-US" dirty="0" smtClean="0"/>
              <a:t>Cotton – Groundnut</a:t>
            </a:r>
          </a:p>
          <a:p>
            <a:pPr>
              <a:buNone/>
            </a:pPr>
            <a:r>
              <a:rPr lang="en-US" dirty="0" smtClean="0"/>
              <a:t>Groundnut – </a:t>
            </a:r>
            <a:r>
              <a:rPr lang="en-US" dirty="0" err="1" smtClean="0"/>
              <a:t>Horsegram</a:t>
            </a:r>
            <a:endParaRPr lang="en-US" dirty="0" smtClean="0"/>
          </a:p>
          <a:p>
            <a:pPr>
              <a:buNone/>
            </a:pPr>
            <a:r>
              <a:rPr lang="en-US" dirty="0" smtClean="0"/>
              <a:t>Groundnut + </a:t>
            </a:r>
            <a:r>
              <a:rPr lang="en-US" dirty="0" err="1" smtClean="0"/>
              <a:t>Redgram</a:t>
            </a:r>
            <a:endParaRPr lang="en-US" dirty="0" smtClean="0"/>
          </a:p>
          <a:p>
            <a:pPr>
              <a:buNone/>
            </a:pPr>
            <a:r>
              <a:rPr lang="en-US" dirty="0" smtClean="0"/>
              <a:t>Groundnut – </a:t>
            </a:r>
            <a:r>
              <a:rPr lang="en-US" dirty="0" err="1" smtClean="0"/>
              <a:t>Jowar</a:t>
            </a:r>
            <a:r>
              <a:rPr lang="en-US" dirty="0" smtClean="0"/>
              <a:t> / Safflower</a:t>
            </a:r>
          </a:p>
          <a:p>
            <a:pPr>
              <a:buNone/>
            </a:pPr>
            <a:r>
              <a:rPr lang="en-US" b="1" dirty="0" smtClean="0"/>
              <a:t>f) High Altitude Tribal zone</a:t>
            </a:r>
          </a:p>
          <a:p>
            <a:pPr>
              <a:buNone/>
            </a:pPr>
            <a:r>
              <a:rPr lang="en-US" dirty="0" smtClean="0"/>
              <a:t>Groundnut – Minor millets</a:t>
            </a:r>
          </a:p>
          <a:p>
            <a:pPr>
              <a:buNone/>
            </a:pPr>
            <a:r>
              <a:rPr lang="en-US" dirty="0" smtClean="0"/>
              <a:t>Groundnut – Niger</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489075" y="533400"/>
            <a:ext cx="5605463" cy="523875"/>
          </a:xfrm>
          <a:prstGeom prst="rect">
            <a:avLst/>
          </a:prstGeom>
          <a:noFill/>
          <a:ln w="9525">
            <a:noFill/>
            <a:miter lim="800000"/>
            <a:headEnd/>
            <a:tailEnd/>
          </a:ln>
        </p:spPr>
        <p:txBody>
          <a:bodyPr>
            <a:spAutoFit/>
          </a:bodyPr>
          <a:lstStyle/>
          <a:p>
            <a:pPr algn="ctr"/>
            <a:r>
              <a:rPr lang="en-US" sz="2800" b="1"/>
              <a:t>Water use efficiency</a:t>
            </a:r>
          </a:p>
        </p:txBody>
      </p:sp>
      <p:sp>
        <p:nvSpPr>
          <p:cNvPr id="2051" name="Rectangle 4"/>
          <p:cNvSpPr>
            <a:spLocks noChangeArrowheads="1"/>
          </p:cNvSpPr>
          <p:nvPr/>
        </p:nvSpPr>
        <p:spPr bwMode="auto">
          <a:xfrm>
            <a:off x="1524000" y="1143000"/>
            <a:ext cx="6934200" cy="3786188"/>
          </a:xfrm>
          <a:prstGeom prst="rect">
            <a:avLst/>
          </a:prstGeom>
          <a:noFill/>
          <a:ln w="9525">
            <a:noFill/>
            <a:miter lim="800000"/>
            <a:headEnd/>
            <a:tailEnd/>
          </a:ln>
        </p:spPr>
        <p:txBody>
          <a:bodyPr>
            <a:spAutoFit/>
          </a:bodyPr>
          <a:lstStyle/>
          <a:p>
            <a:r>
              <a:rPr lang="en-US" sz="2400" b="1"/>
              <a:t>water use efficiency is a ratio between marketable crop yield and water used by the crop in evapotranspiration. </a:t>
            </a:r>
          </a:p>
          <a:p>
            <a:r>
              <a:rPr lang="en-US" sz="2400" b="1"/>
              <a:t>			   Y</a:t>
            </a:r>
          </a:p>
          <a:p>
            <a:r>
              <a:rPr lang="en-US" sz="2400" b="1"/>
              <a:t>WUE (kg/ha-mm)=</a:t>
            </a:r>
          </a:p>
          <a:p>
            <a:r>
              <a:rPr lang="en-US" sz="2400" b="1"/>
              <a:t>			Etc</a:t>
            </a:r>
          </a:p>
          <a:p>
            <a:r>
              <a:rPr lang="en-US" sz="2400" b="1"/>
              <a:t>Where,</a:t>
            </a:r>
          </a:p>
          <a:p>
            <a:r>
              <a:rPr lang="en-US" sz="2400" b="1"/>
              <a:t>WUE = Water use efficiency in kg/ha-mm </a:t>
            </a:r>
          </a:p>
          <a:p>
            <a:r>
              <a:rPr lang="en-US" sz="2400" b="1"/>
              <a:t>Y = Marketable crop yield in kg/ha </a:t>
            </a:r>
          </a:p>
          <a:p>
            <a:r>
              <a:rPr lang="en-US" sz="2400" b="1"/>
              <a:t>ETc = Crop evapotranspiration in mm </a:t>
            </a:r>
          </a:p>
        </p:txBody>
      </p:sp>
      <p:cxnSp>
        <p:nvCxnSpPr>
          <p:cNvPr id="7" name="Straight Connector 6"/>
          <p:cNvCxnSpPr/>
          <p:nvPr/>
        </p:nvCxnSpPr>
        <p:spPr>
          <a:xfrm>
            <a:off x="4114800" y="2851150"/>
            <a:ext cx="1143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2053" name="Picture 5" descr="C:\Users\tanujmalabika\Desktop\WUE.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0" y="544513"/>
            <a:ext cx="6781800" cy="739775"/>
          </a:xfrm>
          <a:prstGeom prst="rect">
            <a:avLst/>
          </a:prstGeom>
          <a:noFill/>
          <a:ln w="9525">
            <a:noFill/>
            <a:miter lim="800000"/>
            <a:headEnd/>
            <a:tailEnd/>
          </a:ln>
        </p:spPr>
        <p:txBody>
          <a:bodyPr>
            <a:spAutoFit/>
          </a:bodyPr>
          <a:lstStyle/>
          <a:p>
            <a:pPr algn="ctr"/>
            <a:r>
              <a:rPr lang="en-US" sz="2400" b="1"/>
              <a:t>Water Use Efficiency of Crops</a:t>
            </a:r>
          </a:p>
          <a:p>
            <a:r>
              <a:rPr lang="en-US"/>
              <a:t> </a:t>
            </a:r>
          </a:p>
        </p:txBody>
      </p:sp>
      <p:graphicFrame>
        <p:nvGraphicFramePr>
          <p:cNvPr id="5" name="Table 4"/>
          <p:cNvGraphicFramePr>
            <a:graphicFrameLocks noGrp="1"/>
          </p:cNvGraphicFramePr>
          <p:nvPr/>
        </p:nvGraphicFramePr>
        <p:xfrm>
          <a:off x="1676400" y="1128713"/>
          <a:ext cx="6934200" cy="5394800"/>
        </p:xfrm>
        <a:graphic>
          <a:graphicData uri="http://schemas.openxmlformats.org/drawingml/2006/table">
            <a:tbl>
              <a:tblPr firstRow="1" bandRow="1">
                <a:tableStyleId>{7DF18680-E054-41AD-8BC1-D1AEF772440D}</a:tableStyleId>
              </a:tblPr>
              <a:tblGrid>
                <a:gridCol w="1600200"/>
                <a:gridCol w="2133600"/>
                <a:gridCol w="1676400"/>
                <a:gridCol w="1524000"/>
              </a:tblGrid>
              <a:tr h="914296">
                <a:tc>
                  <a:txBody>
                    <a:bodyPr/>
                    <a:lstStyle/>
                    <a:p>
                      <a:pPr algn="ctr"/>
                      <a:r>
                        <a:rPr lang="en-US" sz="1800" b="1" dirty="0" smtClean="0"/>
                        <a:t>CROP</a:t>
                      </a:r>
                    </a:p>
                    <a:p>
                      <a:pPr algn="ctr"/>
                      <a:endParaRPr lang="en-US" sz="1800" b="1" dirty="0"/>
                    </a:p>
                  </a:txBody>
                  <a:tcPr marT="45710" marB="45710"/>
                </a:tc>
                <a:tc>
                  <a:txBody>
                    <a:bodyPr/>
                    <a:lstStyle/>
                    <a:p>
                      <a:pPr algn="ctr"/>
                      <a:r>
                        <a:rPr lang="en-US" sz="1800" b="1" dirty="0" smtClean="0"/>
                        <a:t>Water requirement</a:t>
                      </a:r>
                    </a:p>
                    <a:p>
                      <a:pPr algn="ctr"/>
                      <a:r>
                        <a:rPr lang="en-US" sz="1800" b="1" dirty="0" smtClean="0"/>
                        <a:t>(mm) </a:t>
                      </a:r>
                    </a:p>
                    <a:p>
                      <a:pPr algn="ctr"/>
                      <a:endParaRPr lang="en-US" sz="1800" b="1" dirty="0"/>
                    </a:p>
                  </a:txBody>
                  <a:tcPr marT="45710" marB="45710"/>
                </a:tc>
                <a:tc>
                  <a:txBody>
                    <a:bodyPr/>
                    <a:lstStyle/>
                    <a:p>
                      <a:pPr algn="ctr"/>
                      <a:r>
                        <a:rPr lang="en-US" sz="1800" b="1" dirty="0" smtClean="0"/>
                        <a:t>Grain yield </a:t>
                      </a:r>
                    </a:p>
                    <a:p>
                      <a:pPr algn="ctr"/>
                      <a:r>
                        <a:rPr lang="en-US" sz="1800" b="1" dirty="0" smtClean="0"/>
                        <a:t>(kg/ha) </a:t>
                      </a:r>
                    </a:p>
                    <a:p>
                      <a:pPr algn="ctr"/>
                      <a:endParaRPr lang="en-US" sz="1800" b="1" dirty="0"/>
                    </a:p>
                  </a:txBody>
                  <a:tcPr marT="45710" marB="45710"/>
                </a:tc>
                <a:tc>
                  <a:txBody>
                    <a:bodyPr/>
                    <a:lstStyle/>
                    <a:p>
                      <a:pPr algn="ctr"/>
                      <a:r>
                        <a:rPr lang="en-US" sz="1800" b="1" dirty="0" smtClean="0"/>
                        <a:t>WUE </a:t>
                      </a:r>
                    </a:p>
                    <a:p>
                      <a:pPr algn="ctr"/>
                      <a:r>
                        <a:rPr lang="en-US" sz="1800" b="1" dirty="0" smtClean="0"/>
                        <a:t>(kg/ha-mm) </a:t>
                      </a:r>
                    </a:p>
                    <a:p>
                      <a:pPr algn="ctr"/>
                      <a:endParaRPr lang="en-US" sz="1800" b="1" dirty="0"/>
                    </a:p>
                  </a:txBody>
                  <a:tcPr marT="45710" marB="45710"/>
                </a:tc>
              </a:tr>
              <a:tr h="64000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smtClean="0"/>
                        <a:t>Rice</a:t>
                      </a:r>
                    </a:p>
                    <a:p>
                      <a:pPr algn="just"/>
                      <a:endParaRPr lang="en-US" sz="1800" b="1" dirty="0"/>
                    </a:p>
                  </a:txBody>
                  <a:tcPr marT="45710" marB="45710"/>
                </a:tc>
                <a:tc>
                  <a:txBody>
                    <a:bodyPr/>
                    <a:lstStyle/>
                    <a:p>
                      <a:pPr algn="ctr"/>
                      <a:r>
                        <a:rPr lang="en-US" sz="1800" b="1" dirty="0" smtClean="0"/>
                        <a:t>1200 </a:t>
                      </a:r>
                      <a:endParaRPr lang="en-US" sz="1800" b="1" dirty="0"/>
                    </a:p>
                  </a:txBody>
                  <a:tcPr marT="45710" marB="45710"/>
                </a:tc>
                <a:tc>
                  <a:txBody>
                    <a:bodyPr/>
                    <a:lstStyle/>
                    <a:p>
                      <a:pPr algn="ctr"/>
                      <a:r>
                        <a:rPr lang="en-US" sz="1800" b="1" dirty="0" smtClean="0"/>
                        <a:t>4500 </a:t>
                      </a:r>
                      <a:endParaRPr lang="en-US" sz="1800" b="1" dirty="0"/>
                    </a:p>
                  </a:txBody>
                  <a:tcPr marT="45710" marB="45710"/>
                </a:tc>
                <a:tc>
                  <a:txBody>
                    <a:bodyPr/>
                    <a:lstStyle/>
                    <a:p>
                      <a:pPr algn="ctr"/>
                      <a:r>
                        <a:rPr lang="en-US" sz="1800" b="1" dirty="0" smtClean="0"/>
                        <a:t>3.7</a:t>
                      </a:r>
                      <a:endParaRPr lang="en-US" sz="1800" b="1" dirty="0"/>
                    </a:p>
                  </a:txBody>
                  <a:tcPr marT="45710" marB="45710"/>
                </a:tc>
              </a:tr>
              <a:tr h="64000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smtClean="0"/>
                        <a:t>Sorghum</a:t>
                      </a:r>
                      <a:endParaRPr lang="en-US" sz="1800" b="1" dirty="0"/>
                    </a:p>
                  </a:txBody>
                  <a:tcPr marT="45710" marB="45710"/>
                </a:tc>
                <a:tc>
                  <a:txBody>
                    <a:bodyPr/>
                    <a:lstStyle/>
                    <a:p>
                      <a:pPr algn="ctr"/>
                      <a:r>
                        <a:rPr lang="en-US" sz="1800" b="1" dirty="0" smtClean="0"/>
                        <a:t>500</a:t>
                      </a:r>
                      <a:endParaRPr lang="en-US" sz="1800" b="1" dirty="0"/>
                    </a:p>
                  </a:txBody>
                  <a:tcPr marT="45710" marB="45710"/>
                </a:tc>
                <a:tc>
                  <a:txBody>
                    <a:bodyPr/>
                    <a:lstStyle/>
                    <a:p>
                      <a:pPr algn="ctr"/>
                      <a:r>
                        <a:rPr lang="en-US" sz="1800" b="1" dirty="0" smtClean="0"/>
                        <a:t>4500</a:t>
                      </a:r>
                      <a:endParaRPr lang="en-US" sz="1800" b="1" dirty="0"/>
                    </a:p>
                  </a:txBody>
                  <a:tcPr marT="45710" marB="4571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9.0 </a:t>
                      </a:r>
                    </a:p>
                    <a:p>
                      <a:pPr algn="ctr"/>
                      <a:endParaRPr lang="en-US" sz="1800" b="1" dirty="0"/>
                    </a:p>
                  </a:txBody>
                  <a:tcPr marT="45710" marB="45710"/>
                </a:tc>
              </a:tr>
              <a:tr h="64000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smtClean="0"/>
                        <a:t>Pearl millet</a:t>
                      </a:r>
                      <a:endParaRPr lang="en-US" sz="1800" b="1" dirty="0"/>
                    </a:p>
                  </a:txBody>
                  <a:tcPr marT="45710" marB="45710"/>
                </a:tc>
                <a:tc>
                  <a:txBody>
                    <a:bodyPr/>
                    <a:lstStyle/>
                    <a:p>
                      <a:pPr algn="ctr"/>
                      <a:r>
                        <a:rPr lang="en-US" sz="1800" b="1" dirty="0" smtClean="0"/>
                        <a:t>500 </a:t>
                      </a:r>
                      <a:endParaRPr lang="en-US" sz="1800" b="1" dirty="0"/>
                    </a:p>
                  </a:txBody>
                  <a:tcPr marT="45710" marB="4571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4000</a:t>
                      </a:r>
                    </a:p>
                    <a:p>
                      <a:pPr algn="ctr"/>
                      <a:endParaRPr lang="en-US" sz="1800" b="1" dirty="0"/>
                    </a:p>
                  </a:txBody>
                  <a:tcPr marT="45710" marB="45710"/>
                </a:tc>
                <a:tc>
                  <a:txBody>
                    <a:bodyPr/>
                    <a:lstStyle/>
                    <a:p>
                      <a:pPr algn="ctr"/>
                      <a:r>
                        <a:rPr lang="en-US" sz="1800" b="1" dirty="0" smtClean="0"/>
                        <a:t>8.0</a:t>
                      </a:r>
                      <a:endParaRPr lang="en-US" sz="1800" b="1" dirty="0"/>
                    </a:p>
                  </a:txBody>
                  <a:tcPr marT="45710" marB="45710"/>
                </a:tc>
              </a:tr>
              <a:tr h="64000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smtClean="0"/>
                        <a:t>Maize</a:t>
                      </a:r>
                      <a:endParaRPr lang="en-US" sz="1800" b="1" dirty="0"/>
                    </a:p>
                  </a:txBody>
                  <a:tcPr marT="45710" marB="45710"/>
                </a:tc>
                <a:tc>
                  <a:txBody>
                    <a:bodyPr/>
                    <a:lstStyle/>
                    <a:p>
                      <a:pPr algn="ctr"/>
                      <a:r>
                        <a:rPr lang="en-US" sz="1800" b="1" dirty="0" smtClean="0"/>
                        <a:t>625</a:t>
                      </a:r>
                      <a:endParaRPr lang="en-US" sz="1800" b="1" dirty="0"/>
                    </a:p>
                  </a:txBody>
                  <a:tcPr marT="45710" marB="4571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5000</a:t>
                      </a:r>
                    </a:p>
                    <a:p>
                      <a:pPr algn="ctr"/>
                      <a:endParaRPr lang="en-US" sz="1800" b="1" dirty="0"/>
                    </a:p>
                  </a:txBody>
                  <a:tcPr marT="45710" marB="4571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8.0 </a:t>
                      </a:r>
                    </a:p>
                    <a:p>
                      <a:pPr algn="ctr"/>
                      <a:endParaRPr lang="en-US" sz="1800" b="1" dirty="0"/>
                    </a:p>
                  </a:txBody>
                  <a:tcPr marT="45710" marB="45710"/>
                </a:tc>
              </a:tr>
              <a:tr h="64000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smtClean="0"/>
                        <a:t>Groundnut</a:t>
                      </a:r>
                    </a:p>
                    <a:p>
                      <a:pPr algn="just"/>
                      <a:endParaRPr lang="en-US" sz="1800" b="1" dirty="0"/>
                    </a:p>
                  </a:txBody>
                  <a:tcPr marT="45710" marB="45710"/>
                </a:tc>
                <a:tc>
                  <a:txBody>
                    <a:bodyPr/>
                    <a:lstStyle/>
                    <a:p>
                      <a:pPr algn="ctr"/>
                      <a:r>
                        <a:rPr lang="en-US" sz="1800" b="1" dirty="0" smtClean="0"/>
                        <a:t>506 </a:t>
                      </a:r>
                      <a:endParaRPr lang="en-US" sz="1800" b="1" dirty="0"/>
                    </a:p>
                  </a:txBody>
                  <a:tcPr marT="45710" marB="45710"/>
                </a:tc>
                <a:tc>
                  <a:txBody>
                    <a:bodyPr/>
                    <a:lstStyle/>
                    <a:p>
                      <a:pPr algn="ctr"/>
                      <a:r>
                        <a:rPr lang="en-US" sz="1800" b="1" dirty="0" smtClean="0"/>
                        <a:t>4616 </a:t>
                      </a:r>
                      <a:endParaRPr lang="en-US" sz="1800" b="1" dirty="0"/>
                    </a:p>
                  </a:txBody>
                  <a:tcPr marT="45710" marB="45710"/>
                </a:tc>
                <a:tc>
                  <a:txBody>
                    <a:bodyPr/>
                    <a:lstStyle/>
                    <a:p>
                      <a:pPr algn="ctr"/>
                      <a:r>
                        <a:rPr lang="en-US" sz="1800" b="1" dirty="0" smtClean="0"/>
                        <a:t>9.2</a:t>
                      </a:r>
                      <a:endParaRPr lang="en-US" sz="1800" b="1" dirty="0"/>
                    </a:p>
                  </a:txBody>
                  <a:tcPr marT="45710" marB="45710"/>
                </a:tc>
              </a:tr>
              <a:tr h="64000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smtClean="0"/>
                        <a:t>Wheat</a:t>
                      </a:r>
                    </a:p>
                    <a:p>
                      <a:pPr algn="just"/>
                      <a:endParaRPr lang="en-US" sz="1800" b="1" dirty="0"/>
                    </a:p>
                  </a:txBody>
                  <a:tcPr marT="45710" marB="45710"/>
                </a:tc>
                <a:tc>
                  <a:txBody>
                    <a:bodyPr/>
                    <a:lstStyle/>
                    <a:p>
                      <a:pPr algn="ctr"/>
                      <a:r>
                        <a:rPr lang="en-US" sz="1800" b="1" dirty="0" smtClean="0"/>
                        <a:t>280</a:t>
                      </a:r>
                      <a:endParaRPr lang="en-US" sz="1800" b="1" dirty="0"/>
                    </a:p>
                  </a:txBody>
                  <a:tcPr marT="45710" marB="45710"/>
                </a:tc>
                <a:tc>
                  <a:txBody>
                    <a:bodyPr/>
                    <a:lstStyle/>
                    <a:p>
                      <a:pPr algn="ctr"/>
                      <a:r>
                        <a:rPr lang="en-US" sz="1800" b="1" dirty="0" smtClean="0"/>
                        <a:t>3534</a:t>
                      </a:r>
                      <a:endParaRPr lang="en-US" sz="1800" b="1" dirty="0"/>
                    </a:p>
                  </a:txBody>
                  <a:tcPr marT="45710" marB="45710"/>
                </a:tc>
                <a:tc>
                  <a:txBody>
                    <a:bodyPr/>
                    <a:lstStyle/>
                    <a:p>
                      <a:pPr algn="ctr"/>
                      <a:r>
                        <a:rPr lang="en-US" sz="1800" b="1" dirty="0" smtClean="0"/>
                        <a:t>12.6</a:t>
                      </a:r>
                      <a:endParaRPr lang="en-US" sz="1800" b="1" dirty="0"/>
                    </a:p>
                  </a:txBody>
                  <a:tcPr marT="45710" marB="45710"/>
                </a:tc>
              </a:tr>
              <a:tr h="640004">
                <a:tc>
                  <a:txBody>
                    <a:bodyPr/>
                    <a:lstStyle/>
                    <a:p>
                      <a:pPr algn="just"/>
                      <a:r>
                        <a:rPr lang="en-US" sz="1800" b="1" dirty="0" smtClean="0"/>
                        <a:t>Finger millet</a:t>
                      </a:r>
                      <a:endParaRPr lang="en-US" sz="1800" b="1" dirty="0"/>
                    </a:p>
                  </a:txBody>
                  <a:tcPr marT="45710" marB="45710"/>
                </a:tc>
                <a:tc>
                  <a:txBody>
                    <a:bodyPr/>
                    <a:lstStyle/>
                    <a:p>
                      <a:pPr algn="ctr"/>
                      <a:r>
                        <a:rPr lang="en-US" sz="1800" b="1" dirty="0" smtClean="0"/>
                        <a:t>310 </a:t>
                      </a:r>
                      <a:endParaRPr lang="en-US" sz="1800" b="1" dirty="0"/>
                    </a:p>
                  </a:txBody>
                  <a:tcPr marT="45710" marB="4571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4137 </a:t>
                      </a:r>
                    </a:p>
                    <a:p>
                      <a:pPr algn="ctr"/>
                      <a:endParaRPr lang="en-US" sz="1800" b="1" dirty="0"/>
                    </a:p>
                  </a:txBody>
                  <a:tcPr marT="45710" marB="4571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13.7 </a:t>
                      </a:r>
                    </a:p>
                    <a:p>
                      <a:pPr algn="ctr"/>
                      <a:endParaRPr lang="en-US" sz="1800" b="1" dirty="0"/>
                    </a:p>
                  </a:txBody>
                  <a:tcPr marT="45710" marB="45710"/>
                </a:tc>
              </a:tr>
            </a:tbl>
          </a:graphicData>
        </a:graphic>
      </p:graphicFrame>
      <p:pic>
        <p:nvPicPr>
          <p:cNvPr id="3122" name="Picture 50" descr="C:\Users\tanujmalabika\Desktop\WUE\Slide2.JPG"/>
          <p:cNvPicPr>
            <a:picLocks noChangeAspect="1" noChangeArrowheads="1"/>
          </p:cNvPicPr>
          <p:nvPr/>
        </p:nvPicPr>
        <p:blipFill>
          <a:blip r:embed="rId2"/>
          <a:srcRect/>
          <a:stretch>
            <a:fillRect/>
          </a:stretch>
        </p:blipFill>
        <p:spPr bwMode="auto">
          <a:xfrm>
            <a:off x="0" y="7620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1177</Words>
  <Application>Microsoft Office PowerPoint</Application>
  <PresentationFormat>On-screen Show (4:3)</PresentationFormat>
  <Paragraphs>236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Tahoma</vt:lpstr>
      <vt:lpstr>Times New Roman</vt:lpstr>
      <vt:lpstr>Wingdings</vt:lpstr>
      <vt:lpstr>Office Theme</vt:lpstr>
      <vt:lpstr>Course name – Principles and Practices of Water Management (AGRO 0504) Course Credit – 2+1   </vt:lpstr>
      <vt:lpstr>PowerPoint Presentation</vt:lpstr>
      <vt:lpstr>UNIT IV Water management of the crops and cropping systems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Irrigation efficiency</vt:lpstr>
      <vt:lpstr>PowerPoint Presentation</vt:lpstr>
      <vt:lpstr>PowerPoint Presentation</vt:lpstr>
      <vt:lpstr>PowerPoint Presentation</vt:lpstr>
      <vt:lpstr>PowerPoint Presentation</vt:lpstr>
      <vt:lpstr>Quality of irrigation water and management of saline water for irrigation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cp:lastModifiedBy>
  <cp:revision>17</cp:revision>
  <dcterms:created xsi:type="dcterms:W3CDTF">2006-08-16T00:00:00Z</dcterms:created>
  <dcterms:modified xsi:type="dcterms:W3CDTF">2023-07-05T15:36:22Z</dcterms:modified>
</cp:coreProperties>
</file>