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81" r:id="rId4"/>
    <p:sldId id="282" r:id="rId5"/>
    <p:sldId id="283" r:id="rId6"/>
    <p:sldId id="285" r:id="rId7"/>
    <p:sldId id="284" r:id="rId8"/>
    <p:sldId id="28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76200"/>
            <a:ext cx="7772400" cy="4038600"/>
          </a:xfrm>
        </p:spPr>
        <p:txBody>
          <a:bodyPr>
            <a:normAutofit fontScale="90000"/>
          </a:bodyPr>
          <a:lstStyle/>
          <a:p>
            <a:pPr algn="l"/>
            <a: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t>Course name –</a:t>
            </a:r>
            <a:b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Principles and Practices of Water Management (AGRO 0504)</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solidFill>
                  <a:schemeClr val="accent1">
                    <a:lumMod val="75000"/>
                  </a:schemeClr>
                </a:solidFill>
                <a:latin typeface="Times New Roman" panose="02020603050405020304" pitchFamily="18" charset="0"/>
                <a:cs typeface="Times New Roman" panose="02020603050405020304" pitchFamily="18" charset="0"/>
              </a:rPr>
              <a:t>Course Credit – </a:t>
            </a:r>
            <a:r>
              <a:rPr lang="en-US" dirty="0">
                <a:latin typeface="Times New Roman" panose="02020603050405020304" pitchFamily="18" charset="0"/>
                <a:cs typeface="Times New Roman" panose="02020603050405020304" pitchFamily="18" charset="0"/>
              </a:rPr>
              <a:t>2+1</a:t>
            </a:r>
            <a:br>
              <a:rPr lang="en-US" dirty="0">
                <a:latin typeface="Times New Roman" panose="02020603050405020304" pitchFamily="18" charset="0"/>
                <a:cs typeface="Times New Roman" panose="02020603050405020304" pitchFamily="18" charset="0"/>
              </a:rPr>
            </a:br>
            <a:r>
              <a:rPr lang="en-US" dirty="0" smtClean="0"/>
              <a:t/>
            </a:r>
            <a:br>
              <a:rPr lang="en-US" dirty="0" smtClean="0"/>
            </a:br>
            <a:r>
              <a:rPr lang="en-US" dirty="0" smtClean="0"/>
              <a:t/>
            </a:r>
            <a:br>
              <a:rPr lang="en-US" dirty="0" smtClean="0"/>
            </a:br>
            <a:endParaRPr lang="en-US" dirty="0"/>
          </a:p>
        </p:txBody>
      </p:sp>
      <p:sp>
        <p:nvSpPr>
          <p:cNvPr id="4" name="Subtitle 2"/>
          <p:cNvSpPr>
            <a:spLocks noGrp="1"/>
          </p:cNvSpPr>
          <p:nvPr>
            <p:ph type="subTitle" idx="1"/>
          </p:nvPr>
        </p:nvSpPr>
        <p:spPr>
          <a:xfrm>
            <a:off x="783609" y="2514600"/>
            <a:ext cx="7696200" cy="2628900"/>
          </a:xfrm>
        </p:spPr>
        <p:txBody>
          <a:bodyPr>
            <a:normAutofit/>
          </a:bodyPr>
          <a:lstStyle/>
          <a:p>
            <a:endParaRPr lang="en-US" dirty="0" smtClean="0"/>
          </a:p>
          <a:p>
            <a:pPr algn="l"/>
            <a:r>
              <a:rPr lang="en-US" b="1" dirty="0">
                <a:solidFill>
                  <a:schemeClr val="accent1">
                    <a:lumMod val="75000"/>
                  </a:schemeClr>
                </a:solidFill>
                <a:latin typeface="Times New Roman" panose="02020603050405020304" pitchFamily="18" charset="0"/>
                <a:cs typeface="Times New Roman" panose="02020603050405020304" pitchFamily="18" charset="0"/>
              </a:rPr>
              <a:t>Lecture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14</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Topic: </a:t>
            </a:r>
            <a:r>
              <a:rPr lang="en-US" sz="4000" dirty="0">
                <a:solidFill>
                  <a:schemeClr val="tx1"/>
                </a:solidFill>
                <a:latin typeface="Times New Roman" panose="02020603050405020304" pitchFamily="18" charset="0"/>
                <a:cs typeface="Times New Roman" panose="02020603050405020304" pitchFamily="18" charset="0"/>
              </a:rPr>
              <a:t>Excess of soil water and plant growth</a:t>
            </a:r>
            <a:endParaRPr lang="en-US" sz="4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UNIT V</a:t>
            </a:r>
            <a:r>
              <a:rPr lang="en-US" dirty="0" smtClean="0">
                <a:solidFill>
                  <a:srgbClr val="FF0000"/>
                </a:solidFill>
              </a:rPr>
              <a:t/>
            </a:r>
            <a:br>
              <a:rPr lang="en-US" dirty="0" smtClean="0">
                <a:solidFill>
                  <a:srgbClr val="FF0000"/>
                </a:solidFill>
              </a:rPr>
            </a:br>
            <a:r>
              <a:rPr lang="en-US" b="1" dirty="0" smtClean="0">
                <a:solidFill>
                  <a:srgbClr val="FF0000"/>
                </a:solidFill>
              </a:rPr>
              <a:t>Excess of soil water and plant growth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When the conditions are so created that the crop root-zone gets deprived of proper aeration due to the presence of excessive moisture or water content, the tract is said to be waterlogged. To create such conditions it is not always necessary that under groundwater table should enter the crop root-zone. Sometimes even if water table is below the root-zone depth the capillary water zone may extend in the root-zone depth and makes the air circulation impossible by filling the pores in the soil.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Causes of </a:t>
            </a:r>
            <a:r>
              <a:rPr lang="en-US" b="1" dirty="0" err="1" smtClean="0">
                <a:solidFill>
                  <a:srgbClr val="FF0000"/>
                </a:solidFill>
              </a:rPr>
              <a:t>Waterlogging</a:t>
            </a:r>
            <a:r>
              <a:rPr lang="en-US" b="1" dirty="0" smtClean="0"/>
              <a:t/>
            </a:r>
            <a:br>
              <a:rPr lang="en-US" b="1"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pPr algn="just" fontAlgn="base">
              <a:buNone/>
            </a:pPr>
            <a:r>
              <a:rPr lang="en-US" dirty="0" err="1" smtClean="0"/>
              <a:t>i</a:t>
            </a:r>
            <a:r>
              <a:rPr lang="en-US" dirty="0" smtClean="0"/>
              <a:t>. Inadequate drainage of over-land run-off increases the rate of percolation and in turn helps in raising the water table.</a:t>
            </a:r>
          </a:p>
          <a:p>
            <a:pPr algn="just" fontAlgn="base">
              <a:buNone/>
            </a:pPr>
            <a:r>
              <a:rPr lang="en-US" dirty="0" smtClean="0"/>
              <a:t>ii. The water from rivers may infiltrate into the soil.</a:t>
            </a:r>
          </a:p>
          <a:p>
            <a:pPr algn="just" fontAlgn="base">
              <a:buNone/>
            </a:pPr>
            <a:r>
              <a:rPr lang="en-US" dirty="0" smtClean="0"/>
              <a:t>iii. Seepage of water from earthen canals also adds significant quantity of water to the underground reservoir continuously.</a:t>
            </a:r>
          </a:p>
          <a:p>
            <a:pPr algn="just" fontAlgn="base">
              <a:buNone/>
            </a:pPr>
            <a:r>
              <a:rPr lang="en-US" dirty="0" smtClean="0"/>
              <a:t>iv. Sometimes subsoil does not permit free flow of subsoil water which may accentuate the process of raising the water table.</a:t>
            </a:r>
          </a:p>
          <a:p>
            <a:pPr algn="just" fontAlgn="base">
              <a:buNone/>
            </a:pPr>
            <a:r>
              <a:rPr lang="en-US" dirty="0" smtClean="0"/>
              <a:t>v. Irrigation water is used to flood the fields. If it is used in excess it may help appreciably in raising the water table. Good drainage facility is very essential.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solidFill>
                  <a:srgbClr val="FF0000"/>
                </a:solidFill>
              </a:rPr>
              <a:t>Effects of </a:t>
            </a:r>
            <a:r>
              <a:rPr lang="en-US" sz="3600" b="1" dirty="0" err="1" smtClean="0">
                <a:solidFill>
                  <a:srgbClr val="FF0000"/>
                </a:solidFill>
              </a:rPr>
              <a:t>Waterlogging</a:t>
            </a:r>
            <a:r>
              <a:rPr lang="en-US" b="1" dirty="0" smtClean="0"/>
              <a:t/>
            </a:r>
            <a:br>
              <a:rPr lang="en-US" b="1" dirty="0" smtClean="0"/>
            </a:br>
            <a:endParaRPr lang="en-US" dirty="0"/>
          </a:p>
        </p:txBody>
      </p:sp>
      <p:sp>
        <p:nvSpPr>
          <p:cNvPr id="3" name="Content Placeholder 2"/>
          <p:cNvSpPr>
            <a:spLocks noGrp="1"/>
          </p:cNvSpPr>
          <p:nvPr>
            <p:ph idx="1"/>
          </p:nvPr>
        </p:nvSpPr>
        <p:spPr>
          <a:xfrm>
            <a:off x="228600" y="609600"/>
            <a:ext cx="8915400" cy="6553200"/>
          </a:xfrm>
        </p:spPr>
        <p:txBody>
          <a:bodyPr>
            <a:normAutofit fontScale="55000" lnSpcReduction="20000"/>
          </a:bodyPr>
          <a:lstStyle/>
          <a:p>
            <a:pPr algn="just" fontAlgn="base"/>
            <a:r>
              <a:rPr lang="en-US" b="1" dirty="0" smtClean="0"/>
              <a:t>The </a:t>
            </a:r>
            <a:r>
              <a:rPr lang="en-US" b="1" dirty="0" err="1" smtClean="0"/>
              <a:t>waterlogging</a:t>
            </a:r>
            <a:r>
              <a:rPr lang="en-US" b="1" dirty="0" smtClean="0"/>
              <a:t> affects the land in various ways. The various after effects are the following:</a:t>
            </a:r>
            <a:endParaRPr lang="en-US" dirty="0" smtClean="0"/>
          </a:p>
          <a:p>
            <a:pPr algn="just" fontAlgn="base">
              <a:buNone/>
            </a:pPr>
            <a:r>
              <a:rPr lang="en-US" b="1" dirty="0" smtClean="0"/>
              <a:t>1. Creation of Anaerobic Condition in the Crop Root-Zone:</a:t>
            </a:r>
          </a:p>
          <a:p>
            <a:pPr algn="just" fontAlgn="base"/>
            <a:r>
              <a:rPr lang="en-US" dirty="0" smtClean="0"/>
              <a:t>When the aeration of the soil is satisfactory bacteriological activities produce the required nitrates from the nitrogenous compounds present in the soil. It helps the crop growth. Excessive moisture content creates anaerobic condition in the soil. The plant roots do not get the required nourishing food or nutrients. As a result crop growth is badly affected.</a:t>
            </a:r>
          </a:p>
          <a:p>
            <a:pPr algn="just" fontAlgn="base">
              <a:buNone/>
            </a:pPr>
            <a:r>
              <a:rPr lang="en-US" b="1" dirty="0" smtClean="0"/>
              <a:t>2. Growth of Water Loving Wild Plants:</a:t>
            </a:r>
          </a:p>
          <a:p>
            <a:pPr algn="just" fontAlgn="base"/>
            <a:r>
              <a:rPr lang="en-US" dirty="0" smtClean="0"/>
              <a:t>When the soil is waterlogged water loving wild plant life grows abundantly. The growth of wild plants totally prevent the growth of useful crops.</a:t>
            </a:r>
          </a:p>
          <a:p>
            <a:pPr algn="just" fontAlgn="base">
              <a:buNone/>
            </a:pPr>
            <a:r>
              <a:rPr lang="en-US" b="1" dirty="0" smtClean="0"/>
              <a:t>3. Impossibility of Tillage Operations:</a:t>
            </a:r>
          </a:p>
          <a:p>
            <a:pPr algn="just" fontAlgn="base"/>
            <a:r>
              <a:rPr lang="en-US" dirty="0" smtClean="0"/>
              <a:t>Waterlogged fields cannot be tilled properly. The reason is that the soil contains excessive moisture content and it does not give proper </a:t>
            </a:r>
            <a:r>
              <a:rPr lang="en-US" dirty="0" err="1" smtClean="0"/>
              <a:t>tilth</a:t>
            </a:r>
            <a:r>
              <a:rPr lang="en-US" dirty="0" smtClean="0"/>
              <a:t>.</a:t>
            </a:r>
          </a:p>
          <a:p>
            <a:pPr algn="just" fontAlgn="base">
              <a:buNone/>
            </a:pPr>
            <a:r>
              <a:rPr lang="en-US" b="1" dirty="0" smtClean="0"/>
              <a:t>4. Accumulation of Harmful Salts:</a:t>
            </a:r>
          </a:p>
          <a:p>
            <a:pPr algn="just" fontAlgn="base"/>
            <a:r>
              <a:rPr lang="en-US" dirty="0" smtClean="0"/>
              <a:t>The upward water movement brings the toxic salts in the crop root-zone. Excess accumulation of these salts may turn the soil alkaline. It may hamper the crop growth.</a:t>
            </a:r>
          </a:p>
          <a:p>
            <a:pPr algn="just" fontAlgn="base">
              <a:buNone/>
            </a:pPr>
            <a:r>
              <a:rPr lang="en-US" b="1" dirty="0" smtClean="0"/>
              <a:t>5. Lowering of Soil Temperature:</a:t>
            </a:r>
          </a:p>
          <a:p>
            <a:pPr algn="just" fontAlgn="base"/>
            <a:r>
              <a:rPr lang="en-US" dirty="0" smtClean="0"/>
              <a:t>The presence of excessive moisture content lowers the temperature of the soil. In low temperature the bacteriological activities are retarded which affects the crop growth badly.</a:t>
            </a:r>
          </a:p>
          <a:p>
            <a:pPr algn="just" fontAlgn="base">
              <a:buNone/>
            </a:pPr>
            <a:r>
              <a:rPr lang="en-US" b="1" dirty="0" smtClean="0"/>
              <a:t>6. Reduction in Time of Maturity:</a:t>
            </a:r>
          </a:p>
          <a:p>
            <a:pPr algn="just" fontAlgn="base"/>
            <a:r>
              <a:rPr lang="en-US" dirty="0" smtClean="0"/>
              <a:t>Untimely maturity of the crops is the characteristic of waterlogged lands. Due to this shortening of crop period the crop yield is reduced considerably.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7467600"/>
          </a:xfrm>
        </p:spPr>
        <p:txBody>
          <a:bodyPr>
            <a:normAutofit fontScale="70000" lnSpcReduction="20000"/>
          </a:bodyPr>
          <a:lstStyle/>
          <a:p>
            <a:pPr algn="just" fontAlgn="base">
              <a:buNone/>
            </a:pPr>
            <a:r>
              <a:rPr lang="en-US" b="1" dirty="0" smtClean="0"/>
              <a:t>(a) Controlling the loss of water due to seepage from the canals:</a:t>
            </a:r>
            <a:endParaRPr lang="en-US" dirty="0" smtClean="0"/>
          </a:p>
          <a:p>
            <a:pPr algn="just" fontAlgn="base">
              <a:buNone/>
            </a:pPr>
            <a:r>
              <a:rPr lang="en-US" dirty="0" smtClean="0"/>
              <a:t>The seepage loss may be reduced by adopting various measures for example</a:t>
            </a:r>
          </a:p>
          <a:p>
            <a:pPr algn="just" fontAlgn="base">
              <a:buNone/>
            </a:pPr>
            <a:r>
              <a:rPr lang="en-US" b="1" dirty="0" err="1" smtClean="0"/>
              <a:t>i</a:t>
            </a:r>
            <a:r>
              <a:rPr lang="en-US" b="1" dirty="0" smtClean="0"/>
              <a:t>. By lowering the FSL of the canal:</a:t>
            </a:r>
            <a:endParaRPr lang="en-US" dirty="0" smtClean="0"/>
          </a:p>
          <a:p>
            <a:pPr algn="just" fontAlgn="base">
              <a:buNone/>
            </a:pPr>
            <a:r>
              <a:rPr lang="en-US" dirty="0" smtClean="0"/>
              <a:t>Loss may be due to percolation or absorption but when FSL is lowered the loss is reduced to sufficient extent. It is course essential to see that while lowering the FSL command is not sacrificed.</a:t>
            </a:r>
          </a:p>
          <a:p>
            <a:pPr algn="just" fontAlgn="base">
              <a:buNone/>
            </a:pPr>
            <a:r>
              <a:rPr lang="en-US" b="1" dirty="0" smtClean="0"/>
              <a:t>ii. By lining the canal section:</a:t>
            </a:r>
            <a:endParaRPr lang="en-US" dirty="0" smtClean="0"/>
          </a:p>
          <a:p>
            <a:pPr algn="just" fontAlgn="base">
              <a:buNone/>
            </a:pPr>
            <a:r>
              <a:rPr lang="en-US" dirty="0" smtClean="0"/>
              <a:t>When the canal section is made fairly watertight by providing lining the seepage loss is reduced to quite a good extent.</a:t>
            </a:r>
          </a:p>
          <a:p>
            <a:pPr algn="just" fontAlgn="base">
              <a:buNone/>
            </a:pPr>
            <a:r>
              <a:rPr lang="en-US" b="1" dirty="0" smtClean="0"/>
              <a:t>iii. By introducing intercepting drains:</a:t>
            </a:r>
            <a:endParaRPr lang="en-US" dirty="0" smtClean="0"/>
          </a:p>
          <a:p>
            <a:pPr algn="just" fontAlgn="base">
              <a:buNone/>
            </a:pPr>
            <a:r>
              <a:rPr lang="en-US" dirty="0" smtClean="0"/>
              <a:t>They are generally constructed parallel to the canal. They give exceptionally good results for the reach where the canal runs in high embankments.</a:t>
            </a:r>
          </a:p>
          <a:p>
            <a:pPr algn="just" fontAlgn="base">
              <a:buNone/>
            </a:pPr>
            <a:r>
              <a:rPr lang="en-US" b="1" dirty="0" smtClean="0"/>
              <a:t>(b) Preventing the loss of water due to percolation from field channels and fields:</a:t>
            </a:r>
            <a:endParaRPr lang="en-US" dirty="0" smtClean="0"/>
          </a:p>
          <a:p>
            <a:pPr algn="just" fontAlgn="base">
              <a:buNone/>
            </a:pPr>
            <a:r>
              <a:rPr lang="en-US" dirty="0" smtClean="0"/>
              <a:t>The percolation loss can be removed by using water more economically. It may also be affected by keeping intensity of irrigation low. Then only small portion of the irrigable tract is flooded and consequently the percolation loss takes place only on the limited area. It keeps the water-table sufficiently low.</a:t>
            </a:r>
          </a:p>
        </p:txBody>
      </p:sp>
      <p:sp>
        <p:nvSpPr>
          <p:cNvPr id="5" name="Rectangle 4"/>
          <p:cNvSpPr/>
          <p:nvPr/>
        </p:nvSpPr>
        <p:spPr>
          <a:xfrm>
            <a:off x="3429000" y="0"/>
            <a:ext cx="2868670" cy="461665"/>
          </a:xfrm>
          <a:prstGeom prst="rect">
            <a:avLst/>
          </a:prstGeom>
        </p:spPr>
        <p:txBody>
          <a:bodyPr wrap="none">
            <a:spAutoFit/>
          </a:bodyPr>
          <a:lstStyle/>
          <a:p>
            <a:pPr fontAlgn="base">
              <a:buNone/>
            </a:pPr>
            <a:r>
              <a:rPr lang="en-US" sz="2400" b="1" dirty="0" smtClean="0">
                <a:solidFill>
                  <a:srgbClr val="FF0000"/>
                </a:solidFill>
              </a:rPr>
              <a:t>Preventive Measures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fontAlgn="base">
              <a:buNone/>
            </a:pPr>
            <a:r>
              <a:rPr lang="en-US" b="1" dirty="0" smtClean="0"/>
              <a:t>(c) Augmentation of outflow and prevention of inflow:</a:t>
            </a:r>
            <a:endParaRPr lang="en-US" dirty="0" smtClean="0"/>
          </a:p>
          <a:p>
            <a:pPr algn="just" fontAlgn="base">
              <a:buNone/>
            </a:pPr>
            <a:r>
              <a:rPr lang="en-US" dirty="0" smtClean="0"/>
              <a:t>It may be accomplished by introducing artificial open and underground drainage grid. It may also be achieved by improving the flow conditions of existing natural drainages.</a:t>
            </a:r>
          </a:p>
          <a:p>
            <a:pPr algn="just" fontAlgn="base">
              <a:buNone/>
            </a:pPr>
            <a:r>
              <a:rPr lang="en-US" b="1" dirty="0" smtClean="0"/>
              <a:t>(d) Quick disposal of rainwater:</a:t>
            </a:r>
            <a:endParaRPr lang="en-US" dirty="0" smtClean="0"/>
          </a:p>
          <a:p>
            <a:pPr algn="just" fontAlgn="base">
              <a:buNone/>
            </a:pPr>
            <a:r>
              <a:rPr lang="en-US" dirty="0" smtClean="0"/>
              <a:t>Quick removal of rainwater by surface or open drains is a very effective method of preventing the rise in water table and consequent </a:t>
            </a:r>
            <a:r>
              <a:rPr lang="en-US" dirty="0" err="1" smtClean="0"/>
              <a:t>waterlogging</a:t>
            </a:r>
            <a:r>
              <a:rPr lang="en-US" dirty="0" smtClean="0"/>
              <a:t> of the tract. It is needless to state that the rainwater removed is net reduction in inflow.</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Curative Measures:</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algn="just" fontAlgn="base"/>
            <a:r>
              <a:rPr lang="en-US" b="1" dirty="0" smtClean="0"/>
              <a:t>(a) Installation of lift irrigation systems:</a:t>
            </a:r>
            <a:endParaRPr lang="en-US" dirty="0" smtClean="0"/>
          </a:p>
          <a:p>
            <a:pPr algn="just" fontAlgn="base"/>
            <a:r>
              <a:rPr lang="en-US" dirty="0" smtClean="0"/>
              <a:t>When a lift irrigation project in the form of a tube well irrigation system is introduced in the waterlogged area the water table gets lowered sufficiently. It is found to be very successful method of reclaiming waterlogged land. Thus a combination of a canal system and a supplementary tube well irrigation system may be considered to be most successful and efficient irrigation scheme.</a:t>
            </a:r>
          </a:p>
          <a:p>
            <a:pPr algn="just" fontAlgn="base"/>
            <a:r>
              <a:rPr lang="en-US" dirty="0" smtClean="0"/>
              <a:t>Of course it is true that it will create some complications while assessing the charges for irrigation water. (The canal water being cheaper than tube well water). Implementation of drainage schemes: The waterlogged area may be reclaimed by introducing overland and underground drainage schemes.</a:t>
            </a:r>
          </a:p>
          <a:p>
            <a:pPr algn="just" fontAlgn="base"/>
            <a:r>
              <a:rPr lang="en-US" b="1" dirty="0" smtClean="0"/>
              <a:t>(b) Implementation </a:t>
            </a:r>
            <a:r>
              <a:rPr lang="en-US" b="1" dirty="0" err="1" smtClean="0"/>
              <a:t>od</a:t>
            </a:r>
            <a:r>
              <a:rPr lang="en-US" b="1" dirty="0" smtClean="0"/>
              <a:t> Drainage Schemes:</a:t>
            </a:r>
            <a:endParaRPr lang="en-US" dirty="0" smtClean="0"/>
          </a:p>
          <a:p>
            <a:pPr algn="just" fontAlgn="base"/>
            <a:r>
              <a:rPr lang="en-US" dirty="0" smtClean="0"/>
              <a:t>The waterlogged area may be reclaimed by introducing overland and underground drainage schemes.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62800" y="0"/>
            <a:ext cx="1981200" cy="6858000"/>
          </a:xfrm>
          <a:prstGeom prst="rect">
            <a:avLst/>
          </a:prstGeom>
          <a:solidFill>
            <a:srgbClr val="727B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3" name="Picture 2" descr="C:\Users\Tanuj\Desktop\Plasticulture.jpg"/>
          <p:cNvPicPr>
            <a:picLocks noChangeAspect="1" noChangeArrowheads="1"/>
          </p:cNvPicPr>
          <p:nvPr/>
        </p:nvPicPr>
        <p:blipFill>
          <a:blip r:embed="rId2"/>
          <a:srcRect/>
          <a:stretch>
            <a:fillRect/>
          </a:stretch>
        </p:blipFill>
        <p:spPr bwMode="auto">
          <a:xfrm>
            <a:off x="14288" y="0"/>
            <a:ext cx="9129712" cy="6846888"/>
          </a:xfrm>
          <a:prstGeom prst="rect">
            <a:avLst/>
          </a:prstGeom>
          <a:noFill/>
          <a:ln w="9525">
            <a:noFill/>
            <a:miter lim="800000"/>
            <a:headEnd/>
            <a:tailEnd/>
          </a:ln>
        </p:spPr>
      </p:pic>
      <p:sp>
        <p:nvSpPr>
          <p:cNvPr id="20484" name="TextBox 2"/>
          <p:cNvSpPr txBox="1">
            <a:spLocks noChangeArrowheads="1"/>
          </p:cNvSpPr>
          <p:nvPr/>
        </p:nvSpPr>
        <p:spPr bwMode="auto">
          <a:xfrm>
            <a:off x="838200" y="2743200"/>
            <a:ext cx="8305800" cy="1016000"/>
          </a:xfrm>
          <a:prstGeom prst="rect">
            <a:avLst/>
          </a:prstGeom>
          <a:noFill/>
          <a:ln w="9525">
            <a:noFill/>
            <a:miter lim="800000"/>
            <a:headEnd/>
            <a:tailEnd/>
          </a:ln>
        </p:spPr>
        <p:txBody>
          <a:bodyPr>
            <a:spAutoFit/>
          </a:bodyPr>
          <a:lstStyle/>
          <a:p>
            <a:pPr algn="ctr"/>
            <a:r>
              <a:rPr lang="en-US" sz="6000" b="1">
                <a:solidFill>
                  <a:srgbClr val="FFFF00"/>
                </a:solidFill>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534</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Times New Roman</vt:lpstr>
      <vt:lpstr>Office Theme</vt:lpstr>
      <vt:lpstr>Course name – Principles and Practices of Water Management (AGRO 0504) Course Credit – 2+1   </vt:lpstr>
      <vt:lpstr>UNIT V Excess of soil water and plant growth  </vt:lpstr>
      <vt:lpstr>Causes of Waterlogging </vt:lpstr>
      <vt:lpstr>Effects of Waterlogging </vt:lpstr>
      <vt:lpstr>PowerPoint Presentation</vt:lpstr>
      <vt:lpstr>PowerPoint Presentation</vt:lpstr>
      <vt:lpstr>Curative Measures: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20</cp:revision>
  <dcterms:created xsi:type="dcterms:W3CDTF">2006-08-16T00:00:00Z</dcterms:created>
  <dcterms:modified xsi:type="dcterms:W3CDTF">2023-07-05T15:42:34Z</dcterms:modified>
</cp:coreProperties>
</file>