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8" r:id="rId2"/>
    <p:sldId id="259" r:id="rId3"/>
    <p:sldId id="289" r:id="rId4"/>
    <p:sldId id="290" r:id="rId5"/>
    <p:sldId id="291" r:id="rId6"/>
    <p:sldId id="292" r:id="rId7"/>
    <p:sldId id="293" r:id="rId8"/>
    <p:sldId id="294" r:id="rId9"/>
    <p:sldId id="280"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p:restoredLeft sz="15620"/>
    <p:restoredTop sz="94660"/>
  </p:normalViewPr>
  <p:slideViewPr>
    <p:cSldViewPr>
      <p:cViewPr varScale="1">
        <p:scale>
          <a:sx n="70" d="100"/>
          <a:sy n="70" d="100"/>
        </p:scale>
        <p:origin x="1386" y="72"/>
      </p:cViewPr>
      <p:guideLst>
        <p:guide orient="horz" pos="2160"/>
        <p:guide pos="2880"/>
      </p:guideLst>
    </p:cSldViewPr>
  </p:slideViewPr>
  <p:notesTextViewPr>
    <p:cViewPr>
      <p:scale>
        <a:sx n="100" d="100"/>
        <a:sy n="100" d="100"/>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1D8BD707-D9CF-40AE-B4C6-C98DA3205C09}" type="datetimeFigureOut">
              <a:rPr lang="en-US" smtClean="0"/>
              <a:pPr/>
              <a:t>7/5/2023</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1D8BD707-D9CF-40AE-B4C6-C98DA3205C09}" type="datetimeFigureOut">
              <a:rPr lang="en-US" smtClean="0"/>
              <a:pPr/>
              <a:t>7/5/2023</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1D8BD707-D9CF-40AE-B4C6-C98DA3205C09}" type="datetimeFigureOut">
              <a:rPr lang="en-US" smtClean="0"/>
              <a:pPr/>
              <a:t>7/5/2023</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1D8BD707-D9CF-40AE-B4C6-C98DA3205C09}" type="datetimeFigureOut">
              <a:rPr lang="en-US" smtClean="0"/>
              <a:pPr/>
              <a:t>7/5/2023</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1D8BD707-D9CF-40AE-B4C6-C98DA3205C09}" type="datetimeFigureOut">
              <a:rPr lang="en-US" smtClean="0"/>
              <a:pPr/>
              <a:t>7/5/2023</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B6F15528-21DE-4FAA-801E-634DDDAF4B2B}"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1D8BD707-D9CF-40AE-B4C6-C98DA3205C09}" type="datetimeFigureOut">
              <a:rPr lang="en-US" smtClean="0"/>
              <a:pPr/>
              <a:t>7/5/2023</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B6F15528-21DE-4FAA-801E-634DDDAF4B2B}"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7.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itle 1"/>
          <p:cNvSpPr>
            <a:spLocks noGrp="1"/>
          </p:cNvSpPr>
          <p:nvPr>
            <p:ph type="ctrTitle"/>
          </p:nvPr>
        </p:nvSpPr>
        <p:spPr>
          <a:xfrm>
            <a:off x="685800" y="76200"/>
            <a:ext cx="7772400" cy="4038600"/>
          </a:xfrm>
        </p:spPr>
        <p:txBody>
          <a:bodyPr>
            <a:normAutofit fontScale="90000"/>
          </a:bodyPr>
          <a:lstStyle/>
          <a:p>
            <a:pPr algn="l"/>
            <a: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t>Course name –</a:t>
            </a:r>
            <a:br>
              <a:rPr lang="en-US" b="1" dirty="0">
                <a:solidFill>
                  <a:schemeClr val="accent1">
                    <a:lumMod val="75000"/>
                  </a:schemeClr>
                </a:solidFill>
                <a:latin typeface="Times New Roman" panose="02020603050405020304" pitchFamily="18" charset="0"/>
                <a:ea typeface="Tahoma" panose="020B0604030504040204" pitchFamily="34" charset="0"/>
                <a:cs typeface="Times New Roman" panose="02020603050405020304" pitchFamily="18" charset="0"/>
              </a:rPr>
            </a:br>
            <a:r>
              <a:rPr lang="en-US" dirty="0">
                <a:latin typeface="Times New Roman" panose="02020603050405020304" pitchFamily="18" charset="0"/>
                <a:ea typeface="Tahoma" panose="020B0604030504040204" pitchFamily="34" charset="0"/>
                <a:cs typeface="Times New Roman" panose="02020603050405020304" pitchFamily="18" charset="0"/>
              </a:rPr>
              <a:t>Principles and Practices of Water Management (AGRO 0504)</a:t>
            </a:r>
            <a:r>
              <a:rPr lang="en-US" dirty="0">
                <a:latin typeface="Times New Roman" panose="02020603050405020304" pitchFamily="18" charset="0"/>
                <a:cs typeface="Times New Roman" panose="02020603050405020304" pitchFamily="18" charset="0"/>
              </a:rPr>
              <a:t/>
            </a:r>
            <a:br>
              <a:rPr lang="en-US" dirty="0">
                <a:latin typeface="Times New Roman" panose="02020603050405020304" pitchFamily="18" charset="0"/>
                <a:cs typeface="Times New Roman" panose="02020603050405020304" pitchFamily="18" charset="0"/>
              </a:rPr>
            </a:br>
            <a:r>
              <a:rPr lang="en-US" b="1" dirty="0">
                <a:solidFill>
                  <a:schemeClr val="accent1">
                    <a:lumMod val="75000"/>
                  </a:schemeClr>
                </a:solidFill>
                <a:latin typeface="Times New Roman" panose="02020603050405020304" pitchFamily="18" charset="0"/>
                <a:cs typeface="Times New Roman" panose="02020603050405020304" pitchFamily="18" charset="0"/>
              </a:rPr>
              <a:t>Course Credit – </a:t>
            </a:r>
            <a:r>
              <a:rPr lang="en-US" dirty="0">
                <a:latin typeface="Times New Roman" panose="02020603050405020304" pitchFamily="18" charset="0"/>
                <a:cs typeface="Times New Roman" panose="02020603050405020304" pitchFamily="18" charset="0"/>
              </a:rPr>
              <a:t>2+1</a:t>
            </a:r>
            <a:br>
              <a:rPr lang="en-US" dirty="0">
                <a:latin typeface="Times New Roman" panose="02020603050405020304" pitchFamily="18" charset="0"/>
                <a:cs typeface="Times New Roman" panose="02020603050405020304" pitchFamily="18" charset="0"/>
              </a:rPr>
            </a:br>
            <a:r>
              <a:rPr lang="en-US" dirty="0" smtClean="0"/>
              <a:t/>
            </a:r>
            <a:br>
              <a:rPr lang="en-US" dirty="0" smtClean="0"/>
            </a:br>
            <a:r>
              <a:rPr lang="en-US" dirty="0" smtClean="0"/>
              <a:t/>
            </a:r>
            <a:br>
              <a:rPr lang="en-US" dirty="0" smtClean="0"/>
            </a:br>
            <a:endParaRPr lang="en-US" dirty="0"/>
          </a:p>
        </p:txBody>
      </p:sp>
      <p:sp>
        <p:nvSpPr>
          <p:cNvPr id="4" name="Subtitle 2"/>
          <p:cNvSpPr>
            <a:spLocks noGrp="1"/>
          </p:cNvSpPr>
          <p:nvPr>
            <p:ph type="subTitle" idx="1"/>
          </p:nvPr>
        </p:nvSpPr>
        <p:spPr>
          <a:xfrm>
            <a:off x="762000" y="2800350"/>
            <a:ext cx="7696200" cy="2628900"/>
          </a:xfrm>
        </p:spPr>
        <p:txBody>
          <a:bodyPr>
            <a:normAutofit/>
          </a:bodyPr>
          <a:lstStyle/>
          <a:p>
            <a:endParaRPr lang="en-US" dirty="0" smtClean="0"/>
          </a:p>
          <a:p>
            <a:pPr algn="l"/>
            <a:r>
              <a:rPr lang="en-US" b="1" dirty="0">
                <a:solidFill>
                  <a:schemeClr val="accent1">
                    <a:lumMod val="75000"/>
                  </a:schemeClr>
                </a:solidFill>
                <a:latin typeface="Times New Roman" panose="02020603050405020304" pitchFamily="18" charset="0"/>
                <a:cs typeface="Times New Roman" panose="02020603050405020304" pitchFamily="18" charset="0"/>
              </a:rPr>
              <a:t>Lecture </a:t>
            </a:r>
            <a:r>
              <a:rPr lang="en-US" b="1" dirty="0" smtClean="0">
                <a:solidFill>
                  <a:schemeClr val="accent1">
                    <a:lumMod val="75000"/>
                  </a:schemeClr>
                </a:solidFill>
                <a:latin typeface="Times New Roman" panose="02020603050405020304" pitchFamily="18" charset="0"/>
                <a:cs typeface="Times New Roman" panose="02020603050405020304" pitchFamily="18" charset="0"/>
              </a:rPr>
              <a:t>15</a:t>
            </a:r>
            <a:endParaRPr lang="en-US" b="1" dirty="0">
              <a:solidFill>
                <a:schemeClr val="accent1">
                  <a:lumMod val="75000"/>
                </a:schemeClr>
              </a:solidFill>
              <a:latin typeface="Times New Roman" panose="02020603050405020304" pitchFamily="18" charset="0"/>
              <a:cs typeface="Times New Roman" panose="02020603050405020304" pitchFamily="18" charset="0"/>
            </a:endParaRPr>
          </a:p>
          <a:p>
            <a:pPr algn="just"/>
            <a:r>
              <a:rPr lang="en-US" b="1" dirty="0">
                <a:solidFill>
                  <a:schemeClr val="accent1">
                    <a:lumMod val="75000"/>
                  </a:schemeClr>
                </a:solidFill>
                <a:latin typeface="Times New Roman" panose="02020603050405020304" pitchFamily="18" charset="0"/>
                <a:cs typeface="Times New Roman" panose="02020603050405020304" pitchFamily="18" charset="0"/>
              </a:rPr>
              <a:t>Topic: </a:t>
            </a:r>
            <a:r>
              <a:rPr lang="en-US" sz="4000" dirty="0">
                <a:solidFill>
                  <a:schemeClr val="tx1"/>
                </a:solidFill>
                <a:latin typeface="Times New Roman" panose="02020603050405020304" pitchFamily="18" charset="0"/>
                <a:cs typeface="Times New Roman" panose="02020603050405020304" pitchFamily="18" charset="0"/>
              </a:rPr>
              <a:t>W</a:t>
            </a:r>
            <a:r>
              <a:rPr lang="en-US" sz="4000" dirty="0" smtClean="0">
                <a:solidFill>
                  <a:schemeClr val="tx1"/>
                </a:solidFill>
                <a:latin typeface="Times New Roman" panose="02020603050405020304" pitchFamily="18" charset="0"/>
                <a:cs typeface="Times New Roman" panose="02020603050405020304" pitchFamily="18" charset="0"/>
              </a:rPr>
              <a:t>ater </a:t>
            </a:r>
            <a:r>
              <a:rPr lang="en-US" sz="4000" dirty="0">
                <a:solidFill>
                  <a:schemeClr val="tx1"/>
                </a:solidFill>
                <a:latin typeface="Times New Roman" panose="02020603050405020304" pitchFamily="18" charset="0"/>
                <a:cs typeface="Times New Roman" panose="02020603050405020304" pitchFamily="18" charset="0"/>
              </a:rPr>
              <a:t>management in problem soils</a:t>
            </a:r>
            <a:endParaRPr lang="en-US" sz="4000" dirty="0" smtClean="0">
              <a:solidFill>
                <a:schemeClr val="tx1"/>
              </a:solidFill>
              <a:latin typeface="Times New Roman" panose="02020603050405020304" pitchFamily="18" charset="0"/>
              <a:cs typeface="Times New Roman" panose="02020603050405020304" pitchFamily="18" charset="0"/>
            </a:endParaRPr>
          </a:p>
          <a:p>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b="1" dirty="0" smtClean="0">
                <a:solidFill>
                  <a:srgbClr val="FF0000"/>
                </a:solidFill>
              </a:rPr>
              <a:t>Water management in problem soils</a:t>
            </a:r>
            <a:r>
              <a:rPr lang="en-US" dirty="0" smtClean="0">
                <a:solidFill>
                  <a:srgbClr val="FF0000"/>
                </a:solidFill>
              </a:rPr>
              <a:t/>
            </a:r>
            <a:br>
              <a:rPr lang="en-US" dirty="0" smtClean="0">
                <a:solidFill>
                  <a:srgbClr val="FF0000"/>
                </a:solidFill>
              </a:rPr>
            </a:br>
            <a:endParaRPr lang="en-US" dirty="0"/>
          </a:p>
        </p:txBody>
      </p:sp>
      <p:sp>
        <p:nvSpPr>
          <p:cNvPr id="3" name="Content Placeholder 2"/>
          <p:cNvSpPr>
            <a:spLocks noGrp="1"/>
          </p:cNvSpPr>
          <p:nvPr>
            <p:ph idx="1"/>
          </p:nvPr>
        </p:nvSpPr>
        <p:spPr>
          <a:xfrm>
            <a:off x="457200" y="990600"/>
            <a:ext cx="8229600" cy="5135563"/>
          </a:xfrm>
        </p:spPr>
        <p:txBody>
          <a:bodyPr>
            <a:normAutofit lnSpcReduction="10000"/>
          </a:bodyPr>
          <a:lstStyle/>
          <a:p>
            <a:pPr algn="just"/>
            <a:r>
              <a:rPr lang="en-US" dirty="0" smtClean="0"/>
              <a:t>When rocks and minerals under go weathering process large quantities of soluble salts are formed. In humid regions these salts are washed down to the ground water and to the sea. But in arid and semi arid regions they accumulate in the soil. Excessive irrigation and poor water management are the two chief causes of water logging and salt accumulation. An accumulation of salts in soil leads to </a:t>
            </a:r>
            <a:r>
              <a:rPr lang="en-US" dirty="0" err="1" smtClean="0"/>
              <a:t>unfavourable</a:t>
            </a:r>
            <a:r>
              <a:rPr lang="en-US" dirty="0" smtClean="0"/>
              <a:t> soil water-air relationship and effect the crop production.</a:t>
            </a: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304800"/>
            <a:ext cx="8229600" cy="5821363"/>
          </a:xfrm>
        </p:spPr>
        <p:txBody>
          <a:bodyPr>
            <a:normAutofit fontScale="92500" lnSpcReduction="10000"/>
          </a:bodyPr>
          <a:lstStyle/>
          <a:p>
            <a:pPr algn="just">
              <a:buNone/>
            </a:pPr>
            <a:r>
              <a:rPr lang="en-US" dirty="0" smtClean="0">
                <a:solidFill>
                  <a:srgbClr val="FF0000"/>
                </a:solidFill>
              </a:rPr>
              <a:t>The main causes which leads to development of salty soils (salinity or alkalinity) </a:t>
            </a:r>
          </a:p>
          <a:p>
            <a:pPr algn="just"/>
            <a:r>
              <a:rPr lang="en-US" dirty="0" smtClean="0"/>
              <a:t>1. </a:t>
            </a:r>
            <a:r>
              <a:rPr lang="en-US" dirty="0" smtClean="0">
                <a:solidFill>
                  <a:srgbClr val="FF0000"/>
                </a:solidFill>
              </a:rPr>
              <a:t>Arid climate </a:t>
            </a:r>
            <a:r>
              <a:rPr lang="en-US" dirty="0" smtClean="0"/>
              <a:t>About 25% of earth surface is arid in which salt accumulation is a common problem. In India about 25 million hectare is salt affected with different degree of degradation. </a:t>
            </a:r>
          </a:p>
          <a:p>
            <a:pPr algn="just"/>
            <a:r>
              <a:rPr lang="en-US" dirty="0" smtClean="0"/>
              <a:t>2. </a:t>
            </a:r>
            <a:r>
              <a:rPr lang="en-US" dirty="0" smtClean="0">
                <a:solidFill>
                  <a:srgbClr val="FF0000"/>
                </a:solidFill>
              </a:rPr>
              <a:t>High subsoil water table </a:t>
            </a:r>
            <a:r>
              <a:rPr lang="en-US" dirty="0" smtClean="0"/>
              <a:t>When the water table is with in capillary range, the water containing soluble salts rises to surface. When the water evaporates the salts are deposited as encrustation. It is estimated that in Punjab annually about 50,000 acres becomes saline because of raising water table.</a:t>
            </a: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Content Placeholder 2"/>
          <p:cNvSpPr>
            <a:spLocks noGrp="1"/>
          </p:cNvSpPr>
          <p:nvPr>
            <p:ph idx="1"/>
          </p:nvPr>
        </p:nvSpPr>
        <p:spPr>
          <a:xfrm>
            <a:off x="457200" y="228600"/>
            <a:ext cx="8229600" cy="6400800"/>
          </a:xfrm>
        </p:spPr>
        <p:txBody>
          <a:bodyPr>
            <a:normAutofit fontScale="92500" lnSpcReduction="20000"/>
          </a:bodyPr>
          <a:lstStyle/>
          <a:p>
            <a:pPr algn="just"/>
            <a:r>
              <a:rPr lang="en-US" dirty="0" smtClean="0"/>
              <a:t>3. </a:t>
            </a:r>
            <a:r>
              <a:rPr lang="en-US" dirty="0" smtClean="0">
                <a:solidFill>
                  <a:srgbClr val="FF0000"/>
                </a:solidFill>
              </a:rPr>
              <a:t>Poor drainage </a:t>
            </a:r>
            <a:r>
              <a:rPr lang="en-US" dirty="0" smtClean="0"/>
              <a:t>Due to poor drainage accumulation of water leads to water logging condition which leads to salt accumulation. </a:t>
            </a:r>
          </a:p>
          <a:p>
            <a:pPr algn="just"/>
            <a:r>
              <a:rPr lang="en-US" dirty="0" smtClean="0"/>
              <a:t>4. </a:t>
            </a:r>
            <a:r>
              <a:rPr lang="en-US" dirty="0" smtClean="0">
                <a:solidFill>
                  <a:srgbClr val="FF0000"/>
                </a:solidFill>
              </a:rPr>
              <a:t>Quality of irrigation </a:t>
            </a:r>
            <a:r>
              <a:rPr lang="en-US" dirty="0" smtClean="0"/>
              <a:t>water Irrigation water containing more than permissible quantities of soluble salts with sodium carbonate and bicarbonates make the soil salty. </a:t>
            </a:r>
          </a:p>
          <a:p>
            <a:pPr algn="just"/>
            <a:r>
              <a:rPr lang="en-US" dirty="0" smtClean="0"/>
              <a:t>5. </a:t>
            </a:r>
            <a:r>
              <a:rPr lang="en-US" dirty="0" smtClean="0">
                <a:solidFill>
                  <a:srgbClr val="FF0000"/>
                </a:solidFill>
              </a:rPr>
              <a:t>Inundation with sea water </a:t>
            </a:r>
            <a:r>
              <a:rPr lang="en-US" dirty="0" smtClean="0"/>
              <a:t>In coastal area, periodical inundation of land by sea water during high tides makes soil salty. Besides deep bore wells are also the reason for saline soils.</a:t>
            </a:r>
          </a:p>
          <a:p>
            <a:pPr algn="just"/>
            <a:r>
              <a:rPr lang="en-US" dirty="0" smtClean="0"/>
              <a:t> 6. </a:t>
            </a:r>
            <a:r>
              <a:rPr lang="en-US" dirty="0" smtClean="0">
                <a:solidFill>
                  <a:srgbClr val="FF0000"/>
                </a:solidFill>
              </a:rPr>
              <a:t>Nature of parent rock minerals </a:t>
            </a:r>
            <a:r>
              <a:rPr lang="en-US" dirty="0" smtClean="0"/>
              <a:t>The saline nature of parent rock minerals leads to salt accumulation </a:t>
            </a:r>
          </a:p>
          <a:p>
            <a:pPr algn="just"/>
            <a:r>
              <a:rPr lang="en-US" dirty="0" smtClean="0"/>
              <a:t>7. </a:t>
            </a:r>
            <a:r>
              <a:rPr lang="en-US" dirty="0" smtClean="0">
                <a:solidFill>
                  <a:srgbClr val="FF0000"/>
                </a:solidFill>
              </a:rPr>
              <a:t>Seepage form canals </a:t>
            </a:r>
            <a:r>
              <a:rPr lang="en-US" dirty="0" smtClean="0"/>
              <a:t>The continuous seepage leads to salt accumulation.</a:t>
            </a: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Classification of problem soils</a:t>
            </a:r>
            <a:endParaRPr lang="en-US" dirty="0">
              <a:solidFill>
                <a:srgbClr val="FF0000"/>
              </a:solidFill>
            </a:endParaRPr>
          </a:p>
        </p:txBody>
      </p:sp>
      <p:sp>
        <p:nvSpPr>
          <p:cNvPr id="3" name="Content Placeholder 2"/>
          <p:cNvSpPr>
            <a:spLocks noGrp="1"/>
          </p:cNvSpPr>
          <p:nvPr>
            <p:ph idx="1"/>
          </p:nvPr>
        </p:nvSpPr>
        <p:spPr/>
        <p:txBody>
          <a:bodyPr/>
          <a:lstStyle/>
          <a:p>
            <a:r>
              <a:rPr lang="en-US" dirty="0" smtClean="0"/>
              <a:t>The soil problems can also be divided into</a:t>
            </a:r>
          </a:p>
          <a:p>
            <a:r>
              <a:rPr lang="en-US" dirty="0" smtClean="0"/>
              <a:t> </a:t>
            </a:r>
            <a:r>
              <a:rPr lang="en-US" dirty="0" smtClean="0">
                <a:solidFill>
                  <a:srgbClr val="FF0000"/>
                </a:solidFill>
              </a:rPr>
              <a:t>a) Chemical                          b) Physical</a:t>
            </a:r>
            <a:endParaRPr lang="en-US" dirty="0">
              <a:solidFill>
                <a:srgbClr val="FF0000"/>
              </a:solidFill>
            </a:endParaRPr>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487362"/>
          </a:xfrm>
        </p:spPr>
        <p:txBody>
          <a:bodyPr>
            <a:normAutofit fontScale="90000"/>
          </a:bodyPr>
          <a:lstStyle/>
          <a:p>
            <a:r>
              <a:rPr lang="en-US" dirty="0" smtClean="0">
                <a:solidFill>
                  <a:srgbClr val="FF0000"/>
                </a:solidFill>
              </a:rPr>
              <a:t>Soil Chemical Problem</a:t>
            </a:r>
            <a:endParaRPr lang="en-US" dirty="0">
              <a:solidFill>
                <a:srgbClr val="FF0000"/>
              </a:solidFill>
            </a:endParaRPr>
          </a:p>
        </p:txBody>
      </p:sp>
      <p:sp>
        <p:nvSpPr>
          <p:cNvPr id="3" name="Content Placeholder 2"/>
          <p:cNvSpPr>
            <a:spLocks noGrp="1"/>
          </p:cNvSpPr>
          <p:nvPr>
            <p:ph idx="1"/>
          </p:nvPr>
        </p:nvSpPr>
        <p:spPr>
          <a:xfrm>
            <a:off x="228600" y="762000"/>
            <a:ext cx="8915400" cy="6400800"/>
          </a:xfrm>
        </p:spPr>
        <p:txBody>
          <a:bodyPr>
            <a:normAutofit fontScale="62500" lnSpcReduction="20000"/>
          </a:bodyPr>
          <a:lstStyle/>
          <a:p>
            <a:r>
              <a:rPr lang="en-US" dirty="0" smtClean="0"/>
              <a:t>The salt affected soils can be classified based on their ESP, pH and EC as follows. </a:t>
            </a:r>
          </a:p>
          <a:p>
            <a:endParaRPr lang="en-US" dirty="0" smtClean="0"/>
          </a:p>
          <a:p>
            <a:endParaRPr lang="en-US" dirty="0" smtClean="0"/>
          </a:p>
          <a:p>
            <a:endParaRPr lang="en-US" dirty="0" smtClean="0"/>
          </a:p>
          <a:p>
            <a:endParaRPr lang="en-US" dirty="0" smtClean="0"/>
          </a:p>
          <a:p>
            <a:pPr algn="just">
              <a:buFont typeface="Wingdings" pitchFamily="2" charset="2"/>
              <a:buChar char="Ø"/>
            </a:pPr>
            <a:r>
              <a:rPr lang="en-US" dirty="0" smtClean="0">
                <a:solidFill>
                  <a:srgbClr val="FF0000"/>
                </a:solidFill>
              </a:rPr>
              <a:t>Reclamation of Alkali soil </a:t>
            </a:r>
            <a:r>
              <a:rPr lang="en-US" dirty="0" smtClean="0"/>
              <a:t>By converting exchangeable sodium into soluble salts by adding the following amendments. </a:t>
            </a:r>
          </a:p>
          <a:p>
            <a:pPr algn="just"/>
            <a:r>
              <a:rPr lang="en-US" dirty="0" smtClean="0"/>
              <a:t>1. Calcium chloride </a:t>
            </a:r>
          </a:p>
          <a:p>
            <a:pPr algn="just"/>
            <a:r>
              <a:rPr lang="en-US" dirty="0" smtClean="0"/>
              <a:t>2. Calcium </a:t>
            </a:r>
            <a:r>
              <a:rPr lang="en-US" dirty="0" err="1" smtClean="0"/>
              <a:t>sulphate</a:t>
            </a:r>
            <a:r>
              <a:rPr lang="en-US" dirty="0" smtClean="0"/>
              <a:t> (Gypsum) </a:t>
            </a:r>
          </a:p>
          <a:p>
            <a:pPr algn="just"/>
            <a:r>
              <a:rPr lang="en-US" dirty="0" smtClean="0"/>
              <a:t>3. </a:t>
            </a:r>
            <a:r>
              <a:rPr lang="en-US" dirty="0" err="1" smtClean="0"/>
              <a:t>Sulphuric</a:t>
            </a:r>
            <a:r>
              <a:rPr lang="en-US" dirty="0" smtClean="0"/>
              <a:t> acid </a:t>
            </a:r>
          </a:p>
          <a:p>
            <a:pPr algn="just"/>
            <a:r>
              <a:rPr lang="en-US" dirty="0" smtClean="0"/>
              <a:t>4. Ferrous </a:t>
            </a:r>
            <a:r>
              <a:rPr lang="en-US" dirty="0" err="1" smtClean="0"/>
              <a:t>sulphate</a:t>
            </a:r>
            <a:r>
              <a:rPr lang="en-US" dirty="0" smtClean="0"/>
              <a:t> </a:t>
            </a:r>
          </a:p>
          <a:p>
            <a:pPr algn="just"/>
            <a:r>
              <a:rPr lang="en-US" dirty="0" smtClean="0"/>
              <a:t>5. Aluminum </a:t>
            </a:r>
            <a:r>
              <a:rPr lang="en-US" dirty="0" err="1" smtClean="0"/>
              <a:t>sulphate</a:t>
            </a:r>
            <a:r>
              <a:rPr lang="en-US" dirty="0" smtClean="0"/>
              <a:t> Reclamation of Saline alkali soil</a:t>
            </a:r>
          </a:p>
          <a:p>
            <a:pPr algn="just">
              <a:buFont typeface="Wingdings" pitchFamily="2" charset="2"/>
              <a:buChar char="Ø"/>
            </a:pPr>
            <a:r>
              <a:rPr lang="en-US" dirty="0" smtClean="0">
                <a:solidFill>
                  <a:srgbClr val="FF0000"/>
                </a:solidFill>
              </a:rPr>
              <a:t>Reclamation of Saline soil </a:t>
            </a:r>
            <a:r>
              <a:rPr lang="en-US" dirty="0" smtClean="0"/>
              <a:t>Leaching or flushing with good quality of water provided there will not be water logged condition i.e. good drainage system should be there to flush water.</a:t>
            </a:r>
          </a:p>
          <a:p>
            <a:pPr algn="just">
              <a:buFont typeface="Wingdings" pitchFamily="2" charset="2"/>
              <a:buChar char="Ø"/>
            </a:pPr>
            <a:r>
              <a:rPr lang="en-US" dirty="0" smtClean="0">
                <a:solidFill>
                  <a:srgbClr val="FF0000"/>
                </a:solidFill>
              </a:rPr>
              <a:t>Reclamation of Saline alkali soil </a:t>
            </a:r>
            <a:r>
              <a:rPr lang="en-US" dirty="0" smtClean="0"/>
              <a:t>The reclamation of these soils is similar to that of alkali soils. First step is to remove the exchangeable sodium and then the excess salts and sodium are to be leached out. Commonly salt affected soils are referred as problem soils as indicated above. Further, based on pH value it can also be grouped as acid soils where the pH value is less than 7.</a:t>
            </a:r>
            <a:endParaRPr lang="en-US" dirty="0"/>
          </a:p>
        </p:txBody>
      </p:sp>
      <p:pic>
        <p:nvPicPr>
          <p:cNvPr id="2052" name="Picture 4"/>
          <p:cNvPicPr>
            <a:picLocks noChangeAspect="1" noChangeArrowheads="1"/>
          </p:cNvPicPr>
          <p:nvPr/>
        </p:nvPicPr>
        <p:blipFill>
          <a:blip r:embed="rId2"/>
          <a:srcRect/>
          <a:stretch>
            <a:fillRect/>
          </a:stretch>
        </p:blipFill>
        <p:spPr bwMode="auto">
          <a:xfrm>
            <a:off x="228600" y="1066800"/>
            <a:ext cx="8915400" cy="1143000"/>
          </a:xfrm>
          <a:prstGeom prst="rect">
            <a:avLst/>
          </a:prstGeom>
          <a:noFill/>
          <a:ln w="9525">
            <a:noFill/>
            <a:miter lim="800000"/>
            <a:headEnd/>
            <a:tailEnd/>
          </a:ln>
          <a:effectLst/>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381000"/>
            <a:ext cx="8229600" cy="228600"/>
          </a:xfrm>
        </p:spPr>
        <p:txBody>
          <a:bodyPr>
            <a:normAutofit fontScale="90000"/>
          </a:bodyPr>
          <a:lstStyle/>
          <a:p>
            <a:r>
              <a:rPr lang="en-US" dirty="0" smtClean="0">
                <a:solidFill>
                  <a:srgbClr val="FF0000"/>
                </a:solidFill>
              </a:rPr>
              <a:t>Management practices for chemical problems of soil</a:t>
            </a:r>
            <a:endParaRPr lang="en-US" dirty="0">
              <a:solidFill>
                <a:srgbClr val="FF0000"/>
              </a:solidFill>
            </a:endParaRPr>
          </a:p>
        </p:txBody>
      </p:sp>
      <p:sp>
        <p:nvSpPr>
          <p:cNvPr id="3" name="Content Placeholder 2"/>
          <p:cNvSpPr>
            <a:spLocks noGrp="1"/>
          </p:cNvSpPr>
          <p:nvPr>
            <p:ph idx="1"/>
          </p:nvPr>
        </p:nvSpPr>
        <p:spPr>
          <a:xfrm>
            <a:off x="152400" y="990600"/>
            <a:ext cx="8763000" cy="6248400"/>
          </a:xfrm>
        </p:spPr>
        <p:txBody>
          <a:bodyPr>
            <a:normAutofit fontScale="55000" lnSpcReduction="20000"/>
          </a:bodyPr>
          <a:lstStyle/>
          <a:p>
            <a:pPr algn="just"/>
            <a:r>
              <a:rPr lang="en-US" dirty="0" smtClean="0"/>
              <a:t>Reclamation of saline and alkali soils are not complete unless proper remedial measures are under taken to restore the soil fertility and structure of the soil. The following are the important management practices to overcome there problems. </a:t>
            </a:r>
          </a:p>
          <a:p>
            <a:pPr algn="just"/>
            <a:r>
              <a:rPr lang="en-US" dirty="0" smtClean="0"/>
              <a:t>The saline soil can be easily improved with leaching of salts by using of god quality water and by providing good drainage systems. </a:t>
            </a:r>
          </a:p>
          <a:p>
            <a:pPr algn="just"/>
            <a:r>
              <a:rPr lang="en-US" dirty="0" smtClean="0"/>
              <a:t> Application of gypsum would improve the permeability of soil by making good soil aggregates </a:t>
            </a:r>
          </a:p>
          <a:p>
            <a:pPr algn="just"/>
            <a:r>
              <a:rPr lang="en-US" dirty="0" smtClean="0"/>
              <a:t>In acidic soils, lime application should be adequate and excessive leaching should be avoided </a:t>
            </a:r>
          </a:p>
          <a:p>
            <a:pPr algn="just"/>
            <a:r>
              <a:rPr lang="en-US" dirty="0" smtClean="0"/>
              <a:t>Salt resistant or saline resistant species should be selected for cultivation </a:t>
            </a:r>
          </a:p>
          <a:p>
            <a:pPr algn="just"/>
            <a:r>
              <a:rPr lang="en-US" dirty="0" smtClean="0"/>
              <a:t>Application of amendments </a:t>
            </a:r>
            <a:r>
              <a:rPr lang="en-US" dirty="0" err="1" smtClean="0"/>
              <a:t>viz</a:t>
            </a:r>
            <a:r>
              <a:rPr lang="en-US" dirty="0" smtClean="0"/>
              <a:t> gypsum and press mud is found to suppress the sodium and chromium content in plant and soil. </a:t>
            </a:r>
          </a:p>
          <a:p>
            <a:pPr algn="just"/>
            <a:r>
              <a:rPr lang="en-US" dirty="0" smtClean="0"/>
              <a:t> Growing resistant crops like </a:t>
            </a:r>
            <a:r>
              <a:rPr lang="en-US" dirty="0" err="1" smtClean="0"/>
              <a:t>ragi</a:t>
            </a:r>
            <a:r>
              <a:rPr lang="en-US" dirty="0" smtClean="0"/>
              <a:t> cotton, barley and rice can be advocated. </a:t>
            </a:r>
          </a:p>
          <a:p>
            <a:pPr algn="just"/>
            <a:r>
              <a:rPr lang="en-US" dirty="0" smtClean="0"/>
              <a:t> Growing green manure crops like </a:t>
            </a:r>
            <a:r>
              <a:rPr lang="en-US" dirty="0" err="1" smtClean="0"/>
              <a:t>sunnhemp</a:t>
            </a:r>
            <a:r>
              <a:rPr lang="en-US" dirty="0" smtClean="0"/>
              <a:t>, </a:t>
            </a:r>
            <a:r>
              <a:rPr lang="en-US" dirty="0" err="1" smtClean="0"/>
              <a:t>daincha</a:t>
            </a:r>
            <a:r>
              <a:rPr lang="en-US" dirty="0" smtClean="0"/>
              <a:t> and </a:t>
            </a:r>
            <a:r>
              <a:rPr lang="en-US" dirty="0" err="1" smtClean="0"/>
              <a:t>kolinji</a:t>
            </a:r>
            <a:r>
              <a:rPr lang="en-US" dirty="0" smtClean="0"/>
              <a:t> can be advocated.</a:t>
            </a:r>
          </a:p>
          <a:p>
            <a:pPr algn="just"/>
            <a:r>
              <a:rPr lang="en-US" dirty="0" smtClean="0"/>
              <a:t>Growing resistant varieties like </a:t>
            </a:r>
            <a:r>
              <a:rPr lang="en-US" dirty="0" err="1" smtClean="0"/>
              <a:t>CoC</a:t>
            </a:r>
            <a:r>
              <a:rPr lang="en-US" dirty="0" smtClean="0"/>
              <a:t> 771 in sugarcane Co 43 in rice may be made. </a:t>
            </a:r>
          </a:p>
          <a:p>
            <a:pPr algn="just"/>
            <a:r>
              <a:rPr lang="en-US" dirty="0" smtClean="0"/>
              <a:t>Adoption of drip irrigation for possible crop is also recommended to over come soil physical and chemical problems. </a:t>
            </a:r>
          </a:p>
          <a:p>
            <a:pPr algn="just"/>
            <a:r>
              <a:rPr lang="en-US" dirty="0" smtClean="0"/>
              <a:t>Liberal application of FYM </a:t>
            </a:r>
          </a:p>
          <a:p>
            <a:pPr algn="just"/>
            <a:r>
              <a:rPr lang="en-US" dirty="0" smtClean="0"/>
              <a:t>Application of green manure </a:t>
            </a:r>
          </a:p>
          <a:p>
            <a:pPr algn="just"/>
            <a:r>
              <a:rPr lang="en-US" dirty="0" smtClean="0"/>
              <a:t>Excess phosphorous and application  Proper drainage to keep the soil without adverse effect to plant systems.</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rgbClr val="FF0000"/>
                </a:solidFill>
              </a:rPr>
              <a:t>Soil physical problems</a:t>
            </a:r>
            <a:endParaRPr lang="en-US" dirty="0">
              <a:solidFill>
                <a:srgbClr val="FF0000"/>
              </a:solidFill>
            </a:endParaRPr>
          </a:p>
        </p:txBody>
      </p:sp>
      <p:sp>
        <p:nvSpPr>
          <p:cNvPr id="3" name="Content Placeholder 2"/>
          <p:cNvSpPr>
            <a:spLocks noGrp="1"/>
          </p:cNvSpPr>
          <p:nvPr>
            <p:ph idx="1"/>
          </p:nvPr>
        </p:nvSpPr>
        <p:spPr/>
        <p:txBody>
          <a:bodyPr>
            <a:normAutofit fontScale="92500" lnSpcReduction="20000"/>
          </a:bodyPr>
          <a:lstStyle/>
          <a:p>
            <a:pPr algn="just"/>
            <a:r>
              <a:rPr lang="en-US" dirty="0" smtClean="0"/>
              <a:t>Very coarse, very clayey texture, shallow depth and encrustation in soil surface are the possible physical problems. Too frequent irrigation in clayey soils with very high water retention results in poor drainage, water logging and crop damage. Excess irrigation or heavy rain create hardening of soil surface in red </a:t>
            </a:r>
            <a:r>
              <a:rPr lang="en-US" dirty="0" err="1" smtClean="0"/>
              <a:t>latritic</a:t>
            </a:r>
            <a:r>
              <a:rPr lang="en-US" dirty="0" smtClean="0"/>
              <a:t> soils with high Fe and Al hydroxides and low organic matter. This leads to poor germination, restriction of shoot and development and slow entry of water into the soil profile</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Rectangle 1"/>
          <p:cNvSpPr/>
          <p:nvPr/>
        </p:nvSpPr>
        <p:spPr>
          <a:xfrm>
            <a:off x="7162800" y="0"/>
            <a:ext cx="1981200" cy="6858000"/>
          </a:xfrm>
          <a:prstGeom prst="rect">
            <a:avLst/>
          </a:prstGeom>
          <a:solidFill>
            <a:srgbClr val="727B03"/>
          </a:solidFill>
          <a:ln>
            <a:noFill/>
          </a:ln>
        </p:spPr>
        <p:style>
          <a:lnRef idx="2">
            <a:schemeClr val="accent1">
              <a:shade val="50000"/>
            </a:schemeClr>
          </a:lnRef>
          <a:fillRef idx="1">
            <a:schemeClr val="accent1"/>
          </a:fillRef>
          <a:effectRef idx="0">
            <a:schemeClr val="accent1"/>
          </a:effectRef>
          <a:fontRef idx="minor">
            <a:schemeClr val="lt1"/>
          </a:fontRef>
        </p:style>
        <p:txBody>
          <a:bodyPr anchor="ctr"/>
          <a:lstStyle/>
          <a:p>
            <a:pPr algn="ctr" fontAlgn="auto">
              <a:spcBef>
                <a:spcPts val="0"/>
              </a:spcBef>
              <a:spcAft>
                <a:spcPts val="0"/>
              </a:spcAft>
              <a:defRPr/>
            </a:pPr>
            <a:endParaRPr lang="en-US"/>
          </a:p>
        </p:txBody>
      </p:sp>
      <p:pic>
        <p:nvPicPr>
          <p:cNvPr id="20483" name="Picture 2" descr="C:\Users\Tanuj\Desktop\Plasticulture.jpg"/>
          <p:cNvPicPr>
            <a:picLocks noChangeAspect="1" noChangeArrowheads="1"/>
          </p:cNvPicPr>
          <p:nvPr/>
        </p:nvPicPr>
        <p:blipFill>
          <a:blip r:embed="rId2"/>
          <a:srcRect/>
          <a:stretch>
            <a:fillRect/>
          </a:stretch>
        </p:blipFill>
        <p:spPr bwMode="auto">
          <a:xfrm>
            <a:off x="14288" y="0"/>
            <a:ext cx="9129712" cy="6846888"/>
          </a:xfrm>
          <a:prstGeom prst="rect">
            <a:avLst/>
          </a:prstGeom>
          <a:noFill/>
          <a:ln w="9525">
            <a:noFill/>
            <a:miter lim="800000"/>
            <a:headEnd/>
            <a:tailEnd/>
          </a:ln>
        </p:spPr>
      </p:pic>
      <p:sp>
        <p:nvSpPr>
          <p:cNvPr id="20484" name="TextBox 2"/>
          <p:cNvSpPr txBox="1">
            <a:spLocks noChangeArrowheads="1"/>
          </p:cNvSpPr>
          <p:nvPr/>
        </p:nvSpPr>
        <p:spPr bwMode="auto">
          <a:xfrm>
            <a:off x="838200" y="2743200"/>
            <a:ext cx="8305800" cy="1016000"/>
          </a:xfrm>
          <a:prstGeom prst="rect">
            <a:avLst/>
          </a:prstGeom>
          <a:noFill/>
          <a:ln w="9525">
            <a:noFill/>
            <a:miter lim="800000"/>
            <a:headEnd/>
            <a:tailEnd/>
          </a:ln>
        </p:spPr>
        <p:txBody>
          <a:bodyPr>
            <a:spAutoFit/>
          </a:bodyPr>
          <a:lstStyle/>
          <a:p>
            <a:pPr algn="ctr"/>
            <a:r>
              <a:rPr lang="en-US" sz="6000" b="1">
                <a:solidFill>
                  <a:srgbClr val="FFFF00"/>
                </a:solidFill>
              </a:rPr>
              <a:t>Thank You</a:t>
            </a:r>
          </a:p>
        </p:txBody>
      </p:sp>
    </p:spTree>
  </p:cSld>
  <p:clrMapOvr>
    <a:masterClrMapping/>
  </p:clrMapOvr>
  <p:timing>
    <p:tnLst>
      <p:par>
        <p:cTn id="1" dur="indefinite" restart="never" nodeType="tmRoot"/>
      </p:par>
    </p:tnLst>
  </p:timing>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1233</TotalTime>
  <Words>828</Words>
  <Application>Microsoft Office PowerPoint</Application>
  <PresentationFormat>On-screen Show (4:3)</PresentationFormat>
  <Paragraphs>48</Paragraphs>
  <Slides>9</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9</vt:i4>
      </vt:variant>
    </vt:vector>
  </HeadingPairs>
  <TitlesOfParts>
    <vt:vector size="15" baseType="lpstr">
      <vt:lpstr>Arial</vt:lpstr>
      <vt:lpstr>Calibri</vt:lpstr>
      <vt:lpstr>Tahoma</vt:lpstr>
      <vt:lpstr>Times New Roman</vt:lpstr>
      <vt:lpstr>Wingdings</vt:lpstr>
      <vt:lpstr>Office Theme</vt:lpstr>
      <vt:lpstr>Course name – Principles and Practices of Water Management (AGRO 0504) Course Credit – 2+1   </vt:lpstr>
      <vt:lpstr>Water management in problem soils </vt:lpstr>
      <vt:lpstr>PowerPoint Presentation</vt:lpstr>
      <vt:lpstr>PowerPoint Presentation</vt:lpstr>
      <vt:lpstr>Classification of problem soils</vt:lpstr>
      <vt:lpstr>Soil Chemical Problem</vt:lpstr>
      <vt:lpstr>Management practices for chemical problems of soil</vt:lpstr>
      <vt:lpstr>Soil physical problems</vt:lpstr>
      <vt:lpstr>PowerPoint Presentation</vt:lpstr>
    </vt:vector>
  </TitlesOfParts>
  <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user</dc:creator>
  <cp:lastModifiedBy>LENOVO</cp:lastModifiedBy>
  <cp:revision>20</cp:revision>
  <dcterms:created xsi:type="dcterms:W3CDTF">2006-08-16T00:00:00Z</dcterms:created>
  <dcterms:modified xsi:type="dcterms:W3CDTF">2023-07-05T15:45:11Z</dcterms:modified>
</cp:coreProperties>
</file>