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95"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6" r:id="rId22"/>
    <p:sldId id="261" r:id="rId23"/>
    <p:sldId id="287" r:id="rId24"/>
    <p:sldId id="288"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685800" y="76200"/>
            <a:ext cx="7772400" cy="4038600"/>
          </a:xfrm>
        </p:spPr>
        <p:txBody>
          <a:bodyPr>
            <a:normAutofit fontScale="90000"/>
          </a:bodyPr>
          <a:lstStyle/>
          <a:p>
            <a:pPr algn="l"/>
            <a:r>
              <a:rPr lang="en-US" b="1"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Course name –</a:t>
            </a:r>
            <a:br>
              <a:rPr lang="en-US" b="1"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br>
            <a:r>
              <a:rPr lang="en-US" dirty="0">
                <a:latin typeface="Times New Roman" panose="02020603050405020304" pitchFamily="18" charset="0"/>
                <a:ea typeface="Tahoma" panose="020B0604030504040204" pitchFamily="34" charset="0"/>
                <a:cs typeface="Times New Roman" panose="02020603050405020304" pitchFamily="18" charset="0"/>
              </a:rPr>
              <a:t>Principles and Practices of Water Management (AGRO 0504)</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a:solidFill>
                  <a:schemeClr val="accent1">
                    <a:lumMod val="75000"/>
                  </a:schemeClr>
                </a:solidFill>
                <a:latin typeface="Times New Roman" panose="02020603050405020304" pitchFamily="18" charset="0"/>
                <a:cs typeface="Times New Roman" panose="02020603050405020304" pitchFamily="18" charset="0"/>
              </a:rPr>
              <a:t>Course Credit – </a:t>
            </a:r>
            <a:r>
              <a:rPr lang="en-US" dirty="0">
                <a:latin typeface="Times New Roman" panose="02020603050405020304" pitchFamily="18" charset="0"/>
                <a:cs typeface="Times New Roman" panose="02020603050405020304" pitchFamily="18" charset="0"/>
              </a:rPr>
              <a:t>2+1</a:t>
            </a:r>
            <a:br>
              <a:rPr lang="en-US" dirty="0">
                <a:latin typeface="Times New Roman" panose="02020603050405020304" pitchFamily="18" charset="0"/>
                <a:cs typeface="Times New Roman" panose="02020603050405020304" pitchFamily="18" charset="0"/>
              </a:rPr>
            </a:br>
            <a:r>
              <a:rPr lang="en-US" dirty="0" smtClean="0"/>
              <a:t/>
            </a:r>
            <a:br>
              <a:rPr lang="en-US" dirty="0" smtClean="0"/>
            </a:br>
            <a:r>
              <a:rPr lang="en-US" dirty="0" smtClean="0"/>
              <a:t/>
            </a:r>
            <a:br>
              <a:rPr lang="en-US" dirty="0" smtClean="0"/>
            </a:br>
            <a:endParaRPr lang="en-US" dirty="0"/>
          </a:p>
        </p:txBody>
      </p:sp>
      <p:sp>
        <p:nvSpPr>
          <p:cNvPr id="4" name="Subtitle 2"/>
          <p:cNvSpPr>
            <a:spLocks noGrp="1"/>
          </p:cNvSpPr>
          <p:nvPr>
            <p:ph type="subTitle" idx="1"/>
          </p:nvPr>
        </p:nvSpPr>
        <p:spPr>
          <a:xfrm>
            <a:off x="762000" y="2800350"/>
            <a:ext cx="7696200" cy="2628900"/>
          </a:xfrm>
        </p:spPr>
        <p:txBody>
          <a:bodyPr>
            <a:normAutofit fontScale="92500" lnSpcReduction="20000"/>
          </a:bodyPr>
          <a:lstStyle/>
          <a:p>
            <a:endParaRPr lang="en-US" dirty="0" smtClean="0"/>
          </a:p>
          <a:p>
            <a:pPr algn="l"/>
            <a:r>
              <a:rPr lang="en-US" b="1" dirty="0">
                <a:solidFill>
                  <a:schemeClr val="accent1">
                    <a:lumMod val="75000"/>
                  </a:schemeClr>
                </a:solidFill>
                <a:latin typeface="Times New Roman" panose="02020603050405020304" pitchFamily="18" charset="0"/>
                <a:cs typeface="Times New Roman" panose="02020603050405020304" pitchFamily="18" charset="0"/>
              </a:rPr>
              <a:t>Lecture </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16</a:t>
            </a:r>
            <a:endParaRPr lang="en-US"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b="1" dirty="0">
                <a:solidFill>
                  <a:schemeClr val="accent1">
                    <a:lumMod val="75000"/>
                  </a:schemeClr>
                </a:solidFill>
                <a:latin typeface="Times New Roman" panose="02020603050405020304" pitchFamily="18" charset="0"/>
                <a:cs typeface="Times New Roman" panose="02020603050405020304" pitchFamily="18" charset="0"/>
              </a:rPr>
              <a:t>Topic: </a:t>
            </a:r>
            <a:r>
              <a:rPr lang="en-US" sz="4000" dirty="0">
                <a:solidFill>
                  <a:schemeClr val="tx1"/>
                </a:solidFill>
                <a:latin typeface="Times New Roman" panose="02020603050405020304" pitchFamily="18" charset="0"/>
                <a:cs typeface="Times New Roman" panose="02020603050405020304" pitchFamily="18" charset="0"/>
              </a:rPr>
              <a:t>Drainage requirement of </a:t>
            </a:r>
            <a:r>
              <a:rPr lang="en-US" sz="4000" dirty="0" smtClean="0">
                <a:solidFill>
                  <a:schemeClr val="tx1"/>
                </a:solidFill>
                <a:latin typeface="Times New Roman" panose="02020603050405020304" pitchFamily="18" charset="0"/>
                <a:cs typeface="Times New Roman" panose="02020603050405020304" pitchFamily="18" charset="0"/>
              </a:rPr>
              <a:t>crops</a:t>
            </a:r>
          </a:p>
          <a:p>
            <a:pPr algn="just"/>
            <a:r>
              <a:rPr lang="en-US" sz="4000" dirty="0" smtClean="0">
                <a:solidFill>
                  <a:schemeClr val="tx1"/>
                </a:solidFill>
                <a:latin typeface="Times New Roman" panose="02020603050405020304" pitchFamily="18" charset="0"/>
                <a:cs typeface="Times New Roman" panose="02020603050405020304" pitchFamily="18" charset="0"/>
              </a:rPr>
              <a:t> </a:t>
            </a:r>
            <a:r>
              <a:rPr lang="en-US" sz="4300" dirty="0">
                <a:solidFill>
                  <a:schemeClr val="tx1"/>
                </a:solidFill>
                <a:latin typeface="Times New Roman" panose="02020603050405020304" pitchFamily="18" charset="0"/>
                <a:cs typeface="Times New Roman" panose="02020603050405020304" pitchFamily="18" charset="0"/>
              </a:rPr>
              <a:t>Methods of field drainage, their layout and spacing</a:t>
            </a:r>
            <a:endParaRPr lang="en-US" sz="43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19" name="Rectangle 3"/>
          <p:cNvSpPr>
            <a:spLocks noChangeArrowheads="1"/>
          </p:cNvSpPr>
          <p:nvPr/>
        </p:nvSpPr>
        <p:spPr bwMode="auto">
          <a:xfrm>
            <a:off x="685800" y="152400"/>
            <a:ext cx="6477000" cy="4832350"/>
          </a:xfrm>
          <a:prstGeom prst="rect">
            <a:avLst/>
          </a:prstGeom>
          <a:noFill/>
          <a:ln w="9525">
            <a:noFill/>
            <a:miter lim="800000"/>
            <a:headEnd/>
            <a:tailEnd/>
          </a:ln>
        </p:spPr>
        <p:txBody>
          <a:bodyPr>
            <a:spAutoFit/>
          </a:bodyPr>
          <a:lstStyle/>
          <a:p>
            <a:r>
              <a:rPr lang="en-US" sz="3200" b="1"/>
              <a:t>Bedding system: </a:t>
            </a:r>
          </a:p>
          <a:p>
            <a:endParaRPr lang="en-US" sz="2400"/>
          </a:p>
          <a:p>
            <a:pPr algn="just"/>
            <a:r>
              <a:rPr lang="en-US" sz="2800" b="1">
                <a:solidFill>
                  <a:srgbClr val="FFFF00"/>
                </a:solidFill>
              </a:rPr>
              <a:t>This system is usually adopted in fields with very little slope, usually 0.5% or less and slowly permeable soils. It is essentially a tillage operation wherein the land is ploughed into a series of parallel beds separated by dead furrows, which run in the direction of greatest slope lateral drains are located perpendicular to slope</a:t>
            </a:r>
          </a:p>
        </p:txBody>
      </p:sp>
      <p:pic>
        <p:nvPicPr>
          <p:cNvPr id="9220" name="Picture 4" descr="C:\Users\Tanuj\Desktop\Methods of drainage\Slide8.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3" name="Picture 5"/>
          <p:cNvPicPr>
            <a:picLocks noChangeAspect="1" noChangeArrowheads="1"/>
          </p:cNvPicPr>
          <p:nvPr/>
        </p:nvPicPr>
        <p:blipFill>
          <a:blip r:embed="rId2"/>
          <a:srcRect/>
          <a:stretch>
            <a:fillRect/>
          </a:stretch>
        </p:blipFill>
        <p:spPr bwMode="auto">
          <a:xfrm>
            <a:off x="228600" y="152400"/>
            <a:ext cx="8796338"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67" name="Rectangle 2"/>
          <p:cNvSpPr>
            <a:spLocks noChangeArrowheads="1"/>
          </p:cNvSpPr>
          <p:nvPr/>
        </p:nvSpPr>
        <p:spPr bwMode="auto">
          <a:xfrm>
            <a:off x="762000" y="152400"/>
            <a:ext cx="6400800" cy="5632450"/>
          </a:xfrm>
          <a:prstGeom prst="rect">
            <a:avLst/>
          </a:prstGeom>
          <a:noFill/>
          <a:ln w="9525">
            <a:noFill/>
            <a:miter lim="800000"/>
            <a:headEnd/>
            <a:tailEnd/>
          </a:ln>
        </p:spPr>
        <p:txBody>
          <a:bodyPr>
            <a:spAutoFit/>
          </a:bodyPr>
          <a:lstStyle/>
          <a:p>
            <a:r>
              <a:rPr lang="en-US" sz="3200" dirty="0"/>
              <a:t>Sub-surface drainage systems:</a:t>
            </a:r>
          </a:p>
          <a:p>
            <a:pPr algn="just"/>
            <a:endParaRPr lang="en-US" sz="3200" dirty="0"/>
          </a:p>
          <a:p>
            <a:pPr algn="just"/>
            <a:r>
              <a:rPr lang="en-US" sz="2400" b="1" dirty="0">
                <a:solidFill>
                  <a:srgbClr val="FF0000"/>
                </a:solidFill>
              </a:rPr>
              <a:t>The removal and safe disposal of excess water that has already entered the soil profile is considered sub-surface drainage. Though several sub-surface systems are available, the most commonly used and effective ones are Tile drainage and Mole drainage systems. </a:t>
            </a:r>
          </a:p>
          <a:p>
            <a:pPr algn="just"/>
            <a:endParaRPr lang="en-US" sz="2800" b="1" dirty="0">
              <a:solidFill>
                <a:srgbClr val="FF0000"/>
              </a:solidFill>
            </a:endParaRPr>
          </a:p>
          <a:p>
            <a:r>
              <a:rPr lang="en-US" sz="2800" b="1" dirty="0"/>
              <a:t>Tile drainage systems </a:t>
            </a:r>
          </a:p>
          <a:p>
            <a:pPr algn="just"/>
            <a:r>
              <a:rPr lang="en-US" sz="2400" b="1" dirty="0">
                <a:solidFill>
                  <a:srgbClr val="FF0000"/>
                </a:solidFill>
              </a:rPr>
              <a:t>Tile drains removes excess water from the soil through a continuous line of tiles (pipes) laid at specified depth and grade.  The pipes are made of either concrete or burnt clay.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291" name="Rectangle 2"/>
          <p:cNvSpPr>
            <a:spLocks noChangeArrowheads="1"/>
          </p:cNvSpPr>
          <p:nvPr/>
        </p:nvSpPr>
        <p:spPr bwMode="auto">
          <a:xfrm>
            <a:off x="914400" y="304800"/>
            <a:ext cx="6248400" cy="2432050"/>
          </a:xfrm>
          <a:prstGeom prst="rect">
            <a:avLst/>
          </a:prstGeom>
          <a:noFill/>
          <a:ln w="9525">
            <a:noFill/>
            <a:miter lim="800000"/>
            <a:headEnd/>
            <a:tailEnd/>
          </a:ln>
        </p:spPr>
        <p:txBody>
          <a:bodyPr>
            <a:spAutoFit/>
          </a:bodyPr>
          <a:lstStyle/>
          <a:p>
            <a:pPr algn="just"/>
            <a:r>
              <a:rPr lang="en-US" sz="2800" b="1">
                <a:solidFill>
                  <a:srgbClr val="FFFF00"/>
                </a:solidFill>
              </a:rPr>
              <a:t>Random system: </a:t>
            </a:r>
          </a:p>
          <a:p>
            <a:pPr algn="just"/>
            <a:endParaRPr lang="en-US" sz="2800" b="1">
              <a:solidFill>
                <a:srgbClr val="FFFF00"/>
              </a:solidFill>
            </a:endParaRPr>
          </a:p>
          <a:p>
            <a:pPr algn="just"/>
            <a:r>
              <a:rPr lang="en-US" sz="2400" b="1">
                <a:solidFill>
                  <a:srgbClr val="FFFF00"/>
                </a:solidFill>
              </a:rPr>
              <a:t>The random system is used in areas that have scattered wet areas somewhat isolated from each other. Tile lines are laid more or less at random to drain the wet patches. </a:t>
            </a:r>
          </a:p>
        </p:txBody>
      </p:sp>
      <p:pic>
        <p:nvPicPr>
          <p:cNvPr id="12292" name="Picture 5"/>
          <p:cNvPicPr>
            <a:picLocks noChangeAspect="1" noChangeArrowheads="1"/>
          </p:cNvPicPr>
          <p:nvPr/>
        </p:nvPicPr>
        <p:blipFill>
          <a:blip r:embed="rId2"/>
          <a:srcRect/>
          <a:stretch>
            <a:fillRect/>
          </a:stretch>
        </p:blipFill>
        <p:spPr bwMode="auto">
          <a:xfrm>
            <a:off x="339725" y="3105150"/>
            <a:ext cx="6975475" cy="3700463"/>
          </a:xfrm>
          <a:prstGeom prst="rect">
            <a:avLst/>
          </a:prstGeom>
          <a:noFill/>
          <a:ln w="9525">
            <a:noFill/>
            <a:miter lim="800000"/>
            <a:headEnd/>
            <a:tailEnd/>
          </a:ln>
          <a:effectLst/>
        </p:spPr>
      </p:pic>
      <p:pic>
        <p:nvPicPr>
          <p:cNvPr id="12293" name="Picture 5" descr="C:\Users\Tanuj\Desktop\Methods of drainage\Slide11.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5" name="Rectangle 2"/>
          <p:cNvSpPr>
            <a:spLocks noChangeArrowheads="1"/>
          </p:cNvSpPr>
          <p:nvPr/>
        </p:nvSpPr>
        <p:spPr bwMode="auto">
          <a:xfrm>
            <a:off x="914400" y="152400"/>
            <a:ext cx="6477000" cy="6370638"/>
          </a:xfrm>
          <a:prstGeom prst="rect">
            <a:avLst/>
          </a:prstGeom>
          <a:noFill/>
          <a:ln w="9525">
            <a:noFill/>
            <a:miter lim="800000"/>
            <a:headEnd/>
            <a:tailEnd/>
          </a:ln>
        </p:spPr>
        <p:txBody>
          <a:bodyPr>
            <a:spAutoFit/>
          </a:bodyPr>
          <a:lstStyle/>
          <a:p>
            <a:pPr algn="just"/>
            <a:r>
              <a:rPr lang="en-US" sz="2400" b="1">
                <a:solidFill>
                  <a:srgbClr val="FFFF00"/>
                </a:solidFill>
              </a:rPr>
              <a:t>Herringbone system: </a:t>
            </a:r>
          </a:p>
          <a:p>
            <a:pPr algn="just"/>
            <a:endParaRPr lang="en-US" sz="2400" b="1">
              <a:solidFill>
                <a:srgbClr val="FFFF00"/>
              </a:solidFill>
            </a:endParaRPr>
          </a:p>
          <a:p>
            <a:pPr algn="just"/>
            <a:r>
              <a:rPr lang="en-US" sz="2400" b="1">
                <a:solidFill>
                  <a:srgbClr val="FFFF00"/>
                </a:solidFill>
              </a:rPr>
              <a:t>The system is applicable in places where the main or sub-main is located in a narrow depression i.e., in areas that have a concave surface or a narrow depression with the land sloping to it from both directions. The parallel laterals enter the sub-main from both sides. It is less economical, because considerable double drainage occurs where the laterals and mains join. </a:t>
            </a:r>
          </a:p>
          <a:p>
            <a:endParaRPr lang="en-US" sz="2400"/>
          </a:p>
          <a:p>
            <a:pPr algn="just"/>
            <a:r>
              <a:rPr lang="en-US" sz="2400" b="1"/>
              <a:t>Gridiron systems: </a:t>
            </a:r>
          </a:p>
          <a:p>
            <a:pPr algn="just"/>
            <a:endParaRPr lang="en-US" sz="2400" b="1"/>
          </a:p>
          <a:p>
            <a:pPr algn="just"/>
            <a:r>
              <a:rPr lang="en-US" sz="2400" b="1">
                <a:solidFill>
                  <a:srgbClr val="FFFF00"/>
                </a:solidFill>
              </a:rPr>
              <a:t>The gridiron and parallel systems are similar to that of herringbone system except that the laterals enter the main or sub-main from only one side.</a:t>
            </a:r>
          </a:p>
        </p:txBody>
      </p:sp>
      <p:pic>
        <p:nvPicPr>
          <p:cNvPr id="13316" name="Picture 4" descr="C:\Users\Tanuj\Desktop\Methods of drainage\Slide1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339" name="Picture 6"/>
          <p:cNvPicPr>
            <a:picLocks noChangeAspect="1" noChangeArrowheads="1"/>
          </p:cNvPicPr>
          <p:nvPr/>
        </p:nvPicPr>
        <p:blipFill>
          <a:blip r:embed="rId2"/>
          <a:srcRect/>
          <a:stretch>
            <a:fillRect/>
          </a:stretch>
        </p:blipFill>
        <p:spPr bwMode="auto">
          <a:xfrm>
            <a:off x="381000" y="914400"/>
            <a:ext cx="86233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990600" y="304800"/>
            <a:ext cx="7924800" cy="5816600"/>
          </a:xfrm>
          <a:prstGeom prst="rect">
            <a:avLst/>
          </a:prstGeom>
          <a:noFill/>
          <a:ln w="9525">
            <a:noFill/>
            <a:miter lim="800000"/>
            <a:headEnd/>
            <a:tailEnd/>
          </a:ln>
        </p:spPr>
        <p:txBody>
          <a:bodyPr>
            <a:spAutoFit/>
          </a:bodyPr>
          <a:lstStyle/>
          <a:p>
            <a:r>
              <a:rPr lang="en-US" sz="2800"/>
              <a:t>Double main system: </a:t>
            </a:r>
          </a:p>
          <a:p>
            <a:pPr algn="just"/>
            <a:r>
              <a:rPr lang="en-US" sz="2400" b="1"/>
              <a:t>The double main system is a modification of the gridiron system. It may be used where the sub-main is in a broad, flat depression, which frequently is a natural watercourse and sometimes may be wet because of small amounts of seepage water from nearby slopes.  </a:t>
            </a:r>
          </a:p>
          <a:p>
            <a:endParaRPr lang="en-US" sz="2800"/>
          </a:p>
          <a:p>
            <a:r>
              <a:rPr lang="en-US" sz="2800" b="1"/>
              <a:t>Intercepting system: </a:t>
            </a:r>
          </a:p>
          <a:p>
            <a:pPr algn="just"/>
            <a:r>
              <a:rPr lang="en-US" sz="2400" b="1"/>
              <a:t>This system involves the interception of seepage water that flows over the surface of an impervious sub-soil. The tile line is placed approximately at the impervious layer along which the seepage water travels, so that water will be intercepted and wet condition is relieved. The tile line should be located in such a way that there is at least 60 cm of soil cover over the top of the tile. </a:t>
            </a:r>
            <a:endParaRPr lang="en-US" sz="2000" b="1">
              <a:solidFill>
                <a:srgbClr val="FFFF00"/>
              </a:solidFill>
            </a:endParaRPr>
          </a:p>
        </p:txBody>
      </p:sp>
      <p:pic>
        <p:nvPicPr>
          <p:cNvPr id="15363" name="Picture 4" descr="C:\Users\Tanuj\Desktop\Methods of drainage\Slide1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Tanuj\Desktop\interceptor-drain-design.gif"/>
          <p:cNvPicPr>
            <a:picLocks noChangeAspect="1" noChangeArrowheads="1"/>
          </p:cNvPicPr>
          <p:nvPr/>
        </p:nvPicPr>
        <p:blipFill>
          <a:blip r:embed="rId2"/>
          <a:srcRect/>
          <a:stretch>
            <a:fillRect/>
          </a:stretch>
        </p:blipFill>
        <p:spPr bwMode="auto">
          <a:xfrm>
            <a:off x="381000" y="304800"/>
            <a:ext cx="8153400" cy="62293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1" name="Rectangle 2"/>
          <p:cNvSpPr>
            <a:spLocks noChangeArrowheads="1"/>
          </p:cNvSpPr>
          <p:nvPr/>
        </p:nvSpPr>
        <p:spPr bwMode="auto">
          <a:xfrm>
            <a:off x="914400" y="533400"/>
            <a:ext cx="8077200" cy="6124575"/>
          </a:xfrm>
          <a:prstGeom prst="rect">
            <a:avLst/>
          </a:prstGeom>
          <a:noFill/>
          <a:ln w="9525">
            <a:noFill/>
            <a:miter lim="800000"/>
            <a:headEnd/>
            <a:tailEnd/>
          </a:ln>
        </p:spPr>
        <p:txBody>
          <a:bodyPr>
            <a:spAutoFit/>
          </a:bodyPr>
          <a:lstStyle/>
          <a:p>
            <a:r>
              <a:rPr lang="en-US" sz="2800" b="1"/>
              <a:t>Mole drainage system:</a:t>
            </a:r>
          </a:p>
          <a:p>
            <a:pPr algn="just"/>
            <a:r>
              <a:rPr lang="en-US" sz="2800" b="1"/>
              <a:t>Mole drainage is a semi-permanent method of sub-surface drainage, similar to tile drain in layout and operation. Instead of permanent tiles a continuous circular mole drain (channel) is prepared below the ground surface in the soil profile at desired depth and spacing using a special implement known as mole plough. The depth of the mole drain varies from 4.5 cm to 120 cm depending on the moling equipment and water table. Diameter of the mole varies from 7.5 to 15 cm. The life the mole drain is 10-15 years. It is  adapted to a particular type of soil because the soil stability is more important in this type of sub-surface drainage. </a:t>
            </a:r>
            <a:endParaRPr lang="en-US" sz="2400" b="1">
              <a:solidFill>
                <a:srgbClr val="FFFF00"/>
              </a:solidFill>
            </a:endParaRPr>
          </a:p>
        </p:txBody>
      </p:sp>
      <p:pic>
        <p:nvPicPr>
          <p:cNvPr id="17412" name="Picture 5" descr="C:\Users\Tanuj\Desktop\Methods of drainage\Slide16.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5" name="Picture 6"/>
          <p:cNvPicPr>
            <a:picLocks noChangeAspect="1" noChangeArrowheads="1"/>
          </p:cNvPicPr>
          <p:nvPr/>
        </p:nvPicPr>
        <p:blipFill>
          <a:blip r:embed="rId2"/>
          <a:srcRect/>
          <a:stretch>
            <a:fillRect/>
          </a:stretch>
        </p:blipFill>
        <p:spPr bwMode="auto">
          <a:xfrm>
            <a:off x="228600" y="1143000"/>
            <a:ext cx="8915400" cy="289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rmAutofit fontScale="90000"/>
          </a:bodyPr>
          <a:lstStyle/>
          <a:p>
            <a:r>
              <a:rPr lang="en-US" b="1" dirty="0" smtClean="0">
                <a:solidFill>
                  <a:srgbClr val="FF0000"/>
                </a:solidFill>
              </a:rPr>
              <a:t>Drainage requirement in crops </a:t>
            </a:r>
            <a:r>
              <a:rPr lang="en-US" dirty="0" smtClean="0">
                <a:solidFill>
                  <a:srgbClr val="FF0000"/>
                </a:solidFill>
              </a:rPr>
              <a:t/>
            </a:r>
            <a:br>
              <a:rPr lang="en-US" dirty="0" smtClean="0">
                <a:solidFill>
                  <a:srgbClr val="FF0000"/>
                </a:solidFill>
              </a:rPr>
            </a:br>
            <a:endParaRPr lang="en-US" dirty="0"/>
          </a:p>
        </p:txBody>
      </p:sp>
      <p:sp>
        <p:nvSpPr>
          <p:cNvPr id="3" name="Content Placeholder 2"/>
          <p:cNvSpPr>
            <a:spLocks noGrp="1"/>
          </p:cNvSpPr>
          <p:nvPr>
            <p:ph idx="1"/>
          </p:nvPr>
        </p:nvSpPr>
        <p:spPr>
          <a:xfrm>
            <a:off x="0" y="381000"/>
            <a:ext cx="8686800" cy="6477000"/>
          </a:xfrm>
        </p:spPr>
        <p:txBody>
          <a:bodyPr>
            <a:normAutofit fontScale="70000" lnSpcReduction="20000"/>
          </a:bodyPr>
          <a:lstStyle/>
          <a:p>
            <a:pPr marL="549275" indent="-514350" algn="just">
              <a:spcBef>
                <a:spcPts val="500"/>
              </a:spcBef>
              <a:buClr>
                <a:srgbClr val="FFFFFF"/>
              </a:buClr>
              <a:buSzPct val="121000"/>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rgbClr val="000000"/>
                </a:solidFill>
                <a:ea typeface="DejaVu Sans" charset="0"/>
                <a:cs typeface="DejaVu Sans" charset="0"/>
              </a:rPr>
              <a:t>The greatest benefit of drainage relates to aeration. Good drainage facilitates the ready diffusion of oxygen to the root zone and escape of carbon dioxide from the root zone into the atmosphere. Several harmful gases also escape from the root zone into the atmosphere.</a:t>
            </a:r>
          </a:p>
          <a:p>
            <a:pPr marL="549275" indent="-514350" algn="just">
              <a:spcBef>
                <a:spcPts val="500"/>
              </a:spcBef>
              <a:buClr>
                <a:srgbClr val="FFFFFF"/>
              </a:buClr>
              <a:buSzPct val="121000"/>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b="1" dirty="0" smtClean="0">
              <a:solidFill>
                <a:srgbClr val="000000"/>
              </a:solidFill>
              <a:ea typeface="DejaVu Sans" charset="0"/>
              <a:cs typeface="DejaVu Sans" charset="0"/>
            </a:endParaRPr>
          </a:p>
          <a:p>
            <a:pPr marL="549275" indent="-514350" algn="just">
              <a:spcBef>
                <a:spcPts val="500"/>
              </a:spcBef>
              <a:buClr>
                <a:srgbClr val="FFFFFF"/>
              </a:buClr>
              <a:buSzPct val="121000"/>
              <a:buAutoNum type="alphaLcParenR" startAt="2"/>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rgbClr val="000000"/>
                </a:solidFill>
                <a:ea typeface="DejaVu Sans" charset="0"/>
                <a:cs typeface="DejaVu Sans" charset="0"/>
              </a:rPr>
              <a:t>The activity of aerobic organisms which influence the availability of nutrients such as nitrogen and </a:t>
            </a:r>
            <a:r>
              <a:rPr lang="en-US" b="1" dirty="0" err="1" smtClean="0">
                <a:solidFill>
                  <a:srgbClr val="000000"/>
                </a:solidFill>
                <a:ea typeface="DejaVu Sans" charset="0"/>
                <a:cs typeface="DejaVu Sans" charset="0"/>
              </a:rPr>
              <a:t>sulphur</a:t>
            </a:r>
            <a:r>
              <a:rPr lang="en-US" b="1" dirty="0" smtClean="0">
                <a:solidFill>
                  <a:srgbClr val="000000"/>
                </a:solidFill>
                <a:ea typeface="DejaVu Sans" charset="0"/>
                <a:cs typeface="DejaVu Sans" charset="0"/>
              </a:rPr>
              <a:t> to plants depends on soil aeration and hence, drainage improves aerobic organisms.</a:t>
            </a:r>
          </a:p>
          <a:p>
            <a:pPr marL="549275" indent="-514350" algn="just">
              <a:spcBef>
                <a:spcPts val="500"/>
              </a:spcBef>
              <a:buClr>
                <a:srgbClr val="FFFFFF"/>
              </a:buClr>
              <a:buSzPct val="121000"/>
              <a:buAutoNum type="alphaLcParenR" startAt="2"/>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b="1" dirty="0" smtClean="0">
              <a:solidFill>
                <a:srgbClr val="000000"/>
              </a:solidFill>
              <a:ea typeface="DejaVu Sans" charset="0"/>
              <a:cs typeface="DejaVu Sans" charset="0"/>
            </a:endParaRPr>
          </a:p>
          <a:p>
            <a:pPr marL="549275" indent="-514350" algn="just">
              <a:spcBef>
                <a:spcPts val="500"/>
              </a:spcBef>
              <a:buClr>
                <a:srgbClr val="FFFFFF"/>
              </a:buClr>
              <a:buSzPct val="121000"/>
              <a:buAutoNum type="alphaLcParenR" startAt="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rgbClr val="000000"/>
                </a:solidFill>
                <a:ea typeface="DejaVu Sans" charset="0"/>
                <a:cs typeface="DejaVu Sans" charset="0"/>
              </a:rPr>
              <a:t>Toxicity in acid soils due to excess iron and manganese is decreased by drainage (due to presence of oxygen in the root zone)</a:t>
            </a:r>
          </a:p>
          <a:p>
            <a:pPr marL="549275" indent="-514350" algn="just">
              <a:spcBef>
                <a:spcPts val="500"/>
              </a:spcBef>
              <a:buClr>
                <a:srgbClr val="FFFFFF"/>
              </a:buClr>
              <a:buSzPct val="121000"/>
              <a:buAutoNum type="alphaLcParenR" startAt="3"/>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b="1" dirty="0" smtClean="0">
              <a:solidFill>
                <a:srgbClr val="000000"/>
              </a:solidFill>
              <a:ea typeface="DejaVu Sans" charset="0"/>
              <a:cs typeface="DejaVu Sans" charset="0"/>
            </a:endParaRPr>
          </a:p>
          <a:p>
            <a:pPr marL="549275" indent="-514350" algn="just">
              <a:spcBef>
                <a:spcPts val="500"/>
              </a:spcBef>
              <a:buClr>
                <a:srgbClr val="FFFFFF"/>
              </a:buClr>
              <a:buSzPct val="121000"/>
              <a:buAutoNum type="alphaLcParenR" startAt="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rgbClr val="000000"/>
                </a:solidFill>
                <a:ea typeface="DejaVu Sans" charset="0"/>
                <a:cs typeface="DejaVu Sans" charset="0"/>
              </a:rPr>
              <a:t>Drainage permits roots to grow deeper and spread wider thereby increasing the volume of soil from which nutrients can be extracted.</a:t>
            </a:r>
          </a:p>
          <a:p>
            <a:pPr marL="549275" indent="-514350" algn="just">
              <a:spcBef>
                <a:spcPts val="500"/>
              </a:spcBef>
              <a:buClr>
                <a:srgbClr val="FFFFFF"/>
              </a:buClr>
              <a:buSzPct val="121000"/>
              <a:buAutoNum type="alphaLcParenR" startAt="3"/>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b="1" dirty="0" smtClean="0">
              <a:solidFill>
                <a:srgbClr val="000000"/>
              </a:solidFill>
              <a:ea typeface="DejaVu Sans" charset="0"/>
              <a:cs typeface="DejaVu Sans" charset="0"/>
            </a:endParaRPr>
          </a:p>
          <a:p>
            <a:pPr marL="549275" indent="-514350" algn="just">
              <a:spcBef>
                <a:spcPts val="500"/>
              </a:spcBef>
              <a:buClr>
                <a:srgbClr val="FFFFFF"/>
              </a:buClr>
              <a:buSzPct val="121000"/>
              <a:buAutoNum type="alphaLcParenR" startAt="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rgbClr val="000000"/>
                </a:solidFill>
                <a:ea typeface="DejaVu Sans" charset="0"/>
                <a:cs typeface="DejaVu Sans" charset="0"/>
              </a:rPr>
              <a:t>The removal of excess water helps in drying of the soil quickly and optimum soil temperature permits timeliness of field operations.</a:t>
            </a:r>
          </a:p>
          <a:p>
            <a:pPr marL="549275" indent="-514350" algn="just">
              <a:spcBef>
                <a:spcPts val="500"/>
              </a:spcBef>
              <a:buClr>
                <a:srgbClr val="FFFFFF"/>
              </a:buClr>
              <a:buSzPct val="121000"/>
              <a:buAutoNum type="alphaLcParenR" startAt="3"/>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b="1" dirty="0" smtClean="0">
              <a:solidFill>
                <a:srgbClr val="000000"/>
              </a:solidFill>
              <a:ea typeface="DejaVu Sans" charset="0"/>
              <a:cs typeface="DejaVu Sans" charset="0"/>
            </a:endParaRPr>
          </a:p>
          <a:p>
            <a:pPr marL="549275" indent="-514350" algn="just">
              <a:spcBef>
                <a:spcPts val="500"/>
              </a:spcBef>
              <a:buClr>
                <a:srgbClr val="FFFFFF"/>
              </a:buClr>
              <a:buSzPct val="121000"/>
              <a:buAutoNum type="alphaLcParenR" startAt="3"/>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b="1" dirty="0" smtClean="0">
                <a:solidFill>
                  <a:srgbClr val="000000"/>
                </a:solidFill>
                <a:ea typeface="DejaVu Sans" charset="0"/>
                <a:cs typeface="DejaVu Sans" charset="0"/>
              </a:rPr>
              <a:t>The provision of a good drainage system permits the removal of excess salts in the soil or irrigation water and prevents their build up in the upper soil layers.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59" name="Rectangle 2"/>
          <p:cNvSpPr>
            <a:spLocks noChangeArrowheads="1"/>
          </p:cNvSpPr>
          <p:nvPr/>
        </p:nvSpPr>
        <p:spPr bwMode="auto">
          <a:xfrm>
            <a:off x="304800" y="290513"/>
            <a:ext cx="6858000" cy="3170099"/>
          </a:xfrm>
          <a:prstGeom prst="rect">
            <a:avLst/>
          </a:prstGeom>
          <a:noFill/>
          <a:ln w="9525">
            <a:noFill/>
            <a:miter lim="800000"/>
            <a:headEnd/>
            <a:tailEnd/>
          </a:ln>
        </p:spPr>
        <p:txBody>
          <a:bodyPr>
            <a:spAutoFit/>
          </a:bodyPr>
          <a:lstStyle/>
          <a:p>
            <a:r>
              <a:rPr lang="en-US" sz="3200" b="1" dirty="0"/>
              <a:t>Drainage coefficient:</a:t>
            </a:r>
          </a:p>
          <a:p>
            <a:r>
              <a:rPr lang="en-US" sz="2800" dirty="0"/>
              <a:t> </a:t>
            </a:r>
          </a:p>
          <a:p>
            <a:pPr algn="just"/>
            <a:r>
              <a:rPr lang="en-US" sz="2800" b="1" dirty="0"/>
              <a:t>It is defined as the depth of water (cm) to be removed in 24 hours period from the entire drainage area. It ranges from 0.6 to 2.5 cm/day and in extreme cases 10 cm/day</a:t>
            </a:r>
            <a:r>
              <a:rPr lang="en-US" sz="2800" b="1" dirty="0" smtClean="0"/>
              <a:t>.</a:t>
            </a:r>
          </a:p>
          <a:p>
            <a:pPr algn="just"/>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media_57b_57bdbcbd-e96a-45bb-8417-50ad0c2f7b73_image.png"/>
          <p:cNvPicPr>
            <a:picLocks noChangeAspect="1" noChangeArrowheads="1"/>
          </p:cNvPicPr>
          <p:nvPr/>
        </p:nvPicPr>
        <p:blipFill>
          <a:blip r:embed="rId2"/>
          <a:srcRect/>
          <a:stretch>
            <a:fillRect/>
          </a:stretch>
        </p:blipFill>
        <p:spPr bwMode="auto">
          <a:xfrm>
            <a:off x="381000" y="519112"/>
            <a:ext cx="8229600" cy="58197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FF0000"/>
                </a:solidFill>
              </a:rPr>
              <a:t>Boi</a:t>
            </a:r>
            <a:r>
              <a:rPr lang="en-US" b="1" dirty="0" smtClean="0">
                <a:solidFill>
                  <a:srgbClr val="FF0000"/>
                </a:solidFill>
              </a:rPr>
              <a:t>-drainage</a:t>
            </a:r>
            <a:r>
              <a:rPr lang="en-US" dirty="0" smtClean="0">
                <a:solidFill>
                  <a:srgbClr val="FF0000"/>
                </a:solidFill>
              </a:rPr>
              <a:t/>
            </a:r>
            <a:br>
              <a:rPr lang="en-US" dirty="0" smtClean="0">
                <a:solidFill>
                  <a:srgbClr val="FF0000"/>
                </a:solidFill>
              </a:rPr>
            </a:br>
            <a:endParaRPr lang="en-US" dirty="0"/>
          </a:p>
        </p:txBody>
      </p:sp>
      <p:sp>
        <p:nvSpPr>
          <p:cNvPr id="3" name="Content Placeholder 2"/>
          <p:cNvSpPr>
            <a:spLocks noGrp="1"/>
          </p:cNvSpPr>
          <p:nvPr>
            <p:ph idx="1"/>
          </p:nvPr>
        </p:nvSpPr>
        <p:spPr>
          <a:xfrm>
            <a:off x="457200" y="914400"/>
            <a:ext cx="8229600" cy="5715000"/>
          </a:xfrm>
        </p:spPr>
        <p:txBody>
          <a:bodyPr>
            <a:normAutofit fontScale="85000" lnSpcReduction="10000"/>
          </a:bodyPr>
          <a:lstStyle/>
          <a:p>
            <a:pPr algn="just"/>
            <a:r>
              <a:rPr lang="en-US" dirty="0" smtClean="0"/>
              <a:t> </a:t>
            </a:r>
            <a:r>
              <a:rPr lang="en-US" dirty="0" err="1" smtClean="0"/>
              <a:t>Biodrainage</a:t>
            </a:r>
            <a:r>
              <a:rPr lang="en-US" dirty="0" smtClean="0"/>
              <a:t> may be defined as “pumping of excess soil water using bio-energy through deep-rooted vegetation with high rate of transpiration.” </a:t>
            </a:r>
          </a:p>
          <a:p>
            <a:pPr algn="just"/>
            <a:r>
              <a:rPr lang="en-US" dirty="0" smtClean="0"/>
              <a:t> The </a:t>
            </a:r>
            <a:r>
              <a:rPr lang="en-US" dirty="0" err="1" smtClean="0"/>
              <a:t>biodrainage</a:t>
            </a:r>
            <a:r>
              <a:rPr lang="en-US" dirty="0" smtClean="0"/>
              <a:t> system consists of fast growing tree species, which absorb water from the capillary fringe located above the ground water table. </a:t>
            </a:r>
          </a:p>
          <a:p>
            <a:pPr algn="just"/>
            <a:r>
              <a:rPr lang="en-US" dirty="0" smtClean="0"/>
              <a:t> The absorbed water is </a:t>
            </a:r>
            <a:r>
              <a:rPr lang="en-US" dirty="0" err="1" smtClean="0"/>
              <a:t>translocated</a:t>
            </a:r>
            <a:r>
              <a:rPr lang="en-US" dirty="0" smtClean="0"/>
              <a:t> to different parts of plants and finally more than 98% of the absorbed water is transpired into the atmosphere mainly through the stomata. </a:t>
            </a:r>
          </a:p>
          <a:p>
            <a:pPr algn="just"/>
            <a:r>
              <a:rPr lang="en-US" dirty="0" smtClean="0"/>
              <a:t>This combined process of absorption, translocation and transpiration of excess ground water into the atmosphere by the deep rooted vegetation conceptualizes bio-drainage.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487362"/>
          </a:xfrm>
        </p:spPr>
        <p:txBody>
          <a:bodyPr>
            <a:normAutofit fontScale="90000"/>
          </a:bodyPr>
          <a:lstStyle/>
          <a:p>
            <a:r>
              <a:rPr lang="en-US" dirty="0" smtClean="0">
                <a:solidFill>
                  <a:srgbClr val="FF0000"/>
                </a:solidFill>
              </a:rPr>
              <a:t>Merits of </a:t>
            </a:r>
            <a:r>
              <a:rPr lang="en-US" dirty="0" err="1" smtClean="0">
                <a:solidFill>
                  <a:srgbClr val="FF0000"/>
                </a:solidFill>
              </a:rPr>
              <a:t>biodrainage</a:t>
            </a:r>
            <a:r>
              <a:rPr lang="en-US" dirty="0" smtClean="0">
                <a:solidFill>
                  <a:srgbClr val="FF0000"/>
                </a:solidFill>
              </a:rPr>
              <a:t> over conventional drainage systems</a:t>
            </a:r>
            <a:endParaRPr lang="en-US" dirty="0">
              <a:solidFill>
                <a:srgbClr val="FF0000"/>
              </a:solidFill>
            </a:endParaRPr>
          </a:p>
        </p:txBody>
      </p:sp>
      <p:sp>
        <p:nvSpPr>
          <p:cNvPr id="3" name="Content Placeholder 2"/>
          <p:cNvSpPr>
            <a:spLocks noGrp="1"/>
          </p:cNvSpPr>
          <p:nvPr>
            <p:ph idx="1"/>
          </p:nvPr>
        </p:nvSpPr>
        <p:spPr>
          <a:xfrm>
            <a:off x="0" y="1066800"/>
            <a:ext cx="9144000" cy="6248400"/>
          </a:xfrm>
        </p:spPr>
        <p:txBody>
          <a:bodyPr>
            <a:normAutofit fontScale="92500" lnSpcReduction="20000"/>
          </a:bodyPr>
          <a:lstStyle/>
          <a:p>
            <a:pPr algn="just"/>
            <a:r>
              <a:rPr lang="en-US" dirty="0" smtClean="0"/>
              <a:t>Relatively less costly to raise </a:t>
            </a:r>
            <a:r>
              <a:rPr lang="en-US" dirty="0" err="1" smtClean="0"/>
              <a:t>biodrainage</a:t>
            </a:r>
            <a:r>
              <a:rPr lang="en-US" dirty="0" smtClean="0"/>
              <a:t>  plantations </a:t>
            </a:r>
          </a:p>
          <a:p>
            <a:pPr algn="just"/>
            <a:r>
              <a:rPr lang="en-US" dirty="0" smtClean="0"/>
              <a:t>No maintenance cost from 3rd year onward </a:t>
            </a:r>
          </a:p>
          <a:p>
            <a:pPr algn="just"/>
            <a:r>
              <a:rPr lang="en-US" dirty="0" smtClean="0"/>
              <a:t>No operational cost, as the plants use their bio-energy in draining out the excess ground water into atmosphere. </a:t>
            </a:r>
          </a:p>
          <a:p>
            <a:pPr algn="just"/>
            <a:r>
              <a:rPr lang="en-US" dirty="0" smtClean="0"/>
              <a:t>Increase in worth with age instead of depreciation </a:t>
            </a:r>
          </a:p>
          <a:p>
            <a:pPr algn="just"/>
            <a:r>
              <a:rPr lang="en-US" dirty="0" smtClean="0"/>
              <a:t> No need of any drainage outfall and disposal of drainage effluent </a:t>
            </a:r>
          </a:p>
          <a:p>
            <a:pPr algn="just"/>
            <a:r>
              <a:rPr lang="en-US" dirty="0" smtClean="0"/>
              <a:t>No environmental problem, as the plants drain out filtered fresh water into the atmosphere </a:t>
            </a:r>
          </a:p>
          <a:p>
            <a:pPr algn="just"/>
            <a:r>
              <a:rPr lang="en-US" dirty="0" smtClean="0"/>
              <a:t>In- situ solution of the problem of water logging and salinity</a:t>
            </a:r>
          </a:p>
          <a:p>
            <a:pPr algn="just"/>
            <a:r>
              <a:rPr lang="en-US" dirty="0" smtClean="0"/>
              <a:t>Preventive as well as curative system for </a:t>
            </a:r>
            <a:r>
              <a:rPr lang="en-US" dirty="0" err="1" smtClean="0"/>
              <a:t>waterlogging</a:t>
            </a:r>
            <a:r>
              <a:rPr lang="en-US" dirty="0" smtClean="0"/>
              <a:t> and salinity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Reclamation </a:t>
            </a:r>
            <a:endParaRPr lang="en-US" dirty="0"/>
          </a:p>
        </p:txBody>
      </p:sp>
      <p:sp>
        <p:nvSpPr>
          <p:cNvPr id="3" name="Content Placeholder 2"/>
          <p:cNvSpPr>
            <a:spLocks noGrp="1"/>
          </p:cNvSpPr>
          <p:nvPr>
            <p:ph idx="1"/>
          </p:nvPr>
        </p:nvSpPr>
        <p:spPr>
          <a:xfrm>
            <a:off x="304800" y="1066800"/>
            <a:ext cx="8610600" cy="5486400"/>
          </a:xfrm>
        </p:spPr>
        <p:txBody>
          <a:bodyPr>
            <a:normAutofit fontScale="85000" lnSpcReduction="10000"/>
          </a:bodyPr>
          <a:lstStyle/>
          <a:p>
            <a:pPr algn="just">
              <a:buNone/>
            </a:pPr>
            <a:r>
              <a:rPr lang="en-US" dirty="0" smtClean="0"/>
              <a:t>Combined drainage- cum – disposal system </a:t>
            </a:r>
          </a:p>
          <a:p>
            <a:pPr algn="just"/>
            <a:r>
              <a:rPr lang="en-US" dirty="0" smtClean="0"/>
              <a:t> Moderates the temperature of the surrounding by transpiration and a cushion for moderating frost, cold and heat wave impacts </a:t>
            </a:r>
          </a:p>
          <a:p>
            <a:pPr algn="just"/>
            <a:r>
              <a:rPr lang="en-US" dirty="0" smtClean="0"/>
              <a:t> Helps in carbon sequestration and carbon credits </a:t>
            </a:r>
          </a:p>
          <a:p>
            <a:pPr algn="just"/>
            <a:r>
              <a:rPr lang="en-US" dirty="0" smtClean="0"/>
              <a:t> Mitigates the problem of climate change and contributes to increased forest cover </a:t>
            </a:r>
          </a:p>
          <a:p>
            <a:pPr algn="just"/>
            <a:r>
              <a:rPr lang="en-US" dirty="0" smtClean="0"/>
              <a:t>Purifies the atmosphere by absorbing CO2 and releasing O2 </a:t>
            </a:r>
          </a:p>
          <a:p>
            <a:pPr algn="just"/>
            <a:r>
              <a:rPr lang="en-US" dirty="0" smtClean="0"/>
              <a:t>Acts as wind break and shelter belts in </a:t>
            </a:r>
            <a:r>
              <a:rPr lang="en-US" dirty="0" err="1" smtClean="0"/>
              <a:t>agroforestry</a:t>
            </a:r>
            <a:r>
              <a:rPr lang="en-US" dirty="0" smtClean="0"/>
              <a:t> system</a:t>
            </a:r>
          </a:p>
          <a:p>
            <a:pPr algn="just"/>
            <a:r>
              <a:rPr lang="en-US" dirty="0" smtClean="0"/>
              <a:t>Provides higher income to the farmer due to the production of food, fodder, fuel wood and small timber</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483" name="Picture 2" descr="C:\Users\Tanuj\Desktop\Plasticulture.jpg"/>
          <p:cNvPicPr>
            <a:picLocks noChangeAspect="1" noChangeArrowheads="1"/>
          </p:cNvPicPr>
          <p:nvPr/>
        </p:nvPicPr>
        <p:blipFill>
          <a:blip r:embed="rId2"/>
          <a:srcRect/>
          <a:stretch>
            <a:fillRect/>
          </a:stretch>
        </p:blipFill>
        <p:spPr bwMode="auto">
          <a:xfrm>
            <a:off x="14288" y="0"/>
            <a:ext cx="9129712" cy="6846888"/>
          </a:xfrm>
          <a:prstGeom prst="rect">
            <a:avLst/>
          </a:prstGeom>
          <a:noFill/>
          <a:ln w="9525">
            <a:noFill/>
            <a:miter lim="800000"/>
            <a:headEnd/>
            <a:tailEnd/>
          </a:ln>
        </p:spPr>
      </p:pic>
      <p:sp>
        <p:nvSpPr>
          <p:cNvPr id="20484" name="TextBox 2"/>
          <p:cNvSpPr txBox="1">
            <a:spLocks noChangeArrowheads="1"/>
          </p:cNvSpPr>
          <p:nvPr/>
        </p:nvSpPr>
        <p:spPr bwMode="auto">
          <a:xfrm>
            <a:off x="838200" y="2743200"/>
            <a:ext cx="8305800" cy="1016000"/>
          </a:xfrm>
          <a:prstGeom prst="rect">
            <a:avLst/>
          </a:prstGeom>
          <a:noFill/>
          <a:ln w="9525">
            <a:noFill/>
            <a:miter lim="800000"/>
            <a:headEnd/>
            <a:tailEnd/>
          </a:ln>
        </p:spPr>
        <p:txBody>
          <a:bodyPr>
            <a:spAutoFit/>
          </a:bodyPr>
          <a:lstStyle/>
          <a:p>
            <a:pPr algn="ctr"/>
            <a:r>
              <a:rPr lang="en-US" sz="6000" b="1">
                <a:solidFill>
                  <a:srgbClr val="FFFF00"/>
                </a:solidFill>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2800" dirty="0" smtClean="0">
                <a:solidFill>
                  <a:srgbClr val="FF0000"/>
                </a:solidFill>
              </a:rPr>
              <a:t>Water management practices for physical problem of soil</a:t>
            </a:r>
            <a:endParaRPr lang="en-US" sz="2800" dirty="0">
              <a:solidFill>
                <a:srgbClr val="FF0000"/>
              </a:solidFill>
            </a:endParaRPr>
          </a:p>
        </p:txBody>
      </p:sp>
      <p:sp>
        <p:nvSpPr>
          <p:cNvPr id="3" name="Content Placeholder 2"/>
          <p:cNvSpPr>
            <a:spLocks noGrp="1"/>
          </p:cNvSpPr>
          <p:nvPr>
            <p:ph idx="1"/>
          </p:nvPr>
        </p:nvSpPr>
        <p:spPr>
          <a:xfrm>
            <a:off x="228600" y="762000"/>
            <a:ext cx="8686800" cy="6324600"/>
          </a:xfrm>
        </p:spPr>
        <p:txBody>
          <a:bodyPr>
            <a:normAutofit fontScale="77500" lnSpcReduction="20000"/>
          </a:bodyPr>
          <a:lstStyle/>
          <a:p>
            <a:pPr algn="just">
              <a:buNone/>
            </a:pPr>
            <a:r>
              <a:rPr lang="en-US" dirty="0" smtClean="0"/>
              <a:t>• In light soils shallow depth of water with more frequency should be adopted. </a:t>
            </a:r>
          </a:p>
          <a:p>
            <a:pPr algn="just">
              <a:buNone/>
            </a:pPr>
            <a:r>
              <a:rPr lang="en-US" dirty="0" smtClean="0"/>
              <a:t>• To increase the infiltration rate of clay type soil, breeding of soil by mixing with coarse textured soil or tank silt at the rate of 50 tones per hectare is advocated. </a:t>
            </a:r>
          </a:p>
          <a:p>
            <a:pPr algn="just">
              <a:buNone/>
            </a:pPr>
            <a:r>
              <a:rPr lang="en-US" dirty="0" smtClean="0"/>
              <a:t>• Organic wastes like crop residue, farm waste, coir pith, filter cake, etc., at the rate of 20 tones per hectare once in every year can be applied. </a:t>
            </a:r>
          </a:p>
          <a:p>
            <a:pPr algn="just">
              <a:buNone/>
            </a:pPr>
            <a:r>
              <a:rPr lang="en-US" dirty="0" smtClean="0"/>
              <a:t>• Poorly drained clay soils can be improved by providing tile drains and trenches intermittently. </a:t>
            </a:r>
          </a:p>
          <a:p>
            <a:pPr algn="just">
              <a:buNone/>
            </a:pPr>
            <a:r>
              <a:rPr lang="en-US" dirty="0" smtClean="0"/>
              <a:t>• To make the soil more permeable and to overcome poor drainage, addition of organic wastes or sandy soil at the rate of 20 tones per ha or 50 tones per ha respectively is advocated. </a:t>
            </a:r>
          </a:p>
          <a:p>
            <a:pPr algn="just">
              <a:buNone/>
            </a:pPr>
            <a:r>
              <a:rPr lang="en-US" dirty="0" smtClean="0"/>
              <a:t>• Tank silt or heavy soil application is the only way to increase soil depth and water holding capacity. Besides growth shallow rooted crop is advisable. </a:t>
            </a:r>
          </a:p>
          <a:p>
            <a:pPr algn="just">
              <a:buNone/>
            </a:pPr>
            <a:r>
              <a:rPr lang="en-US" dirty="0" smtClean="0"/>
              <a:t>• The encrustation problem could be alleviated by incorporating organic matter and adding </a:t>
            </a:r>
            <a:r>
              <a:rPr lang="en-US" dirty="0" err="1" smtClean="0"/>
              <a:t>montmorilonite</a:t>
            </a:r>
            <a:r>
              <a:rPr lang="en-US" dirty="0" smtClean="0"/>
              <a:t> clay containing silt.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Rectangle 2"/>
          <p:cNvSpPr>
            <a:spLocks noChangeArrowheads="1"/>
          </p:cNvSpPr>
          <p:nvPr/>
        </p:nvSpPr>
        <p:spPr bwMode="auto">
          <a:xfrm>
            <a:off x="685800" y="228600"/>
            <a:ext cx="6477000" cy="6432550"/>
          </a:xfrm>
          <a:prstGeom prst="rect">
            <a:avLst/>
          </a:prstGeom>
          <a:noFill/>
          <a:ln w="9525">
            <a:noFill/>
            <a:miter lim="800000"/>
            <a:headEnd/>
            <a:tailEnd/>
          </a:ln>
        </p:spPr>
        <p:txBody>
          <a:bodyPr>
            <a:spAutoFit/>
          </a:bodyPr>
          <a:lstStyle/>
          <a:p>
            <a:r>
              <a:rPr lang="en-US" sz="2800" b="1"/>
              <a:t>Benefits of drainage </a:t>
            </a:r>
          </a:p>
          <a:p>
            <a:endParaRPr lang="en-US" sz="2400"/>
          </a:p>
          <a:p>
            <a:pPr algn="just"/>
            <a:r>
              <a:rPr lang="en-US" sz="2400" b="1"/>
              <a:t>a) It provides better soil environment for plant growth by creating favourable soil aeration conditions </a:t>
            </a:r>
          </a:p>
          <a:p>
            <a:pPr algn="just"/>
            <a:endParaRPr lang="en-US" sz="2400" b="1"/>
          </a:p>
          <a:p>
            <a:pPr algn="just"/>
            <a:r>
              <a:rPr lang="en-US" sz="2400" b="1"/>
              <a:t>b) It improves the soil structure and in turn increases the soil infiltration </a:t>
            </a:r>
          </a:p>
          <a:p>
            <a:pPr algn="just"/>
            <a:endParaRPr lang="en-US" sz="2400" b="1"/>
          </a:p>
          <a:p>
            <a:pPr algn="just"/>
            <a:r>
              <a:rPr lang="en-US" sz="2400" b="1"/>
              <a:t>c) High infiltration capacity reduces soil erosion.</a:t>
            </a:r>
          </a:p>
          <a:p>
            <a:pPr algn="just"/>
            <a:endParaRPr lang="en-US" sz="2400" b="1"/>
          </a:p>
          <a:p>
            <a:pPr algn="just"/>
            <a:r>
              <a:rPr lang="en-US" sz="2400" b="1"/>
              <a:t>d) It maintains desirable soil temperature, which accelerates plant growth and bacterial activity</a:t>
            </a:r>
          </a:p>
          <a:p>
            <a:pPr algn="just"/>
            <a:endParaRPr lang="en-US" sz="2400" b="1"/>
          </a:p>
          <a:p>
            <a:pPr algn="just"/>
            <a:r>
              <a:rPr lang="en-US" sz="2400" b="1"/>
              <a:t>e) It promotes increased leaching of salts and prevents accumulation of salts in the crop root zone</a:t>
            </a:r>
          </a:p>
        </p:txBody>
      </p:sp>
      <p:pic>
        <p:nvPicPr>
          <p:cNvPr id="3076" name="Picture 4" descr="C:\Users\Tanuj\Desktop\Methods of drainage\Slide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9" name="Rectangle 2"/>
          <p:cNvSpPr>
            <a:spLocks noChangeArrowheads="1"/>
          </p:cNvSpPr>
          <p:nvPr/>
        </p:nvSpPr>
        <p:spPr bwMode="auto">
          <a:xfrm>
            <a:off x="990600" y="152400"/>
            <a:ext cx="6705600" cy="6648450"/>
          </a:xfrm>
          <a:prstGeom prst="rect">
            <a:avLst/>
          </a:prstGeom>
          <a:noFill/>
          <a:ln w="9525">
            <a:noFill/>
            <a:miter lim="800000"/>
            <a:headEnd/>
            <a:tailEnd/>
          </a:ln>
        </p:spPr>
        <p:txBody>
          <a:bodyPr>
            <a:spAutoFit/>
          </a:bodyPr>
          <a:lstStyle/>
          <a:p>
            <a:pPr algn="just"/>
            <a:r>
              <a:rPr lang="en-US" sz="3200" b="1"/>
              <a:t>Problems of  ill drainage </a:t>
            </a:r>
          </a:p>
          <a:p>
            <a:pPr algn="just"/>
            <a:endParaRPr lang="en-US" sz="3000" b="1"/>
          </a:p>
          <a:p>
            <a:pPr algn="just"/>
            <a:r>
              <a:rPr lang="en-US" sz="2800" b="1"/>
              <a:t>a) Limitation of aeration.</a:t>
            </a:r>
          </a:p>
          <a:p>
            <a:pPr algn="just"/>
            <a:endParaRPr lang="en-US" sz="2800" b="1"/>
          </a:p>
          <a:p>
            <a:pPr algn="just"/>
            <a:r>
              <a:rPr lang="en-US" sz="2800" b="1"/>
              <a:t>b) Accumulation of CO2 and toxic substances like H2S, ferrous sulfide etc. in the crop root zones </a:t>
            </a:r>
          </a:p>
          <a:p>
            <a:pPr algn="just"/>
            <a:endParaRPr lang="en-US" sz="2800" b="1"/>
          </a:p>
          <a:p>
            <a:pPr algn="just"/>
            <a:r>
              <a:rPr lang="en-US" sz="2800" b="1"/>
              <a:t>c) Reduced water uptake due to reduced activity of roots as a result of oxygen stress</a:t>
            </a:r>
          </a:p>
          <a:p>
            <a:pPr algn="just"/>
            <a:endParaRPr lang="en-US" sz="2800" b="1"/>
          </a:p>
          <a:p>
            <a:pPr algn="just"/>
            <a:r>
              <a:rPr lang="en-US" sz="2800" b="1"/>
              <a:t>d) Reduced nutrient uptake</a:t>
            </a:r>
          </a:p>
          <a:p>
            <a:pPr algn="just"/>
            <a:endParaRPr lang="en-US" sz="2800" b="1"/>
          </a:p>
          <a:p>
            <a:pPr algn="just"/>
            <a:r>
              <a:rPr lang="en-US" sz="2800" b="1"/>
              <a:t>e) Development of soil salinity and alkalinity</a:t>
            </a:r>
          </a:p>
        </p:txBody>
      </p:sp>
      <p:pic>
        <p:nvPicPr>
          <p:cNvPr id="4100" name="Picture 5" descr="C:\Users\Tanuj\Desktop\Methods of drainage.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3" name="Rectangle 2"/>
          <p:cNvSpPr>
            <a:spLocks noChangeArrowheads="1"/>
          </p:cNvSpPr>
          <p:nvPr/>
        </p:nvSpPr>
        <p:spPr bwMode="auto">
          <a:xfrm>
            <a:off x="838200" y="228600"/>
            <a:ext cx="6324600"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800" b="1" dirty="0"/>
              <a:t>Surface drainage systems </a:t>
            </a:r>
          </a:p>
          <a:p>
            <a:pPr algn="just">
              <a:defRPr/>
            </a:pPr>
            <a:r>
              <a:rPr lang="en-US" sz="2400" dirty="0"/>
              <a:t> </a:t>
            </a:r>
          </a:p>
          <a:p>
            <a:pPr algn="just">
              <a:spcBef>
                <a:spcPts val="600"/>
              </a:spcBef>
              <a:defRPr/>
            </a:pPr>
            <a:r>
              <a:rPr lang="en-US" sz="2800" b="1" dirty="0">
                <a:solidFill>
                  <a:srgbClr val="FFFF00"/>
                </a:solidFill>
              </a:rPr>
              <a:t>Safe removal and disposal of excess water primarily from land surface or cropped area by a net work of surface drains or constructed channels and through proper land shaping is known as surface drainage. There are four general types of surface drainage systems used in flat areas having a slope of &lt;2% viz.,</a:t>
            </a:r>
          </a:p>
          <a:p>
            <a:pPr marL="514350" indent="-514350" algn="just">
              <a:spcBef>
                <a:spcPts val="600"/>
              </a:spcBef>
              <a:buFontTx/>
              <a:buAutoNum type="alphaLcParenBoth"/>
              <a:defRPr/>
            </a:pPr>
            <a:r>
              <a:rPr lang="en-US" sz="2800" b="1" dirty="0">
                <a:solidFill>
                  <a:srgbClr val="FFFF00"/>
                </a:solidFill>
              </a:rPr>
              <a:t>Random drain system</a:t>
            </a:r>
          </a:p>
          <a:p>
            <a:pPr algn="just">
              <a:spcBef>
                <a:spcPts val="600"/>
              </a:spcBef>
              <a:defRPr/>
            </a:pPr>
            <a:r>
              <a:rPr lang="en-US" sz="2800" b="1" dirty="0">
                <a:solidFill>
                  <a:srgbClr val="FFFF00"/>
                </a:solidFill>
              </a:rPr>
              <a:t>(b) Parallel field drain system</a:t>
            </a:r>
          </a:p>
          <a:p>
            <a:pPr algn="just">
              <a:spcBef>
                <a:spcPts val="600"/>
              </a:spcBef>
              <a:defRPr/>
            </a:pPr>
            <a:r>
              <a:rPr lang="en-US" sz="2800" b="1" dirty="0">
                <a:solidFill>
                  <a:srgbClr val="FFFF00"/>
                </a:solidFill>
              </a:rPr>
              <a:t>(c) Parallel open ditch system</a:t>
            </a:r>
          </a:p>
          <a:p>
            <a:pPr algn="just">
              <a:spcBef>
                <a:spcPts val="600"/>
              </a:spcBef>
              <a:defRPr/>
            </a:pPr>
            <a:r>
              <a:rPr lang="en-US" sz="2800" b="1" dirty="0">
                <a:solidFill>
                  <a:srgbClr val="FFFF00"/>
                </a:solidFill>
              </a:rPr>
              <a:t>(d) Bedding system</a:t>
            </a:r>
          </a:p>
        </p:txBody>
      </p:sp>
      <p:pic>
        <p:nvPicPr>
          <p:cNvPr id="5124" name="Picture 4" descr="C:\Users\Tanuj\Desktop\Methods of drainage\Slide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7" name="Rectangle 2"/>
          <p:cNvSpPr>
            <a:spLocks noChangeArrowheads="1"/>
          </p:cNvSpPr>
          <p:nvPr/>
        </p:nvSpPr>
        <p:spPr bwMode="auto">
          <a:xfrm>
            <a:off x="914400" y="179388"/>
            <a:ext cx="6629400" cy="3046412"/>
          </a:xfrm>
          <a:prstGeom prst="rect">
            <a:avLst/>
          </a:prstGeom>
          <a:noFill/>
          <a:ln w="9525">
            <a:noFill/>
            <a:miter lim="800000"/>
            <a:headEnd/>
            <a:tailEnd/>
          </a:ln>
        </p:spPr>
        <p:txBody>
          <a:bodyPr>
            <a:spAutoFit/>
          </a:bodyPr>
          <a:lstStyle/>
          <a:p>
            <a:r>
              <a:rPr lang="en-US" sz="2800" b="1"/>
              <a:t>Random drain system: </a:t>
            </a:r>
          </a:p>
          <a:p>
            <a:endParaRPr lang="en-US" sz="2400"/>
          </a:p>
          <a:p>
            <a:pPr algn="just"/>
            <a:r>
              <a:rPr lang="en-US" sz="2800" b="1">
                <a:solidFill>
                  <a:srgbClr val="FFFF00"/>
                </a:solidFill>
              </a:rPr>
              <a:t>This system is usually adopted in areas where the ground surface is characterized by a series and depression (undulating land surface) and where small depressions are to be drained off</a:t>
            </a:r>
          </a:p>
        </p:txBody>
      </p:sp>
      <p:pic>
        <p:nvPicPr>
          <p:cNvPr id="6148" name="Picture 5"/>
          <p:cNvPicPr>
            <a:picLocks noChangeAspect="1" noChangeArrowheads="1"/>
          </p:cNvPicPr>
          <p:nvPr/>
        </p:nvPicPr>
        <p:blipFill>
          <a:blip r:embed="rId2"/>
          <a:srcRect/>
          <a:stretch>
            <a:fillRect/>
          </a:stretch>
        </p:blipFill>
        <p:spPr bwMode="auto">
          <a:xfrm>
            <a:off x="533400" y="3463925"/>
            <a:ext cx="8462963" cy="3241675"/>
          </a:xfrm>
          <a:prstGeom prst="rect">
            <a:avLst/>
          </a:prstGeom>
          <a:noFill/>
          <a:ln w="9525">
            <a:noFill/>
            <a:miter lim="800000"/>
            <a:headEnd/>
            <a:tailEnd/>
          </a:ln>
          <a:effectLst/>
        </p:spPr>
      </p:pic>
      <p:pic>
        <p:nvPicPr>
          <p:cNvPr id="6149" name="Picture 5" descr="C:\Users\Tanuj\Desktop\Methods of drainage\Slide5.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71" name="Rectangle 2"/>
          <p:cNvSpPr>
            <a:spLocks noChangeArrowheads="1"/>
          </p:cNvSpPr>
          <p:nvPr/>
        </p:nvSpPr>
        <p:spPr bwMode="auto">
          <a:xfrm>
            <a:off x="914400" y="304800"/>
            <a:ext cx="6629400" cy="2000250"/>
          </a:xfrm>
          <a:prstGeom prst="rect">
            <a:avLst/>
          </a:prstGeom>
          <a:noFill/>
          <a:ln w="9525">
            <a:noFill/>
            <a:miter lim="800000"/>
            <a:headEnd/>
            <a:tailEnd/>
          </a:ln>
        </p:spPr>
        <p:txBody>
          <a:bodyPr>
            <a:spAutoFit/>
          </a:bodyPr>
          <a:lstStyle/>
          <a:p>
            <a:pPr algn="just"/>
            <a:r>
              <a:rPr lang="en-US" sz="2800" b="1"/>
              <a:t>Parallel field drain system: </a:t>
            </a:r>
          </a:p>
          <a:p>
            <a:pPr algn="just"/>
            <a:endParaRPr lang="en-US" sz="2400" b="1"/>
          </a:p>
          <a:p>
            <a:pPr algn="just"/>
            <a:r>
              <a:rPr lang="en-US" sz="2400" b="1">
                <a:solidFill>
                  <a:srgbClr val="FFFF00"/>
                </a:solidFill>
              </a:rPr>
              <a:t>The parallel field ditch system is used in places where the surface is uniform and has few noticeable ridges or depressions.</a:t>
            </a:r>
          </a:p>
        </p:txBody>
      </p:sp>
      <p:pic>
        <p:nvPicPr>
          <p:cNvPr id="7172" name="Picture 5"/>
          <p:cNvPicPr>
            <a:picLocks noChangeAspect="1" noChangeArrowheads="1"/>
          </p:cNvPicPr>
          <p:nvPr/>
        </p:nvPicPr>
        <p:blipFill>
          <a:blip r:embed="rId2"/>
          <a:srcRect/>
          <a:stretch>
            <a:fillRect/>
          </a:stretch>
        </p:blipFill>
        <p:spPr bwMode="auto">
          <a:xfrm>
            <a:off x="381000" y="2667000"/>
            <a:ext cx="8456613" cy="2895600"/>
          </a:xfrm>
          <a:prstGeom prst="rect">
            <a:avLst/>
          </a:prstGeom>
          <a:noFill/>
          <a:ln w="9525">
            <a:noFill/>
            <a:miter lim="800000"/>
            <a:headEnd/>
            <a:tailEnd/>
          </a:ln>
          <a:effectLst/>
        </p:spPr>
      </p:pic>
      <p:pic>
        <p:nvPicPr>
          <p:cNvPr id="7173" name="Picture 5" descr="C:\Users\Tanuj\Desktop\Methods of drainage\Slide6.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95" name="Rectangle 2"/>
          <p:cNvSpPr>
            <a:spLocks noChangeArrowheads="1"/>
          </p:cNvSpPr>
          <p:nvPr/>
        </p:nvSpPr>
        <p:spPr bwMode="auto">
          <a:xfrm>
            <a:off x="685800" y="327025"/>
            <a:ext cx="6477000" cy="2432050"/>
          </a:xfrm>
          <a:prstGeom prst="rect">
            <a:avLst/>
          </a:prstGeom>
          <a:noFill/>
          <a:ln w="9525">
            <a:noFill/>
            <a:miter lim="800000"/>
            <a:headEnd/>
            <a:tailEnd/>
          </a:ln>
        </p:spPr>
        <p:txBody>
          <a:bodyPr>
            <a:spAutoFit/>
          </a:bodyPr>
          <a:lstStyle/>
          <a:p>
            <a:r>
              <a:rPr lang="en-US" sz="3200"/>
              <a:t>Parallel open ditch system: </a:t>
            </a:r>
          </a:p>
          <a:p>
            <a:pPr algn="just"/>
            <a:r>
              <a:rPr lang="en-US" sz="2400" b="1"/>
              <a:t>The parallel open ditch system is similar to parallel field drain system in all respects except that the drains are replaced by open ditches which are comparatively deeper and have steeper side slopes than the field drains</a:t>
            </a:r>
            <a:endParaRPr lang="en-US" b="1">
              <a:solidFill>
                <a:srgbClr val="FFFF00"/>
              </a:solidFill>
            </a:endParaRPr>
          </a:p>
        </p:txBody>
      </p:sp>
      <p:pic>
        <p:nvPicPr>
          <p:cNvPr id="8196" name="Picture 5"/>
          <p:cNvPicPr>
            <a:picLocks noChangeAspect="1" noChangeArrowheads="1"/>
          </p:cNvPicPr>
          <p:nvPr/>
        </p:nvPicPr>
        <p:blipFill>
          <a:blip r:embed="rId2"/>
          <a:srcRect/>
          <a:stretch>
            <a:fillRect/>
          </a:stretch>
        </p:blipFill>
        <p:spPr bwMode="auto">
          <a:xfrm>
            <a:off x="550863" y="3048000"/>
            <a:ext cx="6459537" cy="3762375"/>
          </a:xfrm>
          <a:prstGeom prst="rect">
            <a:avLst/>
          </a:prstGeom>
          <a:noFill/>
          <a:ln w="9525">
            <a:noFill/>
            <a:miter lim="800000"/>
            <a:headEnd/>
            <a:tailEnd/>
          </a:ln>
          <a:effectLst/>
        </p:spPr>
      </p:pic>
      <p:pic>
        <p:nvPicPr>
          <p:cNvPr id="8197" name="Picture 5" descr="C:\Users\Tanuj\Desktop\Methods of drainage\Slide7.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1233</TotalTime>
  <Words>1582</Words>
  <Application>Microsoft Office PowerPoint</Application>
  <PresentationFormat>On-screen Show (4:3)</PresentationFormat>
  <Paragraphs>114</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DejaVu Sans</vt:lpstr>
      <vt:lpstr>Tahoma</vt:lpstr>
      <vt:lpstr>Times New Roman</vt:lpstr>
      <vt:lpstr>Office Theme</vt:lpstr>
      <vt:lpstr>Course name – Principles and Practices of Water Management (AGRO 0504) Course Credit – 2+1   </vt:lpstr>
      <vt:lpstr>Drainage requirement in crops  </vt:lpstr>
      <vt:lpstr>Water management practices for physical problem of soil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Boi-drainage </vt:lpstr>
      <vt:lpstr>Merits of biodrainage over conventional drainage systems</vt:lpstr>
      <vt:lpstr>Reclamation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LENOVO</cp:lastModifiedBy>
  <cp:revision>20</cp:revision>
  <dcterms:created xsi:type="dcterms:W3CDTF">2006-08-16T00:00:00Z</dcterms:created>
  <dcterms:modified xsi:type="dcterms:W3CDTF">2023-07-05T15:48:32Z</dcterms:modified>
</cp:coreProperties>
</file>