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9" r:id="rId4"/>
    <p:sldId id="260" r:id="rId5"/>
    <p:sldId id="292" r:id="rId6"/>
    <p:sldId id="293" r:id="rId7"/>
    <p:sldId id="29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C3A84-B57D-4A33-AEDB-2B87B07A3339}" type="datetimeFigureOut">
              <a:rPr lang="en-US" smtClean="0"/>
              <a:pPr/>
              <a:t>7/5/2023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9FFDE-D148-47B4-AA01-C7BE6665DFF0}" type="slidenum">
              <a:rPr lang="en-US" smtClean="0"/>
              <a:pPr/>
              <a:t>‹#›</a:t>
            </a:fld>
            <a:endParaRPr lang="en-US"/>
          </a:p>
        </p:txBody>
      </p:sp>
    </p:spTree>
    <p:extLst>
      <p:ext uri="{BB962C8B-B14F-4D97-AF65-F5344CB8AC3E}">
        <p14:creationId xmlns:p14="http://schemas.microsoft.com/office/powerpoint/2010/main" val="1169518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3524251"/>
          </a:xfrm>
        </p:spPr>
        <p:txBody>
          <a:bodyPr>
            <a:normAutofit fontScale="90000"/>
          </a:bodyPr>
          <a:lstStyle/>
          <a:p>
            <a:pPr algn="l"/>
            <a: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t>Course name –</a:t>
            </a:r>
            <a:b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Principles and Practices of Water Management (AGRO 0504)</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solidFill>
                  <a:schemeClr val="accent1">
                    <a:lumMod val="75000"/>
                  </a:schemeClr>
                </a:solidFill>
                <a:latin typeface="Times New Roman" panose="02020603050405020304" pitchFamily="18" charset="0"/>
                <a:cs typeface="Times New Roman" panose="02020603050405020304" pitchFamily="18" charset="0"/>
              </a:rPr>
              <a:t>Course Credit – </a:t>
            </a:r>
            <a:r>
              <a:rPr lang="en-US" dirty="0">
                <a:latin typeface="Times New Roman" panose="02020603050405020304" pitchFamily="18" charset="0"/>
                <a:cs typeface="Times New Roman" panose="02020603050405020304" pitchFamily="18" charset="0"/>
              </a:rPr>
              <a:t>2+1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Subtitle 2"/>
          <p:cNvSpPr>
            <a:spLocks noGrp="1"/>
          </p:cNvSpPr>
          <p:nvPr>
            <p:ph type="subTitle" idx="1"/>
          </p:nvPr>
        </p:nvSpPr>
        <p:spPr>
          <a:xfrm>
            <a:off x="685800" y="3886200"/>
            <a:ext cx="7772400" cy="1981200"/>
          </a:xfrm>
        </p:spPr>
        <p:txBody>
          <a:bodyPr>
            <a:normAutofit/>
          </a:bodyPr>
          <a:lstStyle/>
          <a:p>
            <a:pPr algn="l"/>
            <a:r>
              <a:rPr lang="en-US" b="1" dirty="0">
                <a:solidFill>
                  <a:schemeClr val="accent1">
                    <a:lumMod val="75000"/>
                  </a:schemeClr>
                </a:solidFill>
                <a:latin typeface="Times New Roman" panose="02020603050405020304" pitchFamily="18" charset="0"/>
                <a:cs typeface="Times New Roman" panose="02020603050405020304" pitchFamily="18" charset="0"/>
              </a:rPr>
              <a:t>Lecture 3</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Topic: </a:t>
            </a:r>
            <a:r>
              <a:rPr lang="en-US" dirty="0">
                <a:solidFill>
                  <a:schemeClr val="tx1"/>
                </a:solidFill>
                <a:latin typeface="Times New Roman" panose="02020603050405020304" pitchFamily="18" charset="0"/>
                <a:cs typeface="Times New Roman" panose="02020603050405020304" pitchFamily="18" charset="0"/>
              </a:rPr>
              <a:t>Water resources and irrigation development in of India and concerned state</a:t>
            </a:r>
            <a:endParaRPr lang="en-US"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water resource of India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Precipitation </a:t>
            </a:r>
          </a:p>
          <a:p>
            <a:r>
              <a:rPr lang="en-US" dirty="0" smtClean="0"/>
              <a:t>Atmosphere water other than precipitation</a:t>
            </a:r>
          </a:p>
          <a:p>
            <a:r>
              <a:rPr lang="en-US" dirty="0" smtClean="0"/>
              <a:t>Ground water  </a:t>
            </a:r>
          </a:p>
          <a:p>
            <a:r>
              <a:rPr lang="en-US" dirty="0" smtClean="0"/>
              <a:t>Flood </a:t>
            </a:r>
          </a:p>
          <a:p>
            <a:r>
              <a:rPr lang="en-US" dirty="0" smtClean="0"/>
              <a:t>Reservoir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Irrigation sources</a:t>
            </a:r>
            <a:endParaRPr lang="en-US" dirty="0"/>
          </a:p>
        </p:txBody>
      </p:sp>
      <p:sp>
        <p:nvSpPr>
          <p:cNvPr id="3" name="Content Placeholder 2"/>
          <p:cNvSpPr>
            <a:spLocks noGrp="1"/>
          </p:cNvSpPr>
          <p:nvPr>
            <p:ph idx="1"/>
          </p:nvPr>
        </p:nvSpPr>
        <p:spPr/>
        <p:txBody>
          <a:bodyPr/>
          <a:lstStyle/>
          <a:p>
            <a:r>
              <a:rPr lang="en-US" dirty="0" smtClean="0"/>
              <a:t>Surface water </a:t>
            </a:r>
          </a:p>
          <a:p>
            <a:r>
              <a:rPr lang="en-US" dirty="0" smtClean="0"/>
              <a:t>Ground water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143000"/>
          </a:xfrm>
        </p:spPr>
        <p:txBody>
          <a:bodyPr>
            <a:normAutofit fontScale="90000"/>
          </a:bodyPr>
          <a:lstStyle/>
          <a:p>
            <a:r>
              <a:rPr lang="en-US" b="1" dirty="0" smtClean="0"/>
              <a:t>Major , minor and medium irrigation projects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839200" cy="5668963"/>
          </a:xfrm>
        </p:spPr>
        <p:txBody>
          <a:bodyPr>
            <a:normAutofit fontScale="70000" lnSpcReduction="20000"/>
          </a:bodyPr>
          <a:lstStyle/>
          <a:p>
            <a:pPr algn="just"/>
            <a:r>
              <a:rPr lang="en-US" dirty="0" smtClean="0"/>
              <a:t>Major Irrigation Projects: The area envisaged to be covered under irrigation is of the order over 10000 hectare (CCA&gt;10,000 ha). This type of project consist huge storage reservoirs, flow diversion structures and a large network of canals. These are often multi-purpose projects serving other aspects like flood control and hydro power.</a:t>
            </a:r>
          </a:p>
          <a:p>
            <a:pPr algn="just"/>
            <a:endParaRPr lang="en-US" dirty="0" smtClean="0"/>
          </a:p>
          <a:p>
            <a:pPr algn="just"/>
            <a:r>
              <a:rPr lang="en-US" dirty="0" smtClean="0"/>
              <a:t>Medium Irrigation Projects: Projects having CCA less than 10,000 ha but more than 2,000 ha are classified as medium irrigation projects. These are also multi-purpose surface water projects. Medium size storage, diversion and distribution structures are the main components of this type of project.</a:t>
            </a:r>
          </a:p>
          <a:p>
            <a:pPr algn="just"/>
            <a:endParaRPr lang="en-US" dirty="0" smtClean="0"/>
          </a:p>
          <a:p>
            <a:pPr algn="just"/>
            <a:r>
              <a:rPr lang="en-US" dirty="0" smtClean="0"/>
              <a:t>Minor Irrigation Projects: Projects having CCA less than or equal to 2,000 ha are termed as minor irrigation project. The main sources of water are tanks, small reservoirs and groundwater pumping. A number of minor irrigation projects may exist individually within the command area of a major or medium irrigation project.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The Major and Medium Irrigation (MMI) projects are further classified into two types based on irrigation method adopted.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Direct Irrigation method: In this method water is directly diverted from the river into the canal by the construction of a diversion structure like weir or barrage across the stream without attempting to store water. This method is practiced where the stream has adequate perennial supply. Direct irrigation is usually practiced in deltaic tracts that is, in areas having even and plane topography.</a:t>
            </a:r>
          </a:p>
          <a:p>
            <a:pPr algn="just"/>
            <a:endParaRPr lang="en-US" dirty="0" smtClean="0"/>
          </a:p>
          <a:p>
            <a:pPr algn="just"/>
            <a:r>
              <a:rPr lang="en-US" dirty="0" smtClean="0"/>
              <a:t>Indirect or Storage Irrigation Method: In this system, water is stored in a reservoir during monsoon by construction of a dam across the river. The stored water is diverted to the fields through a network of canals during the dry period. Evidently indirect irrigation is adopted where the river is not perennial or flow in the river is inadequate during lean period.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Based on the Way of Water Application</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334000"/>
          </a:xfrm>
        </p:spPr>
        <p:txBody>
          <a:bodyPr>
            <a:normAutofit fontScale="70000" lnSpcReduction="20000"/>
          </a:bodyPr>
          <a:lstStyle/>
          <a:p>
            <a:r>
              <a:rPr lang="en-US" dirty="0" smtClean="0"/>
              <a:t>The Irrigation schemes are classified into two types based on way of water application.</a:t>
            </a:r>
          </a:p>
          <a:p>
            <a:r>
              <a:rPr lang="en-US" dirty="0" smtClean="0"/>
              <a:t>Gravity/Flow Irrigation Scheme: This is the type of irrigation system in which water is stored at a higher elevation so as to enable supply to the land by gravity flow. Such irrigation schemes consists head works across river to store the water and canal network to distribute the water. The gravity irrigation scheme is further classified as:</a:t>
            </a:r>
          </a:p>
          <a:p>
            <a:pPr lvl="1"/>
            <a:r>
              <a:rPr lang="en-US" dirty="0" smtClean="0"/>
              <a:t>Perennial Irrigation Scheme: In this scheme assured supply of water is made available to the command area throughout the crop period to meet irrigation requirement of the crops.</a:t>
            </a:r>
          </a:p>
          <a:p>
            <a:pPr lvl="1"/>
            <a:endParaRPr lang="en-US" dirty="0" smtClean="0"/>
          </a:p>
          <a:p>
            <a:pPr lvl="1"/>
            <a:r>
              <a:rPr lang="en-US" dirty="0" smtClean="0"/>
              <a:t>Non-Perennial Irrigation (Restricted Irrigation) Scheme: Canal supply is generally made available in non-monsoon period from the storage.</a:t>
            </a:r>
          </a:p>
          <a:p>
            <a:pPr lvl="1"/>
            <a:endParaRPr lang="en-US" dirty="0" smtClean="0"/>
          </a:p>
          <a:p>
            <a:r>
              <a:rPr lang="en-US" dirty="0" smtClean="0"/>
              <a:t> Lift Irrigation Scheme: Irrigation systems in which water has to be pumped to the field or canal network form lower elevations are </a:t>
            </a:r>
            <a:r>
              <a:rPr lang="en-US" dirty="0" err="1" smtClean="0"/>
              <a:t>categorised</a:t>
            </a:r>
            <a:r>
              <a:rPr lang="en-US" dirty="0" smtClean="0"/>
              <a:t> as lift irrigation schemes.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497</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Tahoma</vt:lpstr>
      <vt:lpstr>Times New Roman</vt:lpstr>
      <vt:lpstr>Office Theme</vt:lpstr>
      <vt:lpstr>Course name – Principles and Practices of Water Management (AGRO 0504) Course Credit – 2+1   </vt:lpstr>
      <vt:lpstr>water resource of India  </vt:lpstr>
      <vt:lpstr>Irrigation sources</vt:lpstr>
      <vt:lpstr>Major , minor and medium irrigation projects</vt:lpstr>
      <vt:lpstr>PowerPoint Presentation</vt:lpstr>
      <vt:lpstr>The Major and Medium Irrigation (MMI) projects are further classified into two types based on irrigation method adopted. </vt:lpstr>
      <vt:lpstr>Based on the Way of Water Application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34</cp:revision>
  <dcterms:created xsi:type="dcterms:W3CDTF">2006-08-16T00:00:00Z</dcterms:created>
  <dcterms:modified xsi:type="dcterms:W3CDTF">2023-07-05T11:30:26Z</dcterms:modified>
</cp:coreProperties>
</file>