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92" r:id="rId4"/>
    <p:sldId id="293" r:id="rId5"/>
    <p:sldId id="294" r:id="rId6"/>
    <p:sldId id="295" r:id="rId7"/>
    <p:sldId id="298" r:id="rId8"/>
    <p:sldId id="299" r:id="rId9"/>
    <p:sldId id="300" r:id="rId10"/>
    <p:sldId id="296" r:id="rId11"/>
    <p:sldId id="301" r:id="rId12"/>
    <p:sldId id="297" r:id="rId13"/>
    <p:sldId id="302" r:id="rId14"/>
    <p:sldId id="303" r:id="rId15"/>
    <p:sldId id="273" r:id="rId16"/>
    <p:sldId id="274" r:id="rId17"/>
    <p:sldId id="275" r:id="rId18"/>
    <p:sldId id="276" r:id="rId19"/>
    <p:sldId id="277" r:id="rId20"/>
    <p:sldId id="278" r:id="rId21"/>
    <p:sldId id="279" r:id="rId22"/>
    <p:sldId id="280" r:id="rId23"/>
    <p:sldId id="281" r:id="rId24"/>
    <p:sldId id="282" r:id="rId25"/>
    <p:sldId id="305" r:id="rId26"/>
    <p:sldId id="306" r:id="rId27"/>
    <p:sldId id="307"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C3A84-B57D-4A33-AEDB-2B87B07A3339}" type="datetimeFigureOut">
              <a:rPr lang="en-US" smtClean="0"/>
              <a:pPr/>
              <a:t>7/5/2023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9FFDE-D148-47B4-AA01-C7BE6665DFF0}" type="slidenum">
              <a:rPr lang="en-US" smtClean="0"/>
              <a:pPr/>
              <a:t>‹#›</a:t>
            </a:fld>
            <a:endParaRPr lang="en-US"/>
          </a:p>
        </p:txBody>
      </p:sp>
    </p:spTree>
    <p:extLst>
      <p:ext uri="{BB962C8B-B14F-4D97-AF65-F5344CB8AC3E}">
        <p14:creationId xmlns:p14="http://schemas.microsoft.com/office/powerpoint/2010/main" val="116951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normAutofit/>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BA6B6CA-D258-41E5-BFA1-F02E024427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3448051"/>
          </a:xfrm>
        </p:spPr>
        <p:txBody>
          <a:bodyPr>
            <a:normAutofit fontScale="90000"/>
          </a:bodyPr>
          <a:lstStyle/>
          <a:p>
            <a:pPr algn="l"/>
            <a:r>
              <a:rPr lang="en-US" b="1"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Course name –</a:t>
            </a:r>
            <a:br>
              <a:rPr lang="en-US" b="1"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dirty="0" smtClean="0">
                <a:latin typeface="Times New Roman" panose="02020603050405020304" pitchFamily="18" charset="0"/>
                <a:ea typeface="Tahoma" panose="020B0604030504040204" pitchFamily="34" charset="0"/>
                <a:cs typeface="Times New Roman" panose="02020603050405020304" pitchFamily="18" charset="0"/>
              </a:rPr>
              <a:t>Principles and Practices of </a:t>
            </a:r>
            <a:r>
              <a:rPr lang="en-US" dirty="0">
                <a:latin typeface="Times New Roman" panose="02020603050405020304" pitchFamily="18" charset="0"/>
                <a:ea typeface="Tahoma" panose="020B0604030504040204" pitchFamily="34" charset="0"/>
                <a:cs typeface="Times New Roman" panose="02020603050405020304" pitchFamily="18" charset="0"/>
              </a:rPr>
              <a:t>W</a:t>
            </a:r>
            <a:r>
              <a:rPr lang="en-US" dirty="0" smtClean="0">
                <a:latin typeface="Times New Roman" panose="02020603050405020304" pitchFamily="18" charset="0"/>
                <a:ea typeface="Tahoma" panose="020B0604030504040204" pitchFamily="34" charset="0"/>
                <a:cs typeface="Times New Roman" panose="02020603050405020304" pitchFamily="18" charset="0"/>
              </a:rPr>
              <a:t>ater </a:t>
            </a:r>
            <a:r>
              <a:rPr lang="en-US" dirty="0" smtClean="0">
                <a:latin typeface="Times New Roman" panose="02020603050405020304" pitchFamily="18" charset="0"/>
                <a:ea typeface="Tahoma" panose="020B0604030504040204" pitchFamily="34" charset="0"/>
                <a:cs typeface="Times New Roman" panose="02020603050405020304" pitchFamily="18" charset="0"/>
              </a:rPr>
              <a:t>M</a:t>
            </a:r>
            <a:r>
              <a:rPr lang="en-US" dirty="0" smtClean="0">
                <a:latin typeface="Times New Roman" panose="02020603050405020304" pitchFamily="18" charset="0"/>
                <a:ea typeface="Tahoma" panose="020B0604030504040204" pitchFamily="34" charset="0"/>
                <a:cs typeface="Times New Roman" panose="02020603050405020304" pitchFamily="18" charset="0"/>
              </a:rPr>
              <a:t>anagement (AGRO 0504)</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solidFill>
                  <a:schemeClr val="accent1">
                    <a:lumMod val="75000"/>
                  </a:schemeClr>
                </a:solidFill>
                <a:latin typeface="Times New Roman" panose="02020603050405020304" pitchFamily="18" charset="0"/>
                <a:cs typeface="Times New Roman" panose="02020603050405020304" pitchFamily="18" charset="0"/>
              </a:rPr>
              <a:t>Course Credit – </a:t>
            </a:r>
            <a:r>
              <a:rPr lang="en-US" dirty="0" smtClean="0">
                <a:latin typeface="Times New Roman" panose="02020603050405020304" pitchFamily="18" charset="0"/>
                <a:cs typeface="Times New Roman" panose="02020603050405020304" pitchFamily="18" charset="0"/>
              </a:rPr>
              <a:t>2+1</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smtClean="0"/>
              <a:t/>
            </a:r>
            <a:br>
              <a:rPr lang="en-US" dirty="0" smtClean="0"/>
            </a:br>
            <a:endParaRPr lang="en-US" dirty="0"/>
          </a:p>
        </p:txBody>
      </p:sp>
      <p:sp>
        <p:nvSpPr>
          <p:cNvPr id="3" name="Subtitle 2"/>
          <p:cNvSpPr>
            <a:spLocks noGrp="1"/>
          </p:cNvSpPr>
          <p:nvPr>
            <p:ph type="subTitle" idx="1"/>
          </p:nvPr>
        </p:nvSpPr>
        <p:spPr>
          <a:xfrm>
            <a:off x="685800" y="2819400"/>
            <a:ext cx="7772400" cy="2514600"/>
          </a:xfrm>
        </p:spPr>
        <p:txBody>
          <a:bodyPr>
            <a:normAutofit fontScale="92500" lnSpcReduction="10000"/>
          </a:bodyPr>
          <a:lstStyle/>
          <a:p>
            <a:endParaRPr lang="en-US" dirty="0" smtClean="0"/>
          </a:p>
          <a:p>
            <a:pPr algn="l"/>
            <a:r>
              <a:rPr lang="en-US" b="1" dirty="0" smtClean="0">
                <a:solidFill>
                  <a:schemeClr val="accent1">
                    <a:lumMod val="75000"/>
                  </a:schemeClr>
                </a:solidFill>
                <a:latin typeface="Times New Roman" panose="02020603050405020304" pitchFamily="18" charset="0"/>
                <a:cs typeface="Times New Roman" panose="02020603050405020304" pitchFamily="18" charset="0"/>
              </a:rPr>
              <a:t>Lecture 3</a:t>
            </a:r>
            <a:endParaRPr lang="en-US" b="1"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b="1" dirty="0" smtClean="0">
                <a:solidFill>
                  <a:schemeClr val="accent1">
                    <a:lumMod val="75000"/>
                  </a:schemeClr>
                </a:solidFill>
                <a:latin typeface="Times New Roman" panose="02020603050405020304" pitchFamily="18" charset="0"/>
                <a:cs typeface="Times New Roman" panose="02020603050405020304" pitchFamily="18" charset="0"/>
              </a:rPr>
              <a:t>Topic: </a:t>
            </a:r>
            <a:r>
              <a:rPr lang="en-US" dirty="0">
                <a:solidFill>
                  <a:schemeClr val="tx1"/>
                </a:solidFill>
                <a:latin typeface="Times New Roman" panose="02020603050405020304" pitchFamily="18" charset="0"/>
                <a:cs typeface="Times New Roman" panose="02020603050405020304" pitchFamily="18" charset="0"/>
              </a:rPr>
              <a:t>Major irrigation projects, extent of area and crops irrigated in India and in different states.</a:t>
            </a: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en-US" sz="2000" b="1" dirty="0" smtClean="0"/>
              <a:t>Madhya </a:t>
            </a:r>
            <a:r>
              <a:rPr lang="en-US" sz="2000" b="1" dirty="0" err="1" smtClean="0"/>
              <a:t>Ganaga</a:t>
            </a:r>
            <a:r>
              <a:rPr lang="en-US" sz="2000" b="1" dirty="0" smtClean="0"/>
              <a:t> Canal </a:t>
            </a:r>
            <a:r>
              <a:rPr lang="en-US" sz="2000" dirty="0" smtClean="0"/>
              <a:t>(Uttar Pradesh): A barrage across </a:t>
            </a:r>
            <a:r>
              <a:rPr lang="en-US" sz="2000" dirty="0" err="1" smtClean="0"/>
              <a:t>Ganga</a:t>
            </a:r>
            <a:r>
              <a:rPr lang="en-US" sz="2000" dirty="0" smtClean="0"/>
              <a:t> in </a:t>
            </a:r>
            <a:r>
              <a:rPr lang="en-US" sz="2000" dirty="0" err="1" smtClean="0"/>
              <a:t>Bijnore</a:t>
            </a:r>
            <a:r>
              <a:rPr lang="en-US" sz="2000" dirty="0" smtClean="0"/>
              <a:t> district.</a:t>
            </a:r>
          </a:p>
          <a:p>
            <a:r>
              <a:rPr lang="en-US" sz="2000" b="1" dirty="0" smtClean="0"/>
              <a:t>Mahanadi Delta Scheme </a:t>
            </a:r>
            <a:r>
              <a:rPr lang="en-US" sz="2000" dirty="0" smtClean="0"/>
              <a:t>(</a:t>
            </a:r>
            <a:r>
              <a:rPr lang="en-US" sz="2000" dirty="0" err="1" smtClean="0"/>
              <a:t>Odisha</a:t>
            </a:r>
            <a:r>
              <a:rPr lang="en-US" sz="2000" dirty="0" smtClean="0"/>
              <a:t>): The irrigation scheme will utilize releases from the </a:t>
            </a:r>
            <a:r>
              <a:rPr lang="en-US" sz="2000" dirty="0" err="1" smtClean="0"/>
              <a:t>Hirakud</a:t>
            </a:r>
            <a:r>
              <a:rPr lang="en-US" sz="2000" dirty="0" smtClean="0"/>
              <a:t> reservoir.</a:t>
            </a:r>
          </a:p>
          <a:p>
            <a:r>
              <a:rPr lang="en-US" sz="2000" b="1" dirty="0" smtClean="0"/>
              <a:t>Mahanadi Reservoir Project </a:t>
            </a:r>
            <a:r>
              <a:rPr lang="en-US" sz="2000" dirty="0" smtClean="0"/>
              <a:t>(Madhya Pradesh): It has three phases: (1) </a:t>
            </a:r>
            <a:r>
              <a:rPr lang="en-US" sz="2000" dirty="0" err="1" smtClean="0"/>
              <a:t>Ravishankar</a:t>
            </a:r>
            <a:r>
              <a:rPr lang="en-US" sz="2000" dirty="0" smtClean="0"/>
              <a:t> </a:t>
            </a:r>
            <a:r>
              <a:rPr lang="en-US" sz="2000" dirty="0" err="1" smtClean="0"/>
              <a:t>Sagar</a:t>
            </a:r>
            <a:r>
              <a:rPr lang="en-US" sz="2000" dirty="0" smtClean="0"/>
              <a:t> Project and feeder canal system for supply of water of </a:t>
            </a:r>
            <a:r>
              <a:rPr lang="en-US" sz="2000" dirty="0" err="1" smtClean="0"/>
              <a:t>Bhilai</a:t>
            </a:r>
            <a:r>
              <a:rPr lang="en-US" sz="2000" dirty="0" smtClean="0"/>
              <a:t> Steel Plant and </a:t>
            </a:r>
            <a:r>
              <a:rPr lang="en-US" sz="2000" dirty="0" err="1" smtClean="0"/>
              <a:t>Sandur</a:t>
            </a:r>
            <a:r>
              <a:rPr lang="en-US" sz="2000" dirty="0" smtClean="0"/>
              <a:t> dam across </a:t>
            </a:r>
            <a:r>
              <a:rPr lang="en-US" sz="2000" dirty="0" err="1" smtClean="0"/>
              <a:t>Sandur</a:t>
            </a:r>
            <a:r>
              <a:rPr lang="en-US" sz="2000" dirty="0" smtClean="0"/>
              <a:t> village. (2) Extension of Mahanadi feeder canal. (3) </a:t>
            </a:r>
            <a:r>
              <a:rPr lang="en-US" sz="2000" dirty="0" err="1" smtClean="0"/>
              <a:t>Pairi</a:t>
            </a:r>
            <a:r>
              <a:rPr lang="en-US" sz="2000" dirty="0" smtClean="0"/>
              <a:t> dam.</a:t>
            </a:r>
          </a:p>
          <a:p>
            <a:r>
              <a:rPr lang="en-US" sz="2000" b="1" dirty="0" err="1" smtClean="0"/>
              <a:t>Mahi</a:t>
            </a:r>
            <a:r>
              <a:rPr lang="en-US" sz="2000" b="1" dirty="0" smtClean="0"/>
              <a:t> Project</a:t>
            </a:r>
            <a:r>
              <a:rPr lang="en-US" sz="2000" dirty="0" smtClean="0"/>
              <a:t> (Gujarat): A two –phase project, one across the </a:t>
            </a:r>
            <a:r>
              <a:rPr lang="en-US" sz="2000" dirty="0" err="1" smtClean="0"/>
              <a:t>Mahi</a:t>
            </a:r>
            <a:r>
              <a:rPr lang="en-US" sz="2000" dirty="0" smtClean="0"/>
              <a:t> river near </a:t>
            </a:r>
            <a:r>
              <a:rPr lang="en-US" sz="2000" dirty="0" err="1" smtClean="0"/>
              <a:t>Wanakbori</a:t>
            </a:r>
            <a:r>
              <a:rPr lang="en-US" sz="2000" dirty="0" smtClean="0"/>
              <a:t> village and the other across </a:t>
            </a:r>
            <a:r>
              <a:rPr lang="en-US" sz="2000" dirty="0" err="1" smtClean="0"/>
              <a:t>Mahi</a:t>
            </a:r>
            <a:r>
              <a:rPr lang="en-US" sz="2000" dirty="0" smtClean="0"/>
              <a:t> river near </a:t>
            </a:r>
            <a:r>
              <a:rPr lang="en-US" sz="2000" dirty="0" err="1" smtClean="0"/>
              <a:t>Kadana</a:t>
            </a:r>
            <a:r>
              <a:rPr lang="en-US" sz="2000" dirty="0" smtClean="0"/>
              <a:t>.</a:t>
            </a:r>
          </a:p>
          <a:p>
            <a:r>
              <a:rPr lang="en-US" sz="2000" b="1" dirty="0" err="1" smtClean="0"/>
              <a:t>Malaprabha</a:t>
            </a:r>
            <a:r>
              <a:rPr lang="en-US" sz="2000" b="1" dirty="0" smtClean="0"/>
              <a:t> Project </a:t>
            </a:r>
            <a:r>
              <a:rPr lang="en-US" sz="2000" dirty="0" smtClean="0"/>
              <a:t>(Karnataka): A dam across the </a:t>
            </a:r>
            <a:r>
              <a:rPr lang="en-US" sz="2000" dirty="0" err="1" smtClean="0"/>
              <a:t>Malaprabha</a:t>
            </a:r>
            <a:r>
              <a:rPr lang="en-US" sz="2000" dirty="0" smtClean="0"/>
              <a:t> in Belgaum district.</a:t>
            </a:r>
          </a:p>
          <a:p>
            <a:r>
              <a:rPr lang="en-US" sz="2000" b="1" dirty="0" err="1" smtClean="0"/>
              <a:t>Mayurakshi</a:t>
            </a:r>
            <a:r>
              <a:rPr lang="en-US" sz="2000" b="1" dirty="0" smtClean="0"/>
              <a:t> Project </a:t>
            </a:r>
            <a:r>
              <a:rPr lang="en-US" sz="2000" dirty="0" smtClean="0"/>
              <a:t>(West Bengal): An irrigation and hydro-electric project comprise the Canada dam.</a:t>
            </a:r>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fontScale="85000" lnSpcReduction="10000"/>
          </a:bodyPr>
          <a:lstStyle/>
          <a:p>
            <a:pPr algn="just"/>
            <a:r>
              <a:rPr lang="en-US" b="1" dirty="0" err="1" smtClean="0"/>
              <a:t>Minimato</a:t>
            </a:r>
            <a:r>
              <a:rPr lang="en-US" b="1" dirty="0" smtClean="0"/>
              <a:t> </a:t>
            </a:r>
            <a:r>
              <a:rPr lang="en-US" b="1" dirty="0" err="1" smtClean="0"/>
              <a:t>Bango</a:t>
            </a:r>
            <a:r>
              <a:rPr lang="en-US" b="1" dirty="0" smtClean="0"/>
              <a:t> </a:t>
            </a:r>
            <a:r>
              <a:rPr lang="en-US" b="1" dirty="0" err="1" smtClean="0"/>
              <a:t>Hasdeo</a:t>
            </a:r>
            <a:r>
              <a:rPr lang="en-US" b="1" dirty="0" smtClean="0"/>
              <a:t> Project </a:t>
            </a:r>
            <a:r>
              <a:rPr lang="en-US" dirty="0" smtClean="0"/>
              <a:t>(Madhya Pradesh): This project is </a:t>
            </a:r>
            <a:r>
              <a:rPr lang="en-US" dirty="0" err="1" smtClean="0"/>
              <a:t>locted</a:t>
            </a:r>
            <a:r>
              <a:rPr lang="en-US" dirty="0" smtClean="0"/>
              <a:t> at </a:t>
            </a:r>
            <a:r>
              <a:rPr lang="en-US" dirty="0" err="1" smtClean="0"/>
              <a:t>Hasdeo</a:t>
            </a:r>
            <a:r>
              <a:rPr lang="en-US" dirty="0" smtClean="0"/>
              <a:t> </a:t>
            </a:r>
            <a:r>
              <a:rPr lang="en-US" dirty="0" err="1" smtClean="0"/>
              <a:t>Bango</a:t>
            </a:r>
            <a:r>
              <a:rPr lang="en-US" dirty="0" smtClean="0"/>
              <a:t> river in </a:t>
            </a:r>
            <a:r>
              <a:rPr lang="en-US" dirty="0" err="1" smtClean="0"/>
              <a:t>Korba</a:t>
            </a:r>
            <a:r>
              <a:rPr lang="en-US" dirty="0" smtClean="0"/>
              <a:t> district and envisages construction of a masonry dam. A </a:t>
            </a:r>
            <a:r>
              <a:rPr lang="en-US" dirty="0" err="1" smtClean="0"/>
              <a:t>hydel</a:t>
            </a:r>
            <a:r>
              <a:rPr lang="en-US" dirty="0" smtClean="0"/>
              <a:t> power plant of 120 MW capacity has been commissioned on the </a:t>
            </a:r>
            <a:r>
              <a:rPr lang="en-US" dirty="0" err="1" smtClean="0"/>
              <a:t>Bango</a:t>
            </a:r>
            <a:r>
              <a:rPr lang="en-US" dirty="0" smtClean="0"/>
              <a:t> dam.</a:t>
            </a:r>
          </a:p>
          <a:p>
            <a:pPr algn="just"/>
            <a:r>
              <a:rPr lang="en-US" b="1" dirty="0" err="1" smtClean="0"/>
              <a:t>Nagarjunasagar</a:t>
            </a:r>
            <a:r>
              <a:rPr lang="en-US" b="1" dirty="0" smtClean="0"/>
              <a:t> </a:t>
            </a:r>
            <a:r>
              <a:rPr lang="en-US" dirty="0" smtClean="0"/>
              <a:t>(Andhra Pradesh): On the Krishna river near </a:t>
            </a:r>
            <a:r>
              <a:rPr lang="en-US" dirty="0" err="1" smtClean="0"/>
              <a:t>Nandikona</a:t>
            </a:r>
            <a:r>
              <a:rPr lang="en-US" dirty="0" smtClean="0"/>
              <a:t> village (about 44 km from Hyderabad).</a:t>
            </a:r>
          </a:p>
          <a:p>
            <a:pPr algn="just"/>
            <a:r>
              <a:rPr lang="en-US" b="1" dirty="0" err="1" smtClean="0"/>
              <a:t>Panam</a:t>
            </a:r>
            <a:r>
              <a:rPr lang="en-US" b="1" dirty="0" smtClean="0"/>
              <a:t> Project </a:t>
            </a:r>
            <a:r>
              <a:rPr lang="en-US" dirty="0" smtClean="0"/>
              <a:t>(Gujarat): A gravity masonry dam across </a:t>
            </a:r>
            <a:r>
              <a:rPr lang="en-US" dirty="0" err="1" smtClean="0"/>
              <a:t>Panam</a:t>
            </a:r>
            <a:r>
              <a:rPr lang="en-US" dirty="0" smtClean="0"/>
              <a:t> river near </a:t>
            </a:r>
            <a:r>
              <a:rPr lang="en-US" dirty="0" err="1" smtClean="0"/>
              <a:t>Keldezar</a:t>
            </a:r>
            <a:r>
              <a:rPr lang="en-US" dirty="0" smtClean="0"/>
              <a:t> village in </a:t>
            </a:r>
            <a:r>
              <a:rPr lang="en-US" dirty="0" err="1" smtClean="0"/>
              <a:t>Panchmahal</a:t>
            </a:r>
            <a:r>
              <a:rPr lang="en-US" dirty="0" smtClean="0"/>
              <a:t> district.</a:t>
            </a:r>
          </a:p>
          <a:p>
            <a:pPr algn="just"/>
            <a:r>
              <a:rPr lang="en-US" b="1" dirty="0" err="1" smtClean="0"/>
              <a:t>Parambikulam</a:t>
            </a:r>
            <a:r>
              <a:rPr lang="en-US" b="1" dirty="0" smtClean="0"/>
              <a:t> </a:t>
            </a:r>
            <a:r>
              <a:rPr lang="en-US" b="1" dirty="0" err="1" smtClean="0"/>
              <a:t>Aliyar</a:t>
            </a:r>
            <a:r>
              <a:rPr lang="en-US" dirty="0" smtClean="0"/>
              <a:t> (Joint venture of Tamil Nadu and Kerala): The integrated harnessing of eight rivers, six in the </a:t>
            </a:r>
            <a:r>
              <a:rPr lang="en-US" dirty="0" err="1" smtClean="0"/>
              <a:t>Annamalai</a:t>
            </a:r>
            <a:r>
              <a:rPr lang="en-US" dirty="0" smtClean="0"/>
              <a:t> Hills and two in the plains.</a:t>
            </a:r>
          </a:p>
          <a:p>
            <a:pPr algn="just"/>
            <a:r>
              <a:rPr lang="en-US" b="1" dirty="0" err="1" smtClean="0"/>
              <a:t>Pochampad</a:t>
            </a:r>
            <a:r>
              <a:rPr lang="en-US" b="1" dirty="0" smtClean="0"/>
              <a:t> </a:t>
            </a:r>
            <a:r>
              <a:rPr lang="en-US" dirty="0" smtClean="0"/>
              <a:t>(Andhra Pradesh): Across Godavari river.</a:t>
            </a:r>
          </a:p>
          <a:p>
            <a:pPr algn="just"/>
            <a:r>
              <a:rPr lang="en-US" b="1" dirty="0" smtClean="0"/>
              <a:t>Pong Dam </a:t>
            </a:r>
            <a:r>
              <a:rPr lang="en-US" dirty="0" smtClean="0"/>
              <a:t>(Punjab): It is an important hydro-electric project located on Beas river.</a:t>
            </a:r>
          </a:p>
          <a:p>
            <a:pPr algn="just"/>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Autofit/>
          </a:bodyPr>
          <a:lstStyle/>
          <a:p>
            <a:r>
              <a:rPr lang="en-US" sz="2000" b="1" dirty="0" smtClean="0"/>
              <a:t>Rajasthan Canal</a:t>
            </a:r>
            <a:r>
              <a:rPr lang="en-US" sz="2000" dirty="0" smtClean="0"/>
              <a:t> (</a:t>
            </a:r>
            <a:r>
              <a:rPr lang="en-US" sz="2000" dirty="0" err="1" smtClean="0"/>
              <a:t>Indira</a:t>
            </a:r>
            <a:r>
              <a:rPr lang="en-US" sz="2000" dirty="0" smtClean="0"/>
              <a:t> Gandhi Canal- Rajasthan): The Project uses water released from Pong dam and provides irrigation facilities to the north-western region of Rajasthan, i.e., a part of</a:t>
            </a:r>
          </a:p>
          <a:p>
            <a:r>
              <a:rPr lang="en-US" sz="2000" dirty="0" smtClean="0"/>
              <a:t>the </a:t>
            </a:r>
            <a:r>
              <a:rPr lang="en-US" sz="2000" dirty="0" err="1" smtClean="0"/>
              <a:t>Thar</a:t>
            </a:r>
            <a:r>
              <a:rPr lang="en-US" sz="2000" dirty="0" smtClean="0"/>
              <a:t> desert. It consists of Rajasthan feeder canal (with the first 167 km in Punjab and Haryana and the remaining 37 km in Rajasthan) and 445 km Rajasthan main canal entirely in Rajasthan.</a:t>
            </a:r>
          </a:p>
          <a:p>
            <a:r>
              <a:rPr lang="en-US" sz="2000" b="1" dirty="0" err="1" smtClean="0"/>
              <a:t>Rajghat</a:t>
            </a:r>
            <a:r>
              <a:rPr lang="en-US" sz="2000" b="1" dirty="0" smtClean="0"/>
              <a:t> Dam Project</a:t>
            </a:r>
            <a:r>
              <a:rPr lang="en-US" sz="2000" dirty="0" smtClean="0"/>
              <a:t> (Madhya Pradesh): The </a:t>
            </a:r>
            <a:r>
              <a:rPr lang="en-US" sz="2000" dirty="0" err="1" smtClean="0"/>
              <a:t>Rajghat</a:t>
            </a:r>
            <a:r>
              <a:rPr lang="en-US" sz="2000" dirty="0" smtClean="0"/>
              <a:t> Dam and </a:t>
            </a:r>
            <a:r>
              <a:rPr lang="en-US" sz="2000" dirty="0" err="1" smtClean="0"/>
              <a:t>Rajghat</a:t>
            </a:r>
            <a:r>
              <a:rPr lang="en-US" sz="2000" dirty="0" smtClean="0"/>
              <a:t> Hydro Electric Projects are Inter-State projects of MP and UP. The </a:t>
            </a:r>
            <a:r>
              <a:rPr lang="en-US" sz="2000" dirty="0" err="1" smtClean="0"/>
              <a:t>Rajghat</a:t>
            </a:r>
            <a:r>
              <a:rPr lang="en-US" sz="2000" dirty="0" smtClean="0"/>
              <a:t> Dam is almost complete. All the three units of </a:t>
            </a:r>
            <a:r>
              <a:rPr lang="en-US" sz="2000" dirty="0" err="1" smtClean="0"/>
              <a:t>Rajghat</a:t>
            </a:r>
            <a:r>
              <a:rPr lang="en-US" sz="2000" dirty="0" smtClean="0"/>
              <a:t> Hydro-Electric Project had been synchronized during 1999 and power generation has been continuing ever since.</a:t>
            </a:r>
          </a:p>
          <a:p>
            <a:r>
              <a:rPr lang="en-US" sz="2000" b="1" dirty="0" err="1" smtClean="0"/>
              <a:t>Ramganga</a:t>
            </a:r>
            <a:r>
              <a:rPr lang="en-US" sz="2000" b="1" dirty="0" smtClean="0"/>
              <a:t> </a:t>
            </a:r>
            <a:r>
              <a:rPr lang="en-US" sz="2000" dirty="0" smtClean="0"/>
              <a:t>(</a:t>
            </a:r>
            <a:r>
              <a:rPr lang="en-US" sz="2000" dirty="0" err="1" smtClean="0"/>
              <a:t>Uttarakhand</a:t>
            </a:r>
            <a:r>
              <a:rPr lang="en-US" sz="2000" dirty="0" smtClean="0"/>
              <a:t>): A dam across </a:t>
            </a:r>
            <a:r>
              <a:rPr lang="en-US" sz="2000" dirty="0" err="1" smtClean="0"/>
              <a:t>Ramganga</a:t>
            </a:r>
            <a:r>
              <a:rPr lang="en-US" sz="2000" dirty="0" smtClean="0"/>
              <a:t>, a tributary of the </a:t>
            </a:r>
            <a:r>
              <a:rPr lang="en-US" sz="2000" dirty="0" err="1" smtClean="0"/>
              <a:t>Ganga</a:t>
            </a:r>
            <a:r>
              <a:rPr lang="en-US" sz="2000" dirty="0" smtClean="0"/>
              <a:t> river located in </a:t>
            </a:r>
            <a:r>
              <a:rPr lang="en-US" sz="2000" dirty="0" err="1" smtClean="0"/>
              <a:t>Garhwal</a:t>
            </a:r>
            <a:r>
              <a:rPr lang="en-US" sz="2000" dirty="0" smtClean="0"/>
              <a:t> district. The project has, besides reducing the intensity of floods in central and western Uttar Pradesh, provided water for the Delhi water supply scheme.</a:t>
            </a:r>
          </a:p>
          <a:p>
            <a:r>
              <a:rPr lang="en-US" sz="2000" b="1" dirty="0" err="1" smtClean="0"/>
              <a:t>Ranjit</a:t>
            </a:r>
            <a:r>
              <a:rPr lang="en-US" sz="2000" b="1" dirty="0" smtClean="0"/>
              <a:t> </a:t>
            </a:r>
            <a:r>
              <a:rPr lang="en-US" sz="2000" b="1" dirty="0" err="1" smtClean="0"/>
              <a:t>Sagar</a:t>
            </a:r>
            <a:r>
              <a:rPr lang="en-US" sz="2000" b="1" dirty="0" smtClean="0"/>
              <a:t> Dam (</a:t>
            </a:r>
            <a:r>
              <a:rPr lang="en-US" sz="2000" b="1" dirty="0" err="1" smtClean="0"/>
              <a:t>Thein</a:t>
            </a:r>
            <a:r>
              <a:rPr lang="en-US" sz="2000" b="1" dirty="0" smtClean="0"/>
              <a:t> Dam)</a:t>
            </a:r>
            <a:r>
              <a:rPr lang="en-US" sz="2000" dirty="0" smtClean="0"/>
              <a:t> (Punjab): A multi-purpose highest dam in the country, built on the Ravi river for the benefit of Punjab, Haryana and Jammu and Kashmir.</a:t>
            </a:r>
          </a:p>
          <a:p>
            <a:r>
              <a:rPr lang="en-US" sz="2000" b="1" dirty="0" err="1" smtClean="0"/>
              <a:t>Rihand</a:t>
            </a:r>
            <a:r>
              <a:rPr lang="en-US" sz="2000" b="1" dirty="0" smtClean="0"/>
              <a:t> Project </a:t>
            </a:r>
            <a:r>
              <a:rPr lang="en-US" sz="2000" dirty="0" smtClean="0"/>
              <a:t>(Uttar Pradesh and Madhya Pradesh): It is the largest man-made lake in India on the borders of Uttar Pradesh and Madhya Pradesh with a capacity of 300 MW annually.</a:t>
            </a:r>
          </a:p>
          <a:p>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400799"/>
          </a:xfrm>
        </p:spPr>
        <p:txBody>
          <a:bodyPr>
            <a:normAutofit fontScale="47500" lnSpcReduction="20000"/>
          </a:bodyPr>
          <a:lstStyle/>
          <a:p>
            <a:pPr algn="just"/>
            <a:r>
              <a:rPr lang="en-US" sz="5500" b="1" dirty="0" smtClean="0"/>
              <a:t>Sabarmati </a:t>
            </a:r>
            <a:r>
              <a:rPr lang="en-US" sz="5500" dirty="0" smtClean="0"/>
              <a:t>(Gujarat): A storage dam across Sabarmati river near </a:t>
            </a:r>
            <a:r>
              <a:rPr lang="en-US" sz="5500" dirty="0" err="1" smtClean="0"/>
              <a:t>Dhari</a:t>
            </a:r>
            <a:r>
              <a:rPr lang="en-US" sz="5500" dirty="0" smtClean="0"/>
              <a:t> Village in </a:t>
            </a:r>
            <a:r>
              <a:rPr lang="en-US" sz="5500" dirty="0" err="1" smtClean="0"/>
              <a:t>Mehsana</a:t>
            </a:r>
            <a:r>
              <a:rPr lang="en-US" sz="5500" dirty="0" smtClean="0"/>
              <a:t> district and </a:t>
            </a:r>
            <a:r>
              <a:rPr lang="en-US" sz="5500" dirty="0" err="1" smtClean="0"/>
              <a:t>wasna</a:t>
            </a:r>
            <a:r>
              <a:rPr lang="en-US" sz="5500" dirty="0" smtClean="0"/>
              <a:t> barrage near </a:t>
            </a:r>
            <a:r>
              <a:rPr lang="en-US" sz="5500" dirty="0" err="1" smtClean="0"/>
              <a:t>Ahmedabad</a:t>
            </a:r>
            <a:r>
              <a:rPr lang="en-US" sz="5500" dirty="0" smtClean="0"/>
              <a:t>.</a:t>
            </a:r>
          </a:p>
          <a:p>
            <a:pPr algn="just"/>
            <a:r>
              <a:rPr lang="en-US" sz="5500" b="1" dirty="0" err="1" smtClean="0"/>
              <a:t>Salal</a:t>
            </a:r>
            <a:r>
              <a:rPr lang="en-US" sz="5500" b="1" dirty="0" smtClean="0"/>
              <a:t> Project </a:t>
            </a:r>
            <a:r>
              <a:rPr lang="en-US" sz="5500" dirty="0" smtClean="0"/>
              <a:t>(Jammu &amp; Kashmir): With the successful completion of the 2.5-km long tailrace tunnel, the 690-MW </a:t>
            </a:r>
            <a:r>
              <a:rPr lang="en-US" sz="5500" dirty="0" err="1" smtClean="0"/>
              <a:t>Salal</a:t>
            </a:r>
            <a:r>
              <a:rPr lang="en-US" sz="5500" dirty="0" smtClean="0"/>
              <a:t> (Stage I and II ) project in Jammu and Kashmir became fully operational on August 6, 1996.</a:t>
            </a:r>
          </a:p>
          <a:p>
            <a:pPr algn="just"/>
            <a:r>
              <a:rPr lang="en-US" sz="5500" b="1" dirty="0" err="1" smtClean="0"/>
              <a:t>Sarda</a:t>
            </a:r>
            <a:r>
              <a:rPr lang="en-US" sz="5500" b="1" dirty="0" smtClean="0"/>
              <a:t> </a:t>
            </a:r>
            <a:r>
              <a:rPr lang="en-US" sz="5500" b="1" dirty="0" err="1" smtClean="0"/>
              <a:t>Sahayak</a:t>
            </a:r>
            <a:r>
              <a:rPr lang="en-US" sz="5500" b="1" dirty="0" smtClean="0"/>
              <a:t> </a:t>
            </a:r>
            <a:r>
              <a:rPr lang="en-US" sz="5500" dirty="0" smtClean="0"/>
              <a:t>(Uttar Pradesh): A barrage across the river </a:t>
            </a:r>
            <a:r>
              <a:rPr lang="en-US" sz="5500" dirty="0" err="1" smtClean="0"/>
              <a:t>Ghaghra</a:t>
            </a:r>
            <a:r>
              <a:rPr lang="en-US" sz="5500" dirty="0" smtClean="0"/>
              <a:t>, a link channel, a barrage across River </a:t>
            </a:r>
            <a:r>
              <a:rPr lang="en-US" sz="5500" dirty="0" err="1" smtClean="0"/>
              <a:t>Sarda</a:t>
            </a:r>
            <a:r>
              <a:rPr lang="en-US" sz="5500" dirty="0" smtClean="0"/>
              <a:t> and a feeder channel of two major aqueducts over rivers </a:t>
            </a:r>
            <a:r>
              <a:rPr lang="en-US" sz="5500" dirty="0" err="1" smtClean="0"/>
              <a:t>Gomti</a:t>
            </a:r>
            <a:r>
              <a:rPr lang="en-US" sz="5500" dirty="0" smtClean="0"/>
              <a:t> and </a:t>
            </a:r>
            <a:r>
              <a:rPr lang="en-US" sz="5500" dirty="0" err="1" smtClean="0"/>
              <a:t>Sai</a:t>
            </a:r>
            <a:r>
              <a:rPr lang="en-US" sz="5500" dirty="0" smtClean="0"/>
              <a:t>.</a:t>
            </a:r>
          </a:p>
          <a:p>
            <a:pPr algn="just"/>
            <a:r>
              <a:rPr lang="en-US" sz="5500" b="1" dirty="0" err="1" smtClean="0"/>
              <a:t>Sharavathi</a:t>
            </a:r>
            <a:r>
              <a:rPr lang="en-US" sz="5500" b="1" dirty="0" smtClean="0"/>
              <a:t> Project </a:t>
            </a:r>
            <a:r>
              <a:rPr lang="en-US" sz="5500" dirty="0" smtClean="0"/>
              <a:t>(Karnataka): It is located at the Jog Falls with a capacity of 891 MW. It primarily feeds </a:t>
            </a:r>
            <a:r>
              <a:rPr lang="en-US" sz="5500" dirty="0" err="1" smtClean="0"/>
              <a:t>Bengaluru</a:t>
            </a:r>
            <a:r>
              <a:rPr lang="en-US" sz="5500" dirty="0" smtClean="0"/>
              <a:t> industrial region and also Goa and Tamil Nadu.</a:t>
            </a:r>
          </a:p>
          <a:p>
            <a:pPr algn="just"/>
            <a:r>
              <a:rPr lang="en-US" sz="5500" b="1" dirty="0" err="1" smtClean="0"/>
              <a:t>Sone</a:t>
            </a:r>
            <a:r>
              <a:rPr lang="en-US" sz="5500" b="1" dirty="0" smtClean="0"/>
              <a:t> High Level Canal</a:t>
            </a:r>
            <a:r>
              <a:rPr lang="en-US" sz="5500" dirty="0" smtClean="0"/>
              <a:t>(Bihar): An extension on </a:t>
            </a:r>
            <a:r>
              <a:rPr lang="en-US" sz="5500" dirty="0" err="1" smtClean="0"/>
              <a:t>Sone</a:t>
            </a:r>
            <a:r>
              <a:rPr lang="en-US" sz="5500" dirty="0" smtClean="0"/>
              <a:t> Barrage project.</a:t>
            </a:r>
          </a:p>
          <a:p>
            <a:pPr algn="just"/>
            <a:r>
              <a:rPr lang="en-US" sz="5500" b="1" dirty="0" err="1" smtClean="0"/>
              <a:t>Tawa</a:t>
            </a:r>
            <a:r>
              <a:rPr lang="en-US" sz="5500" b="1" dirty="0" smtClean="0"/>
              <a:t> Project</a:t>
            </a:r>
            <a:r>
              <a:rPr lang="en-US" sz="5500" dirty="0" smtClean="0"/>
              <a:t> (Madhya Pradesh): A project across the </a:t>
            </a:r>
            <a:r>
              <a:rPr lang="en-US" sz="5500" dirty="0" err="1" smtClean="0"/>
              <a:t>Tawa</a:t>
            </a:r>
            <a:r>
              <a:rPr lang="en-US" sz="5500" dirty="0" smtClean="0"/>
              <a:t> river, a tributary of the Narmada in </a:t>
            </a:r>
            <a:r>
              <a:rPr lang="en-US" sz="5500" dirty="0" err="1" smtClean="0"/>
              <a:t>Hoshangabad</a:t>
            </a:r>
            <a:r>
              <a:rPr lang="en-US" sz="5500" dirty="0" smtClean="0"/>
              <a:t> district.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pPr algn="just"/>
            <a:r>
              <a:rPr lang="en-US" b="1" dirty="0" err="1" smtClean="0"/>
              <a:t>Tehri</a:t>
            </a:r>
            <a:r>
              <a:rPr lang="en-US" b="1" dirty="0" smtClean="0"/>
              <a:t> Dam Project </a:t>
            </a:r>
            <a:r>
              <a:rPr lang="en-US" dirty="0" smtClean="0"/>
              <a:t>(</a:t>
            </a:r>
            <a:r>
              <a:rPr lang="en-US" dirty="0" err="1" smtClean="0"/>
              <a:t>Uttarakhand</a:t>
            </a:r>
            <a:r>
              <a:rPr lang="en-US" dirty="0" smtClean="0"/>
              <a:t>): Earth and rock-fill dam on Bhagirathi river in </a:t>
            </a:r>
            <a:r>
              <a:rPr lang="en-US" dirty="0" err="1" smtClean="0"/>
              <a:t>Tehri</a:t>
            </a:r>
            <a:r>
              <a:rPr lang="en-US" dirty="0" smtClean="0"/>
              <a:t> district.</a:t>
            </a:r>
          </a:p>
          <a:p>
            <a:pPr algn="just"/>
            <a:r>
              <a:rPr lang="en-US" b="1" dirty="0" smtClean="0"/>
              <a:t>Tungabhadra Project </a:t>
            </a:r>
            <a:r>
              <a:rPr lang="en-US" dirty="0" smtClean="0"/>
              <a:t>(Joint Project of Andhra Pradesh and Karnataka): On the Tungabhadra River.</a:t>
            </a:r>
          </a:p>
          <a:p>
            <a:pPr algn="just"/>
            <a:r>
              <a:rPr lang="en-US" b="1" dirty="0" err="1" smtClean="0"/>
              <a:t>Ukai</a:t>
            </a:r>
            <a:r>
              <a:rPr lang="en-US" b="1" dirty="0" smtClean="0"/>
              <a:t> Project </a:t>
            </a:r>
            <a:r>
              <a:rPr lang="en-US" dirty="0" smtClean="0"/>
              <a:t>(Gujarat): A multipurpose project across Tapti river near </a:t>
            </a:r>
            <a:r>
              <a:rPr lang="en-US" dirty="0" err="1" smtClean="0"/>
              <a:t>Ukai</a:t>
            </a:r>
            <a:r>
              <a:rPr lang="en-US" dirty="0" smtClean="0"/>
              <a:t> village.</a:t>
            </a:r>
          </a:p>
          <a:p>
            <a:pPr algn="just"/>
            <a:r>
              <a:rPr lang="en-US" b="1" dirty="0" smtClean="0"/>
              <a:t>Upper Krishna Project</a:t>
            </a:r>
            <a:r>
              <a:rPr lang="en-US" dirty="0" smtClean="0"/>
              <a:t> (Karnataka): A project consisting of </a:t>
            </a:r>
            <a:r>
              <a:rPr lang="en-US" dirty="0" err="1" smtClean="0"/>
              <a:t>Narayanpur</a:t>
            </a:r>
            <a:r>
              <a:rPr lang="en-US" dirty="0" smtClean="0"/>
              <a:t> dam across the Krishna river and a dam at </a:t>
            </a:r>
            <a:r>
              <a:rPr lang="en-US" dirty="0" err="1" smtClean="0"/>
              <a:t>Almatti</a:t>
            </a:r>
            <a:r>
              <a:rPr lang="en-US" dirty="0" smtClean="0"/>
              <a:t>.</a:t>
            </a:r>
          </a:p>
          <a:p>
            <a:pPr algn="just"/>
            <a:r>
              <a:rPr lang="en-US" b="1" dirty="0" smtClean="0"/>
              <a:t>Upper Penganga Project </a:t>
            </a:r>
            <a:r>
              <a:rPr lang="en-US" dirty="0" smtClean="0"/>
              <a:t>(Maharashtra): Two reservoirs on Penganga river at </a:t>
            </a:r>
            <a:r>
              <a:rPr lang="en-US" dirty="0" err="1" smtClean="0"/>
              <a:t>Isapur</a:t>
            </a:r>
            <a:r>
              <a:rPr lang="en-US" dirty="0" smtClean="0"/>
              <a:t> in </a:t>
            </a:r>
            <a:r>
              <a:rPr lang="en-US" dirty="0" err="1" smtClean="0"/>
              <a:t>Yavatmal</a:t>
            </a:r>
            <a:r>
              <a:rPr lang="en-US" dirty="0" smtClean="0"/>
              <a:t> district and the other on </a:t>
            </a:r>
            <a:r>
              <a:rPr lang="en-US" dirty="0" err="1" smtClean="0"/>
              <a:t>Rayadhu</a:t>
            </a:r>
            <a:r>
              <a:rPr lang="en-US" dirty="0" smtClean="0"/>
              <a:t> river at </a:t>
            </a:r>
            <a:r>
              <a:rPr lang="en-US" dirty="0" err="1" smtClean="0"/>
              <a:t>Sapli</a:t>
            </a:r>
            <a:r>
              <a:rPr lang="en-US" dirty="0" smtClean="0"/>
              <a:t> in </a:t>
            </a:r>
            <a:r>
              <a:rPr lang="en-US" dirty="0" err="1" smtClean="0"/>
              <a:t>Parbhani</a:t>
            </a:r>
            <a:r>
              <a:rPr lang="en-US" dirty="0" smtClean="0"/>
              <a:t> district.</a:t>
            </a:r>
          </a:p>
          <a:p>
            <a:pPr algn="just"/>
            <a:r>
              <a:rPr lang="en-US" b="1" dirty="0" smtClean="0"/>
              <a:t>Uri Power Project</a:t>
            </a:r>
            <a:r>
              <a:rPr lang="en-US" dirty="0" smtClean="0"/>
              <a:t> (Jammu &amp; Kashmir): It is located on the river Jhelum in the Uri </a:t>
            </a:r>
            <a:r>
              <a:rPr lang="en-US" dirty="0" err="1" smtClean="0"/>
              <a:t>Tehsil</a:t>
            </a:r>
            <a:r>
              <a:rPr lang="en-US" dirty="0" smtClean="0"/>
              <a:t> of </a:t>
            </a:r>
            <a:r>
              <a:rPr lang="en-US" dirty="0" err="1" smtClean="0"/>
              <a:t>Baramulla</a:t>
            </a:r>
            <a:r>
              <a:rPr lang="en-US" dirty="0" smtClean="0"/>
              <a:t> district in Jammu &amp; Kashmir. It is a 480-MW hydroelectric project which was dedicated to the nation of February 13, 1997.</a:t>
            </a:r>
          </a:p>
          <a:p>
            <a:pPr algn="just"/>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228600"/>
            <a:ext cx="8686800" cy="762000"/>
          </a:xfrm>
          <a:solidFill>
            <a:srgbClr val="000099"/>
          </a:solidFill>
        </p:spPr>
        <p:txBody>
          <a:bodyPr/>
          <a:lstStyle/>
          <a:p>
            <a:pPr eaLnBrk="1" fontAlgn="auto" hangingPunct="1">
              <a:spcAft>
                <a:spcPts val="0"/>
              </a:spcAft>
              <a:defRPr/>
            </a:pPr>
            <a:r>
              <a:rPr lang="en-US" sz="3600" smtClean="0">
                <a:solidFill>
                  <a:schemeClr val="bg1"/>
                </a:solidFill>
              </a:rPr>
              <a:t>Water Scenario in India  : Some Facts</a:t>
            </a:r>
          </a:p>
        </p:txBody>
      </p:sp>
      <p:sp>
        <p:nvSpPr>
          <p:cNvPr id="68611" name="Rectangle 3"/>
          <p:cNvSpPr>
            <a:spLocks noGrp="1" noChangeArrowheads="1"/>
          </p:cNvSpPr>
          <p:nvPr>
            <p:ph type="subTitle" idx="1"/>
          </p:nvPr>
        </p:nvSpPr>
        <p:spPr>
          <a:xfrm>
            <a:off x="609600" y="1371600"/>
            <a:ext cx="8153400" cy="5181600"/>
          </a:xfrm>
        </p:spPr>
        <p:txBody>
          <a:bodyPr/>
          <a:lstStyle/>
          <a:p>
            <a:pPr marR="0" algn="l" eaLnBrk="1" hangingPunct="1"/>
            <a:endParaRPr lang="en-US" sz="2400" b="1" smtClean="0">
              <a:solidFill>
                <a:srgbClr val="FF0000"/>
              </a:solidFill>
            </a:endParaRPr>
          </a:p>
          <a:p>
            <a:pPr marR="0" algn="l" eaLnBrk="1" hangingPunct="1">
              <a:buFontTx/>
              <a:buChar char="•"/>
            </a:pPr>
            <a:endParaRPr lang="en-US" sz="2800" b="1" smtClean="0">
              <a:solidFill>
                <a:srgbClr val="FF0000"/>
              </a:solidFill>
            </a:endParaRPr>
          </a:p>
        </p:txBody>
      </p:sp>
      <p:sp>
        <p:nvSpPr>
          <p:cNvPr id="21508" name="Rectangle 4"/>
          <p:cNvSpPr>
            <a:spLocks noChangeArrowheads="1"/>
          </p:cNvSpPr>
          <p:nvPr/>
        </p:nvSpPr>
        <p:spPr bwMode="auto">
          <a:xfrm>
            <a:off x="685800" y="1752600"/>
            <a:ext cx="7848600" cy="4164013"/>
          </a:xfrm>
          <a:prstGeom prst="rect">
            <a:avLst/>
          </a:prstGeom>
          <a:solidFill>
            <a:srgbClr val="FF0066"/>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0066"/>
            </a:extrusionClr>
          </a:sp3d>
        </p:spPr>
        <p:txBody>
          <a:bodyPr>
            <a:spAutoFit/>
            <a:flatTx/>
          </a:bodyPr>
          <a:lstStyle/>
          <a:p>
            <a:pPr>
              <a:spcBef>
                <a:spcPct val="50000"/>
              </a:spcBef>
              <a:buFontTx/>
              <a:buChar char="•"/>
            </a:pPr>
            <a:r>
              <a:rPr lang="en-US" sz="2800">
                <a:solidFill>
                  <a:srgbClr val="FF0000"/>
                </a:solidFill>
                <a:latin typeface="Times New Roman" pitchFamily="18" charset="0"/>
              </a:rPr>
              <a:t>     </a:t>
            </a:r>
            <a:r>
              <a:rPr lang="en-US" sz="2800" u="sng">
                <a:solidFill>
                  <a:schemeClr val="bg1"/>
                </a:solidFill>
                <a:latin typeface="Times New Roman" pitchFamily="18" charset="0"/>
              </a:rPr>
              <a:t>2 % </a:t>
            </a:r>
            <a:r>
              <a:rPr lang="en-US" sz="2800">
                <a:solidFill>
                  <a:schemeClr val="bg1"/>
                </a:solidFill>
                <a:latin typeface="Times New Roman" pitchFamily="18" charset="0"/>
              </a:rPr>
              <a:t>of world’s geographical area</a:t>
            </a:r>
          </a:p>
          <a:p>
            <a:pPr>
              <a:lnSpc>
                <a:spcPct val="120000"/>
              </a:lnSpc>
              <a:spcBef>
                <a:spcPct val="50000"/>
              </a:spcBef>
              <a:buFontTx/>
              <a:buChar char="•"/>
            </a:pPr>
            <a:r>
              <a:rPr lang="en-US" sz="2800">
                <a:solidFill>
                  <a:schemeClr val="bg1"/>
                </a:solidFill>
                <a:latin typeface="Times New Roman" pitchFamily="18" charset="0"/>
              </a:rPr>
              <a:t>     </a:t>
            </a:r>
            <a:r>
              <a:rPr lang="en-US" sz="2800" u="sng">
                <a:solidFill>
                  <a:schemeClr val="bg1"/>
                </a:solidFill>
                <a:latin typeface="Times New Roman" pitchFamily="18" charset="0"/>
              </a:rPr>
              <a:t>4 % </a:t>
            </a:r>
            <a:r>
              <a:rPr lang="en-US" sz="2800">
                <a:solidFill>
                  <a:schemeClr val="bg1"/>
                </a:solidFill>
                <a:latin typeface="Times New Roman" pitchFamily="18" charset="0"/>
              </a:rPr>
              <a:t>of freshwater resources</a:t>
            </a:r>
          </a:p>
          <a:p>
            <a:pPr>
              <a:lnSpc>
                <a:spcPct val="120000"/>
              </a:lnSpc>
              <a:spcBef>
                <a:spcPct val="50000"/>
              </a:spcBef>
              <a:buFontTx/>
              <a:buChar char="•"/>
            </a:pPr>
            <a:r>
              <a:rPr lang="en-US" sz="2800">
                <a:solidFill>
                  <a:schemeClr val="bg1"/>
                </a:solidFill>
                <a:latin typeface="Times New Roman" pitchFamily="18" charset="0"/>
              </a:rPr>
              <a:t>     </a:t>
            </a:r>
            <a:r>
              <a:rPr lang="en-US" sz="2800" u="sng">
                <a:solidFill>
                  <a:schemeClr val="bg1"/>
                </a:solidFill>
                <a:latin typeface="Times New Roman" pitchFamily="18" charset="0"/>
              </a:rPr>
              <a:t>17 %</a:t>
            </a:r>
            <a:r>
              <a:rPr lang="en-US" sz="2800">
                <a:solidFill>
                  <a:schemeClr val="bg1"/>
                </a:solidFill>
                <a:latin typeface="Times New Roman" pitchFamily="18" charset="0"/>
              </a:rPr>
              <a:t> of world’s population </a:t>
            </a:r>
          </a:p>
          <a:p>
            <a:pPr>
              <a:lnSpc>
                <a:spcPct val="120000"/>
              </a:lnSpc>
              <a:spcBef>
                <a:spcPct val="50000"/>
              </a:spcBef>
              <a:buFontTx/>
              <a:buChar char="•"/>
            </a:pPr>
            <a:r>
              <a:rPr lang="en-US" sz="2800">
                <a:solidFill>
                  <a:schemeClr val="bg1"/>
                </a:solidFill>
                <a:latin typeface="Times New Roman" pitchFamily="18" charset="0"/>
              </a:rPr>
              <a:t>     </a:t>
            </a:r>
            <a:r>
              <a:rPr lang="en-US" sz="2800" u="sng">
                <a:solidFill>
                  <a:schemeClr val="bg1"/>
                </a:solidFill>
                <a:latin typeface="Times New Roman" pitchFamily="18" charset="0"/>
              </a:rPr>
              <a:t>15 %</a:t>
            </a:r>
            <a:r>
              <a:rPr lang="en-US" sz="2800">
                <a:solidFill>
                  <a:schemeClr val="bg1"/>
                </a:solidFill>
                <a:latin typeface="Times New Roman" pitchFamily="18" charset="0"/>
              </a:rPr>
              <a:t> of livestock </a:t>
            </a:r>
          </a:p>
          <a:p>
            <a:pPr>
              <a:lnSpc>
                <a:spcPct val="120000"/>
              </a:lnSpc>
              <a:spcBef>
                <a:spcPct val="50000"/>
              </a:spcBef>
              <a:buFontTx/>
              <a:buChar char="•"/>
            </a:pPr>
            <a:r>
              <a:rPr lang="en-US" sz="2800">
                <a:solidFill>
                  <a:schemeClr val="bg1"/>
                </a:solidFill>
                <a:latin typeface="Times New Roman" pitchFamily="18" charset="0"/>
              </a:rPr>
              <a:t>     </a:t>
            </a:r>
            <a:r>
              <a:rPr lang="en-US" sz="2800" u="sng">
                <a:solidFill>
                  <a:schemeClr val="bg1"/>
                </a:solidFill>
                <a:latin typeface="Times New Roman" pitchFamily="18" charset="0"/>
              </a:rPr>
              <a:t>63%</a:t>
            </a:r>
            <a:r>
              <a:rPr lang="en-US" sz="2800">
                <a:solidFill>
                  <a:schemeClr val="bg1"/>
                </a:solidFill>
                <a:latin typeface="Times New Roman" pitchFamily="18" charset="0"/>
              </a:rPr>
              <a:t> of cultivated area is Rainfed</a:t>
            </a:r>
          </a:p>
          <a:p>
            <a:pPr>
              <a:lnSpc>
                <a:spcPct val="120000"/>
              </a:lnSpc>
              <a:spcBef>
                <a:spcPct val="50000"/>
              </a:spcBef>
              <a:buFontTx/>
              <a:buChar char="•"/>
            </a:pPr>
            <a:r>
              <a:rPr lang="en-US" sz="2800">
                <a:solidFill>
                  <a:schemeClr val="bg1"/>
                </a:solidFill>
                <a:latin typeface="Times New Roman" pitchFamily="18" charset="0"/>
              </a:rPr>
              <a:t>     </a:t>
            </a:r>
            <a:r>
              <a:rPr lang="en-US" sz="2800" u="sng">
                <a:solidFill>
                  <a:schemeClr val="bg1"/>
                </a:solidFill>
                <a:latin typeface="Times New Roman" pitchFamily="18" charset="0"/>
              </a:rPr>
              <a:t>18%</a:t>
            </a:r>
            <a:r>
              <a:rPr lang="en-US" sz="2800">
                <a:solidFill>
                  <a:schemeClr val="bg1"/>
                </a:solidFill>
                <a:latin typeface="Times New Roman" pitchFamily="18" charset="0"/>
              </a:rPr>
              <a:t> of area is arid area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302" name="Group 22"/>
          <p:cNvGraphicFramePr>
            <a:graphicFrameLocks noGrp="1"/>
          </p:cNvGraphicFramePr>
          <p:nvPr/>
        </p:nvGraphicFramePr>
        <p:xfrm>
          <a:off x="533400" y="1295400"/>
          <a:ext cx="8382000" cy="5257800"/>
        </p:xfrm>
        <a:graphic>
          <a:graphicData uri="http://schemas.openxmlformats.org/drawingml/2006/table">
            <a:tbl>
              <a:tblPr/>
              <a:tblGrid>
                <a:gridCol w="925513"/>
                <a:gridCol w="4027487"/>
                <a:gridCol w="1600200"/>
                <a:gridCol w="18288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Sl.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Resource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Quantity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(M ha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Precipitation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702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Annual precipitation (including snowfall)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Evaporation + groundwater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Average annual potential flow in rivers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Estimated utilizable water resources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Estimated utilizable surface water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Replenishable groundwater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213.1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186.9</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112.2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69</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43.2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100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53.3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46.7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28.1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17.3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2547" name="Text Box 19"/>
          <p:cNvSpPr txBox="1">
            <a:spLocks noChangeArrowheads="1"/>
          </p:cNvSpPr>
          <p:nvPr/>
        </p:nvSpPr>
        <p:spPr bwMode="auto">
          <a:xfrm>
            <a:off x="990600" y="381000"/>
            <a:ext cx="5943600" cy="366713"/>
          </a:xfrm>
          <a:prstGeom prst="rect">
            <a:avLst/>
          </a:prstGeom>
          <a:noFill/>
          <a:ln w="9525">
            <a:noFill/>
            <a:miter lim="800000"/>
            <a:headEnd/>
            <a:tailEnd/>
          </a:ln>
        </p:spPr>
        <p:txBody>
          <a:bodyPr>
            <a:spAutoFit/>
          </a:bodyPr>
          <a:lstStyle/>
          <a:p>
            <a:pPr>
              <a:spcBef>
                <a:spcPct val="50000"/>
              </a:spcBef>
            </a:pPr>
            <a:endParaRPr lang="en-US"/>
          </a:p>
        </p:txBody>
      </p:sp>
      <p:sp>
        <p:nvSpPr>
          <p:cNvPr id="22548" name="Text Box 20"/>
          <p:cNvSpPr txBox="1">
            <a:spLocks noChangeArrowheads="1"/>
          </p:cNvSpPr>
          <p:nvPr/>
        </p:nvSpPr>
        <p:spPr bwMode="auto">
          <a:xfrm>
            <a:off x="1600200" y="609600"/>
            <a:ext cx="5867400" cy="466725"/>
          </a:xfrm>
          <a:prstGeom prst="rect">
            <a:avLst/>
          </a:prstGeom>
          <a:solidFill>
            <a:srgbClr val="0066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6600"/>
            </a:extrusionClr>
          </a:sp3d>
        </p:spPr>
        <p:txBody>
          <a:bodyPr>
            <a:spAutoFit/>
            <a:flatTx/>
          </a:bodyPr>
          <a:lstStyle/>
          <a:p>
            <a:pPr algn="ctr">
              <a:spcBef>
                <a:spcPct val="50000"/>
              </a:spcBef>
            </a:pPr>
            <a:r>
              <a:rPr lang="en-US" sz="2400">
                <a:solidFill>
                  <a:schemeClr val="bg1"/>
                </a:solidFill>
              </a:rPr>
              <a:t>National Water Resources of India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21" name="Group 17"/>
          <p:cNvGraphicFramePr>
            <a:graphicFrameLocks noGrp="1"/>
          </p:cNvGraphicFramePr>
          <p:nvPr/>
        </p:nvGraphicFramePr>
        <p:xfrm>
          <a:off x="533400" y="1371600"/>
          <a:ext cx="8305800" cy="4099560"/>
        </p:xfrm>
        <a:graphic>
          <a:graphicData uri="http://schemas.openxmlformats.org/drawingml/2006/table">
            <a:tbl>
              <a:tblPr/>
              <a:tblGrid>
                <a:gridCol w="685800"/>
                <a:gridCol w="6215063"/>
                <a:gridCol w="1404937"/>
              </a:tblGrid>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Sl.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Resource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Quantity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(M ha 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81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Total replenishable groundwater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Provision for domestic, industrial and other uses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Available groundwater resource for irrigation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Utilizable groundwater resource for irrigation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(90% of sl.no.3)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Total utilizable groundwater resource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(sum of sl.no.2 and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43.2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7.1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36.1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32.5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39.6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23568" name="Text Box 18"/>
          <p:cNvSpPr txBox="1">
            <a:spLocks noChangeArrowheads="1"/>
          </p:cNvSpPr>
          <p:nvPr/>
        </p:nvSpPr>
        <p:spPr bwMode="auto">
          <a:xfrm>
            <a:off x="914400" y="830263"/>
            <a:ext cx="6324600" cy="366712"/>
          </a:xfrm>
          <a:prstGeom prst="rect">
            <a:avLst/>
          </a:prstGeom>
          <a:noFill/>
          <a:ln w="9525">
            <a:noFill/>
            <a:miter lim="800000"/>
            <a:headEnd/>
            <a:tailEnd/>
          </a:ln>
        </p:spPr>
        <p:txBody>
          <a:bodyPr>
            <a:spAutoFit/>
          </a:bodyPr>
          <a:lstStyle/>
          <a:p>
            <a:pPr>
              <a:spcBef>
                <a:spcPct val="50000"/>
              </a:spcBef>
            </a:pPr>
            <a:endParaRPr lang="en-US"/>
          </a:p>
        </p:txBody>
      </p:sp>
      <p:sp>
        <p:nvSpPr>
          <p:cNvPr id="23569" name="Text Box 19"/>
          <p:cNvSpPr txBox="1">
            <a:spLocks noChangeArrowheads="1"/>
          </p:cNvSpPr>
          <p:nvPr/>
        </p:nvSpPr>
        <p:spPr bwMode="auto">
          <a:xfrm>
            <a:off x="914400" y="762000"/>
            <a:ext cx="7162800" cy="457200"/>
          </a:xfrm>
          <a:prstGeom prst="rect">
            <a:avLst/>
          </a:prstGeom>
          <a:solidFill>
            <a:srgbClr val="A2FAF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A2FAFC"/>
            </a:extrusionClr>
          </a:sp3d>
        </p:spPr>
        <p:txBody>
          <a:bodyPr>
            <a:spAutoFit/>
            <a:flatTx/>
          </a:bodyPr>
          <a:lstStyle/>
          <a:p>
            <a:pPr>
              <a:spcBef>
                <a:spcPct val="50000"/>
              </a:spcBef>
            </a:pPr>
            <a:r>
              <a:rPr lang="en-US" sz="2400">
                <a:solidFill>
                  <a:schemeClr val="accent2"/>
                </a:solidFill>
              </a:rPr>
              <a:t>GROUND WATER RESOURCE OF INDIA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66" name="Group 38"/>
          <p:cNvGraphicFramePr>
            <a:graphicFrameLocks noGrp="1"/>
          </p:cNvGraphicFramePr>
          <p:nvPr/>
        </p:nvGraphicFramePr>
        <p:xfrm>
          <a:off x="304800" y="1371600"/>
          <a:ext cx="8686800" cy="4452811"/>
        </p:xfrm>
        <a:graphic>
          <a:graphicData uri="http://schemas.openxmlformats.org/drawingml/2006/table">
            <a:tbl>
              <a:tblPr/>
              <a:tblGrid>
                <a:gridCol w="1143000"/>
                <a:gridCol w="933450"/>
                <a:gridCol w="1039813"/>
                <a:gridCol w="1038225"/>
                <a:gridCol w="1179512"/>
                <a:gridCol w="990600"/>
                <a:gridCol w="1173163"/>
                <a:gridCol w="1189037"/>
              </a:tblGrid>
              <a:tr h="3889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Average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Rainfall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Ultimate irrigation potential,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M 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Net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Irrigated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area, M 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Ground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Resources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rPr>
                        <a:t>M Ha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pitchFamily="34" charset="0"/>
                        </a:rPr>
                        <a:t>Ground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pitchFamily="34"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pitchFamily="34" charset="0"/>
                        </a:rPr>
                        <a:t>Development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r h="5635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Surface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Ground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14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Eastern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Southern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Western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Northern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All India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1526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1593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1195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988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19.61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15.2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20.29</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20.74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75.84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13.92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10.24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17.95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21.95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64.05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33.53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25.44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38.23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42.69</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14.44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8.57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15.36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15.98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54.35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19.45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7.28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8.32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10.24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45.34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33.00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35.18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38.01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43.74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37.48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r>
            </a:tbl>
          </a:graphicData>
        </a:graphic>
      </p:graphicFrame>
      <p:sp>
        <p:nvSpPr>
          <p:cNvPr id="24609" name="Text Box 34"/>
          <p:cNvSpPr txBox="1">
            <a:spLocks noChangeArrowheads="1"/>
          </p:cNvSpPr>
          <p:nvPr/>
        </p:nvSpPr>
        <p:spPr bwMode="auto">
          <a:xfrm>
            <a:off x="838200" y="457200"/>
            <a:ext cx="6705600" cy="366713"/>
          </a:xfrm>
          <a:prstGeom prst="rect">
            <a:avLst/>
          </a:prstGeom>
          <a:noFill/>
          <a:ln w="9525">
            <a:noFill/>
            <a:miter lim="800000"/>
            <a:headEnd/>
            <a:tailEnd/>
          </a:ln>
        </p:spPr>
        <p:txBody>
          <a:bodyPr>
            <a:spAutoFit/>
          </a:bodyPr>
          <a:lstStyle/>
          <a:p>
            <a:pPr>
              <a:spcBef>
                <a:spcPct val="50000"/>
              </a:spcBef>
            </a:pPr>
            <a:endParaRPr lang="en-US"/>
          </a:p>
        </p:txBody>
      </p:sp>
      <p:sp>
        <p:nvSpPr>
          <p:cNvPr id="24610" name="Text Box 35"/>
          <p:cNvSpPr txBox="1">
            <a:spLocks noChangeArrowheads="1"/>
          </p:cNvSpPr>
          <p:nvPr/>
        </p:nvSpPr>
        <p:spPr bwMode="auto">
          <a:xfrm>
            <a:off x="228600" y="533400"/>
            <a:ext cx="8458200" cy="457200"/>
          </a:xfrm>
          <a:prstGeom prst="rect">
            <a:avLst/>
          </a:prstGeom>
          <a:solidFill>
            <a:srgbClr val="A2FAF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A2FAFC"/>
            </a:extrusionClr>
          </a:sp3d>
        </p:spPr>
        <p:txBody>
          <a:bodyPr>
            <a:spAutoFit/>
            <a:flatTx/>
          </a:bodyPr>
          <a:lstStyle/>
          <a:p>
            <a:pPr algn="ctr">
              <a:spcBef>
                <a:spcPct val="50000"/>
              </a:spcBef>
            </a:pPr>
            <a:r>
              <a:rPr lang="en-US" sz="2400">
                <a:solidFill>
                  <a:schemeClr val="accent2"/>
                </a:solidFill>
              </a:rPr>
              <a:t>REGION-WISE WATER RESOURCE SCENARIO OF INDIA</a:t>
            </a:r>
            <a:r>
              <a:rPr lang="en-US" sz="20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Group 2"/>
          <p:cNvGraphicFramePr>
            <a:graphicFrameLocks noGrp="1"/>
          </p:cNvGraphicFramePr>
          <p:nvPr/>
        </p:nvGraphicFramePr>
        <p:xfrm>
          <a:off x="457200" y="1371600"/>
          <a:ext cx="8229600" cy="4419600"/>
        </p:xfrm>
        <a:graphic>
          <a:graphicData uri="http://schemas.openxmlformats.org/drawingml/2006/table">
            <a:tbl>
              <a:tblPr/>
              <a:tblGrid>
                <a:gridCol w="1497013"/>
                <a:gridCol w="2243137"/>
                <a:gridCol w="2244725"/>
                <a:gridCol w="2244725"/>
              </a:tblGrid>
              <a:tr h="441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Uses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Irrigation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Domestic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Industries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Livestock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1995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143.6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16.9</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15.7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3.7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179.9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2010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143.6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23.4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21.1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4.9</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193.0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2025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149.3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29.0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23.6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6.3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rPr>
                        <a:t>208.2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5614" name="Text Box 14"/>
          <p:cNvSpPr txBox="1">
            <a:spLocks noChangeArrowheads="1"/>
          </p:cNvSpPr>
          <p:nvPr/>
        </p:nvSpPr>
        <p:spPr bwMode="auto">
          <a:xfrm>
            <a:off x="990600" y="6096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25615" name="Text Box 15"/>
          <p:cNvSpPr txBox="1">
            <a:spLocks noChangeArrowheads="1"/>
          </p:cNvSpPr>
          <p:nvPr/>
        </p:nvSpPr>
        <p:spPr bwMode="auto">
          <a:xfrm>
            <a:off x="685800" y="685800"/>
            <a:ext cx="8001000" cy="396875"/>
          </a:xfrm>
          <a:prstGeom prst="rect">
            <a:avLst/>
          </a:prstGeom>
          <a:solidFill>
            <a:srgbClr val="006600"/>
          </a:solidFill>
          <a:ln w="9525">
            <a:noFill/>
            <a:miter lim="800000"/>
            <a:headEnd/>
            <a:tailEnd/>
          </a:ln>
        </p:spPr>
        <p:txBody>
          <a:bodyPr>
            <a:spAutoFit/>
          </a:bodyPr>
          <a:lstStyle/>
          <a:p>
            <a:pPr>
              <a:spcBef>
                <a:spcPct val="50000"/>
              </a:spcBef>
            </a:pPr>
            <a:r>
              <a:rPr lang="en-US" sz="2000">
                <a:solidFill>
                  <a:schemeClr val="bg1"/>
                </a:solidFill>
              </a:rPr>
              <a:t>Projected water requirement for different uses in world (M ha 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normAutofit fontScale="90000"/>
          </a:bodyPr>
          <a:lstStyle/>
          <a:p>
            <a:r>
              <a:rPr lang="en-US" b="1" dirty="0" smtClean="0"/>
              <a:t>Major , minor and medium irrigation projects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362200" y="2438400"/>
            <a:ext cx="5715000" cy="366713"/>
          </a:xfrm>
          <a:prstGeom prst="rect">
            <a:avLst/>
          </a:prstGeom>
          <a:noFill/>
          <a:ln w="9525">
            <a:noFill/>
            <a:miter lim="800000"/>
            <a:headEnd/>
            <a:tailEnd/>
          </a:ln>
        </p:spPr>
        <p:txBody>
          <a:bodyPr>
            <a:spAutoFit/>
          </a:bodyPr>
          <a:lstStyle/>
          <a:p>
            <a:pPr>
              <a:spcBef>
                <a:spcPct val="50000"/>
              </a:spcBef>
            </a:pPr>
            <a:endParaRPr lang="en-US" b="0"/>
          </a:p>
        </p:txBody>
      </p:sp>
      <p:sp>
        <p:nvSpPr>
          <p:cNvPr id="26627" name="Text Box 3"/>
          <p:cNvSpPr txBox="1">
            <a:spLocks noChangeArrowheads="1"/>
          </p:cNvSpPr>
          <p:nvPr/>
        </p:nvSpPr>
        <p:spPr bwMode="auto">
          <a:xfrm>
            <a:off x="457200" y="1143000"/>
            <a:ext cx="8382000" cy="4362450"/>
          </a:xfrm>
          <a:prstGeom prst="rect">
            <a:avLst/>
          </a:prstGeom>
          <a:solidFill>
            <a:schemeClr val="accent2"/>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2"/>
            </a:extrusionClr>
          </a:sp3d>
        </p:spPr>
        <p:txBody>
          <a:bodyPr>
            <a:spAutoFit/>
            <a:flatTx/>
          </a:bodyPr>
          <a:lstStyle/>
          <a:p>
            <a:pPr algn="ctr">
              <a:spcBef>
                <a:spcPct val="50000"/>
              </a:spcBef>
            </a:pPr>
            <a:r>
              <a:rPr lang="en-US" sz="2800">
                <a:solidFill>
                  <a:schemeClr val="bg1"/>
                </a:solidFill>
              </a:rPr>
              <a:t>Issues and Challenges in Water Sector</a:t>
            </a:r>
          </a:p>
          <a:p>
            <a:pPr>
              <a:spcBef>
                <a:spcPct val="50000"/>
              </a:spcBef>
              <a:buFontTx/>
              <a:buChar char="•"/>
            </a:pPr>
            <a:r>
              <a:rPr lang="en-US" sz="2400">
                <a:solidFill>
                  <a:schemeClr val="bg1"/>
                </a:solidFill>
              </a:rPr>
              <a:t> Declining per Capita Water Availability</a:t>
            </a:r>
          </a:p>
          <a:p>
            <a:pPr>
              <a:spcBef>
                <a:spcPct val="50000"/>
              </a:spcBef>
              <a:buFontTx/>
              <a:buChar char="•"/>
            </a:pPr>
            <a:r>
              <a:rPr lang="en-US" sz="2400">
                <a:solidFill>
                  <a:schemeClr val="bg1"/>
                </a:solidFill>
              </a:rPr>
              <a:t> Rising multi-sect oral  Demand</a:t>
            </a:r>
          </a:p>
          <a:p>
            <a:pPr>
              <a:spcBef>
                <a:spcPct val="50000"/>
              </a:spcBef>
              <a:buFontTx/>
              <a:buChar char="•"/>
            </a:pPr>
            <a:r>
              <a:rPr lang="en-US" sz="2400">
                <a:solidFill>
                  <a:schemeClr val="bg1"/>
                </a:solidFill>
              </a:rPr>
              <a:t> Reducing Trend of Budget Outlay for Irrigation Sector</a:t>
            </a:r>
          </a:p>
          <a:p>
            <a:pPr>
              <a:spcBef>
                <a:spcPct val="50000"/>
              </a:spcBef>
              <a:buFontTx/>
              <a:buChar char="•"/>
            </a:pPr>
            <a:r>
              <a:rPr lang="en-US" sz="2400">
                <a:solidFill>
                  <a:schemeClr val="bg1"/>
                </a:solidFill>
              </a:rPr>
              <a:t> Equity in Supply of Water for irrigation</a:t>
            </a:r>
          </a:p>
          <a:p>
            <a:pPr>
              <a:spcBef>
                <a:spcPct val="50000"/>
              </a:spcBef>
              <a:buFontTx/>
              <a:buChar char="•"/>
            </a:pPr>
            <a:r>
              <a:rPr lang="en-US" sz="2400">
                <a:solidFill>
                  <a:schemeClr val="bg1"/>
                </a:solidFill>
              </a:rPr>
              <a:t> Difficult sites for Projects</a:t>
            </a:r>
          </a:p>
          <a:p>
            <a:pPr>
              <a:spcBef>
                <a:spcPct val="50000"/>
              </a:spcBef>
              <a:buFontTx/>
              <a:buChar char="•"/>
            </a:pPr>
            <a:r>
              <a:rPr lang="en-US" sz="2400">
                <a:solidFill>
                  <a:schemeClr val="bg1"/>
                </a:solidFill>
              </a:rPr>
              <a:t> Environment and Water Quality</a:t>
            </a:r>
          </a:p>
          <a:p>
            <a:pPr>
              <a:spcBef>
                <a:spcPct val="50000"/>
              </a:spcBef>
              <a:buFontTx/>
              <a:buChar char="•"/>
            </a:pPr>
            <a:r>
              <a:rPr lang="en-US" sz="2400">
                <a:solidFill>
                  <a:schemeClr val="bg1"/>
                </a:solidFill>
              </a:rPr>
              <a:t> Over-exploitation of Ground Water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UT0000"/>
          <p:cNvPicPr>
            <a:picLocks noChangeAspect="1" noChangeArrowheads="1"/>
          </p:cNvPicPr>
          <p:nvPr/>
        </p:nvPicPr>
        <p:blipFill>
          <a:blip r:embed="rId2"/>
          <a:srcRect/>
          <a:stretch>
            <a:fillRect/>
          </a:stretch>
        </p:blipFill>
        <p:spPr bwMode="auto">
          <a:xfrm>
            <a:off x="1066800" y="838200"/>
            <a:ext cx="7391400" cy="509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762000"/>
            <a:ext cx="8305800" cy="5567363"/>
          </a:xfrm>
          <a:prstGeom prst="rect">
            <a:avLst/>
          </a:prstGeom>
          <a:solidFill>
            <a:schemeClr val="accent2"/>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2"/>
            </a:extrusionClr>
          </a:sp3d>
        </p:spPr>
        <p:txBody>
          <a:bodyPr>
            <a:spAutoFit/>
            <a:flatTx/>
          </a:bodyPr>
          <a:lstStyle/>
          <a:p>
            <a:pPr marL="609600" indent="-609600">
              <a:spcBef>
                <a:spcPct val="5000"/>
              </a:spcBef>
            </a:pPr>
            <a:r>
              <a:rPr lang="en-US" sz="2800">
                <a:solidFill>
                  <a:schemeClr val="bg1"/>
                </a:solidFill>
                <a:latin typeface="Times New Roman" pitchFamily="18" charset="0"/>
              </a:rPr>
              <a:t>Water Availability in India</a:t>
            </a:r>
          </a:p>
          <a:p>
            <a:pPr marL="609600" indent="-609600">
              <a:spcBef>
                <a:spcPct val="5000"/>
              </a:spcBef>
            </a:pPr>
            <a:endParaRPr lang="en-US" sz="2800">
              <a:solidFill>
                <a:schemeClr val="bg1"/>
              </a:solidFill>
              <a:latin typeface="Times New Roman" pitchFamily="18" charset="0"/>
            </a:endParaRPr>
          </a:p>
          <a:p>
            <a:pPr marL="609600" indent="-609600">
              <a:spcBef>
                <a:spcPct val="5000"/>
              </a:spcBef>
              <a:buFontTx/>
              <a:buAutoNum type="romanUcPeriod"/>
            </a:pPr>
            <a:r>
              <a:rPr lang="en-US" sz="2400">
                <a:solidFill>
                  <a:schemeClr val="bg1"/>
                </a:solidFill>
                <a:latin typeface="Times New Roman" pitchFamily="18" charset="0"/>
              </a:rPr>
              <a:t>Average annual rainfall: 1120 mm</a:t>
            </a:r>
          </a:p>
          <a:p>
            <a:pPr marL="609600" indent="-609600">
              <a:spcBef>
                <a:spcPct val="5000"/>
              </a:spcBef>
              <a:buFontTx/>
              <a:buAutoNum type="romanUcPeriod"/>
            </a:pPr>
            <a:r>
              <a:rPr lang="en-US" sz="2400">
                <a:solidFill>
                  <a:schemeClr val="bg1"/>
                </a:solidFill>
                <a:latin typeface="Times New Roman" pitchFamily="18" charset="0"/>
              </a:rPr>
              <a:t>Total Geographical area: 328 m ha</a:t>
            </a:r>
          </a:p>
          <a:p>
            <a:pPr marL="609600" indent="-609600">
              <a:spcBef>
                <a:spcPct val="5000"/>
              </a:spcBef>
              <a:buFontTx/>
              <a:buAutoNum type="romanUcPeriod"/>
            </a:pPr>
            <a:r>
              <a:rPr lang="en-US" sz="2400">
                <a:solidFill>
                  <a:schemeClr val="bg1"/>
                </a:solidFill>
                <a:latin typeface="Times New Roman" pitchFamily="18" charset="0"/>
              </a:rPr>
              <a:t>Total annual rainfall: 400 m ha m</a:t>
            </a:r>
          </a:p>
          <a:p>
            <a:pPr marL="609600" indent="-609600">
              <a:spcBef>
                <a:spcPct val="5000"/>
              </a:spcBef>
            </a:pPr>
            <a:r>
              <a:rPr lang="en-US" sz="2400">
                <a:solidFill>
                  <a:schemeClr val="bg1"/>
                </a:solidFill>
                <a:latin typeface="Times New Roman" pitchFamily="18" charset="0"/>
              </a:rPr>
              <a:t>        (a) Evaporation to atmosphere: 130 m ha m</a:t>
            </a:r>
          </a:p>
          <a:p>
            <a:pPr marL="609600" indent="-609600">
              <a:spcBef>
                <a:spcPct val="5000"/>
              </a:spcBef>
            </a:pPr>
            <a:r>
              <a:rPr lang="en-US" sz="2400">
                <a:solidFill>
                  <a:schemeClr val="bg1"/>
                </a:solidFill>
                <a:latin typeface="Times New Roman" pitchFamily="18" charset="0"/>
              </a:rPr>
              <a:t>        (b) Surface flow to rivers etc.: 185 m ha m</a:t>
            </a:r>
          </a:p>
          <a:p>
            <a:pPr marL="609600" indent="-609600">
              <a:spcBef>
                <a:spcPct val="5000"/>
              </a:spcBef>
            </a:pPr>
            <a:r>
              <a:rPr lang="en-US" sz="2400">
                <a:solidFill>
                  <a:schemeClr val="bg1"/>
                </a:solidFill>
                <a:latin typeface="Times New Roman" pitchFamily="18" charset="0"/>
              </a:rPr>
              <a:t>        (c) Soil profile storage &amp; Groundwater: 85 m ha m</a:t>
            </a:r>
          </a:p>
          <a:p>
            <a:pPr marL="609600" indent="-609600">
              <a:spcBef>
                <a:spcPct val="5000"/>
              </a:spcBef>
            </a:pPr>
            <a:r>
              <a:rPr lang="en-US" sz="2400">
                <a:solidFill>
                  <a:schemeClr val="bg1"/>
                </a:solidFill>
                <a:latin typeface="Times New Roman" pitchFamily="18" charset="0"/>
              </a:rPr>
              <a:t>IV. Utilizable Water: 140 m ha m</a:t>
            </a:r>
          </a:p>
          <a:p>
            <a:pPr marL="609600" indent="-609600">
              <a:spcBef>
                <a:spcPct val="5000"/>
              </a:spcBef>
            </a:pPr>
            <a:r>
              <a:rPr lang="en-US" sz="2400">
                <a:solidFill>
                  <a:schemeClr val="bg1"/>
                </a:solidFill>
                <a:latin typeface="Times New Roman" pitchFamily="18" charset="0"/>
              </a:rPr>
              <a:t>      (a) Surface flow (rivers, ponds etc.): 76 m ha m</a:t>
            </a:r>
          </a:p>
          <a:p>
            <a:pPr marL="609600" indent="-609600">
              <a:spcBef>
                <a:spcPct val="5000"/>
              </a:spcBef>
            </a:pPr>
            <a:r>
              <a:rPr lang="en-US" sz="2400">
                <a:solidFill>
                  <a:schemeClr val="bg1"/>
                </a:solidFill>
                <a:latin typeface="Times New Roman" pitchFamily="18" charset="0"/>
              </a:rPr>
              <a:t>      (b) Groundwater: 64 m ha m</a:t>
            </a:r>
          </a:p>
          <a:p>
            <a:pPr marL="609600" indent="-609600" algn="ctr">
              <a:spcBef>
                <a:spcPct val="5000"/>
              </a:spcBef>
            </a:pPr>
            <a:endParaRPr lang="en-US" sz="2400">
              <a:solidFill>
                <a:schemeClr val="bg1"/>
              </a:solidFill>
              <a:latin typeface="Times New Roman" pitchFamily="18" charset="0"/>
            </a:endParaRPr>
          </a:p>
          <a:p>
            <a:pPr marL="609600" indent="-609600" algn="ctr">
              <a:spcBef>
                <a:spcPct val="5000"/>
              </a:spcBef>
            </a:pPr>
            <a:r>
              <a:rPr lang="en-US" sz="2400">
                <a:solidFill>
                  <a:schemeClr val="bg1"/>
                </a:solidFill>
                <a:latin typeface="Times New Roman" pitchFamily="18" charset="0"/>
              </a:rPr>
              <a:t>Source: National Commission on Agriculture (1976), Central Water commission (1996) </a:t>
            </a:r>
            <a:endParaRPr lang="en-AU" sz="24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707" name="Object 3"/>
          <p:cNvGraphicFramePr>
            <a:graphicFrameLocks noGrp="1" noChangeAspect="1"/>
          </p:cNvGraphicFramePr>
          <p:nvPr>
            <p:ph type="chart" idx="1"/>
          </p:nvPr>
        </p:nvGraphicFramePr>
        <p:xfrm>
          <a:off x="0" y="304800"/>
          <a:ext cx="9144000" cy="6553200"/>
        </p:xfrm>
        <a:graphic>
          <a:graphicData uri="http://schemas.openxmlformats.org/presentationml/2006/ole">
            <mc:AlternateContent xmlns:mc="http://schemas.openxmlformats.org/markup-compatibility/2006">
              <mc:Choice xmlns:v="urn:schemas-microsoft-com:vml" Requires="v">
                <p:oleObj spid="_x0000_s3079" name="Worksheet" r:id="rId3" imgW="9542520" imgH="7242840" progId="Excel.Sheet.8">
                  <p:embed/>
                </p:oleObj>
              </mc:Choice>
              <mc:Fallback>
                <p:oleObj name="Worksheet" r:id="rId3" imgW="9542520" imgH="724284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9144000" cy="655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0" y="0"/>
            <a:ext cx="9144000" cy="369332"/>
          </a:xfrm>
          <a:prstGeom prst="rect">
            <a:avLst/>
          </a:prstGeom>
        </p:spPr>
        <p:txBody>
          <a:bodyPr wrap="square">
            <a:spAutoFit/>
          </a:bodyPr>
          <a:lstStyle/>
          <a:p>
            <a:pPr algn="ctr"/>
            <a:r>
              <a:rPr lang="en-US" dirty="0" smtClean="0">
                <a:solidFill>
                  <a:schemeClr val="accent2"/>
                </a:solidFill>
              </a:rPr>
              <a:t>Annual Per Capita Water Resource in Selected Countries (2000-01)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checkerboard(down)">
                                      <p:cBhvr>
                                        <p:cTn id="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457200"/>
            <a:ext cx="7772400" cy="685800"/>
          </a:xfrm>
          <a:solidFill>
            <a:schemeClr val="bg2"/>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normAutofit fontScale="90000"/>
            <a:flatTx/>
          </a:bodyPr>
          <a:lstStyle/>
          <a:p>
            <a:pPr eaLnBrk="1" fontAlgn="auto" hangingPunct="1">
              <a:spcAft>
                <a:spcPts val="0"/>
              </a:spcAft>
              <a:defRPr/>
            </a:pPr>
            <a:r>
              <a:rPr lang="en-US" sz="4000" smtClean="0"/>
              <a:t>Water Availability</a:t>
            </a:r>
          </a:p>
        </p:txBody>
      </p:sp>
      <p:sp>
        <p:nvSpPr>
          <p:cNvPr id="29699" name="Rectangle 3"/>
          <p:cNvSpPr>
            <a:spLocks noGrp="1" noChangeArrowheads="1"/>
          </p:cNvSpPr>
          <p:nvPr>
            <p:ph type="subTitle" idx="1"/>
          </p:nvPr>
        </p:nvSpPr>
        <p:spPr>
          <a:xfrm>
            <a:off x="0" y="1066800"/>
            <a:ext cx="9144000" cy="5791200"/>
          </a:xfrm>
        </p:spPr>
        <p:txBody>
          <a:bodyPr/>
          <a:lstStyle/>
          <a:p>
            <a:pPr marR="0" algn="l" eaLnBrk="1" hangingPunct="1"/>
            <a:endParaRPr lang="en-US" b="1" smtClean="0"/>
          </a:p>
          <a:p>
            <a:pPr marR="0" algn="l" eaLnBrk="1" hangingPunct="1"/>
            <a:r>
              <a:rPr lang="en-US" b="1" smtClean="0"/>
              <a:t>        </a:t>
            </a:r>
            <a:r>
              <a:rPr lang="en-US" b="1" smtClean="0">
                <a:solidFill>
                  <a:srgbClr val="006600"/>
                </a:solidFill>
              </a:rPr>
              <a:t> </a:t>
            </a:r>
            <a:endParaRPr lang="en-US" b="1" smtClean="0"/>
          </a:p>
        </p:txBody>
      </p:sp>
      <p:sp>
        <p:nvSpPr>
          <p:cNvPr id="29700" name="Rectangle 4"/>
          <p:cNvSpPr>
            <a:spLocks noChangeArrowheads="1"/>
          </p:cNvSpPr>
          <p:nvPr/>
        </p:nvSpPr>
        <p:spPr bwMode="auto">
          <a:xfrm>
            <a:off x="609600" y="1524000"/>
            <a:ext cx="8153400" cy="4064000"/>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a:spAutoFit/>
            <a:flatTx/>
          </a:bodyPr>
          <a:lstStyle/>
          <a:p>
            <a:pPr>
              <a:spcBef>
                <a:spcPct val="50000"/>
              </a:spcBef>
            </a:pPr>
            <a:r>
              <a:rPr lang="en-US" sz="3200" u="sng">
                <a:latin typeface="Times New Roman" pitchFamily="18" charset="0"/>
              </a:rPr>
              <a:t>Year</a:t>
            </a:r>
            <a:r>
              <a:rPr lang="en-US" sz="3200">
                <a:latin typeface="Times New Roman" pitchFamily="18" charset="0"/>
              </a:rPr>
              <a:t>		      </a:t>
            </a:r>
            <a:r>
              <a:rPr lang="en-US" sz="3200" u="sng">
                <a:latin typeface="Times New Roman" pitchFamily="18" charset="0"/>
              </a:rPr>
              <a:t>Per Capita Availability</a:t>
            </a:r>
            <a:endParaRPr lang="en-US" sz="3200">
              <a:latin typeface="Times New Roman" pitchFamily="18" charset="0"/>
            </a:endParaRPr>
          </a:p>
          <a:p>
            <a:pPr>
              <a:spcBef>
                <a:spcPct val="50000"/>
              </a:spcBef>
            </a:pPr>
            <a:r>
              <a:rPr lang="en-US" sz="3200">
                <a:solidFill>
                  <a:srgbClr val="CC0000"/>
                </a:solidFill>
                <a:latin typeface="Times New Roman" pitchFamily="18" charset="0"/>
              </a:rPr>
              <a:t>2001		      1869 m</a:t>
            </a:r>
            <a:r>
              <a:rPr lang="en-US" sz="3200" baseline="30000">
                <a:solidFill>
                  <a:srgbClr val="CC0000"/>
                </a:solidFill>
                <a:latin typeface="Times New Roman" pitchFamily="18" charset="0"/>
              </a:rPr>
              <a:t>3  </a:t>
            </a:r>
            <a:r>
              <a:rPr lang="en-US" sz="3200">
                <a:solidFill>
                  <a:srgbClr val="CC0000"/>
                </a:solidFill>
                <a:latin typeface="Times New Roman" pitchFamily="18" charset="0"/>
              </a:rPr>
              <a:t>(comfortable)</a:t>
            </a:r>
            <a:r>
              <a:rPr lang="en-US" sz="3200">
                <a:latin typeface="Times New Roman" pitchFamily="18" charset="0"/>
              </a:rPr>
              <a:t>   </a:t>
            </a:r>
          </a:p>
          <a:p>
            <a:pPr>
              <a:spcBef>
                <a:spcPct val="50000"/>
              </a:spcBef>
            </a:pPr>
            <a:r>
              <a:rPr lang="en-US" sz="3200">
                <a:solidFill>
                  <a:srgbClr val="000099"/>
                </a:solidFill>
                <a:latin typeface="Times New Roman" pitchFamily="18" charset="0"/>
              </a:rPr>
              <a:t>2025 	       1341 m</a:t>
            </a:r>
            <a:r>
              <a:rPr lang="en-US" sz="3200" baseline="30000">
                <a:solidFill>
                  <a:srgbClr val="000099"/>
                </a:solidFill>
                <a:latin typeface="Times New Roman" pitchFamily="18" charset="0"/>
              </a:rPr>
              <a:t>3</a:t>
            </a:r>
            <a:r>
              <a:rPr lang="en-US" sz="3200">
                <a:solidFill>
                  <a:srgbClr val="000099"/>
                </a:solidFill>
                <a:latin typeface="Times New Roman" pitchFamily="18" charset="0"/>
              </a:rPr>
              <a:t> (stress level) </a:t>
            </a:r>
            <a:r>
              <a:rPr lang="en-US" sz="3200">
                <a:latin typeface="Times New Roman" pitchFamily="18" charset="0"/>
              </a:rPr>
              <a:t>     </a:t>
            </a:r>
          </a:p>
          <a:p>
            <a:pPr>
              <a:spcBef>
                <a:spcPct val="50000"/>
              </a:spcBef>
            </a:pPr>
            <a:r>
              <a:rPr lang="en-US" sz="3200">
                <a:solidFill>
                  <a:srgbClr val="CC0066"/>
                </a:solidFill>
                <a:latin typeface="Times New Roman" pitchFamily="18" charset="0"/>
              </a:rPr>
              <a:t>2050		      1140  m</a:t>
            </a:r>
            <a:r>
              <a:rPr lang="en-US" sz="3200" baseline="30000">
                <a:solidFill>
                  <a:srgbClr val="CC0066"/>
                </a:solidFill>
                <a:latin typeface="Times New Roman" pitchFamily="18" charset="0"/>
              </a:rPr>
              <a:t>3 </a:t>
            </a:r>
            <a:r>
              <a:rPr lang="en-US" sz="3200">
                <a:solidFill>
                  <a:srgbClr val="CC0066"/>
                </a:solidFill>
                <a:latin typeface="Times New Roman" pitchFamily="18" charset="0"/>
              </a:rPr>
              <a:t>(scarcity level)</a:t>
            </a:r>
            <a:r>
              <a:rPr lang="en-US" sz="3200">
                <a:latin typeface="Times New Roman" pitchFamily="18" charset="0"/>
              </a:rPr>
              <a:t>  </a:t>
            </a:r>
          </a:p>
          <a:p>
            <a:pPr>
              <a:spcBef>
                <a:spcPct val="50000"/>
              </a:spcBef>
            </a:pPr>
            <a:endParaRPr lang="en-US" sz="3200">
              <a:latin typeface="Times New Roman" pitchFamily="18" charset="0"/>
            </a:endParaRPr>
          </a:p>
          <a:p>
            <a:pPr>
              <a:spcBef>
                <a:spcPct val="50000"/>
              </a:spcBef>
            </a:pPr>
            <a:r>
              <a:rPr lang="en-US" i="1">
                <a:latin typeface="Times New Roman" pitchFamily="18" charset="0"/>
              </a:rPr>
              <a:t>	</a:t>
            </a:r>
            <a:r>
              <a:rPr lang="en-US" sz="2400">
                <a:latin typeface="Times New Roman" pitchFamily="18" charset="0"/>
              </a:rPr>
              <a:t>(Source:    Ministry of Water Resources)</a:t>
            </a:r>
          </a:p>
        </p:txBody>
      </p:sp>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96" y="609600"/>
            <a:ext cx="8090704" cy="4524315"/>
          </a:xfrm>
          <a:prstGeom prst="rect">
            <a:avLst/>
          </a:prstGeom>
        </p:spPr>
        <p:txBody>
          <a:bodyPr wrap="square">
            <a:spAutoFit/>
          </a:bodyPr>
          <a:lstStyle/>
          <a:p>
            <a:pPr algn="just"/>
            <a:r>
              <a:rPr lang="en-US" dirty="0"/>
              <a:t>On the basis of the recommendations of the Committee of Ministers, Government of</a:t>
            </a:r>
          </a:p>
          <a:p>
            <a:pPr algn="just"/>
            <a:r>
              <a:rPr lang="en-US" dirty="0"/>
              <a:t>India launched a Centrally Sponsored Scheme of Command Area Development </a:t>
            </a:r>
            <a:r>
              <a:rPr lang="en-US" dirty="0" err="1" smtClean="0"/>
              <a:t>Programme</a:t>
            </a:r>
            <a:r>
              <a:rPr lang="en-US" dirty="0"/>
              <a:t> </a:t>
            </a:r>
            <a:r>
              <a:rPr lang="en-US" dirty="0" smtClean="0"/>
              <a:t>in </a:t>
            </a:r>
            <a:r>
              <a:rPr lang="en-US" dirty="0"/>
              <a:t>1974-75. The </a:t>
            </a:r>
            <a:r>
              <a:rPr lang="en-US" dirty="0" err="1"/>
              <a:t>programme</a:t>
            </a:r>
            <a:r>
              <a:rPr lang="en-US" dirty="0"/>
              <a:t> envisaged an integrated and coordinated approach to </a:t>
            </a:r>
            <a:r>
              <a:rPr lang="en-US" dirty="0" smtClean="0"/>
              <a:t>the development and management of command areas by constituting a multi-disciplinary team under the overall control of the Command Area Development Authorities. The </a:t>
            </a:r>
            <a:r>
              <a:rPr lang="en-US" dirty="0" err="1" smtClean="0"/>
              <a:t>programme</a:t>
            </a:r>
            <a:r>
              <a:rPr lang="en-US" dirty="0"/>
              <a:t> </a:t>
            </a:r>
            <a:r>
              <a:rPr lang="en-US" dirty="0" smtClean="0"/>
              <a:t>was restructured and renamed as "Command Area Development and Water Management (CADWM</a:t>
            </a:r>
            <a:r>
              <a:rPr lang="en-US" dirty="0"/>
              <a:t>) </a:t>
            </a:r>
            <a:r>
              <a:rPr lang="en-US" dirty="0" err="1"/>
              <a:t>Programme</a:t>
            </a:r>
            <a:r>
              <a:rPr lang="en-US" dirty="0"/>
              <a:t>" from 1st April 2004. The CAD </a:t>
            </a:r>
            <a:r>
              <a:rPr lang="en-US" dirty="0" err="1"/>
              <a:t>programme</a:t>
            </a:r>
            <a:r>
              <a:rPr lang="en-US" dirty="0"/>
              <a:t> was initiated with </a:t>
            </a:r>
            <a:r>
              <a:rPr lang="en-US" dirty="0" smtClean="0"/>
              <a:t>60 major </a:t>
            </a:r>
            <a:r>
              <a:rPr lang="en-US" dirty="0"/>
              <a:t>and medium irrigation projects. So far 332 irrigation projects with a </a:t>
            </a:r>
            <a:r>
              <a:rPr lang="en-US" dirty="0" err="1" smtClean="0"/>
              <a:t>Culturable</a:t>
            </a:r>
            <a:r>
              <a:rPr lang="en-US" dirty="0"/>
              <a:t> </a:t>
            </a:r>
            <a:r>
              <a:rPr lang="en-US" dirty="0" smtClean="0"/>
              <a:t>Command </a:t>
            </a:r>
            <a:r>
              <a:rPr lang="en-US" dirty="0"/>
              <a:t>Area (CCA) of about 29 million ha spread over 23 States and 2 Union </a:t>
            </a:r>
            <a:r>
              <a:rPr lang="en-US" dirty="0" smtClean="0"/>
              <a:t>Territories have </a:t>
            </a:r>
            <a:r>
              <a:rPr lang="en-US" dirty="0"/>
              <a:t>been included under </a:t>
            </a:r>
            <a:r>
              <a:rPr lang="en-US" dirty="0" smtClean="0"/>
              <a:t>the </a:t>
            </a:r>
            <a:r>
              <a:rPr lang="en-US" dirty="0" err="1" smtClean="0"/>
              <a:t>programme</a:t>
            </a:r>
            <a:r>
              <a:rPr lang="en-US" dirty="0"/>
              <a:t>, out of which 138 projects are currently </a:t>
            </a:r>
            <a:r>
              <a:rPr lang="en-US" dirty="0" smtClean="0"/>
              <a:t>under implementation.</a:t>
            </a:r>
          </a:p>
          <a:p>
            <a:pPr algn="just"/>
            <a:endParaRPr lang="en-US" dirty="0"/>
          </a:p>
          <a:p>
            <a:r>
              <a:rPr lang="en-US" b="1" dirty="0" smtClean="0"/>
              <a:t>CADWM </a:t>
            </a:r>
            <a:r>
              <a:rPr lang="en-US" b="1" dirty="0"/>
              <a:t>– Objective</a:t>
            </a:r>
          </a:p>
          <a:p>
            <a:r>
              <a:rPr lang="en-US" dirty="0"/>
              <a:t>“To bridge the gap between the irrigation potential created and that utilized through</a:t>
            </a:r>
          </a:p>
          <a:p>
            <a:r>
              <a:rPr lang="en-US" dirty="0"/>
              <a:t>increase in irrigated areas and thereon to increase efficient utilization of irrigation </a:t>
            </a:r>
            <a:r>
              <a:rPr lang="en-US" dirty="0" smtClean="0"/>
              <a:t>water and </a:t>
            </a:r>
            <a:r>
              <a:rPr lang="en-US" dirty="0"/>
              <a:t>improve the agricultural productivity in the irrigation commands”.</a:t>
            </a:r>
          </a:p>
        </p:txBody>
      </p:sp>
    </p:spTree>
    <p:extLst>
      <p:ext uri="{BB962C8B-B14F-4D97-AF65-F5344CB8AC3E}">
        <p14:creationId xmlns:p14="http://schemas.microsoft.com/office/powerpoint/2010/main" val="261070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886" y="609600"/>
            <a:ext cx="8610600" cy="5355312"/>
          </a:xfrm>
          <a:prstGeom prst="rect">
            <a:avLst/>
          </a:prstGeom>
        </p:spPr>
        <p:txBody>
          <a:bodyPr wrap="square">
            <a:spAutoFit/>
          </a:bodyPr>
          <a:lstStyle/>
          <a:p>
            <a:r>
              <a:rPr lang="en-US" b="1" dirty="0" smtClean="0"/>
              <a:t>Reasons </a:t>
            </a:r>
            <a:r>
              <a:rPr lang="en-US" b="1" dirty="0"/>
              <a:t>for lag in irrigation potential created to that of utilization</a:t>
            </a:r>
          </a:p>
          <a:p>
            <a:r>
              <a:rPr lang="en-US" dirty="0"/>
              <a:t>a) Deficiencies in design and operational procedures</a:t>
            </a:r>
          </a:p>
          <a:p>
            <a:r>
              <a:rPr lang="en-US" dirty="0"/>
              <a:t>b) Unlined conveyance systems and uncontrolled and improper water distribution</a:t>
            </a:r>
          </a:p>
          <a:p>
            <a:r>
              <a:rPr lang="en-US" dirty="0"/>
              <a:t>systems</a:t>
            </a:r>
          </a:p>
          <a:p>
            <a:r>
              <a:rPr lang="en-US" dirty="0"/>
              <a:t>c) Lack of on-farm development works and land consolidation for better water</a:t>
            </a:r>
          </a:p>
          <a:p>
            <a:r>
              <a:rPr lang="en-US" dirty="0"/>
              <a:t>management</a:t>
            </a:r>
          </a:p>
          <a:p>
            <a:r>
              <a:rPr lang="en-US" dirty="0"/>
              <a:t>d) Irrigation methods followed are biblical in nature i.e., field to field irrigation with</a:t>
            </a:r>
          </a:p>
          <a:p>
            <a:r>
              <a:rPr lang="en-US" dirty="0"/>
              <a:t>uncontrolled wild flooding system</a:t>
            </a:r>
          </a:p>
          <a:p>
            <a:r>
              <a:rPr lang="en-US" dirty="0"/>
              <a:t>e) Irrigation scheduling in most projects is still based on conventional approaches</a:t>
            </a:r>
          </a:p>
          <a:p>
            <a:r>
              <a:rPr lang="en-US" dirty="0"/>
              <a:t>f) Complete negligence of drainage component in command areas</a:t>
            </a:r>
          </a:p>
          <a:p>
            <a:r>
              <a:rPr lang="en-US" dirty="0"/>
              <a:t>g) Inappropriate irrigation water pricing policy i.e., pricing based on irrigated acreage</a:t>
            </a:r>
          </a:p>
          <a:p>
            <a:r>
              <a:rPr lang="en-US" dirty="0"/>
              <a:t>rather than irrigation quantity</a:t>
            </a:r>
          </a:p>
          <a:p>
            <a:r>
              <a:rPr lang="en-US" dirty="0"/>
              <a:t>h) Changes in cropping pattern assumed at the time of designing the project and that</a:t>
            </a:r>
          </a:p>
          <a:p>
            <a:r>
              <a:rPr lang="en-US" dirty="0"/>
              <a:t>followed by farmers</a:t>
            </a:r>
          </a:p>
          <a:p>
            <a:r>
              <a:rPr lang="en-US" dirty="0"/>
              <a:t>i) Cultivation of rice in areas localized for ID crops</a:t>
            </a:r>
          </a:p>
          <a:p>
            <a:r>
              <a:rPr lang="en-US" dirty="0"/>
              <a:t>j) Absence of feed-back from farmers</a:t>
            </a:r>
          </a:p>
          <a:p>
            <a:r>
              <a:rPr lang="en-US" dirty="0"/>
              <a:t>k) Lack of coordination between different agencies i.e., extension workers, irrigation</a:t>
            </a:r>
          </a:p>
          <a:p>
            <a:r>
              <a:rPr lang="en-US" dirty="0"/>
              <a:t>engineers, research scientists and farmers</a:t>
            </a:r>
          </a:p>
          <a:p>
            <a:r>
              <a:rPr lang="en-US" dirty="0"/>
              <a:t>l) Inadequate infrastructure of extension services</a:t>
            </a:r>
          </a:p>
        </p:txBody>
      </p:sp>
    </p:spTree>
    <p:extLst>
      <p:ext uri="{BB962C8B-B14F-4D97-AF65-F5344CB8AC3E}">
        <p14:creationId xmlns:p14="http://schemas.microsoft.com/office/powerpoint/2010/main" val="1015422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754" y="914400"/>
            <a:ext cx="8610600" cy="5355312"/>
          </a:xfrm>
          <a:prstGeom prst="rect">
            <a:avLst/>
          </a:prstGeom>
        </p:spPr>
        <p:txBody>
          <a:bodyPr wrap="square">
            <a:spAutoFit/>
          </a:bodyPr>
          <a:lstStyle/>
          <a:p>
            <a:r>
              <a:rPr lang="en-US" b="1" dirty="0" smtClean="0"/>
              <a:t>Functions </a:t>
            </a:r>
            <a:r>
              <a:rPr lang="en-US" b="1" dirty="0"/>
              <a:t>of CADWM</a:t>
            </a:r>
          </a:p>
          <a:p>
            <a:pPr algn="just"/>
            <a:r>
              <a:rPr lang="en-US" dirty="0"/>
              <a:t>1. On-farm development through systematic land leveling and land shaping of areas</a:t>
            </a:r>
          </a:p>
          <a:p>
            <a:pPr algn="just"/>
            <a:r>
              <a:rPr lang="en-US" dirty="0"/>
              <a:t>under the projects</a:t>
            </a:r>
          </a:p>
          <a:p>
            <a:pPr algn="just"/>
            <a:r>
              <a:rPr lang="en-US" dirty="0"/>
              <a:t>2. Planning &amp; construction of field channels, drains and farm roads</a:t>
            </a:r>
          </a:p>
          <a:p>
            <a:pPr algn="just"/>
            <a:r>
              <a:rPr lang="en-US" dirty="0"/>
              <a:t>3. </a:t>
            </a:r>
            <a:r>
              <a:rPr lang="en-US" dirty="0" err="1"/>
              <a:t>Modernisation</a:t>
            </a:r>
            <a:r>
              <a:rPr lang="en-US" dirty="0"/>
              <a:t>, maintenance &amp; efficient operation of irrigation systems</a:t>
            </a:r>
          </a:p>
          <a:p>
            <a:pPr algn="just"/>
            <a:r>
              <a:rPr lang="en-US" dirty="0"/>
              <a:t>Page 25</a:t>
            </a:r>
          </a:p>
          <a:p>
            <a:pPr algn="just"/>
            <a:r>
              <a:rPr lang="en-US" dirty="0"/>
              <a:t>4. Development, maintenance &amp; operation of drainage systems</a:t>
            </a:r>
          </a:p>
          <a:p>
            <a:pPr algn="just"/>
            <a:r>
              <a:rPr lang="en-US" dirty="0"/>
              <a:t>5. Selection, introduction and enforcement of suitable cropping patterns</a:t>
            </a:r>
          </a:p>
          <a:p>
            <a:pPr algn="just"/>
            <a:r>
              <a:rPr lang="en-US" dirty="0"/>
              <a:t>6. Introduction &amp; enforcement of a proper rotational irrigation practice i.e.,</a:t>
            </a:r>
          </a:p>
          <a:p>
            <a:pPr algn="just"/>
            <a:r>
              <a:rPr lang="en-US" dirty="0" err="1"/>
              <a:t>warabandhi</a:t>
            </a:r>
            <a:r>
              <a:rPr lang="en-US" dirty="0"/>
              <a:t> system and equitable distribution of water to the individual fields</a:t>
            </a:r>
          </a:p>
          <a:p>
            <a:pPr algn="just"/>
            <a:r>
              <a:rPr lang="en-US" dirty="0"/>
              <a:t>7. Conjunctive use of surface and ground water resources</a:t>
            </a:r>
          </a:p>
          <a:p>
            <a:pPr algn="just"/>
            <a:r>
              <a:rPr lang="en-US" dirty="0"/>
              <a:t>8. Introduction of suitable cropping patterns</a:t>
            </a:r>
          </a:p>
          <a:p>
            <a:pPr algn="just"/>
            <a:r>
              <a:rPr lang="en-US" dirty="0"/>
              <a:t>9. Propagation, demonstration and implementation of improved water management</a:t>
            </a:r>
          </a:p>
          <a:p>
            <a:pPr algn="just"/>
            <a:r>
              <a:rPr lang="en-US" dirty="0"/>
              <a:t>techniques, education and training of farmers in irrigated agriculture</a:t>
            </a:r>
          </a:p>
          <a:p>
            <a:pPr algn="just"/>
            <a:r>
              <a:rPr lang="en-US" dirty="0"/>
              <a:t>10. Localization and </a:t>
            </a:r>
            <a:r>
              <a:rPr lang="en-US" dirty="0" err="1"/>
              <a:t>relocalisation</a:t>
            </a:r>
            <a:r>
              <a:rPr lang="en-US" dirty="0"/>
              <a:t> of lands on sound principles</a:t>
            </a:r>
          </a:p>
          <a:p>
            <a:pPr algn="just"/>
            <a:r>
              <a:rPr lang="en-US" dirty="0"/>
              <a:t>11. Strengthening of existing agricultural extension activities</a:t>
            </a:r>
          </a:p>
          <a:p>
            <a:pPr algn="just"/>
            <a:r>
              <a:rPr lang="en-US" dirty="0"/>
              <a:t>12. Planning for timely and adequate supply of various crop production inputs viz.,</a:t>
            </a:r>
          </a:p>
          <a:p>
            <a:pPr algn="just"/>
            <a:r>
              <a:rPr lang="fr-FR" dirty="0" err="1"/>
              <a:t>seeds</a:t>
            </a:r>
            <a:r>
              <a:rPr lang="fr-FR" dirty="0"/>
              <a:t>, </a:t>
            </a:r>
            <a:r>
              <a:rPr lang="fr-FR" dirty="0" err="1"/>
              <a:t>fertilizers</a:t>
            </a:r>
            <a:r>
              <a:rPr lang="fr-FR" dirty="0"/>
              <a:t>, pesticides, herbicides vis-à-vis </a:t>
            </a:r>
            <a:r>
              <a:rPr lang="fr-FR" dirty="0" err="1"/>
              <a:t>credit</a:t>
            </a:r>
            <a:r>
              <a:rPr lang="fr-FR" dirty="0"/>
              <a:t> </a:t>
            </a:r>
            <a:r>
              <a:rPr lang="fr-FR" dirty="0" err="1"/>
              <a:t>facilities</a:t>
            </a:r>
            <a:endParaRPr lang="fr-FR" dirty="0"/>
          </a:p>
          <a:p>
            <a:pPr algn="just"/>
            <a:r>
              <a:rPr lang="en-US" dirty="0"/>
              <a:t>13. Creation and development of marketing, processing and warehouse facilities</a:t>
            </a:r>
          </a:p>
        </p:txBody>
      </p:sp>
    </p:spTree>
    <p:extLst>
      <p:ext uri="{BB962C8B-B14F-4D97-AF65-F5344CB8AC3E}">
        <p14:creationId xmlns:p14="http://schemas.microsoft.com/office/powerpoint/2010/main" val="4218114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5800" y="1371600"/>
            <a:ext cx="7772400" cy="4367213"/>
          </a:xfrm>
          <a:prstGeom prst="rect">
            <a:avLst/>
          </a:prstGeom>
          <a:solidFill>
            <a:srgbClr val="FFFF00"/>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a:spAutoFit/>
            <a:flatTx/>
          </a:bodyPr>
          <a:lstStyle/>
          <a:p>
            <a:pPr algn="ctr">
              <a:spcBef>
                <a:spcPct val="50000"/>
              </a:spcBef>
            </a:pPr>
            <a:r>
              <a:rPr lang="en-US" sz="2800">
                <a:solidFill>
                  <a:srgbClr val="000099"/>
                </a:solidFill>
                <a:latin typeface="Arial Black" pitchFamily="34" charset="0"/>
              </a:rPr>
              <a:t>Water is Life</a:t>
            </a:r>
          </a:p>
          <a:p>
            <a:pPr algn="ctr">
              <a:spcBef>
                <a:spcPct val="50000"/>
              </a:spcBef>
            </a:pPr>
            <a:r>
              <a:rPr lang="en-US" sz="2800">
                <a:solidFill>
                  <a:srgbClr val="000099"/>
                </a:solidFill>
                <a:latin typeface="Arial Black" pitchFamily="34" charset="0"/>
              </a:rPr>
              <a:t>Conserve it</a:t>
            </a:r>
          </a:p>
          <a:p>
            <a:pPr algn="ctr">
              <a:spcBef>
                <a:spcPct val="50000"/>
              </a:spcBef>
            </a:pPr>
            <a:r>
              <a:rPr lang="en-US" sz="2800">
                <a:solidFill>
                  <a:srgbClr val="000099"/>
                </a:solidFill>
                <a:latin typeface="Arial Black" pitchFamily="34" charset="0"/>
              </a:rPr>
              <a:t>Use it Judiciously</a:t>
            </a:r>
          </a:p>
          <a:p>
            <a:pPr algn="ctr">
              <a:spcBef>
                <a:spcPct val="50000"/>
              </a:spcBef>
            </a:pPr>
            <a:r>
              <a:rPr lang="en-US" sz="2800">
                <a:solidFill>
                  <a:srgbClr val="000099"/>
                </a:solidFill>
                <a:latin typeface="Arial Black" pitchFamily="34" charset="0"/>
              </a:rPr>
              <a:t>We know the Malady</a:t>
            </a:r>
          </a:p>
          <a:p>
            <a:pPr algn="ctr">
              <a:spcBef>
                <a:spcPct val="50000"/>
              </a:spcBef>
            </a:pPr>
            <a:r>
              <a:rPr lang="en-US" sz="2800">
                <a:solidFill>
                  <a:srgbClr val="000099"/>
                </a:solidFill>
                <a:latin typeface="Arial Black" pitchFamily="34" charset="0"/>
              </a:rPr>
              <a:t>There is a Remedy</a:t>
            </a:r>
          </a:p>
          <a:p>
            <a:pPr algn="ctr">
              <a:spcBef>
                <a:spcPct val="50000"/>
              </a:spcBef>
            </a:pPr>
            <a:r>
              <a:rPr lang="en-US" sz="2800">
                <a:solidFill>
                  <a:srgbClr val="000099"/>
                </a:solidFill>
                <a:latin typeface="Arial Black" pitchFamily="34" charset="0"/>
              </a:rPr>
              <a:t>Need is will for Implementation</a:t>
            </a:r>
          </a:p>
          <a:p>
            <a:pPr algn="ctr">
              <a:spcBef>
                <a:spcPct val="50000"/>
              </a:spcBef>
            </a:pPr>
            <a:r>
              <a:rPr lang="en-US" sz="2800">
                <a:solidFill>
                  <a:srgbClr val="000099"/>
                </a:solidFill>
                <a:latin typeface="Arial Black" pitchFamily="34" charset="0"/>
              </a:rPr>
              <a:t>Live and Let Live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839200" cy="5668963"/>
          </a:xfrm>
        </p:spPr>
        <p:txBody>
          <a:bodyPr>
            <a:normAutofit fontScale="70000" lnSpcReduction="20000"/>
          </a:bodyPr>
          <a:lstStyle/>
          <a:p>
            <a:pPr algn="just"/>
            <a:r>
              <a:rPr lang="en-US" dirty="0" smtClean="0"/>
              <a:t>Major Irrigation Projects: The area envisaged to be covered under irrigation is of the order over 10000 hectare (CCA&gt;10,000 ha). This type of project consist huge storage reservoirs, flow diversion structures and a large network of canals. These are often multi-purpose projects serving other aspects like flood control and hydro power.</a:t>
            </a:r>
          </a:p>
          <a:p>
            <a:pPr algn="just"/>
            <a:endParaRPr lang="en-US" dirty="0" smtClean="0"/>
          </a:p>
          <a:p>
            <a:pPr algn="just"/>
            <a:r>
              <a:rPr lang="en-US" dirty="0" smtClean="0"/>
              <a:t>Medium Irrigation Projects: Projects having CCA less than 10,000 ha but more than 2,000 ha are classified as medium irrigation projects. These are also multi-purpose surface water projects. Medium size storage, diversion and distribution structures are the main components of this type of project.</a:t>
            </a:r>
          </a:p>
          <a:p>
            <a:pPr algn="just"/>
            <a:endParaRPr lang="en-US" dirty="0" smtClean="0"/>
          </a:p>
          <a:p>
            <a:pPr algn="just"/>
            <a:r>
              <a:rPr lang="en-US" dirty="0" smtClean="0"/>
              <a:t>Minor Irrigation Projects: Projects having CCA less than or equal to 2,000 ha are termed as minor irrigation project. The main sources of water are tanks, small reservoirs and groundwater pumping. A number of minor irrigation projects may exist individually within the command area of a major or medium irrigation project.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The Major and Medium Irrigation (MMI) projects are further classified into two types based on irrigation method adopted.</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Direct Irrigation method: In this method water is directly diverted from the river into the canal by the construction of a diversion structure like weir or barrage across the stream without attempting to store water. This method is practiced where the stream has adequate perennial supply. Direct irrigation is usually practiced in deltaic tracts that is, in areas having even and plane topography.</a:t>
            </a:r>
          </a:p>
          <a:p>
            <a:pPr algn="just"/>
            <a:endParaRPr lang="en-US" dirty="0" smtClean="0"/>
          </a:p>
          <a:p>
            <a:pPr algn="just"/>
            <a:r>
              <a:rPr lang="en-US" dirty="0" smtClean="0"/>
              <a:t>Indirect or Storage Irrigation Method: In this system, water is stored in a reservoir during monsoon by construction of a dam across the river. The stored water is diverted to the fields through a network of canals during the dry period. Evidently indirect irrigation is adopted where the river is not perennial or flow in the river is inadequate during lean period.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Based on the Way of Water Application</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334000"/>
          </a:xfrm>
        </p:spPr>
        <p:txBody>
          <a:bodyPr>
            <a:normAutofit fontScale="70000" lnSpcReduction="20000"/>
          </a:bodyPr>
          <a:lstStyle/>
          <a:p>
            <a:r>
              <a:rPr lang="en-US" dirty="0" smtClean="0"/>
              <a:t>The Irrigation schemes are classified into two types based on way of water application.</a:t>
            </a:r>
          </a:p>
          <a:p>
            <a:r>
              <a:rPr lang="en-US" dirty="0" smtClean="0"/>
              <a:t>Gravity/Flow Irrigation Scheme: This is the type of irrigation system in which water is stored at a higher elevation so as to enable supply to the land by gravity flow. Such irrigation schemes consists head works across river to store the water and canal network to distribute the water. The gravity irrigation scheme is further classified as:</a:t>
            </a:r>
          </a:p>
          <a:p>
            <a:pPr lvl="1"/>
            <a:r>
              <a:rPr lang="en-US" dirty="0" smtClean="0"/>
              <a:t>Perennial Irrigation Scheme: In this scheme assured supply of water is made available to the command area throughout the crop period to meet irrigation requirement of the crops.</a:t>
            </a:r>
          </a:p>
          <a:p>
            <a:pPr lvl="1"/>
            <a:endParaRPr lang="en-US" dirty="0" smtClean="0"/>
          </a:p>
          <a:p>
            <a:pPr lvl="1"/>
            <a:r>
              <a:rPr lang="en-US" dirty="0" smtClean="0"/>
              <a:t>Non-Perennial Irrigation (Restricted Irrigation) Scheme: Canal supply is generally made available in non-monsoon period from the storage.</a:t>
            </a:r>
          </a:p>
          <a:p>
            <a:pPr lvl="1"/>
            <a:endParaRPr lang="en-US" dirty="0" smtClean="0"/>
          </a:p>
          <a:p>
            <a:r>
              <a:rPr lang="en-US" dirty="0" smtClean="0"/>
              <a:t> Lift Irrigation Scheme: Irrigation systems in which water has to be pumped to the field or canal network form lower elevations are </a:t>
            </a:r>
            <a:r>
              <a:rPr lang="en-US" dirty="0" err="1" smtClean="0"/>
              <a:t>categorised</a:t>
            </a:r>
            <a:r>
              <a:rPr lang="en-US" dirty="0" smtClean="0"/>
              <a:t> as lift irrigation schemes.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Autofit/>
          </a:bodyPr>
          <a:lstStyle/>
          <a:p>
            <a:pPr algn="ctr">
              <a:buNone/>
            </a:pPr>
            <a:r>
              <a:rPr lang="en-US" sz="1800" b="1" dirty="0" smtClean="0"/>
              <a:t>    SOME IRRIGATION AND MULTIPURPOSE PROJECTS</a:t>
            </a:r>
          </a:p>
          <a:p>
            <a:pPr algn="ctr">
              <a:buNone/>
            </a:pPr>
            <a:endParaRPr lang="en-US" sz="1800" b="1" dirty="0" smtClean="0"/>
          </a:p>
          <a:p>
            <a:pPr algn="just"/>
            <a:r>
              <a:rPr lang="en-US" sz="2000" b="1" dirty="0" err="1" smtClean="0"/>
              <a:t>Bargi</a:t>
            </a:r>
            <a:r>
              <a:rPr lang="en-US" sz="2000" b="1" dirty="0" smtClean="0"/>
              <a:t> Project </a:t>
            </a:r>
            <a:r>
              <a:rPr lang="en-US" sz="2000" dirty="0" smtClean="0"/>
              <a:t>(Madhya Pradesh): It is a multipurpose project consisting of a masonry dam across </a:t>
            </a:r>
            <a:r>
              <a:rPr lang="en-US" sz="2000" dirty="0" err="1" smtClean="0"/>
              <a:t>Bargi</a:t>
            </a:r>
            <a:r>
              <a:rPr lang="en-US" sz="2000" dirty="0" smtClean="0"/>
              <a:t> river in the Jabalpur district and a left bank canal.</a:t>
            </a:r>
          </a:p>
          <a:p>
            <a:pPr algn="just"/>
            <a:r>
              <a:rPr lang="en-US" sz="2000" b="1" dirty="0" smtClean="0"/>
              <a:t>Beas Project </a:t>
            </a:r>
            <a:r>
              <a:rPr lang="en-US" sz="2000" dirty="0" smtClean="0"/>
              <a:t>(Joint venture of Haryana, Punjab and Rajasthan): It consists of Beas-Sutlej Link and Beas Dam at Pong.</a:t>
            </a:r>
          </a:p>
          <a:p>
            <a:pPr algn="just"/>
            <a:r>
              <a:rPr lang="en-US" sz="2000" b="1" dirty="0" err="1" smtClean="0"/>
              <a:t>Bhadra</a:t>
            </a:r>
            <a:r>
              <a:rPr lang="en-US" sz="2000" b="1" dirty="0" smtClean="0"/>
              <a:t> Project </a:t>
            </a:r>
            <a:r>
              <a:rPr lang="en-US" sz="2000" dirty="0" smtClean="0"/>
              <a:t>(Karnataka): A multipurpose project across the river </a:t>
            </a:r>
            <a:r>
              <a:rPr lang="en-US" sz="2000" dirty="0" err="1" smtClean="0"/>
              <a:t>Bhadra</a:t>
            </a:r>
            <a:r>
              <a:rPr lang="en-US" sz="2000" dirty="0" smtClean="0"/>
              <a:t>.</a:t>
            </a:r>
          </a:p>
          <a:p>
            <a:pPr algn="just"/>
            <a:r>
              <a:rPr lang="en-US" sz="2000" b="1" dirty="0" err="1" smtClean="0"/>
              <a:t>Bhakra</a:t>
            </a:r>
            <a:r>
              <a:rPr lang="en-US" sz="2000" b="1" dirty="0" smtClean="0"/>
              <a:t> </a:t>
            </a:r>
            <a:r>
              <a:rPr lang="en-US" sz="2000" b="1" dirty="0" err="1" smtClean="0"/>
              <a:t>Nangal</a:t>
            </a:r>
            <a:r>
              <a:rPr lang="en-US" sz="2000" b="1" dirty="0" smtClean="0"/>
              <a:t> Project</a:t>
            </a:r>
            <a:r>
              <a:rPr lang="en-US" sz="2000" dirty="0" smtClean="0"/>
              <a:t> (Joint project of Haryana, Punjab, and Rajasthan): India's biggest, multipurpose river valley project comprises a straight gravity dam across the Sutlej river at </a:t>
            </a:r>
            <a:r>
              <a:rPr lang="en-US" sz="2000" dirty="0" err="1" smtClean="0"/>
              <a:t>Bhakra</a:t>
            </a:r>
            <a:r>
              <a:rPr lang="en-US" sz="2000" dirty="0" smtClean="0"/>
              <a:t>, the </a:t>
            </a:r>
            <a:r>
              <a:rPr lang="en-US" sz="2000" dirty="0" err="1" smtClean="0"/>
              <a:t>Nangal</a:t>
            </a:r>
            <a:r>
              <a:rPr lang="en-US" sz="2000" dirty="0" smtClean="0"/>
              <a:t> dam, the </a:t>
            </a:r>
            <a:r>
              <a:rPr lang="en-US" sz="2000" dirty="0" err="1" smtClean="0"/>
              <a:t>Nangal</a:t>
            </a:r>
            <a:r>
              <a:rPr lang="en-US" sz="2000" dirty="0" smtClean="0"/>
              <a:t> </a:t>
            </a:r>
            <a:r>
              <a:rPr lang="en-US" sz="2000" dirty="0" err="1" smtClean="0"/>
              <a:t>hydel</a:t>
            </a:r>
            <a:r>
              <a:rPr lang="en-US" sz="2000" dirty="0" smtClean="0"/>
              <a:t> channel, two power houses at </a:t>
            </a:r>
            <a:r>
              <a:rPr lang="en-US" sz="2000" dirty="0" err="1" smtClean="0"/>
              <a:t>Bhakra</a:t>
            </a:r>
            <a:r>
              <a:rPr lang="en-US" sz="2000" dirty="0" smtClean="0"/>
              <a:t> dam and two power stations at </a:t>
            </a:r>
            <a:r>
              <a:rPr lang="en-US" sz="2000" dirty="0" err="1" smtClean="0"/>
              <a:t>Ganguwal</a:t>
            </a:r>
            <a:r>
              <a:rPr lang="en-US" sz="2000" dirty="0" smtClean="0"/>
              <a:t> and </a:t>
            </a:r>
            <a:r>
              <a:rPr lang="en-US" sz="2000" dirty="0" err="1" smtClean="0"/>
              <a:t>Kotla</a:t>
            </a:r>
            <a:r>
              <a:rPr lang="en-US" sz="2000" dirty="0" smtClean="0"/>
              <a:t>.</a:t>
            </a:r>
          </a:p>
          <a:p>
            <a:pPr algn="just"/>
            <a:r>
              <a:rPr lang="en-US" sz="2000" b="1" dirty="0" err="1" smtClean="0"/>
              <a:t>Bhima</a:t>
            </a:r>
            <a:r>
              <a:rPr lang="en-US" sz="2000" b="1" dirty="0" smtClean="0"/>
              <a:t> Project </a:t>
            </a:r>
            <a:r>
              <a:rPr lang="en-US" sz="2000" dirty="0" smtClean="0"/>
              <a:t>(Maharashtra): Comprises two dams, one on the </a:t>
            </a:r>
            <a:r>
              <a:rPr lang="en-US" sz="2000" dirty="0" err="1" smtClean="0"/>
              <a:t>Pawana</a:t>
            </a:r>
            <a:r>
              <a:rPr lang="en-US" sz="2000" dirty="0" smtClean="0"/>
              <a:t> river near </a:t>
            </a:r>
            <a:r>
              <a:rPr lang="en-US" sz="2000" dirty="0" err="1" smtClean="0"/>
              <a:t>Phagne</a:t>
            </a:r>
            <a:r>
              <a:rPr lang="en-US" sz="2000" dirty="0" smtClean="0"/>
              <a:t> in </a:t>
            </a:r>
            <a:r>
              <a:rPr lang="en-US" sz="2000" dirty="0" err="1" smtClean="0"/>
              <a:t>Pune</a:t>
            </a:r>
            <a:r>
              <a:rPr lang="en-US" sz="2000" dirty="0" smtClean="0"/>
              <a:t> district and the other across the Krishna river near </a:t>
            </a:r>
            <a:r>
              <a:rPr lang="en-US" sz="2000" dirty="0" err="1" smtClean="0"/>
              <a:t>Ujjaini</a:t>
            </a:r>
            <a:r>
              <a:rPr lang="en-US" sz="2000" dirty="0" smtClean="0"/>
              <a:t> in Sholapur district.</a:t>
            </a:r>
          </a:p>
          <a:p>
            <a:pPr algn="just"/>
            <a:r>
              <a:rPr lang="en-US" sz="2000" b="1" dirty="0" smtClean="0"/>
              <a:t>Chambal Project</a:t>
            </a:r>
            <a:r>
              <a:rPr lang="en-US" sz="2000" dirty="0" smtClean="0"/>
              <a:t> (Joint project of Madhya Pradesh and Rajasthan): The project comprises Gandhi </a:t>
            </a:r>
            <a:r>
              <a:rPr lang="en-US" sz="2000" dirty="0" err="1" smtClean="0"/>
              <a:t>Sagar</a:t>
            </a:r>
            <a:r>
              <a:rPr lang="en-US" sz="2000" dirty="0" smtClean="0"/>
              <a:t> dam, </a:t>
            </a:r>
            <a:r>
              <a:rPr lang="en-US" sz="2000" dirty="0" err="1" smtClean="0"/>
              <a:t>Rana</a:t>
            </a:r>
            <a:r>
              <a:rPr lang="en-US" sz="2000" dirty="0" smtClean="0"/>
              <a:t> </a:t>
            </a:r>
            <a:r>
              <a:rPr lang="en-US" sz="2000" dirty="0" err="1" smtClean="0"/>
              <a:t>Pratap</a:t>
            </a:r>
            <a:r>
              <a:rPr lang="en-US" sz="2000" dirty="0" smtClean="0"/>
              <a:t> </a:t>
            </a:r>
            <a:r>
              <a:rPr lang="en-US" sz="2000" dirty="0" err="1" smtClean="0"/>
              <a:t>Sagar</a:t>
            </a:r>
            <a:r>
              <a:rPr lang="en-US" sz="2000" dirty="0" smtClean="0"/>
              <a:t> dam and </a:t>
            </a:r>
            <a:r>
              <a:rPr lang="en-US" sz="2000" dirty="0" err="1" smtClean="0"/>
              <a:t>jawahar</a:t>
            </a:r>
            <a:r>
              <a:rPr lang="en-US" sz="2000" dirty="0" smtClean="0"/>
              <a:t> </a:t>
            </a:r>
            <a:r>
              <a:rPr lang="en-US" sz="2000" dirty="0" err="1" smtClean="0"/>
              <a:t>Sagar</a:t>
            </a:r>
            <a:r>
              <a:rPr lang="en-US" sz="2000" dirty="0" smtClean="0"/>
              <a:t> dam.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algn="just"/>
            <a:r>
              <a:rPr lang="en-US" sz="2000" b="1" dirty="0" err="1" smtClean="0"/>
              <a:t>Damodar</a:t>
            </a:r>
            <a:r>
              <a:rPr lang="en-US" sz="2000" b="1" dirty="0" smtClean="0"/>
              <a:t> Valley Project</a:t>
            </a:r>
            <a:r>
              <a:rPr lang="en-US" sz="2000" dirty="0" smtClean="0"/>
              <a:t> (West Bengal and Bihar): A multipurpose project for the unified development of irrigation, flood control and power generation in West Bengal and Bihar. It comprises multipurpose dams at </a:t>
            </a:r>
            <a:r>
              <a:rPr lang="en-US" sz="2000" dirty="0" err="1" smtClean="0"/>
              <a:t>Konar</a:t>
            </a:r>
            <a:r>
              <a:rPr lang="en-US" sz="2000" dirty="0" smtClean="0"/>
              <a:t>, </a:t>
            </a:r>
            <a:r>
              <a:rPr lang="en-US" sz="2000" dirty="0" err="1" smtClean="0"/>
              <a:t>Tilaiya</a:t>
            </a:r>
            <a:r>
              <a:rPr lang="en-US" sz="2000" dirty="0" smtClean="0"/>
              <a:t>, </a:t>
            </a:r>
            <a:r>
              <a:rPr lang="en-US" sz="2000" dirty="0" err="1" smtClean="0"/>
              <a:t>Maithon</a:t>
            </a:r>
            <a:r>
              <a:rPr lang="en-US" sz="2000" dirty="0" smtClean="0"/>
              <a:t> and </a:t>
            </a:r>
            <a:r>
              <a:rPr lang="en-US" sz="2000" dirty="0" err="1" smtClean="0"/>
              <a:t>Pancher</a:t>
            </a:r>
            <a:r>
              <a:rPr lang="en-US" sz="2000" dirty="0" smtClean="0"/>
              <a:t>; </a:t>
            </a:r>
            <a:r>
              <a:rPr lang="en-US" sz="2000" dirty="0" err="1" smtClean="0"/>
              <a:t>hydel</a:t>
            </a:r>
            <a:r>
              <a:rPr lang="en-US" sz="2000" dirty="0" smtClean="0"/>
              <a:t> power stations at </a:t>
            </a:r>
            <a:r>
              <a:rPr lang="en-US" sz="2000" dirty="0" err="1" smtClean="0"/>
              <a:t>Tilaiya</a:t>
            </a:r>
            <a:r>
              <a:rPr lang="en-US" sz="2000" dirty="0" smtClean="0"/>
              <a:t>, </a:t>
            </a:r>
            <a:r>
              <a:rPr lang="en-US" sz="2000" dirty="0" err="1" smtClean="0"/>
              <a:t>Konar</a:t>
            </a:r>
            <a:r>
              <a:rPr lang="en-US" sz="2000" dirty="0" smtClean="0"/>
              <a:t>, </a:t>
            </a:r>
            <a:r>
              <a:rPr lang="en-US" sz="2000" dirty="0" err="1" smtClean="0"/>
              <a:t>Maithon</a:t>
            </a:r>
            <a:r>
              <a:rPr lang="en-US" sz="2000" dirty="0" smtClean="0"/>
              <a:t> and </a:t>
            </a:r>
            <a:r>
              <a:rPr lang="en-US" sz="2000" dirty="0" err="1" smtClean="0"/>
              <a:t>Panchet</a:t>
            </a:r>
            <a:r>
              <a:rPr lang="en-US" sz="2000" dirty="0" smtClean="0"/>
              <a:t>; barrage at Durgapur; and thermal power houses at </a:t>
            </a:r>
            <a:r>
              <a:rPr lang="en-US" sz="2000" dirty="0" err="1" smtClean="0"/>
              <a:t>Bokaro</a:t>
            </a:r>
            <a:r>
              <a:rPr lang="en-US" sz="2000" dirty="0" smtClean="0"/>
              <a:t>, </a:t>
            </a:r>
            <a:r>
              <a:rPr lang="en-US" sz="2000" dirty="0" err="1" smtClean="0"/>
              <a:t>Chandrapura</a:t>
            </a:r>
            <a:r>
              <a:rPr lang="en-US" sz="2000" dirty="0" smtClean="0"/>
              <a:t> and Durgapur. The project is administrated by the </a:t>
            </a:r>
            <a:r>
              <a:rPr lang="en-US" sz="2000" dirty="0" err="1" smtClean="0"/>
              <a:t>Damodar</a:t>
            </a:r>
            <a:r>
              <a:rPr lang="en-US" sz="2000" dirty="0" smtClean="0"/>
              <a:t> Valley Corporation.</a:t>
            </a:r>
          </a:p>
          <a:p>
            <a:pPr algn="just"/>
            <a:r>
              <a:rPr lang="en-US" sz="2000" b="1" dirty="0" err="1" smtClean="0"/>
              <a:t>Dulhasti</a:t>
            </a:r>
            <a:r>
              <a:rPr lang="en-US" sz="2000" b="1" dirty="0" smtClean="0"/>
              <a:t> Power Project </a:t>
            </a:r>
            <a:r>
              <a:rPr lang="en-US" sz="2000" dirty="0" smtClean="0"/>
              <a:t>(Jammu &amp; Kashmir): It is a 390 MW power project in </a:t>
            </a:r>
            <a:r>
              <a:rPr lang="en-US" sz="2000" dirty="0" err="1" smtClean="0"/>
              <a:t>Kishtwar</a:t>
            </a:r>
            <a:r>
              <a:rPr lang="en-US" sz="2000" dirty="0" smtClean="0"/>
              <a:t> region of Jammu &amp; Kashmir on Chenab river. Work for this project started in 1981. The foundation stone was laid on April 15, 1983 by the then Prime Minister, </a:t>
            </a:r>
            <a:r>
              <a:rPr lang="en-US" sz="2000" dirty="0" err="1" smtClean="0"/>
              <a:t>Indira</a:t>
            </a:r>
            <a:r>
              <a:rPr lang="en-US" sz="2000" dirty="0" smtClean="0"/>
              <a:t> Gandhi. Work on this project was suspended due to threats of kidnapping and killings by Kashmiri militants resulting in long delay in completion of project.</a:t>
            </a:r>
          </a:p>
          <a:p>
            <a:pPr algn="just"/>
            <a:r>
              <a:rPr lang="en-US" sz="2000" b="1" dirty="0" err="1" smtClean="0"/>
              <a:t>Farakka</a:t>
            </a:r>
            <a:r>
              <a:rPr lang="en-US" sz="2000" b="1" dirty="0" smtClean="0"/>
              <a:t> Project </a:t>
            </a:r>
            <a:r>
              <a:rPr lang="en-US" sz="2000" dirty="0" smtClean="0"/>
              <a:t>(West Bengal): The project was taken up for the preservation and maintenance of Calcutta port and for improving the navigability of the </a:t>
            </a:r>
            <a:r>
              <a:rPr lang="en-US" sz="2000" dirty="0" err="1" smtClean="0"/>
              <a:t>Hoogly</a:t>
            </a:r>
            <a:r>
              <a:rPr lang="en-US" sz="2000" dirty="0" smtClean="0"/>
              <a:t>. It comprises a barrage at </a:t>
            </a:r>
            <a:r>
              <a:rPr lang="en-US" sz="2000" dirty="0" err="1" smtClean="0"/>
              <a:t>Jangipur</a:t>
            </a:r>
            <a:r>
              <a:rPr lang="en-US" sz="2000" dirty="0" smtClean="0"/>
              <a:t> across the Bhagirathi and a feeder channel taking off from the </a:t>
            </a:r>
            <a:r>
              <a:rPr lang="en-US" sz="2000" dirty="0" err="1" smtClean="0"/>
              <a:t>Ganga</a:t>
            </a:r>
            <a:r>
              <a:rPr lang="en-US" sz="2000" dirty="0" smtClean="0"/>
              <a:t> at </a:t>
            </a:r>
            <a:r>
              <a:rPr lang="en-US" sz="2000" dirty="0" err="1" smtClean="0"/>
              <a:t>Farakka</a:t>
            </a:r>
            <a:r>
              <a:rPr lang="en-US" sz="2000" dirty="0" smtClean="0"/>
              <a:t> and tailing into the Bhagirathi below the </a:t>
            </a:r>
            <a:r>
              <a:rPr lang="en-US" sz="2000" dirty="0" err="1" smtClean="0"/>
              <a:t>Jangipur</a:t>
            </a:r>
            <a:r>
              <a:rPr lang="en-US" sz="2000" dirty="0" smtClean="0"/>
              <a:t> barrage.</a:t>
            </a:r>
          </a:p>
          <a:p>
            <a:pPr algn="just"/>
            <a:r>
              <a:rPr lang="en-US" sz="2000" b="1" dirty="0" err="1" smtClean="0"/>
              <a:t>Gandak</a:t>
            </a:r>
            <a:r>
              <a:rPr lang="en-US" sz="2000" b="1" dirty="0" smtClean="0"/>
              <a:t> Project</a:t>
            </a:r>
            <a:r>
              <a:rPr lang="en-US" sz="2000" dirty="0" smtClean="0"/>
              <a:t> (Joint project of Bihar and Uttar Pradesh): Nepal also derives irrigation and power benefits form this project.</a:t>
            </a:r>
          </a:p>
          <a:p>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Autofit/>
          </a:bodyPr>
          <a:lstStyle/>
          <a:p>
            <a:pPr algn="just"/>
            <a:r>
              <a:rPr lang="en-US" sz="2000" b="1" dirty="0" err="1" smtClean="0"/>
              <a:t>Ghataprabha</a:t>
            </a:r>
            <a:r>
              <a:rPr lang="en-US" sz="2000" b="1" dirty="0" smtClean="0"/>
              <a:t> Project </a:t>
            </a:r>
            <a:r>
              <a:rPr lang="en-US" sz="2000" dirty="0" smtClean="0"/>
              <a:t>(Karnataka): A project across </a:t>
            </a:r>
            <a:r>
              <a:rPr lang="en-US" sz="2000" dirty="0" err="1" smtClean="0"/>
              <a:t>Ghataprabha</a:t>
            </a:r>
            <a:r>
              <a:rPr lang="en-US" sz="2000" dirty="0" smtClean="0"/>
              <a:t> in Belgaum and </a:t>
            </a:r>
            <a:r>
              <a:rPr lang="en-US" sz="2000" dirty="0" err="1" smtClean="0"/>
              <a:t>Bijapur</a:t>
            </a:r>
            <a:r>
              <a:rPr lang="en-US" sz="2000" dirty="0" smtClean="0"/>
              <a:t> districts.</a:t>
            </a:r>
          </a:p>
          <a:p>
            <a:pPr algn="just"/>
            <a:r>
              <a:rPr lang="en-US" sz="2000" b="1" dirty="0" err="1" smtClean="0"/>
              <a:t>Hirakund</a:t>
            </a:r>
            <a:r>
              <a:rPr lang="en-US" sz="2000" b="1" dirty="0" smtClean="0"/>
              <a:t> </a:t>
            </a:r>
            <a:r>
              <a:rPr lang="en-US" sz="2000" dirty="0" smtClean="0"/>
              <a:t>(</a:t>
            </a:r>
            <a:r>
              <a:rPr lang="en-US" sz="2000" dirty="0" err="1" smtClean="0"/>
              <a:t>Odisha</a:t>
            </a:r>
            <a:r>
              <a:rPr lang="en-US" sz="2000" dirty="0" smtClean="0"/>
              <a:t>): World's longest dam, is located on the Mahanadi river.</a:t>
            </a:r>
          </a:p>
          <a:p>
            <a:pPr algn="just"/>
            <a:r>
              <a:rPr lang="en-US" sz="2000" b="1" dirty="0" err="1" smtClean="0"/>
              <a:t>Jayakwadi</a:t>
            </a:r>
            <a:r>
              <a:rPr lang="en-US" sz="2000" b="1" dirty="0" smtClean="0"/>
              <a:t> Project </a:t>
            </a:r>
            <a:r>
              <a:rPr lang="en-US" sz="2000" dirty="0" smtClean="0"/>
              <a:t>(Maharashtra): A masonry spillway across the river Godavari.</a:t>
            </a:r>
          </a:p>
          <a:p>
            <a:pPr algn="just"/>
            <a:r>
              <a:rPr lang="en-US" sz="2000" b="1" dirty="0" err="1" smtClean="0"/>
              <a:t>Kahalgaon</a:t>
            </a:r>
            <a:r>
              <a:rPr lang="en-US" sz="2000" b="1" dirty="0" smtClean="0"/>
              <a:t> Project </a:t>
            </a:r>
            <a:r>
              <a:rPr lang="en-US" sz="2000" dirty="0" smtClean="0"/>
              <a:t>(Bihar): The 840-MW </a:t>
            </a:r>
            <a:r>
              <a:rPr lang="en-US" sz="2000" dirty="0" err="1" smtClean="0"/>
              <a:t>Kahalgaon</a:t>
            </a:r>
            <a:r>
              <a:rPr lang="en-US" sz="2000" dirty="0" smtClean="0"/>
              <a:t> Super Thermal Power Project, a joint venture between National Thermal Power Corporation and the Russian State Enterprise Foreign Economic Association, was on August 12,1996 commissioned and put into commercial operation.</a:t>
            </a:r>
          </a:p>
          <a:p>
            <a:pPr algn="just"/>
            <a:r>
              <a:rPr lang="en-US" sz="2000" b="1" dirty="0" err="1" smtClean="0"/>
              <a:t>Kakrapara</a:t>
            </a:r>
            <a:r>
              <a:rPr lang="en-US" sz="2000" b="1" dirty="0" smtClean="0"/>
              <a:t> Project </a:t>
            </a:r>
            <a:r>
              <a:rPr lang="en-US" sz="2000" dirty="0" smtClean="0"/>
              <a:t>(Gujarat): On the Tapti river near </a:t>
            </a:r>
            <a:r>
              <a:rPr lang="en-US" sz="2000" dirty="0" err="1" smtClean="0"/>
              <a:t>Kakrapara</a:t>
            </a:r>
            <a:r>
              <a:rPr lang="en-US" sz="2000" dirty="0" smtClean="0"/>
              <a:t>, in </a:t>
            </a:r>
            <a:r>
              <a:rPr lang="en-US" sz="2000" dirty="0" err="1" smtClean="0"/>
              <a:t>Surat</a:t>
            </a:r>
            <a:r>
              <a:rPr lang="en-US" sz="2000" dirty="0" smtClean="0"/>
              <a:t> district.</a:t>
            </a:r>
          </a:p>
          <a:p>
            <a:pPr algn="just"/>
            <a:r>
              <a:rPr lang="en-US" sz="2000" b="1" dirty="0" err="1" smtClean="0"/>
              <a:t>Kangsabati</a:t>
            </a:r>
            <a:r>
              <a:rPr lang="en-US" sz="2000" b="1" dirty="0" smtClean="0"/>
              <a:t> Project </a:t>
            </a:r>
            <a:r>
              <a:rPr lang="en-US" sz="2000" dirty="0" smtClean="0"/>
              <a:t>(West Bengal): The project, put in operation in 1965, is located on the </a:t>
            </a:r>
            <a:r>
              <a:rPr lang="en-US" sz="2000" dirty="0" err="1" smtClean="0"/>
              <a:t>Kangsabati</a:t>
            </a:r>
            <a:r>
              <a:rPr lang="en-US" sz="2000" dirty="0" smtClean="0"/>
              <a:t> and </a:t>
            </a:r>
            <a:r>
              <a:rPr lang="en-US" sz="2000" dirty="0" err="1" smtClean="0"/>
              <a:t>Kumari</a:t>
            </a:r>
            <a:r>
              <a:rPr lang="en-US" sz="2000" dirty="0" smtClean="0"/>
              <a:t> rivers.</a:t>
            </a:r>
          </a:p>
          <a:p>
            <a:pPr algn="just"/>
            <a:r>
              <a:rPr lang="en-US" sz="2000" b="1" dirty="0" err="1" smtClean="0"/>
              <a:t>Karjan</a:t>
            </a:r>
            <a:r>
              <a:rPr lang="en-US" sz="2000" b="1" dirty="0" smtClean="0"/>
              <a:t> Project </a:t>
            </a:r>
            <a:r>
              <a:rPr lang="en-US" sz="2000" dirty="0" smtClean="0"/>
              <a:t>(Gujarat): A masonry dam across </a:t>
            </a:r>
            <a:r>
              <a:rPr lang="en-US" sz="2000" dirty="0" err="1" smtClean="0"/>
              <a:t>Karjan</a:t>
            </a:r>
            <a:r>
              <a:rPr lang="en-US" sz="2000" dirty="0" smtClean="0"/>
              <a:t> river near </a:t>
            </a:r>
            <a:r>
              <a:rPr lang="en-US" sz="2000" dirty="0" err="1" smtClean="0"/>
              <a:t>Jitgarh</a:t>
            </a:r>
            <a:r>
              <a:rPr lang="en-US" sz="2000" dirty="0" smtClean="0"/>
              <a:t> village in </a:t>
            </a:r>
            <a:r>
              <a:rPr lang="en-US" sz="2000" dirty="0" err="1" smtClean="0"/>
              <a:t>Nandoo</a:t>
            </a:r>
            <a:r>
              <a:rPr lang="en-US" sz="2000" dirty="0" smtClean="0"/>
              <a:t> </a:t>
            </a:r>
            <a:r>
              <a:rPr lang="en-US" sz="2000" dirty="0" err="1" smtClean="0"/>
              <a:t>Taluka</a:t>
            </a:r>
            <a:r>
              <a:rPr lang="en-US" sz="2000" dirty="0" smtClean="0"/>
              <a:t> of </a:t>
            </a:r>
            <a:r>
              <a:rPr lang="en-US" sz="2000" dirty="0" err="1" smtClean="0"/>
              <a:t>Bharuch</a:t>
            </a:r>
            <a:r>
              <a:rPr lang="en-US" sz="2000" dirty="0" smtClean="0"/>
              <a:t> district.</a:t>
            </a:r>
          </a:p>
          <a:p>
            <a:pPr algn="just"/>
            <a:r>
              <a:rPr lang="en-US" sz="2000" b="1" dirty="0" err="1" smtClean="0"/>
              <a:t>Kosi</a:t>
            </a:r>
            <a:r>
              <a:rPr lang="en-US" sz="2000" b="1" dirty="0" smtClean="0"/>
              <a:t> Project </a:t>
            </a:r>
            <a:r>
              <a:rPr lang="en-US" sz="2000" dirty="0" smtClean="0"/>
              <a:t>(Bihar): A multipurpose project, which serves Bihar and Nepal.</a:t>
            </a:r>
          </a:p>
          <a:p>
            <a:pPr algn="just"/>
            <a:r>
              <a:rPr lang="en-US" sz="2000" b="1" dirty="0" err="1" smtClean="0"/>
              <a:t>Koyna</a:t>
            </a:r>
            <a:r>
              <a:rPr lang="en-US" sz="2000" b="1" dirty="0" smtClean="0"/>
              <a:t> Project </a:t>
            </a:r>
            <a:r>
              <a:rPr lang="en-US" sz="2000" dirty="0" smtClean="0"/>
              <a:t>(Maharashtra): It is built on a tributary of river Krishna with a capacity of 880 MW. It feeds power to Mumbai-</a:t>
            </a:r>
            <a:r>
              <a:rPr lang="en-US" sz="2000" dirty="0" err="1" smtClean="0"/>
              <a:t>Pune</a:t>
            </a:r>
            <a:r>
              <a:rPr lang="en-US" sz="2000" dirty="0" smtClean="0"/>
              <a:t> industrial belt.</a:t>
            </a:r>
          </a:p>
          <a:p>
            <a:pPr algn="just"/>
            <a:r>
              <a:rPr lang="en-US" sz="2000" b="1" dirty="0" smtClean="0"/>
              <a:t>Krishna Project </a:t>
            </a:r>
            <a:r>
              <a:rPr lang="en-US" sz="2000" dirty="0" smtClean="0"/>
              <a:t>(Maharashtra): </a:t>
            </a:r>
            <a:r>
              <a:rPr lang="en-US" sz="2000" dirty="0" err="1" smtClean="0"/>
              <a:t>Dhom</a:t>
            </a:r>
            <a:r>
              <a:rPr lang="en-US" sz="2000" dirty="0" smtClean="0"/>
              <a:t> dam near </a:t>
            </a:r>
            <a:r>
              <a:rPr lang="en-US" sz="2000" dirty="0" err="1" smtClean="0"/>
              <a:t>Dhom</a:t>
            </a:r>
            <a:r>
              <a:rPr lang="en-US" sz="2000" dirty="0" smtClean="0"/>
              <a:t> village on Krishna and </a:t>
            </a:r>
            <a:r>
              <a:rPr lang="en-US" sz="2000" dirty="0" err="1" smtClean="0"/>
              <a:t>Kanhar</a:t>
            </a:r>
            <a:r>
              <a:rPr lang="en-US" sz="2000" dirty="0" smtClean="0"/>
              <a:t> dam near </a:t>
            </a:r>
            <a:r>
              <a:rPr lang="en-US" sz="2000" dirty="0" err="1" smtClean="0"/>
              <a:t>Kanhar</a:t>
            </a:r>
            <a:r>
              <a:rPr lang="en-US" sz="2000" dirty="0" smtClean="0"/>
              <a:t> village on Varna river in </a:t>
            </a:r>
            <a:r>
              <a:rPr lang="en-US" sz="2000" dirty="0" err="1" smtClean="0"/>
              <a:t>Satna</a:t>
            </a:r>
            <a:r>
              <a:rPr lang="en-US" sz="2000" dirty="0" smtClean="0"/>
              <a:t> district.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US" b="1" dirty="0" err="1" smtClean="0"/>
              <a:t>Kukadi</a:t>
            </a:r>
            <a:r>
              <a:rPr lang="en-US" b="1" dirty="0" smtClean="0"/>
              <a:t> Project </a:t>
            </a:r>
            <a:r>
              <a:rPr lang="en-US" dirty="0" smtClean="0"/>
              <a:t>(Maharashtra): Five independent storage dams, i.e. </a:t>
            </a:r>
            <a:r>
              <a:rPr lang="en-US" dirty="0" err="1" smtClean="0"/>
              <a:t>Yodgaon</a:t>
            </a:r>
            <a:r>
              <a:rPr lang="en-US" dirty="0" smtClean="0"/>
              <a:t>, </a:t>
            </a:r>
            <a:r>
              <a:rPr lang="en-US" dirty="0" err="1" smtClean="0"/>
              <a:t>Manikdohi</a:t>
            </a:r>
            <a:r>
              <a:rPr lang="en-US" dirty="0" smtClean="0"/>
              <a:t>, </a:t>
            </a:r>
            <a:r>
              <a:rPr lang="en-US" dirty="0" err="1" smtClean="0"/>
              <a:t>Dimbha</a:t>
            </a:r>
            <a:r>
              <a:rPr lang="en-US" dirty="0" smtClean="0"/>
              <a:t>, </a:t>
            </a:r>
            <a:r>
              <a:rPr lang="en-US" dirty="0" err="1" smtClean="0"/>
              <a:t>Wadaj</a:t>
            </a:r>
            <a:r>
              <a:rPr lang="en-US" dirty="0" smtClean="0"/>
              <a:t> and </a:t>
            </a:r>
            <a:r>
              <a:rPr lang="en-US" dirty="0" err="1" smtClean="0"/>
              <a:t>Pimpalgaon</a:t>
            </a:r>
            <a:r>
              <a:rPr lang="en-US" dirty="0" smtClean="0"/>
              <a:t> Jog. The canal system comprises (</a:t>
            </a:r>
            <a:r>
              <a:rPr lang="en-US" dirty="0" err="1" smtClean="0"/>
              <a:t>i</a:t>
            </a:r>
            <a:r>
              <a:rPr lang="en-US" dirty="0" smtClean="0"/>
              <a:t>) </a:t>
            </a:r>
            <a:r>
              <a:rPr lang="en-US" dirty="0" err="1" smtClean="0"/>
              <a:t>Kukadi</a:t>
            </a:r>
            <a:r>
              <a:rPr lang="en-US" dirty="0" smtClean="0"/>
              <a:t> left bank Canal, (ii) </a:t>
            </a:r>
            <a:r>
              <a:rPr lang="en-US" dirty="0" err="1" smtClean="0"/>
              <a:t>Dimbha</a:t>
            </a:r>
            <a:r>
              <a:rPr lang="en-US" dirty="0" smtClean="0"/>
              <a:t> left bank canal, (iii) </a:t>
            </a:r>
            <a:r>
              <a:rPr lang="en-US" dirty="0" err="1" smtClean="0"/>
              <a:t>Dimbha</a:t>
            </a:r>
            <a:r>
              <a:rPr lang="en-US" dirty="0" smtClean="0"/>
              <a:t> right bank canal, (iv) </a:t>
            </a:r>
            <a:r>
              <a:rPr lang="en-US" dirty="0" err="1" smtClean="0"/>
              <a:t>Meena</a:t>
            </a:r>
            <a:r>
              <a:rPr lang="en-US" dirty="0" smtClean="0"/>
              <a:t> feeder and (v) </a:t>
            </a:r>
            <a:r>
              <a:rPr lang="en-US" dirty="0" err="1" smtClean="0"/>
              <a:t>Meena</a:t>
            </a:r>
            <a:r>
              <a:rPr lang="en-US" dirty="0" smtClean="0"/>
              <a:t> branch.</a:t>
            </a:r>
          </a:p>
          <a:p>
            <a:r>
              <a:rPr lang="en-US" b="1" dirty="0" err="1" smtClean="0"/>
              <a:t>Kundoh</a:t>
            </a:r>
            <a:r>
              <a:rPr lang="en-US" b="1" dirty="0" smtClean="0"/>
              <a:t> Project</a:t>
            </a:r>
            <a:r>
              <a:rPr lang="en-US" dirty="0" smtClean="0"/>
              <a:t> (Tamil Nadu): It is in Tamil Nadu whose initial capacity of 425 MW has since been expanded to 535 MW.</a:t>
            </a:r>
          </a:p>
          <a:p>
            <a:r>
              <a:rPr lang="en-US" b="1" dirty="0" smtClean="0"/>
              <a:t>Let Bank </a:t>
            </a:r>
            <a:r>
              <a:rPr lang="en-US" b="1" dirty="0" err="1" smtClean="0"/>
              <a:t>Ghaghra</a:t>
            </a:r>
            <a:r>
              <a:rPr lang="en-US" b="1" dirty="0" smtClean="0"/>
              <a:t> Canal </a:t>
            </a:r>
            <a:r>
              <a:rPr lang="en-US" dirty="0" smtClean="0"/>
              <a:t>(Uttar Pradesh): A link channel taking off from the left bank of </a:t>
            </a:r>
            <a:r>
              <a:rPr lang="en-US" dirty="0" err="1" smtClean="0"/>
              <a:t>Ghaghra</a:t>
            </a:r>
            <a:r>
              <a:rPr lang="en-US" dirty="0" smtClean="0"/>
              <a:t> river of </a:t>
            </a:r>
            <a:r>
              <a:rPr lang="en-US" dirty="0" err="1" smtClean="0"/>
              <a:t>Girja</a:t>
            </a:r>
            <a:r>
              <a:rPr lang="en-US" dirty="0" smtClean="0"/>
              <a:t> barrage across </a:t>
            </a:r>
            <a:r>
              <a:rPr lang="en-US" dirty="0" err="1" smtClean="0"/>
              <a:t>Sarju</a:t>
            </a:r>
            <a:r>
              <a:rPr lang="en-US" dirty="0" smtClean="0"/>
              <a:t>.</a:t>
            </a:r>
          </a:p>
          <a:p>
            <a:endParaRPr lang="en-US" sz="2400"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1536</Words>
  <Application>Microsoft Office PowerPoint</Application>
  <PresentationFormat>On-screen Show (4:3)</PresentationFormat>
  <Paragraphs>376</Paragraphs>
  <Slides>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Arial Black</vt:lpstr>
      <vt:lpstr>Calibri</vt:lpstr>
      <vt:lpstr>Tahoma</vt:lpstr>
      <vt:lpstr>Times New Roman</vt:lpstr>
      <vt:lpstr>Office Theme</vt:lpstr>
      <vt:lpstr>Worksheet</vt:lpstr>
      <vt:lpstr>Course name – Principles and Practices of Water Management (AGRO 0504) Course Credit – 2+1   </vt:lpstr>
      <vt:lpstr>Major , minor and medium irrigation projects</vt:lpstr>
      <vt:lpstr>PowerPoint Presentation</vt:lpstr>
      <vt:lpstr>The Major and Medium Irrigation (MMI) projects are further classified into two types based on irrigation method adopted. </vt:lpstr>
      <vt:lpstr>Based on the Way of Water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Scenario in India  : Some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Availability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33</cp:revision>
  <dcterms:created xsi:type="dcterms:W3CDTF">2006-08-16T00:00:00Z</dcterms:created>
  <dcterms:modified xsi:type="dcterms:W3CDTF">2023-07-05T11:25:43Z</dcterms:modified>
</cp:coreProperties>
</file>