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8" r:id="rId2"/>
    <p:sldId id="267" r:id="rId3"/>
    <p:sldId id="268" r:id="rId4"/>
    <p:sldId id="269" r:id="rId5"/>
    <p:sldId id="270" r:id="rId6"/>
    <p:sldId id="271" r:id="rId7"/>
    <p:sldId id="272" r:id="rId8"/>
    <p:sldId id="389" r:id="rId9"/>
    <p:sldId id="284" r:id="rId10"/>
    <p:sldId id="327" r:id="rId11"/>
    <p:sldId id="285" r:id="rId12"/>
    <p:sldId id="286" r:id="rId13"/>
    <p:sldId id="390" r:id="rId14"/>
    <p:sldId id="391" r:id="rId15"/>
    <p:sldId id="392" r:id="rId16"/>
    <p:sldId id="287" r:id="rId17"/>
    <p:sldId id="380" r:id="rId18"/>
    <p:sldId id="326" r:id="rId19"/>
    <p:sldId id="383" r:id="rId20"/>
    <p:sldId id="384" r:id="rId21"/>
    <p:sldId id="378" r:id="rId22"/>
    <p:sldId id="379" r:id="rId23"/>
    <p:sldId id="288" r:id="rId24"/>
    <p:sldId id="289" r:id="rId25"/>
    <p:sldId id="290" r:id="rId26"/>
    <p:sldId id="293" r:id="rId27"/>
    <p:sldId id="294" r:id="rId28"/>
    <p:sldId id="295" r:id="rId29"/>
    <p:sldId id="296" r:id="rId30"/>
    <p:sldId id="297" r:id="rId31"/>
    <p:sldId id="298" r:id="rId32"/>
    <p:sldId id="299" r:id="rId33"/>
    <p:sldId id="300" r:id="rId34"/>
    <p:sldId id="273" r:id="rId35"/>
    <p:sldId id="281" r:id="rId36"/>
    <p:sldId id="274" r:id="rId37"/>
    <p:sldId id="282" r:id="rId38"/>
    <p:sldId id="283" r:id="rId39"/>
    <p:sldId id="280" r:id="rId40"/>
    <p:sldId id="381" r:id="rId41"/>
    <p:sldId id="393" r:id="rId42"/>
    <p:sldId id="394" r:id="rId43"/>
    <p:sldId id="395" r:id="rId44"/>
    <p:sldId id="396" r:id="rId45"/>
    <p:sldId id="397" r:id="rId46"/>
    <p:sldId id="398" r:id="rId47"/>
    <p:sldId id="399" r:id="rId48"/>
    <p:sldId id="400" r:id="rId49"/>
    <p:sldId id="401" r:id="rId50"/>
    <p:sldId id="402" r:id="rId51"/>
    <p:sldId id="403" r:id="rId52"/>
    <p:sldId id="404" r:id="rId53"/>
    <p:sldId id="405" r:id="rId54"/>
    <p:sldId id="406" r:id="rId55"/>
    <p:sldId id="407" r:id="rId56"/>
    <p:sldId id="408" r:id="rId57"/>
    <p:sldId id="409" r:id="rId58"/>
    <p:sldId id="275" r:id="rId59"/>
    <p:sldId id="276" r:id="rId60"/>
    <p:sldId id="278" r:id="rId61"/>
    <p:sldId id="279" r:id="rId62"/>
    <p:sldId id="382"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6267A6-688F-4855-8F5F-D7D7810D638A}" type="datetimeFigureOut">
              <a:rPr lang="en-US" smtClean="0"/>
              <a:pPr/>
              <a:t>7/5/2023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218C6-DC87-4C0E-A9DC-849C549738F4}" type="slidenum">
              <a:rPr lang="en-US" smtClean="0"/>
              <a:pPr/>
              <a:t>‹#›</a:t>
            </a:fld>
            <a:endParaRPr lang="en-US"/>
          </a:p>
        </p:txBody>
      </p:sp>
    </p:spTree>
    <p:extLst>
      <p:ext uri="{BB962C8B-B14F-4D97-AF65-F5344CB8AC3E}">
        <p14:creationId xmlns:p14="http://schemas.microsoft.com/office/powerpoint/2010/main" val="217368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wikipedia.org/wiki/Physic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en.wikipedia.org/wiki/Motion_(physics)" TargetMode="External"/><Relationship Id="rId4" Type="http://schemas.openxmlformats.org/officeDocument/2006/relationships/hyperlink" Target="http://en.wikipedia.org/wiki/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hlinkClick r:id="rId3" tooltip="Physics"/>
              </a:rPr>
              <a:t>physics</a:t>
            </a:r>
            <a:r>
              <a:rPr lang="en-US" sz="1200" kern="1200" dirty="0" smtClean="0">
                <a:solidFill>
                  <a:schemeClr val="tx1"/>
                </a:solidFill>
                <a:effectLst/>
                <a:latin typeface="+mn-lt"/>
                <a:ea typeface="+mn-ea"/>
                <a:cs typeface="+mn-cs"/>
              </a:rPr>
              <a:t>, the </a:t>
            </a:r>
            <a:r>
              <a:rPr lang="en-US" sz="1200" b="1" kern="1200" dirty="0" smtClean="0">
                <a:solidFill>
                  <a:schemeClr val="tx1"/>
                </a:solidFill>
                <a:effectLst/>
                <a:latin typeface="+mn-lt"/>
                <a:ea typeface="+mn-ea"/>
                <a:cs typeface="+mn-cs"/>
              </a:rPr>
              <a:t>kinetic energy</a:t>
            </a:r>
            <a:r>
              <a:rPr lang="en-US" sz="1200" kern="1200" dirty="0" smtClean="0">
                <a:solidFill>
                  <a:schemeClr val="tx1"/>
                </a:solidFill>
                <a:effectLst/>
                <a:latin typeface="+mn-lt"/>
                <a:ea typeface="+mn-ea"/>
                <a:cs typeface="+mn-cs"/>
              </a:rPr>
              <a:t> of an object is the </a:t>
            </a:r>
            <a:r>
              <a:rPr lang="en-US" sz="1200" u="sng" kern="1200" dirty="0" smtClean="0">
                <a:solidFill>
                  <a:schemeClr val="tx1"/>
                </a:solidFill>
                <a:effectLst/>
                <a:latin typeface="+mn-lt"/>
                <a:ea typeface="+mn-ea"/>
                <a:cs typeface="+mn-cs"/>
                <a:hlinkClick r:id="rId4" tooltip="Energy"/>
              </a:rPr>
              <a:t>energy</a:t>
            </a:r>
            <a:r>
              <a:rPr lang="en-US" sz="1200" kern="1200" dirty="0" smtClean="0">
                <a:solidFill>
                  <a:schemeClr val="tx1"/>
                </a:solidFill>
                <a:effectLst/>
                <a:latin typeface="+mn-lt"/>
                <a:ea typeface="+mn-ea"/>
                <a:cs typeface="+mn-cs"/>
              </a:rPr>
              <a:t> which it possesses due to its </a:t>
            </a:r>
            <a:r>
              <a:rPr lang="en-US" sz="1200" u="sng" kern="1200" dirty="0" smtClean="0">
                <a:solidFill>
                  <a:schemeClr val="tx1"/>
                </a:solidFill>
                <a:effectLst/>
                <a:latin typeface="+mn-lt"/>
                <a:ea typeface="+mn-ea"/>
                <a:cs typeface="+mn-cs"/>
                <a:hlinkClick r:id="rId5" tooltip="Motion (physics)"/>
              </a:rPr>
              <a:t>motion</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hlinkClick r:id="rId3" tooltip="Physics"/>
              </a:rPr>
              <a:t>physics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potential energy</a:t>
            </a:r>
            <a:r>
              <a:rPr lang="en-US" sz="1200" kern="1200" dirty="0" smtClean="0">
                <a:solidFill>
                  <a:schemeClr val="tx1"/>
                </a:solidFill>
                <a:effectLst/>
                <a:latin typeface="+mn-lt"/>
                <a:ea typeface="+mn-ea"/>
                <a:cs typeface="+mn-cs"/>
              </a:rPr>
              <a:t> is the energy of an object or a system due to the position of the body or the arrangement of the particles of the system. All substances including water </a:t>
            </a:r>
            <a:r>
              <a:rPr lang="en-US" sz="1200" b="1" kern="1200" dirty="0" smtClean="0">
                <a:solidFill>
                  <a:schemeClr val="tx1"/>
                </a:solidFill>
                <a:effectLst/>
                <a:latin typeface="+mn-lt"/>
                <a:ea typeface="+mn-ea"/>
                <a:cs typeface="+mn-cs"/>
              </a:rPr>
              <a:t>tend to move or change from higher to lower energy level. </a:t>
            </a:r>
            <a:r>
              <a:rPr lang="en-US" sz="1200" kern="1200" dirty="0" smtClean="0">
                <a:solidFill>
                  <a:schemeClr val="tx1"/>
                </a:solidFill>
                <a:effectLst/>
                <a:latin typeface="+mn-lt"/>
                <a:ea typeface="+mn-ea"/>
                <a:cs typeface="+mn-cs"/>
              </a:rPr>
              <a:t>So once we know the energy levels, we can determine the direction of soil water movement. </a:t>
            </a:r>
            <a:r>
              <a:rPr lang="en-US" dirty="0" smtClean="0"/>
              <a:t>Pure, s</a:t>
            </a:r>
            <a:r>
              <a:rPr lang="en-US" sz="1200" kern="1200" dirty="0" smtClean="0">
                <a:solidFill>
                  <a:schemeClr val="tx1"/>
                </a:solidFill>
                <a:effectLst/>
                <a:latin typeface="+mn-lt"/>
                <a:ea typeface="+mn-ea"/>
                <a:cs typeface="+mn-cs"/>
              </a:rPr>
              <a:t>tanding water has a potential of zero.</a:t>
            </a:r>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9</a:t>
            </a:fld>
            <a:endParaRPr lang="en-US"/>
          </a:p>
        </p:txBody>
      </p:sp>
    </p:spTree>
    <p:extLst>
      <p:ext uri="{BB962C8B-B14F-4D97-AF65-F5344CB8AC3E}">
        <p14:creationId xmlns:p14="http://schemas.microsoft.com/office/powerpoint/2010/main" val="335876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Two-dimensional representation of a water molecule showing a large oxygen atom and two much smaller hydrogen atoms. The H-O-H angle of 105°</a:t>
            </a:r>
            <a:r>
              <a:rPr lang="en-US" baseline="0" dirty="0" smtClean="0"/>
              <a:t> results in an asymmetrical (asymmetry is the absence of, or violation of symmetry) arrangement. One side of the water molecule (that with the two hydrogen) is electropositive (measure of an element’s ability to donate electrons and therefore form positive ions); the other is electronegative (tendency of an atom or an functional group to attract electrons) . This accounts for the polarity (</a:t>
            </a:r>
            <a:r>
              <a:rPr lang="en-US" dirty="0" smtClean="0"/>
              <a:t>a physical alignment of atoms</a:t>
            </a:r>
            <a:r>
              <a:rPr lang="en-US" baseline="0" dirty="0" smtClean="0"/>
              <a:t>) of water.</a:t>
            </a:r>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11</a:t>
            </a:fld>
            <a:endParaRPr lang="en-US"/>
          </a:p>
        </p:txBody>
      </p:sp>
    </p:spTree>
    <p:extLst>
      <p:ext uri="{BB962C8B-B14F-4D97-AF65-F5344CB8AC3E}">
        <p14:creationId xmlns:p14="http://schemas.microsoft.com/office/powerpoint/2010/main" val="3338316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Hydrogen bonding is a result of cohesion and adhesion. These two forces are also responsible how water is retained and move within the soils. Capillarity is also a direct result of these two forces. As one positive charge of a water molecule attracts the negative charge of the other water molecule</a:t>
            </a:r>
            <a:r>
              <a:rPr lang="en-US" baseline="0" dirty="0" smtClean="0"/>
              <a:t> (oxygen), the other positive charge can get attracted to the CEC sites or anions like </a:t>
            </a:r>
            <a:r>
              <a:rPr lang="en-CA" sz="1200" kern="1200" dirty="0" smtClean="0">
                <a:solidFill>
                  <a:schemeClr val="tx1"/>
                </a:solidFill>
                <a:effectLst/>
                <a:latin typeface="+mn-lt"/>
                <a:ea typeface="+mn-ea"/>
                <a:cs typeface="+mn-cs"/>
              </a:rPr>
              <a:t>orthophosphates; H</a:t>
            </a:r>
            <a:r>
              <a:rPr lang="en-CA" sz="1200" kern="1200" baseline="-25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PO</a:t>
            </a:r>
            <a:r>
              <a:rPr lang="en-CA" sz="1200" kern="1200" baseline="-25000" dirty="0" smtClean="0">
                <a:solidFill>
                  <a:schemeClr val="tx1"/>
                </a:solidFill>
                <a:effectLst/>
                <a:latin typeface="+mn-lt"/>
                <a:ea typeface="+mn-ea"/>
                <a:cs typeface="+mn-cs"/>
              </a:rPr>
              <a:t>4</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and HPO</a:t>
            </a:r>
            <a:r>
              <a:rPr lang="en-CA" sz="1200" kern="1200" baseline="-25000" dirty="0" smtClean="0">
                <a:solidFill>
                  <a:schemeClr val="tx1"/>
                </a:solidFill>
                <a:effectLst/>
                <a:latin typeface="+mn-lt"/>
                <a:ea typeface="+mn-ea"/>
                <a:cs typeface="+mn-cs"/>
              </a:rPr>
              <a:t>4</a:t>
            </a:r>
            <a:r>
              <a:rPr lang="en-CA" sz="1200" kern="1200" baseline="30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 which are the primary forms of phosphorus taken up by plants. When the soil pH is less than 7.0, H</a:t>
            </a:r>
            <a:r>
              <a:rPr lang="en-CA" sz="1200" kern="1200" baseline="-25000" dirty="0" smtClean="0">
                <a:solidFill>
                  <a:schemeClr val="tx1"/>
                </a:solidFill>
                <a:effectLst/>
                <a:latin typeface="+mn-lt"/>
                <a:ea typeface="+mn-ea"/>
                <a:cs typeface="+mn-cs"/>
              </a:rPr>
              <a:t>2</a:t>
            </a:r>
            <a:r>
              <a:rPr lang="en-CA" sz="1200" kern="1200" dirty="0" smtClean="0">
                <a:solidFill>
                  <a:schemeClr val="tx1"/>
                </a:solidFill>
                <a:effectLst/>
                <a:latin typeface="+mn-lt"/>
                <a:ea typeface="+mn-ea"/>
                <a:cs typeface="+mn-cs"/>
              </a:rPr>
              <a:t>PO</a:t>
            </a:r>
            <a:r>
              <a:rPr lang="en-CA" sz="1200" kern="1200" baseline="-25000" dirty="0" smtClean="0">
                <a:solidFill>
                  <a:schemeClr val="tx1"/>
                </a:solidFill>
                <a:effectLst/>
                <a:latin typeface="+mn-lt"/>
                <a:ea typeface="+mn-ea"/>
                <a:cs typeface="+mn-cs"/>
              </a:rPr>
              <a:t>4</a:t>
            </a:r>
            <a:r>
              <a:rPr lang="en-CA" sz="1200" kern="1200" baseline="30000" dirty="0" smtClean="0">
                <a:solidFill>
                  <a:schemeClr val="tx1"/>
                </a:solidFill>
                <a:effectLst/>
                <a:latin typeface="+mn-lt"/>
                <a:ea typeface="+mn-ea"/>
                <a:cs typeface="+mn-cs"/>
              </a:rPr>
              <a:t>-</a:t>
            </a:r>
            <a:r>
              <a:rPr lang="en-CA" sz="1200" kern="1200" dirty="0" smtClean="0">
                <a:solidFill>
                  <a:schemeClr val="tx1"/>
                </a:solidFill>
                <a:effectLst/>
                <a:latin typeface="+mn-lt"/>
                <a:ea typeface="+mn-ea"/>
                <a:cs typeface="+mn-cs"/>
              </a:rPr>
              <a:t> is the predominate form in the soil.</a:t>
            </a:r>
            <a:r>
              <a:rPr lang="en-US"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Although less common, certain organic phosphorus forms can also be directly taken up by plants.</a:t>
            </a:r>
            <a:r>
              <a:rPr lang="en-US" sz="1200" kern="1200" baseline="0" dirty="0" smtClean="0">
                <a:solidFill>
                  <a:schemeClr val="tx1"/>
                </a:solidFill>
                <a:effectLst/>
                <a:latin typeface="+mn-lt"/>
                <a:ea typeface="+mn-ea"/>
                <a:cs typeface="+mn-cs"/>
              </a:rPr>
              <a:t>With its negative charge water molecules can get attracted to the positive charged </a:t>
            </a:r>
            <a:r>
              <a:rPr lang="en-US" sz="1200" kern="1200" baseline="0" dirty="0" err="1" smtClean="0">
                <a:solidFill>
                  <a:schemeClr val="tx1"/>
                </a:solidFill>
                <a:effectLst/>
                <a:latin typeface="+mn-lt"/>
                <a:ea typeface="+mn-ea"/>
                <a:cs typeface="+mn-cs"/>
              </a:rPr>
              <a:t>cations</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12</a:t>
            </a:fld>
            <a:endParaRPr lang="en-US"/>
          </a:p>
        </p:txBody>
      </p:sp>
    </p:spTree>
    <p:extLst>
      <p:ext uri="{BB962C8B-B14F-4D97-AF65-F5344CB8AC3E}">
        <p14:creationId xmlns:p14="http://schemas.microsoft.com/office/powerpoint/2010/main" val="209299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Osmotic potential is the movement of water from low solute concentrations (higher osmotic potential) to high solute concentrations (low osmotic potential). Matric potential is the energy of the water attraction to the soil and its pores (adhesion and cohesion). Plants attract soil water by</a:t>
            </a:r>
            <a:r>
              <a:rPr lang="en-US" baseline="0" dirty="0" smtClean="0"/>
              <a:t> pulling the water towards roots by exerting a negative force. Plants do that by regulating solutes and salts within the plant cells and intracellular spaces in the roots. Higher is the concentration of salts within the plant cells, greater is the pull of water into the plant. The soil water force moving against plant force is related to the matric and osmotic potential of the soil. As soil water content decreases, matric potential of the soil increases, making it difficult for the plant roots to absorb soil water, due to the increased adhesion force. </a:t>
            </a:r>
            <a:r>
              <a:rPr lang="en-US" dirty="0" smtClean="0"/>
              <a:t>Soil water moves from higher osmotic potential to lower osmotic potential and plant root cell membrane generally have lower potential than soil solution. However high salt concentration decreases</a:t>
            </a:r>
            <a:r>
              <a:rPr lang="en-US" baseline="0" dirty="0" smtClean="0"/>
              <a:t> the potential of soil water, thus restricting the soil water absorption by the plant roots.</a:t>
            </a:r>
            <a:endParaRPr lang="en-US" dirty="0"/>
          </a:p>
        </p:txBody>
      </p:sp>
      <p:sp>
        <p:nvSpPr>
          <p:cNvPr id="4" name="Slide Number Placeholder 3"/>
          <p:cNvSpPr>
            <a:spLocks noGrp="1"/>
          </p:cNvSpPr>
          <p:nvPr>
            <p:ph type="sldNum" sz="quarter" idx="10"/>
          </p:nvPr>
        </p:nvSpPr>
        <p:spPr/>
        <p:txBody>
          <a:bodyPr/>
          <a:lstStyle/>
          <a:p>
            <a:fld id="{5D0164A9-6A6C-4735-B3A6-4EA451BF73D3}" type="slidenum">
              <a:rPr lang="en-US" smtClean="0"/>
              <a:pPr/>
              <a:t>16</a:t>
            </a:fld>
            <a:endParaRPr lang="en-US"/>
          </a:p>
        </p:txBody>
      </p:sp>
    </p:spTree>
    <p:extLst>
      <p:ext uri="{BB962C8B-B14F-4D97-AF65-F5344CB8AC3E}">
        <p14:creationId xmlns:p14="http://schemas.microsoft.com/office/powerpoint/2010/main" val="9242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Happens through macro pores and is saturated flow.</a:t>
            </a:r>
          </a:p>
          <a:p>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27</a:t>
            </a:fld>
            <a:endParaRPr lang="en-US"/>
          </a:p>
        </p:txBody>
      </p:sp>
    </p:spTree>
    <p:extLst>
      <p:ext uri="{BB962C8B-B14F-4D97-AF65-F5344CB8AC3E}">
        <p14:creationId xmlns:p14="http://schemas.microsoft.com/office/powerpoint/2010/main" val="240267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28</a:t>
            </a:fld>
            <a:endParaRPr lang="en-US"/>
          </a:p>
        </p:txBody>
      </p:sp>
    </p:spTree>
    <p:extLst>
      <p:ext uri="{BB962C8B-B14F-4D97-AF65-F5344CB8AC3E}">
        <p14:creationId xmlns:p14="http://schemas.microsoft.com/office/powerpoint/2010/main" val="165665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Matric flow is unsaturated flow happens through micro pores and matric</a:t>
            </a:r>
            <a:r>
              <a:rPr lang="en-US" baseline="0" dirty="0" smtClean="0"/>
              <a:t> forces.</a:t>
            </a:r>
            <a:endParaRPr lang="en-US" dirty="0"/>
          </a:p>
        </p:txBody>
      </p:sp>
      <p:sp>
        <p:nvSpPr>
          <p:cNvPr id="4" name="Slide Number Placeholder 3"/>
          <p:cNvSpPr>
            <a:spLocks noGrp="1"/>
          </p:cNvSpPr>
          <p:nvPr>
            <p:ph type="sldNum" sz="quarter" idx="10"/>
          </p:nvPr>
        </p:nvSpPr>
        <p:spPr/>
        <p:txBody>
          <a:bodyPr/>
          <a:lstStyle/>
          <a:p>
            <a:fld id="{36D50804-1711-447A-A1AB-6A479169BFE3}" type="slidenum">
              <a:rPr lang="en-US" smtClean="0"/>
              <a:pPr/>
              <a:t>29</a:t>
            </a:fld>
            <a:endParaRPr lang="en-US"/>
          </a:p>
        </p:txBody>
      </p:sp>
    </p:spTree>
    <p:extLst>
      <p:ext uri="{BB962C8B-B14F-4D97-AF65-F5344CB8AC3E}">
        <p14:creationId xmlns:p14="http://schemas.microsoft.com/office/powerpoint/2010/main" val="179147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7C0317-6CE1-49B0-A54E-E6D9CFC949A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3448051"/>
          </a:xfrm>
        </p:spPr>
        <p:txBody>
          <a:bodyPr>
            <a:normAutofit fontScale="90000"/>
          </a:bodyPr>
          <a:lstStyle/>
          <a:p>
            <a:pPr algn="l"/>
            <a: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b="1" dirty="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a:latin typeface="Times New Roman" panose="02020603050405020304" pitchFamily="18" charset="0"/>
                <a:cs typeface="Times New Roman" panose="02020603050405020304" pitchFamily="18" charset="0"/>
              </a:rPr>
              <a:t>2+1</a:t>
            </a:r>
            <a:br>
              <a:rPr lang="en-US" dirty="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Subtitle 2"/>
          <p:cNvSpPr>
            <a:spLocks noGrp="1"/>
          </p:cNvSpPr>
          <p:nvPr>
            <p:ph type="subTitle" idx="1"/>
          </p:nvPr>
        </p:nvSpPr>
        <p:spPr>
          <a:xfrm>
            <a:off x="685800" y="3124200"/>
            <a:ext cx="7772400" cy="2133600"/>
          </a:xfrm>
        </p:spPr>
        <p:txBody>
          <a:bodyPr>
            <a:normAutofit/>
          </a:bodyPr>
          <a:lstStyle/>
          <a:p>
            <a:pPr algn="l"/>
            <a:r>
              <a:rPr lang="en-US" b="1" dirty="0">
                <a:solidFill>
                  <a:schemeClr val="accent1">
                    <a:lumMod val="75000"/>
                  </a:schemeClr>
                </a:solidFill>
                <a:latin typeface="Times New Roman" panose="02020603050405020304" pitchFamily="18" charset="0"/>
                <a:cs typeface="Times New Roman" panose="02020603050405020304" pitchFamily="18" charset="0"/>
              </a:rPr>
              <a:t>Lecture </a:t>
            </a:r>
            <a:r>
              <a:rPr lang="en-US" b="1" dirty="0" smtClean="0">
                <a:solidFill>
                  <a:schemeClr val="accent1">
                    <a:lumMod val="75000"/>
                  </a:schemeClr>
                </a:solidFill>
                <a:latin typeface="Times New Roman" panose="02020603050405020304" pitchFamily="18" charset="0"/>
                <a:cs typeface="Times New Roman" panose="02020603050405020304" pitchFamily="18" charset="0"/>
              </a:rPr>
              <a:t>4</a:t>
            </a:r>
            <a:endParaRPr lang="en-US" b="1" dirty="0">
              <a:solidFill>
                <a:schemeClr val="accent1">
                  <a:lumMod val="75000"/>
                </a:schemeClr>
              </a:solidFill>
              <a:latin typeface="Times New Roman" panose="02020603050405020304" pitchFamily="18" charset="0"/>
              <a:cs typeface="Times New Roman" panose="02020603050405020304" pitchFamily="18" charset="0"/>
            </a:endParaRPr>
          </a:p>
          <a:p>
            <a:pPr algn="just"/>
            <a:r>
              <a:rPr lang="en-US" b="1" dirty="0">
                <a:solidFill>
                  <a:schemeClr val="accent1">
                    <a:lumMod val="75000"/>
                  </a:schemeClr>
                </a:solidFill>
                <a:latin typeface="Times New Roman" panose="02020603050405020304" pitchFamily="18" charset="0"/>
                <a:cs typeface="Times New Roman" panose="02020603050405020304" pitchFamily="18" charset="0"/>
              </a:rPr>
              <a:t>Topic: </a:t>
            </a:r>
            <a:r>
              <a:rPr lang="en-US" dirty="0">
                <a:solidFill>
                  <a:schemeClr val="tx1"/>
                </a:solidFill>
                <a:latin typeface="Times New Roman" panose="02020603050405020304" pitchFamily="18" charset="0"/>
                <a:cs typeface="Times New Roman" panose="02020603050405020304" pitchFamily="18" charset="0"/>
              </a:rPr>
              <a:t>Field water cycle, water movement in soil and </a:t>
            </a:r>
            <a:r>
              <a:rPr lang="en-US" dirty="0" smtClean="0">
                <a:solidFill>
                  <a:schemeClr val="tx1"/>
                </a:solidFill>
                <a:latin typeface="Times New Roman" panose="02020603050405020304" pitchFamily="18" charset="0"/>
                <a:cs typeface="Times New Roman" panose="02020603050405020304" pitchFamily="18" charset="0"/>
              </a:rPr>
              <a:t>plants.</a:t>
            </a: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sz="half" idx="1"/>
          </p:nvPr>
        </p:nvSpPr>
        <p:spPr>
          <a:xfrm>
            <a:off x="-468313" y="692150"/>
            <a:ext cx="8675688" cy="5761038"/>
          </a:xfrm>
        </p:spPr>
        <p:txBody>
          <a:bodyPr/>
          <a:lstStyle/>
          <a:p>
            <a:pPr marL="609600" indent="-609600" eaLnBrk="1" hangingPunct="1">
              <a:lnSpc>
                <a:spcPct val="90000"/>
              </a:lnSpc>
            </a:pPr>
            <a:r>
              <a:rPr lang="en-US" sz="2800" dirty="0" smtClean="0"/>
              <a:t>In woody perennials, </a:t>
            </a:r>
          </a:p>
          <a:p>
            <a:pPr marL="609600" indent="-609600" eaLnBrk="1" hangingPunct="1">
              <a:lnSpc>
                <a:spcPct val="90000"/>
              </a:lnSpc>
              <a:buFontTx/>
              <a:buNone/>
            </a:pPr>
            <a:r>
              <a:rPr lang="en-US" sz="2800" dirty="0" smtClean="0"/>
              <a:t>	</a:t>
            </a:r>
            <a:r>
              <a:rPr lang="en-US" sz="2400" dirty="0" smtClean="0"/>
              <a:t>when phloem tissue is severed by girdling:</a:t>
            </a:r>
            <a:r>
              <a:rPr lang="en-US" sz="2800" dirty="0" smtClean="0"/>
              <a:t> </a:t>
            </a:r>
          </a:p>
          <a:p>
            <a:pPr marL="1371600" lvl="2" indent="-457200" eaLnBrk="1" hangingPunct="1">
              <a:lnSpc>
                <a:spcPct val="90000"/>
              </a:lnSpc>
              <a:buFontTx/>
              <a:buAutoNum type="arabicPeriod"/>
            </a:pPr>
            <a:r>
              <a:rPr lang="en-US" sz="2000" dirty="0" smtClean="0"/>
              <a:t>The tissue above the cut proliferates </a:t>
            </a:r>
          </a:p>
          <a:p>
            <a:pPr marL="1371600" lvl="2" indent="-457200" eaLnBrk="1" hangingPunct="1">
              <a:lnSpc>
                <a:spcPct val="90000"/>
              </a:lnSpc>
              <a:buFontTx/>
              <a:buAutoNum type="arabicPeriod"/>
            </a:pPr>
            <a:r>
              <a:rPr lang="en-US" sz="2000" dirty="0" smtClean="0"/>
              <a:t>The tissue below the cut is starved</a:t>
            </a:r>
          </a:p>
          <a:p>
            <a:pPr marL="1371600" lvl="2" indent="-457200" eaLnBrk="1" hangingPunct="1">
              <a:lnSpc>
                <a:spcPct val="90000"/>
              </a:lnSpc>
              <a:buFontTx/>
              <a:buNone/>
            </a:pPr>
            <a:r>
              <a:rPr lang="en-US" sz="2000" dirty="0" smtClean="0"/>
              <a:t>	</a:t>
            </a:r>
            <a:r>
              <a:rPr lang="en-US" sz="2000" dirty="0" err="1" smtClean="0"/>
              <a:t>photosynthates</a:t>
            </a:r>
            <a:r>
              <a:rPr lang="en-US" sz="2000" dirty="0" smtClean="0"/>
              <a:t> (Fig. 12-12). This can </a:t>
            </a:r>
          </a:p>
          <a:p>
            <a:pPr marL="1371600" lvl="2" indent="-457200" eaLnBrk="1" hangingPunct="1">
              <a:lnSpc>
                <a:spcPct val="90000"/>
              </a:lnSpc>
              <a:buFontTx/>
              <a:buNone/>
            </a:pPr>
            <a:r>
              <a:rPr lang="en-US" sz="2000" dirty="0" smtClean="0"/>
              <a:t>	severely stunt and even kill a tree </a:t>
            </a:r>
          </a:p>
          <a:p>
            <a:pPr marL="609600" indent="-609600" eaLnBrk="1" hangingPunct="1">
              <a:lnSpc>
                <a:spcPct val="90000"/>
              </a:lnSpc>
            </a:pPr>
            <a:endParaRPr lang="en-US" sz="2800" dirty="0" smtClean="0"/>
          </a:p>
          <a:p>
            <a:pPr marL="609600" indent="-609600" eaLnBrk="1" hangingPunct="1">
              <a:lnSpc>
                <a:spcPct val="90000"/>
              </a:lnSpc>
            </a:pPr>
            <a:r>
              <a:rPr lang="en-US" sz="2800" dirty="0" smtClean="0"/>
              <a:t>The rate of translocation of sugars in the phloem is, in some instances, more than a </a:t>
            </a:r>
            <a:r>
              <a:rPr lang="en-US" sz="2800" u="sng" dirty="0" smtClean="0"/>
              <a:t>thousand times</a:t>
            </a:r>
            <a:r>
              <a:rPr lang="en-US" sz="2800" dirty="0" smtClean="0"/>
              <a:t> faster than simple diffusion of sugar through water. </a:t>
            </a:r>
          </a:p>
          <a:p>
            <a:pPr marL="609600" indent="-609600" eaLnBrk="1" hangingPunct="1">
              <a:lnSpc>
                <a:spcPct val="90000"/>
              </a:lnSpc>
            </a:pPr>
            <a:endParaRPr lang="en-US" sz="2800" dirty="0" smtClean="0"/>
          </a:p>
          <a:p>
            <a:pPr marL="609600" indent="-609600" eaLnBrk="1" hangingPunct="1">
              <a:lnSpc>
                <a:spcPct val="90000"/>
              </a:lnSpc>
            </a:pPr>
            <a:r>
              <a:rPr lang="en-US" sz="2800" dirty="0" smtClean="0"/>
              <a:t>The forces that create these high rates of movement are called </a:t>
            </a:r>
            <a:r>
              <a:rPr lang="en-US" sz="2800" b="1" dirty="0" smtClean="0"/>
              <a:t>active transport</a:t>
            </a:r>
            <a:r>
              <a:rPr lang="en-US" sz="2800" dirty="0" smtClean="0"/>
              <a:t>.</a:t>
            </a:r>
          </a:p>
        </p:txBody>
      </p:sp>
      <p:pic>
        <p:nvPicPr>
          <p:cNvPr id="20483" name="Picture 4"/>
          <p:cNvPicPr>
            <a:picLocks noGrp="1" noChangeAspect="1" noChangeArrowheads="1"/>
          </p:cNvPicPr>
          <p:nvPr>
            <p:ph sz="half" idx="2"/>
          </p:nvPr>
        </p:nvPicPr>
        <p:blipFill>
          <a:blip r:embed="rId2"/>
          <a:srcRect/>
          <a:stretch>
            <a:fillRect/>
          </a:stretch>
        </p:blipFill>
        <p:spPr>
          <a:xfrm>
            <a:off x="6259513" y="0"/>
            <a:ext cx="2884487" cy="29972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67" y="132735"/>
            <a:ext cx="8524567" cy="1284903"/>
          </a:xfrm>
        </p:spPr>
        <p:txBody>
          <a:bodyPr/>
          <a:lstStyle/>
          <a:p>
            <a:r>
              <a:rPr lang="en-US" sz="2400" dirty="0" smtClean="0"/>
              <a:t>TWO DIMENTIONAL STRUCTURE OF WATER MOLECULE</a:t>
            </a:r>
            <a:br>
              <a:rPr lang="en-US" sz="2400" dirty="0" smtClean="0"/>
            </a:br>
            <a:r>
              <a:rPr lang="en-US" sz="2400" dirty="0" smtClean="0"/>
              <a:t>(The Nature and Properties of Soils, 14</a:t>
            </a:r>
            <a:r>
              <a:rPr lang="en-US" sz="2400" baseline="30000" dirty="0" smtClean="0"/>
              <a:t>th</a:t>
            </a:r>
            <a:r>
              <a:rPr lang="en-US" sz="2400" dirty="0" smtClean="0"/>
              <a:t> Edition, revised) </a:t>
            </a:r>
            <a:endParaRPr lang="en-US" sz="2400"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76066" t="15555" r="4111" b="60156"/>
          <a:stretch/>
        </p:blipFill>
        <p:spPr>
          <a:xfrm rot="10800000">
            <a:off x="457200" y="1904999"/>
            <a:ext cx="8229600" cy="4230329"/>
          </a:xfrm>
        </p:spPr>
      </p:pic>
    </p:spTree>
    <p:extLst>
      <p:ext uri="{BB962C8B-B14F-4D97-AF65-F5344CB8AC3E}">
        <p14:creationId xmlns:p14="http://schemas.microsoft.com/office/powerpoint/2010/main" val="265129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 BONDING</a:t>
            </a:r>
            <a:br>
              <a:rPr lang="en-US" dirty="0" smtClean="0"/>
            </a:br>
            <a:r>
              <a:rPr lang="en-US" sz="2400" dirty="0" smtClean="0"/>
              <a:t>(</a:t>
            </a:r>
            <a:r>
              <a:rPr lang="en-US" sz="2400" dirty="0"/>
              <a:t>The Nature and Properties of Soils, 14</a:t>
            </a:r>
            <a:r>
              <a:rPr lang="en-US" sz="2400" baseline="30000" dirty="0"/>
              <a:t>th</a:t>
            </a:r>
            <a:r>
              <a:rPr lang="en-US" sz="2400" dirty="0"/>
              <a:t> Edition, revised) </a:t>
            </a:r>
          </a:p>
        </p:txBody>
      </p:sp>
      <p:pic>
        <p:nvPicPr>
          <p:cNvPr id="1026" name="Picture 2" descr="C:\Users\naeem.kalwar\Desktop\Extension Philosophy\Presentations\Hydrogen Bonding.jpe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70" t="61503" r="60303" b="12280"/>
          <a:stretch/>
        </p:blipFill>
        <p:spPr bwMode="auto">
          <a:xfrm>
            <a:off x="457200" y="1607575"/>
            <a:ext cx="8229600" cy="456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91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pF</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In attempting to express the </a:t>
            </a:r>
            <a:r>
              <a:rPr lang="en-US" dirty="0" err="1" smtClean="0"/>
              <a:t>matric</a:t>
            </a:r>
            <a:r>
              <a:rPr lang="en-US" dirty="0" smtClean="0"/>
              <a:t> potential (or soil moisture </a:t>
            </a:r>
            <a:r>
              <a:rPr lang="en-US" dirty="0" err="1" smtClean="0"/>
              <a:t>tnsion</a:t>
            </a:r>
            <a:r>
              <a:rPr lang="en-US" dirty="0" smtClean="0"/>
              <a:t>) of soil water in terms of an equivalent hydraulic head (or energy per unit weight), it is understood that this head may be of the order of −100 cm or even −100000 cm of water. To avoid the use of such cumbersomely large numbers, Schofield (1935) suggested the use of pF (by </a:t>
            </a:r>
            <a:r>
              <a:rPr lang="en-US" dirty="0" err="1" smtClean="0"/>
              <a:t>anology</a:t>
            </a:r>
            <a:r>
              <a:rPr lang="en-US" dirty="0" smtClean="0"/>
              <a:t> with the pH acidity scale), which is defined as the logarithm of the negative pressure (soil water tension or suction) head in cm of water. A tension of 10 cm of water is, thus, equal to a pF of 1. Likewise, a tension head of 1000 cm is equal to a pF of 3, and so forth. Approximate equivalents among expressions of soil water tension are given below in Table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Approximate equivalents among expressions</a:t>
            </a:r>
            <a:br>
              <a:rPr lang="en-US" dirty="0" smtClean="0"/>
            </a:br>
            <a:r>
              <a:rPr lang="en-US" dirty="0" smtClean="0"/>
              <a:t>of soil water tension</a:t>
            </a:r>
            <a:endParaRPr lang="en-US" dirty="0"/>
          </a:p>
        </p:txBody>
      </p:sp>
      <p:pic>
        <p:nvPicPr>
          <p:cNvPr id="109570" name="Picture 2"/>
          <p:cNvPicPr>
            <a:picLocks noGrp="1" noChangeAspect="1" noChangeArrowheads="1"/>
          </p:cNvPicPr>
          <p:nvPr>
            <p:ph idx="1"/>
          </p:nvPr>
        </p:nvPicPr>
        <p:blipFill>
          <a:blip r:embed="rId2"/>
          <a:srcRect/>
          <a:stretch>
            <a:fillRect/>
          </a:stretch>
        </p:blipFill>
        <p:spPr bwMode="auto">
          <a:xfrm>
            <a:off x="914400" y="1981200"/>
            <a:ext cx="6791325" cy="294878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idx="1"/>
          </p:nvPr>
        </p:nvPicPr>
        <p:blipFill>
          <a:blip r:embed="rId2"/>
          <a:srcRect/>
          <a:stretch>
            <a:fillRect/>
          </a:stretch>
        </p:blipFill>
        <p:spPr bwMode="auto">
          <a:xfrm>
            <a:off x="838200" y="685800"/>
            <a:ext cx="7543800" cy="54403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OSMOTIC EFFECT</a:t>
            </a:r>
            <a:endParaRPr lang="en-US"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752600"/>
            <a:ext cx="8534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2345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Classification of Water</a:t>
            </a:r>
            <a:endParaRPr lang="en-US" dirty="0"/>
          </a:p>
        </p:txBody>
      </p:sp>
      <p:pic>
        <p:nvPicPr>
          <p:cNvPr id="106498" name="Picture 2"/>
          <p:cNvPicPr>
            <a:picLocks noGrp="1" noChangeAspect="1" noChangeArrowheads="1"/>
          </p:cNvPicPr>
          <p:nvPr>
            <p:ph idx="1"/>
          </p:nvPr>
        </p:nvPicPr>
        <p:blipFill>
          <a:blip r:embed="rId2" cstate="print"/>
          <a:srcRect/>
          <a:stretch>
            <a:fillRect/>
          </a:stretch>
        </p:blipFill>
        <p:spPr bwMode="auto">
          <a:xfrm>
            <a:off x="457200" y="1295400"/>
            <a:ext cx="8229600" cy="52578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Grp="1" noChangeAspect="1" noChangeArrowheads="1"/>
          </p:cNvPicPr>
          <p:nvPr>
            <p:ph idx="1"/>
          </p:nvPr>
        </p:nvPicPr>
        <p:blipFill>
          <a:blip r:embed="rId2"/>
          <a:srcRect/>
          <a:stretch>
            <a:fillRect/>
          </a:stretch>
        </p:blipFill>
        <p:spPr>
          <a:xfrm>
            <a:off x="468313" y="3014663"/>
            <a:ext cx="8229600" cy="3182937"/>
          </a:xfrm>
          <a:noFill/>
        </p:spPr>
      </p:pic>
      <p:sp>
        <p:nvSpPr>
          <p:cNvPr id="14339" name="Rectangle 7"/>
          <p:cNvSpPr>
            <a:spLocks noChangeArrowheads="1"/>
          </p:cNvSpPr>
          <p:nvPr/>
        </p:nvSpPr>
        <p:spPr bwMode="auto">
          <a:xfrm>
            <a:off x="323850" y="179388"/>
            <a:ext cx="8496300" cy="2835275"/>
          </a:xfrm>
          <a:prstGeom prst="rect">
            <a:avLst/>
          </a:prstGeom>
          <a:noFill/>
          <a:ln w="9525">
            <a:noFill/>
            <a:miter lim="800000"/>
            <a:headEnd/>
            <a:tailEnd/>
          </a:ln>
        </p:spPr>
        <p:txBody>
          <a:bodyPr anchor="ctr">
            <a:spAutoFit/>
          </a:bodyPr>
          <a:lstStyle/>
          <a:p>
            <a:r>
              <a:rPr lang="en-US" sz="2000" b="1" dirty="0"/>
              <a:t>Available water</a:t>
            </a:r>
            <a:r>
              <a:rPr lang="en-US" sz="2000" dirty="0"/>
              <a:t> (AW) is defined as the soil moisture between field capacity (FC) and the permanent wilting point (PWP):</a:t>
            </a:r>
          </a:p>
          <a:p>
            <a:r>
              <a:rPr lang="en-US" sz="2000" dirty="0"/>
              <a:t>AW = FC - PWP</a:t>
            </a:r>
          </a:p>
          <a:p>
            <a:endParaRPr lang="en-US" sz="2000" dirty="0"/>
          </a:p>
          <a:p>
            <a:r>
              <a:rPr lang="en-US" sz="2000" dirty="0"/>
              <a:t>Water between FC and saturation is not considered available because it is lost through drainage. </a:t>
            </a:r>
          </a:p>
          <a:p>
            <a:endParaRPr lang="en-US" sz="2000" dirty="0"/>
          </a:p>
          <a:p>
            <a:r>
              <a:rPr lang="en-US" sz="2000" dirty="0"/>
              <a:t>Water at tensions greater than PWP is held too tightly by the soil for plants to remove.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Soil Water Potential</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The SWP potential is defined as the potential energy of water in soil. The SWP is quantified relative to a standard state where water has no solutes, free from external forces except gravity, at a reference pressure, at a reference temperature and at a reference elevation .</a:t>
            </a:r>
          </a:p>
          <a:p>
            <a:pPr algn="just"/>
            <a:r>
              <a:rPr lang="en-US" dirty="0" smtClean="0"/>
              <a:t>The SWP is then defined as the energy state of water in soil with respect to the energy of water at the reference state.</a:t>
            </a:r>
          </a:p>
          <a:p>
            <a:pPr algn="just" fontAlgn="ctr"/>
            <a:r>
              <a:rPr lang="en-US" dirty="0" smtClean="0"/>
              <a:t>The total SWP ( ψ t ) is determined by a variety of forces acting on the soil water, including gravitational ( ψ g ), </a:t>
            </a:r>
            <a:r>
              <a:rPr lang="en-US" dirty="0" err="1" smtClean="0"/>
              <a:t>matric</a:t>
            </a:r>
            <a:r>
              <a:rPr lang="en-US" dirty="0" smtClean="0"/>
              <a:t> (capillary and adsorptive, ψ m ), osmotic ( ψ o ) and hydrostatic ( ψ h ).</a:t>
            </a:r>
          </a:p>
          <a:p>
            <a:pPr algn="just" fontAlgn="ctr"/>
            <a:r>
              <a:rPr lang="en-US" dirty="0" smtClean="0"/>
              <a:t>ψ t = ψ g + ψ m + ψ o + ψ h</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 name="TextBox 6"/>
          <p:cNvSpPr txBox="1">
            <a:spLocks noChangeArrowheads="1"/>
          </p:cNvSpPr>
          <p:nvPr/>
        </p:nvSpPr>
        <p:spPr bwMode="auto">
          <a:xfrm>
            <a:off x="1066800" y="2362200"/>
            <a:ext cx="5753100" cy="1077218"/>
          </a:xfrm>
          <a:prstGeom prst="rect">
            <a:avLst/>
          </a:prstGeom>
          <a:noFill/>
          <a:ln w="9525">
            <a:noFill/>
            <a:miter lim="800000"/>
            <a:headEnd/>
            <a:tailEnd/>
          </a:ln>
        </p:spPr>
        <p:txBody>
          <a:bodyPr wrap="square">
            <a:spAutoFit/>
          </a:bodyPr>
          <a:lstStyle/>
          <a:p>
            <a:pPr algn="ctr" eaLnBrk="0" hangingPunct="0"/>
            <a:r>
              <a:rPr lang="en-US" sz="3200" b="1" dirty="0" smtClean="0"/>
              <a:t>UNIT II </a:t>
            </a:r>
          </a:p>
          <a:p>
            <a:pPr algn="ctr" eaLnBrk="0" hangingPunct="0"/>
            <a:r>
              <a:rPr lang="en-US" sz="3200" b="1" dirty="0" smtClean="0"/>
              <a:t>Soil- </a:t>
            </a:r>
            <a:r>
              <a:rPr lang="en-US" sz="3200" b="1" dirty="0"/>
              <a:t>Plant- Water Relationships</a:t>
            </a:r>
          </a:p>
        </p:txBody>
      </p:sp>
      <p:sp>
        <p:nvSpPr>
          <p:cNvPr id="2052" name="Rectangle 7"/>
          <p:cNvSpPr>
            <a:spLocks noChangeArrowheads="1"/>
          </p:cNvSpPr>
          <p:nvPr/>
        </p:nvSpPr>
        <p:spPr bwMode="auto">
          <a:xfrm>
            <a:off x="4572000" y="5567363"/>
            <a:ext cx="4572000" cy="892175"/>
          </a:xfrm>
          <a:prstGeom prst="rect">
            <a:avLst/>
          </a:prstGeom>
          <a:noFill/>
          <a:ln w="9525">
            <a:noFill/>
            <a:miter lim="800000"/>
            <a:headEnd/>
            <a:tailEnd/>
          </a:ln>
        </p:spPr>
        <p:txBody>
          <a:bodyPr>
            <a:spAutoFit/>
          </a:bodyPr>
          <a:lstStyle/>
          <a:p>
            <a:pPr algn="ctr"/>
            <a:endParaRPr lang="en-US" sz="2400" b="1">
              <a:solidFill>
                <a:srgbClr val="FFFF00"/>
              </a:solidFill>
            </a:endParaRPr>
          </a:p>
          <a:p>
            <a:pPr algn="ctr"/>
            <a:endParaRPr lang="en-US" sz="2800" b="1">
              <a:solidFill>
                <a:srgbClr val="FFFF00"/>
              </a:solidFill>
            </a:endParaRPr>
          </a:p>
        </p:txBody>
      </p:sp>
      <p:pic>
        <p:nvPicPr>
          <p:cNvPr id="2054" name="Picture 2" descr="I:\Documents\220px-CUTM_Logo_low_resolution.png"/>
          <p:cNvPicPr>
            <a:picLocks noChangeAspect="1" noChangeArrowheads="1"/>
          </p:cNvPicPr>
          <p:nvPr/>
        </p:nvPicPr>
        <p:blipFill>
          <a:blip r:embed="rId2"/>
          <a:srcRect/>
          <a:stretch>
            <a:fillRect/>
          </a:stretch>
        </p:blipFill>
        <p:spPr bwMode="auto">
          <a:xfrm>
            <a:off x="3671888" y="4332288"/>
            <a:ext cx="1447800" cy="176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Soil-Plant-Atmosphere Continuum</a:t>
            </a:r>
            <a:br>
              <a:rPr lang="en-US" b="1" dirty="0" smtClean="0"/>
            </a:br>
            <a:endParaRPr lang="en-US" dirty="0"/>
          </a:p>
        </p:txBody>
      </p:sp>
      <p:sp>
        <p:nvSpPr>
          <p:cNvPr id="3" name="Content Placeholder 2"/>
          <p:cNvSpPr>
            <a:spLocks noGrp="1"/>
          </p:cNvSpPr>
          <p:nvPr>
            <p:ph idx="1"/>
          </p:nvPr>
        </p:nvSpPr>
        <p:spPr/>
        <p:txBody>
          <a:bodyPr/>
          <a:lstStyle/>
          <a:p>
            <a:pPr algn="just"/>
            <a:r>
              <a:rPr lang="en-US" dirty="0" smtClean="0"/>
              <a:t>The movement of water from the soil, into the roots, through the xylem and from the leaf into the atmosphere, occurs because of a series of water potential gradients. The system that involves the soil, the plant’s roots, the xylem, the leaf and the atmosphere, is called the soil-plant-atmosphere continuum (SPAC)</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Physical Classification of Water</a:t>
            </a:r>
            <a:endParaRPr lang="en-US" dirty="0"/>
          </a:p>
        </p:txBody>
      </p:sp>
      <p:sp>
        <p:nvSpPr>
          <p:cNvPr id="3" name="Content Placeholder 2"/>
          <p:cNvSpPr>
            <a:spLocks noGrp="1"/>
          </p:cNvSpPr>
          <p:nvPr>
            <p:ph idx="1"/>
          </p:nvPr>
        </p:nvSpPr>
        <p:spPr>
          <a:xfrm>
            <a:off x="457200" y="914400"/>
            <a:ext cx="8229600" cy="5211763"/>
          </a:xfrm>
        </p:spPr>
        <p:txBody>
          <a:bodyPr>
            <a:normAutofit lnSpcReduction="10000"/>
          </a:bodyPr>
          <a:lstStyle/>
          <a:p>
            <a:pPr>
              <a:buNone/>
            </a:pPr>
            <a:r>
              <a:rPr lang="en-US" sz="2400" dirty="0" smtClean="0">
                <a:solidFill>
                  <a:srgbClr val="FF0000"/>
                </a:solidFill>
              </a:rPr>
              <a:t>1.Gravitational water</a:t>
            </a:r>
          </a:p>
          <a:p>
            <a:pPr algn="just">
              <a:buNone/>
            </a:pPr>
            <a:r>
              <a:rPr lang="en-US" sz="2400" dirty="0" smtClean="0"/>
              <a:t>Water held between 0.0 to 0.33 bars (0 to −33 </a:t>
            </a:r>
            <a:r>
              <a:rPr lang="en-US" sz="2400" dirty="0" err="1" smtClean="0"/>
              <a:t>kPa</a:t>
            </a:r>
            <a:r>
              <a:rPr lang="en-US" sz="2400" dirty="0" smtClean="0"/>
              <a:t>) soil moisture tension, free and in excess of field capacity, which moves rapidly down towards the water table under the influence of gravity is termed as gravitational water</a:t>
            </a:r>
          </a:p>
          <a:p>
            <a:pPr algn="just">
              <a:buNone/>
            </a:pPr>
            <a:r>
              <a:rPr lang="en-US" sz="2400" dirty="0" smtClean="0">
                <a:solidFill>
                  <a:srgbClr val="FF0000"/>
                </a:solidFill>
              </a:rPr>
              <a:t>2. Capillary water</a:t>
            </a:r>
          </a:p>
          <a:p>
            <a:pPr algn="just">
              <a:buNone/>
            </a:pPr>
            <a:r>
              <a:rPr lang="en-US" sz="2400" dirty="0" smtClean="0"/>
              <a:t>As the name suggests capillary water is held in the pores of capillary size i.e., micro pores around the soil particles by adhesion (attraction of water molecules for soil particles), cohesion (attraction between water molecules) and surface tension </a:t>
            </a:r>
            <a:r>
              <a:rPr lang="en-US" sz="2400" dirty="0" err="1" smtClean="0"/>
              <a:t>phenomena.It</a:t>
            </a:r>
            <a:r>
              <a:rPr lang="en-US" sz="2400" dirty="0" smtClean="0"/>
              <a:t> includes available form of liquid water extracted by growing plants and is held between field capacity (0.33 bars or −33 </a:t>
            </a:r>
            <a:r>
              <a:rPr lang="en-US" sz="2400" dirty="0" err="1" smtClean="0"/>
              <a:t>kPa</a:t>
            </a:r>
            <a:r>
              <a:rPr lang="en-US" sz="2400" dirty="0" smtClean="0"/>
              <a:t>) and hygroscopic coefficient (31 bars or −3100 </a:t>
            </a:r>
            <a:r>
              <a:rPr lang="en-US" sz="2400" dirty="0" err="1" smtClean="0"/>
              <a:t>kPa</a:t>
            </a:r>
            <a:r>
              <a:rPr lang="en-US" sz="2400" dirty="0" smtClean="0"/>
              <a:t>)</a:t>
            </a:r>
          </a:p>
          <a:p>
            <a:pPr algn="just">
              <a:buNone/>
            </a:pP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pPr algn="just">
              <a:buNone/>
            </a:pPr>
            <a:r>
              <a:rPr lang="en-US" sz="2000" dirty="0" smtClean="0"/>
              <a:t>However, the water within the capillary range is not equally available i.e., it is readily available starting from 0.33 bars up to a certain point often referred to as critical soil moisture level (for most crops it varies between 20 to 50% depletion of available soil moisture) and thereafter up to 15 bars (−1500 </a:t>
            </a:r>
            <a:r>
              <a:rPr lang="en-US" sz="2000" dirty="0" err="1" smtClean="0"/>
              <a:t>kPa</a:t>
            </a:r>
            <a:r>
              <a:rPr lang="en-US" sz="2000" dirty="0" smtClean="0"/>
              <a:t>) it is slowly available. Further below, when the soil exerts tensions between 15 bars and 31 bars, the water is held very tightly in thin films and is practically not available for plant use. The capillary water moves in any direction but always in the direction of increasing tension and decreasing potential.</a:t>
            </a:r>
          </a:p>
          <a:p>
            <a:pPr algn="just">
              <a:buNone/>
            </a:pPr>
            <a:r>
              <a:rPr lang="en-US" sz="2000" dirty="0" smtClean="0">
                <a:solidFill>
                  <a:srgbClr val="FF0000"/>
                </a:solidFill>
              </a:rPr>
              <a:t>3.Hygroscopic water</a:t>
            </a:r>
          </a:p>
          <a:p>
            <a:pPr algn="just">
              <a:buNone/>
            </a:pPr>
            <a:r>
              <a:rPr lang="en-US" sz="2000" dirty="0" smtClean="0"/>
              <a:t>The water held tightly in thin films of 4 – 5 </a:t>
            </a:r>
            <a:r>
              <a:rPr lang="en-US" sz="2000" dirty="0" err="1" smtClean="0"/>
              <a:t>milli</a:t>
            </a:r>
            <a:r>
              <a:rPr lang="en-US" sz="2000" dirty="0" smtClean="0"/>
              <a:t> microns thickness on the surface of soil colloidal particles at 31 bars tension (−3100 </a:t>
            </a:r>
            <a:r>
              <a:rPr lang="en-US" sz="2000" dirty="0" err="1" smtClean="0"/>
              <a:t>kPa</a:t>
            </a:r>
            <a:r>
              <a:rPr lang="en-US" sz="2000" dirty="0" smtClean="0"/>
              <a:t>) and above is termed as hygroscopic water (Fig. 8.1). It is essentially non-liquid and moves primarily in </a:t>
            </a:r>
            <a:r>
              <a:rPr lang="en-US" sz="2000" dirty="0" err="1" smtClean="0"/>
              <a:t>vapour</a:t>
            </a:r>
            <a:r>
              <a:rPr lang="en-US" sz="2000" dirty="0" smtClean="0"/>
              <a:t> form. Plants cannot absorb such water because, it is held very tenaciously by the soil particles (i.e., &gt; 31 bars). However, some microorganisms may utilize it. Unlike capillary water which evaporates easily at atmospheric temperatures (i.e., it requires very little energy for its removal), hygroscopic water cannot be separated from the soil unless it is heated at 100°C and above for 24 hours.</a:t>
            </a:r>
          </a:p>
          <a:p>
            <a:pPr algn="just"/>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4638"/>
            <a:ext cx="8229600" cy="728252"/>
          </a:xfrm>
        </p:spPr>
        <p:txBody>
          <a:bodyPr/>
          <a:lstStyle/>
          <a:p>
            <a:pPr eaLnBrk="1" hangingPunct="1"/>
            <a:r>
              <a:rPr lang="en-US" sz="4000" dirty="0" smtClean="0">
                <a:latin typeface="Arial" charset="0"/>
                <a:cs typeface="Arial" charset="0"/>
              </a:rPr>
              <a:t>LEVELS OF SOIL MOISTURE</a:t>
            </a:r>
          </a:p>
        </p:txBody>
      </p:sp>
      <p:sp>
        <p:nvSpPr>
          <p:cNvPr id="14339" name="Content Placeholder 2"/>
          <p:cNvSpPr>
            <a:spLocks noGrp="1"/>
          </p:cNvSpPr>
          <p:nvPr>
            <p:ph idx="1"/>
          </p:nvPr>
        </p:nvSpPr>
        <p:spPr>
          <a:xfrm>
            <a:off x="457200" y="1106130"/>
            <a:ext cx="8229600" cy="5020034"/>
          </a:xfrm>
        </p:spPr>
        <p:txBody>
          <a:bodyPr>
            <a:normAutofit lnSpcReduction="10000"/>
          </a:bodyPr>
          <a:lstStyle/>
          <a:p>
            <a:pPr eaLnBrk="1" hangingPunct="1">
              <a:buFont typeface="Wingdings" pitchFamily="2" charset="2"/>
              <a:buChar char="Ø"/>
            </a:pPr>
            <a:r>
              <a:rPr lang="en-US" sz="3000" b="1" dirty="0" smtClean="0">
                <a:latin typeface="Arial" charset="0"/>
                <a:cs typeface="Arial" charset="0"/>
              </a:rPr>
              <a:t>Saturation</a:t>
            </a:r>
            <a:r>
              <a:rPr lang="en-US" sz="3000" dirty="0" smtClean="0">
                <a:latin typeface="Arial" charset="0"/>
                <a:cs typeface="Arial" charset="0"/>
              </a:rPr>
              <a:t>:</a:t>
            </a:r>
          </a:p>
          <a:p>
            <a:pPr>
              <a:buFont typeface="Wingdings" pitchFamily="2" charset="2"/>
              <a:buChar char="Ø"/>
            </a:pPr>
            <a:r>
              <a:rPr lang="en-US" sz="2700" dirty="0" smtClean="0"/>
              <a:t>Almost all of the pores filled </a:t>
            </a:r>
            <a:r>
              <a:rPr lang="en-US" sz="2700" dirty="0"/>
              <a:t>with water with </a:t>
            </a:r>
            <a:r>
              <a:rPr lang="en-US" sz="2700" dirty="0" smtClean="0"/>
              <a:t>no air.</a:t>
            </a:r>
          </a:p>
          <a:p>
            <a:pPr lvl="1">
              <a:buFont typeface="Wingdings" pitchFamily="2" charset="2"/>
              <a:buChar char="Ø"/>
            </a:pPr>
            <a:r>
              <a:rPr lang="en-US" sz="2600" dirty="0" smtClean="0"/>
              <a:t>Generally </a:t>
            </a:r>
            <a:r>
              <a:rPr lang="en-US" sz="2600" dirty="0"/>
              <a:t>happens right after </a:t>
            </a:r>
            <a:r>
              <a:rPr lang="en-US" sz="2600" dirty="0" smtClean="0"/>
              <a:t>heavy rainfall / snow melt or application </a:t>
            </a:r>
            <a:r>
              <a:rPr lang="en-US" sz="2600" dirty="0"/>
              <a:t>of </a:t>
            </a:r>
            <a:r>
              <a:rPr lang="en-US" sz="2600" dirty="0" smtClean="0"/>
              <a:t>flood irrigation.</a:t>
            </a:r>
          </a:p>
          <a:p>
            <a:pPr>
              <a:buFont typeface="Wingdings" pitchFamily="2" charset="2"/>
              <a:buChar char="Ø"/>
            </a:pPr>
            <a:r>
              <a:rPr lang="en-US" sz="3000" b="1" dirty="0"/>
              <a:t>Field </a:t>
            </a:r>
            <a:r>
              <a:rPr lang="en-US" sz="3000" b="1" dirty="0" smtClean="0"/>
              <a:t>Capacity:</a:t>
            </a:r>
          </a:p>
          <a:p>
            <a:pPr>
              <a:buFont typeface="Wingdings" pitchFamily="2" charset="2"/>
              <a:buChar char="Ø"/>
            </a:pPr>
            <a:r>
              <a:rPr lang="en-US" sz="2700" dirty="0" smtClean="0"/>
              <a:t>Excessive moisture drained with </a:t>
            </a:r>
            <a:r>
              <a:rPr lang="en-US" sz="2700" dirty="0"/>
              <a:t>gravitational force, </a:t>
            </a:r>
            <a:r>
              <a:rPr lang="en-US" sz="2700" dirty="0" smtClean="0"/>
              <a:t>mostly </a:t>
            </a:r>
            <a:r>
              <a:rPr lang="en-US" sz="2700" dirty="0"/>
              <a:t>out of </a:t>
            </a:r>
            <a:r>
              <a:rPr lang="en-US" sz="2700" dirty="0" smtClean="0"/>
              <a:t>macro-pores.</a:t>
            </a:r>
          </a:p>
          <a:p>
            <a:pPr lvl="1">
              <a:buFont typeface="Wingdings" pitchFamily="2" charset="2"/>
              <a:buChar char="Ø"/>
            </a:pPr>
            <a:r>
              <a:rPr lang="en-US" sz="2400" dirty="0"/>
              <a:t>Medium and small pores </a:t>
            </a:r>
            <a:r>
              <a:rPr lang="en-US" sz="2400" dirty="0" smtClean="0"/>
              <a:t>will </a:t>
            </a:r>
            <a:r>
              <a:rPr lang="en-US" sz="2400" dirty="0"/>
              <a:t>still </a:t>
            </a:r>
            <a:r>
              <a:rPr lang="en-US" sz="2400" dirty="0" smtClean="0"/>
              <a:t>be filled </a:t>
            </a:r>
            <a:r>
              <a:rPr lang="en-US" sz="2400" dirty="0"/>
              <a:t>with water held </a:t>
            </a:r>
            <a:r>
              <a:rPr lang="en-US" sz="2400" dirty="0" smtClean="0"/>
              <a:t>due to adhesion and cohesion.</a:t>
            </a:r>
          </a:p>
          <a:p>
            <a:pPr lvl="1">
              <a:buFont typeface="Wingdings" pitchFamily="2" charset="2"/>
              <a:buChar char="Ø"/>
            </a:pPr>
            <a:r>
              <a:rPr lang="en-US" sz="2600" dirty="0" smtClean="0"/>
              <a:t>Depending on </a:t>
            </a:r>
            <a:r>
              <a:rPr lang="en-US" sz="2600" dirty="0"/>
              <a:t>the soil </a:t>
            </a:r>
            <a:r>
              <a:rPr lang="en-US" sz="2600" dirty="0" smtClean="0"/>
              <a:t>type, happens between </a:t>
            </a:r>
            <a:r>
              <a:rPr lang="en-US" sz="2600" dirty="0"/>
              <a:t>1 to 3 days after </a:t>
            </a:r>
            <a:r>
              <a:rPr lang="en-US" sz="2600" dirty="0" smtClean="0"/>
              <a:t>a heavy rainfall.</a:t>
            </a:r>
          </a:p>
        </p:txBody>
      </p:sp>
    </p:spTree>
    <p:extLst>
      <p:ext uri="{BB962C8B-B14F-4D97-AF65-F5344CB8AC3E}">
        <p14:creationId xmlns:p14="http://schemas.microsoft.com/office/powerpoint/2010/main" val="1878600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cs typeface="Arial" charset="0"/>
              </a:rPr>
              <a:t>LEVELS OF SOIL MOISTURE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b="1" dirty="0"/>
              <a:t>Permanent Wilting </a:t>
            </a:r>
            <a:r>
              <a:rPr lang="en-US" b="1" dirty="0" smtClean="0"/>
              <a:t>Point:</a:t>
            </a:r>
            <a:r>
              <a:rPr lang="en-US" dirty="0" smtClean="0"/>
              <a:t> </a:t>
            </a:r>
          </a:p>
          <a:p>
            <a:pPr>
              <a:buFont typeface="Wingdings" pitchFamily="2" charset="2"/>
              <a:buChar char="Ø"/>
            </a:pPr>
            <a:r>
              <a:rPr lang="en-US" dirty="0" smtClean="0"/>
              <a:t>Not </a:t>
            </a:r>
            <a:r>
              <a:rPr lang="en-US" dirty="0"/>
              <a:t>enough </a:t>
            </a:r>
            <a:r>
              <a:rPr lang="en-US" dirty="0" smtClean="0"/>
              <a:t>available moisture for normal plant growth.</a:t>
            </a:r>
          </a:p>
          <a:p>
            <a:pPr>
              <a:buFont typeface="Wingdings" pitchFamily="2" charset="2"/>
              <a:buChar char="Ø"/>
            </a:pPr>
            <a:r>
              <a:rPr lang="en-US" dirty="0" smtClean="0"/>
              <a:t>Continuous </a:t>
            </a:r>
            <a:r>
              <a:rPr lang="en-US" dirty="0"/>
              <a:t>unavailability </a:t>
            </a:r>
            <a:r>
              <a:rPr lang="en-US" dirty="0" smtClean="0"/>
              <a:t>causes </a:t>
            </a:r>
            <a:r>
              <a:rPr lang="en-US" dirty="0"/>
              <a:t>plant wilting </a:t>
            </a:r>
            <a:r>
              <a:rPr lang="en-US" dirty="0" smtClean="0"/>
              <a:t>and ultimately death. </a:t>
            </a:r>
          </a:p>
          <a:p>
            <a:pPr>
              <a:buFont typeface="Wingdings" pitchFamily="2" charset="2"/>
              <a:buChar char="Ø"/>
            </a:pPr>
            <a:r>
              <a:rPr lang="en-US" b="1" dirty="0"/>
              <a:t>Hygroscopic Moisture </a:t>
            </a:r>
            <a:r>
              <a:rPr lang="en-US" b="1" dirty="0" smtClean="0"/>
              <a:t>Level:</a:t>
            </a:r>
            <a:r>
              <a:rPr lang="en-US" dirty="0" smtClean="0"/>
              <a:t> </a:t>
            </a:r>
          </a:p>
          <a:p>
            <a:pPr>
              <a:buFont typeface="Wingdings" pitchFamily="2" charset="2"/>
              <a:buChar char="Ø"/>
            </a:pPr>
            <a:r>
              <a:rPr lang="en-US" dirty="0" smtClean="0"/>
              <a:t>Soil is air </a:t>
            </a:r>
            <a:r>
              <a:rPr lang="en-US" dirty="0"/>
              <a:t>dry </a:t>
            </a:r>
            <a:r>
              <a:rPr lang="en-US" dirty="0" smtClean="0"/>
              <a:t>with no </a:t>
            </a:r>
            <a:r>
              <a:rPr lang="en-US" dirty="0"/>
              <a:t>availability of </a:t>
            </a:r>
            <a:r>
              <a:rPr lang="en-US" dirty="0" smtClean="0"/>
              <a:t>moisture </a:t>
            </a:r>
            <a:r>
              <a:rPr lang="en-US" dirty="0"/>
              <a:t>for plants.</a:t>
            </a:r>
          </a:p>
          <a:p>
            <a:pPr>
              <a:buFont typeface="Wingdings" pitchFamily="2" charset="2"/>
              <a:buChar char="Ø"/>
            </a:pPr>
            <a:endParaRPr lang="en-US" dirty="0"/>
          </a:p>
        </p:txBody>
      </p:sp>
    </p:spTree>
    <p:extLst>
      <p:ext uri="{BB962C8B-B14F-4D97-AF65-F5344CB8AC3E}">
        <p14:creationId xmlns:p14="http://schemas.microsoft.com/office/powerpoint/2010/main" val="401990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AVAILABLE WATER</a:t>
            </a:r>
            <a:endParaRPr lang="en-US" dirty="0"/>
          </a:p>
        </p:txBody>
      </p:sp>
      <p:sp>
        <p:nvSpPr>
          <p:cNvPr id="3" name="Content Placeholder 2"/>
          <p:cNvSpPr>
            <a:spLocks noGrp="1"/>
          </p:cNvSpPr>
          <p:nvPr>
            <p:ph idx="1"/>
          </p:nvPr>
        </p:nvSpPr>
        <p:spPr/>
        <p:txBody>
          <a:bodyPr/>
          <a:lstStyle/>
          <a:p>
            <a:pPr algn="just">
              <a:buFont typeface="Wingdings" panose="05000000000000000000" pitchFamily="2" charset="2"/>
              <a:buChar char="Ø"/>
            </a:pPr>
            <a:r>
              <a:rPr lang="en-US" b="1" i="1" dirty="0"/>
              <a:t>Water holding capacity</a:t>
            </a:r>
            <a:r>
              <a:rPr lang="en-US" dirty="0"/>
              <a:t>: </a:t>
            </a:r>
            <a:r>
              <a:rPr lang="en-US" dirty="0" smtClean="0"/>
              <a:t>Amount </a:t>
            </a:r>
            <a:r>
              <a:rPr lang="en-US" dirty="0"/>
              <a:t>of </a:t>
            </a:r>
            <a:r>
              <a:rPr lang="en-US" dirty="0" smtClean="0"/>
              <a:t>soil water </a:t>
            </a:r>
            <a:r>
              <a:rPr lang="en-US" dirty="0"/>
              <a:t>held between field capacity and </a:t>
            </a:r>
            <a:r>
              <a:rPr lang="en-US" dirty="0" smtClean="0"/>
              <a:t>permanent wilting point.</a:t>
            </a:r>
          </a:p>
          <a:p>
            <a:pPr algn="just">
              <a:buFont typeface="Wingdings" panose="05000000000000000000" pitchFamily="2" charset="2"/>
              <a:buChar char="Ø"/>
            </a:pPr>
            <a:r>
              <a:rPr lang="en-US" b="1" i="1" dirty="0"/>
              <a:t>Plant available water</a:t>
            </a:r>
            <a:r>
              <a:rPr lang="en-US" dirty="0"/>
              <a:t>: </a:t>
            </a:r>
            <a:r>
              <a:rPr lang="en-US" dirty="0" smtClean="0"/>
              <a:t>Portion </a:t>
            </a:r>
            <a:r>
              <a:rPr lang="en-US" dirty="0"/>
              <a:t>of </a:t>
            </a:r>
            <a:r>
              <a:rPr lang="en-US" dirty="0" smtClean="0"/>
              <a:t>water </a:t>
            </a:r>
            <a:r>
              <a:rPr lang="en-US" dirty="0"/>
              <a:t>holding capacity that can be absorbed by </a:t>
            </a:r>
            <a:r>
              <a:rPr lang="en-US" dirty="0" smtClean="0"/>
              <a:t>the plants. </a:t>
            </a:r>
          </a:p>
          <a:p>
            <a:pPr lvl="1" algn="just">
              <a:buFont typeface="Wingdings" panose="05000000000000000000" pitchFamily="2" charset="2"/>
              <a:buChar char="Ø"/>
            </a:pPr>
            <a:r>
              <a:rPr lang="en-US" dirty="0" smtClean="0"/>
              <a:t>As </a:t>
            </a:r>
            <a:r>
              <a:rPr lang="en-US" dirty="0"/>
              <a:t>a general rule, plant available water is considered to be 50 percent of the water holding capacity.</a:t>
            </a: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1902557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1143000"/>
          </a:xfrm>
        </p:spPr>
        <p:txBody>
          <a:bodyPr/>
          <a:lstStyle/>
          <a:p>
            <a:r>
              <a:rPr lang="en-US" dirty="0" smtClean="0"/>
              <a:t>TYPES OF SOIL WATER</a:t>
            </a:r>
            <a:endParaRPr lang="en-US" dirty="0"/>
          </a:p>
        </p:txBody>
      </p:sp>
      <p:pic>
        <p:nvPicPr>
          <p:cNvPr id="3" name="Picture 2" descr="Image14_nogra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066800"/>
            <a:ext cx="8695267" cy="5562600"/>
          </a:xfrm>
          <a:prstGeom prst="rect">
            <a:avLst/>
          </a:prstGeom>
        </p:spPr>
      </p:pic>
    </p:spTree>
    <p:extLst>
      <p:ext uri="{BB962C8B-B14F-4D97-AF65-F5344CB8AC3E}">
        <p14:creationId xmlns:p14="http://schemas.microsoft.com/office/powerpoint/2010/main" val="3060214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4938"/>
            <a:ext cx="5156677" cy="1155956"/>
          </a:xfrm>
        </p:spPr>
        <p:txBody>
          <a:bodyPr/>
          <a:lstStyle/>
          <a:p>
            <a:r>
              <a:rPr lang="en-US" sz="3200" b="1" dirty="0" smtClean="0"/>
              <a:t>TYPES OF SOIL WATER</a:t>
            </a:r>
            <a:endParaRPr lang="en-US" sz="3200" b="1" dirty="0"/>
          </a:p>
        </p:txBody>
      </p:sp>
      <p:sp>
        <p:nvSpPr>
          <p:cNvPr id="3" name="Content Placeholder 2"/>
          <p:cNvSpPr>
            <a:spLocks noGrp="1"/>
          </p:cNvSpPr>
          <p:nvPr>
            <p:ph idx="1"/>
          </p:nvPr>
        </p:nvSpPr>
        <p:spPr>
          <a:xfrm>
            <a:off x="266700" y="1451488"/>
            <a:ext cx="5537200" cy="4695569"/>
          </a:xfrm>
        </p:spPr>
        <p:txBody>
          <a:bodyPr/>
          <a:lstStyle/>
          <a:p>
            <a:pPr marL="0" indent="0">
              <a:buNone/>
            </a:pPr>
            <a:r>
              <a:rPr lang="en-US" b="1" dirty="0"/>
              <a:t>Gravitational Water:</a:t>
            </a:r>
            <a:r>
              <a:rPr lang="en-US" dirty="0"/>
              <a:t> </a:t>
            </a:r>
            <a:endParaRPr lang="en-US" dirty="0" smtClean="0"/>
          </a:p>
          <a:p>
            <a:pPr lvl="1">
              <a:buFont typeface="Wingdings" pitchFamily="2" charset="2"/>
              <a:buChar char="Ø"/>
            </a:pPr>
            <a:r>
              <a:rPr lang="en-US" dirty="0" smtClean="0"/>
              <a:t>Free water</a:t>
            </a:r>
          </a:p>
          <a:p>
            <a:pPr lvl="1">
              <a:buFont typeface="Wingdings" pitchFamily="2" charset="2"/>
              <a:buChar char="Ø"/>
            </a:pPr>
            <a:r>
              <a:rPr lang="en-US" dirty="0" smtClean="0"/>
              <a:t>Macro-pores</a:t>
            </a:r>
          </a:p>
          <a:p>
            <a:pPr lvl="1">
              <a:buFont typeface="Wingdings" pitchFamily="2" charset="2"/>
              <a:buChar char="Ø"/>
            </a:pPr>
            <a:r>
              <a:rPr lang="en-US" dirty="0" smtClean="0"/>
              <a:t>Moves </a:t>
            </a:r>
            <a:r>
              <a:rPr lang="en-US" dirty="0"/>
              <a:t>rapidly </a:t>
            </a:r>
            <a:r>
              <a:rPr lang="en-US" dirty="0" smtClean="0"/>
              <a:t>under </a:t>
            </a:r>
            <a:r>
              <a:rPr lang="en-US" dirty="0"/>
              <a:t>good soil drainage </a:t>
            </a:r>
            <a:r>
              <a:rPr lang="en-US" dirty="0" smtClean="0"/>
              <a:t>conditions</a:t>
            </a:r>
          </a:p>
          <a:p>
            <a:pPr lvl="1">
              <a:buFont typeface="Wingdings" pitchFamily="2" charset="2"/>
              <a:buChar char="Ø"/>
            </a:pPr>
            <a:r>
              <a:rPr lang="en-US" dirty="0" smtClean="0"/>
              <a:t>Is </a:t>
            </a:r>
            <a:r>
              <a:rPr lang="en-US" dirty="0"/>
              <a:t>not available to </a:t>
            </a:r>
            <a:r>
              <a:rPr lang="en-US" dirty="0" smtClean="0"/>
              <a:t>plants</a:t>
            </a:r>
          </a:p>
          <a:p>
            <a:pPr lvl="1">
              <a:buFont typeface="Wingdings" pitchFamily="2" charset="2"/>
              <a:buChar char="Ø"/>
            </a:pPr>
            <a:r>
              <a:rPr lang="en-US" dirty="0" smtClean="0"/>
              <a:t>Under </a:t>
            </a:r>
            <a:r>
              <a:rPr lang="en-US" dirty="0"/>
              <a:t>poor soil drainage </a:t>
            </a:r>
            <a:r>
              <a:rPr lang="en-US" dirty="0" smtClean="0"/>
              <a:t>conditions, cause </a:t>
            </a:r>
            <a:r>
              <a:rPr lang="en-US" dirty="0"/>
              <a:t>plant wilting due to lack of </a:t>
            </a:r>
            <a:r>
              <a:rPr lang="en-US" dirty="0" smtClean="0"/>
              <a:t>soil oxygen</a:t>
            </a:r>
            <a:endParaRPr lang="en-US" dirty="0"/>
          </a:p>
          <a:p>
            <a:pPr>
              <a:buFont typeface="Wingdings" pitchFamily="2" charset="2"/>
              <a:buChar char="Ø"/>
            </a:pPr>
            <a:endParaRPr lang="en-US" dirty="0"/>
          </a:p>
        </p:txBody>
      </p:sp>
      <p:pic>
        <p:nvPicPr>
          <p:cNvPr id="6" name="Picture 5" descr="Screen Shot 2013-12-14 at 9.40.21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1736" y="71694"/>
            <a:ext cx="3460664" cy="6723062"/>
          </a:xfrm>
          <a:prstGeom prst="rect">
            <a:avLst/>
          </a:prstGeom>
        </p:spPr>
      </p:pic>
      <p:sp>
        <p:nvSpPr>
          <p:cNvPr id="7" name="TextBox 6"/>
          <p:cNvSpPr txBox="1"/>
          <p:nvPr/>
        </p:nvSpPr>
        <p:spPr>
          <a:xfrm rot="16200000">
            <a:off x="4668077" y="5849785"/>
            <a:ext cx="1612942" cy="276999"/>
          </a:xfrm>
          <a:prstGeom prst="rect">
            <a:avLst/>
          </a:prstGeom>
          <a:noFill/>
        </p:spPr>
        <p:txBody>
          <a:bodyPr wrap="none" rtlCol="0">
            <a:spAutoFit/>
          </a:bodyPr>
          <a:lstStyle/>
          <a:p>
            <a:r>
              <a:rPr lang="en-US" sz="1200" dirty="0" smtClean="0"/>
              <a:t>Courtesy of F. Casey</a:t>
            </a:r>
            <a:endParaRPr lang="en-US" sz="1200" dirty="0"/>
          </a:p>
        </p:txBody>
      </p:sp>
    </p:spTree>
    <p:extLst>
      <p:ext uri="{BB962C8B-B14F-4D97-AF65-F5344CB8AC3E}">
        <p14:creationId xmlns:p14="http://schemas.microsoft.com/office/powerpoint/2010/main" val="36879732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485"/>
            <a:ext cx="8229600" cy="525615"/>
          </a:xfrm>
        </p:spPr>
        <p:txBody>
          <a:bodyPr>
            <a:normAutofit fontScale="90000"/>
          </a:bodyPr>
          <a:lstStyle/>
          <a:p>
            <a:r>
              <a:rPr lang="en-US" sz="4000" dirty="0" smtClean="0"/>
              <a:t>GRAVITATIONAL WATER</a:t>
            </a:r>
            <a:endParaRPr lang="en-US" sz="3000" dirty="0"/>
          </a:p>
        </p:txBody>
      </p:sp>
      <p:sp>
        <p:nvSpPr>
          <p:cNvPr id="3" name="Content Placeholder 2"/>
          <p:cNvSpPr>
            <a:spLocks noGrp="1"/>
          </p:cNvSpPr>
          <p:nvPr>
            <p:ph idx="1"/>
          </p:nvPr>
        </p:nvSpPr>
        <p:spPr>
          <a:xfrm>
            <a:off x="0" y="999129"/>
            <a:ext cx="4400397" cy="1528020"/>
          </a:xfrm>
        </p:spPr>
        <p:txBody>
          <a:bodyPr/>
          <a:lstStyle/>
          <a:p>
            <a:pPr marL="0" indent="0">
              <a:buNone/>
            </a:pPr>
            <a:r>
              <a:rPr lang="en-US" sz="2550" u="sng" dirty="0" smtClean="0"/>
              <a:t>Under good soil drainage:</a:t>
            </a:r>
          </a:p>
          <a:p>
            <a:pPr lvl="1">
              <a:buFont typeface="Wingdings" pitchFamily="2" charset="2"/>
              <a:buChar char="Ø"/>
            </a:pPr>
            <a:r>
              <a:rPr lang="en-US" sz="2300" dirty="0" smtClean="0"/>
              <a:t>Leaches excessive salts</a:t>
            </a:r>
          </a:p>
          <a:p>
            <a:pPr lvl="1">
              <a:buFont typeface="Wingdings" pitchFamily="2" charset="2"/>
              <a:buChar char="Ø"/>
            </a:pPr>
            <a:r>
              <a:rPr lang="en-US" sz="2300" dirty="0" smtClean="0"/>
              <a:t>Oxygen</a:t>
            </a:r>
          </a:p>
        </p:txBody>
      </p:sp>
      <p:sp>
        <p:nvSpPr>
          <p:cNvPr id="4" name="TextBox 3"/>
          <p:cNvSpPr txBox="1"/>
          <p:nvPr/>
        </p:nvSpPr>
        <p:spPr>
          <a:xfrm>
            <a:off x="4779038" y="999128"/>
            <a:ext cx="4249881" cy="1546577"/>
          </a:xfrm>
          <a:prstGeom prst="rect">
            <a:avLst/>
          </a:prstGeom>
          <a:noFill/>
        </p:spPr>
        <p:txBody>
          <a:bodyPr wrap="none" rtlCol="0">
            <a:spAutoFit/>
          </a:bodyPr>
          <a:lstStyle/>
          <a:p>
            <a:r>
              <a:rPr lang="en-US" sz="2550" u="sng" dirty="0"/>
              <a:t>Under poor soil drainage:</a:t>
            </a:r>
          </a:p>
          <a:p>
            <a:pPr lvl="1">
              <a:buFont typeface="Wingdings" pitchFamily="2" charset="2"/>
              <a:buChar char="Ø"/>
            </a:pPr>
            <a:r>
              <a:rPr lang="en-US" sz="2300" dirty="0"/>
              <a:t>High groundwater levels</a:t>
            </a:r>
          </a:p>
          <a:p>
            <a:pPr lvl="1">
              <a:buFont typeface="Wingdings" pitchFamily="2" charset="2"/>
              <a:buChar char="Ø"/>
            </a:pPr>
            <a:r>
              <a:rPr lang="en-US" sz="2300" dirty="0"/>
              <a:t>Lack of soil oxygen</a:t>
            </a:r>
          </a:p>
          <a:p>
            <a:pPr lvl="1">
              <a:buFont typeface="Wingdings" pitchFamily="2" charset="2"/>
              <a:buChar char="Ø"/>
            </a:pPr>
            <a:r>
              <a:rPr lang="en-US" sz="2300" dirty="0"/>
              <a:t>Buildup of excessive </a:t>
            </a:r>
            <a:r>
              <a:rPr lang="en-US" sz="2300" dirty="0" smtClean="0"/>
              <a:t>salts</a:t>
            </a:r>
            <a:endParaRPr lang="en-US" dirty="0"/>
          </a:p>
        </p:txBody>
      </p:sp>
      <p:pic>
        <p:nvPicPr>
          <p:cNvPr id="6" name="Picture 5" descr="DSCN0053.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24500" y="2802706"/>
            <a:ext cx="3313919" cy="3809782"/>
          </a:xfrm>
          <a:prstGeom prst="rect">
            <a:avLst/>
          </a:prstGeom>
        </p:spPr>
      </p:pic>
      <p:sp>
        <p:nvSpPr>
          <p:cNvPr id="8" name="TextBox 7"/>
          <p:cNvSpPr txBox="1"/>
          <p:nvPr/>
        </p:nvSpPr>
        <p:spPr>
          <a:xfrm>
            <a:off x="0" y="2867593"/>
            <a:ext cx="5056802" cy="4016485"/>
          </a:xfrm>
          <a:prstGeom prst="rect">
            <a:avLst/>
          </a:prstGeom>
          <a:noFill/>
        </p:spPr>
        <p:txBody>
          <a:bodyPr wrap="none" rtlCol="0">
            <a:spAutoFit/>
          </a:bodyPr>
          <a:lstStyle/>
          <a:p>
            <a:r>
              <a:rPr lang="en-US" sz="2550" u="sng" dirty="0" smtClean="0"/>
              <a:t>How do you improve </a:t>
            </a:r>
            <a:r>
              <a:rPr lang="en-US" sz="2550" u="sng" dirty="0"/>
              <a:t>c</a:t>
            </a:r>
            <a:r>
              <a:rPr lang="en-US" sz="2550" u="sng" dirty="0" smtClean="0"/>
              <a:t>onditions?</a:t>
            </a:r>
          </a:p>
          <a:p>
            <a:endParaRPr lang="en-US" sz="2550" dirty="0"/>
          </a:p>
          <a:p>
            <a:r>
              <a:rPr lang="en-US" sz="2550" dirty="0" smtClean="0"/>
              <a:t>Build aggregates</a:t>
            </a:r>
          </a:p>
          <a:p>
            <a:r>
              <a:rPr lang="en-US" sz="2550" dirty="0" smtClean="0"/>
              <a:t>Rooting channels</a:t>
            </a:r>
          </a:p>
          <a:p>
            <a:r>
              <a:rPr lang="en-US" sz="2550" dirty="0" smtClean="0"/>
              <a:t>Reduce compaction</a:t>
            </a:r>
          </a:p>
          <a:p>
            <a:r>
              <a:rPr lang="en-US" sz="2550" dirty="0" smtClean="0"/>
              <a:t>Use water with crops</a:t>
            </a:r>
          </a:p>
          <a:p>
            <a:endParaRPr lang="en-US" sz="2550" dirty="0"/>
          </a:p>
          <a:p>
            <a:r>
              <a:rPr lang="en-US" sz="2550" dirty="0" smtClean="0"/>
              <a:t>Subsurface and Surface drainage</a:t>
            </a:r>
          </a:p>
          <a:p>
            <a:endParaRPr lang="en-US" sz="2550" dirty="0" smtClean="0"/>
          </a:p>
          <a:p>
            <a:endParaRPr lang="en-US" sz="2550" dirty="0"/>
          </a:p>
        </p:txBody>
      </p:sp>
    </p:spTree>
    <p:extLst>
      <p:ext uri="{BB962C8B-B14F-4D97-AF65-F5344CB8AC3E}">
        <p14:creationId xmlns:p14="http://schemas.microsoft.com/office/powerpoint/2010/main" val="3415652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703"/>
            <a:ext cx="3144508" cy="619432"/>
          </a:xfrm>
        </p:spPr>
        <p:txBody>
          <a:bodyPr>
            <a:normAutofit fontScale="90000"/>
          </a:bodyPr>
          <a:lstStyle/>
          <a:p>
            <a:r>
              <a:rPr lang="en-US" sz="3200" b="1" dirty="0"/>
              <a:t>TYPES OF SOIL WATER</a:t>
            </a:r>
          </a:p>
        </p:txBody>
      </p:sp>
      <p:sp>
        <p:nvSpPr>
          <p:cNvPr id="3" name="Content Placeholder 2"/>
          <p:cNvSpPr>
            <a:spLocks noGrp="1"/>
          </p:cNvSpPr>
          <p:nvPr>
            <p:ph idx="1"/>
          </p:nvPr>
        </p:nvSpPr>
        <p:spPr>
          <a:xfrm>
            <a:off x="0" y="1765299"/>
            <a:ext cx="3601708" cy="4360865"/>
          </a:xfrm>
        </p:spPr>
        <p:txBody>
          <a:bodyPr/>
          <a:lstStyle/>
          <a:p>
            <a:pPr marL="0" indent="0">
              <a:buNone/>
            </a:pPr>
            <a:r>
              <a:rPr lang="en-US" b="1" dirty="0"/>
              <a:t>Capillary Water:</a:t>
            </a:r>
            <a:r>
              <a:rPr lang="en-US" dirty="0"/>
              <a:t> </a:t>
            </a:r>
            <a:endParaRPr lang="en-US" dirty="0" smtClean="0"/>
          </a:p>
          <a:p>
            <a:pPr lvl="1">
              <a:buFont typeface="Wingdings" pitchFamily="2" charset="2"/>
              <a:buChar char="Ø"/>
            </a:pPr>
            <a:r>
              <a:rPr lang="en-US" sz="2400" dirty="0" smtClean="0"/>
              <a:t>Plant available water</a:t>
            </a:r>
          </a:p>
          <a:p>
            <a:pPr lvl="1">
              <a:buFont typeface="Wingdings" pitchFamily="2" charset="2"/>
              <a:buChar char="Ø"/>
            </a:pPr>
            <a:r>
              <a:rPr lang="en-US" sz="2400" dirty="0" smtClean="0"/>
              <a:t>Tension</a:t>
            </a:r>
          </a:p>
          <a:p>
            <a:pPr lvl="2">
              <a:buFont typeface="Wingdings" pitchFamily="2" charset="2"/>
              <a:buChar char="Ø"/>
            </a:pPr>
            <a:r>
              <a:rPr lang="en-US" sz="2000" dirty="0" smtClean="0"/>
              <a:t>Adhesion (attraction to soil)</a:t>
            </a:r>
          </a:p>
          <a:p>
            <a:pPr lvl="2">
              <a:buFont typeface="Wingdings" pitchFamily="2" charset="2"/>
              <a:buChar char="Ø"/>
            </a:pPr>
            <a:r>
              <a:rPr lang="en-US" sz="2000" dirty="0" smtClean="0"/>
              <a:t>Cohesion (attraction to water)</a:t>
            </a:r>
          </a:p>
          <a:p>
            <a:pPr lvl="1">
              <a:buFont typeface="Wingdings" pitchFamily="2" charset="2"/>
              <a:buChar char="Ø"/>
            </a:pPr>
            <a:r>
              <a:rPr lang="en-US" sz="2400" dirty="0" smtClean="0"/>
              <a:t>Evaporation</a:t>
            </a:r>
          </a:p>
          <a:p>
            <a:pPr marL="0" indent="0">
              <a:buNone/>
            </a:pPr>
            <a:endParaRPr lang="en-US" dirty="0"/>
          </a:p>
        </p:txBody>
      </p:sp>
      <p:pic>
        <p:nvPicPr>
          <p:cNvPr id="7" name="Picture 6" descr="Screen Shot 2013-12-14 at 9.44.16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94730" y="117987"/>
            <a:ext cx="4934970" cy="6324600"/>
          </a:xfrm>
          <a:prstGeom prst="rect">
            <a:avLst/>
          </a:prstGeom>
        </p:spPr>
      </p:pic>
      <p:sp>
        <p:nvSpPr>
          <p:cNvPr id="8" name="TextBox 7"/>
          <p:cNvSpPr txBox="1"/>
          <p:nvPr/>
        </p:nvSpPr>
        <p:spPr>
          <a:xfrm>
            <a:off x="6702621" y="6442587"/>
            <a:ext cx="2327079" cy="369332"/>
          </a:xfrm>
          <a:prstGeom prst="rect">
            <a:avLst/>
          </a:prstGeom>
          <a:noFill/>
        </p:spPr>
        <p:txBody>
          <a:bodyPr wrap="none" rtlCol="0">
            <a:spAutoFit/>
          </a:bodyPr>
          <a:lstStyle/>
          <a:p>
            <a:r>
              <a:rPr lang="en-US" dirty="0" smtClean="0"/>
              <a:t>Courtesy of F. Casey</a:t>
            </a:r>
            <a:endParaRPr lang="en-US" dirty="0"/>
          </a:p>
        </p:txBody>
      </p:sp>
    </p:spTree>
    <p:extLst>
      <p:ext uri="{BB962C8B-B14F-4D97-AF65-F5344CB8AC3E}">
        <p14:creationId xmlns:p14="http://schemas.microsoft.com/office/powerpoint/2010/main" val="2089212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extBox 3"/>
          <p:cNvSpPr txBox="1">
            <a:spLocks noChangeArrowheads="1"/>
          </p:cNvSpPr>
          <p:nvPr/>
        </p:nvSpPr>
        <p:spPr bwMode="auto">
          <a:xfrm>
            <a:off x="1676400" y="381000"/>
            <a:ext cx="6172200" cy="461963"/>
          </a:xfrm>
          <a:prstGeom prst="rect">
            <a:avLst/>
          </a:prstGeom>
          <a:noFill/>
          <a:ln w="9525">
            <a:noFill/>
            <a:miter lim="800000"/>
            <a:headEnd/>
            <a:tailEnd/>
          </a:ln>
        </p:spPr>
        <p:txBody>
          <a:bodyPr>
            <a:spAutoFit/>
          </a:bodyPr>
          <a:lstStyle/>
          <a:p>
            <a:pPr algn="ctr"/>
            <a:r>
              <a:rPr lang="en-US" sz="2400" b="1" dirty="0"/>
              <a:t>Water in the Soil-Plant- Atmosphere System</a:t>
            </a:r>
          </a:p>
        </p:txBody>
      </p:sp>
      <p:cxnSp>
        <p:nvCxnSpPr>
          <p:cNvPr id="6" name="Straight Connector 5"/>
          <p:cNvCxnSpPr/>
          <p:nvPr/>
        </p:nvCxnSpPr>
        <p:spPr>
          <a:xfrm>
            <a:off x="4191000" y="914400"/>
            <a:ext cx="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1371600"/>
            <a:ext cx="7543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 y="1371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1371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1200" y="1371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153400" y="13716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82" name="TextBox 15"/>
          <p:cNvSpPr txBox="1">
            <a:spLocks noChangeArrowheads="1"/>
          </p:cNvSpPr>
          <p:nvPr/>
        </p:nvSpPr>
        <p:spPr bwMode="auto">
          <a:xfrm>
            <a:off x="76200" y="1905000"/>
            <a:ext cx="9372600" cy="400050"/>
          </a:xfrm>
          <a:prstGeom prst="rect">
            <a:avLst/>
          </a:prstGeom>
          <a:noFill/>
          <a:ln w="9525">
            <a:noFill/>
            <a:miter lim="800000"/>
            <a:headEnd/>
            <a:tailEnd/>
          </a:ln>
        </p:spPr>
        <p:txBody>
          <a:bodyPr>
            <a:spAutoFit/>
          </a:bodyPr>
          <a:lstStyle/>
          <a:p>
            <a:r>
              <a:rPr lang="en-US" sz="2000" b="1" dirty="0"/>
              <a:t>Soil Moisture		        Plant Uptake	       Translocation	         </a:t>
            </a:r>
            <a:r>
              <a:rPr lang="en-US" sz="2000" b="1" dirty="0" err="1"/>
              <a:t>Evapotranspiration</a:t>
            </a:r>
            <a:endParaRPr lang="en-US" sz="2000" b="1" dirty="0"/>
          </a:p>
        </p:txBody>
      </p:sp>
      <p:cxnSp>
        <p:nvCxnSpPr>
          <p:cNvPr id="17" name="Straight Connector 16"/>
          <p:cNvCxnSpPr/>
          <p:nvPr/>
        </p:nvCxnSpPr>
        <p:spPr>
          <a:xfrm>
            <a:off x="609600" y="2305050"/>
            <a:ext cx="0" cy="457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8600" y="2762250"/>
            <a:ext cx="3352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8600" y="27622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27622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67113" y="276225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88" name="TextBox 22"/>
          <p:cNvSpPr txBox="1">
            <a:spLocks noChangeArrowheads="1"/>
          </p:cNvSpPr>
          <p:nvPr/>
        </p:nvSpPr>
        <p:spPr bwMode="auto">
          <a:xfrm>
            <a:off x="0" y="3429000"/>
            <a:ext cx="4686300" cy="400050"/>
          </a:xfrm>
          <a:prstGeom prst="rect">
            <a:avLst/>
          </a:prstGeom>
          <a:noFill/>
          <a:ln w="9525">
            <a:noFill/>
            <a:miter lim="800000"/>
            <a:headEnd/>
            <a:tailEnd/>
          </a:ln>
        </p:spPr>
        <p:txBody>
          <a:bodyPr>
            <a:spAutoFit/>
          </a:bodyPr>
          <a:lstStyle/>
          <a:p>
            <a:r>
              <a:rPr lang="en-US" sz="2000" b="1" dirty="0"/>
              <a:t>Infiltration   Redistribution    Withdrawal</a:t>
            </a:r>
          </a:p>
        </p:txBody>
      </p:sp>
      <p:cxnSp>
        <p:nvCxnSpPr>
          <p:cNvPr id="25" name="Straight Arrow Connector 24"/>
          <p:cNvCxnSpPr/>
          <p:nvPr/>
        </p:nvCxnSpPr>
        <p:spPr>
          <a:xfrm>
            <a:off x="2590800" y="4343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95800" y="2276475"/>
            <a:ext cx="0" cy="20669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590800" y="43434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495800" y="4343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48400" y="4343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94" name="TextBox 31"/>
          <p:cNvSpPr txBox="1">
            <a:spLocks noChangeArrowheads="1"/>
          </p:cNvSpPr>
          <p:nvPr/>
        </p:nvSpPr>
        <p:spPr bwMode="auto">
          <a:xfrm>
            <a:off x="685800" y="4876800"/>
            <a:ext cx="7010400" cy="369888"/>
          </a:xfrm>
          <a:prstGeom prst="rect">
            <a:avLst/>
          </a:prstGeom>
          <a:noFill/>
          <a:ln w="9525">
            <a:noFill/>
            <a:miter lim="800000"/>
            <a:headEnd/>
            <a:tailEnd/>
          </a:ln>
        </p:spPr>
        <p:txBody>
          <a:bodyPr>
            <a:spAutoFit/>
          </a:bodyPr>
          <a:lstStyle/>
          <a:p>
            <a:r>
              <a:rPr lang="en-US" b="1" dirty="0">
                <a:solidFill>
                  <a:srgbClr val="FFFF00"/>
                </a:solidFill>
              </a:rPr>
              <a:t>	</a:t>
            </a:r>
            <a:r>
              <a:rPr lang="en-US" b="1" dirty="0"/>
              <a:t>Passive absorption	  Active absorption    Aerial absorption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54"/>
            <a:ext cx="8229600" cy="772497"/>
          </a:xfrm>
        </p:spPr>
        <p:txBody>
          <a:bodyPr/>
          <a:lstStyle/>
          <a:p>
            <a:r>
              <a:rPr lang="en-US" dirty="0" smtClean="0"/>
              <a:t>CAPILLARY RISE</a:t>
            </a:r>
            <a:endParaRPr lang="en-US" dirty="0"/>
          </a:p>
        </p:txBody>
      </p:sp>
      <p:sp>
        <p:nvSpPr>
          <p:cNvPr id="3" name="Content Placeholder 2"/>
          <p:cNvSpPr>
            <a:spLocks noGrp="1"/>
          </p:cNvSpPr>
          <p:nvPr>
            <p:ph idx="1"/>
          </p:nvPr>
        </p:nvSpPr>
        <p:spPr>
          <a:xfrm>
            <a:off x="457200" y="1346201"/>
            <a:ext cx="3606800" cy="1778000"/>
          </a:xfrm>
        </p:spPr>
        <p:txBody>
          <a:bodyPr>
            <a:normAutofit fontScale="77500" lnSpcReduction="20000"/>
          </a:bodyPr>
          <a:lstStyle/>
          <a:p>
            <a:pPr marL="0" indent="0">
              <a:buNone/>
            </a:pPr>
            <a:r>
              <a:rPr lang="en-US" dirty="0" smtClean="0"/>
              <a:t>Can move to any direction from wet areas (</a:t>
            </a:r>
            <a:r>
              <a:rPr lang="en-US" dirty="0"/>
              <a:t>low soil moisture </a:t>
            </a:r>
            <a:r>
              <a:rPr lang="en-US" dirty="0" smtClean="0"/>
              <a:t>tension) </a:t>
            </a:r>
            <a:r>
              <a:rPr lang="en-US" dirty="0"/>
              <a:t>to dry </a:t>
            </a:r>
            <a:r>
              <a:rPr lang="en-US" dirty="0" smtClean="0"/>
              <a:t>area (</a:t>
            </a:r>
            <a:r>
              <a:rPr lang="en-US" dirty="0"/>
              <a:t>high soil moisture </a:t>
            </a:r>
            <a:r>
              <a:rPr lang="en-US" dirty="0" smtClean="0"/>
              <a:t>tension).</a:t>
            </a:r>
          </a:p>
        </p:txBody>
      </p:sp>
      <p:pic>
        <p:nvPicPr>
          <p:cNvPr id="4" name="Picture 3" descr="no. 15.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05200" y="2244436"/>
            <a:ext cx="5638800" cy="4613564"/>
          </a:xfrm>
          <a:prstGeom prst="rect">
            <a:avLst/>
          </a:prstGeom>
        </p:spPr>
      </p:pic>
      <p:pic>
        <p:nvPicPr>
          <p:cNvPr id="5" name="Picture 4" descr="IMG_1549.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30563" y="796413"/>
            <a:ext cx="1861037" cy="1612900"/>
          </a:xfrm>
          <a:prstGeom prst="rect">
            <a:avLst/>
          </a:prstGeom>
        </p:spPr>
      </p:pic>
      <p:pic>
        <p:nvPicPr>
          <p:cNvPr id="6" name="Picture 5" descr="IMG_1550.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24400" y="796413"/>
            <a:ext cx="1803400" cy="1612900"/>
          </a:xfrm>
          <a:prstGeom prst="rect">
            <a:avLst/>
          </a:prstGeom>
        </p:spPr>
      </p:pic>
    </p:spTree>
    <p:extLst>
      <p:ext uri="{BB962C8B-B14F-4D97-AF65-F5344CB8AC3E}">
        <p14:creationId xmlns:p14="http://schemas.microsoft.com/office/powerpoint/2010/main" val="3499083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510"/>
          </a:xfrm>
        </p:spPr>
        <p:txBody>
          <a:bodyPr>
            <a:normAutofit fontScale="90000"/>
          </a:bodyPr>
          <a:lstStyle/>
          <a:p>
            <a:r>
              <a:rPr lang="en-US" dirty="0"/>
              <a:t>CAPILLARY </a:t>
            </a:r>
            <a:r>
              <a:rPr lang="en-US" dirty="0" smtClean="0"/>
              <a:t>RISE</a:t>
            </a:r>
            <a:endParaRPr lang="en-US" dirty="0"/>
          </a:p>
        </p:txBody>
      </p:sp>
      <p:sp>
        <p:nvSpPr>
          <p:cNvPr id="3" name="Content Placeholder 2"/>
          <p:cNvSpPr>
            <a:spLocks noGrp="1"/>
          </p:cNvSpPr>
          <p:nvPr>
            <p:ph idx="1"/>
          </p:nvPr>
        </p:nvSpPr>
        <p:spPr>
          <a:xfrm>
            <a:off x="457200" y="1091381"/>
            <a:ext cx="8229600" cy="5034783"/>
          </a:xfrm>
        </p:spPr>
        <p:txBody>
          <a:bodyPr/>
          <a:lstStyle/>
          <a:p>
            <a:pPr marL="0" indent="0">
              <a:buNone/>
            </a:pPr>
            <a:r>
              <a:rPr lang="en-US" sz="3100" dirty="0"/>
              <a:t>Under good soil drainage</a:t>
            </a:r>
            <a:r>
              <a:rPr lang="en-US" sz="3100" dirty="0" smtClean="0"/>
              <a:t>:</a:t>
            </a:r>
          </a:p>
          <a:p>
            <a:pPr lvl="1">
              <a:buFont typeface="Wingdings" pitchFamily="2" charset="2"/>
              <a:buChar char="Ø"/>
            </a:pPr>
            <a:r>
              <a:rPr lang="en-US" sz="2700" dirty="0" smtClean="0"/>
              <a:t>Movement remains restricted below the rooting zone of most of the crops, due to low groundwater levels</a:t>
            </a:r>
          </a:p>
          <a:p>
            <a:pPr lvl="1">
              <a:buFont typeface="Wingdings" pitchFamily="2" charset="2"/>
              <a:buChar char="Ø"/>
            </a:pPr>
            <a:r>
              <a:rPr lang="en-US" sz="2700" dirty="0" smtClean="0"/>
              <a:t>No buildup of excessive salts</a:t>
            </a:r>
          </a:p>
          <a:p>
            <a:pPr marL="0" indent="0">
              <a:buNone/>
            </a:pPr>
            <a:r>
              <a:rPr lang="en-US" sz="3100" dirty="0" smtClean="0"/>
              <a:t>Under </a:t>
            </a:r>
            <a:r>
              <a:rPr lang="en-US" sz="3100" dirty="0"/>
              <a:t>poor soil drainage</a:t>
            </a:r>
            <a:r>
              <a:rPr lang="en-US" sz="3100" dirty="0" smtClean="0"/>
              <a:t>:</a:t>
            </a:r>
          </a:p>
          <a:p>
            <a:pPr lvl="1">
              <a:buFont typeface="Wingdings" pitchFamily="2" charset="2"/>
              <a:buChar char="Ø"/>
            </a:pPr>
            <a:r>
              <a:rPr lang="en-US" sz="2700" dirty="0" smtClean="0"/>
              <a:t>Excessive buildup of salts</a:t>
            </a:r>
          </a:p>
          <a:p>
            <a:pPr lvl="1">
              <a:buFont typeface="Wingdings" pitchFamily="2" charset="2"/>
              <a:buChar char="Ø"/>
            </a:pPr>
            <a:r>
              <a:rPr lang="en-US" sz="2700" dirty="0" smtClean="0"/>
              <a:t>Poor growth environment</a:t>
            </a:r>
            <a:endParaRPr lang="en-US" sz="2700" dirty="0"/>
          </a:p>
          <a:p>
            <a:pPr>
              <a:buFont typeface="Wingdings" pitchFamily="2" charset="2"/>
              <a:buChar char="Ø"/>
            </a:pPr>
            <a:endParaRPr lang="en-US" dirty="0"/>
          </a:p>
        </p:txBody>
      </p:sp>
    </p:spTree>
    <p:extLst>
      <p:ext uri="{BB962C8B-B14F-4D97-AF65-F5344CB8AC3E}">
        <p14:creationId xmlns:p14="http://schemas.microsoft.com/office/powerpoint/2010/main" val="36860161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749"/>
          </a:xfrm>
        </p:spPr>
        <p:txBody>
          <a:bodyPr/>
          <a:lstStyle/>
          <a:p>
            <a:r>
              <a:rPr lang="en-US" sz="4000" dirty="0" smtClean="0"/>
              <a:t>SOIL WATER MOVEMENT FACTS</a:t>
            </a:r>
            <a:endParaRPr lang="en-US" sz="4000" dirty="0"/>
          </a:p>
        </p:txBody>
      </p:sp>
      <p:sp>
        <p:nvSpPr>
          <p:cNvPr id="3" name="Content Placeholder 2"/>
          <p:cNvSpPr>
            <a:spLocks noGrp="1"/>
          </p:cNvSpPr>
          <p:nvPr>
            <p:ph idx="1"/>
          </p:nvPr>
        </p:nvSpPr>
        <p:spPr>
          <a:xfrm>
            <a:off x="457200" y="1032387"/>
            <a:ext cx="8229600" cy="5093777"/>
          </a:xfrm>
        </p:spPr>
        <p:txBody>
          <a:bodyPr/>
          <a:lstStyle/>
          <a:p>
            <a:pPr algn="just">
              <a:buFont typeface="Wingdings" pitchFamily="2" charset="2"/>
              <a:buChar char="Ø"/>
            </a:pPr>
            <a:r>
              <a:rPr lang="en-US" sz="2800" dirty="0" smtClean="0"/>
              <a:t>Plant available water is between FC and PWP moisture levels.</a:t>
            </a:r>
          </a:p>
          <a:p>
            <a:pPr algn="just">
              <a:buFont typeface="Wingdings" pitchFamily="2" charset="2"/>
              <a:buChar char="Ø"/>
            </a:pPr>
            <a:r>
              <a:rPr lang="en-US" sz="2800" dirty="0" smtClean="0"/>
              <a:t>Gravitational water is excess water.</a:t>
            </a:r>
          </a:p>
          <a:p>
            <a:pPr algn="just">
              <a:buFont typeface="Wingdings" pitchFamily="2" charset="2"/>
              <a:buChar char="Ø"/>
            </a:pPr>
            <a:r>
              <a:rPr lang="en-US" sz="2800" dirty="0" smtClean="0"/>
              <a:t>Gravitational </a:t>
            </a:r>
            <a:r>
              <a:rPr lang="en-US" sz="2800" dirty="0"/>
              <a:t>forces cause the downward </a:t>
            </a:r>
            <a:r>
              <a:rPr lang="en-US" sz="2800" dirty="0" smtClean="0"/>
              <a:t>movement of soil </a:t>
            </a:r>
            <a:r>
              <a:rPr lang="en-US" sz="2800" dirty="0"/>
              <a:t>water </a:t>
            </a:r>
            <a:r>
              <a:rPr lang="en-US" sz="2800" dirty="0" smtClean="0"/>
              <a:t>under </a:t>
            </a:r>
            <a:r>
              <a:rPr lang="en-US" sz="2800" dirty="0"/>
              <a:t>good soil </a:t>
            </a:r>
            <a:r>
              <a:rPr lang="en-US" sz="2800" dirty="0" smtClean="0"/>
              <a:t>drainage conditions.</a:t>
            </a:r>
          </a:p>
          <a:p>
            <a:pPr algn="just">
              <a:buFont typeface="Wingdings" pitchFamily="2" charset="2"/>
              <a:buChar char="Ø"/>
            </a:pPr>
            <a:r>
              <a:rPr lang="en-US" sz="2800" dirty="0" smtClean="0"/>
              <a:t>Slow or poor movement of gravitational water will cause saturated conditions, high groundwater levels and surface runoff.</a:t>
            </a:r>
          </a:p>
          <a:p>
            <a:pPr algn="just">
              <a:buFont typeface="Wingdings" pitchFamily="2" charset="2"/>
              <a:buChar char="Ø"/>
            </a:pPr>
            <a:r>
              <a:rPr lang="en-US" sz="2800" dirty="0" smtClean="0"/>
              <a:t>Subsurface drainage system will only collect gravitational water.</a:t>
            </a:r>
          </a:p>
          <a:p>
            <a:pPr>
              <a:buFont typeface="Wingdings" pitchFamily="2" charset="2"/>
              <a:buChar char="Ø"/>
            </a:pPr>
            <a:endParaRPr lang="en-US" sz="2800" dirty="0"/>
          </a:p>
          <a:p>
            <a:pPr>
              <a:buFont typeface="Wingdings" pitchFamily="2" charset="2"/>
              <a:buChar char="Ø"/>
            </a:pPr>
            <a:endParaRPr lang="en-US" dirty="0"/>
          </a:p>
        </p:txBody>
      </p:sp>
    </p:spTree>
    <p:extLst>
      <p:ext uri="{BB962C8B-B14F-4D97-AF65-F5344CB8AC3E}">
        <p14:creationId xmlns:p14="http://schemas.microsoft.com/office/powerpoint/2010/main" val="4157840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510"/>
          </a:xfrm>
        </p:spPr>
        <p:txBody>
          <a:bodyPr>
            <a:normAutofit fontScale="90000"/>
          </a:bodyPr>
          <a:lstStyle/>
          <a:p>
            <a:r>
              <a:rPr lang="en-US" sz="4000" dirty="0"/>
              <a:t>SOIL WATER MOVEMENT FACTS</a:t>
            </a:r>
          </a:p>
        </p:txBody>
      </p:sp>
      <p:sp>
        <p:nvSpPr>
          <p:cNvPr id="3" name="Content Placeholder 2"/>
          <p:cNvSpPr>
            <a:spLocks noGrp="1"/>
          </p:cNvSpPr>
          <p:nvPr>
            <p:ph idx="1"/>
          </p:nvPr>
        </p:nvSpPr>
        <p:spPr>
          <a:xfrm>
            <a:off x="457200" y="929148"/>
            <a:ext cx="8229600" cy="5197016"/>
          </a:xfrm>
        </p:spPr>
        <p:txBody>
          <a:bodyPr/>
          <a:lstStyle/>
          <a:p>
            <a:pPr algn="just">
              <a:buFont typeface="Wingdings" panose="05000000000000000000" pitchFamily="2" charset="2"/>
              <a:buChar char="Ø"/>
            </a:pPr>
            <a:r>
              <a:rPr lang="en-US" sz="2300" dirty="0" smtClean="0"/>
              <a:t>Soil </a:t>
            </a:r>
            <a:r>
              <a:rPr lang="en-US" sz="2300" dirty="0"/>
              <a:t>water moves quickly through the larger pores, as it is held more tightly </a:t>
            </a:r>
            <a:r>
              <a:rPr lang="en-US" sz="2300" dirty="0" smtClean="0"/>
              <a:t>in </a:t>
            </a:r>
            <a:r>
              <a:rPr lang="en-US" sz="2300" dirty="0"/>
              <a:t>the smaller pores</a:t>
            </a:r>
            <a:r>
              <a:rPr lang="en-US" sz="2300" dirty="0" smtClean="0"/>
              <a:t>.</a:t>
            </a:r>
          </a:p>
          <a:p>
            <a:pPr algn="just">
              <a:buFont typeface="Wingdings" panose="05000000000000000000" pitchFamily="2" charset="2"/>
              <a:buChar char="Ø"/>
            </a:pPr>
            <a:r>
              <a:rPr lang="en-US" sz="2300" dirty="0"/>
              <a:t>Water will not move from the </a:t>
            </a:r>
            <a:r>
              <a:rPr lang="en-US" sz="2300" dirty="0" smtClean="0"/>
              <a:t>smaller </a:t>
            </a:r>
            <a:r>
              <a:rPr lang="en-US" sz="2300" dirty="0"/>
              <a:t>pores to </a:t>
            </a:r>
            <a:r>
              <a:rPr lang="en-US" sz="2300" dirty="0" smtClean="0"/>
              <a:t>larger </a:t>
            </a:r>
            <a:r>
              <a:rPr lang="en-US" sz="2300" dirty="0"/>
              <a:t>pores unless conditions are </a:t>
            </a:r>
            <a:r>
              <a:rPr lang="en-US" sz="2300" dirty="0" smtClean="0"/>
              <a:t>saturated</a:t>
            </a:r>
            <a:r>
              <a:rPr lang="en-US" sz="2300" dirty="0"/>
              <a:t>.</a:t>
            </a:r>
            <a:endParaRPr lang="en-US" sz="2300" dirty="0" smtClean="0"/>
          </a:p>
          <a:p>
            <a:pPr lvl="0" algn="just">
              <a:buFont typeface="Wingdings" pitchFamily="2" charset="2"/>
              <a:buChar char="Ø"/>
            </a:pPr>
            <a:r>
              <a:rPr lang="en-US" sz="2300" dirty="0" smtClean="0"/>
              <a:t>Tortuosity </a:t>
            </a:r>
            <a:r>
              <a:rPr lang="en-US" sz="2300" dirty="0"/>
              <a:t>of the soil pores also </a:t>
            </a:r>
            <a:r>
              <a:rPr lang="en-US" sz="2300" dirty="0" smtClean="0"/>
              <a:t>restricts </a:t>
            </a:r>
            <a:r>
              <a:rPr lang="en-US" sz="2300" dirty="0"/>
              <a:t>the soil water movement</a:t>
            </a:r>
            <a:r>
              <a:rPr lang="en-US" sz="2300" dirty="0" smtClean="0"/>
              <a:t>.</a:t>
            </a:r>
          </a:p>
          <a:p>
            <a:pPr lvl="1" algn="just">
              <a:buFont typeface="Wingdings" pitchFamily="2" charset="2"/>
              <a:buChar char="Ø"/>
            </a:pPr>
            <a:r>
              <a:rPr lang="en-US" sz="2000" dirty="0" smtClean="0"/>
              <a:t>Water moving along the pore walls versus center will move slowly.</a:t>
            </a:r>
          </a:p>
          <a:p>
            <a:pPr algn="just">
              <a:buFont typeface="Wingdings" pitchFamily="2" charset="2"/>
              <a:buChar char="Ø"/>
            </a:pPr>
            <a:r>
              <a:rPr lang="en-US" sz="2300" dirty="0"/>
              <a:t>Adhesion and cohesion forces cause the capillary soil water movement/rise.</a:t>
            </a:r>
          </a:p>
          <a:p>
            <a:pPr algn="just">
              <a:buFont typeface="Wingdings" pitchFamily="2" charset="2"/>
              <a:buChar char="Ø"/>
            </a:pPr>
            <a:r>
              <a:rPr lang="en-US" sz="2300" dirty="0"/>
              <a:t>High groundwater </a:t>
            </a:r>
            <a:r>
              <a:rPr lang="en-US" sz="2300" dirty="0" smtClean="0"/>
              <a:t>levels </a:t>
            </a:r>
            <a:r>
              <a:rPr lang="en-US" sz="2300" dirty="0"/>
              <a:t>combined with soil surface evaporation will maximize capillary rise</a:t>
            </a:r>
            <a:r>
              <a:rPr lang="en-US" sz="2300" dirty="0" smtClean="0"/>
              <a:t>.</a:t>
            </a:r>
          </a:p>
          <a:p>
            <a:pPr algn="just">
              <a:buFont typeface="Wingdings" pitchFamily="2" charset="2"/>
              <a:buChar char="Ø"/>
            </a:pPr>
            <a:r>
              <a:rPr lang="en-US" sz="2300" dirty="0" smtClean="0"/>
              <a:t>Capillary rise will be maximized for heavier soils.</a:t>
            </a:r>
          </a:p>
          <a:p>
            <a:pPr algn="just">
              <a:buFont typeface="Wingdings" pitchFamily="2" charset="2"/>
              <a:buChar char="Ø"/>
            </a:pPr>
            <a:r>
              <a:rPr lang="en-US" sz="2300" dirty="0" smtClean="0"/>
              <a:t>Preserving top soil moisture will minimize capillary rise.</a:t>
            </a:r>
            <a:endParaRPr lang="en-US" sz="2300" dirty="0"/>
          </a:p>
          <a:p>
            <a:pPr lvl="0">
              <a:buFont typeface="Wingdings" pitchFamily="2" charset="2"/>
              <a:buChar char="Ø"/>
            </a:pPr>
            <a:endParaRPr lang="en-US" sz="2600" dirty="0"/>
          </a:p>
          <a:p>
            <a:endParaRPr lang="en-US" dirty="0"/>
          </a:p>
        </p:txBody>
      </p:sp>
    </p:spTree>
    <p:extLst>
      <p:ext uri="{BB962C8B-B14F-4D97-AF65-F5344CB8AC3E}">
        <p14:creationId xmlns:p14="http://schemas.microsoft.com/office/powerpoint/2010/main" val="2789570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5" name="TextBox 2"/>
          <p:cNvSpPr txBox="1">
            <a:spLocks noChangeArrowheads="1"/>
          </p:cNvSpPr>
          <p:nvPr/>
        </p:nvSpPr>
        <p:spPr bwMode="auto">
          <a:xfrm>
            <a:off x="762000" y="152400"/>
            <a:ext cx="7696200" cy="4400550"/>
          </a:xfrm>
          <a:prstGeom prst="rect">
            <a:avLst/>
          </a:prstGeom>
          <a:noFill/>
          <a:ln w="9525">
            <a:noFill/>
            <a:miter lim="800000"/>
            <a:headEnd/>
            <a:tailEnd/>
          </a:ln>
        </p:spPr>
        <p:txBody>
          <a:bodyPr>
            <a:spAutoFit/>
          </a:bodyPr>
          <a:lstStyle/>
          <a:p>
            <a:r>
              <a:rPr lang="en-US" sz="2800" b="1" dirty="0"/>
              <a:t>Water movement in Soil</a:t>
            </a:r>
          </a:p>
          <a:p>
            <a:endParaRPr lang="en-US" sz="2800" b="1" dirty="0"/>
          </a:p>
          <a:p>
            <a:r>
              <a:rPr lang="en-US" sz="2800" b="1" dirty="0"/>
              <a:t>Water movement in soil occurs in three distinct ways: </a:t>
            </a:r>
          </a:p>
          <a:p>
            <a:endParaRPr lang="en-US" sz="2800" b="1" dirty="0"/>
          </a:p>
          <a:p>
            <a:r>
              <a:rPr lang="en-US" sz="2800" b="1" dirty="0"/>
              <a:t>1. Saturated flow </a:t>
            </a:r>
          </a:p>
          <a:p>
            <a:endParaRPr lang="en-US" sz="2800" b="1" dirty="0"/>
          </a:p>
          <a:p>
            <a:r>
              <a:rPr lang="en-US" sz="2800" b="1" dirty="0"/>
              <a:t>2. Un-saturated flow</a:t>
            </a:r>
          </a:p>
          <a:p>
            <a:endParaRPr lang="en-US" sz="2800" b="1" dirty="0"/>
          </a:p>
          <a:p>
            <a:r>
              <a:rPr lang="en-US" sz="2800" b="1" dirty="0"/>
              <a:t>3. </a:t>
            </a:r>
            <a:r>
              <a:rPr lang="en-US" sz="2800" b="1" dirty="0" err="1"/>
              <a:t>Vapour</a:t>
            </a:r>
            <a:r>
              <a:rPr lang="en-US" sz="2800" b="1" dirty="0"/>
              <a:t> movement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229600" cy="5632311"/>
          </a:xfrm>
          <a:prstGeom prst="rect">
            <a:avLst/>
          </a:prstGeom>
        </p:spPr>
        <p:txBody>
          <a:bodyPr wrap="square">
            <a:spAutoFit/>
          </a:bodyPr>
          <a:lstStyle/>
          <a:p>
            <a:pPr algn="ctr"/>
            <a:r>
              <a:rPr lang="en-US" sz="2400" b="1" dirty="0" smtClean="0"/>
              <a:t>(</a:t>
            </a:r>
            <a:r>
              <a:rPr lang="en-US" sz="2400" b="1" dirty="0" err="1" smtClean="0"/>
              <a:t>i</a:t>
            </a:r>
            <a:r>
              <a:rPr lang="en-US" sz="2400" b="1" dirty="0" smtClean="0"/>
              <a:t>) Saturated flow</a:t>
            </a:r>
          </a:p>
          <a:p>
            <a:pPr algn="ctr"/>
            <a:endParaRPr lang="en-US" sz="2400" b="1" dirty="0" smtClean="0"/>
          </a:p>
          <a:p>
            <a:pPr algn="just"/>
            <a:r>
              <a:rPr lang="en-US" sz="2400" dirty="0" smtClean="0"/>
              <a:t>This occurs when the soil pores are completely filled with water. This water moves at water potentials larger than – 33 </a:t>
            </a:r>
            <a:r>
              <a:rPr lang="en-US" sz="2400" dirty="0" err="1" smtClean="0"/>
              <a:t>kPa</a:t>
            </a:r>
            <a:r>
              <a:rPr lang="en-US" sz="2400" dirty="0" smtClean="0"/>
              <a:t>. Saturated flow is water flow caused by gravity’s pull. It begins with infiltration, which is water movement into soil when rain or irrigation water is on the soil surface. When the soil profile is wetted, the movement of more water flowing through the wetted soil is termed percolation. </a:t>
            </a:r>
          </a:p>
          <a:p>
            <a:pPr algn="just"/>
            <a:endParaRPr lang="en-US" sz="2400" dirty="0" smtClean="0"/>
          </a:p>
          <a:p>
            <a:pPr algn="just"/>
            <a:r>
              <a:rPr lang="en-US" sz="2400" dirty="0" smtClean="0"/>
              <a:t>Hydraulic conductivity can be expressed mathematically as </a:t>
            </a:r>
          </a:p>
          <a:p>
            <a:pPr algn="ctr"/>
            <a:r>
              <a:rPr lang="en-US" sz="2400" b="1" dirty="0" smtClean="0"/>
              <a:t>V = </a:t>
            </a:r>
            <a:r>
              <a:rPr lang="en-US" sz="2400" b="1" dirty="0" err="1" smtClean="0"/>
              <a:t>kf</a:t>
            </a:r>
            <a:r>
              <a:rPr lang="en-US" sz="2400" b="1" dirty="0" smtClean="0"/>
              <a:t> </a:t>
            </a:r>
          </a:p>
          <a:p>
            <a:pPr algn="ctr"/>
            <a:endParaRPr lang="en-US" sz="2400" dirty="0" smtClean="0"/>
          </a:p>
          <a:p>
            <a:r>
              <a:rPr lang="en-US" sz="2400" dirty="0" smtClean="0"/>
              <a:t>Where, V = Total volume of water moved per unit time f = Water moving force k = Hydraulic conductivity of soil</a:t>
            </a: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9" name="Rectangle 3"/>
          <p:cNvSpPr>
            <a:spLocks noChangeArrowheads="1"/>
          </p:cNvSpPr>
          <p:nvPr/>
        </p:nvSpPr>
        <p:spPr bwMode="auto">
          <a:xfrm>
            <a:off x="76200" y="152400"/>
            <a:ext cx="7696200" cy="6462713"/>
          </a:xfrm>
          <a:prstGeom prst="rect">
            <a:avLst/>
          </a:prstGeom>
          <a:noFill/>
          <a:ln w="9525">
            <a:noFill/>
            <a:miter lim="800000"/>
            <a:headEnd/>
            <a:tailEnd/>
          </a:ln>
        </p:spPr>
        <p:txBody>
          <a:bodyPr>
            <a:spAutoFit/>
          </a:bodyPr>
          <a:lstStyle/>
          <a:p>
            <a:r>
              <a:rPr lang="en-US" sz="2400" b="1" dirty="0"/>
              <a:t>Hydraulic conductivity: </a:t>
            </a:r>
          </a:p>
          <a:p>
            <a:pPr algn="just"/>
            <a:r>
              <a:rPr lang="en-US" sz="2400" b="1" dirty="0"/>
              <a:t>The hydraulic  conductivity  of a soil is a measure of the  soil's ability  to transmit water when submitted to a hydraulic gradient. Hydraulic conductivity  is defined by Darcy's law, which, for one-dimensional vertical flow, can be written as follows:</a:t>
            </a:r>
          </a:p>
          <a:p>
            <a:endParaRPr lang="en-US" dirty="0"/>
          </a:p>
          <a:p>
            <a:endParaRPr lang="en-US" dirty="0"/>
          </a:p>
          <a:p>
            <a:r>
              <a:rPr lang="en-US" dirty="0"/>
              <a:t>				</a:t>
            </a:r>
            <a:r>
              <a:rPr lang="en-US" sz="2400" b="1" dirty="0"/>
              <a:t>h1- h2</a:t>
            </a:r>
          </a:p>
          <a:p>
            <a:pPr algn="just"/>
            <a:r>
              <a:rPr lang="en-US" sz="2400" b="1" dirty="0"/>
              <a:t>			V= K</a:t>
            </a:r>
          </a:p>
          <a:p>
            <a:pPr algn="just"/>
            <a:r>
              <a:rPr lang="en-US" sz="2400" b="1" dirty="0"/>
              <a:t>				     L</a:t>
            </a:r>
          </a:p>
          <a:p>
            <a:endParaRPr lang="en-US" dirty="0"/>
          </a:p>
          <a:p>
            <a:pPr algn="just"/>
            <a:r>
              <a:rPr lang="en-US" sz="2400" b="1" dirty="0"/>
              <a:t>Where, V is Darcy's velocity (or the average velocity of the soil fluid through a geometric cross-sectional area within the soil), h1 and h2 are hydraulic heads, and L is the vertical distance in the soil through which flow takes place. The coefficient of proportionality, K, in the equation is called the hydraulic conductivity. </a:t>
            </a:r>
          </a:p>
        </p:txBody>
      </p:sp>
      <p:cxnSp>
        <p:nvCxnSpPr>
          <p:cNvPr id="4" name="Straight Connector 3"/>
          <p:cNvCxnSpPr/>
          <p:nvPr/>
        </p:nvCxnSpPr>
        <p:spPr>
          <a:xfrm>
            <a:off x="3581400" y="35052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57200"/>
            <a:ext cx="7848600" cy="5632311"/>
          </a:xfrm>
          <a:prstGeom prst="rect">
            <a:avLst/>
          </a:prstGeom>
        </p:spPr>
        <p:txBody>
          <a:bodyPr wrap="square">
            <a:spAutoFit/>
          </a:bodyPr>
          <a:lstStyle/>
          <a:p>
            <a:pPr algn="ctr"/>
            <a:r>
              <a:rPr lang="en-US" sz="2400" b="1" dirty="0" smtClean="0"/>
              <a:t>(ii) Unsaturated Flow </a:t>
            </a:r>
          </a:p>
          <a:p>
            <a:pPr algn="ctr"/>
            <a:endParaRPr lang="en-US" sz="2400" b="1" dirty="0" smtClean="0"/>
          </a:p>
          <a:p>
            <a:pPr algn="just"/>
            <a:r>
              <a:rPr lang="en-US" sz="2400" dirty="0" smtClean="0"/>
              <a:t>It is flow of water held with water potentials lower than- 1/3 bar. Water will move toward the region of lower potential (towards the greater “pulling” force). In a uniform soil this means that water moves from wetter to drier areas. The water movement may be in any direction .The rate of flow is greater as the water potential gradient (the difference in potential between wet and dry) increases and as the size of water filled pores also increases. The two forces responsible for this movement are the attraction of soil solids for water (adhesion) and capillarity. Under field conditions this movement occurs when the soil </a:t>
            </a:r>
            <a:r>
              <a:rPr lang="en-US" sz="2400" dirty="0" err="1" smtClean="0"/>
              <a:t>macropores</a:t>
            </a:r>
            <a:r>
              <a:rPr lang="en-US" sz="2400" dirty="0" smtClean="0"/>
              <a:t> (</a:t>
            </a:r>
            <a:r>
              <a:rPr lang="en-US" sz="2400" dirty="0" err="1" smtClean="0"/>
              <a:t>noncapillary</a:t>
            </a:r>
            <a:r>
              <a:rPr lang="en-US" sz="2400" dirty="0" smtClean="0"/>
              <a:t>) pores with filled with air and the </a:t>
            </a:r>
            <a:r>
              <a:rPr lang="en-US" sz="2400" dirty="0" err="1" smtClean="0"/>
              <a:t>micropores</a:t>
            </a:r>
            <a:r>
              <a:rPr lang="en-US" sz="2400" dirty="0" smtClean="0"/>
              <a:t> (capillary) pores with water and partly with air.</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632311"/>
          </a:xfrm>
          <a:prstGeom prst="rect">
            <a:avLst/>
          </a:prstGeom>
        </p:spPr>
        <p:txBody>
          <a:bodyPr wrap="square">
            <a:spAutoFit/>
          </a:bodyPr>
          <a:lstStyle/>
          <a:p>
            <a:pPr algn="ctr"/>
            <a:r>
              <a:rPr lang="en-US" sz="2400" b="1" dirty="0" smtClean="0"/>
              <a:t>(iii) Water </a:t>
            </a:r>
            <a:r>
              <a:rPr lang="en-US" sz="2400" b="1" dirty="0" err="1" smtClean="0"/>
              <a:t>Vapour</a:t>
            </a:r>
            <a:r>
              <a:rPr lang="en-US" sz="2400" b="1" dirty="0" smtClean="0"/>
              <a:t> Movemen</a:t>
            </a:r>
            <a:r>
              <a:rPr lang="en-US" sz="2400" dirty="0" smtClean="0"/>
              <a:t>t </a:t>
            </a:r>
          </a:p>
          <a:p>
            <a:pPr algn="just"/>
            <a:r>
              <a:rPr lang="en-US" sz="2400" dirty="0" smtClean="0"/>
              <a:t>The movement of water </a:t>
            </a:r>
            <a:r>
              <a:rPr lang="en-US" sz="2400" dirty="0" err="1" smtClean="0"/>
              <a:t>vapour</a:t>
            </a:r>
            <a:r>
              <a:rPr lang="en-US" sz="2400" dirty="0" smtClean="0"/>
              <a:t> from soils takes place in two ways: </a:t>
            </a:r>
          </a:p>
          <a:p>
            <a:pPr marL="342900" indent="-342900" algn="just">
              <a:buAutoNum type="alphaLcParenBoth"/>
            </a:pPr>
            <a:r>
              <a:rPr lang="en-US" sz="2400" dirty="0" smtClean="0"/>
              <a:t>Internal movement—the change from the liquid to the </a:t>
            </a:r>
            <a:r>
              <a:rPr lang="en-US" sz="2400" dirty="0" err="1" smtClean="0"/>
              <a:t>vapour</a:t>
            </a:r>
            <a:r>
              <a:rPr lang="en-US" sz="2400" dirty="0" smtClean="0"/>
              <a:t> state takes place within the soil, that is, in the soil pores </a:t>
            </a:r>
          </a:p>
          <a:p>
            <a:pPr marL="342900" indent="-342900" algn="just"/>
            <a:r>
              <a:rPr lang="en-US" sz="2400" dirty="0" smtClean="0"/>
              <a:t>(b) External movement—the phenomenon occurs at the land surface and the resulting </a:t>
            </a:r>
            <a:r>
              <a:rPr lang="en-US" sz="2400" dirty="0" err="1" smtClean="0"/>
              <a:t>vapour</a:t>
            </a:r>
            <a:r>
              <a:rPr lang="en-US" sz="2400" dirty="0" smtClean="0"/>
              <a:t> is lost to the atmosphere by diffusion and convection. </a:t>
            </a:r>
          </a:p>
          <a:p>
            <a:pPr marL="342900" indent="-342900" algn="just"/>
            <a:r>
              <a:rPr lang="en-US" sz="2400" dirty="0" smtClean="0"/>
              <a:t>The movement of water </a:t>
            </a:r>
            <a:r>
              <a:rPr lang="en-US" sz="2400" dirty="0" err="1" smtClean="0"/>
              <a:t>vapour</a:t>
            </a:r>
            <a:r>
              <a:rPr lang="en-US" sz="2400" dirty="0" smtClean="0"/>
              <a:t> through the diffusion mechanism taken place from one area to other soil area depending on the </a:t>
            </a:r>
            <a:r>
              <a:rPr lang="en-US" sz="2400" dirty="0" err="1" smtClean="0"/>
              <a:t>vapour</a:t>
            </a:r>
            <a:r>
              <a:rPr lang="en-US" sz="2400" dirty="0" smtClean="0"/>
              <a:t> pressure gradient (moving force).This gradient is simply the difference in </a:t>
            </a:r>
            <a:r>
              <a:rPr lang="en-US" sz="2400" dirty="0" err="1" smtClean="0"/>
              <a:t>vapour</a:t>
            </a:r>
            <a:r>
              <a:rPr lang="en-US" sz="2400" dirty="0" smtClean="0"/>
              <a:t> pressure of two points a unit distance apart. The greater this difference, the more rapid the diffusion and the greater is the transfer of water </a:t>
            </a:r>
            <a:r>
              <a:rPr lang="en-US" sz="2400" dirty="0" err="1" smtClean="0"/>
              <a:t>vapour</a:t>
            </a:r>
            <a:r>
              <a:rPr lang="en-US" sz="2400" dirty="0" smtClean="0"/>
              <a:t> during a unit period.</a:t>
            </a: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153400" cy="6001643"/>
          </a:xfrm>
          <a:prstGeom prst="rect">
            <a:avLst/>
          </a:prstGeom>
        </p:spPr>
        <p:txBody>
          <a:bodyPr wrap="square">
            <a:spAutoFit/>
          </a:bodyPr>
          <a:lstStyle/>
          <a:p>
            <a:pPr algn="ctr"/>
            <a:r>
              <a:rPr lang="en-US" sz="2400" b="1" dirty="0" err="1" smtClean="0"/>
              <a:t>Hysterisis</a:t>
            </a:r>
            <a:r>
              <a:rPr lang="en-US" sz="2400" b="1" dirty="0" smtClean="0"/>
              <a:t> </a:t>
            </a:r>
          </a:p>
          <a:p>
            <a:pPr algn="just"/>
            <a:r>
              <a:rPr lang="en-US" sz="2400" dirty="0" smtClean="0"/>
              <a:t>The moisture content at different tensions during wetting of soil varies from the moisture content at same tensions during drying. This effect is called as </a:t>
            </a:r>
            <a:r>
              <a:rPr lang="en-US" sz="2400" dirty="0" err="1" smtClean="0"/>
              <a:t>hysterisis</a:t>
            </a:r>
            <a:r>
              <a:rPr lang="en-US" sz="2400" dirty="0" smtClean="0"/>
              <a:t>. This is due to the presence of capillary and non capillary pores. The moisture content is always low during sorption and high during desorption. </a:t>
            </a:r>
          </a:p>
          <a:p>
            <a:pPr algn="just"/>
            <a:r>
              <a:rPr lang="en-US" sz="2400" dirty="0" err="1" smtClean="0"/>
              <a:t>Hystersis</a:t>
            </a:r>
            <a:r>
              <a:rPr lang="en-US" sz="2400" dirty="0" smtClean="0"/>
              <a:t> phenomenon exists in soil minerals as a consequence of shrinking and swelling. Shrinking and swelling affect pore size on a </a:t>
            </a:r>
            <a:r>
              <a:rPr lang="en-US" sz="2400" dirty="0" err="1" smtClean="0"/>
              <a:t>microbasis</a:t>
            </a:r>
            <a:r>
              <a:rPr lang="en-US" sz="2400" dirty="0" smtClean="0"/>
              <a:t> as well as on the basis of overall bulk density. So, </a:t>
            </a:r>
            <a:r>
              <a:rPr lang="en-US" sz="2400" dirty="0" err="1" smtClean="0"/>
              <a:t>hystersis</a:t>
            </a:r>
            <a:r>
              <a:rPr lang="en-US" sz="2400" dirty="0" smtClean="0"/>
              <a:t> phenomenon occurs due to factors like shape and size of soil pores and their interconnection with each other pore configuration, nature of soil colloids bulk density of soil and entrapped air. The most important factor affecting </a:t>
            </a:r>
            <a:r>
              <a:rPr lang="en-US" sz="2400" dirty="0" err="1" smtClean="0"/>
              <a:t>hystersis</a:t>
            </a:r>
            <a:r>
              <a:rPr lang="en-US" sz="2400" dirty="0" smtClean="0"/>
              <a:t> is the entrapment of air in the soil under rewetting condition. This clogs some pores and prevent effective contact between others.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9" name="Rectangle 3"/>
          <p:cNvSpPr>
            <a:spLocks noChangeArrowheads="1"/>
          </p:cNvSpPr>
          <p:nvPr/>
        </p:nvSpPr>
        <p:spPr bwMode="auto">
          <a:xfrm>
            <a:off x="762000" y="228600"/>
            <a:ext cx="7391400" cy="461963"/>
          </a:xfrm>
          <a:prstGeom prst="rect">
            <a:avLst/>
          </a:prstGeom>
          <a:noFill/>
          <a:ln w="9525">
            <a:noFill/>
            <a:miter lim="800000"/>
            <a:headEnd/>
            <a:tailEnd/>
          </a:ln>
        </p:spPr>
        <p:txBody>
          <a:bodyPr>
            <a:spAutoFit/>
          </a:bodyPr>
          <a:lstStyle/>
          <a:p>
            <a:pPr algn="ctr"/>
            <a:r>
              <a:rPr lang="en-US" sz="2400" b="1" dirty="0"/>
              <a:t>Soil – A three phase disperse system</a:t>
            </a:r>
          </a:p>
        </p:txBody>
      </p:sp>
      <p:sp>
        <p:nvSpPr>
          <p:cNvPr id="4100" name="Rectangle 4"/>
          <p:cNvSpPr>
            <a:spLocks noChangeArrowheads="1"/>
          </p:cNvSpPr>
          <p:nvPr/>
        </p:nvSpPr>
        <p:spPr bwMode="auto">
          <a:xfrm>
            <a:off x="20638" y="690563"/>
            <a:ext cx="8970962" cy="708025"/>
          </a:xfrm>
          <a:prstGeom prst="rect">
            <a:avLst/>
          </a:prstGeom>
          <a:noFill/>
          <a:ln w="9525">
            <a:noFill/>
            <a:miter lim="800000"/>
            <a:headEnd/>
            <a:tailEnd/>
          </a:ln>
        </p:spPr>
        <p:txBody>
          <a:bodyPr>
            <a:spAutoFit/>
          </a:bodyPr>
          <a:lstStyle/>
          <a:p>
            <a:r>
              <a:rPr lang="en-US" sz="2000" b="1" dirty="0"/>
              <a:t>The soil is a heterogeneous, </a:t>
            </a:r>
            <a:r>
              <a:rPr lang="en-US" sz="2000" b="1" dirty="0" err="1"/>
              <a:t>polyphasic</a:t>
            </a:r>
            <a:r>
              <a:rPr lang="en-US" sz="2000" b="1" dirty="0"/>
              <a:t>  viz., solid, liquid  and  gaseous and porous system </a:t>
            </a:r>
          </a:p>
        </p:txBody>
      </p:sp>
      <p:pic>
        <p:nvPicPr>
          <p:cNvPr id="4101" name="Picture 4"/>
          <p:cNvPicPr>
            <a:picLocks noChangeAspect="1" noChangeArrowheads="1"/>
          </p:cNvPicPr>
          <p:nvPr/>
        </p:nvPicPr>
        <p:blipFill>
          <a:blip r:embed="rId2"/>
          <a:srcRect/>
          <a:stretch>
            <a:fillRect/>
          </a:stretch>
        </p:blipFill>
        <p:spPr bwMode="auto">
          <a:xfrm>
            <a:off x="20638" y="1398588"/>
            <a:ext cx="9050337" cy="3783012"/>
          </a:xfrm>
          <a:prstGeom prst="rect">
            <a:avLst/>
          </a:prstGeom>
          <a:noFill/>
          <a:ln w="9525">
            <a:noFill/>
            <a:miter lim="800000"/>
            <a:headEnd/>
            <a:tailEnd/>
          </a:ln>
        </p:spPr>
      </p:pic>
      <p:sp>
        <p:nvSpPr>
          <p:cNvPr id="4102" name="Rectangle 5"/>
          <p:cNvSpPr>
            <a:spLocks noChangeArrowheads="1"/>
          </p:cNvSpPr>
          <p:nvPr/>
        </p:nvSpPr>
        <p:spPr bwMode="auto">
          <a:xfrm>
            <a:off x="1524000" y="5791200"/>
            <a:ext cx="6172200" cy="461963"/>
          </a:xfrm>
          <a:prstGeom prst="rect">
            <a:avLst/>
          </a:prstGeom>
          <a:noFill/>
          <a:ln w="9525">
            <a:noFill/>
            <a:miter lim="800000"/>
            <a:headEnd/>
            <a:tailEnd/>
          </a:ln>
        </p:spPr>
        <p:txBody>
          <a:bodyPr>
            <a:spAutoFit/>
          </a:bodyPr>
          <a:lstStyle/>
          <a:p>
            <a:r>
              <a:rPr lang="en-US" sz="2400" b="1" dirty="0"/>
              <a:t>Volume  composition &amp; sectional view of soil</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Related image"/>
          <p:cNvPicPr>
            <a:picLocks noChangeAspect="1" noChangeArrowheads="1"/>
          </p:cNvPicPr>
          <p:nvPr/>
        </p:nvPicPr>
        <p:blipFill>
          <a:blip r:embed="rId2"/>
          <a:srcRect/>
          <a:stretch>
            <a:fillRect/>
          </a:stretch>
        </p:blipFill>
        <p:spPr bwMode="auto">
          <a:xfrm>
            <a:off x="457200" y="228600"/>
            <a:ext cx="8096250" cy="645795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Soil Moisture</a:t>
            </a:r>
            <a:endParaRPr lang="en-US" dirty="0"/>
          </a:p>
        </p:txBody>
      </p:sp>
      <p:pic>
        <p:nvPicPr>
          <p:cNvPr id="112643" name="Picture 3"/>
          <p:cNvPicPr>
            <a:picLocks noChangeAspect="1" noChangeArrowheads="1"/>
          </p:cNvPicPr>
          <p:nvPr/>
        </p:nvPicPr>
        <p:blipFill>
          <a:blip r:embed="rId2"/>
          <a:srcRect/>
          <a:stretch>
            <a:fillRect/>
          </a:stretch>
        </p:blipFill>
        <p:spPr bwMode="auto">
          <a:xfrm>
            <a:off x="928688" y="1390650"/>
            <a:ext cx="7286625" cy="4076700"/>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smtClean="0"/>
              <a:t>Direct methods</a:t>
            </a:r>
            <a:br>
              <a:rPr lang="en-US" dirty="0" smtClean="0"/>
            </a:br>
            <a:endParaRPr lang="en-US" dirty="0"/>
          </a:p>
        </p:txBody>
      </p:sp>
      <p:sp>
        <p:nvSpPr>
          <p:cNvPr id="3" name="Content Placeholder 2"/>
          <p:cNvSpPr>
            <a:spLocks noGrp="1"/>
          </p:cNvSpPr>
          <p:nvPr>
            <p:ph idx="1"/>
          </p:nvPr>
        </p:nvSpPr>
        <p:spPr>
          <a:xfrm>
            <a:off x="457200" y="762000"/>
            <a:ext cx="8229600" cy="4525963"/>
          </a:xfrm>
        </p:spPr>
        <p:txBody>
          <a:bodyPr>
            <a:normAutofit fontScale="92500" lnSpcReduction="10000"/>
          </a:bodyPr>
          <a:lstStyle/>
          <a:p>
            <a:r>
              <a:rPr lang="en-US" dirty="0" smtClean="0"/>
              <a:t>1 Gravimetric method</a:t>
            </a:r>
          </a:p>
          <a:p>
            <a:pPr algn="just">
              <a:buNone/>
            </a:pPr>
            <a:r>
              <a:rPr lang="en-US" dirty="0" smtClean="0"/>
              <a:t>	The gravimetric method is a direct measurement of soil water content and is therefore the standard method by which all indirect methods are calibrated. The gravimetric water content, also called mass water content, is the ratio of the weight loss in drying to the dry weight of the soil sample. The mass water content can be expressed as mass water percentage by multiplying it with 100 (</a:t>
            </a:r>
            <a:r>
              <a:rPr lang="el-GR" dirty="0" smtClean="0"/>
              <a:t>θ</a:t>
            </a:r>
            <a:r>
              <a:rPr lang="en-US" dirty="0" smtClean="0"/>
              <a:t>m).</a:t>
            </a:r>
          </a:p>
          <a:p>
            <a:pPr algn="just">
              <a:buNone/>
            </a:pPr>
            <a:endParaRPr lang="en-US" dirty="0"/>
          </a:p>
        </p:txBody>
      </p:sp>
      <p:pic>
        <p:nvPicPr>
          <p:cNvPr id="113667" name="Picture 3"/>
          <p:cNvPicPr>
            <a:picLocks noChangeAspect="1" noChangeArrowheads="1"/>
          </p:cNvPicPr>
          <p:nvPr/>
        </p:nvPicPr>
        <p:blipFill>
          <a:blip r:embed="rId2"/>
          <a:srcRect/>
          <a:stretch>
            <a:fillRect/>
          </a:stretch>
        </p:blipFill>
        <p:spPr bwMode="auto">
          <a:xfrm>
            <a:off x="685800" y="5257800"/>
            <a:ext cx="7686675" cy="733425"/>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Volumetric method</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lstStyle/>
          <a:p>
            <a:pPr algn="just"/>
            <a:r>
              <a:rPr lang="en-US" sz="2400" dirty="0" smtClean="0"/>
              <a:t>The volumetric water content (</a:t>
            </a:r>
            <a:r>
              <a:rPr lang="en-US" sz="2400" dirty="0" err="1" smtClean="0"/>
              <a:t>θv</a:t>
            </a:r>
            <a:r>
              <a:rPr lang="en-US" sz="2400" dirty="0" smtClean="0"/>
              <a:t>) is defined as the volume of water present in </a:t>
            </a:r>
            <a:r>
              <a:rPr lang="en-US" sz="2400" dirty="0" err="1" smtClean="0"/>
              <a:t>agiven</a:t>
            </a:r>
            <a:r>
              <a:rPr lang="en-US" sz="2400" dirty="0" smtClean="0"/>
              <a:t> volume (usually 1 m3) of dry soil. When (</a:t>
            </a:r>
            <a:r>
              <a:rPr lang="en-US" sz="2400" dirty="0" err="1" smtClean="0"/>
              <a:t>θv</a:t>
            </a:r>
            <a:r>
              <a:rPr lang="en-US" sz="2400" dirty="0" smtClean="0"/>
              <a:t>) multiplied by 100 it gives volume water percentage.</a:t>
            </a:r>
          </a:p>
          <a:p>
            <a:pPr algn="just"/>
            <a:endParaRPr lang="en-US" dirty="0"/>
          </a:p>
        </p:txBody>
      </p:sp>
      <p:pic>
        <p:nvPicPr>
          <p:cNvPr id="114692" name="Picture 4"/>
          <p:cNvPicPr>
            <a:picLocks noChangeAspect="1" noChangeArrowheads="1"/>
          </p:cNvPicPr>
          <p:nvPr/>
        </p:nvPicPr>
        <p:blipFill>
          <a:blip r:embed="rId2"/>
          <a:srcRect/>
          <a:stretch>
            <a:fillRect/>
          </a:stretch>
        </p:blipFill>
        <p:spPr bwMode="auto">
          <a:xfrm>
            <a:off x="533400" y="2743200"/>
            <a:ext cx="8039100" cy="2705100"/>
          </a:xfrm>
          <a:prstGeom prst="rect">
            <a:avLst/>
          </a:prstGeom>
          <a:noFill/>
          <a:ln w="9525">
            <a:noFill/>
            <a:miter lim="800000"/>
            <a:headEnd/>
            <a:tailEnd/>
          </a:ln>
          <a:effectLst/>
        </p:spPr>
      </p:pic>
      <p:pic>
        <p:nvPicPr>
          <p:cNvPr id="114693" name="Picture 5"/>
          <p:cNvPicPr>
            <a:picLocks noChangeAspect="1" noChangeArrowheads="1"/>
          </p:cNvPicPr>
          <p:nvPr/>
        </p:nvPicPr>
        <p:blipFill>
          <a:blip r:embed="rId3"/>
          <a:srcRect/>
          <a:stretch>
            <a:fillRect/>
          </a:stretch>
        </p:blipFill>
        <p:spPr bwMode="auto">
          <a:xfrm>
            <a:off x="533400" y="5791200"/>
            <a:ext cx="7048500" cy="3429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20000"/>
          </a:bodyPr>
          <a:lstStyle/>
          <a:p>
            <a:pPr>
              <a:buNone/>
            </a:pPr>
            <a:r>
              <a:rPr lang="en-US" dirty="0" smtClean="0">
                <a:solidFill>
                  <a:srgbClr val="FF0000"/>
                </a:solidFill>
              </a:rPr>
              <a:t>Merits</a:t>
            </a:r>
          </a:p>
          <a:p>
            <a:pPr>
              <a:buNone/>
            </a:pPr>
            <a:r>
              <a:rPr lang="en-US" dirty="0" smtClean="0"/>
              <a:t>• Ease of handling</a:t>
            </a:r>
          </a:p>
          <a:p>
            <a:pPr>
              <a:buNone/>
            </a:pPr>
            <a:r>
              <a:rPr lang="en-US" dirty="0" smtClean="0"/>
              <a:t>• Low cost</a:t>
            </a:r>
          </a:p>
          <a:p>
            <a:pPr>
              <a:buNone/>
            </a:pPr>
            <a:r>
              <a:rPr lang="en-US" dirty="0" smtClean="0"/>
              <a:t>• Minimum technical skill required</a:t>
            </a:r>
          </a:p>
          <a:p>
            <a:pPr>
              <a:buNone/>
            </a:pPr>
            <a:r>
              <a:rPr lang="en-US" dirty="0" smtClean="0"/>
              <a:t>• Standard method of soil moisture determination with which other methods are Compared</a:t>
            </a:r>
          </a:p>
          <a:p>
            <a:pPr>
              <a:buNone/>
            </a:pPr>
            <a:r>
              <a:rPr lang="en-US" dirty="0" smtClean="0">
                <a:solidFill>
                  <a:srgbClr val="FF0000"/>
                </a:solidFill>
              </a:rPr>
              <a:t>Demerits</a:t>
            </a:r>
          </a:p>
          <a:p>
            <a:pPr>
              <a:buNone/>
            </a:pPr>
            <a:r>
              <a:rPr lang="en-US" dirty="0" smtClean="0"/>
              <a:t>• Time consuming</a:t>
            </a:r>
          </a:p>
          <a:p>
            <a:pPr>
              <a:buNone/>
            </a:pPr>
            <a:r>
              <a:rPr lang="en-US" dirty="0" smtClean="0"/>
              <a:t>• Accuracy is subject to weighing and sampling errors</a:t>
            </a:r>
          </a:p>
          <a:p>
            <a:pPr>
              <a:buNone/>
            </a:pPr>
            <a:r>
              <a:rPr lang="en-US" dirty="0" smtClean="0"/>
              <a:t>• Destructive soil sampling method</a:t>
            </a:r>
          </a:p>
          <a:p>
            <a:pPr>
              <a:buNone/>
            </a:pPr>
            <a:r>
              <a:rPr lang="en-US" dirty="0" smtClean="0"/>
              <a:t>• Laborious</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77500" lnSpcReduction="20000"/>
          </a:bodyPr>
          <a:lstStyle/>
          <a:p>
            <a:pPr>
              <a:buNone/>
            </a:pPr>
            <a:r>
              <a:rPr lang="en-US" dirty="0" smtClean="0">
                <a:solidFill>
                  <a:srgbClr val="FF0000"/>
                </a:solidFill>
              </a:rPr>
              <a:t>3 Spirit burning method</a:t>
            </a:r>
          </a:p>
          <a:p>
            <a:pPr algn="just"/>
            <a:r>
              <a:rPr lang="en-US" dirty="0" smtClean="0"/>
              <a:t>Soil moisture from the sample is evaporated by adding alcohol and </a:t>
            </a:r>
            <a:r>
              <a:rPr lang="en-US" dirty="0" err="1" smtClean="0"/>
              <a:t>iginiting</a:t>
            </a:r>
            <a:r>
              <a:rPr lang="en-US" dirty="0" smtClean="0"/>
              <a:t>. Provided the sample is not too large, the result can be obtained in less than 10 minutes. About 1.0 ml of spirit or alcohol per g of soil sample at field capacity and 0.5 ml at permanent wilting point is adequate for evaporating the soil moisture. This method is not recommended for soils with high organic matter content.</a:t>
            </a:r>
          </a:p>
          <a:p>
            <a:pPr>
              <a:buNone/>
            </a:pPr>
            <a:r>
              <a:rPr lang="en-US" dirty="0" smtClean="0">
                <a:solidFill>
                  <a:srgbClr val="FF0000"/>
                </a:solidFill>
              </a:rPr>
              <a:t>4 Infrared moisture balance</a:t>
            </a:r>
          </a:p>
          <a:p>
            <a:pPr algn="just"/>
            <a:r>
              <a:rPr lang="en-US" dirty="0" smtClean="0"/>
              <a:t>It consists of a 250 watt infrared lamp, sensitive torsion balance and autotransformer (Fig. 10.1). All housed in an </a:t>
            </a:r>
            <a:r>
              <a:rPr lang="en-US" dirty="0" err="1" smtClean="0"/>
              <a:t>aluminium</a:t>
            </a:r>
            <a:r>
              <a:rPr lang="en-US" dirty="0" smtClean="0"/>
              <a:t> cabinet. The radiation emitted by infrared lamp quickly vaporizes the soil moisture. The instrument is directly calibrated in per cent moisture. It gives fairly reliable moisture estimates in about 5 minutes.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Grp="1" noChangeAspect="1" noChangeArrowheads="1"/>
          </p:cNvPicPr>
          <p:nvPr>
            <p:ph idx="1"/>
          </p:nvPr>
        </p:nvPicPr>
        <p:blipFill>
          <a:blip r:embed="rId2"/>
          <a:srcRect/>
          <a:stretch>
            <a:fillRect/>
          </a:stretch>
        </p:blipFill>
        <p:spPr bwMode="auto">
          <a:xfrm>
            <a:off x="1066800" y="685800"/>
            <a:ext cx="7105650" cy="4524375"/>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Indirect 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1 Electrical resistance blocks</a:t>
            </a:r>
          </a:p>
          <a:p>
            <a:pPr algn="just">
              <a:buNone/>
            </a:pPr>
            <a:r>
              <a:rPr lang="en-US" dirty="0" smtClean="0"/>
              <a:t>Gypsum blocks or electrical resistance blocks, with two electrodes, is placed at a desired soil depth and allowed to equilibrate (Fig. 10.2). Electrical resistance of the block is measured by a meter based on the principal of Whetstone Bridge. Electrical resistance of the soil decreases with increase in water content. Soil water content is obtained with calibration curve, for the same block, of electrical resistance against known soil water content. Resistance blocks read low resistance (400 – 600 ohms) at field capacity and high resistance (50,000 to 75,000 ohms) at wilting point.</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Grp="1" noChangeAspect="1" noChangeArrowheads="1"/>
          </p:cNvPicPr>
          <p:nvPr>
            <p:ph idx="1"/>
          </p:nvPr>
        </p:nvPicPr>
        <p:blipFill>
          <a:blip r:embed="rId2"/>
          <a:srcRect/>
          <a:stretch>
            <a:fillRect/>
          </a:stretch>
        </p:blipFill>
        <p:spPr bwMode="auto">
          <a:xfrm>
            <a:off x="995362" y="1066800"/>
            <a:ext cx="7153275" cy="4434681"/>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20000"/>
          </a:bodyPr>
          <a:lstStyle/>
          <a:p>
            <a:pPr>
              <a:buNone/>
            </a:pPr>
            <a:r>
              <a:rPr lang="en-US" dirty="0" smtClean="0">
                <a:solidFill>
                  <a:srgbClr val="FF0000"/>
                </a:solidFill>
              </a:rPr>
              <a:t>Merits</a:t>
            </a:r>
          </a:p>
          <a:p>
            <a:pPr>
              <a:buNone/>
            </a:pPr>
            <a:r>
              <a:rPr lang="en-US" dirty="0" smtClean="0"/>
              <a:t>• Relatively inexpensive</a:t>
            </a:r>
          </a:p>
          <a:p>
            <a:pPr>
              <a:buNone/>
            </a:pPr>
            <a:r>
              <a:rPr lang="en-US" dirty="0" smtClean="0"/>
              <a:t>• Easy to install</a:t>
            </a:r>
          </a:p>
          <a:p>
            <a:pPr>
              <a:buNone/>
            </a:pPr>
            <a:r>
              <a:rPr lang="en-US" dirty="0" smtClean="0"/>
              <a:t>• Gives quick readings</a:t>
            </a:r>
          </a:p>
          <a:p>
            <a:pPr>
              <a:buNone/>
            </a:pPr>
            <a:r>
              <a:rPr lang="en-US" dirty="0" smtClean="0"/>
              <a:t>• Suitable for irrigation scheduling to crops raised in fine textured soils</a:t>
            </a:r>
          </a:p>
          <a:p>
            <a:pPr>
              <a:buNone/>
            </a:pPr>
            <a:r>
              <a:rPr lang="en-US" dirty="0" smtClean="0">
                <a:solidFill>
                  <a:srgbClr val="FF0000"/>
                </a:solidFill>
              </a:rPr>
              <a:t>Demerits</a:t>
            </a:r>
          </a:p>
          <a:p>
            <a:pPr>
              <a:buNone/>
            </a:pPr>
            <a:r>
              <a:rPr lang="en-US" dirty="0" smtClean="0"/>
              <a:t>• Not useful in coarse textured soils</a:t>
            </a:r>
          </a:p>
          <a:p>
            <a:pPr>
              <a:buNone/>
            </a:pPr>
            <a:r>
              <a:rPr lang="en-US" dirty="0" smtClean="0"/>
              <a:t>• Resistance blocks readings are sensitive to soil salinity, which may affect readings</a:t>
            </a:r>
          </a:p>
          <a:p>
            <a:pPr>
              <a:buNone/>
            </a:pPr>
            <a:r>
              <a:rPr lang="en-US" dirty="0" smtClean="0"/>
              <a:t>• Blocks may get damaged over time (2 – 3 years) and require replacement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3" name="Text Box 5"/>
          <p:cNvSpPr txBox="1">
            <a:spLocks noChangeArrowheads="1"/>
          </p:cNvSpPr>
          <p:nvPr/>
        </p:nvSpPr>
        <p:spPr bwMode="auto">
          <a:xfrm>
            <a:off x="457200" y="1066800"/>
            <a:ext cx="8305800" cy="3886200"/>
          </a:xfrm>
          <a:prstGeom prst="rect">
            <a:avLst/>
          </a:prstGeom>
          <a:noFill/>
          <a:ln w="9525">
            <a:noFill/>
            <a:miter lim="800000"/>
            <a:headEnd/>
            <a:tailEnd/>
          </a:ln>
        </p:spPr>
        <p:txBody>
          <a:bodyPr lIns="0" tIns="0" rIns="0" bIns="0"/>
          <a:lstStyle/>
          <a:p>
            <a:pPr lvl="1" algn="just">
              <a:lnSpc>
                <a:spcPct val="104000"/>
              </a:lnSpc>
            </a:pPr>
            <a:r>
              <a:rPr lang="en-US" sz="2400" b="1" dirty="0">
                <a:latin typeface="Times New Roman" pitchFamily="18" charset="0"/>
              </a:rPr>
              <a:t>Soil texture		Size grouping in </a:t>
            </a:r>
            <a:r>
              <a:rPr lang="en-US" sz="2400" b="1" dirty="0" smtClean="0">
                <a:latin typeface="Times New Roman" pitchFamily="18" charset="0"/>
              </a:rPr>
              <a:t>diameter(USDA)</a:t>
            </a:r>
            <a:r>
              <a:rPr lang="en-US" sz="2400" b="1" dirty="0">
                <a:latin typeface="Times New Roman" pitchFamily="18" charset="0"/>
              </a:rPr>
              <a:t>	</a:t>
            </a:r>
          </a:p>
          <a:p>
            <a:pPr>
              <a:spcAft>
                <a:spcPts val="1000"/>
              </a:spcAft>
            </a:pPr>
            <a:r>
              <a:rPr lang="en-US" b="1" dirty="0">
                <a:latin typeface="Times New Roman" pitchFamily="18" charset="0"/>
              </a:rPr>
              <a:t>	V</a:t>
            </a:r>
            <a:r>
              <a:rPr lang="en-US" b="1" dirty="0" smtClean="0">
                <a:latin typeface="Times New Roman" pitchFamily="18" charset="0"/>
              </a:rPr>
              <a:t>ery  </a:t>
            </a:r>
            <a:r>
              <a:rPr lang="en-US" b="1" dirty="0">
                <a:latin typeface="Times New Roman" pitchFamily="18" charset="0"/>
              </a:rPr>
              <a:t>Coarse sand			2.0 – </a:t>
            </a:r>
            <a:r>
              <a:rPr lang="en-US" b="1" dirty="0" smtClean="0">
                <a:latin typeface="Times New Roman" pitchFamily="18" charset="0"/>
              </a:rPr>
              <a:t>1 </a:t>
            </a:r>
            <a:r>
              <a:rPr lang="en-US" b="1" dirty="0">
                <a:latin typeface="Times New Roman" pitchFamily="18" charset="0"/>
              </a:rPr>
              <a:t>mm </a:t>
            </a:r>
            <a:r>
              <a:rPr lang="en-US" b="1" dirty="0" smtClean="0">
                <a:latin typeface="Times New Roman" pitchFamily="18" charset="0"/>
              </a:rPr>
              <a:t>                              ISSS</a:t>
            </a:r>
          </a:p>
          <a:p>
            <a:pPr>
              <a:spcAft>
                <a:spcPts val="1000"/>
              </a:spcAft>
            </a:pPr>
            <a:r>
              <a:rPr lang="en-US" b="1" dirty="0">
                <a:latin typeface="Times New Roman" pitchFamily="18" charset="0"/>
              </a:rPr>
              <a:t>	</a:t>
            </a:r>
            <a:r>
              <a:rPr lang="en-US" b="1" dirty="0" smtClean="0">
                <a:solidFill>
                  <a:srgbClr val="FF0000"/>
                </a:solidFill>
                <a:latin typeface="Times New Roman" pitchFamily="18" charset="0"/>
              </a:rPr>
              <a:t>Coarse </a:t>
            </a:r>
            <a:r>
              <a:rPr lang="en-US" b="1" dirty="0">
                <a:solidFill>
                  <a:srgbClr val="FF0000"/>
                </a:solidFill>
                <a:latin typeface="Times New Roman" pitchFamily="18" charset="0"/>
              </a:rPr>
              <a:t>sand</a:t>
            </a:r>
            <a:r>
              <a:rPr lang="en-US" b="1" dirty="0">
                <a:latin typeface="Times New Roman" pitchFamily="18" charset="0"/>
              </a:rPr>
              <a:t>			</a:t>
            </a:r>
            <a:r>
              <a:rPr lang="en-US" b="1" dirty="0" smtClean="0">
                <a:latin typeface="Times New Roman" pitchFamily="18" charset="0"/>
              </a:rPr>
              <a:t>1.0 </a:t>
            </a:r>
            <a:r>
              <a:rPr lang="en-US" b="1" dirty="0">
                <a:latin typeface="Times New Roman" pitchFamily="18" charset="0"/>
              </a:rPr>
              <a:t>– </a:t>
            </a:r>
            <a:r>
              <a:rPr lang="en-US" b="1" dirty="0" smtClean="0">
                <a:latin typeface="Times New Roman" pitchFamily="18" charset="0"/>
              </a:rPr>
              <a:t>0.5 mm 		</a:t>
            </a:r>
            <a:r>
              <a:rPr lang="en-US" b="1" dirty="0" smtClean="0">
                <a:solidFill>
                  <a:srgbClr val="FF0000"/>
                </a:solidFill>
                <a:latin typeface="Times New Roman" pitchFamily="18" charset="0"/>
              </a:rPr>
              <a:t>2-0.2</a:t>
            </a:r>
          </a:p>
          <a:p>
            <a:pPr>
              <a:spcAft>
                <a:spcPts val="1000"/>
              </a:spcAft>
            </a:pPr>
            <a:r>
              <a:rPr lang="en-US" b="1" dirty="0">
                <a:latin typeface="Times New Roman" pitchFamily="18" charset="0"/>
              </a:rPr>
              <a:t>	</a:t>
            </a:r>
            <a:r>
              <a:rPr lang="en-US" b="1" dirty="0" smtClean="0">
                <a:latin typeface="Times New Roman" pitchFamily="18" charset="0"/>
              </a:rPr>
              <a:t>medium  </a:t>
            </a:r>
            <a:r>
              <a:rPr lang="en-US" b="1" dirty="0">
                <a:latin typeface="Times New Roman" pitchFamily="18" charset="0"/>
              </a:rPr>
              <a:t>sand			</a:t>
            </a:r>
            <a:r>
              <a:rPr lang="en-US" b="1" dirty="0" smtClean="0">
                <a:latin typeface="Times New Roman" pitchFamily="18" charset="0"/>
              </a:rPr>
              <a:t>0.5 </a:t>
            </a:r>
            <a:r>
              <a:rPr lang="en-US" b="1" dirty="0">
                <a:latin typeface="Times New Roman" pitchFamily="18" charset="0"/>
              </a:rPr>
              <a:t>– </a:t>
            </a:r>
            <a:r>
              <a:rPr lang="en-US" b="1" dirty="0" smtClean="0">
                <a:latin typeface="Times New Roman" pitchFamily="18" charset="0"/>
              </a:rPr>
              <a:t>0.25 </a:t>
            </a:r>
            <a:r>
              <a:rPr lang="en-US" b="1" dirty="0">
                <a:latin typeface="Times New Roman" pitchFamily="18" charset="0"/>
              </a:rPr>
              <a:t>mm</a:t>
            </a:r>
          </a:p>
          <a:p>
            <a:pPr>
              <a:spcAft>
                <a:spcPts val="1000"/>
              </a:spcAft>
            </a:pPr>
            <a:r>
              <a:rPr lang="en-US" b="1" dirty="0">
                <a:latin typeface="Times New Roman" pitchFamily="18" charset="0"/>
              </a:rPr>
              <a:t>	</a:t>
            </a:r>
            <a:r>
              <a:rPr lang="en-US" b="1" dirty="0">
                <a:solidFill>
                  <a:srgbClr val="FF0000"/>
                </a:solidFill>
                <a:latin typeface="Times New Roman" pitchFamily="18" charset="0"/>
              </a:rPr>
              <a:t>Fine sand</a:t>
            </a:r>
            <a:r>
              <a:rPr lang="en-US" b="1" dirty="0">
                <a:latin typeface="Times New Roman" pitchFamily="18" charset="0"/>
              </a:rPr>
              <a:t>			</a:t>
            </a:r>
            <a:r>
              <a:rPr lang="en-US" b="1" dirty="0" smtClean="0">
                <a:latin typeface="Times New Roman" pitchFamily="18" charset="0"/>
              </a:rPr>
              <a:t>0.25 </a:t>
            </a:r>
            <a:r>
              <a:rPr lang="en-US" b="1" dirty="0">
                <a:latin typeface="Times New Roman" pitchFamily="18" charset="0"/>
              </a:rPr>
              <a:t>– </a:t>
            </a:r>
            <a:r>
              <a:rPr lang="en-US" b="1" dirty="0" smtClean="0">
                <a:latin typeface="Times New Roman" pitchFamily="18" charset="0"/>
              </a:rPr>
              <a:t>0.10 mm 		</a:t>
            </a:r>
            <a:r>
              <a:rPr lang="en-US" b="1" dirty="0" smtClean="0">
                <a:solidFill>
                  <a:srgbClr val="FF0000"/>
                </a:solidFill>
                <a:latin typeface="Times New Roman" pitchFamily="18" charset="0"/>
              </a:rPr>
              <a:t>0</a:t>
            </a:r>
            <a:r>
              <a:rPr lang="en-US" b="1" dirty="0" smtClean="0">
                <a:latin typeface="Times New Roman" pitchFamily="18" charset="0"/>
              </a:rPr>
              <a:t>.</a:t>
            </a:r>
            <a:r>
              <a:rPr lang="en-US" b="1" dirty="0" smtClean="0">
                <a:solidFill>
                  <a:srgbClr val="FF0000"/>
                </a:solidFill>
                <a:latin typeface="Times New Roman" pitchFamily="18" charset="0"/>
              </a:rPr>
              <a:t>2-0.02</a:t>
            </a:r>
            <a:endParaRPr lang="en-US" b="1" dirty="0" smtClean="0">
              <a:latin typeface="Times New Roman" pitchFamily="18" charset="0"/>
            </a:endParaRPr>
          </a:p>
          <a:p>
            <a:pPr>
              <a:spcAft>
                <a:spcPts val="1000"/>
              </a:spcAft>
            </a:pPr>
            <a:r>
              <a:rPr lang="en-US" b="1" dirty="0">
                <a:latin typeface="Times New Roman" pitchFamily="18" charset="0"/>
              </a:rPr>
              <a:t>	</a:t>
            </a:r>
            <a:r>
              <a:rPr lang="en-US" b="1" dirty="0" smtClean="0">
                <a:latin typeface="Times New Roman" pitchFamily="18" charset="0"/>
              </a:rPr>
              <a:t>Very Fine </a:t>
            </a:r>
            <a:r>
              <a:rPr lang="en-US" b="1" dirty="0">
                <a:latin typeface="Times New Roman" pitchFamily="18" charset="0"/>
              </a:rPr>
              <a:t>sand			</a:t>
            </a:r>
            <a:r>
              <a:rPr lang="en-US" b="1" dirty="0" smtClean="0">
                <a:latin typeface="Times New Roman" pitchFamily="18" charset="0"/>
              </a:rPr>
              <a:t>0.10 </a:t>
            </a:r>
            <a:r>
              <a:rPr lang="en-US" b="1" dirty="0">
                <a:latin typeface="Times New Roman" pitchFamily="18" charset="0"/>
              </a:rPr>
              <a:t>– </a:t>
            </a:r>
            <a:r>
              <a:rPr lang="en-US" b="1" dirty="0" smtClean="0">
                <a:latin typeface="Times New Roman" pitchFamily="18" charset="0"/>
              </a:rPr>
              <a:t>0.05 </a:t>
            </a:r>
            <a:r>
              <a:rPr lang="en-US" b="1" dirty="0">
                <a:latin typeface="Times New Roman" pitchFamily="18" charset="0"/>
              </a:rPr>
              <a:t>mm</a:t>
            </a:r>
          </a:p>
          <a:p>
            <a:pPr>
              <a:spcAft>
                <a:spcPts val="1000"/>
              </a:spcAft>
            </a:pPr>
            <a:r>
              <a:rPr lang="en-US" b="1" dirty="0">
                <a:latin typeface="Times New Roman" pitchFamily="18" charset="0"/>
              </a:rPr>
              <a:t>	</a:t>
            </a:r>
            <a:r>
              <a:rPr lang="en-US" b="1" dirty="0">
                <a:solidFill>
                  <a:srgbClr val="FF0000"/>
                </a:solidFill>
                <a:latin typeface="Times New Roman" pitchFamily="18" charset="0"/>
              </a:rPr>
              <a:t>Silt</a:t>
            </a:r>
            <a:r>
              <a:rPr lang="en-US" b="1" dirty="0">
                <a:latin typeface="Times New Roman" pitchFamily="18" charset="0"/>
              </a:rPr>
              <a:t>				</a:t>
            </a:r>
            <a:r>
              <a:rPr lang="en-US" b="1" dirty="0" smtClean="0">
                <a:latin typeface="Times New Roman" pitchFamily="18" charset="0"/>
              </a:rPr>
              <a:t>0.05 </a:t>
            </a:r>
            <a:r>
              <a:rPr lang="en-US" b="1" dirty="0">
                <a:latin typeface="Times New Roman" pitchFamily="18" charset="0"/>
              </a:rPr>
              <a:t>– 0.002 mm	</a:t>
            </a:r>
            <a:r>
              <a:rPr lang="en-US" b="1" dirty="0" smtClean="0">
                <a:latin typeface="Times New Roman" pitchFamily="18" charset="0"/>
              </a:rPr>
              <a:t>	</a:t>
            </a:r>
            <a:r>
              <a:rPr lang="en-US" b="1" dirty="0" smtClean="0">
                <a:solidFill>
                  <a:srgbClr val="FF0000"/>
                </a:solidFill>
                <a:latin typeface="Times New Roman" pitchFamily="18" charset="0"/>
              </a:rPr>
              <a:t>0</a:t>
            </a:r>
            <a:r>
              <a:rPr lang="en-US" b="1" dirty="0" smtClean="0">
                <a:latin typeface="Times New Roman" pitchFamily="18" charset="0"/>
              </a:rPr>
              <a:t>.0</a:t>
            </a:r>
            <a:r>
              <a:rPr lang="en-US" b="1" dirty="0" smtClean="0">
                <a:solidFill>
                  <a:srgbClr val="FF0000"/>
                </a:solidFill>
                <a:latin typeface="Times New Roman" pitchFamily="18" charset="0"/>
              </a:rPr>
              <a:t>2-0.002</a:t>
            </a:r>
            <a:endParaRPr lang="en-US" b="1" dirty="0">
              <a:latin typeface="Times New Roman" pitchFamily="18" charset="0"/>
            </a:endParaRPr>
          </a:p>
          <a:p>
            <a:pPr>
              <a:spcAft>
                <a:spcPts val="1000"/>
              </a:spcAft>
            </a:pPr>
            <a:r>
              <a:rPr lang="en-US" b="1" dirty="0">
                <a:latin typeface="Times New Roman" pitchFamily="18" charset="0"/>
              </a:rPr>
              <a:t>	</a:t>
            </a:r>
            <a:r>
              <a:rPr lang="en-US" b="1" dirty="0">
                <a:solidFill>
                  <a:srgbClr val="FF0000"/>
                </a:solidFill>
                <a:latin typeface="Times New Roman" pitchFamily="18" charset="0"/>
              </a:rPr>
              <a:t>Clay</a:t>
            </a:r>
            <a:r>
              <a:rPr lang="en-US" b="1" dirty="0">
                <a:latin typeface="Times New Roman" pitchFamily="18" charset="0"/>
              </a:rPr>
              <a:t>				&lt; 0.002 mm	</a:t>
            </a:r>
            <a:r>
              <a:rPr lang="en-US" b="1" dirty="0" smtClean="0">
                <a:latin typeface="Times New Roman" pitchFamily="18" charset="0"/>
              </a:rPr>
              <a:t>	&lt;</a:t>
            </a:r>
            <a:r>
              <a:rPr lang="en-US" b="1" dirty="0" smtClean="0">
                <a:solidFill>
                  <a:srgbClr val="FF0000"/>
                </a:solidFill>
                <a:latin typeface="Times New Roman" pitchFamily="18" charset="0"/>
              </a:rPr>
              <a:t>0.002</a:t>
            </a:r>
            <a:endParaRPr lang="en-US" b="1" dirty="0">
              <a:latin typeface="Times New Roman" pitchFamily="18" charset="0"/>
            </a:endParaRPr>
          </a:p>
          <a:p>
            <a:pPr>
              <a:spcAft>
                <a:spcPts val="1000"/>
              </a:spcAft>
            </a:pPr>
            <a:endParaRPr lang="en-US" b="1" dirty="0">
              <a:latin typeface="Times New Roman" pitchFamily="18" charset="0"/>
            </a:endParaRPr>
          </a:p>
          <a:p>
            <a:endParaRPr lang="en-US" dirty="0"/>
          </a:p>
        </p:txBody>
      </p:sp>
      <p:sp>
        <p:nvSpPr>
          <p:cNvPr id="5124" name="Rectangle 5"/>
          <p:cNvSpPr>
            <a:spLocks noChangeArrowheads="1"/>
          </p:cNvSpPr>
          <p:nvPr/>
        </p:nvSpPr>
        <p:spPr bwMode="auto">
          <a:xfrm>
            <a:off x="1066800" y="4191000"/>
            <a:ext cx="5486400" cy="461963"/>
          </a:xfrm>
          <a:prstGeom prst="rect">
            <a:avLst/>
          </a:prstGeom>
          <a:noFill/>
          <a:ln w="9525">
            <a:noFill/>
            <a:miter lim="800000"/>
            <a:headEnd/>
            <a:tailEnd/>
          </a:ln>
        </p:spPr>
        <p:txBody>
          <a:bodyPr>
            <a:spAutoFit/>
          </a:bodyPr>
          <a:lstStyle/>
          <a:p>
            <a:pPr algn="just"/>
            <a:r>
              <a:rPr lang="en-US" sz="2400" b="1" dirty="0"/>
              <a:t>Size groupings of soil particles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Neutron scattering technique</a:t>
            </a:r>
            <a:endParaRPr lang="en-US" dirty="0"/>
          </a:p>
        </p:txBody>
      </p:sp>
      <p:pic>
        <p:nvPicPr>
          <p:cNvPr id="117762" name="Picture 2"/>
          <p:cNvPicPr>
            <a:picLocks noGrp="1" noChangeAspect="1" noChangeArrowheads="1"/>
          </p:cNvPicPr>
          <p:nvPr>
            <p:ph idx="1"/>
          </p:nvPr>
        </p:nvPicPr>
        <p:blipFill>
          <a:blip r:embed="rId2"/>
          <a:srcRect/>
          <a:stretch>
            <a:fillRect/>
          </a:stretch>
        </p:blipFill>
        <p:spPr bwMode="auto">
          <a:xfrm>
            <a:off x="457200" y="1600200"/>
            <a:ext cx="8229600" cy="43434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Grp="1" noChangeAspect="1" noChangeArrowheads="1"/>
          </p:cNvPicPr>
          <p:nvPr>
            <p:ph idx="1"/>
          </p:nvPr>
        </p:nvPicPr>
        <p:blipFill>
          <a:blip r:embed="rId2"/>
          <a:srcRect/>
          <a:stretch>
            <a:fillRect/>
          </a:stretch>
        </p:blipFill>
        <p:spPr bwMode="auto">
          <a:xfrm>
            <a:off x="1042082" y="685800"/>
            <a:ext cx="7059835" cy="5440363"/>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77500" lnSpcReduction="20000"/>
          </a:bodyPr>
          <a:lstStyle/>
          <a:p>
            <a:r>
              <a:rPr lang="en-US" dirty="0" smtClean="0">
                <a:solidFill>
                  <a:srgbClr val="FF0000"/>
                </a:solidFill>
              </a:rPr>
              <a:t>Merits</a:t>
            </a:r>
          </a:p>
          <a:p>
            <a:pPr>
              <a:buNone/>
            </a:pPr>
            <a:r>
              <a:rPr lang="en-US" dirty="0" smtClean="0"/>
              <a:t>• Less laborious</a:t>
            </a:r>
          </a:p>
          <a:p>
            <a:pPr>
              <a:buNone/>
            </a:pPr>
            <a:r>
              <a:rPr lang="en-US" dirty="0" smtClean="0"/>
              <a:t>• Rapid results</a:t>
            </a:r>
          </a:p>
          <a:p>
            <a:pPr>
              <a:buNone/>
            </a:pPr>
            <a:r>
              <a:rPr lang="en-US" dirty="0" smtClean="0"/>
              <a:t>• Non-destructive method after initial installation</a:t>
            </a:r>
          </a:p>
          <a:p>
            <a:pPr>
              <a:buNone/>
            </a:pPr>
            <a:r>
              <a:rPr lang="en-US" dirty="0" smtClean="0"/>
              <a:t>• Repeated measurements can be made at the same location and depth</a:t>
            </a:r>
          </a:p>
          <a:p>
            <a:pPr>
              <a:buNone/>
            </a:pPr>
            <a:r>
              <a:rPr lang="en-US" dirty="0" smtClean="0"/>
              <a:t>• Independent of temperature and pressure</a:t>
            </a:r>
          </a:p>
          <a:p>
            <a:r>
              <a:rPr lang="en-US" dirty="0" smtClean="0">
                <a:solidFill>
                  <a:srgbClr val="FF0000"/>
                </a:solidFill>
              </a:rPr>
              <a:t>Demerits</a:t>
            </a:r>
          </a:p>
          <a:p>
            <a:pPr>
              <a:buNone/>
            </a:pPr>
            <a:r>
              <a:rPr lang="en-US" dirty="0" smtClean="0"/>
              <a:t>• High initial cost of the equipment</a:t>
            </a:r>
          </a:p>
          <a:p>
            <a:pPr>
              <a:buNone/>
            </a:pPr>
            <a:r>
              <a:rPr lang="en-US" dirty="0" smtClean="0"/>
              <a:t>• Probe must be calibrated for each soil &amp; access tube</a:t>
            </a:r>
          </a:p>
          <a:p>
            <a:pPr>
              <a:buNone/>
            </a:pPr>
            <a:r>
              <a:rPr lang="en-US" dirty="0" smtClean="0"/>
              <a:t>• Difficult to measure the soil moisture in the top 15 cm soil depth due to escape of neutrons into atmosphere</a:t>
            </a:r>
          </a:p>
          <a:p>
            <a:pPr>
              <a:buNone/>
            </a:pPr>
            <a:r>
              <a:rPr lang="en-US" dirty="0" smtClean="0"/>
              <a:t>• Health hazards due to exposure to neutron &amp; gamma radiation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3 </a:t>
            </a:r>
            <a:r>
              <a:rPr lang="en-US" dirty="0" err="1" smtClean="0">
                <a:solidFill>
                  <a:srgbClr val="FF0000"/>
                </a:solidFill>
              </a:rPr>
              <a:t>Tensiometer</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US" dirty="0" smtClean="0"/>
              <a:t>The </a:t>
            </a:r>
            <a:r>
              <a:rPr lang="en-US" dirty="0" err="1" smtClean="0"/>
              <a:t>tensiometer</a:t>
            </a:r>
            <a:r>
              <a:rPr lang="en-US" dirty="0" smtClean="0"/>
              <a:t> is an instrument designed to provide a continuous indication of the soil’s </a:t>
            </a:r>
            <a:r>
              <a:rPr lang="en-US" dirty="0" err="1" smtClean="0"/>
              <a:t>matric</a:t>
            </a:r>
            <a:r>
              <a:rPr lang="en-US" dirty="0" smtClean="0"/>
              <a:t> suction (also called soil-moisture tension) in situ . The </a:t>
            </a:r>
            <a:r>
              <a:rPr lang="en-US" dirty="0" err="1" smtClean="0"/>
              <a:t>tensiometer</a:t>
            </a:r>
            <a:r>
              <a:rPr lang="en-US" dirty="0" smtClean="0"/>
              <a:t> consists of a porous ceramic cup, connected through a tube to a vacuum gauge (or manometer), all parts filled with water. When the cup is placed in the soil where the suction measurement is to be made, the water inside the cup comes into hydraulic contact and tends to equilibrate with soil water through the pores in the ceramic walls.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Grp="1" noChangeAspect="1" noChangeArrowheads="1"/>
          </p:cNvPicPr>
          <p:nvPr>
            <p:ph idx="1"/>
          </p:nvPr>
        </p:nvPicPr>
        <p:blipFill>
          <a:blip r:embed="rId2"/>
          <a:srcRect/>
          <a:stretch>
            <a:fillRect/>
          </a:stretch>
        </p:blipFill>
        <p:spPr bwMode="auto">
          <a:xfrm>
            <a:off x="152400" y="685800"/>
            <a:ext cx="8458200" cy="5006181"/>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5973763"/>
          </a:xfrm>
        </p:spPr>
        <p:txBody>
          <a:bodyPr>
            <a:normAutofit fontScale="70000" lnSpcReduction="20000"/>
          </a:bodyPr>
          <a:lstStyle/>
          <a:p>
            <a:pPr algn="just"/>
            <a:r>
              <a:rPr lang="en-US" dirty="0" smtClean="0"/>
              <a:t>Suction measurements by </a:t>
            </a:r>
            <a:r>
              <a:rPr lang="en-US" dirty="0" err="1" smtClean="0"/>
              <a:t>tensiometry</a:t>
            </a:r>
            <a:r>
              <a:rPr lang="en-US" dirty="0" smtClean="0"/>
              <a:t> are generally limited to </a:t>
            </a:r>
            <a:r>
              <a:rPr lang="en-US" dirty="0" err="1" smtClean="0"/>
              <a:t>matric</a:t>
            </a:r>
            <a:r>
              <a:rPr lang="en-US" dirty="0" smtClean="0"/>
              <a:t> suction values below 1 bar or 100 </a:t>
            </a:r>
            <a:r>
              <a:rPr lang="en-US" dirty="0" err="1" smtClean="0"/>
              <a:t>kPa</a:t>
            </a:r>
            <a:r>
              <a:rPr lang="en-US" dirty="0" smtClean="0"/>
              <a:t>. However in practice, under field conditions the sensitivity of most </a:t>
            </a:r>
            <a:r>
              <a:rPr lang="en-US" dirty="0" err="1" smtClean="0"/>
              <a:t>tensiometers</a:t>
            </a:r>
            <a:r>
              <a:rPr lang="en-US" dirty="0" smtClean="0"/>
              <a:t> is a maximal tension of about 0.85 bars or 85 </a:t>
            </a:r>
            <a:r>
              <a:rPr lang="en-US" dirty="0" err="1" smtClean="0"/>
              <a:t>kPa</a:t>
            </a:r>
            <a:r>
              <a:rPr lang="en-US" dirty="0" smtClean="0"/>
              <a:t>.</a:t>
            </a:r>
          </a:p>
          <a:p>
            <a:pPr algn="just">
              <a:buNone/>
            </a:pPr>
            <a:endParaRPr lang="en-US" dirty="0" smtClean="0">
              <a:solidFill>
                <a:srgbClr val="FF0000"/>
              </a:solidFill>
            </a:endParaRPr>
          </a:p>
          <a:p>
            <a:pPr algn="just">
              <a:buNone/>
            </a:pPr>
            <a:r>
              <a:rPr lang="en-US" dirty="0" smtClean="0">
                <a:solidFill>
                  <a:srgbClr val="FF0000"/>
                </a:solidFill>
              </a:rPr>
              <a:t>Merits</a:t>
            </a:r>
          </a:p>
          <a:p>
            <a:pPr algn="just">
              <a:buNone/>
            </a:pPr>
            <a:r>
              <a:rPr lang="en-US" dirty="0" smtClean="0"/>
              <a:t>• Repeated measurements at the same location</a:t>
            </a:r>
          </a:p>
          <a:p>
            <a:pPr algn="just">
              <a:buNone/>
            </a:pPr>
            <a:r>
              <a:rPr lang="en-US" dirty="0" smtClean="0"/>
              <a:t>• Nondestructive method</a:t>
            </a:r>
          </a:p>
          <a:p>
            <a:pPr algn="just">
              <a:buNone/>
            </a:pPr>
            <a:r>
              <a:rPr lang="en-US" dirty="0" smtClean="0"/>
              <a:t>• Suitable for scheduling irrigations to crops raised in coarse textured soils where majority of ASM is between 0 – 0.8 bars or 0 to 80 </a:t>
            </a:r>
            <a:r>
              <a:rPr lang="en-US" dirty="0" err="1" smtClean="0"/>
              <a:t>kPa</a:t>
            </a:r>
            <a:r>
              <a:rPr lang="en-US" dirty="0" smtClean="0"/>
              <a:t> or </a:t>
            </a:r>
            <a:r>
              <a:rPr lang="en-US" dirty="0" err="1" smtClean="0"/>
              <a:t>centibars</a:t>
            </a:r>
            <a:r>
              <a:rPr lang="en-US" dirty="0" smtClean="0"/>
              <a:t> and requiring frequent irrigations</a:t>
            </a:r>
          </a:p>
          <a:p>
            <a:pPr algn="just">
              <a:buNone/>
            </a:pPr>
            <a:endParaRPr lang="en-US" dirty="0" smtClean="0">
              <a:solidFill>
                <a:srgbClr val="FF0000"/>
              </a:solidFill>
            </a:endParaRPr>
          </a:p>
          <a:p>
            <a:pPr algn="just">
              <a:buNone/>
            </a:pPr>
            <a:r>
              <a:rPr lang="en-US" dirty="0" smtClean="0">
                <a:solidFill>
                  <a:srgbClr val="FF0000"/>
                </a:solidFill>
              </a:rPr>
              <a:t>Demerits</a:t>
            </a:r>
          </a:p>
          <a:p>
            <a:pPr algn="just">
              <a:buNone/>
            </a:pPr>
            <a:r>
              <a:rPr lang="en-US" dirty="0" smtClean="0"/>
              <a:t>• Measurements limited to 0.8 bars suction only</a:t>
            </a:r>
          </a:p>
          <a:p>
            <a:pPr algn="just">
              <a:buNone/>
            </a:pPr>
            <a:r>
              <a:rPr lang="en-US" dirty="0" smtClean="0"/>
              <a:t>• Maximum depth of insertion is about 5 m only</a:t>
            </a:r>
          </a:p>
          <a:p>
            <a:pPr algn="just">
              <a:buNone/>
            </a:pPr>
            <a:r>
              <a:rPr lang="en-US" dirty="0" smtClean="0"/>
              <a:t>• Water in the </a:t>
            </a:r>
            <a:r>
              <a:rPr lang="en-US" dirty="0" err="1" smtClean="0"/>
              <a:t>tensiometer</a:t>
            </a:r>
            <a:r>
              <a:rPr lang="en-US" dirty="0" smtClean="0"/>
              <a:t> must be maintained always at a constant height</a:t>
            </a:r>
          </a:p>
          <a:p>
            <a:pPr algn="just">
              <a:buNone/>
            </a:pPr>
            <a:r>
              <a:rPr lang="en-US" dirty="0" smtClean="0"/>
              <a:t>• Requires few hours for equilibration after initial installation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dirty="0" smtClean="0"/>
              <a:t> </a:t>
            </a:r>
            <a:r>
              <a:rPr lang="en-US" dirty="0" smtClean="0">
                <a:solidFill>
                  <a:srgbClr val="FF0000"/>
                </a:solidFill>
              </a:rPr>
              <a:t>4.Pressure plate &amp; Pressure membrane apparatus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Laboratory measurements of soil water potential are usually made with pressure membrane and pressure plate apparatus. It consists of ceramic pressure plates or membranes of high air entry values contained in airtight metallic chambers strong enough to withstand high pressure of 15 bars or more .The apparatus enables development of soil moisture characteristic curves over a wide range of </a:t>
            </a:r>
            <a:r>
              <a:rPr lang="en-US" dirty="0" err="1" smtClean="0"/>
              <a:t>matric</a:t>
            </a:r>
            <a:r>
              <a:rPr lang="en-US" dirty="0" smtClean="0"/>
              <a:t> potential. Moisture content is determined against pressure values varying from −0.1 to −15 bars. The values of moisture content so obtained at a given applied pressure are used to construct soil moisture characteristic curves.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Grp="1" noChangeAspect="1" noChangeArrowheads="1"/>
          </p:cNvPicPr>
          <p:nvPr>
            <p:ph idx="1"/>
          </p:nvPr>
        </p:nvPicPr>
        <p:blipFill>
          <a:blip r:embed="rId2"/>
          <a:srcRect/>
          <a:stretch>
            <a:fillRect/>
          </a:stretch>
        </p:blipFill>
        <p:spPr bwMode="auto">
          <a:xfrm>
            <a:off x="590550" y="1143000"/>
            <a:ext cx="7962900" cy="4225131"/>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3" name="TextBox 2"/>
          <p:cNvSpPr txBox="1">
            <a:spLocks noChangeArrowheads="1"/>
          </p:cNvSpPr>
          <p:nvPr/>
        </p:nvSpPr>
        <p:spPr bwMode="auto">
          <a:xfrm>
            <a:off x="152400" y="152400"/>
            <a:ext cx="8305800" cy="5632311"/>
          </a:xfrm>
          <a:prstGeom prst="rect">
            <a:avLst/>
          </a:prstGeom>
          <a:noFill/>
          <a:ln w="9525">
            <a:noFill/>
            <a:miter lim="800000"/>
            <a:headEnd/>
            <a:tailEnd/>
          </a:ln>
        </p:spPr>
        <p:txBody>
          <a:bodyPr wrap="square">
            <a:spAutoFit/>
          </a:bodyPr>
          <a:lstStyle/>
          <a:p>
            <a:pPr algn="ctr"/>
            <a:r>
              <a:rPr lang="en-US" sz="2400" b="1" dirty="0" smtClean="0"/>
              <a:t>Soil water movement in plants </a:t>
            </a:r>
          </a:p>
          <a:p>
            <a:pPr algn="just"/>
            <a:endParaRPr lang="en-US" sz="2400" b="1" dirty="0" smtClean="0"/>
          </a:p>
          <a:p>
            <a:pPr algn="just"/>
            <a:endParaRPr lang="en-US" sz="2400" b="1" dirty="0" smtClean="0"/>
          </a:p>
          <a:p>
            <a:pPr algn="just"/>
            <a:r>
              <a:rPr lang="en-US" sz="2400" b="1" dirty="0" smtClean="0"/>
              <a:t>Water </a:t>
            </a:r>
            <a:r>
              <a:rPr lang="en-US" sz="2400" b="1" dirty="0"/>
              <a:t>Uptake by plants:</a:t>
            </a:r>
          </a:p>
          <a:p>
            <a:pPr algn="just"/>
            <a:endParaRPr lang="en-US" sz="2400" b="1" dirty="0"/>
          </a:p>
          <a:p>
            <a:pPr algn="just"/>
            <a:r>
              <a:rPr lang="en-US" sz="2400" b="1" dirty="0"/>
              <a:t>Passive absorption: When water enters into the roots by negative pressure.</a:t>
            </a:r>
          </a:p>
          <a:p>
            <a:pPr algn="just"/>
            <a:endParaRPr lang="en-US" sz="2400" b="1" dirty="0"/>
          </a:p>
          <a:p>
            <a:pPr algn="just"/>
            <a:r>
              <a:rPr lang="en-US" sz="2400" b="1" dirty="0"/>
              <a:t>Active absorption: When there is a little transpiration, the roots of many plants absorb water by spending energy which is known as active absorption.</a:t>
            </a:r>
          </a:p>
          <a:p>
            <a:pPr algn="just"/>
            <a:endParaRPr lang="en-US" sz="2400" b="1" dirty="0"/>
          </a:p>
          <a:p>
            <a:pPr algn="just"/>
            <a:r>
              <a:rPr lang="en-US" sz="2400" b="1" dirty="0"/>
              <a:t>Aerial absorption: Some plants are able to absorb water from atmosphere when there is shortage of water in soil. This is known as aerial absorption or negative transpiration.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67" name="Picture 2" descr="C:\Users\Tanuj\Desktop\image002.gif"/>
          <p:cNvPicPr>
            <a:picLocks noChangeAspect="1" noChangeArrowheads="1"/>
          </p:cNvPicPr>
          <p:nvPr/>
        </p:nvPicPr>
        <p:blipFill>
          <a:blip r:embed="rId2"/>
          <a:srcRect/>
          <a:stretch>
            <a:fillRect/>
          </a:stretch>
        </p:blipFill>
        <p:spPr bwMode="auto">
          <a:xfrm>
            <a:off x="1046163" y="530225"/>
            <a:ext cx="5680075" cy="6162675"/>
          </a:xfrm>
          <a:prstGeom prst="rect">
            <a:avLst/>
          </a:prstGeom>
          <a:noFill/>
          <a:ln w="9525">
            <a:noFill/>
            <a:miter lim="800000"/>
            <a:headEnd/>
            <a:tailEnd/>
          </a:ln>
        </p:spPr>
      </p:pic>
      <p:sp>
        <p:nvSpPr>
          <p:cNvPr id="11268" name="TextBox 2"/>
          <p:cNvSpPr txBox="1">
            <a:spLocks noChangeArrowheads="1"/>
          </p:cNvSpPr>
          <p:nvPr/>
        </p:nvSpPr>
        <p:spPr bwMode="auto">
          <a:xfrm>
            <a:off x="762000" y="6350"/>
            <a:ext cx="6248400" cy="523875"/>
          </a:xfrm>
          <a:prstGeom prst="rect">
            <a:avLst/>
          </a:prstGeom>
          <a:noFill/>
          <a:ln w="9525">
            <a:noFill/>
            <a:miter lim="800000"/>
            <a:headEnd/>
            <a:tailEnd/>
          </a:ln>
        </p:spPr>
        <p:txBody>
          <a:bodyPr>
            <a:spAutoFit/>
          </a:bodyPr>
          <a:lstStyle/>
          <a:p>
            <a:pPr algn="ctr"/>
            <a:r>
              <a:rPr lang="en-US" sz="2800" b="1" dirty="0"/>
              <a:t>Translocation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147" name="Picture 4"/>
          <p:cNvPicPr>
            <a:picLocks noChangeAspect="1" noChangeArrowheads="1"/>
          </p:cNvPicPr>
          <p:nvPr/>
        </p:nvPicPr>
        <p:blipFill>
          <a:blip r:embed="rId2"/>
          <a:srcRect/>
          <a:stretch>
            <a:fillRect/>
          </a:stretch>
        </p:blipFill>
        <p:spPr bwMode="auto">
          <a:xfrm>
            <a:off x="152400" y="215900"/>
            <a:ext cx="5486400" cy="6529388"/>
          </a:xfrm>
          <a:prstGeom prst="rect">
            <a:avLst/>
          </a:prstGeom>
          <a:noFill/>
          <a:ln w="9525">
            <a:noFill/>
            <a:miter lim="800000"/>
            <a:headEnd/>
            <a:tailEnd/>
          </a:ln>
        </p:spPr>
      </p:pic>
      <p:sp>
        <p:nvSpPr>
          <p:cNvPr id="6148" name="Rectangle 2"/>
          <p:cNvSpPr>
            <a:spLocks noChangeArrowheads="1"/>
          </p:cNvSpPr>
          <p:nvPr/>
        </p:nvSpPr>
        <p:spPr bwMode="auto">
          <a:xfrm>
            <a:off x="5894388" y="2503488"/>
            <a:ext cx="3097212" cy="1476375"/>
          </a:xfrm>
          <a:prstGeom prst="rect">
            <a:avLst/>
          </a:prstGeom>
          <a:noFill/>
          <a:ln w="9525">
            <a:noFill/>
            <a:miter lim="800000"/>
            <a:headEnd/>
            <a:tailEnd/>
          </a:ln>
        </p:spPr>
        <p:txBody>
          <a:bodyPr>
            <a:spAutoFit/>
          </a:bodyPr>
          <a:lstStyle/>
          <a:p>
            <a:r>
              <a:rPr lang="en-US" sz="2400" b="1">
                <a:solidFill>
                  <a:srgbClr val="C00000"/>
                </a:solidFill>
              </a:rPr>
              <a:t>Effect of structural type on permeability for water</a:t>
            </a:r>
          </a:p>
          <a:p>
            <a:r>
              <a:rPr lang="en-US"/>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Rectangle 2"/>
          <p:cNvSpPr>
            <a:spLocks noChangeArrowheads="1"/>
          </p:cNvSpPr>
          <p:nvPr/>
        </p:nvSpPr>
        <p:spPr bwMode="auto">
          <a:xfrm>
            <a:off x="152400" y="0"/>
            <a:ext cx="8610600" cy="7017306"/>
          </a:xfrm>
          <a:prstGeom prst="rect">
            <a:avLst/>
          </a:prstGeom>
          <a:noFill/>
          <a:ln w="9525">
            <a:noFill/>
            <a:miter lim="800000"/>
            <a:headEnd/>
            <a:tailEnd/>
          </a:ln>
        </p:spPr>
        <p:txBody>
          <a:bodyPr wrap="square">
            <a:spAutoFit/>
          </a:bodyPr>
          <a:lstStyle/>
          <a:p>
            <a:pPr algn="just"/>
            <a:r>
              <a:rPr lang="en-US" sz="2400" b="1" dirty="0" smtClean="0"/>
              <a:t>Infiltration</a:t>
            </a:r>
            <a:endParaRPr lang="en-US" sz="2400" b="1" dirty="0"/>
          </a:p>
          <a:p>
            <a:pPr algn="just"/>
            <a:r>
              <a:rPr lang="en-US" sz="2400" b="1" dirty="0"/>
              <a:t>Infiltration is the entry of fluid from one medium to another. In irrigation practice  it is the term applied to the process  of water  entry into the soil, generally by downward flow through  all or part of the soil surface is termed as infiltration.</a:t>
            </a:r>
          </a:p>
          <a:p>
            <a:pPr algn="just"/>
            <a:endParaRPr lang="en-US" sz="2400" b="1" dirty="0"/>
          </a:p>
          <a:p>
            <a:pPr algn="just"/>
            <a:r>
              <a:rPr lang="en-US" sz="2400" b="1" dirty="0" smtClean="0"/>
              <a:t>Seepage</a:t>
            </a:r>
          </a:p>
          <a:p>
            <a:pPr algn="just"/>
            <a:r>
              <a:rPr lang="en-US" sz="2400" b="1" dirty="0" smtClean="0"/>
              <a:t>The lateral  movement of water  through  soil pores  or small cracks in the soil profile under unsaturated condition is known as seepage.</a:t>
            </a:r>
          </a:p>
          <a:p>
            <a:pPr algn="just"/>
            <a:endParaRPr lang="en-US" sz="2400" b="1" dirty="0" smtClean="0"/>
          </a:p>
          <a:p>
            <a:pPr algn="just"/>
            <a:r>
              <a:rPr lang="en-US" sz="2400" b="1" dirty="0" smtClean="0"/>
              <a:t>Drainage </a:t>
            </a:r>
          </a:p>
          <a:p>
            <a:pPr algn="just"/>
            <a:r>
              <a:rPr lang="en-US" sz="2400" b="1" dirty="0" smtClean="0"/>
              <a:t>The frequency and duration of periods when the soil is free from saturation with water. It controls the soil cum water relationship and the supply of nutrients to the plants.</a:t>
            </a:r>
          </a:p>
          <a:p>
            <a:pPr algn="just"/>
            <a:r>
              <a:rPr lang="en-US" sz="2400" dirty="0" smtClean="0"/>
              <a:t>Drainage classified as Very poorly drained, Poorly drained, Imperfect ,Moderately well ,Well ,Somewhat excessive and  Excessive</a:t>
            </a:r>
            <a:endParaRPr lang="en-US" sz="2400" b="1" dirty="0" smtClean="0"/>
          </a:p>
          <a:p>
            <a:pPr algn="just"/>
            <a:endParaRPr lang="en-US" b="1"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39" name="Rectangle 2"/>
          <p:cNvSpPr>
            <a:spLocks noChangeArrowheads="1"/>
          </p:cNvSpPr>
          <p:nvPr/>
        </p:nvSpPr>
        <p:spPr bwMode="auto">
          <a:xfrm>
            <a:off x="152400" y="152400"/>
            <a:ext cx="7010400" cy="4800600"/>
          </a:xfrm>
          <a:prstGeom prst="rect">
            <a:avLst/>
          </a:prstGeom>
          <a:noFill/>
          <a:ln w="9525">
            <a:noFill/>
            <a:miter lim="800000"/>
            <a:headEnd/>
            <a:tailEnd/>
          </a:ln>
        </p:spPr>
        <p:txBody>
          <a:bodyPr>
            <a:spAutoFit/>
          </a:bodyPr>
          <a:lstStyle/>
          <a:p>
            <a:pPr algn="just"/>
            <a:endParaRPr lang="en-US" b="1" dirty="0">
              <a:solidFill>
                <a:srgbClr val="FFFF00"/>
              </a:solidFill>
            </a:endParaRPr>
          </a:p>
          <a:p>
            <a:pPr algn="just"/>
            <a:r>
              <a:rPr lang="en-US" sz="2400" b="1" dirty="0"/>
              <a:t>Permeability</a:t>
            </a:r>
          </a:p>
          <a:p>
            <a:pPr algn="just"/>
            <a:r>
              <a:rPr lang="en-US" sz="2400" b="1" dirty="0"/>
              <a:t>It indicates  the relative ease with which air and water  penetrate or pass through  the soil pores. Permeability of soils is generally  classified  as rapid, moderate and slow. </a:t>
            </a:r>
          </a:p>
          <a:p>
            <a:pPr algn="just"/>
            <a:endParaRPr lang="en-US" sz="2400" b="1" dirty="0"/>
          </a:p>
          <a:p>
            <a:pPr algn="just"/>
            <a:r>
              <a:rPr lang="en-US" sz="2400" b="1" dirty="0"/>
              <a:t>Deep percolation</a:t>
            </a:r>
          </a:p>
          <a:p>
            <a:pPr algn="just"/>
            <a:r>
              <a:rPr lang="en-US" sz="2400" b="1" dirty="0"/>
              <a:t>Once the water  has infiltrated the soil, the water  moves downward into the profile.  This post- infiltration water  movement downward with in the soil profile under  the influence of both gravity  and  hydrostatic pressure  is  termed as  deep  percolation.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438400"/>
            <a:ext cx="576433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2800" y="0"/>
            <a:ext cx="1981200" cy="6858000"/>
          </a:xfrm>
          <a:prstGeom prst="rect">
            <a:avLst/>
          </a:prstGeom>
          <a:solidFill>
            <a:srgbClr val="727B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71" name="Rectangle 2"/>
          <p:cNvSpPr>
            <a:spLocks noChangeArrowheads="1"/>
          </p:cNvSpPr>
          <p:nvPr/>
        </p:nvSpPr>
        <p:spPr bwMode="auto">
          <a:xfrm>
            <a:off x="228600" y="152400"/>
            <a:ext cx="6934200" cy="3847207"/>
          </a:xfrm>
          <a:prstGeom prst="rect">
            <a:avLst/>
          </a:prstGeom>
          <a:noFill/>
          <a:ln w="9525">
            <a:noFill/>
            <a:miter lim="800000"/>
            <a:headEnd/>
            <a:tailEnd/>
          </a:ln>
        </p:spPr>
        <p:txBody>
          <a:bodyPr>
            <a:spAutoFit/>
          </a:bodyPr>
          <a:lstStyle/>
          <a:p>
            <a:pPr algn="just"/>
            <a:r>
              <a:rPr lang="en-US" sz="2800" b="1" dirty="0"/>
              <a:t>Density of soil solids</a:t>
            </a:r>
          </a:p>
          <a:p>
            <a:pPr algn="just"/>
            <a:endParaRPr lang="en-US" sz="2400" b="1" dirty="0">
              <a:solidFill>
                <a:srgbClr val="FFFF00"/>
              </a:solidFill>
            </a:endParaRPr>
          </a:p>
          <a:p>
            <a:pPr algn="just"/>
            <a:r>
              <a:rPr lang="en-US" sz="2400" b="1" dirty="0"/>
              <a:t>Particle density (</a:t>
            </a:r>
            <a:r>
              <a:rPr lang="en-US" sz="2400" b="1" dirty="0" err="1"/>
              <a:t>ρd</a:t>
            </a:r>
            <a:r>
              <a:rPr lang="en-US" sz="2400" b="1" dirty="0"/>
              <a:t>):  It is the ratio of a given mass (or weight) of soil solids to that  of its volume. It is usually  expressed in terms  of g/cm3.</a:t>
            </a:r>
          </a:p>
          <a:p>
            <a:pPr algn="just"/>
            <a:endParaRPr lang="en-US" sz="2400" b="1" dirty="0"/>
          </a:p>
          <a:p>
            <a:pPr algn="just"/>
            <a:r>
              <a:rPr lang="en-US" sz="2400" b="1" dirty="0"/>
              <a:t>Bulk density (</a:t>
            </a:r>
            <a:r>
              <a:rPr lang="en-US" sz="2400" b="1" dirty="0" err="1"/>
              <a:t>bd</a:t>
            </a:r>
            <a:r>
              <a:rPr lang="en-US" sz="2400" b="1" dirty="0"/>
              <a:t>):  It refers  to the ratio of a given mass of an oven dried soil to that  of its field volume  (i.e., solids  + pore  spaces</a:t>
            </a:r>
            <a:r>
              <a:rPr lang="en-US" sz="2400" b="1" dirty="0" smtClean="0"/>
              <a:t>).</a:t>
            </a:r>
          </a:p>
          <a:p>
            <a:endParaRPr lang="en-US" sz="2400" dirty="0" smtClean="0"/>
          </a:p>
        </p:txBody>
      </p:sp>
      <p:pic>
        <p:nvPicPr>
          <p:cNvPr id="88065" name="Picture 1"/>
          <p:cNvPicPr>
            <a:picLocks noChangeAspect="1" noChangeArrowheads="1"/>
          </p:cNvPicPr>
          <p:nvPr/>
        </p:nvPicPr>
        <p:blipFill>
          <a:blip r:embed="rId2"/>
          <a:srcRect/>
          <a:stretch>
            <a:fillRect/>
          </a:stretch>
        </p:blipFill>
        <p:spPr bwMode="auto">
          <a:xfrm>
            <a:off x="152400" y="3886200"/>
            <a:ext cx="6858000" cy="2390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1"/>
            <a:ext cx="7924800" cy="4801314"/>
          </a:xfrm>
          <a:prstGeom prst="rect">
            <a:avLst/>
          </a:prstGeom>
        </p:spPr>
        <p:txBody>
          <a:bodyPr wrap="square">
            <a:spAutoFit/>
          </a:bodyPr>
          <a:lstStyle/>
          <a:p>
            <a:pPr algn="just"/>
            <a:r>
              <a:rPr lang="en-US" b="1" dirty="0" smtClean="0"/>
              <a:t>Pore space Soil total porosity A is an index of pore volume in the soil. It is the space in a </a:t>
            </a:r>
            <a:r>
              <a:rPr lang="en-US" b="1" dirty="0" err="1" smtClean="0"/>
              <a:t>givenvolume</a:t>
            </a:r>
            <a:r>
              <a:rPr lang="en-US" b="1" dirty="0" smtClean="0"/>
              <a:t> of soil that is occupied by air and water or not occupied by the soil solids. The total porosity is calculated as follows</a:t>
            </a:r>
          </a:p>
          <a:p>
            <a:pPr algn="just"/>
            <a:endParaRPr lang="en-US" b="1" dirty="0" smtClean="0"/>
          </a:p>
          <a:p>
            <a:pPr algn="just"/>
            <a:endParaRPr lang="en-US" b="1" dirty="0" smtClean="0"/>
          </a:p>
          <a:p>
            <a:pPr algn="just"/>
            <a:endParaRPr lang="en-US" b="1" dirty="0" smtClean="0"/>
          </a:p>
          <a:p>
            <a:pPr algn="just"/>
            <a:endParaRPr lang="en-US" b="1" dirty="0" smtClean="0"/>
          </a:p>
          <a:p>
            <a:pPr algn="just"/>
            <a:endParaRPr lang="en-US" b="1" dirty="0" smtClean="0"/>
          </a:p>
          <a:p>
            <a:pPr algn="just"/>
            <a:endParaRPr lang="en-US" b="1" dirty="0" smtClean="0"/>
          </a:p>
          <a:p>
            <a:r>
              <a:rPr lang="en-US" dirty="0" smtClean="0"/>
              <a:t>Total porosity value generally lies in the range of 30 to 60% for arable soils. Coarse</a:t>
            </a:r>
          </a:p>
          <a:p>
            <a:r>
              <a:rPr lang="en-US" dirty="0" smtClean="0"/>
              <a:t>textured soils tend to be less porous (35 – 50%) than the fine textured soils (40 – 60%),though the mean size of individual pores is greater (&gt;0.06mm in diameter) in the former than in the latter.</a:t>
            </a:r>
            <a:endParaRPr lang="en-US" b="1" dirty="0" smtClean="0"/>
          </a:p>
          <a:p>
            <a:pPr algn="just"/>
            <a:endParaRPr lang="en-US" b="1" dirty="0" smtClean="0"/>
          </a:p>
          <a:p>
            <a:pPr algn="just"/>
            <a:r>
              <a:rPr lang="en-US" b="1" dirty="0" smtClean="0"/>
              <a:t>Soil moisture tension:</a:t>
            </a:r>
          </a:p>
          <a:p>
            <a:pPr algn="just"/>
            <a:r>
              <a:rPr lang="en-US" b="1" dirty="0" smtClean="0"/>
              <a:t>The moisture held in the soil against gravity may be described in terms  of moisture tension.  </a:t>
            </a:r>
            <a:endParaRPr lang="en-US" b="1" dirty="0"/>
          </a:p>
        </p:txBody>
      </p:sp>
      <p:pic>
        <p:nvPicPr>
          <p:cNvPr id="110594" name="Picture 2"/>
          <p:cNvPicPr>
            <a:picLocks noChangeAspect="1" noChangeArrowheads="1"/>
          </p:cNvPicPr>
          <p:nvPr/>
        </p:nvPicPr>
        <p:blipFill>
          <a:blip r:embed="rId2"/>
          <a:srcRect/>
          <a:stretch>
            <a:fillRect/>
          </a:stretch>
        </p:blipFill>
        <p:spPr bwMode="auto">
          <a:xfrm>
            <a:off x="838200" y="1828800"/>
            <a:ext cx="6467475" cy="666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MOVING WATER</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b="1" dirty="0" smtClean="0"/>
              <a:t>Kinetic Energy</a:t>
            </a:r>
            <a:r>
              <a:rPr lang="en-US" dirty="0" smtClean="0"/>
              <a:t>: when water (not soil water) is </a:t>
            </a:r>
            <a:r>
              <a:rPr lang="en-US" dirty="0"/>
              <a:t>flowing in a river in rapid and turbulent </a:t>
            </a:r>
            <a:r>
              <a:rPr lang="en-US" dirty="0" smtClean="0"/>
              <a:t>flows.</a:t>
            </a:r>
          </a:p>
          <a:p>
            <a:pPr>
              <a:buFont typeface="Wingdings" panose="05000000000000000000" pitchFamily="2" charset="2"/>
              <a:buChar char="Ø"/>
            </a:pPr>
            <a:r>
              <a:rPr lang="en-US" b="1" dirty="0" smtClean="0"/>
              <a:t>Potential Energy</a:t>
            </a:r>
            <a:r>
              <a:rPr lang="en-US" dirty="0" smtClean="0"/>
              <a:t>: determines </a:t>
            </a:r>
            <a:r>
              <a:rPr lang="en-US" dirty="0"/>
              <a:t>the status and movement of soil </a:t>
            </a:r>
            <a:r>
              <a:rPr lang="en-US" dirty="0" smtClean="0"/>
              <a:t>water (moving very slowly).</a:t>
            </a:r>
          </a:p>
          <a:p>
            <a:pPr>
              <a:buFont typeface="Wingdings" panose="05000000000000000000" pitchFamily="2" charset="2"/>
              <a:buChar char="Ø"/>
            </a:pPr>
            <a:r>
              <a:rPr lang="en-US" dirty="0" smtClean="0"/>
              <a:t>Like all substances, soil </a:t>
            </a:r>
            <a:r>
              <a:rPr lang="en-US" dirty="0"/>
              <a:t>water </a:t>
            </a:r>
            <a:r>
              <a:rPr lang="en-US" b="1" dirty="0" smtClean="0"/>
              <a:t>move from </a:t>
            </a:r>
            <a:r>
              <a:rPr lang="en-US" b="1" dirty="0"/>
              <a:t>higher to lower energy level. </a:t>
            </a:r>
            <a:endParaRPr lang="en-US" dirty="0"/>
          </a:p>
        </p:txBody>
      </p:sp>
    </p:spTree>
    <p:extLst>
      <p:ext uri="{BB962C8B-B14F-4D97-AF65-F5344CB8AC3E}">
        <p14:creationId xmlns:p14="http://schemas.microsoft.com/office/powerpoint/2010/main" val="2438517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1807</TotalTime>
  <Words>3953</Words>
  <Application>Microsoft Office PowerPoint</Application>
  <PresentationFormat>On-screen Show (4:3)</PresentationFormat>
  <Paragraphs>294</Paragraphs>
  <Slides>62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Tahoma</vt:lpstr>
      <vt:lpstr>Times New Roman</vt:lpstr>
      <vt:lpstr>Wingdings</vt:lpstr>
      <vt:lpstr>Office Theme</vt:lpstr>
      <vt:lpstr>Course name – Principles and Practices of Water Management (AGRO 0504) Course Credit – 2+1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ENERGY MOVING WATER</vt:lpstr>
      <vt:lpstr>PowerPoint Presentation</vt:lpstr>
      <vt:lpstr>TWO DIMENTIONAL STRUCTURE OF WATER MOLECULE (The Nature and Properties of Soils, 14th Edition, revised) </vt:lpstr>
      <vt:lpstr>HYDROGEN BONDING (The Nature and Properties of Soils, 14th Edition, revised) </vt:lpstr>
      <vt:lpstr>pF </vt:lpstr>
      <vt:lpstr>Approximate equivalents among expressions of soil water tension</vt:lpstr>
      <vt:lpstr>PowerPoint Presentation</vt:lpstr>
      <vt:lpstr>OSMOTIC EFFECT</vt:lpstr>
      <vt:lpstr>Physical Classification of Water</vt:lpstr>
      <vt:lpstr>PowerPoint Presentation</vt:lpstr>
      <vt:lpstr>Soil Water Potential </vt:lpstr>
      <vt:lpstr>Soil-Plant-Atmosphere Continuum </vt:lpstr>
      <vt:lpstr>Physical Classification of Water</vt:lpstr>
      <vt:lpstr>PowerPoint Presentation</vt:lpstr>
      <vt:lpstr>LEVELS OF SOIL MOISTURE</vt:lpstr>
      <vt:lpstr>LEVELS OF SOIL MOISTURE</vt:lpstr>
      <vt:lpstr>PLANT AVAILABLE WATER</vt:lpstr>
      <vt:lpstr>TYPES OF SOIL WATER</vt:lpstr>
      <vt:lpstr>TYPES OF SOIL WATER</vt:lpstr>
      <vt:lpstr>GRAVITATIONAL WATER</vt:lpstr>
      <vt:lpstr>TYPES OF SOIL WATER</vt:lpstr>
      <vt:lpstr>CAPILLARY RISE</vt:lpstr>
      <vt:lpstr>CAPILLARY RISE</vt:lpstr>
      <vt:lpstr>SOIL WATER MOVEMENT FACTS</vt:lpstr>
      <vt:lpstr>SOIL WATER MOVEMENT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Measurement of Soil Moisture</vt:lpstr>
      <vt:lpstr>Direct methods </vt:lpstr>
      <vt:lpstr>2 Volumetric method </vt:lpstr>
      <vt:lpstr>PowerPoint Presentation</vt:lpstr>
      <vt:lpstr>PowerPoint Presentation</vt:lpstr>
      <vt:lpstr>PowerPoint Presentation</vt:lpstr>
      <vt:lpstr>Indirect methods</vt:lpstr>
      <vt:lpstr>PowerPoint Presentation</vt:lpstr>
      <vt:lpstr>PowerPoint Presentation</vt:lpstr>
      <vt:lpstr>2 Neutron scattering technique</vt:lpstr>
      <vt:lpstr>PowerPoint Presentation</vt:lpstr>
      <vt:lpstr>PowerPoint Presentation</vt:lpstr>
      <vt:lpstr>3 Tensiometer </vt:lpstr>
      <vt:lpstr>PowerPoint Presentation</vt:lpstr>
      <vt:lpstr>PowerPoint Presentation</vt:lpstr>
      <vt:lpstr> 4.Pressure plate &amp; Pressure membrane apparatus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LENOVO</cp:lastModifiedBy>
  <cp:revision>53</cp:revision>
  <dcterms:created xsi:type="dcterms:W3CDTF">2006-08-16T00:00:00Z</dcterms:created>
  <dcterms:modified xsi:type="dcterms:W3CDTF">2023-07-05T11:45:49Z</dcterms:modified>
</cp:coreProperties>
</file>