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01" r:id="rId3"/>
    <p:sldId id="277" r:id="rId4"/>
    <p:sldId id="302" r:id="rId5"/>
    <p:sldId id="303" r:id="rId6"/>
    <p:sldId id="304" r:id="rId7"/>
    <p:sldId id="305" r:id="rId8"/>
    <p:sldId id="306" r:id="rId9"/>
    <p:sldId id="307" r:id="rId10"/>
    <p:sldId id="311" r:id="rId11"/>
    <p:sldId id="316" r:id="rId12"/>
    <p:sldId id="317" r:id="rId13"/>
    <p:sldId id="318" r:id="rId14"/>
    <p:sldId id="319" r:id="rId15"/>
    <p:sldId id="321" r:id="rId16"/>
    <p:sldId id="324" r:id="rId17"/>
    <p:sldId id="325" r:id="rId18"/>
    <p:sldId id="3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267A6-688F-4855-8F5F-D7D7810D638A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218C6-DC87-4C0E-A9DC-849C54973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8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Course name –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Principles and Practices of Water Management (AGRO 0504)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Credit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2+1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3124200"/>
            <a:ext cx="7086600" cy="228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Transpiration; soil-water-plant relationships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95C8-4354-457D-80D7-16DC0A6A57BD}" type="slidenum">
              <a:rPr lang="en-GB"/>
              <a:pPr/>
              <a:t>10</a:t>
            </a:fld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4191000" cy="990600"/>
          </a:xfrm>
        </p:spPr>
        <p:txBody>
          <a:bodyPr/>
          <a:lstStyle/>
          <a:p>
            <a:r>
              <a:rPr lang="en-GB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Wilting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486400" y="1219200"/>
            <a:ext cx="3657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If water lost by transpiration is greater than water uptake via the roots the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plant cells</a:t>
            </a:r>
            <a:r>
              <a:rPr lang="en-GB" sz="2000"/>
              <a:t> become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flaccid</a:t>
            </a:r>
            <a:r>
              <a:rPr lang="en-GB" sz="2000"/>
              <a:t> and the plant wilts.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86400" y="3429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When the guard cells are flaccid the stomata close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11188" y="2133600"/>
            <a:ext cx="4392612" cy="120491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  <a:latin typeface="Arial" charset="0"/>
              </a:rPr>
              <a:t>Subject to copyright clearance a suitable image showing plants wilting could be inserted here.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  <a:latin typeface="Arial" charset="0"/>
              </a:rPr>
              <a:t>e.g. one similar to that found at: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chemeClr val="tx2"/>
                </a:solidFill>
                <a:latin typeface="Arial" charset="0"/>
              </a:rPr>
              <a:t>http://pdc.unl.edu/sugarbeet/RhizochtoniaRootAndCrownRot/suddenwilt.htm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B6B4E-DC1A-4414-BF63-717612F2E896}" type="slidenum">
              <a:rPr lang="en-GB"/>
              <a:pPr/>
              <a:t>11</a:t>
            </a:fld>
            <a:endParaRPr lang="en-GB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124200" y="2209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Thin outer wall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1219200" y="2057400"/>
            <a:ext cx="16764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The guard cells control the opening and closing of the stomata 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2038350" y="2057400"/>
            <a:ext cx="76200" cy="3581400"/>
          </a:xfrm>
          <a:prstGeom prst="ellipse">
            <a:avLst/>
          </a:prstGeom>
          <a:solidFill>
            <a:srgbClr val="FFFFCC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057400" y="2057400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133600" y="2081213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943600" y="2133600"/>
            <a:ext cx="2514600" cy="3581400"/>
            <a:chOff x="3744" y="1344"/>
            <a:chExt cx="1584" cy="2256"/>
          </a:xfrm>
        </p:grpSpPr>
        <p:sp>
          <p:nvSpPr>
            <p:cNvPr id="12304" name="Oval 16"/>
            <p:cNvSpPr>
              <a:spLocks noChangeArrowheads="1"/>
            </p:cNvSpPr>
            <p:nvPr/>
          </p:nvSpPr>
          <p:spPr bwMode="auto">
            <a:xfrm>
              <a:off x="3744" y="1344"/>
              <a:ext cx="1584" cy="22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Oval 17"/>
            <p:cNvSpPr>
              <a:spLocks noChangeArrowheads="1"/>
            </p:cNvSpPr>
            <p:nvPr/>
          </p:nvSpPr>
          <p:spPr bwMode="auto">
            <a:xfrm>
              <a:off x="4320" y="1344"/>
              <a:ext cx="432" cy="2256"/>
            </a:xfrm>
            <a:prstGeom prst="ellipse">
              <a:avLst/>
            </a:prstGeom>
            <a:solidFill>
              <a:srgbClr val="FFFFCC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Guard cells flaccid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000125" y="58483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Stoma closed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124575" y="5791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Stoma open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638800" y="152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Guard cells turgid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2081213" y="5562600"/>
            <a:ext cx="0" cy="4572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7162800" y="4800600"/>
            <a:ext cx="0" cy="11430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2819400" y="2514600"/>
            <a:ext cx="533400" cy="6096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5410200" y="2514600"/>
            <a:ext cx="609600" cy="7620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124200" y="4572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Thick inner wall</a:t>
            </a:r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H="1">
            <a:off x="2133600" y="4800600"/>
            <a:ext cx="1066800" cy="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5486400" y="4191000"/>
            <a:ext cx="1371600" cy="6096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2" grpId="0" animBg="1"/>
      <p:bldP spid="12314" grpId="0" animBg="1"/>
      <p:bldP spid="12318" grpId="0" animBg="1"/>
      <p:bldP spid="12319" grpId="0" animBg="1"/>
      <p:bldP spid="12320" grpId="0" autoUpdateAnimBg="0"/>
      <p:bldP spid="12322" grpId="0" animBg="1"/>
      <p:bldP spid="123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F1BA7-84C8-49F9-83BB-A272A7125ED9}" type="slidenum">
              <a:rPr lang="en-GB"/>
              <a:pPr/>
              <a:t>12</a:t>
            </a:fld>
            <a:endParaRPr lang="en-GB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219200" y="2057400"/>
            <a:ext cx="16764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GB" dirty="0"/>
              <a:t>Regulating </a:t>
            </a:r>
            <a:r>
              <a:rPr lang="en-GB" dirty="0" err="1"/>
              <a:t>Stomatal</a:t>
            </a:r>
            <a:r>
              <a:rPr lang="en-GB" dirty="0"/>
              <a:t> Opening:-the potassium ion pump hypothesis 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038350" y="2057400"/>
            <a:ext cx="76200" cy="3581400"/>
          </a:xfrm>
          <a:prstGeom prst="ellipse">
            <a:avLst/>
          </a:prstGeom>
          <a:solidFill>
            <a:srgbClr val="FFFFCC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057400" y="2057400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133600" y="2081213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85800" y="1524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Guard cells flaccid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000125" y="584835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Stoma closed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V="1">
            <a:off x="2081213" y="5562600"/>
            <a:ext cx="0" cy="4572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09600" y="3214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838200" y="2133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4478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209800" y="3062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3716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0480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447800" y="4419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2860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743200" y="2286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133600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819400" y="4419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096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114800" y="22098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K</a:t>
            </a:r>
            <a:r>
              <a:rPr lang="en-GB" baseline="30000"/>
              <a:t>+</a:t>
            </a:r>
            <a:r>
              <a:rPr lang="en-GB" sz="2000"/>
              <a:t> ions have the same concentration in guard cells and epidermal cells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4114800" y="3200400"/>
            <a:ext cx="403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Light activates K</a:t>
            </a:r>
            <a:r>
              <a:rPr lang="en-GB" baseline="30000"/>
              <a:t>+</a:t>
            </a:r>
            <a:r>
              <a:rPr lang="en-GB" sz="2000"/>
              <a:t> pumps which actively transport K</a:t>
            </a:r>
            <a:r>
              <a:rPr lang="en-GB" baseline="30000"/>
              <a:t>+</a:t>
            </a:r>
            <a:r>
              <a:rPr lang="en-GB" sz="2000"/>
              <a:t> from the epidermal cells into the guard cells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014413" y="3114675"/>
            <a:ext cx="2005012" cy="1228725"/>
            <a:chOff x="639" y="1962"/>
            <a:chExt cx="1263" cy="774"/>
          </a:xfrm>
        </p:grpSpPr>
        <p:sp>
          <p:nvSpPr>
            <p:cNvPr id="28714" name="AutoShape 42"/>
            <p:cNvSpPr>
              <a:spLocks noChangeArrowheads="1"/>
            </p:cNvSpPr>
            <p:nvPr/>
          </p:nvSpPr>
          <p:spPr bwMode="auto">
            <a:xfrm rot="2729028">
              <a:off x="1614" y="2010"/>
              <a:ext cx="336" cy="240"/>
            </a:xfrm>
            <a:prstGeom prst="leftArrow">
              <a:avLst>
                <a:gd name="adj1" fmla="val 50000"/>
                <a:gd name="adj2" fmla="val 3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AutoShape 43"/>
            <p:cNvSpPr>
              <a:spLocks noChangeArrowheads="1"/>
            </p:cNvSpPr>
            <p:nvPr/>
          </p:nvSpPr>
          <p:spPr bwMode="auto">
            <a:xfrm rot="-14005508">
              <a:off x="591" y="2448"/>
              <a:ext cx="336" cy="240"/>
            </a:xfrm>
            <a:prstGeom prst="leftArrow">
              <a:avLst>
                <a:gd name="adj1" fmla="val 50000"/>
                <a:gd name="adj2" fmla="val 3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 autoUpdateAnimBg="0"/>
      <p:bldP spid="287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72B1A-77D1-4879-B2FE-E7E7A8DC2512}" type="slidenum">
              <a:rPr lang="en-GB"/>
              <a:pPr/>
              <a:t>13</a:t>
            </a:fld>
            <a:endParaRPr lang="en-GB"/>
          </a:p>
        </p:txBody>
      </p:sp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1219200" y="2057400"/>
            <a:ext cx="16764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GB"/>
              <a:t>Regulating Stomatal Opening:-the potassium ion pump hypothesis 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038350" y="2057400"/>
            <a:ext cx="76200" cy="3581400"/>
          </a:xfrm>
          <a:prstGeom prst="ellipse">
            <a:avLst/>
          </a:prstGeom>
          <a:solidFill>
            <a:srgbClr val="FFFFCC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057400" y="2057400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133600" y="2081213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09600" y="3214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447800" y="3062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4478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209800" y="3062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3716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447800" y="4419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2860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2098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133600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2819400" y="4419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3716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4572000" y="17526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Increased concentration of K</a:t>
            </a:r>
            <a:r>
              <a:rPr lang="en-GB" sz="20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guard cells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572000" y="29718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Lowers the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 in the guard cells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4572000" y="42672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moves in by osmosis, down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 gradient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85800" y="2209800"/>
            <a:ext cx="2514600" cy="914400"/>
            <a:chOff x="432" y="1392"/>
            <a:chExt cx="1584" cy="576"/>
          </a:xfrm>
        </p:grpSpPr>
        <p:sp>
          <p:nvSpPr>
            <p:cNvPr id="30749" name="AutoShape 29"/>
            <p:cNvSpPr>
              <a:spLocks noChangeArrowheads="1"/>
            </p:cNvSpPr>
            <p:nvPr/>
          </p:nvSpPr>
          <p:spPr bwMode="auto">
            <a:xfrm rot="-2785012">
              <a:off x="504" y="1368"/>
              <a:ext cx="432" cy="576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AutoShape 31"/>
            <p:cNvSpPr>
              <a:spLocks noChangeArrowheads="1"/>
            </p:cNvSpPr>
            <p:nvPr/>
          </p:nvSpPr>
          <p:spPr bwMode="auto">
            <a:xfrm rot="-19478253">
              <a:off x="1584" y="1392"/>
              <a:ext cx="432" cy="576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04800" y="1066800"/>
            <a:ext cx="3581400" cy="3368675"/>
            <a:chOff x="192" y="672"/>
            <a:chExt cx="2256" cy="2122"/>
          </a:xfrm>
        </p:grpSpPr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240" y="104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r>
                <a:rPr lang="en-GB" sz="2000" b="1" baseline="-25000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192" y="2544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r>
                <a:rPr lang="en-GB" sz="2000" b="1" baseline="-25000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30753" name="Text Box 33"/>
            <p:cNvSpPr txBox="1">
              <a:spLocks noChangeArrowheads="1"/>
            </p:cNvSpPr>
            <p:nvPr/>
          </p:nvSpPr>
          <p:spPr bwMode="auto">
            <a:xfrm>
              <a:off x="1968" y="2160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r>
                <a:rPr lang="en-GB" sz="2000" b="1" baseline="-25000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30754" name="Text Box 34"/>
            <p:cNvSpPr txBox="1">
              <a:spLocks noChangeArrowheads="1"/>
            </p:cNvSpPr>
            <p:nvPr/>
          </p:nvSpPr>
          <p:spPr bwMode="auto">
            <a:xfrm>
              <a:off x="912" y="672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r>
                <a:rPr lang="en-GB" sz="2000" b="1" baseline="-25000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30755" name="Text Box 35"/>
            <p:cNvSpPr txBox="1">
              <a:spLocks noChangeArrowheads="1"/>
            </p:cNvSpPr>
            <p:nvPr/>
          </p:nvSpPr>
          <p:spPr bwMode="auto">
            <a:xfrm>
              <a:off x="1536" y="1094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r>
                <a:rPr lang="en-GB" sz="2000" b="1" baseline="-25000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GB" sz="2000" b="1">
                  <a:solidFill>
                    <a:srgbClr val="9999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 autoUpdateAnimBg="0"/>
      <p:bldP spid="30747" grpId="0" autoUpdateAnimBg="0"/>
      <p:bldP spid="307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3F79F-AA11-491A-9118-AC5DA6AAC52B}" type="slidenum">
              <a:rPr lang="en-GB"/>
              <a:pPr/>
              <a:t>14</a:t>
            </a:fld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2133600"/>
            <a:ext cx="2514600" cy="3581400"/>
            <a:chOff x="3744" y="1344"/>
            <a:chExt cx="1584" cy="2256"/>
          </a:xfrm>
        </p:grpSpPr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3744" y="1344"/>
              <a:ext cx="1584" cy="22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4320" y="1344"/>
              <a:ext cx="432" cy="2256"/>
            </a:xfrm>
            <a:prstGeom prst="ellipse">
              <a:avLst/>
            </a:prstGeom>
            <a:solidFill>
              <a:srgbClr val="FFFFCC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095375" y="5791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Stoma open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09600" y="152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Guard cells turgid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133600" y="4800600"/>
            <a:ext cx="0" cy="11430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667000" y="35194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0668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906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716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371600" y="46624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3716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819400" y="3048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590800" y="2743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895600" y="3886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743200" y="4586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048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5052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K</a:t>
            </a:r>
            <a:r>
              <a:rPr lang="en-GB" sz="1800" b="1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72000" y="17526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Increased concentration of K</a:t>
            </a:r>
            <a:r>
              <a:rPr lang="en-GB" sz="20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guard cells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72000" y="29718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Lowers the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 in the guard cells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72000" y="42672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moves in by osmosis, down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 gradient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1219200" y="25146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GB" sz="2000" b="1" baseline="-2500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143000" y="32035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GB" sz="2000" b="1" baseline="-2500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1066800" y="39465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GB" sz="2000" b="1" baseline="-2500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2514600" y="41751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GB" sz="2000" b="1" baseline="-2500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514600" y="3246438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GB" sz="2000" b="1" baseline="-2500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424113" y="24860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GB" sz="2000" b="1" baseline="-2500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  <p:bldP spid="29703" grpId="0" autoUpdateAnimBg="0"/>
      <p:bldP spid="297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5F9A6-9868-419D-859D-D6EF618701C5}" type="slidenum">
              <a:rPr lang="en-GB"/>
              <a:pPr/>
              <a:t>15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Adaptations to Reduce Water Loss in Xerophytes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Thick waxy</a:t>
            </a:r>
            <a:r>
              <a:rPr lang="en-GB" sz="2000"/>
              <a:t> </a:t>
            </a: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cuticle</a:t>
            </a:r>
            <a:r>
              <a:rPr lang="en-GB" sz="2000"/>
              <a:t> to reduce evaporation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Reduced leaf area</a:t>
            </a:r>
            <a:r>
              <a:rPr lang="en-GB" sz="2000"/>
              <a:t> e.g.needles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Hairy leaves</a:t>
            </a:r>
            <a:r>
              <a:rPr lang="en-GB" sz="2000"/>
              <a:t>:- the hairs trap a layer of saturated air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Sunken stomata</a:t>
            </a:r>
            <a:r>
              <a:rPr lang="en-GB" sz="2000"/>
              <a:t>:- the pits above the stomata become saturated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Rolled leaves</a:t>
            </a:r>
            <a:r>
              <a:rPr lang="en-GB" sz="2000"/>
              <a:t>:- this reduces the area exposed to the air and keeps the stomata on the inside so increasing the water vapour inside the roll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4953000"/>
            <a:ext cx="902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/>
              <a:t>Increasing the water vapour around the stomata reduces the water potential gradient so slows water loss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5498C-9496-4ED8-BE80-163E00F63C44}" type="slidenum">
              <a:rPr lang="en-GB"/>
              <a:pPr/>
              <a:t>16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GB" sz="2000"/>
              <a:t>Graph to show stomatal opening over 24 hours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447800" y="1066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447800" y="49530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295400" y="4953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12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92288" y="4953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2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89175" y="4953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4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87650" y="4953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6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360738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8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706813" y="4953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10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343400" y="4953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12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953000" y="49530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2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427663" y="4953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924550" y="49530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/>
              <a:t>6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400800" y="4953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8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892925" y="4953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10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543800" y="4953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12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81000" y="12954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/>
              <a:t>stomatal opening/%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47800" y="876300"/>
            <a:ext cx="7305675" cy="4064000"/>
            <a:chOff x="912" y="552"/>
            <a:chExt cx="4602" cy="2560"/>
          </a:xfrm>
        </p:grpSpPr>
        <p:sp>
          <p:nvSpPr>
            <p:cNvPr id="27668" name="Freeform 20"/>
            <p:cNvSpPr>
              <a:spLocks/>
            </p:cNvSpPr>
            <p:nvPr/>
          </p:nvSpPr>
          <p:spPr bwMode="auto">
            <a:xfrm>
              <a:off x="1492" y="552"/>
              <a:ext cx="4022" cy="2560"/>
            </a:xfrm>
            <a:custGeom>
              <a:avLst/>
              <a:gdLst/>
              <a:ahLst/>
              <a:cxnLst>
                <a:cxn ang="0">
                  <a:pos x="0" y="2460"/>
                </a:cxn>
                <a:cxn ang="0">
                  <a:pos x="189" y="2375"/>
                </a:cxn>
                <a:cxn ang="0">
                  <a:pos x="428" y="2088"/>
                </a:cxn>
                <a:cxn ang="0">
                  <a:pos x="1292" y="264"/>
                </a:cxn>
                <a:cxn ang="0">
                  <a:pos x="2204" y="504"/>
                </a:cxn>
                <a:cxn ang="0">
                  <a:pos x="2786" y="2234"/>
                </a:cxn>
                <a:cxn ang="0">
                  <a:pos x="3494" y="2460"/>
                </a:cxn>
                <a:cxn ang="0">
                  <a:pos x="4022" y="2489"/>
                </a:cxn>
              </a:cxnLst>
              <a:rect l="0" t="0" r="r" b="b"/>
              <a:pathLst>
                <a:path w="4022" h="2560">
                  <a:moveTo>
                    <a:pt x="0" y="2460"/>
                  </a:moveTo>
                  <a:cubicBezTo>
                    <a:pt x="31" y="2447"/>
                    <a:pt x="118" y="2437"/>
                    <a:pt x="189" y="2375"/>
                  </a:cubicBezTo>
                  <a:cubicBezTo>
                    <a:pt x="260" y="2313"/>
                    <a:pt x="244" y="2440"/>
                    <a:pt x="428" y="2088"/>
                  </a:cubicBezTo>
                  <a:cubicBezTo>
                    <a:pt x="612" y="1736"/>
                    <a:pt x="996" y="528"/>
                    <a:pt x="1292" y="264"/>
                  </a:cubicBezTo>
                  <a:cubicBezTo>
                    <a:pt x="1588" y="0"/>
                    <a:pt x="1955" y="176"/>
                    <a:pt x="2204" y="504"/>
                  </a:cubicBezTo>
                  <a:cubicBezTo>
                    <a:pt x="2453" y="832"/>
                    <a:pt x="2571" y="1908"/>
                    <a:pt x="2786" y="2234"/>
                  </a:cubicBezTo>
                  <a:cubicBezTo>
                    <a:pt x="3001" y="2560"/>
                    <a:pt x="3288" y="2417"/>
                    <a:pt x="3494" y="2460"/>
                  </a:cubicBezTo>
                  <a:cubicBezTo>
                    <a:pt x="3700" y="2503"/>
                    <a:pt x="3912" y="2483"/>
                    <a:pt x="4022" y="2489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 flipH="1">
              <a:off x="912" y="3024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7924800" y="4267200"/>
            <a:ext cx="1219200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4267200" y="1308100"/>
            <a:ext cx="1676400" cy="19685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96" y="88"/>
              </a:cxn>
              <a:cxn ang="0">
                <a:pos x="240" y="616"/>
              </a:cxn>
              <a:cxn ang="0">
                <a:pos x="576" y="1192"/>
              </a:cxn>
              <a:cxn ang="0">
                <a:pos x="1056" y="328"/>
              </a:cxn>
            </a:cxnLst>
            <a:rect l="0" t="0" r="r" b="b"/>
            <a:pathLst>
              <a:path w="1056" h="1240">
                <a:moveTo>
                  <a:pt x="0" y="88"/>
                </a:moveTo>
                <a:cubicBezTo>
                  <a:pt x="28" y="44"/>
                  <a:pt x="56" y="0"/>
                  <a:pt x="96" y="88"/>
                </a:cubicBezTo>
                <a:cubicBezTo>
                  <a:pt x="136" y="176"/>
                  <a:pt x="160" y="432"/>
                  <a:pt x="240" y="616"/>
                </a:cubicBezTo>
                <a:cubicBezTo>
                  <a:pt x="320" y="800"/>
                  <a:pt x="440" y="1240"/>
                  <a:pt x="576" y="1192"/>
                </a:cubicBezTo>
                <a:cubicBezTo>
                  <a:pt x="712" y="1144"/>
                  <a:pt x="976" y="472"/>
                  <a:pt x="1056" y="328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219200" y="48307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066800" y="914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100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905000" y="39624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accent2"/>
                </a:solidFill>
              </a:rPr>
              <a:t>Dawn-stomata begin to open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1828800" y="10668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accent2"/>
                </a:solidFill>
              </a:rPr>
              <a:t>Increased light intensity causes more stomata to open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6477000" y="316865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accent2"/>
                </a:solidFill>
              </a:rPr>
              <a:t>Stomata close as the sun sets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5410200" y="531813"/>
            <a:ext cx="2895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Some plants close stomata during hottest time-saving water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943600" y="1447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</a:rPr>
              <a:t>An adaptation to hot dry environments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2" grpId="0" animBg="1"/>
      <p:bldP spid="27675" grpId="0" autoUpdateAnimBg="0"/>
      <p:bldP spid="27677" grpId="0" autoUpdateAnimBg="0"/>
      <p:bldP spid="27678" grpId="0" autoUpdateAnimBg="0"/>
      <p:bldP spid="27679" grpId="0" autoUpdateAnimBg="0"/>
      <p:bldP spid="276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47065-AA8B-4348-BC3F-CE3FAABE6193}" type="slidenum">
              <a:rPr lang="en-GB"/>
              <a:pPr/>
              <a:t>17</a:t>
            </a:fld>
            <a:endParaRPr lang="en-GB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629400" y="3548063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18.00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60600" y="1316038"/>
            <a:ext cx="4397375" cy="4518025"/>
            <a:chOff x="2112" y="1248"/>
            <a:chExt cx="2352" cy="2352"/>
          </a:xfrm>
        </p:grpSpPr>
        <p:sp>
          <p:nvSpPr>
            <p:cNvPr id="23555" name="Oval 3"/>
            <p:cNvSpPr>
              <a:spLocks noChangeArrowheads="1"/>
            </p:cNvSpPr>
            <p:nvPr/>
          </p:nvSpPr>
          <p:spPr bwMode="auto">
            <a:xfrm>
              <a:off x="2112" y="1248"/>
              <a:ext cx="2352" cy="235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2793" y="1869"/>
              <a:ext cx="1056" cy="115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2579688" y="4106863"/>
            <a:ext cx="1082675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410200" y="4060825"/>
            <a:ext cx="892175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898775" y="2179638"/>
            <a:ext cx="827088" cy="930275"/>
            <a:chOff x="208" y="1000"/>
            <a:chExt cx="1010" cy="1275"/>
          </a:xfrm>
        </p:grpSpPr>
        <p:sp>
          <p:nvSpPr>
            <p:cNvPr id="23561" name="Freeform 9"/>
            <p:cNvSpPr>
              <a:spLocks/>
            </p:cNvSpPr>
            <p:nvPr/>
          </p:nvSpPr>
          <p:spPr bwMode="auto">
            <a:xfrm>
              <a:off x="208" y="1000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auto">
            <a:xfrm rot="1785135" flipH="1">
              <a:off x="432" y="1056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-2509210">
            <a:off x="2706688" y="3375025"/>
            <a:ext cx="509587" cy="930275"/>
            <a:chOff x="208" y="1000"/>
            <a:chExt cx="1010" cy="1275"/>
          </a:xfrm>
        </p:grpSpPr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208" y="1000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 rot="1785135" flipH="1">
              <a:off x="432" y="1056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 rot="-698305">
            <a:off x="4237038" y="1516063"/>
            <a:ext cx="509587" cy="930275"/>
            <a:chOff x="208" y="1000"/>
            <a:chExt cx="1010" cy="1275"/>
          </a:xfrm>
        </p:grpSpPr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208" y="1000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 rot="1785135" flipH="1">
              <a:off x="432" y="1056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 rot="1407786">
            <a:off x="5319713" y="2179638"/>
            <a:ext cx="828675" cy="930275"/>
            <a:chOff x="208" y="1000"/>
            <a:chExt cx="1010" cy="1275"/>
          </a:xfrm>
        </p:grpSpPr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208" y="1000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 rot="1785135" flipH="1">
              <a:off x="432" y="1056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 rot="2779606">
            <a:off x="5690394" y="3394869"/>
            <a:ext cx="531813" cy="892175"/>
            <a:chOff x="208" y="1000"/>
            <a:chExt cx="1010" cy="1275"/>
          </a:xfrm>
        </p:grpSpPr>
        <p:sp>
          <p:nvSpPr>
            <p:cNvPr id="23574" name="Freeform 22"/>
            <p:cNvSpPr>
              <a:spLocks/>
            </p:cNvSpPr>
            <p:nvPr/>
          </p:nvSpPr>
          <p:spPr bwMode="auto">
            <a:xfrm>
              <a:off x="208" y="1000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auto">
            <a:xfrm rot="1785135" flipH="1">
              <a:off x="432" y="1056"/>
              <a:ext cx="786" cy="1219"/>
            </a:xfrm>
            <a:custGeom>
              <a:avLst/>
              <a:gdLst/>
              <a:ahLst/>
              <a:cxnLst>
                <a:cxn ang="0">
                  <a:pos x="550" y="31"/>
                </a:cxn>
                <a:cxn ang="0">
                  <a:pos x="338" y="61"/>
                </a:cxn>
                <a:cxn ang="0">
                  <a:pos x="247" y="182"/>
                </a:cxn>
                <a:cxn ang="0">
                  <a:pos x="216" y="228"/>
                </a:cxn>
                <a:cxn ang="0">
                  <a:pos x="186" y="304"/>
                </a:cxn>
                <a:cxn ang="0">
                  <a:pos x="125" y="410"/>
                </a:cxn>
                <a:cxn ang="0">
                  <a:pos x="50" y="546"/>
                </a:cxn>
                <a:cxn ang="0">
                  <a:pos x="186" y="1092"/>
                </a:cxn>
                <a:cxn ang="0">
                  <a:pos x="247" y="1183"/>
                </a:cxn>
                <a:cxn ang="0">
                  <a:pos x="413" y="955"/>
                </a:cxn>
                <a:cxn ang="0">
                  <a:pos x="459" y="1092"/>
                </a:cxn>
                <a:cxn ang="0">
                  <a:pos x="307" y="667"/>
                </a:cxn>
                <a:cxn ang="0">
                  <a:pos x="489" y="319"/>
                </a:cxn>
                <a:cxn ang="0">
                  <a:pos x="626" y="304"/>
                </a:cxn>
                <a:cxn ang="0">
                  <a:pos x="701" y="228"/>
                </a:cxn>
                <a:cxn ang="0">
                  <a:pos x="641" y="31"/>
                </a:cxn>
                <a:cxn ang="0">
                  <a:pos x="535" y="0"/>
                </a:cxn>
                <a:cxn ang="0">
                  <a:pos x="459" y="16"/>
                </a:cxn>
                <a:cxn ang="0">
                  <a:pos x="550" y="31"/>
                </a:cxn>
              </a:cxnLst>
              <a:rect l="0" t="0" r="r" b="b"/>
              <a:pathLst>
                <a:path w="786" h="1219">
                  <a:moveTo>
                    <a:pt x="550" y="31"/>
                  </a:moveTo>
                  <a:cubicBezTo>
                    <a:pt x="546" y="31"/>
                    <a:pt x="386" y="33"/>
                    <a:pt x="338" y="61"/>
                  </a:cubicBezTo>
                  <a:cubicBezTo>
                    <a:pt x="304" y="81"/>
                    <a:pt x="256" y="168"/>
                    <a:pt x="247" y="182"/>
                  </a:cubicBezTo>
                  <a:cubicBezTo>
                    <a:pt x="237" y="197"/>
                    <a:pt x="216" y="228"/>
                    <a:pt x="216" y="228"/>
                  </a:cubicBezTo>
                  <a:cubicBezTo>
                    <a:pt x="206" y="258"/>
                    <a:pt x="204" y="277"/>
                    <a:pt x="186" y="304"/>
                  </a:cubicBezTo>
                  <a:cubicBezTo>
                    <a:pt x="166" y="334"/>
                    <a:pt x="125" y="410"/>
                    <a:pt x="125" y="410"/>
                  </a:cubicBezTo>
                  <a:cubicBezTo>
                    <a:pt x="107" y="465"/>
                    <a:pt x="50" y="488"/>
                    <a:pt x="50" y="546"/>
                  </a:cubicBezTo>
                  <a:cubicBezTo>
                    <a:pt x="75" y="921"/>
                    <a:pt x="0" y="964"/>
                    <a:pt x="186" y="1092"/>
                  </a:cubicBezTo>
                  <a:cubicBezTo>
                    <a:pt x="196" y="1123"/>
                    <a:pt x="206" y="1183"/>
                    <a:pt x="247" y="1183"/>
                  </a:cubicBezTo>
                  <a:cubicBezTo>
                    <a:pt x="493" y="1219"/>
                    <a:pt x="367" y="1079"/>
                    <a:pt x="413" y="955"/>
                  </a:cubicBezTo>
                  <a:cubicBezTo>
                    <a:pt x="419" y="938"/>
                    <a:pt x="449" y="1107"/>
                    <a:pt x="459" y="1092"/>
                  </a:cubicBezTo>
                  <a:cubicBezTo>
                    <a:pt x="447" y="957"/>
                    <a:pt x="347" y="787"/>
                    <a:pt x="307" y="667"/>
                  </a:cubicBezTo>
                  <a:cubicBezTo>
                    <a:pt x="313" y="583"/>
                    <a:pt x="371" y="346"/>
                    <a:pt x="489" y="319"/>
                  </a:cubicBezTo>
                  <a:cubicBezTo>
                    <a:pt x="534" y="309"/>
                    <a:pt x="580" y="309"/>
                    <a:pt x="626" y="304"/>
                  </a:cubicBezTo>
                  <a:cubicBezTo>
                    <a:pt x="651" y="279"/>
                    <a:pt x="676" y="253"/>
                    <a:pt x="701" y="228"/>
                  </a:cubicBezTo>
                  <a:cubicBezTo>
                    <a:pt x="786" y="142"/>
                    <a:pt x="700" y="60"/>
                    <a:pt x="641" y="31"/>
                  </a:cubicBezTo>
                  <a:cubicBezTo>
                    <a:pt x="624" y="23"/>
                    <a:pt x="548" y="4"/>
                    <a:pt x="535" y="0"/>
                  </a:cubicBezTo>
                  <a:cubicBezTo>
                    <a:pt x="510" y="5"/>
                    <a:pt x="459" y="16"/>
                    <a:pt x="459" y="16"/>
                  </a:cubicBezTo>
                  <a:lnTo>
                    <a:pt x="550" y="3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 rot="2092016">
            <a:off x="3408363" y="4438650"/>
            <a:ext cx="317500" cy="901700"/>
            <a:chOff x="524" y="1046"/>
            <a:chExt cx="336" cy="1238"/>
          </a:xfrm>
        </p:grpSpPr>
        <p:sp>
          <p:nvSpPr>
            <p:cNvPr id="23580" name="Freeform 28"/>
            <p:cNvSpPr>
              <a:spLocks/>
            </p:cNvSpPr>
            <p:nvPr/>
          </p:nvSpPr>
          <p:spPr bwMode="auto">
            <a:xfrm>
              <a:off x="524" y="1046"/>
              <a:ext cx="292" cy="1228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188" y="45"/>
                </a:cxn>
                <a:cxn ang="0">
                  <a:pos x="113" y="151"/>
                </a:cxn>
                <a:cxn ang="0">
                  <a:pos x="4" y="538"/>
                </a:cxn>
                <a:cxn ang="0">
                  <a:pos x="22" y="591"/>
                </a:cxn>
                <a:cxn ang="0">
                  <a:pos x="52" y="758"/>
                </a:cxn>
                <a:cxn ang="0">
                  <a:pos x="113" y="1061"/>
                </a:cxn>
                <a:cxn ang="0">
                  <a:pos x="264" y="1228"/>
                </a:cxn>
                <a:cxn ang="0">
                  <a:pos x="370" y="985"/>
                </a:cxn>
                <a:cxn ang="0">
                  <a:pos x="340" y="682"/>
                </a:cxn>
                <a:cxn ang="0">
                  <a:pos x="401" y="151"/>
                </a:cxn>
                <a:cxn ang="0">
                  <a:pos x="279" y="0"/>
                </a:cxn>
              </a:cxnLst>
              <a:rect l="0" t="0" r="r" b="b"/>
              <a:pathLst>
                <a:path w="401" h="1228">
                  <a:moveTo>
                    <a:pt x="279" y="0"/>
                  </a:moveTo>
                  <a:cubicBezTo>
                    <a:pt x="246" y="34"/>
                    <a:pt x="222" y="12"/>
                    <a:pt x="188" y="45"/>
                  </a:cubicBezTo>
                  <a:cubicBezTo>
                    <a:pt x="172" y="94"/>
                    <a:pt x="161" y="127"/>
                    <a:pt x="113" y="151"/>
                  </a:cubicBezTo>
                  <a:cubicBezTo>
                    <a:pt x="77" y="280"/>
                    <a:pt x="31" y="407"/>
                    <a:pt x="4" y="538"/>
                  </a:cubicBezTo>
                  <a:cubicBezTo>
                    <a:pt x="0" y="556"/>
                    <a:pt x="18" y="573"/>
                    <a:pt x="22" y="591"/>
                  </a:cubicBezTo>
                  <a:cubicBezTo>
                    <a:pt x="35" y="646"/>
                    <a:pt x="45" y="702"/>
                    <a:pt x="52" y="758"/>
                  </a:cubicBezTo>
                  <a:cubicBezTo>
                    <a:pt x="57" y="795"/>
                    <a:pt x="71" y="1019"/>
                    <a:pt x="113" y="1061"/>
                  </a:cubicBezTo>
                  <a:cubicBezTo>
                    <a:pt x="167" y="1115"/>
                    <a:pt x="210" y="1174"/>
                    <a:pt x="264" y="1228"/>
                  </a:cubicBezTo>
                  <a:cubicBezTo>
                    <a:pt x="334" y="1124"/>
                    <a:pt x="348" y="1098"/>
                    <a:pt x="370" y="985"/>
                  </a:cubicBezTo>
                  <a:cubicBezTo>
                    <a:pt x="354" y="701"/>
                    <a:pt x="396" y="794"/>
                    <a:pt x="340" y="682"/>
                  </a:cubicBezTo>
                  <a:lnTo>
                    <a:pt x="401" y="151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auto">
            <a:xfrm rot="141566" flipH="1">
              <a:off x="672" y="1056"/>
              <a:ext cx="188" cy="1228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188" y="45"/>
                </a:cxn>
                <a:cxn ang="0">
                  <a:pos x="113" y="151"/>
                </a:cxn>
                <a:cxn ang="0">
                  <a:pos x="4" y="538"/>
                </a:cxn>
                <a:cxn ang="0">
                  <a:pos x="22" y="591"/>
                </a:cxn>
                <a:cxn ang="0">
                  <a:pos x="52" y="758"/>
                </a:cxn>
                <a:cxn ang="0">
                  <a:pos x="113" y="1061"/>
                </a:cxn>
                <a:cxn ang="0">
                  <a:pos x="264" y="1228"/>
                </a:cxn>
                <a:cxn ang="0">
                  <a:pos x="370" y="985"/>
                </a:cxn>
                <a:cxn ang="0">
                  <a:pos x="340" y="682"/>
                </a:cxn>
                <a:cxn ang="0">
                  <a:pos x="401" y="151"/>
                </a:cxn>
                <a:cxn ang="0">
                  <a:pos x="279" y="0"/>
                </a:cxn>
              </a:cxnLst>
              <a:rect l="0" t="0" r="r" b="b"/>
              <a:pathLst>
                <a:path w="401" h="1228">
                  <a:moveTo>
                    <a:pt x="279" y="0"/>
                  </a:moveTo>
                  <a:cubicBezTo>
                    <a:pt x="246" y="34"/>
                    <a:pt x="222" y="12"/>
                    <a:pt x="188" y="45"/>
                  </a:cubicBezTo>
                  <a:cubicBezTo>
                    <a:pt x="172" y="94"/>
                    <a:pt x="161" y="127"/>
                    <a:pt x="113" y="151"/>
                  </a:cubicBezTo>
                  <a:cubicBezTo>
                    <a:pt x="77" y="280"/>
                    <a:pt x="31" y="407"/>
                    <a:pt x="4" y="538"/>
                  </a:cubicBezTo>
                  <a:cubicBezTo>
                    <a:pt x="0" y="556"/>
                    <a:pt x="18" y="573"/>
                    <a:pt x="22" y="591"/>
                  </a:cubicBezTo>
                  <a:cubicBezTo>
                    <a:pt x="35" y="646"/>
                    <a:pt x="45" y="702"/>
                    <a:pt x="52" y="758"/>
                  </a:cubicBezTo>
                  <a:cubicBezTo>
                    <a:pt x="57" y="795"/>
                    <a:pt x="71" y="1019"/>
                    <a:pt x="113" y="1061"/>
                  </a:cubicBezTo>
                  <a:cubicBezTo>
                    <a:pt x="167" y="1115"/>
                    <a:pt x="210" y="1174"/>
                    <a:pt x="264" y="1228"/>
                  </a:cubicBezTo>
                  <a:cubicBezTo>
                    <a:pt x="334" y="1124"/>
                    <a:pt x="348" y="1098"/>
                    <a:pt x="370" y="985"/>
                  </a:cubicBezTo>
                  <a:cubicBezTo>
                    <a:pt x="354" y="701"/>
                    <a:pt x="396" y="794"/>
                    <a:pt x="340" y="682"/>
                  </a:cubicBezTo>
                  <a:lnTo>
                    <a:pt x="401" y="151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491038" y="4770438"/>
            <a:ext cx="319087" cy="903287"/>
            <a:chOff x="524" y="1046"/>
            <a:chExt cx="336" cy="1238"/>
          </a:xfrm>
        </p:grpSpPr>
        <p:sp>
          <p:nvSpPr>
            <p:cNvPr id="23584" name="Freeform 32"/>
            <p:cNvSpPr>
              <a:spLocks/>
            </p:cNvSpPr>
            <p:nvPr/>
          </p:nvSpPr>
          <p:spPr bwMode="auto">
            <a:xfrm>
              <a:off x="524" y="1046"/>
              <a:ext cx="292" cy="1228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188" y="45"/>
                </a:cxn>
                <a:cxn ang="0">
                  <a:pos x="113" y="151"/>
                </a:cxn>
                <a:cxn ang="0">
                  <a:pos x="4" y="538"/>
                </a:cxn>
                <a:cxn ang="0">
                  <a:pos x="22" y="591"/>
                </a:cxn>
                <a:cxn ang="0">
                  <a:pos x="52" y="758"/>
                </a:cxn>
                <a:cxn ang="0">
                  <a:pos x="113" y="1061"/>
                </a:cxn>
                <a:cxn ang="0">
                  <a:pos x="264" y="1228"/>
                </a:cxn>
                <a:cxn ang="0">
                  <a:pos x="370" y="985"/>
                </a:cxn>
                <a:cxn ang="0">
                  <a:pos x="340" y="682"/>
                </a:cxn>
                <a:cxn ang="0">
                  <a:pos x="401" y="151"/>
                </a:cxn>
                <a:cxn ang="0">
                  <a:pos x="279" y="0"/>
                </a:cxn>
              </a:cxnLst>
              <a:rect l="0" t="0" r="r" b="b"/>
              <a:pathLst>
                <a:path w="401" h="1228">
                  <a:moveTo>
                    <a:pt x="279" y="0"/>
                  </a:moveTo>
                  <a:cubicBezTo>
                    <a:pt x="246" y="34"/>
                    <a:pt x="222" y="12"/>
                    <a:pt x="188" y="45"/>
                  </a:cubicBezTo>
                  <a:cubicBezTo>
                    <a:pt x="172" y="94"/>
                    <a:pt x="161" y="127"/>
                    <a:pt x="113" y="151"/>
                  </a:cubicBezTo>
                  <a:cubicBezTo>
                    <a:pt x="77" y="280"/>
                    <a:pt x="31" y="407"/>
                    <a:pt x="4" y="538"/>
                  </a:cubicBezTo>
                  <a:cubicBezTo>
                    <a:pt x="0" y="556"/>
                    <a:pt x="18" y="573"/>
                    <a:pt x="22" y="591"/>
                  </a:cubicBezTo>
                  <a:cubicBezTo>
                    <a:pt x="35" y="646"/>
                    <a:pt x="45" y="702"/>
                    <a:pt x="52" y="758"/>
                  </a:cubicBezTo>
                  <a:cubicBezTo>
                    <a:pt x="57" y="795"/>
                    <a:pt x="71" y="1019"/>
                    <a:pt x="113" y="1061"/>
                  </a:cubicBezTo>
                  <a:cubicBezTo>
                    <a:pt x="167" y="1115"/>
                    <a:pt x="210" y="1174"/>
                    <a:pt x="264" y="1228"/>
                  </a:cubicBezTo>
                  <a:cubicBezTo>
                    <a:pt x="334" y="1124"/>
                    <a:pt x="348" y="1098"/>
                    <a:pt x="370" y="985"/>
                  </a:cubicBezTo>
                  <a:cubicBezTo>
                    <a:pt x="354" y="701"/>
                    <a:pt x="396" y="794"/>
                    <a:pt x="340" y="682"/>
                  </a:cubicBezTo>
                  <a:lnTo>
                    <a:pt x="401" y="151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Freeform 33"/>
            <p:cNvSpPr>
              <a:spLocks/>
            </p:cNvSpPr>
            <p:nvPr/>
          </p:nvSpPr>
          <p:spPr bwMode="auto">
            <a:xfrm rot="141566" flipH="1">
              <a:off x="672" y="1056"/>
              <a:ext cx="188" cy="1228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188" y="45"/>
                </a:cxn>
                <a:cxn ang="0">
                  <a:pos x="113" y="151"/>
                </a:cxn>
                <a:cxn ang="0">
                  <a:pos x="4" y="538"/>
                </a:cxn>
                <a:cxn ang="0">
                  <a:pos x="22" y="591"/>
                </a:cxn>
                <a:cxn ang="0">
                  <a:pos x="52" y="758"/>
                </a:cxn>
                <a:cxn ang="0">
                  <a:pos x="113" y="1061"/>
                </a:cxn>
                <a:cxn ang="0">
                  <a:pos x="264" y="1228"/>
                </a:cxn>
                <a:cxn ang="0">
                  <a:pos x="370" y="985"/>
                </a:cxn>
                <a:cxn ang="0">
                  <a:pos x="340" y="682"/>
                </a:cxn>
                <a:cxn ang="0">
                  <a:pos x="401" y="151"/>
                </a:cxn>
                <a:cxn ang="0">
                  <a:pos x="279" y="0"/>
                </a:cxn>
              </a:cxnLst>
              <a:rect l="0" t="0" r="r" b="b"/>
              <a:pathLst>
                <a:path w="401" h="1228">
                  <a:moveTo>
                    <a:pt x="279" y="0"/>
                  </a:moveTo>
                  <a:cubicBezTo>
                    <a:pt x="246" y="34"/>
                    <a:pt x="222" y="12"/>
                    <a:pt x="188" y="45"/>
                  </a:cubicBezTo>
                  <a:cubicBezTo>
                    <a:pt x="172" y="94"/>
                    <a:pt x="161" y="127"/>
                    <a:pt x="113" y="151"/>
                  </a:cubicBezTo>
                  <a:cubicBezTo>
                    <a:pt x="77" y="280"/>
                    <a:pt x="31" y="407"/>
                    <a:pt x="4" y="538"/>
                  </a:cubicBezTo>
                  <a:cubicBezTo>
                    <a:pt x="0" y="556"/>
                    <a:pt x="18" y="573"/>
                    <a:pt x="22" y="591"/>
                  </a:cubicBezTo>
                  <a:cubicBezTo>
                    <a:pt x="35" y="646"/>
                    <a:pt x="45" y="702"/>
                    <a:pt x="52" y="758"/>
                  </a:cubicBezTo>
                  <a:cubicBezTo>
                    <a:pt x="57" y="795"/>
                    <a:pt x="71" y="1019"/>
                    <a:pt x="113" y="1061"/>
                  </a:cubicBezTo>
                  <a:cubicBezTo>
                    <a:pt x="167" y="1115"/>
                    <a:pt x="210" y="1174"/>
                    <a:pt x="264" y="1228"/>
                  </a:cubicBezTo>
                  <a:cubicBezTo>
                    <a:pt x="334" y="1124"/>
                    <a:pt x="348" y="1098"/>
                    <a:pt x="370" y="985"/>
                  </a:cubicBezTo>
                  <a:cubicBezTo>
                    <a:pt x="354" y="701"/>
                    <a:pt x="396" y="794"/>
                    <a:pt x="340" y="682"/>
                  </a:cubicBezTo>
                  <a:lnTo>
                    <a:pt x="401" y="151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 rot="-2379817">
            <a:off x="5338763" y="4471988"/>
            <a:ext cx="420687" cy="747712"/>
            <a:chOff x="528" y="825"/>
            <a:chExt cx="518" cy="994"/>
          </a:xfrm>
        </p:grpSpPr>
        <p:sp>
          <p:nvSpPr>
            <p:cNvPr id="23592" name="Freeform 40"/>
            <p:cNvSpPr>
              <a:spLocks/>
            </p:cNvSpPr>
            <p:nvPr/>
          </p:nvSpPr>
          <p:spPr bwMode="auto">
            <a:xfrm>
              <a:off x="528" y="863"/>
              <a:ext cx="306" cy="956"/>
            </a:xfrm>
            <a:custGeom>
              <a:avLst/>
              <a:gdLst/>
              <a:ahLst/>
              <a:cxnLst>
                <a:cxn ang="0">
                  <a:pos x="394" y="1"/>
                </a:cxn>
                <a:cxn ang="0">
                  <a:pos x="273" y="16"/>
                </a:cxn>
                <a:cxn ang="0">
                  <a:pos x="152" y="153"/>
                </a:cxn>
                <a:cxn ang="0">
                  <a:pos x="61" y="334"/>
                </a:cxn>
                <a:cxn ang="0">
                  <a:pos x="197" y="850"/>
                </a:cxn>
                <a:cxn ang="0">
                  <a:pos x="273" y="956"/>
                </a:cxn>
                <a:cxn ang="0">
                  <a:pos x="437" y="913"/>
                </a:cxn>
                <a:cxn ang="0">
                  <a:pos x="424" y="850"/>
                </a:cxn>
                <a:cxn ang="0">
                  <a:pos x="318" y="698"/>
                </a:cxn>
                <a:cxn ang="0">
                  <a:pos x="394" y="1"/>
                </a:cxn>
              </a:cxnLst>
              <a:rect l="0" t="0" r="r" b="b"/>
              <a:pathLst>
                <a:path w="455" h="956">
                  <a:moveTo>
                    <a:pt x="394" y="1"/>
                  </a:moveTo>
                  <a:cubicBezTo>
                    <a:pt x="354" y="6"/>
                    <a:pt x="311" y="0"/>
                    <a:pt x="273" y="16"/>
                  </a:cubicBezTo>
                  <a:cubicBezTo>
                    <a:pt x="226" y="35"/>
                    <a:pt x="186" y="118"/>
                    <a:pt x="152" y="153"/>
                  </a:cubicBezTo>
                  <a:cubicBezTo>
                    <a:pt x="129" y="219"/>
                    <a:pt x="83" y="268"/>
                    <a:pt x="61" y="334"/>
                  </a:cubicBezTo>
                  <a:cubicBezTo>
                    <a:pt x="66" y="469"/>
                    <a:pt x="0" y="784"/>
                    <a:pt x="197" y="850"/>
                  </a:cubicBezTo>
                  <a:cubicBezTo>
                    <a:pt x="229" y="899"/>
                    <a:pt x="224" y="932"/>
                    <a:pt x="273" y="956"/>
                  </a:cubicBezTo>
                  <a:cubicBezTo>
                    <a:pt x="328" y="942"/>
                    <a:pt x="391" y="945"/>
                    <a:pt x="437" y="913"/>
                  </a:cubicBezTo>
                  <a:cubicBezTo>
                    <a:pt x="455" y="901"/>
                    <a:pt x="433" y="869"/>
                    <a:pt x="424" y="850"/>
                  </a:cubicBezTo>
                  <a:cubicBezTo>
                    <a:pt x="394" y="786"/>
                    <a:pt x="346" y="757"/>
                    <a:pt x="318" y="698"/>
                  </a:cubicBezTo>
                  <a:lnTo>
                    <a:pt x="394" y="1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Freeform 41"/>
            <p:cNvSpPr>
              <a:spLocks/>
            </p:cNvSpPr>
            <p:nvPr/>
          </p:nvSpPr>
          <p:spPr bwMode="auto">
            <a:xfrm>
              <a:off x="704" y="825"/>
              <a:ext cx="342" cy="948"/>
            </a:xfrm>
            <a:custGeom>
              <a:avLst/>
              <a:gdLst/>
              <a:ahLst/>
              <a:cxnLst>
                <a:cxn ang="0">
                  <a:pos x="84" y="54"/>
                </a:cxn>
                <a:cxn ang="0">
                  <a:pos x="115" y="84"/>
                </a:cxn>
                <a:cxn ang="0">
                  <a:pos x="145" y="175"/>
                </a:cxn>
                <a:cxn ang="0">
                  <a:pos x="99" y="524"/>
                </a:cxn>
                <a:cxn ang="0">
                  <a:pos x="84" y="751"/>
                </a:cxn>
                <a:cxn ang="0">
                  <a:pos x="99" y="873"/>
                </a:cxn>
                <a:cxn ang="0">
                  <a:pos x="115" y="948"/>
                </a:cxn>
                <a:cxn ang="0">
                  <a:pos x="342" y="479"/>
                </a:cxn>
                <a:cxn ang="0">
                  <a:pos x="251" y="115"/>
                </a:cxn>
                <a:cxn ang="0">
                  <a:pos x="175" y="39"/>
                </a:cxn>
                <a:cxn ang="0">
                  <a:pos x="69" y="24"/>
                </a:cxn>
                <a:cxn ang="0">
                  <a:pos x="84" y="54"/>
                </a:cxn>
              </a:cxnLst>
              <a:rect l="0" t="0" r="r" b="b"/>
              <a:pathLst>
                <a:path w="342" h="948">
                  <a:moveTo>
                    <a:pt x="84" y="54"/>
                  </a:moveTo>
                  <a:cubicBezTo>
                    <a:pt x="94" y="64"/>
                    <a:pt x="109" y="71"/>
                    <a:pt x="115" y="84"/>
                  </a:cubicBezTo>
                  <a:cubicBezTo>
                    <a:pt x="129" y="113"/>
                    <a:pt x="145" y="175"/>
                    <a:pt x="145" y="175"/>
                  </a:cubicBezTo>
                  <a:cubicBezTo>
                    <a:pt x="137" y="303"/>
                    <a:pt x="140" y="408"/>
                    <a:pt x="99" y="524"/>
                  </a:cubicBezTo>
                  <a:cubicBezTo>
                    <a:pt x="94" y="600"/>
                    <a:pt x="84" y="675"/>
                    <a:pt x="84" y="751"/>
                  </a:cubicBezTo>
                  <a:cubicBezTo>
                    <a:pt x="84" y="792"/>
                    <a:pt x="93" y="833"/>
                    <a:pt x="99" y="873"/>
                  </a:cubicBezTo>
                  <a:cubicBezTo>
                    <a:pt x="103" y="898"/>
                    <a:pt x="115" y="948"/>
                    <a:pt x="115" y="948"/>
                  </a:cubicBezTo>
                  <a:cubicBezTo>
                    <a:pt x="334" y="510"/>
                    <a:pt x="277" y="674"/>
                    <a:pt x="342" y="479"/>
                  </a:cubicBezTo>
                  <a:cubicBezTo>
                    <a:pt x="326" y="362"/>
                    <a:pt x="334" y="210"/>
                    <a:pt x="251" y="115"/>
                  </a:cubicBezTo>
                  <a:cubicBezTo>
                    <a:pt x="227" y="88"/>
                    <a:pt x="210" y="44"/>
                    <a:pt x="175" y="39"/>
                  </a:cubicBezTo>
                  <a:cubicBezTo>
                    <a:pt x="140" y="34"/>
                    <a:pt x="104" y="29"/>
                    <a:pt x="69" y="24"/>
                  </a:cubicBezTo>
                  <a:cubicBezTo>
                    <a:pt x="0" y="1"/>
                    <a:pt x="11" y="0"/>
                    <a:pt x="84" y="54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4144963" y="990600"/>
            <a:ext cx="108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12.00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6238875" y="2047875"/>
            <a:ext cx="828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15.00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840413" y="5202238"/>
            <a:ext cx="1020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/>
              <a:t>21.00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229100" y="5815013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24.00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2770188" y="5435600"/>
            <a:ext cx="828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3.00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1481138" y="3708400"/>
            <a:ext cx="108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06.00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1887538" y="2047875"/>
            <a:ext cx="101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09.00</a:t>
            </a:r>
          </a:p>
        </p:txBody>
      </p:sp>
      <p:sp>
        <p:nvSpPr>
          <p:cNvPr id="23604" name="Text Box 52"/>
          <p:cNvSpPr txBox="1"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457200"/>
          </a:xfrm>
          <a:noFill/>
          <a:ln/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24h Cycle of Stomatal Opening and Closing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152400" y="1050925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Why is this cycle an advantage to most plants?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438400"/>
            <a:ext cx="57643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E757-EFE0-4415-8A7F-22C34A81A10C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Transpiration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Transpiration is the loss of water from a plant by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evaporation</a:t>
            </a:r>
          </a:p>
          <a:p>
            <a:pPr>
              <a:buFontTx/>
              <a:buNone/>
            </a:pPr>
            <a:endParaRPr lang="en-GB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Water can only evaporate from the plant if the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potential</a:t>
            </a:r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is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</a:t>
            </a:r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in the</a:t>
            </a:r>
            <a:r>
              <a:rPr lang="en-GB" sz="2000" b="1"/>
              <a:t>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air</a:t>
            </a:r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surrounding the plant</a:t>
            </a:r>
          </a:p>
          <a:p>
            <a:pPr>
              <a:buFontTx/>
              <a:buNone/>
            </a:pPr>
            <a:endParaRPr lang="en-GB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Most transpiration occurs via the leaves</a:t>
            </a:r>
          </a:p>
          <a:p>
            <a:pPr>
              <a:buFontTx/>
              <a:buNone/>
            </a:pPr>
            <a:endParaRPr lang="en-GB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Most</a:t>
            </a:r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of this transpiration is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via the stomata</a:t>
            </a:r>
            <a:r>
              <a:rPr lang="en-GB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2800" y="0"/>
            <a:ext cx="1981200" cy="6858000"/>
          </a:xfrm>
          <a:prstGeom prst="rect">
            <a:avLst/>
          </a:prstGeom>
          <a:solidFill>
            <a:srgbClr val="727B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1" name="Picture 2" descr="http://www.eschooltoday.com/water-cycle/images/evapotranspi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762000" y="60198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err="1"/>
              <a:t>Evapotranspiration</a:t>
            </a:r>
            <a:r>
              <a:rPr lang="en-US" sz="2000" b="1" dirty="0"/>
              <a:t> loss of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50E91-2CDF-4837-B88B-124DD49BD2F0}" type="slidenum">
              <a:rPr lang="en-GB"/>
              <a:pPr/>
              <a:t>4</a:t>
            </a:fld>
            <a:endParaRPr lang="en-GB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76200"/>
            <a:ext cx="5105400" cy="533400"/>
          </a:xfrm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Transpiration is Measured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Simple Potometer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743200" y="1066800"/>
            <a:ext cx="4910138" cy="4014788"/>
            <a:chOff x="1728" y="672"/>
            <a:chExt cx="3093" cy="2529"/>
          </a:xfrm>
        </p:grpSpPr>
        <p:sp>
          <p:nvSpPr>
            <p:cNvPr id="38972" name="Line 60"/>
            <p:cNvSpPr>
              <a:spLocks noChangeShapeType="1"/>
            </p:cNvSpPr>
            <p:nvPr/>
          </p:nvSpPr>
          <p:spPr bwMode="auto">
            <a:xfrm>
              <a:off x="2256" y="2496"/>
              <a:ext cx="0" cy="14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71" name="Freeform 59"/>
            <p:cNvSpPr>
              <a:spLocks/>
            </p:cNvSpPr>
            <p:nvPr/>
          </p:nvSpPr>
          <p:spPr bwMode="auto">
            <a:xfrm>
              <a:off x="2130" y="2256"/>
              <a:ext cx="543" cy="720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98" y="415"/>
                </a:cxn>
                <a:cxn ang="0">
                  <a:pos x="161" y="396"/>
                </a:cxn>
                <a:cxn ang="0">
                  <a:pos x="132" y="387"/>
                </a:cxn>
                <a:cxn ang="0">
                  <a:pos x="170" y="434"/>
                </a:cxn>
                <a:cxn ang="0">
                  <a:pos x="227" y="462"/>
                </a:cxn>
                <a:cxn ang="0">
                  <a:pos x="255" y="481"/>
                </a:cxn>
                <a:cxn ang="0">
                  <a:pos x="283" y="510"/>
                </a:cxn>
                <a:cxn ang="0">
                  <a:pos x="198" y="462"/>
                </a:cxn>
                <a:cxn ang="0">
                  <a:pos x="170" y="434"/>
                </a:cxn>
                <a:cxn ang="0">
                  <a:pos x="142" y="425"/>
                </a:cxn>
                <a:cxn ang="0">
                  <a:pos x="198" y="462"/>
                </a:cxn>
                <a:cxn ang="0">
                  <a:pos x="227" y="491"/>
                </a:cxn>
                <a:cxn ang="0">
                  <a:pos x="378" y="500"/>
                </a:cxn>
                <a:cxn ang="0">
                  <a:pos x="350" y="500"/>
                </a:cxn>
                <a:cxn ang="0">
                  <a:pos x="321" y="510"/>
                </a:cxn>
                <a:cxn ang="0">
                  <a:pos x="350" y="519"/>
                </a:cxn>
                <a:cxn ang="0">
                  <a:pos x="472" y="529"/>
                </a:cxn>
                <a:cxn ang="0">
                  <a:pos x="491" y="500"/>
                </a:cxn>
                <a:cxn ang="0">
                  <a:pos x="510" y="529"/>
                </a:cxn>
                <a:cxn ang="0">
                  <a:pos x="359" y="434"/>
                </a:cxn>
                <a:cxn ang="0">
                  <a:pos x="482" y="444"/>
                </a:cxn>
                <a:cxn ang="0">
                  <a:pos x="472" y="500"/>
                </a:cxn>
                <a:cxn ang="0">
                  <a:pos x="302" y="462"/>
                </a:cxn>
                <a:cxn ang="0">
                  <a:pos x="340" y="453"/>
                </a:cxn>
                <a:cxn ang="0">
                  <a:pos x="387" y="453"/>
                </a:cxn>
                <a:cxn ang="0">
                  <a:pos x="435" y="491"/>
                </a:cxn>
                <a:cxn ang="0">
                  <a:pos x="472" y="510"/>
                </a:cxn>
                <a:cxn ang="0">
                  <a:pos x="406" y="472"/>
                </a:cxn>
                <a:cxn ang="0">
                  <a:pos x="482" y="444"/>
                </a:cxn>
                <a:cxn ang="0">
                  <a:pos x="368" y="453"/>
                </a:cxn>
                <a:cxn ang="0">
                  <a:pos x="397" y="481"/>
                </a:cxn>
                <a:cxn ang="0">
                  <a:pos x="425" y="500"/>
                </a:cxn>
                <a:cxn ang="0">
                  <a:pos x="453" y="510"/>
                </a:cxn>
                <a:cxn ang="0">
                  <a:pos x="425" y="491"/>
                </a:cxn>
                <a:cxn ang="0">
                  <a:pos x="302" y="472"/>
                </a:cxn>
                <a:cxn ang="0">
                  <a:pos x="208" y="444"/>
                </a:cxn>
                <a:cxn ang="0">
                  <a:pos x="255" y="396"/>
                </a:cxn>
                <a:cxn ang="0">
                  <a:pos x="302" y="406"/>
                </a:cxn>
                <a:cxn ang="0">
                  <a:pos x="331" y="425"/>
                </a:cxn>
                <a:cxn ang="0">
                  <a:pos x="293" y="444"/>
                </a:cxn>
                <a:cxn ang="0">
                  <a:pos x="255" y="425"/>
                </a:cxn>
                <a:cxn ang="0">
                  <a:pos x="227" y="415"/>
                </a:cxn>
                <a:cxn ang="0">
                  <a:pos x="246" y="444"/>
                </a:cxn>
                <a:cxn ang="0">
                  <a:pos x="236" y="406"/>
                </a:cxn>
                <a:cxn ang="0">
                  <a:pos x="217" y="368"/>
                </a:cxn>
                <a:cxn ang="0">
                  <a:pos x="161" y="311"/>
                </a:cxn>
                <a:cxn ang="0">
                  <a:pos x="151" y="415"/>
                </a:cxn>
                <a:cxn ang="0">
                  <a:pos x="161" y="387"/>
                </a:cxn>
                <a:cxn ang="0">
                  <a:pos x="151" y="274"/>
                </a:cxn>
                <a:cxn ang="0">
                  <a:pos x="161" y="415"/>
                </a:cxn>
                <a:cxn ang="0">
                  <a:pos x="161" y="264"/>
                </a:cxn>
                <a:cxn ang="0">
                  <a:pos x="170" y="104"/>
                </a:cxn>
                <a:cxn ang="0">
                  <a:pos x="161" y="38"/>
                </a:cxn>
                <a:cxn ang="0">
                  <a:pos x="142" y="66"/>
                </a:cxn>
                <a:cxn ang="0">
                  <a:pos x="132" y="292"/>
                </a:cxn>
                <a:cxn ang="0">
                  <a:pos x="161" y="359"/>
                </a:cxn>
                <a:cxn ang="0">
                  <a:pos x="170" y="330"/>
                </a:cxn>
                <a:cxn ang="0">
                  <a:pos x="161" y="151"/>
                </a:cxn>
              </a:cxnLst>
              <a:rect l="0" t="0" r="r" b="b"/>
              <a:pathLst>
                <a:path w="540" h="597">
                  <a:moveTo>
                    <a:pt x="142" y="0"/>
                  </a:moveTo>
                  <a:cubicBezTo>
                    <a:pt x="102" y="151"/>
                    <a:pt x="0" y="367"/>
                    <a:pt x="198" y="415"/>
                  </a:cubicBezTo>
                  <a:cubicBezTo>
                    <a:pt x="224" y="491"/>
                    <a:pt x="172" y="405"/>
                    <a:pt x="161" y="396"/>
                  </a:cubicBezTo>
                  <a:cubicBezTo>
                    <a:pt x="153" y="390"/>
                    <a:pt x="142" y="390"/>
                    <a:pt x="132" y="387"/>
                  </a:cubicBezTo>
                  <a:cubicBezTo>
                    <a:pt x="213" y="440"/>
                    <a:pt x="120" y="370"/>
                    <a:pt x="170" y="434"/>
                  </a:cubicBezTo>
                  <a:cubicBezTo>
                    <a:pt x="184" y="452"/>
                    <a:pt x="207" y="456"/>
                    <a:pt x="227" y="462"/>
                  </a:cubicBezTo>
                  <a:cubicBezTo>
                    <a:pt x="236" y="468"/>
                    <a:pt x="246" y="474"/>
                    <a:pt x="255" y="481"/>
                  </a:cubicBezTo>
                  <a:cubicBezTo>
                    <a:pt x="265" y="490"/>
                    <a:pt x="283" y="510"/>
                    <a:pt x="283" y="510"/>
                  </a:cubicBezTo>
                  <a:cubicBezTo>
                    <a:pt x="219" y="466"/>
                    <a:pt x="248" y="479"/>
                    <a:pt x="198" y="462"/>
                  </a:cubicBezTo>
                  <a:cubicBezTo>
                    <a:pt x="189" y="453"/>
                    <a:pt x="181" y="441"/>
                    <a:pt x="170" y="434"/>
                  </a:cubicBezTo>
                  <a:cubicBezTo>
                    <a:pt x="162" y="429"/>
                    <a:pt x="135" y="418"/>
                    <a:pt x="142" y="425"/>
                  </a:cubicBezTo>
                  <a:cubicBezTo>
                    <a:pt x="158" y="441"/>
                    <a:pt x="179" y="450"/>
                    <a:pt x="198" y="462"/>
                  </a:cubicBezTo>
                  <a:cubicBezTo>
                    <a:pt x="209" y="470"/>
                    <a:pt x="214" y="488"/>
                    <a:pt x="227" y="491"/>
                  </a:cubicBezTo>
                  <a:cubicBezTo>
                    <a:pt x="276" y="501"/>
                    <a:pt x="328" y="497"/>
                    <a:pt x="378" y="500"/>
                  </a:cubicBezTo>
                  <a:cubicBezTo>
                    <a:pt x="445" y="546"/>
                    <a:pt x="367" y="506"/>
                    <a:pt x="350" y="500"/>
                  </a:cubicBezTo>
                  <a:cubicBezTo>
                    <a:pt x="340" y="503"/>
                    <a:pt x="321" y="500"/>
                    <a:pt x="321" y="510"/>
                  </a:cubicBezTo>
                  <a:cubicBezTo>
                    <a:pt x="321" y="520"/>
                    <a:pt x="340" y="518"/>
                    <a:pt x="350" y="519"/>
                  </a:cubicBezTo>
                  <a:cubicBezTo>
                    <a:pt x="390" y="524"/>
                    <a:pt x="431" y="526"/>
                    <a:pt x="472" y="529"/>
                  </a:cubicBezTo>
                  <a:cubicBezTo>
                    <a:pt x="478" y="519"/>
                    <a:pt x="483" y="492"/>
                    <a:pt x="491" y="500"/>
                  </a:cubicBezTo>
                  <a:cubicBezTo>
                    <a:pt x="516" y="524"/>
                    <a:pt x="488" y="597"/>
                    <a:pt x="510" y="529"/>
                  </a:cubicBezTo>
                  <a:cubicBezTo>
                    <a:pt x="472" y="408"/>
                    <a:pt x="540" y="448"/>
                    <a:pt x="359" y="434"/>
                  </a:cubicBezTo>
                  <a:cubicBezTo>
                    <a:pt x="400" y="421"/>
                    <a:pt x="437" y="404"/>
                    <a:pt x="482" y="444"/>
                  </a:cubicBezTo>
                  <a:cubicBezTo>
                    <a:pt x="496" y="457"/>
                    <a:pt x="475" y="481"/>
                    <a:pt x="472" y="500"/>
                  </a:cubicBezTo>
                  <a:cubicBezTo>
                    <a:pt x="330" y="489"/>
                    <a:pt x="392" y="493"/>
                    <a:pt x="302" y="462"/>
                  </a:cubicBezTo>
                  <a:cubicBezTo>
                    <a:pt x="315" y="459"/>
                    <a:pt x="327" y="453"/>
                    <a:pt x="340" y="453"/>
                  </a:cubicBezTo>
                  <a:cubicBezTo>
                    <a:pt x="393" y="453"/>
                    <a:pt x="453" y="474"/>
                    <a:pt x="387" y="453"/>
                  </a:cubicBezTo>
                  <a:cubicBezTo>
                    <a:pt x="416" y="495"/>
                    <a:pt x="392" y="472"/>
                    <a:pt x="435" y="491"/>
                  </a:cubicBezTo>
                  <a:cubicBezTo>
                    <a:pt x="448" y="497"/>
                    <a:pt x="472" y="524"/>
                    <a:pt x="472" y="510"/>
                  </a:cubicBezTo>
                  <a:cubicBezTo>
                    <a:pt x="472" y="489"/>
                    <a:pt x="421" y="477"/>
                    <a:pt x="406" y="472"/>
                  </a:cubicBezTo>
                  <a:cubicBezTo>
                    <a:pt x="349" y="415"/>
                    <a:pt x="271" y="428"/>
                    <a:pt x="482" y="444"/>
                  </a:cubicBezTo>
                  <a:cubicBezTo>
                    <a:pt x="444" y="447"/>
                    <a:pt x="403" y="438"/>
                    <a:pt x="368" y="453"/>
                  </a:cubicBezTo>
                  <a:cubicBezTo>
                    <a:pt x="356" y="458"/>
                    <a:pt x="387" y="472"/>
                    <a:pt x="397" y="481"/>
                  </a:cubicBezTo>
                  <a:cubicBezTo>
                    <a:pt x="406" y="488"/>
                    <a:pt x="415" y="495"/>
                    <a:pt x="425" y="500"/>
                  </a:cubicBezTo>
                  <a:cubicBezTo>
                    <a:pt x="434" y="505"/>
                    <a:pt x="453" y="520"/>
                    <a:pt x="453" y="510"/>
                  </a:cubicBezTo>
                  <a:cubicBezTo>
                    <a:pt x="453" y="499"/>
                    <a:pt x="436" y="495"/>
                    <a:pt x="425" y="491"/>
                  </a:cubicBezTo>
                  <a:cubicBezTo>
                    <a:pt x="407" y="485"/>
                    <a:pt x="317" y="475"/>
                    <a:pt x="302" y="472"/>
                  </a:cubicBezTo>
                  <a:cubicBezTo>
                    <a:pt x="270" y="466"/>
                    <a:pt x="208" y="444"/>
                    <a:pt x="208" y="444"/>
                  </a:cubicBezTo>
                  <a:cubicBezTo>
                    <a:pt x="142" y="375"/>
                    <a:pt x="132" y="384"/>
                    <a:pt x="255" y="396"/>
                  </a:cubicBezTo>
                  <a:cubicBezTo>
                    <a:pt x="271" y="399"/>
                    <a:pt x="287" y="400"/>
                    <a:pt x="302" y="406"/>
                  </a:cubicBezTo>
                  <a:cubicBezTo>
                    <a:pt x="313" y="410"/>
                    <a:pt x="334" y="414"/>
                    <a:pt x="331" y="425"/>
                  </a:cubicBezTo>
                  <a:cubicBezTo>
                    <a:pt x="328" y="439"/>
                    <a:pt x="306" y="438"/>
                    <a:pt x="293" y="444"/>
                  </a:cubicBezTo>
                  <a:cubicBezTo>
                    <a:pt x="280" y="438"/>
                    <a:pt x="268" y="431"/>
                    <a:pt x="255" y="425"/>
                  </a:cubicBezTo>
                  <a:cubicBezTo>
                    <a:pt x="246" y="421"/>
                    <a:pt x="227" y="415"/>
                    <a:pt x="227" y="415"/>
                  </a:cubicBezTo>
                  <a:cubicBezTo>
                    <a:pt x="233" y="425"/>
                    <a:pt x="238" y="452"/>
                    <a:pt x="246" y="444"/>
                  </a:cubicBezTo>
                  <a:cubicBezTo>
                    <a:pt x="255" y="435"/>
                    <a:pt x="241" y="418"/>
                    <a:pt x="236" y="406"/>
                  </a:cubicBezTo>
                  <a:cubicBezTo>
                    <a:pt x="231" y="393"/>
                    <a:pt x="226" y="379"/>
                    <a:pt x="217" y="368"/>
                  </a:cubicBezTo>
                  <a:cubicBezTo>
                    <a:pt x="200" y="347"/>
                    <a:pt x="161" y="311"/>
                    <a:pt x="161" y="311"/>
                  </a:cubicBezTo>
                  <a:cubicBezTo>
                    <a:pt x="137" y="383"/>
                    <a:pt x="138" y="348"/>
                    <a:pt x="151" y="415"/>
                  </a:cubicBezTo>
                  <a:cubicBezTo>
                    <a:pt x="154" y="406"/>
                    <a:pt x="161" y="397"/>
                    <a:pt x="161" y="387"/>
                  </a:cubicBezTo>
                  <a:cubicBezTo>
                    <a:pt x="161" y="349"/>
                    <a:pt x="151" y="236"/>
                    <a:pt x="151" y="274"/>
                  </a:cubicBezTo>
                  <a:cubicBezTo>
                    <a:pt x="151" y="321"/>
                    <a:pt x="158" y="368"/>
                    <a:pt x="161" y="415"/>
                  </a:cubicBezTo>
                  <a:cubicBezTo>
                    <a:pt x="185" y="341"/>
                    <a:pt x="161" y="427"/>
                    <a:pt x="161" y="264"/>
                  </a:cubicBezTo>
                  <a:cubicBezTo>
                    <a:pt x="161" y="211"/>
                    <a:pt x="167" y="157"/>
                    <a:pt x="170" y="104"/>
                  </a:cubicBezTo>
                  <a:cubicBezTo>
                    <a:pt x="167" y="82"/>
                    <a:pt x="174" y="56"/>
                    <a:pt x="161" y="38"/>
                  </a:cubicBezTo>
                  <a:cubicBezTo>
                    <a:pt x="154" y="29"/>
                    <a:pt x="143" y="55"/>
                    <a:pt x="142" y="66"/>
                  </a:cubicBezTo>
                  <a:cubicBezTo>
                    <a:pt x="133" y="141"/>
                    <a:pt x="135" y="217"/>
                    <a:pt x="132" y="292"/>
                  </a:cubicBezTo>
                  <a:cubicBezTo>
                    <a:pt x="133" y="296"/>
                    <a:pt x="145" y="359"/>
                    <a:pt x="161" y="359"/>
                  </a:cubicBezTo>
                  <a:cubicBezTo>
                    <a:pt x="171" y="359"/>
                    <a:pt x="167" y="340"/>
                    <a:pt x="170" y="330"/>
                  </a:cubicBezTo>
                  <a:cubicBezTo>
                    <a:pt x="167" y="270"/>
                    <a:pt x="161" y="151"/>
                    <a:pt x="161" y="151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2238" y="1383"/>
              <a:ext cx="194" cy="922"/>
              <a:chOff x="1477" y="1344"/>
              <a:chExt cx="251" cy="941"/>
            </a:xfrm>
          </p:grpSpPr>
          <p:sp>
            <p:nvSpPr>
              <p:cNvPr id="38923" name="Freeform 11"/>
              <p:cNvSpPr>
                <a:spLocks/>
              </p:cNvSpPr>
              <p:nvPr/>
            </p:nvSpPr>
            <p:spPr bwMode="auto">
              <a:xfrm>
                <a:off x="1488" y="1344"/>
                <a:ext cx="100" cy="925"/>
              </a:xfrm>
              <a:custGeom>
                <a:avLst/>
                <a:gdLst/>
                <a:ahLst/>
                <a:cxnLst>
                  <a:cxn ang="0">
                    <a:pos x="0" y="925"/>
                  </a:cxn>
                  <a:cxn ang="0">
                    <a:pos x="9" y="727"/>
                  </a:cxn>
                  <a:cxn ang="0">
                    <a:pos x="57" y="642"/>
                  </a:cxn>
                  <a:cxn ang="0">
                    <a:pos x="85" y="359"/>
                  </a:cxn>
                  <a:cxn ang="0">
                    <a:pos x="94" y="0"/>
                  </a:cxn>
                </a:cxnLst>
                <a:rect l="0" t="0" r="r" b="b"/>
                <a:pathLst>
                  <a:path w="100" h="925">
                    <a:moveTo>
                      <a:pt x="0" y="925"/>
                    </a:moveTo>
                    <a:cubicBezTo>
                      <a:pt x="3" y="859"/>
                      <a:pt x="3" y="793"/>
                      <a:pt x="9" y="727"/>
                    </a:cubicBezTo>
                    <a:cubicBezTo>
                      <a:pt x="12" y="695"/>
                      <a:pt x="57" y="642"/>
                      <a:pt x="57" y="642"/>
                    </a:cubicBezTo>
                    <a:cubicBezTo>
                      <a:pt x="86" y="551"/>
                      <a:pt x="68" y="453"/>
                      <a:pt x="85" y="359"/>
                    </a:cubicBezTo>
                    <a:cubicBezTo>
                      <a:pt x="100" y="164"/>
                      <a:pt x="94" y="283"/>
                      <a:pt x="94" y="0"/>
                    </a:cubicBezTo>
                  </a:path>
                </a:pathLst>
              </a:custGeom>
              <a:solidFill>
                <a:srgbClr val="33CC33"/>
              </a:solidFill>
              <a:ln w="76200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/>
            </p:nvSpPr>
            <p:spPr bwMode="auto">
              <a:xfrm>
                <a:off x="1477" y="1344"/>
                <a:ext cx="251" cy="941"/>
              </a:xfrm>
              <a:custGeom>
                <a:avLst/>
                <a:gdLst/>
                <a:ahLst/>
                <a:cxnLst>
                  <a:cxn ang="0">
                    <a:pos x="246" y="0"/>
                  </a:cxn>
                  <a:cxn ang="0">
                    <a:pos x="227" y="66"/>
                  </a:cxn>
                  <a:cxn ang="0">
                    <a:pos x="142" y="793"/>
                  </a:cxn>
                  <a:cxn ang="0">
                    <a:pos x="104" y="916"/>
                  </a:cxn>
                  <a:cxn ang="0">
                    <a:pos x="0" y="926"/>
                  </a:cxn>
                </a:cxnLst>
                <a:rect l="0" t="0" r="r" b="b"/>
                <a:pathLst>
                  <a:path w="251" h="941">
                    <a:moveTo>
                      <a:pt x="246" y="0"/>
                    </a:moveTo>
                    <a:cubicBezTo>
                      <a:pt x="240" y="22"/>
                      <a:pt x="228" y="43"/>
                      <a:pt x="227" y="66"/>
                    </a:cubicBezTo>
                    <a:cubicBezTo>
                      <a:pt x="216" y="366"/>
                      <a:pt x="251" y="549"/>
                      <a:pt x="142" y="793"/>
                    </a:cubicBezTo>
                    <a:cubicBezTo>
                      <a:pt x="132" y="815"/>
                      <a:pt x="121" y="898"/>
                      <a:pt x="104" y="916"/>
                    </a:cubicBezTo>
                    <a:cubicBezTo>
                      <a:pt x="80" y="941"/>
                      <a:pt x="35" y="926"/>
                      <a:pt x="0" y="926"/>
                    </a:cubicBezTo>
                  </a:path>
                </a:pathLst>
              </a:custGeom>
              <a:solidFill>
                <a:srgbClr val="33CC33"/>
              </a:solidFill>
              <a:ln w="76200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2655" y="2785"/>
              <a:ext cx="2113" cy="4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2655" y="2897"/>
              <a:ext cx="2113" cy="4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55" y="2841"/>
              <a:ext cx="1890" cy="4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auto">
            <a:xfrm>
              <a:off x="2173" y="2135"/>
              <a:ext cx="562" cy="800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04" y="672"/>
                </a:cxn>
                <a:cxn ang="0">
                  <a:pos x="728" y="816"/>
                </a:cxn>
              </a:cxnLst>
              <a:rect l="0" t="0" r="r" b="b"/>
              <a:pathLst>
                <a:path w="728" h="816">
                  <a:moveTo>
                    <a:pt x="104" y="0"/>
                  </a:moveTo>
                  <a:cubicBezTo>
                    <a:pt x="52" y="268"/>
                    <a:pt x="0" y="536"/>
                    <a:pt x="104" y="672"/>
                  </a:cubicBezTo>
                  <a:cubicBezTo>
                    <a:pt x="208" y="808"/>
                    <a:pt x="624" y="792"/>
                    <a:pt x="728" y="816"/>
                  </a:cubicBezTo>
                </a:path>
              </a:pathLst>
            </a:custGeom>
            <a:noFill/>
            <a:ln w="76200" cmpd="sng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auto">
            <a:xfrm>
              <a:off x="2293" y="2171"/>
              <a:ext cx="424" cy="592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39" y="246"/>
                </a:cxn>
                <a:cxn ang="0">
                  <a:pos x="85" y="540"/>
                </a:cxn>
                <a:cxn ang="0">
                  <a:pos x="549" y="605"/>
                </a:cxn>
              </a:cxnLst>
              <a:rect l="0" t="0" r="r" b="b"/>
              <a:pathLst>
                <a:path w="549" h="605">
                  <a:moveTo>
                    <a:pt x="87" y="0"/>
                  </a:moveTo>
                  <a:cubicBezTo>
                    <a:pt x="81" y="41"/>
                    <a:pt x="39" y="156"/>
                    <a:pt x="39" y="246"/>
                  </a:cubicBezTo>
                  <a:cubicBezTo>
                    <a:pt x="39" y="336"/>
                    <a:pt x="0" y="480"/>
                    <a:pt x="85" y="540"/>
                  </a:cubicBezTo>
                  <a:cubicBezTo>
                    <a:pt x="170" y="600"/>
                    <a:pt x="452" y="592"/>
                    <a:pt x="549" y="605"/>
                  </a:cubicBezTo>
                </a:path>
              </a:pathLst>
            </a:custGeom>
            <a:noFill/>
            <a:ln w="76200" cmpd="sng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2671" y="2966"/>
              <a:ext cx="2150" cy="23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000"/>
                <a:t>1’’’’’’’’2’’’’’’’’3’’’’’’’’4’’’’’’’’5’’’’’’’’6’’’’’’’’7’’’’’’’’8’’’’’’’’9’’’’’’’’10’’’’’’’’11’’’’’’’’12’’’’’’’’13’’’’</a:t>
              </a:r>
            </a:p>
            <a:p>
              <a:pPr algn="ctr"/>
              <a:endParaRPr lang="en-GB" sz="1000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358" y="691"/>
              <a:ext cx="490" cy="827"/>
              <a:chOff x="4056" y="637"/>
              <a:chExt cx="634" cy="845"/>
            </a:xfrm>
          </p:grpSpPr>
          <p:sp>
            <p:nvSpPr>
              <p:cNvPr id="38928" name="Freeform 16"/>
              <p:cNvSpPr>
                <a:spLocks/>
              </p:cNvSpPr>
              <p:nvPr/>
            </p:nvSpPr>
            <p:spPr bwMode="auto">
              <a:xfrm>
                <a:off x="4056" y="637"/>
                <a:ext cx="634" cy="845"/>
              </a:xfrm>
              <a:custGeom>
                <a:avLst/>
                <a:gdLst/>
                <a:ahLst/>
                <a:cxnLst>
                  <a:cxn ang="0">
                    <a:pos x="70" y="827"/>
                  </a:cxn>
                  <a:cxn ang="0">
                    <a:pos x="70" y="685"/>
                  </a:cxn>
                  <a:cxn ang="0">
                    <a:pos x="4" y="572"/>
                  </a:cxn>
                  <a:cxn ang="0">
                    <a:pos x="80" y="468"/>
                  </a:cxn>
                  <a:cxn ang="0">
                    <a:pos x="193" y="468"/>
                  </a:cxn>
                  <a:cxn ang="0">
                    <a:pos x="184" y="373"/>
                  </a:cxn>
                  <a:cxn ang="0">
                    <a:pos x="155" y="260"/>
                  </a:cxn>
                  <a:cxn ang="0">
                    <a:pos x="240" y="222"/>
                  </a:cxn>
                  <a:cxn ang="0">
                    <a:pos x="259" y="251"/>
                  </a:cxn>
                  <a:cxn ang="0">
                    <a:pos x="269" y="288"/>
                  </a:cxn>
                  <a:cxn ang="0">
                    <a:pos x="306" y="279"/>
                  </a:cxn>
                  <a:cxn ang="0">
                    <a:pos x="373" y="137"/>
                  </a:cxn>
                  <a:cxn ang="0">
                    <a:pos x="391" y="166"/>
                  </a:cxn>
                  <a:cxn ang="0">
                    <a:pos x="439" y="128"/>
                  </a:cxn>
                  <a:cxn ang="0">
                    <a:pos x="458" y="71"/>
                  </a:cxn>
                  <a:cxn ang="0">
                    <a:pos x="467" y="24"/>
                  </a:cxn>
                  <a:cxn ang="0">
                    <a:pos x="495" y="15"/>
                  </a:cxn>
                  <a:cxn ang="0">
                    <a:pos x="580" y="24"/>
                  </a:cxn>
                  <a:cxn ang="0">
                    <a:pos x="514" y="156"/>
                  </a:cxn>
                  <a:cxn ang="0">
                    <a:pos x="495" y="185"/>
                  </a:cxn>
                  <a:cxn ang="0">
                    <a:pos x="599" y="251"/>
                  </a:cxn>
                  <a:cxn ang="0">
                    <a:pos x="599" y="383"/>
                  </a:cxn>
                  <a:cxn ang="0">
                    <a:pos x="514" y="430"/>
                  </a:cxn>
                  <a:cxn ang="0">
                    <a:pos x="448" y="543"/>
                  </a:cxn>
                  <a:cxn ang="0">
                    <a:pos x="458" y="581"/>
                  </a:cxn>
                  <a:cxn ang="0">
                    <a:pos x="552" y="628"/>
                  </a:cxn>
                  <a:cxn ang="0">
                    <a:pos x="259" y="770"/>
                  </a:cxn>
                  <a:cxn ang="0">
                    <a:pos x="52" y="817"/>
                  </a:cxn>
                  <a:cxn ang="0">
                    <a:pos x="14" y="845"/>
                  </a:cxn>
                </a:cxnLst>
                <a:rect l="0" t="0" r="r" b="b"/>
                <a:pathLst>
                  <a:path w="634" h="845">
                    <a:moveTo>
                      <a:pt x="70" y="827"/>
                    </a:moveTo>
                    <a:cubicBezTo>
                      <a:pt x="82" y="771"/>
                      <a:pt x="91" y="752"/>
                      <a:pt x="70" y="685"/>
                    </a:cubicBezTo>
                    <a:cubicBezTo>
                      <a:pt x="57" y="645"/>
                      <a:pt x="19" y="613"/>
                      <a:pt x="4" y="572"/>
                    </a:cubicBezTo>
                    <a:cubicBezTo>
                      <a:pt x="16" y="479"/>
                      <a:pt x="0" y="494"/>
                      <a:pt x="80" y="468"/>
                    </a:cubicBezTo>
                    <a:cubicBezTo>
                      <a:pt x="111" y="478"/>
                      <a:pt x="169" y="501"/>
                      <a:pt x="193" y="468"/>
                    </a:cubicBezTo>
                    <a:cubicBezTo>
                      <a:pt x="212" y="442"/>
                      <a:pt x="188" y="405"/>
                      <a:pt x="184" y="373"/>
                    </a:cubicBezTo>
                    <a:cubicBezTo>
                      <a:pt x="179" y="332"/>
                      <a:pt x="169" y="298"/>
                      <a:pt x="155" y="260"/>
                    </a:cubicBezTo>
                    <a:cubicBezTo>
                      <a:pt x="173" y="210"/>
                      <a:pt x="189" y="212"/>
                      <a:pt x="240" y="222"/>
                    </a:cubicBezTo>
                    <a:cubicBezTo>
                      <a:pt x="246" y="232"/>
                      <a:pt x="254" y="240"/>
                      <a:pt x="259" y="251"/>
                    </a:cubicBezTo>
                    <a:cubicBezTo>
                      <a:pt x="264" y="263"/>
                      <a:pt x="258" y="281"/>
                      <a:pt x="269" y="288"/>
                    </a:cubicBezTo>
                    <a:cubicBezTo>
                      <a:pt x="280" y="294"/>
                      <a:pt x="294" y="282"/>
                      <a:pt x="306" y="279"/>
                    </a:cubicBezTo>
                    <a:cubicBezTo>
                      <a:pt x="311" y="211"/>
                      <a:pt x="285" y="110"/>
                      <a:pt x="373" y="137"/>
                    </a:cubicBezTo>
                    <a:cubicBezTo>
                      <a:pt x="379" y="147"/>
                      <a:pt x="380" y="162"/>
                      <a:pt x="391" y="166"/>
                    </a:cubicBezTo>
                    <a:cubicBezTo>
                      <a:pt x="429" y="179"/>
                      <a:pt x="432" y="149"/>
                      <a:pt x="439" y="128"/>
                    </a:cubicBezTo>
                    <a:cubicBezTo>
                      <a:pt x="445" y="109"/>
                      <a:pt x="454" y="91"/>
                      <a:pt x="458" y="71"/>
                    </a:cubicBezTo>
                    <a:cubicBezTo>
                      <a:pt x="461" y="55"/>
                      <a:pt x="458" y="37"/>
                      <a:pt x="467" y="24"/>
                    </a:cubicBezTo>
                    <a:cubicBezTo>
                      <a:pt x="472" y="16"/>
                      <a:pt x="486" y="18"/>
                      <a:pt x="495" y="15"/>
                    </a:cubicBezTo>
                    <a:cubicBezTo>
                      <a:pt x="523" y="18"/>
                      <a:pt x="564" y="0"/>
                      <a:pt x="580" y="24"/>
                    </a:cubicBezTo>
                    <a:cubicBezTo>
                      <a:pt x="634" y="105"/>
                      <a:pt x="563" y="141"/>
                      <a:pt x="514" y="156"/>
                    </a:cubicBezTo>
                    <a:cubicBezTo>
                      <a:pt x="508" y="166"/>
                      <a:pt x="495" y="173"/>
                      <a:pt x="495" y="185"/>
                    </a:cubicBezTo>
                    <a:cubicBezTo>
                      <a:pt x="495" y="265"/>
                      <a:pt x="535" y="243"/>
                      <a:pt x="599" y="251"/>
                    </a:cubicBezTo>
                    <a:cubicBezTo>
                      <a:pt x="633" y="301"/>
                      <a:pt x="633" y="331"/>
                      <a:pt x="599" y="383"/>
                    </a:cubicBezTo>
                    <a:cubicBezTo>
                      <a:pt x="583" y="433"/>
                      <a:pt x="559" y="416"/>
                      <a:pt x="514" y="430"/>
                    </a:cubicBezTo>
                    <a:cubicBezTo>
                      <a:pt x="478" y="466"/>
                      <a:pt x="476" y="502"/>
                      <a:pt x="448" y="543"/>
                    </a:cubicBezTo>
                    <a:cubicBezTo>
                      <a:pt x="451" y="556"/>
                      <a:pt x="446" y="575"/>
                      <a:pt x="458" y="581"/>
                    </a:cubicBezTo>
                    <a:cubicBezTo>
                      <a:pt x="566" y="636"/>
                      <a:pt x="532" y="544"/>
                      <a:pt x="552" y="628"/>
                    </a:cubicBezTo>
                    <a:cubicBezTo>
                      <a:pt x="537" y="836"/>
                      <a:pt x="529" y="760"/>
                      <a:pt x="259" y="770"/>
                    </a:cubicBezTo>
                    <a:cubicBezTo>
                      <a:pt x="190" y="817"/>
                      <a:pt x="137" y="811"/>
                      <a:pt x="52" y="817"/>
                    </a:cubicBezTo>
                    <a:cubicBezTo>
                      <a:pt x="8" y="829"/>
                      <a:pt x="14" y="814"/>
                      <a:pt x="14" y="84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Freeform 17"/>
              <p:cNvSpPr>
                <a:spLocks/>
              </p:cNvSpPr>
              <p:nvPr/>
            </p:nvSpPr>
            <p:spPr bwMode="auto">
              <a:xfrm>
                <a:off x="4136" y="864"/>
                <a:ext cx="376" cy="590"/>
              </a:xfrm>
              <a:custGeom>
                <a:avLst/>
                <a:gdLst/>
                <a:ahLst/>
                <a:cxnLst>
                  <a:cxn ang="0">
                    <a:pos x="0" y="590"/>
                  </a:cxn>
                  <a:cxn ang="0">
                    <a:pos x="38" y="496"/>
                  </a:cxn>
                  <a:cxn ang="0">
                    <a:pos x="107" y="450"/>
                  </a:cxn>
                  <a:cxn ang="0">
                    <a:pos x="215" y="290"/>
                  </a:cxn>
                  <a:cxn ang="0">
                    <a:pos x="258" y="225"/>
                  </a:cxn>
                  <a:cxn ang="0">
                    <a:pos x="279" y="193"/>
                  </a:cxn>
                  <a:cxn ang="0">
                    <a:pos x="291" y="107"/>
                  </a:cxn>
                  <a:cxn ang="0">
                    <a:pos x="322" y="75"/>
                  </a:cxn>
                  <a:cxn ang="0">
                    <a:pos x="334" y="43"/>
                  </a:cxn>
                  <a:cxn ang="0">
                    <a:pos x="376" y="0"/>
                  </a:cxn>
                </a:cxnLst>
                <a:rect l="0" t="0" r="r" b="b"/>
                <a:pathLst>
                  <a:path w="376" h="590">
                    <a:moveTo>
                      <a:pt x="0" y="590"/>
                    </a:moveTo>
                    <a:cubicBezTo>
                      <a:pt x="0" y="585"/>
                      <a:pt x="24" y="507"/>
                      <a:pt x="38" y="496"/>
                    </a:cubicBezTo>
                    <a:cubicBezTo>
                      <a:pt x="60" y="478"/>
                      <a:pt x="79" y="458"/>
                      <a:pt x="107" y="450"/>
                    </a:cubicBezTo>
                    <a:cubicBezTo>
                      <a:pt x="144" y="397"/>
                      <a:pt x="180" y="343"/>
                      <a:pt x="215" y="290"/>
                    </a:cubicBezTo>
                    <a:cubicBezTo>
                      <a:pt x="278" y="197"/>
                      <a:pt x="197" y="316"/>
                      <a:pt x="258" y="225"/>
                    </a:cubicBezTo>
                    <a:cubicBezTo>
                      <a:pt x="264" y="215"/>
                      <a:pt x="279" y="193"/>
                      <a:pt x="279" y="193"/>
                    </a:cubicBezTo>
                    <a:cubicBezTo>
                      <a:pt x="283" y="165"/>
                      <a:pt x="280" y="134"/>
                      <a:pt x="291" y="107"/>
                    </a:cubicBezTo>
                    <a:cubicBezTo>
                      <a:pt x="296" y="93"/>
                      <a:pt x="314" y="88"/>
                      <a:pt x="322" y="75"/>
                    </a:cubicBezTo>
                    <a:cubicBezTo>
                      <a:pt x="329" y="66"/>
                      <a:pt x="328" y="52"/>
                      <a:pt x="334" y="43"/>
                    </a:cubicBezTo>
                    <a:cubicBezTo>
                      <a:pt x="336" y="40"/>
                      <a:pt x="366" y="10"/>
                      <a:pt x="376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0" name="Freeform 18"/>
              <p:cNvSpPr>
                <a:spLocks/>
              </p:cNvSpPr>
              <p:nvPr/>
            </p:nvSpPr>
            <p:spPr bwMode="auto">
              <a:xfrm>
                <a:off x="4372" y="935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1" name="Freeform 19"/>
              <p:cNvSpPr>
                <a:spLocks/>
              </p:cNvSpPr>
              <p:nvPr/>
            </p:nvSpPr>
            <p:spPr bwMode="auto">
              <a:xfrm>
                <a:off x="4320" y="1056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2" name="Freeform 20"/>
              <p:cNvSpPr>
                <a:spLocks/>
              </p:cNvSpPr>
              <p:nvPr/>
            </p:nvSpPr>
            <p:spPr bwMode="auto">
              <a:xfrm>
                <a:off x="4224" y="1163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3" name="Freeform 21"/>
              <p:cNvSpPr>
                <a:spLocks/>
              </p:cNvSpPr>
              <p:nvPr/>
            </p:nvSpPr>
            <p:spPr bwMode="auto">
              <a:xfrm>
                <a:off x="4429" y="968"/>
                <a:ext cx="103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28" y="33"/>
                  </a:cxn>
                  <a:cxn ang="0">
                    <a:pos x="56" y="5"/>
                  </a:cxn>
                  <a:cxn ang="0">
                    <a:pos x="103" y="5"/>
                  </a:cxn>
                </a:cxnLst>
                <a:rect l="0" t="0" r="r" b="b"/>
                <a:pathLst>
                  <a:path w="103" h="42">
                    <a:moveTo>
                      <a:pt x="0" y="42"/>
                    </a:moveTo>
                    <a:cubicBezTo>
                      <a:pt x="9" y="39"/>
                      <a:pt x="20" y="38"/>
                      <a:pt x="28" y="33"/>
                    </a:cubicBezTo>
                    <a:cubicBezTo>
                      <a:pt x="39" y="26"/>
                      <a:pt x="44" y="10"/>
                      <a:pt x="56" y="5"/>
                    </a:cubicBezTo>
                    <a:cubicBezTo>
                      <a:pt x="71" y="0"/>
                      <a:pt x="87" y="5"/>
                      <a:pt x="103" y="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4" name="Freeform 22"/>
              <p:cNvSpPr>
                <a:spLocks/>
              </p:cNvSpPr>
              <p:nvPr/>
            </p:nvSpPr>
            <p:spPr bwMode="auto">
              <a:xfrm>
                <a:off x="4259" y="1246"/>
                <a:ext cx="179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8" y="29"/>
                  </a:cxn>
                  <a:cxn ang="0">
                    <a:pos x="179" y="0"/>
                  </a:cxn>
                </a:cxnLst>
                <a:rect l="0" t="0" r="r" b="b"/>
                <a:pathLst>
                  <a:path w="179" h="57">
                    <a:moveTo>
                      <a:pt x="0" y="57"/>
                    </a:moveTo>
                    <a:cubicBezTo>
                      <a:pt x="9" y="48"/>
                      <a:pt x="16" y="34"/>
                      <a:pt x="28" y="29"/>
                    </a:cubicBezTo>
                    <a:cubicBezTo>
                      <a:pt x="49" y="19"/>
                      <a:pt x="151" y="0"/>
                      <a:pt x="179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5" name="Freeform 23"/>
              <p:cNvSpPr>
                <a:spLocks/>
              </p:cNvSpPr>
              <p:nvPr/>
            </p:nvSpPr>
            <p:spPr bwMode="auto">
              <a:xfrm>
                <a:off x="4381" y="1095"/>
                <a:ext cx="133" cy="3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33" y="0"/>
                  </a:cxn>
                </a:cxnLst>
                <a:rect l="0" t="0" r="r" b="b"/>
                <a:pathLst>
                  <a:path w="133" h="38">
                    <a:moveTo>
                      <a:pt x="0" y="38"/>
                    </a:moveTo>
                    <a:cubicBezTo>
                      <a:pt x="51" y="26"/>
                      <a:pt x="79" y="0"/>
                      <a:pt x="133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36" name="Freeform 24"/>
            <p:cNvSpPr>
              <a:spLocks/>
            </p:cNvSpPr>
            <p:nvPr/>
          </p:nvSpPr>
          <p:spPr bwMode="auto">
            <a:xfrm>
              <a:off x="2316" y="672"/>
              <a:ext cx="359" cy="754"/>
            </a:xfrm>
            <a:custGeom>
              <a:avLst/>
              <a:gdLst/>
              <a:ahLst/>
              <a:cxnLst>
                <a:cxn ang="0">
                  <a:pos x="0" y="770"/>
                </a:cxn>
                <a:cxn ang="0">
                  <a:pos x="38" y="666"/>
                </a:cxn>
                <a:cxn ang="0">
                  <a:pos x="66" y="298"/>
                </a:cxn>
                <a:cxn ang="0">
                  <a:pos x="104" y="194"/>
                </a:cxn>
                <a:cxn ang="0">
                  <a:pos x="123" y="128"/>
                </a:cxn>
                <a:cxn ang="0">
                  <a:pos x="264" y="90"/>
                </a:cxn>
                <a:cxn ang="0">
                  <a:pos x="293" y="62"/>
                </a:cxn>
                <a:cxn ang="0">
                  <a:pos x="302" y="34"/>
                </a:cxn>
                <a:cxn ang="0">
                  <a:pos x="444" y="15"/>
                </a:cxn>
                <a:cxn ang="0">
                  <a:pos x="463" y="43"/>
                </a:cxn>
                <a:cxn ang="0">
                  <a:pos x="378" y="81"/>
                </a:cxn>
                <a:cxn ang="0">
                  <a:pos x="330" y="128"/>
                </a:cxn>
                <a:cxn ang="0">
                  <a:pos x="283" y="213"/>
                </a:cxn>
                <a:cxn ang="0">
                  <a:pos x="236" y="298"/>
                </a:cxn>
                <a:cxn ang="0">
                  <a:pos x="198" y="383"/>
                </a:cxn>
                <a:cxn ang="0">
                  <a:pos x="160" y="525"/>
                </a:cxn>
                <a:cxn ang="0">
                  <a:pos x="123" y="770"/>
                </a:cxn>
              </a:cxnLst>
              <a:rect l="0" t="0" r="r" b="b"/>
              <a:pathLst>
                <a:path w="465" h="770">
                  <a:moveTo>
                    <a:pt x="0" y="770"/>
                  </a:moveTo>
                  <a:cubicBezTo>
                    <a:pt x="8" y="726"/>
                    <a:pt x="14" y="703"/>
                    <a:pt x="38" y="666"/>
                  </a:cubicBezTo>
                  <a:cubicBezTo>
                    <a:pt x="75" y="550"/>
                    <a:pt x="48" y="419"/>
                    <a:pt x="66" y="298"/>
                  </a:cubicBezTo>
                  <a:cubicBezTo>
                    <a:pt x="71" y="267"/>
                    <a:pt x="94" y="224"/>
                    <a:pt x="104" y="194"/>
                  </a:cubicBezTo>
                  <a:cubicBezTo>
                    <a:pt x="106" y="187"/>
                    <a:pt x="115" y="137"/>
                    <a:pt x="123" y="128"/>
                  </a:cubicBezTo>
                  <a:cubicBezTo>
                    <a:pt x="151" y="93"/>
                    <a:pt x="229" y="95"/>
                    <a:pt x="264" y="90"/>
                  </a:cubicBezTo>
                  <a:cubicBezTo>
                    <a:pt x="274" y="81"/>
                    <a:pt x="285" y="73"/>
                    <a:pt x="293" y="62"/>
                  </a:cubicBezTo>
                  <a:cubicBezTo>
                    <a:pt x="299" y="54"/>
                    <a:pt x="295" y="41"/>
                    <a:pt x="302" y="34"/>
                  </a:cubicBezTo>
                  <a:cubicBezTo>
                    <a:pt x="335" y="0"/>
                    <a:pt x="396" y="19"/>
                    <a:pt x="444" y="15"/>
                  </a:cubicBezTo>
                  <a:cubicBezTo>
                    <a:pt x="450" y="24"/>
                    <a:pt x="465" y="32"/>
                    <a:pt x="463" y="43"/>
                  </a:cubicBezTo>
                  <a:cubicBezTo>
                    <a:pt x="459" y="62"/>
                    <a:pt x="393" y="76"/>
                    <a:pt x="378" y="81"/>
                  </a:cubicBezTo>
                  <a:cubicBezTo>
                    <a:pt x="325" y="159"/>
                    <a:pt x="396" y="62"/>
                    <a:pt x="330" y="128"/>
                  </a:cubicBezTo>
                  <a:cubicBezTo>
                    <a:pt x="308" y="150"/>
                    <a:pt x="301" y="187"/>
                    <a:pt x="283" y="213"/>
                  </a:cubicBezTo>
                  <a:cubicBezTo>
                    <a:pt x="273" y="244"/>
                    <a:pt x="236" y="298"/>
                    <a:pt x="236" y="298"/>
                  </a:cubicBezTo>
                  <a:cubicBezTo>
                    <a:pt x="226" y="329"/>
                    <a:pt x="209" y="353"/>
                    <a:pt x="198" y="383"/>
                  </a:cubicBezTo>
                  <a:cubicBezTo>
                    <a:pt x="191" y="451"/>
                    <a:pt x="194" y="474"/>
                    <a:pt x="160" y="525"/>
                  </a:cubicBezTo>
                  <a:cubicBezTo>
                    <a:pt x="151" y="605"/>
                    <a:pt x="158" y="696"/>
                    <a:pt x="123" y="77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 rot="-3985152">
              <a:off x="1855" y="872"/>
              <a:ext cx="621" cy="653"/>
              <a:chOff x="4056" y="637"/>
              <a:chExt cx="634" cy="845"/>
            </a:xfrm>
          </p:grpSpPr>
          <p:sp>
            <p:nvSpPr>
              <p:cNvPr id="38939" name="Freeform 27"/>
              <p:cNvSpPr>
                <a:spLocks/>
              </p:cNvSpPr>
              <p:nvPr/>
            </p:nvSpPr>
            <p:spPr bwMode="auto">
              <a:xfrm>
                <a:off x="4056" y="637"/>
                <a:ext cx="634" cy="845"/>
              </a:xfrm>
              <a:custGeom>
                <a:avLst/>
                <a:gdLst/>
                <a:ahLst/>
                <a:cxnLst>
                  <a:cxn ang="0">
                    <a:pos x="70" y="827"/>
                  </a:cxn>
                  <a:cxn ang="0">
                    <a:pos x="70" y="685"/>
                  </a:cxn>
                  <a:cxn ang="0">
                    <a:pos x="4" y="572"/>
                  </a:cxn>
                  <a:cxn ang="0">
                    <a:pos x="80" y="468"/>
                  </a:cxn>
                  <a:cxn ang="0">
                    <a:pos x="193" y="468"/>
                  </a:cxn>
                  <a:cxn ang="0">
                    <a:pos x="184" y="373"/>
                  </a:cxn>
                  <a:cxn ang="0">
                    <a:pos x="155" y="260"/>
                  </a:cxn>
                  <a:cxn ang="0">
                    <a:pos x="240" y="222"/>
                  </a:cxn>
                  <a:cxn ang="0">
                    <a:pos x="259" y="251"/>
                  </a:cxn>
                  <a:cxn ang="0">
                    <a:pos x="269" y="288"/>
                  </a:cxn>
                  <a:cxn ang="0">
                    <a:pos x="306" y="279"/>
                  </a:cxn>
                  <a:cxn ang="0">
                    <a:pos x="373" y="137"/>
                  </a:cxn>
                  <a:cxn ang="0">
                    <a:pos x="391" y="166"/>
                  </a:cxn>
                  <a:cxn ang="0">
                    <a:pos x="439" y="128"/>
                  </a:cxn>
                  <a:cxn ang="0">
                    <a:pos x="458" y="71"/>
                  </a:cxn>
                  <a:cxn ang="0">
                    <a:pos x="467" y="24"/>
                  </a:cxn>
                  <a:cxn ang="0">
                    <a:pos x="495" y="15"/>
                  </a:cxn>
                  <a:cxn ang="0">
                    <a:pos x="580" y="24"/>
                  </a:cxn>
                  <a:cxn ang="0">
                    <a:pos x="514" y="156"/>
                  </a:cxn>
                  <a:cxn ang="0">
                    <a:pos x="495" y="185"/>
                  </a:cxn>
                  <a:cxn ang="0">
                    <a:pos x="599" y="251"/>
                  </a:cxn>
                  <a:cxn ang="0">
                    <a:pos x="599" y="383"/>
                  </a:cxn>
                  <a:cxn ang="0">
                    <a:pos x="514" y="430"/>
                  </a:cxn>
                  <a:cxn ang="0">
                    <a:pos x="448" y="543"/>
                  </a:cxn>
                  <a:cxn ang="0">
                    <a:pos x="458" y="581"/>
                  </a:cxn>
                  <a:cxn ang="0">
                    <a:pos x="552" y="628"/>
                  </a:cxn>
                  <a:cxn ang="0">
                    <a:pos x="259" y="770"/>
                  </a:cxn>
                  <a:cxn ang="0">
                    <a:pos x="52" y="817"/>
                  </a:cxn>
                  <a:cxn ang="0">
                    <a:pos x="14" y="845"/>
                  </a:cxn>
                </a:cxnLst>
                <a:rect l="0" t="0" r="r" b="b"/>
                <a:pathLst>
                  <a:path w="634" h="845">
                    <a:moveTo>
                      <a:pt x="70" y="827"/>
                    </a:moveTo>
                    <a:cubicBezTo>
                      <a:pt x="82" y="771"/>
                      <a:pt x="91" y="752"/>
                      <a:pt x="70" y="685"/>
                    </a:cubicBezTo>
                    <a:cubicBezTo>
                      <a:pt x="57" y="645"/>
                      <a:pt x="19" y="613"/>
                      <a:pt x="4" y="572"/>
                    </a:cubicBezTo>
                    <a:cubicBezTo>
                      <a:pt x="16" y="479"/>
                      <a:pt x="0" y="494"/>
                      <a:pt x="80" y="468"/>
                    </a:cubicBezTo>
                    <a:cubicBezTo>
                      <a:pt x="111" y="478"/>
                      <a:pt x="169" y="501"/>
                      <a:pt x="193" y="468"/>
                    </a:cubicBezTo>
                    <a:cubicBezTo>
                      <a:pt x="212" y="442"/>
                      <a:pt x="188" y="405"/>
                      <a:pt x="184" y="373"/>
                    </a:cubicBezTo>
                    <a:cubicBezTo>
                      <a:pt x="179" y="332"/>
                      <a:pt x="169" y="298"/>
                      <a:pt x="155" y="260"/>
                    </a:cubicBezTo>
                    <a:cubicBezTo>
                      <a:pt x="173" y="210"/>
                      <a:pt x="189" y="212"/>
                      <a:pt x="240" y="222"/>
                    </a:cubicBezTo>
                    <a:cubicBezTo>
                      <a:pt x="246" y="232"/>
                      <a:pt x="254" y="240"/>
                      <a:pt x="259" y="251"/>
                    </a:cubicBezTo>
                    <a:cubicBezTo>
                      <a:pt x="264" y="263"/>
                      <a:pt x="258" y="281"/>
                      <a:pt x="269" y="288"/>
                    </a:cubicBezTo>
                    <a:cubicBezTo>
                      <a:pt x="280" y="294"/>
                      <a:pt x="294" y="282"/>
                      <a:pt x="306" y="279"/>
                    </a:cubicBezTo>
                    <a:cubicBezTo>
                      <a:pt x="311" y="211"/>
                      <a:pt x="285" y="110"/>
                      <a:pt x="373" y="137"/>
                    </a:cubicBezTo>
                    <a:cubicBezTo>
                      <a:pt x="379" y="147"/>
                      <a:pt x="380" y="162"/>
                      <a:pt x="391" y="166"/>
                    </a:cubicBezTo>
                    <a:cubicBezTo>
                      <a:pt x="429" y="179"/>
                      <a:pt x="432" y="149"/>
                      <a:pt x="439" y="128"/>
                    </a:cubicBezTo>
                    <a:cubicBezTo>
                      <a:pt x="445" y="109"/>
                      <a:pt x="454" y="91"/>
                      <a:pt x="458" y="71"/>
                    </a:cubicBezTo>
                    <a:cubicBezTo>
                      <a:pt x="461" y="55"/>
                      <a:pt x="458" y="37"/>
                      <a:pt x="467" y="24"/>
                    </a:cubicBezTo>
                    <a:cubicBezTo>
                      <a:pt x="472" y="16"/>
                      <a:pt x="486" y="18"/>
                      <a:pt x="495" y="15"/>
                    </a:cubicBezTo>
                    <a:cubicBezTo>
                      <a:pt x="523" y="18"/>
                      <a:pt x="564" y="0"/>
                      <a:pt x="580" y="24"/>
                    </a:cubicBezTo>
                    <a:cubicBezTo>
                      <a:pt x="634" y="105"/>
                      <a:pt x="563" y="141"/>
                      <a:pt x="514" y="156"/>
                    </a:cubicBezTo>
                    <a:cubicBezTo>
                      <a:pt x="508" y="166"/>
                      <a:pt x="495" y="173"/>
                      <a:pt x="495" y="185"/>
                    </a:cubicBezTo>
                    <a:cubicBezTo>
                      <a:pt x="495" y="265"/>
                      <a:pt x="535" y="243"/>
                      <a:pt x="599" y="251"/>
                    </a:cubicBezTo>
                    <a:cubicBezTo>
                      <a:pt x="633" y="301"/>
                      <a:pt x="633" y="331"/>
                      <a:pt x="599" y="383"/>
                    </a:cubicBezTo>
                    <a:cubicBezTo>
                      <a:pt x="583" y="433"/>
                      <a:pt x="559" y="416"/>
                      <a:pt x="514" y="430"/>
                    </a:cubicBezTo>
                    <a:cubicBezTo>
                      <a:pt x="478" y="466"/>
                      <a:pt x="476" y="502"/>
                      <a:pt x="448" y="543"/>
                    </a:cubicBezTo>
                    <a:cubicBezTo>
                      <a:pt x="451" y="556"/>
                      <a:pt x="446" y="575"/>
                      <a:pt x="458" y="581"/>
                    </a:cubicBezTo>
                    <a:cubicBezTo>
                      <a:pt x="566" y="636"/>
                      <a:pt x="532" y="544"/>
                      <a:pt x="552" y="628"/>
                    </a:cubicBezTo>
                    <a:cubicBezTo>
                      <a:pt x="537" y="836"/>
                      <a:pt x="529" y="760"/>
                      <a:pt x="259" y="770"/>
                    </a:cubicBezTo>
                    <a:cubicBezTo>
                      <a:pt x="190" y="817"/>
                      <a:pt x="137" y="811"/>
                      <a:pt x="52" y="817"/>
                    </a:cubicBezTo>
                    <a:cubicBezTo>
                      <a:pt x="8" y="829"/>
                      <a:pt x="14" y="814"/>
                      <a:pt x="14" y="84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0" name="Freeform 28"/>
              <p:cNvSpPr>
                <a:spLocks/>
              </p:cNvSpPr>
              <p:nvPr/>
            </p:nvSpPr>
            <p:spPr bwMode="auto">
              <a:xfrm>
                <a:off x="4136" y="864"/>
                <a:ext cx="376" cy="590"/>
              </a:xfrm>
              <a:custGeom>
                <a:avLst/>
                <a:gdLst/>
                <a:ahLst/>
                <a:cxnLst>
                  <a:cxn ang="0">
                    <a:pos x="0" y="590"/>
                  </a:cxn>
                  <a:cxn ang="0">
                    <a:pos x="38" y="496"/>
                  </a:cxn>
                  <a:cxn ang="0">
                    <a:pos x="107" y="450"/>
                  </a:cxn>
                  <a:cxn ang="0">
                    <a:pos x="215" y="290"/>
                  </a:cxn>
                  <a:cxn ang="0">
                    <a:pos x="258" y="225"/>
                  </a:cxn>
                  <a:cxn ang="0">
                    <a:pos x="279" y="193"/>
                  </a:cxn>
                  <a:cxn ang="0">
                    <a:pos x="291" y="107"/>
                  </a:cxn>
                  <a:cxn ang="0">
                    <a:pos x="322" y="75"/>
                  </a:cxn>
                  <a:cxn ang="0">
                    <a:pos x="334" y="43"/>
                  </a:cxn>
                  <a:cxn ang="0">
                    <a:pos x="376" y="0"/>
                  </a:cxn>
                </a:cxnLst>
                <a:rect l="0" t="0" r="r" b="b"/>
                <a:pathLst>
                  <a:path w="376" h="590">
                    <a:moveTo>
                      <a:pt x="0" y="590"/>
                    </a:moveTo>
                    <a:cubicBezTo>
                      <a:pt x="0" y="585"/>
                      <a:pt x="24" y="507"/>
                      <a:pt x="38" y="496"/>
                    </a:cubicBezTo>
                    <a:cubicBezTo>
                      <a:pt x="60" y="478"/>
                      <a:pt x="79" y="458"/>
                      <a:pt x="107" y="450"/>
                    </a:cubicBezTo>
                    <a:cubicBezTo>
                      <a:pt x="144" y="397"/>
                      <a:pt x="180" y="343"/>
                      <a:pt x="215" y="290"/>
                    </a:cubicBezTo>
                    <a:cubicBezTo>
                      <a:pt x="278" y="197"/>
                      <a:pt x="197" y="316"/>
                      <a:pt x="258" y="225"/>
                    </a:cubicBezTo>
                    <a:cubicBezTo>
                      <a:pt x="264" y="215"/>
                      <a:pt x="279" y="193"/>
                      <a:pt x="279" y="193"/>
                    </a:cubicBezTo>
                    <a:cubicBezTo>
                      <a:pt x="283" y="165"/>
                      <a:pt x="280" y="134"/>
                      <a:pt x="291" y="107"/>
                    </a:cubicBezTo>
                    <a:cubicBezTo>
                      <a:pt x="296" y="93"/>
                      <a:pt x="314" y="88"/>
                      <a:pt x="322" y="75"/>
                    </a:cubicBezTo>
                    <a:cubicBezTo>
                      <a:pt x="329" y="66"/>
                      <a:pt x="328" y="52"/>
                      <a:pt x="334" y="43"/>
                    </a:cubicBezTo>
                    <a:cubicBezTo>
                      <a:pt x="336" y="40"/>
                      <a:pt x="366" y="10"/>
                      <a:pt x="376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1" name="Freeform 29"/>
              <p:cNvSpPr>
                <a:spLocks/>
              </p:cNvSpPr>
              <p:nvPr/>
            </p:nvSpPr>
            <p:spPr bwMode="auto">
              <a:xfrm>
                <a:off x="4372" y="935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2" name="Freeform 30"/>
              <p:cNvSpPr>
                <a:spLocks/>
              </p:cNvSpPr>
              <p:nvPr/>
            </p:nvSpPr>
            <p:spPr bwMode="auto">
              <a:xfrm>
                <a:off x="4320" y="1056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3" name="Freeform 31"/>
              <p:cNvSpPr>
                <a:spLocks/>
              </p:cNvSpPr>
              <p:nvPr/>
            </p:nvSpPr>
            <p:spPr bwMode="auto">
              <a:xfrm>
                <a:off x="4224" y="1163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4" name="Freeform 32"/>
              <p:cNvSpPr>
                <a:spLocks/>
              </p:cNvSpPr>
              <p:nvPr/>
            </p:nvSpPr>
            <p:spPr bwMode="auto">
              <a:xfrm>
                <a:off x="4429" y="968"/>
                <a:ext cx="103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28" y="33"/>
                  </a:cxn>
                  <a:cxn ang="0">
                    <a:pos x="56" y="5"/>
                  </a:cxn>
                  <a:cxn ang="0">
                    <a:pos x="103" y="5"/>
                  </a:cxn>
                </a:cxnLst>
                <a:rect l="0" t="0" r="r" b="b"/>
                <a:pathLst>
                  <a:path w="103" h="42">
                    <a:moveTo>
                      <a:pt x="0" y="42"/>
                    </a:moveTo>
                    <a:cubicBezTo>
                      <a:pt x="9" y="39"/>
                      <a:pt x="20" y="38"/>
                      <a:pt x="28" y="33"/>
                    </a:cubicBezTo>
                    <a:cubicBezTo>
                      <a:pt x="39" y="26"/>
                      <a:pt x="44" y="10"/>
                      <a:pt x="56" y="5"/>
                    </a:cubicBezTo>
                    <a:cubicBezTo>
                      <a:pt x="71" y="0"/>
                      <a:pt x="87" y="5"/>
                      <a:pt x="103" y="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5" name="Freeform 33"/>
              <p:cNvSpPr>
                <a:spLocks/>
              </p:cNvSpPr>
              <p:nvPr/>
            </p:nvSpPr>
            <p:spPr bwMode="auto">
              <a:xfrm>
                <a:off x="4259" y="1246"/>
                <a:ext cx="179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8" y="29"/>
                  </a:cxn>
                  <a:cxn ang="0">
                    <a:pos x="179" y="0"/>
                  </a:cxn>
                </a:cxnLst>
                <a:rect l="0" t="0" r="r" b="b"/>
                <a:pathLst>
                  <a:path w="179" h="57">
                    <a:moveTo>
                      <a:pt x="0" y="57"/>
                    </a:moveTo>
                    <a:cubicBezTo>
                      <a:pt x="9" y="48"/>
                      <a:pt x="16" y="34"/>
                      <a:pt x="28" y="29"/>
                    </a:cubicBezTo>
                    <a:cubicBezTo>
                      <a:pt x="49" y="19"/>
                      <a:pt x="151" y="0"/>
                      <a:pt x="179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Freeform 34"/>
              <p:cNvSpPr>
                <a:spLocks/>
              </p:cNvSpPr>
              <p:nvPr/>
            </p:nvSpPr>
            <p:spPr bwMode="auto">
              <a:xfrm>
                <a:off x="4381" y="1095"/>
                <a:ext cx="133" cy="3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33" y="0"/>
                  </a:cxn>
                </a:cxnLst>
                <a:rect l="0" t="0" r="r" b="b"/>
                <a:pathLst>
                  <a:path w="133" h="38">
                    <a:moveTo>
                      <a:pt x="0" y="38"/>
                    </a:moveTo>
                    <a:cubicBezTo>
                      <a:pt x="51" y="26"/>
                      <a:pt x="79" y="0"/>
                      <a:pt x="133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 rot="-290037">
              <a:off x="2358" y="1101"/>
              <a:ext cx="490" cy="828"/>
              <a:chOff x="4056" y="637"/>
              <a:chExt cx="634" cy="845"/>
            </a:xfrm>
          </p:grpSpPr>
          <p:sp>
            <p:nvSpPr>
              <p:cNvPr id="38948" name="Freeform 36"/>
              <p:cNvSpPr>
                <a:spLocks/>
              </p:cNvSpPr>
              <p:nvPr/>
            </p:nvSpPr>
            <p:spPr bwMode="auto">
              <a:xfrm>
                <a:off x="4056" y="637"/>
                <a:ext cx="634" cy="845"/>
              </a:xfrm>
              <a:custGeom>
                <a:avLst/>
                <a:gdLst/>
                <a:ahLst/>
                <a:cxnLst>
                  <a:cxn ang="0">
                    <a:pos x="70" y="827"/>
                  </a:cxn>
                  <a:cxn ang="0">
                    <a:pos x="70" y="685"/>
                  </a:cxn>
                  <a:cxn ang="0">
                    <a:pos x="4" y="572"/>
                  </a:cxn>
                  <a:cxn ang="0">
                    <a:pos x="80" y="468"/>
                  </a:cxn>
                  <a:cxn ang="0">
                    <a:pos x="193" y="468"/>
                  </a:cxn>
                  <a:cxn ang="0">
                    <a:pos x="184" y="373"/>
                  </a:cxn>
                  <a:cxn ang="0">
                    <a:pos x="155" y="260"/>
                  </a:cxn>
                  <a:cxn ang="0">
                    <a:pos x="240" y="222"/>
                  </a:cxn>
                  <a:cxn ang="0">
                    <a:pos x="259" y="251"/>
                  </a:cxn>
                  <a:cxn ang="0">
                    <a:pos x="269" y="288"/>
                  </a:cxn>
                  <a:cxn ang="0">
                    <a:pos x="306" y="279"/>
                  </a:cxn>
                  <a:cxn ang="0">
                    <a:pos x="373" y="137"/>
                  </a:cxn>
                  <a:cxn ang="0">
                    <a:pos x="391" y="166"/>
                  </a:cxn>
                  <a:cxn ang="0">
                    <a:pos x="439" y="128"/>
                  </a:cxn>
                  <a:cxn ang="0">
                    <a:pos x="458" y="71"/>
                  </a:cxn>
                  <a:cxn ang="0">
                    <a:pos x="467" y="24"/>
                  </a:cxn>
                  <a:cxn ang="0">
                    <a:pos x="495" y="15"/>
                  </a:cxn>
                  <a:cxn ang="0">
                    <a:pos x="580" y="24"/>
                  </a:cxn>
                  <a:cxn ang="0">
                    <a:pos x="514" y="156"/>
                  </a:cxn>
                  <a:cxn ang="0">
                    <a:pos x="495" y="185"/>
                  </a:cxn>
                  <a:cxn ang="0">
                    <a:pos x="599" y="251"/>
                  </a:cxn>
                  <a:cxn ang="0">
                    <a:pos x="599" y="383"/>
                  </a:cxn>
                  <a:cxn ang="0">
                    <a:pos x="514" y="430"/>
                  </a:cxn>
                  <a:cxn ang="0">
                    <a:pos x="448" y="543"/>
                  </a:cxn>
                  <a:cxn ang="0">
                    <a:pos x="458" y="581"/>
                  </a:cxn>
                  <a:cxn ang="0">
                    <a:pos x="552" y="628"/>
                  </a:cxn>
                  <a:cxn ang="0">
                    <a:pos x="259" y="770"/>
                  </a:cxn>
                  <a:cxn ang="0">
                    <a:pos x="52" y="817"/>
                  </a:cxn>
                  <a:cxn ang="0">
                    <a:pos x="14" y="845"/>
                  </a:cxn>
                </a:cxnLst>
                <a:rect l="0" t="0" r="r" b="b"/>
                <a:pathLst>
                  <a:path w="634" h="845">
                    <a:moveTo>
                      <a:pt x="70" y="827"/>
                    </a:moveTo>
                    <a:cubicBezTo>
                      <a:pt x="82" y="771"/>
                      <a:pt x="91" y="752"/>
                      <a:pt x="70" y="685"/>
                    </a:cubicBezTo>
                    <a:cubicBezTo>
                      <a:pt x="57" y="645"/>
                      <a:pt x="19" y="613"/>
                      <a:pt x="4" y="572"/>
                    </a:cubicBezTo>
                    <a:cubicBezTo>
                      <a:pt x="16" y="479"/>
                      <a:pt x="0" y="494"/>
                      <a:pt x="80" y="468"/>
                    </a:cubicBezTo>
                    <a:cubicBezTo>
                      <a:pt x="111" y="478"/>
                      <a:pt x="169" y="501"/>
                      <a:pt x="193" y="468"/>
                    </a:cubicBezTo>
                    <a:cubicBezTo>
                      <a:pt x="212" y="442"/>
                      <a:pt x="188" y="405"/>
                      <a:pt x="184" y="373"/>
                    </a:cubicBezTo>
                    <a:cubicBezTo>
                      <a:pt x="179" y="332"/>
                      <a:pt x="169" y="298"/>
                      <a:pt x="155" y="260"/>
                    </a:cubicBezTo>
                    <a:cubicBezTo>
                      <a:pt x="173" y="210"/>
                      <a:pt x="189" y="212"/>
                      <a:pt x="240" y="222"/>
                    </a:cubicBezTo>
                    <a:cubicBezTo>
                      <a:pt x="246" y="232"/>
                      <a:pt x="254" y="240"/>
                      <a:pt x="259" y="251"/>
                    </a:cubicBezTo>
                    <a:cubicBezTo>
                      <a:pt x="264" y="263"/>
                      <a:pt x="258" y="281"/>
                      <a:pt x="269" y="288"/>
                    </a:cubicBezTo>
                    <a:cubicBezTo>
                      <a:pt x="280" y="294"/>
                      <a:pt x="294" y="282"/>
                      <a:pt x="306" y="279"/>
                    </a:cubicBezTo>
                    <a:cubicBezTo>
                      <a:pt x="311" y="211"/>
                      <a:pt x="285" y="110"/>
                      <a:pt x="373" y="137"/>
                    </a:cubicBezTo>
                    <a:cubicBezTo>
                      <a:pt x="379" y="147"/>
                      <a:pt x="380" y="162"/>
                      <a:pt x="391" y="166"/>
                    </a:cubicBezTo>
                    <a:cubicBezTo>
                      <a:pt x="429" y="179"/>
                      <a:pt x="432" y="149"/>
                      <a:pt x="439" y="128"/>
                    </a:cubicBezTo>
                    <a:cubicBezTo>
                      <a:pt x="445" y="109"/>
                      <a:pt x="454" y="91"/>
                      <a:pt x="458" y="71"/>
                    </a:cubicBezTo>
                    <a:cubicBezTo>
                      <a:pt x="461" y="55"/>
                      <a:pt x="458" y="37"/>
                      <a:pt x="467" y="24"/>
                    </a:cubicBezTo>
                    <a:cubicBezTo>
                      <a:pt x="472" y="16"/>
                      <a:pt x="486" y="18"/>
                      <a:pt x="495" y="15"/>
                    </a:cubicBezTo>
                    <a:cubicBezTo>
                      <a:pt x="523" y="18"/>
                      <a:pt x="564" y="0"/>
                      <a:pt x="580" y="24"/>
                    </a:cubicBezTo>
                    <a:cubicBezTo>
                      <a:pt x="634" y="105"/>
                      <a:pt x="563" y="141"/>
                      <a:pt x="514" y="156"/>
                    </a:cubicBezTo>
                    <a:cubicBezTo>
                      <a:pt x="508" y="166"/>
                      <a:pt x="495" y="173"/>
                      <a:pt x="495" y="185"/>
                    </a:cubicBezTo>
                    <a:cubicBezTo>
                      <a:pt x="495" y="265"/>
                      <a:pt x="535" y="243"/>
                      <a:pt x="599" y="251"/>
                    </a:cubicBezTo>
                    <a:cubicBezTo>
                      <a:pt x="633" y="301"/>
                      <a:pt x="633" y="331"/>
                      <a:pt x="599" y="383"/>
                    </a:cubicBezTo>
                    <a:cubicBezTo>
                      <a:pt x="583" y="433"/>
                      <a:pt x="559" y="416"/>
                      <a:pt x="514" y="430"/>
                    </a:cubicBezTo>
                    <a:cubicBezTo>
                      <a:pt x="478" y="466"/>
                      <a:pt x="476" y="502"/>
                      <a:pt x="448" y="543"/>
                    </a:cubicBezTo>
                    <a:cubicBezTo>
                      <a:pt x="451" y="556"/>
                      <a:pt x="446" y="575"/>
                      <a:pt x="458" y="581"/>
                    </a:cubicBezTo>
                    <a:cubicBezTo>
                      <a:pt x="566" y="636"/>
                      <a:pt x="532" y="544"/>
                      <a:pt x="552" y="628"/>
                    </a:cubicBezTo>
                    <a:cubicBezTo>
                      <a:pt x="537" y="836"/>
                      <a:pt x="529" y="760"/>
                      <a:pt x="259" y="770"/>
                    </a:cubicBezTo>
                    <a:cubicBezTo>
                      <a:pt x="190" y="817"/>
                      <a:pt x="137" y="811"/>
                      <a:pt x="52" y="817"/>
                    </a:cubicBezTo>
                    <a:cubicBezTo>
                      <a:pt x="8" y="829"/>
                      <a:pt x="14" y="814"/>
                      <a:pt x="14" y="84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auto">
              <a:xfrm>
                <a:off x="4136" y="864"/>
                <a:ext cx="376" cy="590"/>
              </a:xfrm>
              <a:custGeom>
                <a:avLst/>
                <a:gdLst/>
                <a:ahLst/>
                <a:cxnLst>
                  <a:cxn ang="0">
                    <a:pos x="0" y="590"/>
                  </a:cxn>
                  <a:cxn ang="0">
                    <a:pos x="38" y="496"/>
                  </a:cxn>
                  <a:cxn ang="0">
                    <a:pos x="107" y="450"/>
                  </a:cxn>
                  <a:cxn ang="0">
                    <a:pos x="215" y="290"/>
                  </a:cxn>
                  <a:cxn ang="0">
                    <a:pos x="258" y="225"/>
                  </a:cxn>
                  <a:cxn ang="0">
                    <a:pos x="279" y="193"/>
                  </a:cxn>
                  <a:cxn ang="0">
                    <a:pos x="291" y="107"/>
                  </a:cxn>
                  <a:cxn ang="0">
                    <a:pos x="322" y="75"/>
                  </a:cxn>
                  <a:cxn ang="0">
                    <a:pos x="334" y="43"/>
                  </a:cxn>
                  <a:cxn ang="0">
                    <a:pos x="376" y="0"/>
                  </a:cxn>
                </a:cxnLst>
                <a:rect l="0" t="0" r="r" b="b"/>
                <a:pathLst>
                  <a:path w="376" h="590">
                    <a:moveTo>
                      <a:pt x="0" y="590"/>
                    </a:moveTo>
                    <a:cubicBezTo>
                      <a:pt x="0" y="585"/>
                      <a:pt x="24" y="507"/>
                      <a:pt x="38" y="496"/>
                    </a:cubicBezTo>
                    <a:cubicBezTo>
                      <a:pt x="60" y="478"/>
                      <a:pt x="79" y="458"/>
                      <a:pt x="107" y="450"/>
                    </a:cubicBezTo>
                    <a:cubicBezTo>
                      <a:pt x="144" y="397"/>
                      <a:pt x="180" y="343"/>
                      <a:pt x="215" y="290"/>
                    </a:cubicBezTo>
                    <a:cubicBezTo>
                      <a:pt x="278" y="197"/>
                      <a:pt x="197" y="316"/>
                      <a:pt x="258" y="225"/>
                    </a:cubicBezTo>
                    <a:cubicBezTo>
                      <a:pt x="264" y="215"/>
                      <a:pt x="279" y="193"/>
                      <a:pt x="279" y="193"/>
                    </a:cubicBezTo>
                    <a:cubicBezTo>
                      <a:pt x="283" y="165"/>
                      <a:pt x="280" y="134"/>
                      <a:pt x="291" y="107"/>
                    </a:cubicBezTo>
                    <a:cubicBezTo>
                      <a:pt x="296" y="93"/>
                      <a:pt x="314" y="88"/>
                      <a:pt x="322" y="75"/>
                    </a:cubicBezTo>
                    <a:cubicBezTo>
                      <a:pt x="329" y="66"/>
                      <a:pt x="328" y="52"/>
                      <a:pt x="334" y="43"/>
                    </a:cubicBezTo>
                    <a:cubicBezTo>
                      <a:pt x="336" y="40"/>
                      <a:pt x="366" y="10"/>
                      <a:pt x="376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0" name="Freeform 38"/>
              <p:cNvSpPr>
                <a:spLocks/>
              </p:cNvSpPr>
              <p:nvPr/>
            </p:nvSpPr>
            <p:spPr bwMode="auto">
              <a:xfrm>
                <a:off x="4372" y="935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1" name="Freeform 39"/>
              <p:cNvSpPr>
                <a:spLocks/>
              </p:cNvSpPr>
              <p:nvPr/>
            </p:nvSpPr>
            <p:spPr bwMode="auto">
              <a:xfrm>
                <a:off x="4320" y="1056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2" name="Freeform 40"/>
              <p:cNvSpPr>
                <a:spLocks/>
              </p:cNvSpPr>
              <p:nvPr/>
            </p:nvSpPr>
            <p:spPr bwMode="auto">
              <a:xfrm>
                <a:off x="4224" y="1163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3" name="Freeform 41"/>
              <p:cNvSpPr>
                <a:spLocks/>
              </p:cNvSpPr>
              <p:nvPr/>
            </p:nvSpPr>
            <p:spPr bwMode="auto">
              <a:xfrm>
                <a:off x="4429" y="968"/>
                <a:ext cx="103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28" y="33"/>
                  </a:cxn>
                  <a:cxn ang="0">
                    <a:pos x="56" y="5"/>
                  </a:cxn>
                  <a:cxn ang="0">
                    <a:pos x="103" y="5"/>
                  </a:cxn>
                </a:cxnLst>
                <a:rect l="0" t="0" r="r" b="b"/>
                <a:pathLst>
                  <a:path w="103" h="42">
                    <a:moveTo>
                      <a:pt x="0" y="42"/>
                    </a:moveTo>
                    <a:cubicBezTo>
                      <a:pt x="9" y="39"/>
                      <a:pt x="20" y="38"/>
                      <a:pt x="28" y="33"/>
                    </a:cubicBezTo>
                    <a:cubicBezTo>
                      <a:pt x="39" y="26"/>
                      <a:pt x="44" y="10"/>
                      <a:pt x="56" y="5"/>
                    </a:cubicBezTo>
                    <a:cubicBezTo>
                      <a:pt x="71" y="0"/>
                      <a:pt x="87" y="5"/>
                      <a:pt x="103" y="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4" name="Freeform 42"/>
              <p:cNvSpPr>
                <a:spLocks/>
              </p:cNvSpPr>
              <p:nvPr/>
            </p:nvSpPr>
            <p:spPr bwMode="auto">
              <a:xfrm>
                <a:off x="4259" y="1246"/>
                <a:ext cx="179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8" y="29"/>
                  </a:cxn>
                  <a:cxn ang="0">
                    <a:pos x="179" y="0"/>
                  </a:cxn>
                </a:cxnLst>
                <a:rect l="0" t="0" r="r" b="b"/>
                <a:pathLst>
                  <a:path w="179" h="57">
                    <a:moveTo>
                      <a:pt x="0" y="57"/>
                    </a:moveTo>
                    <a:cubicBezTo>
                      <a:pt x="9" y="48"/>
                      <a:pt x="16" y="34"/>
                      <a:pt x="28" y="29"/>
                    </a:cubicBezTo>
                    <a:cubicBezTo>
                      <a:pt x="49" y="19"/>
                      <a:pt x="151" y="0"/>
                      <a:pt x="179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5" name="Freeform 43"/>
              <p:cNvSpPr>
                <a:spLocks/>
              </p:cNvSpPr>
              <p:nvPr/>
            </p:nvSpPr>
            <p:spPr bwMode="auto">
              <a:xfrm>
                <a:off x="4381" y="1095"/>
                <a:ext cx="133" cy="3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33" y="0"/>
                  </a:cxn>
                </a:cxnLst>
                <a:rect l="0" t="0" r="r" b="b"/>
                <a:pathLst>
                  <a:path w="133" h="38">
                    <a:moveTo>
                      <a:pt x="0" y="38"/>
                    </a:moveTo>
                    <a:cubicBezTo>
                      <a:pt x="51" y="26"/>
                      <a:pt x="79" y="0"/>
                      <a:pt x="133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rot="-4781974">
              <a:off x="1744" y="1273"/>
              <a:ext cx="621" cy="653"/>
              <a:chOff x="4056" y="637"/>
              <a:chExt cx="634" cy="845"/>
            </a:xfrm>
          </p:grpSpPr>
          <p:sp>
            <p:nvSpPr>
              <p:cNvPr id="38957" name="Freeform 45"/>
              <p:cNvSpPr>
                <a:spLocks/>
              </p:cNvSpPr>
              <p:nvPr/>
            </p:nvSpPr>
            <p:spPr bwMode="auto">
              <a:xfrm>
                <a:off x="4056" y="637"/>
                <a:ext cx="634" cy="845"/>
              </a:xfrm>
              <a:custGeom>
                <a:avLst/>
                <a:gdLst/>
                <a:ahLst/>
                <a:cxnLst>
                  <a:cxn ang="0">
                    <a:pos x="70" y="827"/>
                  </a:cxn>
                  <a:cxn ang="0">
                    <a:pos x="70" y="685"/>
                  </a:cxn>
                  <a:cxn ang="0">
                    <a:pos x="4" y="572"/>
                  </a:cxn>
                  <a:cxn ang="0">
                    <a:pos x="80" y="468"/>
                  </a:cxn>
                  <a:cxn ang="0">
                    <a:pos x="193" y="468"/>
                  </a:cxn>
                  <a:cxn ang="0">
                    <a:pos x="184" y="373"/>
                  </a:cxn>
                  <a:cxn ang="0">
                    <a:pos x="155" y="260"/>
                  </a:cxn>
                  <a:cxn ang="0">
                    <a:pos x="240" y="222"/>
                  </a:cxn>
                  <a:cxn ang="0">
                    <a:pos x="259" y="251"/>
                  </a:cxn>
                  <a:cxn ang="0">
                    <a:pos x="269" y="288"/>
                  </a:cxn>
                  <a:cxn ang="0">
                    <a:pos x="306" y="279"/>
                  </a:cxn>
                  <a:cxn ang="0">
                    <a:pos x="373" y="137"/>
                  </a:cxn>
                  <a:cxn ang="0">
                    <a:pos x="391" y="166"/>
                  </a:cxn>
                  <a:cxn ang="0">
                    <a:pos x="439" y="128"/>
                  </a:cxn>
                  <a:cxn ang="0">
                    <a:pos x="458" y="71"/>
                  </a:cxn>
                  <a:cxn ang="0">
                    <a:pos x="467" y="24"/>
                  </a:cxn>
                  <a:cxn ang="0">
                    <a:pos x="495" y="15"/>
                  </a:cxn>
                  <a:cxn ang="0">
                    <a:pos x="580" y="24"/>
                  </a:cxn>
                  <a:cxn ang="0">
                    <a:pos x="514" y="156"/>
                  </a:cxn>
                  <a:cxn ang="0">
                    <a:pos x="495" y="185"/>
                  </a:cxn>
                  <a:cxn ang="0">
                    <a:pos x="599" y="251"/>
                  </a:cxn>
                  <a:cxn ang="0">
                    <a:pos x="599" y="383"/>
                  </a:cxn>
                  <a:cxn ang="0">
                    <a:pos x="514" y="430"/>
                  </a:cxn>
                  <a:cxn ang="0">
                    <a:pos x="448" y="543"/>
                  </a:cxn>
                  <a:cxn ang="0">
                    <a:pos x="458" y="581"/>
                  </a:cxn>
                  <a:cxn ang="0">
                    <a:pos x="552" y="628"/>
                  </a:cxn>
                  <a:cxn ang="0">
                    <a:pos x="259" y="770"/>
                  </a:cxn>
                  <a:cxn ang="0">
                    <a:pos x="52" y="817"/>
                  </a:cxn>
                  <a:cxn ang="0">
                    <a:pos x="14" y="845"/>
                  </a:cxn>
                </a:cxnLst>
                <a:rect l="0" t="0" r="r" b="b"/>
                <a:pathLst>
                  <a:path w="634" h="845">
                    <a:moveTo>
                      <a:pt x="70" y="827"/>
                    </a:moveTo>
                    <a:cubicBezTo>
                      <a:pt x="82" y="771"/>
                      <a:pt x="91" y="752"/>
                      <a:pt x="70" y="685"/>
                    </a:cubicBezTo>
                    <a:cubicBezTo>
                      <a:pt x="57" y="645"/>
                      <a:pt x="19" y="613"/>
                      <a:pt x="4" y="572"/>
                    </a:cubicBezTo>
                    <a:cubicBezTo>
                      <a:pt x="16" y="479"/>
                      <a:pt x="0" y="494"/>
                      <a:pt x="80" y="468"/>
                    </a:cubicBezTo>
                    <a:cubicBezTo>
                      <a:pt x="111" y="478"/>
                      <a:pt x="169" y="501"/>
                      <a:pt x="193" y="468"/>
                    </a:cubicBezTo>
                    <a:cubicBezTo>
                      <a:pt x="212" y="442"/>
                      <a:pt x="188" y="405"/>
                      <a:pt x="184" y="373"/>
                    </a:cubicBezTo>
                    <a:cubicBezTo>
                      <a:pt x="179" y="332"/>
                      <a:pt x="169" y="298"/>
                      <a:pt x="155" y="260"/>
                    </a:cubicBezTo>
                    <a:cubicBezTo>
                      <a:pt x="173" y="210"/>
                      <a:pt x="189" y="212"/>
                      <a:pt x="240" y="222"/>
                    </a:cubicBezTo>
                    <a:cubicBezTo>
                      <a:pt x="246" y="232"/>
                      <a:pt x="254" y="240"/>
                      <a:pt x="259" y="251"/>
                    </a:cubicBezTo>
                    <a:cubicBezTo>
                      <a:pt x="264" y="263"/>
                      <a:pt x="258" y="281"/>
                      <a:pt x="269" y="288"/>
                    </a:cubicBezTo>
                    <a:cubicBezTo>
                      <a:pt x="280" y="294"/>
                      <a:pt x="294" y="282"/>
                      <a:pt x="306" y="279"/>
                    </a:cubicBezTo>
                    <a:cubicBezTo>
                      <a:pt x="311" y="211"/>
                      <a:pt x="285" y="110"/>
                      <a:pt x="373" y="137"/>
                    </a:cubicBezTo>
                    <a:cubicBezTo>
                      <a:pt x="379" y="147"/>
                      <a:pt x="380" y="162"/>
                      <a:pt x="391" y="166"/>
                    </a:cubicBezTo>
                    <a:cubicBezTo>
                      <a:pt x="429" y="179"/>
                      <a:pt x="432" y="149"/>
                      <a:pt x="439" y="128"/>
                    </a:cubicBezTo>
                    <a:cubicBezTo>
                      <a:pt x="445" y="109"/>
                      <a:pt x="454" y="91"/>
                      <a:pt x="458" y="71"/>
                    </a:cubicBezTo>
                    <a:cubicBezTo>
                      <a:pt x="461" y="55"/>
                      <a:pt x="458" y="37"/>
                      <a:pt x="467" y="24"/>
                    </a:cubicBezTo>
                    <a:cubicBezTo>
                      <a:pt x="472" y="16"/>
                      <a:pt x="486" y="18"/>
                      <a:pt x="495" y="15"/>
                    </a:cubicBezTo>
                    <a:cubicBezTo>
                      <a:pt x="523" y="18"/>
                      <a:pt x="564" y="0"/>
                      <a:pt x="580" y="24"/>
                    </a:cubicBezTo>
                    <a:cubicBezTo>
                      <a:pt x="634" y="105"/>
                      <a:pt x="563" y="141"/>
                      <a:pt x="514" y="156"/>
                    </a:cubicBezTo>
                    <a:cubicBezTo>
                      <a:pt x="508" y="166"/>
                      <a:pt x="495" y="173"/>
                      <a:pt x="495" y="185"/>
                    </a:cubicBezTo>
                    <a:cubicBezTo>
                      <a:pt x="495" y="265"/>
                      <a:pt x="535" y="243"/>
                      <a:pt x="599" y="251"/>
                    </a:cubicBezTo>
                    <a:cubicBezTo>
                      <a:pt x="633" y="301"/>
                      <a:pt x="633" y="331"/>
                      <a:pt x="599" y="383"/>
                    </a:cubicBezTo>
                    <a:cubicBezTo>
                      <a:pt x="583" y="433"/>
                      <a:pt x="559" y="416"/>
                      <a:pt x="514" y="430"/>
                    </a:cubicBezTo>
                    <a:cubicBezTo>
                      <a:pt x="478" y="466"/>
                      <a:pt x="476" y="502"/>
                      <a:pt x="448" y="543"/>
                    </a:cubicBezTo>
                    <a:cubicBezTo>
                      <a:pt x="451" y="556"/>
                      <a:pt x="446" y="575"/>
                      <a:pt x="458" y="581"/>
                    </a:cubicBezTo>
                    <a:cubicBezTo>
                      <a:pt x="566" y="636"/>
                      <a:pt x="532" y="544"/>
                      <a:pt x="552" y="628"/>
                    </a:cubicBezTo>
                    <a:cubicBezTo>
                      <a:pt x="537" y="836"/>
                      <a:pt x="529" y="760"/>
                      <a:pt x="259" y="770"/>
                    </a:cubicBezTo>
                    <a:cubicBezTo>
                      <a:pt x="190" y="817"/>
                      <a:pt x="137" y="811"/>
                      <a:pt x="52" y="817"/>
                    </a:cubicBezTo>
                    <a:cubicBezTo>
                      <a:pt x="8" y="829"/>
                      <a:pt x="14" y="814"/>
                      <a:pt x="14" y="84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8" name="Freeform 46"/>
              <p:cNvSpPr>
                <a:spLocks/>
              </p:cNvSpPr>
              <p:nvPr/>
            </p:nvSpPr>
            <p:spPr bwMode="auto">
              <a:xfrm>
                <a:off x="4136" y="864"/>
                <a:ext cx="376" cy="590"/>
              </a:xfrm>
              <a:custGeom>
                <a:avLst/>
                <a:gdLst/>
                <a:ahLst/>
                <a:cxnLst>
                  <a:cxn ang="0">
                    <a:pos x="0" y="590"/>
                  </a:cxn>
                  <a:cxn ang="0">
                    <a:pos x="38" y="496"/>
                  </a:cxn>
                  <a:cxn ang="0">
                    <a:pos x="107" y="450"/>
                  </a:cxn>
                  <a:cxn ang="0">
                    <a:pos x="215" y="290"/>
                  </a:cxn>
                  <a:cxn ang="0">
                    <a:pos x="258" y="225"/>
                  </a:cxn>
                  <a:cxn ang="0">
                    <a:pos x="279" y="193"/>
                  </a:cxn>
                  <a:cxn ang="0">
                    <a:pos x="291" y="107"/>
                  </a:cxn>
                  <a:cxn ang="0">
                    <a:pos x="322" y="75"/>
                  </a:cxn>
                  <a:cxn ang="0">
                    <a:pos x="334" y="43"/>
                  </a:cxn>
                  <a:cxn ang="0">
                    <a:pos x="376" y="0"/>
                  </a:cxn>
                </a:cxnLst>
                <a:rect l="0" t="0" r="r" b="b"/>
                <a:pathLst>
                  <a:path w="376" h="590">
                    <a:moveTo>
                      <a:pt x="0" y="590"/>
                    </a:moveTo>
                    <a:cubicBezTo>
                      <a:pt x="0" y="585"/>
                      <a:pt x="24" y="507"/>
                      <a:pt x="38" y="496"/>
                    </a:cubicBezTo>
                    <a:cubicBezTo>
                      <a:pt x="60" y="478"/>
                      <a:pt x="79" y="458"/>
                      <a:pt x="107" y="450"/>
                    </a:cubicBezTo>
                    <a:cubicBezTo>
                      <a:pt x="144" y="397"/>
                      <a:pt x="180" y="343"/>
                      <a:pt x="215" y="290"/>
                    </a:cubicBezTo>
                    <a:cubicBezTo>
                      <a:pt x="278" y="197"/>
                      <a:pt x="197" y="316"/>
                      <a:pt x="258" y="225"/>
                    </a:cubicBezTo>
                    <a:cubicBezTo>
                      <a:pt x="264" y="215"/>
                      <a:pt x="279" y="193"/>
                      <a:pt x="279" y="193"/>
                    </a:cubicBezTo>
                    <a:cubicBezTo>
                      <a:pt x="283" y="165"/>
                      <a:pt x="280" y="134"/>
                      <a:pt x="291" y="107"/>
                    </a:cubicBezTo>
                    <a:cubicBezTo>
                      <a:pt x="296" y="93"/>
                      <a:pt x="314" y="88"/>
                      <a:pt x="322" y="75"/>
                    </a:cubicBezTo>
                    <a:cubicBezTo>
                      <a:pt x="329" y="66"/>
                      <a:pt x="328" y="52"/>
                      <a:pt x="334" y="43"/>
                    </a:cubicBezTo>
                    <a:cubicBezTo>
                      <a:pt x="336" y="40"/>
                      <a:pt x="366" y="10"/>
                      <a:pt x="376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9" name="Freeform 47"/>
              <p:cNvSpPr>
                <a:spLocks/>
              </p:cNvSpPr>
              <p:nvPr/>
            </p:nvSpPr>
            <p:spPr bwMode="auto">
              <a:xfrm>
                <a:off x="4372" y="935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0" name="Freeform 48"/>
              <p:cNvSpPr>
                <a:spLocks/>
              </p:cNvSpPr>
              <p:nvPr/>
            </p:nvSpPr>
            <p:spPr bwMode="auto">
              <a:xfrm>
                <a:off x="4320" y="1056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1" name="Freeform 49"/>
              <p:cNvSpPr>
                <a:spLocks/>
              </p:cNvSpPr>
              <p:nvPr/>
            </p:nvSpPr>
            <p:spPr bwMode="auto">
              <a:xfrm>
                <a:off x="4224" y="1163"/>
                <a:ext cx="9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41"/>
                  </a:cxn>
                </a:cxnLst>
                <a:rect l="0" t="0" r="r" b="b"/>
                <a:pathLst>
                  <a:path w="9" h="141">
                    <a:moveTo>
                      <a:pt x="0" y="0"/>
                    </a:moveTo>
                    <a:cubicBezTo>
                      <a:pt x="9" y="129"/>
                      <a:pt x="9" y="82"/>
                      <a:pt x="9" y="141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2" name="Freeform 50"/>
              <p:cNvSpPr>
                <a:spLocks/>
              </p:cNvSpPr>
              <p:nvPr/>
            </p:nvSpPr>
            <p:spPr bwMode="auto">
              <a:xfrm>
                <a:off x="4429" y="968"/>
                <a:ext cx="103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28" y="33"/>
                  </a:cxn>
                  <a:cxn ang="0">
                    <a:pos x="56" y="5"/>
                  </a:cxn>
                  <a:cxn ang="0">
                    <a:pos x="103" y="5"/>
                  </a:cxn>
                </a:cxnLst>
                <a:rect l="0" t="0" r="r" b="b"/>
                <a:pathLst>
                  <a:path w="103" h="42">
                    <a:moveTo>
                      <a:pt x="0" y="42"/>
                    </a:moveTo>
                    <a:cubicBezTo>
                      <a:pt x="9" y="39"/>
                      <a:pt x="20" y="38"/>
                      <a:pt x="28" y="33"/>
                    </a:cubicBezTo>
                    <a:cubicBezTo>
                      <a:pt x="39" y="26"/>
                      <a:pt x="44" y="10"/>
                      <a:pt x="56" y="5"/>
                    </a:cubicBezTo>
                    <a:cubicBezTo>
                      <a:pt x="71" y="0"/>
                      <a:pt x="87" y="5"/>
                      <a:pt x="103" y="5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auto">
              <a:xfrm>
                <a:off x="4259" y="1246"/>
                <a:ext cx="179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8" y="29"/>
                  </a:cxn>
                  <a:cxn ang="0">
                    <a:pos x="179" y="0"/>
                  </a:cxn>
                </a:cxnLst>
                <a:rect l="0" t="0" r="r" b="b"/>
                <a:pathLst>
                  <a:path w="179" h="57">
                    <a:moveTo>
                      <a:pt x="0" y="57"/>
                    </a:moveTo>
                    <a:cubicBezTo>
                      <a:pt x="9" y="48"/>
                      <a:pt x="16" y="34"/>
                      <a:pt x="28" y="29"/>
                    </a:cubicBezTo>
                    <a:cubicBezTo>
                      <a:pt x="49" y="19"/>
                      <a:pt x="151" y="0"/>
                      <a:pt x="179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auto">
              <a:xfrm>
                <a:off x="4381" y="1095"/>
                <a:ext cx="133" cy="3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33" y="0"/>
                  </a:cxn>
                </a:cxnLst>
                <a:rect l="0" t="0" r="r" b="b"/>
                <a:pathLst>
                  <a:path w="133" h="38">
                    <a:moveTo>
                      <a:pt x="0" y="38"/>
                    </a:moveTo>
                    <a:cubicBezTo>
                      <a:pt x="51" y="26"/>
                      <a:pt x="79" y="0"/>
                      <a:pt x="133" y="0"/>
                    </a:cubicBezTo>
                  </a:path>
                </a:pathLst>
              </a:cu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shade val="46275"/>
                      <a:invGamma/>
                    </a:srgbClr>
                  </a:gs>
                  <a:gs pos="100000">
                    <a:srgbClr val="33CC33"/>
                  </a:gs>
                </a:gsLst>
                <a:lin ang="5400000" scaled="1"/>
              </a:gradFill>
              <a:ln w="9525">
                <a:solidFill>
                  <a:srgbClr val="CCFF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68" name="Rectangle 56"/>
            <p:cNvSpPr>
              <a:spLocks noChangeArrowheads="1"/>
            </p:cNvSpPr>
            <p:nvPr/>
          </p:nvSpPr>
          <p:spPr bwMode="auto">
            <a:xfrm>
              <a:off x="2640" y="2730"/>
              <a:ext cx="204" cy="22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Rectangle 57"/>
            <p:cNvSpPr>
              <a:spLocks noChangeArrowheads="1"/>
            </p:cNvSpPr>
            <p:nvPr/>
          </p:nvSpPr>
          <p:spPr bwMode="auto">
            <a:xfrm>
              <a:off x="2190" y="2133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362200" y="381000"/>
            <a:ext cx="3124200" cy="1981200"/>
            <a:chOff x="1488" y="240"/>
            <a:chExt cx="1968" cy="1248"/>
          </a:xfrm>
        </p:grpSpPr>
        <p:sp>
          <p:nvSpPr>
            <p:cNvPr id="38975" name="AutoShape 63"/>
            <p:cNvSpPr>
              <a:spLocks noChangeArrowheads="1"/>
            </p:cNvSpPr>
            <p:nvPr/>
          </p:nvSpPr>
          <p:spPr bwMode="auto">
            <a:xfrm rot="1402402">
              <a:off x="2592" y="240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6" name="AutoShape 64"/>
            <p:cNvSpPr>
              <a:spLocks noChangeArrowheads="1"/>
            </p:cNvSpPr>
            <p:nvPr/>
          </p:nvSpPr>
          <p:spPr bwMode="auto">
            <a:xfrm rot="3380440">
              <a:off x="3024" y="528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AutoShape 65"/>
            <p:cNvSpPr>
              <a:spLocks noChangeArrowheads="1"/>
            </p:cNvSpPr>
            <p:nvPr/>
          </p:nvSpPr>
          <p:spPr bwMode="auto">
            <a:xfrm rot="-1232022">
              <a:off x="2016" y="336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AutoShape 66"/>
            <p:cNvSpPr>
              <a:spLocks noChangeArrowheads="1"/>
            </p:cNvSpPr>
            <p:nvPr/>
          </p:nvSpPr>
          <p:spPr bwMode="auto">
            <a:xfrm rot="-2392629">
              <a:off x="1488" y="864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9" name="AutoShape 67"/>
            <p:cNvSpPr>
              <a:spLocks noChangeArrowheads="1"/>
            </p:cNvSpPr>
            <p:nvPr/>
          </p:nvSpPr>
          <p:spPr bwMode="auto">
            <a:xfrm rot="3933576">
              <a:off x="2976" y="960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838200" y="3429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Air tight seals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2590800" y="3581400"/>
            <a:ext cx="1676400" cy="762000"/>
            <a:chOff x="1632" y="2256"/>
            <a:chExt cx="1056" cy="480"/>
          </a:xfrm>
        </p:grpSpPr>
        <p:sp>
          <p:nvSpPr>
            <p:cNvPr id="38983" name="Line 71"/>
            <p:cNvSpPr>
              <a:spLocks noChangeShapeType="1"/>
            </p:cNvSpPr>
            <p:nvPr/>
          </p:nvSpPr>
          <p:spPr bwMode="auto">
            <a:xfrm flipV="1">
              <a:off x="1632" y="2256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84" name="Line 72"/>
            <p:cNvSpPr>
              <a:spLocks noChangeShapeType="1"/>
            </p:cNvSpPr>
            <p:nvPr/>
          </p:nvSpPr>
          <p:spPr bwMode="auto">
            <a:xfrm>
              <a:off x="1632" y="2256"/>
              <a:ext cx="105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1600200" y="4191000"/>
            <a:ext cx="2687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Plastic tubing</a:t>
            </a:r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3733800" y="5562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Graduated scale</a:t>
            </a:r>
          </a:p>
        </p:txBody>
      </p:sp>
      <p:sp>
        <p:nvSpPr>
          <p:cNvPr id="38987" name="Line 75"/>
          <p:cNvSpPr>
            <a:spLocks noChangeShapeType="1"/>
          </p:cNvSpPr>
          <p:nvPr/>
        </p:nvSpPr>
        <p:spPr bwMode="auto">
          <a:xfrm flipV="1">
            <a:off x="3124200" y="42672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8" name="Line 76"/>
          <p:cNvSpPr>
            <a:spLocks noChangeShapeType="1"/>
          </p:cNvSpPr>
          <p:nvPr/>
        </p:nvSpPr>
        <p:spPr bwMode="auto">
          <a:xfrm flipV="1">
            <a:off x="4953000" y="4953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6705600" y="3519488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Capillary tube</a:t>
            </a:r>
          </a:p>
        </p:txBody>
      </p:sp>
      <p:sp>
        <p:nvSpPr>
          <p:cNvPr id="38990" name="Line 78"/>
          <p:cNvSpPr>
            <a:spLocks noChangeShapeType="1"/>
          </p:cNvSpPr>
          <p:nvPr/>
        </p:nvSpPr>
        <p:spPr bwMode="auto">
          <a:xfrm flipH="1">
            <a:off x="6324600" y="38100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381000" y="22415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Leafy shoot cut under water</a:t>
            </a:r>
          </a:p>
        </p:txBody>
      </p:sp>
      <p:sp>
        <p:nvSpPr>
          <p:cNvPr id="38992" name="Line 80"/>
          <p:cNvSpPr>
            <a:spLocks noChangeShapeType="1"/>
          </p:cNvSpPr>
          <p:nvPr/>
        </p:nvSpPr>
        <p:spPr bwMode="auto">
          <a:xfrm>
            <a:off x="2057400" y="2590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4" name="Text Box 82"/>
          <p:cNvSpPr txBox="1">
            <a:spLocks noChangeArrowheads="1"/>
          </p:cNvSpPr>
          <p:nvPr/>
        </p:nvSpPr>
        <p:spPr bwMode="auto">
          <a:xfrm>
            <a:off x="5562600" y="7620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evaporates from the plant</a:t>
            </a:r>
          </a:p>
        </p:txBody>
      </p:sp>
      <p:sp>
        <p:nvSpPr>
          <p:cNvPr id="38995" name="Text Box 83"/>
          <p:cNvSpPr txBox="1">
            <a:spLocks noChangeArrowheads="1"/>
          </p:cNvSpPr>
          <p:nvPr/>
        </p:nvSpPr>
        <p:spPr bwMode="auto">
          <a:xfrm>
            <a:off x="6019800" y="53340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Movement of meniscus is measured over time</a:t>
            </a:r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V="1">
            <a:off x="7191375" y="4557713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82" grpId="0" autoUpdateAnimBg="0"/>
      <p:bldP spid="38985" grpId="0" autoUpdateAnimBg="0"/>
      <p:bldP spid="38986" grpId="0" autoUpdateAnimBg="0"/>
      <p:bldP spid="38987" grpId="0" animBg="1"/>
      <p:bldP spid="38988" grpId="0" animBg="1"/>
      <p:bldP spid="38989" grpId="0" autoUpdateAnimBg="0"/>
      <p:bldP spid="38990" grpId="0" animBg="1"/>
      <p:bldP spid="38991" grpId="0" autoUpdateAnimBg="0"/>
      <p:bldP spid="38992" grpId="0" animBg="1"/>
      <p:bldP spid="38994" grpId="0" autoUpdateAnimBg="0"/>
      <p:bldP spid="38995" grpId="0" autoUpdateAnimBg="0"/>
      <p:bldP spid="389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6F627-33D6-4247-9BDC-E7CD2A3B153C}" type="slidenum">
              <a:rPr lang="en-GB"/>
              <a:pPr/>
              <a:t>5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76200"/>
            <a:ext cx="5105400" cy="533400"/>
          </a:xfrm>
        </p:spPr>
        <p:txBody>
          <a:bodyPr/>
          <a:lstStyle/>
          <a:p>
            <a:r>
              <a:rPr lang="en-GB" sz="2000"/>
              <a:t>How Transpiration is Measured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3581400" y="3962400"/>
            <a:ext cx="0" cy="228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Freeform 6"/>
          <p:cNvSpPr>
            <a:spLocks/>
          </p:cNvSpPr>
          <p:nvPr/>
        </p:nvSpPr>
        <p:spPr bwMode="auto">
          <a:xfrm>
            <a:off x="3381375" y="3581400"/>
            <a:ext cx="862013" cy="1143000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198" y="415"/>
              </a:cxn>
              <a:cxn ang="0">
                <a:pos x="161" y="396"/>
              </a:cxn>
              <a:cxn ang="0">
                <a:pos x="132" y="387"/>
              </a:cxn>
              <a:cxn ang="0">
                <a:pos x="170" y="434"/>
              </a:cxn>
              <a:cxn ang="0">
                <a:pos x="227" y="462"/>
              </a:cxn>
              <a:cxn ang="0">
                <a:pos x="255" y="481"/>
              </a:cxn>
              <a:cxn ang="0">
                <a:pos x="283" y="510"/>
              </a:cxn>
              <a:cxn ang="0">
                <a:pos x="198" y="462"/>
              </a:cxn>
              <a:cxn ang="0">
                <a:pos x="170" y="434"/>
              </a:cxn>
              <a:cxn ang="0">
                <a:pos x="142" y="425"/>
              </a:cxn>
              <a:cxn ang="0">
                <a:pos x="198" y="462"/>
              </a:cxn>
              <a:cxn ang="0">
                <a:pos x="227" y="491"/>
              </a:cxn>
              <a:cxn ang="0">
                <a:pos x="378" y="500"/>
              </a:cxn>
              <a:cxn ang="0">
                <a:pos x="350" y="500"/>
              </a:cxn>
              <a:cxn ang="0">
                <a:pos x="321" y="510"/>
              </a:cxn>
              <a:cxn ang="0">
                <a:pos x="350" y="519"/>
              </a:cxn>
              <a:cxn ang="0">
                <a:pos x="472" y="529"/>
              </a:cxn>
              <a:cxn ang="0">
                <a:pos x="491" y="500"/>
              </a:cxn>
              <a:cxn ang="0">
                <a:pos x="510" y="529"/>
              </a:cxn>
              <a:cxn ang="0">
                <a:pos x="359" y="434"/>
              </a:cxn>
              <a:cxn ang="0">
                <a:pos x="482" y="444"/>
              </a:cxn>
              <a:cxn ang="0">
                <a:pos x="472" y="500"/>
              </a:cxn>
              <a:cxn ang="0">
                <a:pos x="302" y="462"/>
              </a:cxn>
              <a:cxn ang="0">
                <a:pos x="340" y="453"/>
              </a:cxn>
              <a:cxn ang="0">
                <a:pos x="387" y="453"/>
              </a:cxn>
              <a:cxn ang="0">
                <a:pos x="435" y="491"/>
              </a:cxn>
              <a:cxn ang="0">
                <a:pos x="472" y="510"/>
              </a:cxn>
              <a:cxn ang="0">
                <a:pos x="406" y="472"/>
              </a:cxn>
              <a:cxn ang="0">
                <a:pos x="482" y="444"/>
              </a:cxn>
              <a:cxn ang="0">
                <a:pos x="368" y="453"/>
              </a:cxn>
              <a:cxn ang="0">
                <a:pos x="397" y="481"/>
              </a:cxn>
              <a:cxn ang="0">
                <a:pos x="425" y="500"/>
              </a:cxn>
              <a:cxn ang="0">
                <a:pos x="453" y="510"/>
              </a:cxn>
              <a:cxn ang="0">
                <a:pos x="425" y="491"/>
              </a:cxn>
              <a:cxn ang="0">
                <a:pos x="302" y="472"/>
              </a:cxn>
              <a:cxn ang="0">
                <a:pos x="208" y="444"/>
              </a:cxn>
              <a:cxn ang="0">
                <a:pos x="255" y="396"/>
              </a:cxn>
              <a:cxn ang="0">
                <a:pos x="302" y="406"/>
              </a:cxn>
              <a:cxn ang="0">
                <a:pos x="331" y="425"/>
              </a:cxn>
              <a:cxn ang="0">
                <a:pos x="293" y="444"/>
              </a:cxn>
              <a:cxn ang="0">
                <a:pos x="255" y="425"/>
              </a:cxn>
              <a:cxn ang="0">
                <a:pos x="227" y="415"/>
              </a:cxn>
              <a:cxn ang="0">
                <a:pos x="246" y="444"/>
              </a:cxn>
              <a:cxn ang="0">
                <a:pos x="236" y="406"/>
              </a:cxn>
              <a:cxn ang="0">
                <a:pos x="217" y="368"/>
              </a:cxn>
              <a:cxn ang="0">
                <a:pos x="161" y="311"/>
              </a:cxn>
              <a:cxn ang="0">
                <a:pos x="151" y="415"/>
              </a:cxn>
              <a:cxn ang="0">
                <a:pos x="161" y="387"/>
              </a:cxn>
              <a:cxn ang="0">
                <a:pos x="151" y="274"/>
              </a:cxn>
              <a:cxn ang="0">
                <a:pos x="161" y="415"/>
              </a:cxn>
              <a:cxn ang="0">
                <a:pos x="161" y="264"/>
              </a:cxn>
              <a:cxn ang="0">
                <a:pos x="170" y="104"/>
              </a:cxn>
              <a:cxn ang="0">
                <a:pos x="161" y="38"/>
              </a:cxn>
              <a:cxn ang="0">
                <a:pos x="142" y="66"/>
              </a:cxn>
              <a:cxn ang="0">
                <a:pos x="132" y="292"/>
              </a:cxn>
              <a:cxn ang="0">
                <a:pos x="161" y="359"/>
              </a:cxn>
              <a:cxn ang="0">
                <a:pos x="170" y="330"/>
              </a:cxn>
              <a:cxn ang="0">
                <a:pos x="161" y="151"/>
              </a:cxn>
            </a:cxnLst>
            <a:rect l="0" t="0" r="r" b="b"/>
            <a:pathLst>
              <a:path w="540" h="597">
                <a:moveTo>
                  <a:pt x="142" y="0"/>
                </a:moveTo>
                <a:cubicBezTo>
                  <a:pt x="102" y="151"/>
                  <a:pt x="0" y="367"/>
                  <a:pt x="198" y="415"/>
                </a:cubicBezTo>
                <a:cubicBezTo>
                  <a:pt x="224" y="491"/>
                  <a:pt x="172" y="405"/>
                  <a:pt x="161" y="396"/>
                </a:cubicBezTo>
                <a:cubicBezTo>
                  <a:pt x="153" y="390"/>
                  <a:pt x="142" y="390"/>
                  <a:pt x="132" y="387"/>
                </a:cubicBezTo>
                <a:cubicBezTo>
                  <a:pt x="213" y="440"/>
                  <a:pt x="120" y="370"/>
                  <a:pt x="170" y="434"/>
                </a:cubicBezTo>
                <a:cubicBezTo>
                  <a:pt x="184" y="452"/>
                  <a:pt x="207" y="456"/>
                  <a:pt x="227" y="462"/>
                </a:cubicBezTo>
                <a:cubicBezTo>
                  <a:pt x="236" y="468"/>
                  <a:pt x="246" y="474"/>
                  <a:pt x="255" y="481"/>
                </a:cubicBezTo>
                <a:cubicBezTo>
                  <a:pt x="265" y="490"/>
                  <a:pt x="283" y="510"/>
                  <a:pt x="283" y="510"/>
                </a:cubicBezTo>
                <a:cubicBezTo>
                  <a:pt x="219" y="466"/>
                  <a:pt x="248" y="479"/>
                  <a:pt x="198" y="462"/>
                </a:cubicBezTo>
                <a:cubicBezTo>
                  <a:pt x="189" y="453"/>
                  <a:pt x="181" y="441"/>
                  <a:pt x="170" y="434"/>
                </a:cubicBezTo>
                <a:cubicBezTo>
                  <a:pt x="162" y="429"/>
                  <a:pt x="135" y="418"/>
                  <a:pt x="142" y="425"/>
                </a:cubicBezTo>
                <a:cubicBezTo>
                  <a:pt x="158" y="441"/>
                  <a:pt x="179" y="450"/>
                  <a:pt x="198" y="462"/>
                </a:cubicBezTo>
                <a:cubicBezTo>
                  <a:pt x="209" y="470"/>
                  <a:pt x="214" y="488"/>
                  <a:pt x="227" y="491"/>
                </a:cubicBezTo>
                <a:cubicBezTo>
                  <a:pt x="276" y="501"/>
                  <a:pt x="328" y="497"/>
                  <a:pt x="378" y="500"/>
                </a:cubicBezTo>
                <a:cubicBezTo>
                  <a:pt x="445" y="546"/>
                  <a:pt x="367" y="506"/>
                  <a:pt x="350" y="500"/>
                </a:cubicBezTo>
                <a:cubicBezTo>
                  <a:pt x="340" y="503"/>
                  <a:pt x="321" y="500"/>
                  <a:pt x="321" y="510"/>
                </a:cubicBezTo>
                <a:cubicBezTo>
                  <a:pt x="321" y="520"/>
                  <a:pt x="340" y="518"/>
                  <a:pt x="350" y="519"/>
                </a:cubicBezTo>
                <a:cubicBezTo>
                  <a:pt x="390" y="524"/>
                  <a:pt x="431" y="526"/>
                  <a:pt x="472" y="529"/>
                </a:cubicBezTo>
                <a:cubicBezTo>
                  <a:pt x="478" y="519"/>
                  <a:pt x="483" y="492"/>
                  <a:pt x="491" y="500"/>
                </a:cubicBezTo>
                <a:cubicBezTo>
                  <a:pt x="516" y="524"/>
                  <a:pt x="488" y="597"/>
                  <a:pt x="510" y="529"/>
                </a:cubicBezTo>
                <a:cubicBezTo>
                  <a:pt x="472" y="408"/>
                  <a:pt x="540" y="448"/>
                  <a:pt x="359" y="434"/>
                </a:cubicBezTo>
                <a:cubicBezTo>
                  <a:pt x="400" y="421"/>
                  <a:pt x="437" y="404"/>
                  <a:pt x="482" y="444"/>
                </a:cubicBezTo>
                <a:cubicBezTo>
                  <a:pt x="496" y="457"/>
                  <a:pt x="475" y="481"/>
                  <a:pt x="472" y="500"/>
                </a:cubicBezTo>
                <a:cubicBezTo>
                  <a:pt x="330" y="489"/>
                  <a:pt x="392" y="493"/>
                  <a:pt x="302" y="462"/>
                </a:cubicBezTo>
                <a:cubicBezTo>
                  <a:pt x="315" y="459"/>
                  <a:pt x="327" y="453"/>
                  <a:pt x="340" y="453"/>
                </a:cubicBezTo>
                <a:cubicBezTo>
                  <a:pt x="393" y="453"/>
                  <a:pt x="453" y="474"/>
                  <a:pt x="387" y="453"/>
                </a:cubicBezTo>
                <a:cubicBezTo>
                  <a:pt x="416" y="495"/>
                  <a:pt x="392" y="472"/>
                  <a:pt x="435" y="491"/>
                </a:cubicBezTo>
                <a:cubicBezTo>
                  <a:pt x="448" y="497"/>
                  <a:pt x="472" y="524"/>
                  <a:pt x="472" y="510"/>
                </a:cubicBezTo>
                <a:cubicBezTo>
                  <a:pt x="472" y="489"/>
                  <a:pt x="421" y="477"/>
                  <a:pt x="406" y="472"/>
                </a:cubicBezTo>
                <a:cubicBezTo>
                  <a:pt x="349" y="415"/>
                  <a:pt x="271" y="428"/>
                  <a:pt x="482" y="444"/>
                </a:cubicBezTo>
                <a:cubicBezTo>
                  <a:pt x="444" y="447"/>
                  <a:pt x="403" y="438"/>
                  <a:pt x="368" y="453"/>
                </a:cubicBezTo>
                <a:cubicBezTo>
                  <a:pt x="356" y="458"/>
                  <a:pt x="387" y="472"/>
                  <a:pt x="397" y="481"/>
                </a:cubicBezTo>
                <a:cubicBezTo>
                  <a:pt x="406" y="488"/>
                  <a:pt x="415" y="495"/>
                  <a:pt x="425" y="500"/>
                </a:cubicBezTo>
                <a:cubicBezTo>
                  <a:pt x="434" y="505"/>
                  <a:pt x="453" y="520"/>
                  <a:pt x="453" y="510"/>
                </a:cubicBezTo>
                <a:cubicBezTo>
                  <a:pt x="453" y="499"/>
                  <a:pt x="436" y="495"/>
                  <a:pt x="425" y="491"/>
                </a:cubicBezTo>
                <a:cubicBezTo>
                  <a:pt x="407" y="485"/>
                  <a:pt x="317" y="475"/>
                  <a:pt x="302" y="472"/>
                </a:cubicBezTo>
                <a:cubicBezTo>
                  <a:pt x="270" y="466"/>
                  <a:pt x="208" y="444"/>
                  <a:pt x="208" y="444"/>
                </a:cubicBezTo>
                <a:cubicBezTo>
                  <a:pt x="142" y="375"/>
                  <a:pt x="132" y="384"/>
                  <a:pt x="255" y="396"/>
                </a:cubicBezTo>
                <a:cubicBezTo>
                  <a:pt x="271" y="399"/>
                  <a:pt x="287" y="400"/>
                  <a:pt x="302" y="406"/>
                </a:cubicBezTo>
                <a:cubicBezTo>
                  <a:pt x="313" y="410"/>
                  <a:pt x="334" y="414"/>
                  <a:pt x="331" y="425"/>
                </a:cubicBezTo>
                <a:cubicBezTo>
                  <a:pt x="328" y="439"/>
                  <a:pt x="306" y="438"/>
                  <a:pt x="293" y="444"/>
                </a:cubicBezTo>
                <a:cubicBezTo>
                  <a:pt x="280" y="438"/>
                  <a:pt x="268" y="431"/>
                  <a:pt x="255" y="425"/>
                </a:cubicBezTo>
                <a:cubicBezTo>
                  <a:pt x="246" y="421"/>
                  <a:pt x="227" y="415"/>
                  <a:pt x="227" y="415"/>
                </a:cubicBezTo>
                <a:cubicBezTo>
                  <a:pt x="233" y="425"/>
                  <a:pt x="238" y="452"/>
                  <a:pt x="246" y="444"/>
                </a:cubicBezTo>
                <a:cubicBezTo>
                  <a:pt x="255" y="435"/>
                  <a:pt x="241" y="418"/>
                  <a:pt x="236" y="406"/>
                </a:cubicBezTo>
                <a:cubicBezTo>
                  <a:pt x="231" y="393"/>
                  <a:pt x="226" y="379"/>
                  <a:pt x="217" y="368"/>
                </a:cubicBezTo>
                <a:cubicBezTo>
                  <a:pt x="200" y="347"/>
                  <a:pt x="161" y="311"/>
                  <a:pt x="161" y="311"/>
                </a:cubicBezTo>
                <a:cubicBezTo>
                  <a:pt x="137" y="383"/>
                  <a:pt x="138" y="348"/>
                  <a:pt x="151" y="415"/>
                </a:cubicBezTo>
                <a:cubicBezTo>
                  <a:pt x="154" y="406"/>
                  <a:pt x="161" y="397"/>
                  <a:pt x="161" y="387"/>
                </a:cubicBezTo>
                <a:cubicBezTo>
                  <a:pt x="161" y="349"/>
                  <a:pt x="151" y="236"/>
                  <a:pt x="151" y="274"/>
                </a:cubicBezTo>
                <a:cubicBezTo>
                  <a:pt x="151" y="321"/>
                  <a:pt x="158" y="368"/>
                  <a:pt x="161" y="415"/>
                </a:cubicBezTo>
                <a:cubicBezTo>
                  <a:pt x="185" y="341"/>
                  <a:pt x="161" y="427"/>
                  <a:pt x="161" y="264"/>
                </a:cubicBezTo>
                <a:cubicBezTo>
                  <a:pt x="161" y="211"/>
                  <a:pt x="167" y="157"/>
                  <a:pt x="170" y="104"/>
                </a:cubicBezTo>
                <a:cubicBezTo>
                  <a:pt x="167" y="82"/>
                  <a:pt x="174" y="56"/>
                  <a:pt x="161" y="38"/>
                </a:cubicBezTo>
                <a:cubicBezTo>
                  <a:pt x="154" y="29"/>
                  <a:pt x="143" y="55"/>
                  <a:pt x="142" y="66"/>
                </a:cubicBezTo>
                <a:cubicBezTo>
                  <a:pt x="133" y="141"/>
                  <a:pt x="135" y="217"/>
                  <a:pt x="132" y="292"/>
                </a:cubicBezTo>
                <a:cubicBezTo>
                  <a:pt x="133" y="296"/>
                  <a:pt x="145" y="359"/>
                  <a:pt x="161" y="359"/>
                </a:cubicBezTo>
                <a:cubicBezTo>
                  <a:pt x="171" y="359"/>
                  <a:pt x="167" y="340"/>
                  <a:pt x="170" y="330"/>
                </a:cubicBezTo>
                <a:cubicBezTo>
                  <a:pt x="167" y="270"/>
                  <a:pt x="161" y="151"/>
                  <a:pt x="161" y="151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52825" y="2195513"/>
            <a:ext cx="307975" cy="1463675"/>
            <a:chOff x="1477" y="1344"/>
            <a:chExt cx="251" cy="941"/>
          </a:xfrm>
        </p:grpSpPr>
        <p:sp>
          <p:nvSpPr>
            <p:cNvPr id="39944" name="Freeform 8"/>
            <p:cNvSpPr>
              <a:spLocks/>
            </p:cNvSpPr>
            <p:nvPr/>
          </p:nvSpPr>
          <p:spPr bwMode="auto">
            <a:xfrm>
              <a:off x="1488" y="1344"/>
              <a:ext cx="100" cy="925"/>
            </a:xfrm>
            <a:custGeom>
              <a:avLst/>
              <a:gdLst/>
              <a:ahLst/>
              <a:cxnLst>
                <a:cxn ang="0">
                  <a:pos x="0" y="925"/>
                </a:cxn>
                <a:cxn ang="0">
                  <a:pos x="9" y="727"/>
                </a:cxn>
                <a:cxn ang="0">
                  <a:pos x="57" y="642"/>
                </a:cxn>
                <a:cxn ang="0">
                  <a:pos x="85" y="359"/>
                </a:cxn>
                <a:cxn ang="0">
                  <a:pos x="94" y="0"/>
                </a:cxn>
              </a:cxnLst>
              <a:rect l="0" t="0" r="r" b="b"/>
              <a:pathLst>
                <a:path w="100" h="925">
                  <a:moveTo>
                    <a:pt x="0" y="925"/>
                  </a:moveTo>
                  <a:cubicBezTo>
                    <a:pt x="3" y="859"/>
                    <a:pt x="3" y="793"/>
                    <a:pt x="9" y="727"/>
                  </a:cubicBezTo>
                  <a:cubicBezTo>
                    <a:pt x="12" y="695"/>
                    <a:pt x="57" y="642"/>
                    <a:pt x="57" y="642"/>
                  </a:cubicBezTo>
                  <a:cubicBezTo>
                    <a:pt x="86" y="551"/>
                    <a:pt x="68" y="453"/>
                    <a:pt x="85" y="359"/>
                  </a:cubicBezTo>
                  <a:cubicBezTo>
                    <a:pt x="100" y="164"/>
                    <a:pt x="94" y="283"/>
                    <a:pt x="94" y="0"/>
                  </a:cubicBezTo>
                </a:path>
              </a:pathLst>
            </a:custGeom>
            <a:solidFill>
              <a:srgbClr val="33CC33"/>
            </a:solidFill>
            <a:ln w="76200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1477" y="1344"/>
              <a:ext cx="251" cy="941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227" y="66"/>
                </a:cxn>
                <a:cxn ang="0">
                  <a:pos x="142" y="793"/>
                </a:cxn>
                <a:cxn ang="0">
                  <a:pos x="104" y="916"/>
                </a:cxn>
                <a:cxn ang="0">
                  <a:pos x="0" y="926"/>
                </a:cxn>
              </a:cxnLst>
              <a:rect l="0" t="0" r="r" b="b"/>
              <a:pathLst>
                <a:path w="251" h="941">
                  <a:moveTo>
                    <a:pt x="246" y="0"/>
                  </a:moveTo>
                  <a:cubicBezTo>
                    <a:pt x="240" y="22"/>
                    <a:pt x="228" y="43"/>
                    <a:pt x="227" y="66"/>
                  </a:cubicBezTo>
                  <a:cubicBezTo>
                    <a:pt x="216" y="366"/>
                    <a:pt x="251" y="549"/>
                    <a:pt x="142" y="793"/>
                  </a:cubicBezTo>
                  <a:cubicBezTo>
                    <a:pt x="132" y="815"/>
                    <a:pt x="121" y="898"/>
                    <a:pt x="104" y="916"/>
                  </a:cubicBezTo>
                  <a:cubicBezTo>
                    <a:pt x="80" y="941"/>
                    <a:pt x="35" y="926"/>
                    <a:pt x="0" y="926"/>
                  </a:cubicBezTo>
                </a:path>
              </a:pathLst>
            </a:custGeom>
            <a:solidFill>
              <a:srgbClr val="33CC33"/>
            </a:solidFill>
            <a:ln w="76200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4214813" y="4421188"/>
            <a:ext cx="3354387" cy="746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4214813" y="4598988"/>
            <a:ext cx="3354387" cy="746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214813" y="4510088"/>
            <a:ext cx="1804987" cy="88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Freeform 13"/>
          <p:cNvSpPr>
            <a:spLocks/>
          </p:cNvSpPr>
          <p:nvPr/>
        </p:nvSpPr>
        <p:spPr bwMode="auto">
          <a:xfrm>
            <a:off x="3449638" y="3389313"/>
            <a:ext cx="892175" cy="1270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04" y="672"/>
              </a:cxn>
              <a:cxn ang="0">
                <a:pos x="728" y="816"/>
              </a:cxn>
            </a:cxnLst>
            <a:rect l="0" t="0" r="r" b="b"/>
            <a:pathLst>
              <a:path w="728" h="816">
                <a:moveTo>
                  <a:pt x="104" y="0"/>
                </a:moveTo>
                <a:cubicBezTo>
                  <a:pt x="52" y="268"/>
                  <a:pt x="0" y="536"/>
                  <a:pt x="104" y="672"/>
                </a:cubicBezTo>
                <a:cubicBezTo>
                  <a:pt x="208" y="808"/>
                  <a:pt x="624" y="792"/>
                  <a:pt x="728" y="816"/>
                </a:cubicBezTo>
              </a:path>
            </a:pathLst>
          </a:custGeom>
          <a:noFill/>
          <a:ln w="76200" cmpd="sng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Freeform 14"/>
          <p:cNvSpPr>
            <a:spLocks/>
          </p:cNvSpPr>
          <p:nvPr/>
        </p:nvSpPr>
        <p:spPr bwMode="auto">
          <a:xfrm>
            <a:off x="3640138" y="3446463"/>
            <a:ext cx="673100" cy="939800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39" y="246"/>
              </a:cxn>
              <a:cxn ang="0">
                <a:pos x="85" y="540"/>
              </a:cxn>
              <a:cxn ang="0">
                <a:pos x="549" y="605"/>
              </a:cxn>
            </a:cxnLst>
            <a:rect l="0" t="0" r="r" b="b"/>
            <a:pathLst>
              <a:path w="549" h="605">
                <a:moveTo>
                  <a:pt x="87" y="0"/>
                </a:moveTo>
                <a:cubicBezTo>
                  <a:pt x="81" y="41"/>
                  <a:pt x="39" y="156"/>
                  <a:pt x="39" y="246"/>
                </a:cubicBezTo>
                <a:cubicBezTo>
                  <a:pt x="39" y="336"/>
                  <a:pt x="0" y="480"/>
                  <a:pt x="85" y="540"/>
                </a:cubicBezTo>
                <a:cubicBezTo>
                  <a:pt x="170" y="600"/>
                  <a:pt x="452" y="592"/>
                  <a:pt x="549" y="605"/>
                </a:cubicBezTo>
              </a:path>
            </a:pathLst>
          </a:custGeom>
          <a:noFill/>
          <a:ln w="76200" cmpd="sng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240213" y="4708525"/>
            <a:ext cx="3413125" cy="373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1’’’’’’’’2’’’’’’’’3’’’’’’’’4’’’’’’’’5’’’’’’’’6’’’’’’’’7’’’’’’’’8’’’’’’’’9’’’’’’’’10’’’’’’’’11’’’’’’’’12’’’’’’’’13’’’’</a:t>
            </a:r>
          </a:p>
          <a:p>
            <a:pPr algn="ctr"/>
            <a:endParaRPr lang="en-GB" sz="100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743325" y="1096963"/>
            <a:ext cx="777875" cy="1312862"/>
            <a:chOff x="4056" y="637"/>
            <a:chExt cx="634" cy="845"/>
          </a:xfrm>
        </p:grpSpPr>
        <p:sp>
          <p:nvSpPr>
            <p:cNvPr id="39953" name="Freeform 17"/>
            <p:cNvSpPr>
              <a:spLocks/>
            </p:cNvSpPr>
            <p:nvPr/>
          </p:nvSpPr>
          <p:spPr bwMode="auto">
            <a:xfrm>
              <a:off x="4056" y="637"/>
              <a:ext cx="634" cy="845"/>
            </a:xfrm>
            <a:custGeom>
              <a:avLst/>
              <a:gdLst/>
              <a:ahLst/>
              <a:cxnLst>
                <a:cxn ang="0">
                  <a:pos x="70" y="827"/>
                </a:cxn>
                <a:cxn ang="0">
                  <a:pos x="70" y="685"/>
                </a:cxn>
                <a:cxn ang="0">
                  <a:pos x="4" y="572"/>
                </a:cxn>
                <a:cxn ang="0">
                  <a:pos x="80" y="468"/>
                </a:cxn>
                <a:cxn ang="0">
                  <a:pos x="193" y="468"/>
                </a:cxn>
                <a:cxn ang="0">
                  <a:pos x="184" y="373"/>
                </a:cxn>
                <a:cxn ang="0">
                  <a:pos x="155" y="260"/>
                </a:cxn>
                <a:cxn ang="0">
                  <a:pos x="240" y="222"/>
                </a:cxn>
                <a:cxn ang="0">
                  <a:pos x="259" y="251"/>
                </a:cxn>
                <a:cxn ang="0">
                  <a:pos x="269" y="288"/>
                </a:cxn>
                <a:cxn ang="0">
                  <a:pos x="306" y="279"/>
                </a:cxn>
                <a:cxn ang="0">
                  <a:pos x="373" y="137"/>
                </a:cxn>
                <a:cxn ang="0">
                  <a:pos x="391" y="166"/>
                </a:cxn>
                <a:cxn ang="0">
                  <a:pos x="439" y="128"/>
                </a:cxn>
                <a:cxn ang="0">
                  <a:pos x="458" y="71"/>
                </a:cxn>
                <a:cxn ang="0">
                  <a:pos x="467" y="24"/>
                </a:cxn>
                <a:cxn ang="0">
                  <a:pos x="495" y="15"/>
                </a:cxn>
                <a:cxn ang="0">
                  <a:pos x="580" y="24"/>
                </a:cxn>
                <a:cxn ang="0">
                  <a:pos x="514" y="156"/>
                </a:cxn>
                <a:cxn ang="0">
                  <a:pos x="495" y="185"/>
                </a:cxn>
                <a:cxn ang="0">
                  <a:pos x="599" y="251"/>
                </a:cxn>
                <a:cxn ang="0">
                  <a:pos x="599" y="383"/>
                </a:cxn>
                <a:cxn ang="0">
                  <a:pos x="514" y="430"/>
                </a:cxn>
                <a:cxn ang="0">
                  <a:pos x="448" y="543"/>
                </a:cxn>
                <a:cxn ang="0">
                  <a:pos x="458" y="581"/>
                </a:cxn>
                <a:cxn ang="0">
                  <a:pos x="552" y="628"/>
                </a:cxn>
                <a:cxn ang="0">
                  <a:pos x="259" y="770"/>
                </a:cxn>
                <a:cxn ang="0">
                  <a:pos x="52" y="817"/>
                </a:cxn>
                <a:cxn ang="0">
                  <a:pos x="14" y="845"/>
                </a:cxn>
              </a:cxnLst>
              <a:rect l="0" t="0" r="r" b="b"/>
              <a:pathLst>
                <a:path w="634" h="845">
                  <a:moveTo>
                    <a:pt x="70" y="827"/>
                  </a:moveTo>
                  <a:cubicBezTo>
                    <a:pt x="82" y="771"/>
                    <a:pt x="91" y="752"/>
                    <a:pt x="70" y="685"/>
                  </a:cubicBezTo>
                  <a:cubicBezTo>
                    <a:pt x="57" y="645"/>
                    <a:pt x="19" y="613"/>
                    <a:pt x="4" y="572"/>
                  </a:cubicBezTo>
                  <a:cubicBezTo>
                    <a:pt x="16" y="479"/>
                    <a:pt x="0" y="494"/>
                    <a:pt x="80" y="468"/>
                  </a:cubicBezTo>
                  <a:cubicBezTo>
                    <a:pt x="111" y="478"/>
                    <a:pt x="169" y="501"/>
                    <a:pt x="193" y="468"/>
                  </a:cubicBezTo>
                  <a:cubicBezTo>
                    <a:pt x="212" y="442"/>
                    <a:pt x="188" y="405"/>
                    <a:pt x="184" y="373"/>
                  </a:cubicBezTo>
                  <a:cubicBezTo>
                    <a:pt x="179" y="332"/>
                    <a:pt x="169" y="298"/>
                    <a:pt x="155" y="260"/>
                  </a:cubicBezTo>
                  <a:cubicBezTo>
                    <a:pt x="173" y="210"/>
                    <a:pt x="189" y="212"/>
                    <a:pt x="240" y="222"/>
                  </a:cubicBezTo>
                  <a:cubicBezTo>
                    <a:pt x="246" y="232"/>
                    <a:pt x="254" y="240"/>
                    <a:pt x="259" y="251"/>
                  </a:cubicBezTo>
                  <a:cubicBezTo>
                    <a:pt x="264" y="263"/>
                    <a:pt x="258" y="281"/>
                    <a:pt x="269" y="288"/>
                  </a:cubicBezTo>
                  <a:cubicBezTo>
                    <a:pt x="280" y="294"/>
                    <a:pt x="294" y="282"/>
                    <a:pt x="306" y="279"/>
                  </a:cubicBezTo>
                  <a:cubicBezTo>
                    <a:pt x="311" y="211"/>
                    <a:pt x="285" y="110"/>
                    <a:pt x="373" y="137"/>
                  </a:cubicBezTo>
                  <a:cubicBezTo>
                    <a:pt x="379" y="147"/>
                    <a:pt x="380" y="162"/>
                    <a:pt x="391" y="166"/>
                  </a:cubicBezTo>
                  <a:cubicBezTo>
                    <a:pt x="429" y="179"/>
                    <a:pt x="432" y="149"/>
                    <a:pt x="439" y="128"/>
                  </a:cubicBezTo>
                  <a:cubicBezTo>
                    <a:pt x="445" y="109"/>
                    <a:pt x="454" y="91"/>
                    <a:pt x="458" y="71"/>
                  </a:cubicBezTo>
                  <a:cubicBezTo>
                    <a:pt x="461" y="55"/>
                    <a:pt x="458" y="37"/>
                    <a:pt x="467" y="24"/>
                  </a:cubicBezTo>
                  <a:cubicBezTo>
                    <a:pt x="472" y="16"/>
                    <a:pt x="486" y="18"/>
                    <a:pt x="495" y="15"/>
                  </a:cubicBezTo>
                  <a:cubicBezTo>
                    <a:pt x="523" y="18"/>
                    <a:pt x="564" y="0"/>
                    <a:pt x="580" y="24"/>
                  </a:cubicBezTo>
                  <a:cubicBezTo>
                    <a:pt x="634" y="105"/>
                    <a:pt x="563" y="141"/>
                    <a:pt x="514" y="156"/>
                  </a:cubicBezTo>
                  <a:cubicBezTo>
                    <a:pt x="508" y="166"/>
                    <a:pt x="495" y="173"/>
                    <a:pt x="495" y="185"/>
                  </a:cubicBezTo>
                  <a:cubicBezTo>
                    <a:pt x="495" y="265"/>
                    <a:pt x="535" y="243"/>
                    <a:pt x="599" y="251"/>
                  </a:cubicBezTo>
                  <a:cubicBezTo>
                    <a:pt x="633" y="301"/>
                    <a:pt x="633" y="331"/>
                    <a:pt x="599" y="383"/>
                  </a:cubicBezTo>
                  <a:cubicBezTo>
                    <a:pt x="583" y="433"/>
                    <a:pt x="559" y="416"/>
                    <a:pt x="514" y="430"/>
                  </a:cubicBezTo>
                  <a:cubicBezTo>
                    <a:pt x="478" y="466"/>
                    <a:pt x="476" y="502"/>
                    <a:pt x="448" y="543"/>
                  </a:cubicBezTo>
                  <a:cubicBezTo>
                    <a:pt x="451" y="556"/>
                    <a:pt x="446" y="575"/>
                    <a:pt x="458" y="581"/>
                  </a:cubicBezTo>
                  <a:cubicBezTo>
                    <a:pt x="566" y="636"/>
                    <a:pt x="532" y="544"/>
                    <a:pt x="552" y="628"/>
                  </a:cubicBezTo>
                  <a:cubicBezTo>
                    <a:pt x="537" y="836"/>
                    <a:pt x="529" y="760"/>
                    <a:pt x="259" y="770"/>
                  </a:cubicBezTo>
                  <a:cubicBezTo>
                    <a:pt x="190" y="817"/>
                    <a:pt x="137" y="811"/>
                    <a:pt x="52" y="817"/>
                  </a:cubicBezTo>
                  <a:cubicBezTo>
                    <a:pt x="8" y="829"/>
                    <a:pt x="14" y="814"/>
                    <a:pt x="14" y="84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Freeform 18"/>
            <p:cNvSpPr>
              <a:spLocks/>
            </p:cNvSpPr>
            <p:nvPr/>
          </p:nvSpPr>
          <p:spPr bwMode="auto">
            <a:xfrm>
              <a:off x="4136" y="864"/>
              <a:ext cx="376" cy="590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38" y="496"/>
                </a:cxn>
                <a:cxn ang="0">
                  <a:pos x="107" y="450"/>
                </a:cxn>
                <a:cxn ang="0">
                  <a:pos x="215" y="290"/>
                </a:cxn>
                <a:cxn ang="0">
                  <a:pos x="258" y="225"/>
                </a:cxn>
                <a:cxn ang="0">
                  <a:pos x="279" y="193"/>
                </a:cxn>
                <a:cxn ang="0">
                  <a:pos x="291" y="107"/>
                </a:cxn>
                <a:cxn ang="0">
                  <a:pos x="322" y="75"/>
                </a:cxn>
                <a:cxn ang="0">
                  <a:pos x="334" y="43"/>
                </a:cxn>
                <a:cxn ang="0">
                  <a:pos x="376" y="0"/>
                </a:cxn>
              </a:cxnLst>
              <a:rect l="0" t="0" r="r" b="b"/>
              <a:pathLst>
                <a:path w="376" h="590">
                  <a:moveTo>
                    <a:pt x="0" y="590"/>
                  </a:moveTo>
                  <a:cubicBezTo>
                    <a:pt x="0" y="585"/>
                    <a:pt x="24" y="507"/>
                    <a:pt x="38" y="496"/>
                  </a:cubicBezTo>
                  <a:cubicBezTo>
                    <a:pt x="60" y="478"/>
                    <a:pt x="79" y="458"/>
                    <a:pt x="107" y="450"/>
                  </a:cubicBezTo>
                  <a:cubicBezTo>
                    <a:pt x="144" y="397"/>
                    <a:pt x="180" y="343"/>
                    <a:pt x="215" y="290"/>
                  </a:cubicBezTo>
                  <a:cubicBezTo>
                    <a:pt x="278" y="197"/>
                    <a:pt x="197" y="316"/>
                    <a:pt x="258" y="225"/>
                  </a:cubicBezTo>
                  <a:cubicBezTo>
                    <a:pt x="264" y="215"/>
                    <a:pt x="279" y="193"/>
                    <a:pt x="279" y="193"/>
                  </a:cubicBezTo>
                  <a:cubicBezTo>
                    <a:pt x="283" y="165"/>
                    <a:pt x="280" y="134"/>
                    <a:pt x="291" y="107"/>
                  </a:cubicBezTo>
                  <a:cubicBezTo>
                    <a:pt x="296" y="93"/>
                    <a:pt x="314" y="88"/>
                    <a:pt x="322" y="75"/>
                  </a:cubicBezTo>
                  <a:cubicBezTo>
                    <a:pt x="329" y="66"/>
                    <a:pt x="328" y="52"/>
                    <a:pt x="334" y="43"/>
                  </a:cubicBezTo>
                  <a:cubicBezTo>
                    <a:pt x="336" y="40"/>
                    <a:pt x="366" y="10"/>
                    <a:pt x="376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auto">
            <a:xfrm>
              <a:off x="4372" y="935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auto">
            <a:xfrm>
              <a:off x="4320" y="1056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>
              <a:off x="4224" y="1163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Freeform 22"/>
            <p:cNvSpPr>
              <a:spLocks/>
            </p:cNvSpPr>
            <p:nvPr/>
          </p:nvSpPr>
          <p:spPr bwMode="auto">
            <a:xfrm>
              <a:off x="4429" y="968"/>
              <a:ext cx="103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8" y="33"/>
                </a:cxn>
                <a:cxn ang="0">
                  <a:pos x="56" y="5"/>
                </a:cxn>
                <a:cxn ang="0">
                  <a:pos x="103" y="5"/>
                </a:cxn>
              </a:cxnLst>
              <a:rect l="0" t="0" r="r" b="b"/>
              <a:pathLst>
                <a:path w="103" h="42">
                  <a:moveTo>
                    <a:pt x="0" y="42"/>
                  </a:moveTo>
                  <a:cubicBezTo>
                    <a:pt x="9" y="39"/>
                    <a:pt x="20" y="38"/>
                    <a:pt x="28" y="33"/>
                  </a:cubicBezTo>
                  <a:cubicBezTo>
                    <a:pt x="39" y="26"/>
                    <a:pt x="44" y="10"/>
                    <a:pt x="56" y="5"/>
                  </a:cubicBezTo>
                  <a:cubicBezTo>
                    <a:pt x="71" y="0"/>
                    <a:pt x="87" y="5"/>
                    <a:pt x="103" y="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Freeform 23"/>
            <p:cNvSpPr>
              <a:spLocks/>
            </p:cNvSpPr>
            <p:nvPr/>
          </p:nvSpPr>
          <p:spPr bwMode="auto">
            <a:xfrm>
              <a:off x="4259" y="1246"/>
              <a:ext cx="179" cy="57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8" y="29"/>
                </a:cxn>
                <a:cxn ang="0">
                  <a:pos x="179" y="0"/>
                </a:cxn>
              </a:cxnLst>
              <a:rect l="0" t="0" r="r" b="b"/>
              <a:pathLst>
                <a:path w="179" h="57">
                  <a:moveTo>
                    <a:pt x="0" y="57"/>
                  </a:moveTo>
                  <a:cubicBezTo>
                    <a:pt x="9" y="48"/>
                    <a:pt x="16" y="34"/>
                    <a:pt x="28" y="29"/>
                  </a:cubicBezTo>
                  <a:cubicBezTo>
                    <a:pt x="49" y="19"/>
                    <a:pt x="151" y="0"/>
                    <a:pt x="179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Freeform 24"/>
            <p:cNvSpPr>
              <a:spLocks/>
            </p:cNvSpPr>
            <p:nvPr/>
          </p:nvSpPr>
          <p:spPr bwMode="auto">
            <a:xfrm>
              <a:off x="4381" y="1095"/>
              <a:ext cx="133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3" y="0"/>
                </a:cxn>
              </a:cxnLst>
              <a:rect l="0" t="0" r="r" b="b"/>
              <a:pathLst>
                <a:path w="133" h="38">
                  <a:moveTo>
                    <a:pt x="0" y="38"/>
                  </a:moveTo>
                  <a:cubicBezTo>
                    <a:pt x="51" y="26"/>
                    <a:pt x="79" y="0"/>
                    <a:pt x="133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1" name="Freeform 25"/>
          <p:cNvSpPr>
            <a:spLocks/>
          </p:cNvSpPr>
          <p:nvPr/>
        </p:nvSpPr>
        <p:spPr bwMode="auto">
          <a:xfrm>
            <a:off x="3676650" y="1066800"/>
            <a:ext cx="569913" cy="1196975"/>
          </a:xfrm>
          <a:custGeom>
            <a:avLst/>
            <a:gdLst/>
            <a:ahLst/>
            <a:cxnLst>
              <a:cxn ang="0">
                <a:pos x="0" y="770"/>
              </a:cxn>
              <a:cxn ang="0">
                <a:pos x="38" y="666"/>
              </a:cxn>
              <a:cxn ang="0">
                <a:pos x="66" y="298"/>
              </a:cxn>
              <a:cxn ang="0">
                <a:pos x="104" y="194"/>
              </a:cxn>
              <a:cxn ang="0">
                <a:pos x="123" y="128"/>
              </a:cxn>
              <a:cxn ang="0">
                <a:pos x="264" y="90"/>
              </a:cxn>
              <a:cxn ang="0">
                <a:pos x="293" y="62"/>
              </a:cxn>
              <a:cxn ang="0">
                <a:pos x="302" y="34"/>
              </a:cxn>
              <a:cxn ang="0">
                <a:pos x="444" y="15"/>
              </a:cxn>
              <a:cxn ang="0">
                <a:pos x="463" y="43"/>
              </a:cxn>
              <a:cxn ang="0">
                <a:pos x="378" y="81"/>
              </a:cxn>
              <a:cxn ang="0">
                <a:pos x="330" y="128"/>
              </a:cxn>
              <a:cxn ang="0">
                <a:pos x="283" y="213"/>
              </a:cxn>
              <a:cxn ang="0">
                <a:pos x="236" y="298"/>
              </a:cxn>
              <a:cxn ang="0">
                <a:pos x="198" y="383"/>
              </a:cxn>
              <a:cxn ang="0">
                <a:pos x="160" y="525"/>
              </a:cxn>
              <a:cxn ang="0">
                <a:pos x="123" y="770"/>
              </a:cxn>
            </a:cxnLst>
            <a:rect l="0" t="0" r="r" b="b"/>
            <a:pathLst>
              <a:path w="465" h="770">
                <a:moveTo>
                  <a:pt x="0" y="770"/>
                </a:moveTo>
                <a:cubicBezTo>
                  <a:pt x="8" y="726"/>
                  <a:pt x="14" y="703"/>
                  <a:pt x="38" y="666"/>
                </a:cubicBezTo>
                <a:cubicBezTo>
                  <a:pt x="75" y="550"/>
                  <a:pt x="48" y="419"/>
                  <a:pt x="66" y="298"/>
                </a:cubicBezTo>
                <a:cubicBezTo>
                  <a:pt x="71" y="267"/>
                  <a:pt x="94" y="224"/>
                  <a:pt x="104" y="194"/>
                </a:cubicBezTo>
                <a:cubicBezTo>
                  <a:pt x="106" y="187"/>
                  <a:pt x="115" y="137"/>
                  <a:pt x="123" y="128"/>
                </a:cubicBezTo>
                <a:cubicBezTo>
                  <a:pt x="151" y="93"/>
                  <a:pt x="229" y="95"/>
                  <a:pt x="264" y="90"/>
                </a:cubicBezTo>
                <a:cubicBezTo>
                  <a:pt x="274" y="81"/>
                  <a:pt x="285" y="73"/>
                  <a:pt x="293" y="62"/>
                </a:cubicBezTo>
                <a:cubicBezTo>
                  <a:pt x="299" y="54"/>
                  <a:pt x="295" y="41"/>
                  <a:pt x="302" y="34"/>
                </a:cubicBezTo>
                <a:cubicBezTo>
                  <a:pt x="335" y="0"/>
                  <a:pt x="396" y="19"/>
                  <a:pt x="444" y="15"/>
                </a:cubicBezTo>
                <a:cubicBezTo>
                  <a:pt x="450" y="24"/>
                  <a:pt x="465" y="32"/>
                  <a:pt x="463" y="43"/>
                </a:cubicBezTo>
                <a:cubicBezTo>
                  <a:pt x="459" y="62"/>
                  <a:pt x="393" y="76"/>
                  <a:pt x="378" y="81"/>
                </a:cubicBezTo>
                <a:cubicBezTo>
                  <a:pt x="325" y="159"/>
                  <a:pt x="396" y="62"/>
                  <a:pt x="330" y="128"/>
                </a:cubicBezTo>
                <a:cubicBezTo>
                  <a:pt x="308" y="150"/>
                  <a:pt x="301" y="187"/>
                  <a:pt x="283" y="213"/>
                </a:cubicBezTo>
                <a:cubicBezTo>
                  <a:pt x="273" y="244"/>
                  <a:pt x="236" y="298"/>
                  <a:pt x="236" y="298"/>
                </a:cubicBezTo>
                <a:cubicBezTo>
                  <a:pt x="226" y="329"/>
                  <a:pt x="209" y="353"/>
                  <a:pt x="198" y="383"/>
                </a:cubicBezTo>
                <a:cubicBezTo>
                  <a:pt x="191" y="451"/>
                  <a:pt x="194" y="474"/>
                  <a:pt x="160" y="525"/>
                </a:cubicBezTo>
                <a:cubicBezTo>
                  <a:pt x="151" y="605"/>
                  <a:pt x="158" y="696"/>
                  <a:pt x="123" y="770"/>
                </a:cubicBezTo>
              </a:path>
            </a:pathLst>
          </a:cu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shade val="46275"/>
                  <a:invGamma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-3985152">
            <a:off x="2944813" y="1384300"/>
            <a:ext cx="985838" cy="1036637"/>
            <a:chOff x="4056" y="637"/>
            <a:chExt cx="634" cy="845"/>
          </a:xfrm>
        </p:grpSpPr>
        <p:sp>
          <p:nvSpPr>
            <p:cNvPr id="39963" name="Freeform 27"/>
            <p:cNvSpPr>
              <a:spLocks/>
            </p:cNvSpPr>
            <p:nvPr/>
          </p:nvSpPr>
          <p:spPr bwMode="auto">
            <a:xfrm>
              <a:off x="4056" y="637"/>
              <a:ext cx="634" cy="845"/>
            </a:xfrm>
            <a:custGeom>
              <a:avLst/>
              <a:gdLst/>
              <a:ahLst/>
              <a:cxnLst>
                <a:cxn ang="0">
                  <a:pos x="70" y="827"/>
                </a:cxn>
                <a:cxn ang="0">
                  <a:pos x="70" y="685"/>
                </a:cxn>
                <a:cxn ang="0">
                  <a:pos x="4" y="572"/>
                </a:cxn>
                <a:cxn ang="0">
                  <a:pos x="80" y="468"/>
                </a:cxn>
                <a:cxn ang="0">
                  <a:pos x="193" y="468"/>
                </a:cxn>
                <a:cxn ang="0">
                  <a:pos x="184" y="373"/>
                </a:cxn>
                <a:cxn ang="0">
                  <a:pos x="155" y="260"/>
                </a:cxn>
                <a:cxn ang="0">
                  <a:pos x="240" y="222"/>
                </a:cxn>
                <a:cxn ang="0">
                  <a:pos x="259" y="251"/>
                </a:cxn>
                <a:cxn ang="0">
                  <a:pos x="269" y="288"/>
                </a:cxn>
                <a:cxn ang="0">
                  <a:pos x="306" y="279"/>
                </a:cxn>
                <a:cxn ang="0">
                  <a:pos x="373" y="137"/>
                </a:cxn>
                <a:cxn ang="0">
                  <a:pos x="391" y="166"/>
                </a:cxn>
                <a:cxn ang="0">
                  <a:pos x="439" y="128"/>
                </a:cxn>
                <a:cxn ang="0">
                  <a:pos x="458" y="71"/>
                </a:cxn>
                <a:cxn ang="0">
                  <a:pos x="467" y="24"/>
                </a:cxn>
                <a:cxn ang="0">
                  <a:pos x="495" y="15"/>
                </a:cxn>
                <a:cxn ang="0">
                  <a:pos x="580" y="24"/>
                </a:cxn>
                <a:cxn ang="0">
                  <a:pos x="514" y="156"/>
                </a:cxn>
                <a:cxn ang="0">
                  <a:pos x="495" y="185"/>
                </a:cxn>
                <a:cxn ang="0">
                  <a:pos x="599" y="251"/>
                </a:cxn>
                <a:cxn ang="0">
                  <a:pos x="599" y="383"/>
                </a:cxn>
                <a:cxn ang="0">
                  <a:pos x="514" y="430"/>
                </a:cxn>
                <a:cxn ang="0">
                  <a:pos x="448" y="543"/>
                </a:cxn>
                <a:cxn ang="0">
                  <a:pos x="458" y="581"/>
                </a:cxn>
                <a:cxn ang="0">
                  <a:pos x="552" y="628"/>
                </a:cxn>
                <a:cxn ang="0">
                  <a:pos x="259" y="770"/>
                </a:cxn>
                <a:cxn ang="0">
                  <a:pos x="52" y="817"/>
                </a:cxn>
                <a:cxn ang="0">
                  <a:pos x="14" y="845"/>
                </a:cxn>
              </a:cxnLst>
              <a:rect l="0" t="0" r="r" b="b"/>
              <a:pathLst>
                <a:path w="634" h="845">
                  <a:moveTo>
                    <a:pt x="70" y="827"/>
                  </a:moveTo>
                  <a:cubicBezTo>
                    <a:pt x="82" y="771"/>
                    <a:pt x="91" y="752"/>
                    <a:pt x="70" y="685"/>
                  </a:cubicBezTo>
                  <a:cubicBezTo>
                    <a:pt x="57" y="645"/>
                    <a:pt x="19" y="613"/>
                    <a:pt x="4" y="572"/>
                  </a:cubicBezTo>
                  <a:cubicBezTo>
                    <a:pt x="16" y="479"/>
                    <a:pt x="0" y="494"/>
                    <a:pt x="80" y="468"/>
                  </a:cubicBezTo>
                  <a:cubicBezTo>
                    <a:pt x="111" y="478"/>
                    <a:pt x="169" y="501"/>
                    <a:pt x="193" y="468"/>
                  </a:cubicBezTo>
                  <a:cubicBezTo>
                    <a:pt x="212" y="442"/>
                    <a:pt x="188" y="405"/>
                    <a:pt x="184" y="373"/>
                  </a:cubicBezTo>
                  <a:cubicBezTo>
                    <a:pt x="179" y="332"/>
                    <a:pt x="169" y="298"/>
                    <a:pt x="155" y="260"/>
                  </a:cubicBezTo>
                  <a:cubicBezTo>
                    <a:pt x="173" y="210"/>
                    <a:pt x="189" y="212"/>
                    <a:pt x="240" y="222"/>
                  </a:cubicBezTo>
                  <a:cubicBezTo>
                    <a:pt x="246" y="232"/>
                    <a:pt x="254" y="240"/>
                    <a:pt x="259" y="251"/>
                  </a:cubicBezTo>
                  <a:cubicBezTo>
                    <a:pt x="264" y="263"/>
                    <a:pt x="258" y="281"/>
                    <a:pt x="269" y="288"/>
                  </a:cubicBezTo>
                  <a:cubicBezTo>
                    <a:pt x="280" y="294"/>
                    <a:pt x="294" y="282"/>
                    <a:pt x="306" y="279"/>
                  </a:cubicBezTo>
                  <a:cubicBezTo>
                    <a:pt x="311" y="211"/>
                    <a:pt x="285" y="110"/>
                    <a:pt x="373" y="137"/>
                  </a:cubicBezTo>
                  <a:cubicBezTo>
                    <a:pt x="379" y="147"/>
                    <a:pt x="380" y="162"/>
                    <a:pt x="391" y="166"/>
                  </a:cubicBezTo>
                  <a:cubicBezTo>
                    <a:pt x="429" y="179"/>
                    <a:pt x="432" y="149"/>
                    <a:pt x="439" y="128"/>
                  </a:cubicBezTo>
                  <a:cubicBezTo>
                    <a:pt x="445" y="109"/>
                    <a:pt x="454" y="91"/>
                    <a:pt x="458" y="71"/>
                  </a:cubicBezTo>
                  <a:cubicBezTo>
                    <a:pt x="461" y="55"/>
                    <a:pt x="458" y="37"/>
                    <a:pt x="467" y="24"/>
                  </a:cubicBezTo>
                  <a:cubicBezTo>
                    <a:pt x="472" y="16"/>
                    <a:pt x="486" y="18"/>
                    <a:pt x="495" y="15"/>
                  </a:cubicBezTo>
                  <a:cubicBezTo>
                    <a:pt x="523" y="18"/>
                    <a:pt x="564" y="0"/>
                    <a:pt x="580" y="24"/>
                  </a:cubicBezTo>
                  <a:cubicBezTo>
                    <a:pt x="634" y="105"/>
                    <a:pt x="563" y="141"/>
                    <a:pt x="514" y="156"/>
                  </a:cubicBezTo>
                  <a:cubicBezTo>
                    <a:pt x="508" y="166"/>
                    <a:pt x="495" y="173"/>
                    <a:pt x="495" y="185"/>
                  </a:cubicBezTo>
                  <a:cubicBezTo>
                    <a:pt x="495" y="265"/>
                    <a:pt x="535" y="243"/>
                    <a:pt x="599" y="251"/>
                  </a:cubicBezTo>
                  <a:cubicBezTo>
                    <a:pt x="633" y="301"/>
                    <a:pt x="633" y="331"/>
                    <a:pt x="599" y="383"/>
                  </a:cubicBezTo>
                  <a:cubicBezTo>
                    <a:pt x="583" y="433"/>
                    <a:pt x="559" y="416"/>
                    <a:pt x="514" y="430"/>
                  </a:cubicBezTo>
                  <a:cubicBezTo>
                    <a:pt x="478" y="466"/>
                    <a:pt x="476" y="502"/>
                    <a:pt x="448" y="543"/>
                  </a:cubicBezTo>
                  <a:cubicBezTo>
                    <a:pt x="451" y="556"/>
                    <a:pt x="446" y="575"/>
                    <a:pt x="458" y="581"/>
                  </a:cubicBezTo>
                  <a:cubicBezTo>
                    <a:pt x="566" y="636"/>
                    <a:pt x="532" y="544"/>
                    <a:pt x="552" y="628"/>
                  </a:cubicBezTo>
                  <a:cubicBezTo>
                    <a:pt x="537" y="836"/>
                    <a:pt x="529" y="760"/>
                    <a:pt x="259" y="770"/>
                  </a:cubicBezTo>
                  <a:cubicBezTo>
                    <a:pt x="190" y="817"/>
                    <a:pt x="137" y="811"/>
                    <a:pt x="52" y="817"/>
                  </a:cubicBezTo>
                  <a:cubicBezTo>
                    <a:pt x="8" y="829"/>
                    <a:pt x="14" y="814"/>
                    <a:pt x="14" y="84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Freeform 28"/>
            <p:cNvSpPr>
              <a:spLocks/>
            </p:cNvSpPr>
            <p:nvPr/>
          </p:nvSpPr>
          <p:spPr bwMode="auto">
            <a:xfrm>
              <a:off x="4136" y="864"/>
              <a:ext cx="376" cy="590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38" y="496"/>
                </a:cxn>
                <a:cxn ang="0">
                  <a:pos x="107" y="450"/>
                </a:cxn>
                <a:cxn ang="0">
                  <a:pos x="215" y="290"/>
                </a:cxn>
                <a:cxn ang="0">
                  <a:pos x="258" y="225"/>
                </a:cxn>
                <a:cxn ang="0">
                  <a:pos x="279" y="193"/>
                </a:cxn>
                <a:cxn ang="0">
                  <a:pos x="291" y="107"/>
                </a:cxn>
                <a:cxn ang="0">
                  <a:pos x="322" y="75"/>
                </a:cxn>
                <a:cxn ang="0">
                  <a:pos x="334" y="43"/>
                </a:cxn>
                <a:cxn ang="0">
                  <a:pos x="376" y="0"/>
                </a:cxn>
              </a:cxnLst>
              <a:rect l="0" t="0" r="r" b="b"/>
              <a:pathLst>
                <a:path w="376" h="590">
                  <a:moveTo>
                    <a:pt x="0" y="590"/>
                  </a:moveTo>
                  <a:cubicBezTo>
                    <a:pt x="0" y="585"/>
                    <a:pt x="24" y="507"/>
                    <a:pt x="38" y="496"/>
                  </a:cubicBezTo>
                  <a:cubicBezTo>
                    <a:pt x="60" y="478"/>
                    <a:pt x="79" y="458"/>
                    <a:pt x="107" y="450"/>
                  </a:cubicBezTo>
                  <a:cubicBezTo>
                    <a:pt x="144" y="397"/>
                    <a:pt x="180" y="343"/>
                    <a:pt x="215" y="290"/>
                  </a:cubicBezTo>
                  <a:cubicBezTo>
                    <a:pt x="278" y="197"/>
                    <a:pt x="197" y="316"/>
                    <a:pt x="258" y="225"/>
                  </a:cubicBezTo>
                  <a:cubicBezTo>
                    <a:pt x="264" y="215"/>
                    <a:pt x="279" y="193"/>
                    <a:pt x="279" y="193"/>
                  </a:cubicBezTo>
                  <a:cubicBezTo>
                    <a:pt x="283" y="165"/>
                    <a:pt x="280" y="134"/>
                    <a:pt x="291" y="107"/>
                  </a:cubicBezTo>
                  <a:cubicBezTo>
                    <a:pt x="296" y="93"/>
                    <a:pt x="314" y="88"/>
                    <a:pt x="322" y="75"/>
                  </a:cubicBezTo>
                  <a:cubicBezTo>
                    <a:pt x="329" y="66"/>
                    <a:pt x="328" y="52"/>
                    <a:pt x="334" y="43"/>
                  </a:cubicBezTo>
                  <a:cubicBezTo>
                    <a:pt x="336" y="40"/>
                    <a:pt x="366" y="10"/>
                    <a:pt x="376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>
              <a:off x="4372" y="935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Freeform 30"/>
            <p:cNvSpPr>
              <a:spLocks/>
            </p:cNvSpPr>
            <p:nvPr/>
          </p:nvSpPr>
          <p:spPr bwMode="auto">
            <a:xfrm>
              <a:off x="4320" y="1056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Freeform 31"/>
            <p:cNvSpPr>
              <a:spLocks/>
            </p:cNvSpPr>
            <p:nvPr/>
          </p:nvSpPr>
          <p:spPr bwMode="auto">
            <a:xfrm>
              <a:off x="4224" y="1163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4429" y="968"/>
              <a:ext cx="103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8" y="33"/>
                </a:cxn>
                <a:cxn ang="0">
                  <a:pos x="56" y="5"/>
                </a:cxn>
                <a:cxn ang="0">
                  <a:pos x="103" y="5"/>
                </a:cxn>
              </a:cxnLst>
              <a:rect l="0" t="0" r="r" b="b"/>
              <a:pathLst>
                <a:path w="103" h="42">
                  <a:moveTo>
                    <a:pt x="0" y="42"/>
                  </a:moveTo>
                  <a:cubicBezTo>
                    <a:pt x="9" y="39"/>
                    <a:pt x="20" y="38"/>
                    <a:pt x="28" y="33"/>
                  </a:cubicBezTo>
                  <a:cubicBezTo>
                    <a:pt x="39" y="26"/>
                    <a:pt x="44" y="10"/>
                    <a:pt x="56" y="5"/>
                  </a:cubicBezTo>
                  <a:cubicBezTo>
                    <a:pt x="71" y="0"/>
                    <a:pt x="87" y="5"/>
                    <a:pt x="103" y="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auto">
            <a:xfrm>
              <a:off x="4259" y="1246"/>
              <a:ext cx="179" cy="57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8" y="29"/>
                </a:cxn>
                <a:cxn ang="0">
                  <a:pos x="179" y="0"/>
                </a:cxn>
              </a:cxnLst>
              <a:rect l="0" t="0" r="r" b="b"/>
              <a:pathLst>
                <a:path w="179" h="57">
                  <a:moveTo>
                    <a:pt x="0" y="57"/>
                  </a:moveTo>
                  <a:cubicBezTo>
                    <a:pt x="9" y="48"/>
                    <a:pt x="16" y="34"/>
                    <a:pt x="28" y="29"/>
                  </a:cubicBezTo>
                  <a:cubicBezTo>
                    <a:pt x="49" y="19"/>
                    <a:pt x="151" y="0"/>
                    <a:pt x="179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auto">
            <a:xfrm>
              <a:off x="4381" y="1095"/>
              <a:ext cx="133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3" y="0"/>
                </a:cxn>
              </a:cxnLst>
              <a:rect l="0" t="0" r="r" b="b"/>
              <a:pathLst>
                <a:path w="133" h="38">
                  <a:moveTo>
                    <a:pt x="0" y="38"/>
                  </a:moveTo>
                  <a:cubicBezTo>
                    <a:pt x="51" y="26"/>
                    <a:pt x="79" y="0"/>
                    <a:pt x="133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 rot="-290037">
            <a:off x="3743325" y="1747838"/>
            <a:ext cx="777875" cy="1314450"/>
            <a:chOff x="4056" y="637"/>
            <a:chExt cx="634" cy="845"/>
          </a:xfrm>
        </p:grpSpPr>
        <p:sp>
          <p:nvSpPr>
            <p:cNvPr id="39972" name="Freeform 36"/>
            <p:cNvSpPr>
              <a:spLocks/>
            </p:cNvSpPr>
            <p:nvPr/>
          </p:nvSpPr>
          <p:spPr bwMode="auto">
            <a:xfrm>
              <a:off x="4056" y="637"/>
              <a:ext cx="634" cy="845"/>
            </a:xfrm>
            <a:custGeom>
              <a:avLst/>
              <a:gdLst/>
              <a:ahLst/>
              <a:cxnLst>
                <a:cxn ang="0">
                  <a:pos x="70" y="827"/>
                </a:cxn>
                <a:cxn ang="0">
                  <a:pos x="70" y="685"/>
                </a:cxn>
                <a:cxn ang="0">
                  <a:pos x="4" y="572"/>
                </a:cxn>
                <a:cxn ang="0">
                  <a:pos x="80" y="468"/>
                </a:cxn>
                <a:cxn ang="0">
                  <a:pos x="193" y="468"/>
                </a:cxn>
                <a:cxn ang="0">
                  <a:pos x="184" y="373"/>
                </a:cxn>
                <a:cxn ang="0">
                  <a:pos x="155" y="260"/>
                </a:cxn>
                <a:cxn ang="0">
                  <a:pos x="240" y="222"/>
                </a:cxn>
                <a:cxn ang="0">
                  <a:pos x="259" y="251"/>
                </a:cxn>
                <a:cxn ang="0">
                  <a:pos x="269" y="288"/>
                </a:cxn>
                <a:cxn ang="0">
                  <a:pos x="306" y="279"/>
                </a:cxn>
                <a:cxn ang="0">
                  <a:pos x="373" y="137"/>
                </a:cxn>
                <a:cxn ang="0">
                  <a:pos x="391" y="166"/>
                </a:cxn>
                <a:cxn ang="0">
                  <a:pos x="439" y="128"/>
                </a:cxn>
                <a:cxn ang="0">
                  <a:pos x="458" y="71"/>
                </a:cxn>
                <a:cxn ang="0">
                  <a:pos x="467" y="24"/>
                </a:cxn>
                <a:cxn ang="0">
                  <a:pos x="495" y="15"/>
                </a:cxn>
                <a:cxn ang="0">
                  <a:pos x="580" y="24"/>
                </a:cxn>
                <a:cxn ang="0">
                  <a:pos x="514" y="156"/>
                </a:cxn>
                <a:cxn ang="0">
                  <a:pos x="495" y="185"/>
                </a:cxn>
                <a:cxn ang="0">
                  <a:pos x="599" y="251"/>
                </a:cxn>
                <a:cxn ang="0">
                  <a:pos x="599" y="383"/>
                </a:cxn>
                <a:cxn ang="0">
                  <a:pos x="514" y="430"/>
                </a:cxn>
                <a:cxn ang="0">
                  <a:pos x="448" y="543"/>
                </a:cxn>
                <a:cxn ang="0">
                  <a:pos x="458" y="581"/>
                </a:cxn>
                <a:cxn ang="0">
                  <a:pos x="552" y="628"/>
                </a:cxn>
                <a:cxn ang="0">
                  <a:pos x="259" y="770"/>
                </a:cxn>
                <a:cxn ang="0">
                  <a:pos x="52" y="817"/>
                </a:cxn>
                <a:cxn ang="0">
                  <a:pos x="14" y="845"/>
                </a:cxn>
              </a:cxnLst>
              <a:rect l="0" t="0" r="r" b="b"/>
              <a:pathLst>
                <a:path w="634" h="845">
                  <a:moveTo>
                    <a:pt x="70" y="827"/>
                  </a:moveTo>
                  <a:cubicBezTo>
                    <a:pt x="82" y="771"/>
                    <a:pt x="91" y="752"/>
                    <a:pt x="70" y="685"/>
                  </a:cubicBezTo>
                  <a:cubicBezTo>
                    <a:pt x="57" y="645"/>
                    <a:pt x="19" y="613"/>
                    <a:pt x="4" y="572"/>
                  </a:cubicBezTo>
                  <a:cubicBezTo>
                    <a:pt x="16" y="479"/>
                    <a:pt x="0" y="494"/>
                    <a:pt x="80" y="468"/>
                  </a:cubicBezTo>
                  <a:cubicBezTo>
                    <a:pt x="111" y="478"/>
                    <a:pt x="169" y="501"/>
                    <a:pt x="193" y="468"/>
                  </a:cubicBezTo>
                  <a:cubicBezTo>
                    <a:pt x="212" y="442"/>
                    <a:pt x="188" y="405"/>
                    <a:pt x="184" y="373"/>
                  </a:cubicBezTo>
                  <a:cubicBezTo>
                    <a:pt x="179" y="332"/>
                    <a:pt x="169" y="298"/>
                    <a:pt x="155" y="260"/>
                  </a:cubicBezTo>
                  <a:cubicBezTo>
                    <a:pt x="173" y="210"/>
                    <a:pt x="189" y="212"/>
                    <a:pt x="240" y="222"/>
                  </a:cubicBezTo>
                  <a:cubicBezTo>
                    <a:pt x="246" y="232"/>
                    <a:pt x="254" y="240"/>
                    <a:pt x="259" y="251"/>
                  </a:cubicBezTo>
                  <a:cubicBezTo>
                    <a:pt x="264" y="263"/>
                    <a:pt x="258" y="281"/>
                    <a:pt x="269" y="288"/>
                  </a:cubicBezTo>
                  <a:cubicBezTo>
                    <a:pt x="280" y="294"/>
                    <a:pt x="294" y="282"/>
                    <a:pt x="306" y="279"/>
                  </a:cubicBezTo>
                  <a:cubicBezTo>
                    <a:pt x="311" y="211"/>
                    <a:pt x="285" y="110"/>
                    <a:pt x="373" y="137"/>
                  </a:cubicBezTo>
                  <a:cubicBezTo>
                    <a:pt x="379" y="147"/>
                    <a:pt x="380" y="162"/>
                    <a:pt x="391" y="166"/>
                  </a:cubicBezTo>
                  <a:cubicBezTo>
                    <a:pt x="429" y="179"/>
                    <a:pt x="432" y="149"/>
                    <a:pt x="439" y="128"/>
                  </a:cubicBezTo>
                  <a:cubicBezTo>
                    <a:pt x="445" y="109"/>
                    <a:pt x="454" y="91"/>
                    <a:pt x="458" y="71"/>
                  </a:cubicBezTo>
                  <a:cubicBezTo>
                    <a:pt x="461" y="55"/>
                    <a:pt x="458" y="37"/>
                    <a:pt x="467" y="24"/>
                  </a:cubicBezTo>
                  <a:cubicBezTo>
                    <a:pt x="472" y="16"/>
                    <a:pt x="486" y="18"/>
                    <a:pt x="495" y="15"/>
                  </a:cubicBezTo>
                  <a:cubicBezTo>
                    <a:pt x="523" y="18"/>
                    <a:pt x="564" y="0"/>
                    <a:pt x="580" y="24"/>
                  </a:cubicBezTo>
                  <a:cubicBezTo>
                    <a:pt x="634" y="105"/>
                    <a:pt x="563" y="141"/>
                    <a:pt x="514" y="156"/>
                  </a:cubicBezTo>
                  <a:cubicBezTo>
                    <a:pt x="508" y="166"/>
                    <a:pt x="495" y="173"/>
                    <a:pt x="495" y="185"/>
                  </a:cubicBezTo>
                  <a:cubicBezTo>
                    <a:pt x="495" y="265"/>
                    <a:pt x="535" y="243"/>
                    <a:pt x="599" y="251"/>
                  </a:cubicBezTo>
                  <a:cubicBezTo>
                    <a:pt x="633" y="301"/>
                    <a:pt x="633" y="331"/>
                    <a:pt x="599" y="383"/>
                  </a:cubicBezTo>
                  <a:cubicBezTo>
                    <a:pt x="583" y="433"/>
                    <a:pt x="559" y="416"/>
                    <a:pt x="514" y="430"/>
                  </a:cubicBezTo>
                  <a:cubicBezTo>
                    <a:pt x="478" y="466"/>
                    <a:pt x="476" y="502"/>
                    <a:pt x="448" y="543"/>
                  </a:cubicBezTo>
                  <a:cubicBezTo>
                    <a:pt x="451" y="556"/>
                    <a:pt x="446" y="575"/>
                    <a:pt x="458" y="581"/>
                  </a:cubicBezTo>
                  <a:cubicBezTo>
                    <a:pt x="566" y="636"/>
                    <a:pt x="532" y="544"/>
                    <a:pt x="552" y="628"/>
                  </a:cubicBezTo>
                  <a:cubicBezTo>
                    <a:pt x="537" y="836"/>
                    <a:pt x="529" y="760"/>
                    <a:pt x="259" y="770"/>
                  </a:cubicBezTo>
                  <a:cubicBezTo>
                    <a:pt x="190" y="817"/>
                    <a:pt x="137" y="811"/>
                    <a:pt x="52" y="817"/>
                  </a:cubicBezTo>
                  <a:cubicBezTo>
                    <a:pt x="8" y="829"/>
                    <a:pt x="14" y="814"/>
                    <a:pt x="14" y="84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auto">
            <a:xfrm>
              <a:off x="4136" y="864"/>
              <a:ext cx="376" cy="590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38" y="496"/>
                </a:cxn>
                <a:cxn ang="0">
                  <a:pos x="107" y="450"/>
                </a:cxn>
                <a:cxn ang="0">
                  <a:pos x="215" y="290"/>
                </a:cxn>
                <a:cxn ang="0">
                  <a:pos x="258" y="225"/>
                </a:cxn>
                <a:cxn ang="0">
                  <a:pos x="279" y="193"/>
                </a:cxn>
                <a:cxn ang="0">
                  <a:pos x="291" y="107"/>
                </a:cxn>
                <a:cxn ang="0">
                  <a:pos x="322" y="75"/>
                </a:cxn>
                <a:cxn ang="0">
                  <a:pos x="334" y="43"/>
                </a:cxn>
                <a:cxn ang="0">
                  <a:pos x="376" y="0"/>
                </a:cxn>
              </a:cxnLst>
              <a:rect l="0" t="0" r="r" b="b"/>
              <a:pathLst>
                <a:path w="376" h="590">
                  <a:moveTo>
                    <a:pt x="0" y="590"/>
                  </a:moveTo>
                  <a:cubicBezTo>
                    <a:pt x="0" y="585"/>
                    <a:pt x="24" y="507"/>
                    <a:pt x="38" y="496"/>
                  </a:cubicBezTo>
                  <a:cubicBezTo>
                    <a:pt x="60" y="478"/>
                    <a:pt x="79" y="458"/>
                    <a:pt x="107" y="450"/>
                  </a:cubicBezTo>
                  <a:cubicBezTo>
                    <a:pt x="144" y="397"/>
                    <a:pt x="180" y="343"/>
                    <a:pt x="215" y="290"/>
                  </a:cubicBezTo>
                  <a:cubicBezTo>
                    <a:pt x="278" y="197"/>
                    <a:pt x="197" y="316"/>
                    <a:pt x="258" y="225"/>
                  </a:cubicBezTo>
                  <a:cubicBezTo>
                    <a:pt x="264" y="215"/>
                    <a:pt x="279" y="193"/>
                    <a:pt x="279" y="193"/>
                  </a:cubicBezTo>
                  <a:cubicBezTo>
                    <a:pt x="283" y="165"/>
                    <a:pt x="280" y="134"/>
                    <a:pt x="291" y="107"/>
                  </a:cubicBezTo>
                  <a:cubicBezTo>
                    <a:pt x="296" y="93"/>
                    <a:pt x="314" y="88"/>
                    <a:pt x="322" y="75"/>
                  </a:cubicBezTo>
                  <a:cubicBezTo>
                    <a:pt x="329" y="66"/>
                    <a:pt x="328" y="52"/>
                    <a:pt x="334" y="43"/>
                  </a:cubicBezTo>
                  <a:cubicBezTo>
                    <a:pt x="336" y="40"/>
                    <a:pt x="366" y="10"/>
                    <a:pt x="376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auto">
            <a:xfrm>
              <a:off x="4372" y="935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auto">
            <a:xfrm>
              <a:off x="4320" y="1056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Freeform 40"/>
            <p:cNvSpPr>
              <a:spLocks/>
            </p:cNvSpPr>
            <p:nvPr/>
          </p:nvSpPr>
          <p:spPr bwMode="auto">
            <a:xfrm>
              <a:off x="4224" y="1163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auto">
            <a:xfrm>
              <a:off x="4429" y="968"/>
              <a:ext cx="103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8" y="33"/>
                </a:cxn>
                <a:cxn ang="0">
                  <a:pos x="56" y="5"/>
                </a:cxn>
                <a:cxn ang="0">
                  <a:pos x="103" y="5"/>
                </a:cxn>
              </a:cxnLst>
              <a:rect l="0" t="0" r="r" b="b"/>
              <a:pathLst>
                <a:path w="103" h="42">
                  <a:moveTo>
                    <a:pt x="0" y="42"/>
                  </a:moveTo>
                  <a:cubicBezTo>
                    <a:pt x="9" y="39"/>
                    <a:pt x="20" y="38"/>
                    <a:pt x="28" y="33"/>
                  </a:cubicBezTo>
                  <a:cubicBezTo>
                    <a:pt x="39" y="26"/>
                    <a:pt x="44" y="10"/>
                    <a:pt x="56" y="5"/>
                  </a:cubicBezTo>
                  <a:cubicBezTo>
                    <a:pt x="71" y="0"/>
                    <a:pt x="87" y="5"/>
                    <a:pt x="103" y="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8" name="Freeform 42"/>
            <p:cNvSpPr>
              <a:spLocks/>
            </p:cNvSpPr>
            <p:nvPr/>
          </p:nvSpPr>
          <p:spPr bwMode="auto">
            <a:xfrm>
              <a:off x="4259" y="1246"/>
              <a:ext cx="179" cy="57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8" y="29"/>
                </a:cxn>
                <a:cxn ang="0">
                  <a:pos x="179" y="0"/>
                </a:cxn>
              </a:cxnLst>
              <a:rect l="0" t="0" r="r" b="b"/>
              <a:pathLst>
                <a:path w="179" h="57">
                  <a:moveTo>
                    <a:pt x="0" y="57"/>
                  </a:moveTo>
                  <a:cubicBezTo>
                    <a:pt x="9" y="48"/>
                    <a:pt x="16" y="34"/>
                    <a:pt x="28" y="29"/>
                  </a:cubicBezTo>
                  <a:cubicBezTo>
                    <a:pt x="49" y="19"/>
                    <a:pt x="151" y="0"/>
                    <a:pt x="179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Freeform 43"/>
            <p:cNvSpPr>
              <a:spLocks/>
            </p:cNvSpPr>
            <p:nvPr/>
          </p:nvSpPr>
          <p:spPr bwMode="auto">
            <a:xfrm>
              <a:off x="4381" y="1095"/>
              <a:ext cx="133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3" y="0"/>
                </a:cxn>
              </a:cxnLst>
              <a:rect l="0" t="0" r="r" b="b"/>
              <a:pathLst>
                <a:path w="133" h="38">
                  <a:moveTo>
                    <a:pt x="0" y="38"/>
                  </a:moveTo>
                  <a:cubicBezTo>
                    <a:pt x="51" y="26"/>
                    <a:pt x="79" y="0"/>
                    <a:pt x="133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 rot="-4781974">
            <a:off x="2768600" y="2020888"/>
            <a:ext cx="985837" cy="1036638"/>
            <a:chOff x="4056" y="637"/>
            <a:chExt cx="634" cy="845"/>
          </a:xfrm>
        </p:grpSpPr>
        <p:sp>
          <p:nvSpPr>
            <p:cNvPr id="39981" name="Freeform 45"/>
            <p:cNvSpPr>
              <a:spLocks/>
            </p:cNvSpPr>
            <p:nvPr/>
          </p:nvSpPr>
          <p:spPr bwMode="auto">
            <a:xfrm>
              <a:off x="4056" y="637"/>
              <a:ext cx="634" cy="845"/>
            </a:xfrm>
            <a:custGeom>
              <a:avLst/>
              <a:gdLst/>
              <a:ahLst/>
              <a:cxnLst>
                <a:cxn ang="0">
                  <a:pos x="70" y="827"/>
                </a:cxn>
                <a:cxn ang="0">
                  <a:pos x="70" y="685"/>
                </a:cxn>
                <a:cxn ang="0">
                  <a:pos x="4" y="572"/>
                </a:cxn>
                <a:cxn ang="0">
                  <a:pos x="80" y="468"/>
                </a:cxn>
                <a:cxn ang="0">
                  <a:pos x="193" y="468"/>
                </a:cxn>
                <a:cxn ang="0">
                  <a:pos x="184" y="373"/>
                </a:cxn>
                <a:cxn ang="0">
                  <a:pos x="155" y="260"/>
                </a:cxn>
                <a:cxn ang="0">
                  <a:pos x="240" y="222"/>
                </a:cxn>
                <a:cxn ang="0">
                  <a:pos x="259" y="251"/>
                </a:cxn>
                <a:cxn ang="0">
                  <a:pos x="269" y="288"/>
                </a:cxn>
                <a:cxn ang="0">
                  <a:pos x="306" y="279"/>
                </a:cxn>
                <a:cxn ang="0">
                  <a:pos x="373" y="137"/>
                </a:cxn>
                <a:cxn ang="0">
                  <a:pos x="391" y="166"/>
                </a:cxn>
                <a:cxn ang="0">
                  <a:pos x="439" y="128"/>
                </a:cxn>
                <a:cxn ang="0">
                  <a:pos x="458" y="71"/>
                </a:cxn>
                <a:cxn ang="0">
                  <a:pos x="467" y="24"/>
                </a:cxn>
                <a:cxn ang="0">
                  <a:pos x="495" y="15"/>
                </a:cxn>
                <a:cxn ang="0">
                  <a:pos x="580" y="24"/>
                </a:cxn>
                <a:cxn ang="0">
                  <a:pos x="514" y="156"/>
                </a:cxn>
                <a:cxn ang="0">
                  <a:pos x="495" y="185"/>
                </a:cxn>
                <a:cxn ang="0">
                  <a:pos x="599" y="251"/>
                </a:cxn>
                <a:cxn ang="0">
                  <a:pos x="599" y="383"/>
                </a:cxn>
                <a:cxn ang="0">
                  <a:pos x="514" y="430"/>
                </a:cxn>
                <a:cxn ang="0">
                  <a:pos x="448" y="543"/>
                </a:cxn>
                <a:cxn ang="0">
                  <a:pos x="458" y="581"/>
                </a:cxn>
                <a:cxn ang="0">
                  <a:pos x="552" y="628"/>
                </a:cxn>
                <a:cxn ang="0">
                  <a:pos x="259" y="770"/>
                </a:cxn>
                <a:cxn ang="0">
                  <a:pos x="52" y="817"/>
                </a:cxn>
                <a:cxn ang="0">
                  <a:pos x="14" y="845"/>
                </a:cxn>
              </a:cxnLst>
              <a:rect l="0" t="0" r="r" b="b"/>
              <a:pathLst>
                <a:path w="634" h="845">
                  <a:moveTo>
                    <a:pt x="70" y="827"/>
                  </a:moveTo>
                  <a:cubicBezTo>
                    <a:pt x="82" y="771"/>
                    <a:pt x="91" y="752"/>
                    <a:pt x="70" y="685"/>
                  </a:cubicBezTo>
                  <a:cubicBezTo>
                    <a:pt x="57" y="645"/>
                    <a:pt x="19" y="613"/>
                    <a:pt x="4" y="572"/>
                  </a:cubicBezTo>
                  <a:cubicBezTo>
                    <a:pt x="16" y="479"/>
                    <a:pt x="0" y="494"/>
                    <a:pt x="80" y="468"/>
                  </a:cubicBezTo>
                  <a:cubicBezTo>
                    <a:pt x="111" y="478"/>
                    <a:pt x="169" y="501"/>
                    <a:pt x="193" y="468"/>
                  </a:cubicBezTo>
                  <a:cubicBezTo>
                    <a:pt x="212" y="442"/>
                    <a:pt x="188" y="405"/>
                    <a:pt x="184" y="373"/>
                  </a:cubicBezTo>
                  <a:cubicBezTo>
                    <a:pt x="179" y="332"/>
                    <a:pt x="169" y="298"/>
                    <a:pt x="155" y="260"/>
                  </a:cubicBezTo>
                  <a:cubicBezTo>
                    <a:pt x="173" y="210"/>
                    <a:pt x="189" y="212"/>
                    <a:pt x="240" y="222"/>
                  </a:cubicBezTo>
                  <a:cubicBezTo>
                    <a:pt x="246" y="232"/>
                    <a:pt x="254" y="240"/>
                    <a:pt x="259" y="251"/>
                  </a:cubicBezTo>
                  <a:cubicBezTo>
                    <a:pt x="264" y="263"/>
                    <a:pt x="258" y="281"/>
                    <a:pt x="269" y="288"/>
                  </a:cubicBezTo>
                  <a:cubicBezTo>
                    <a:pt x="280" y="294"/>
                    <a:pt x="294" y="282"/>
                    <a:pt x="306" y="279"/>
                  </a:cubicBezTo>
                  <a:cubicBezTo>
                    <a:pt x="311" y="211"/>
                    <a:pt x="285" y="110"/>
                    <a:pt x="373" y="137"/>
                  </a:cubicBezTo>
                  <a:cubicBezTo>
                    <a:pt x="379" y="147"/>
                    <a:pt x="380" y="162"/>
                    <a:pt x="391" y="166"/>
                  </a:cubicBezTo>
                  <a:cubicBezTo>
                    <a:pt x="429" y="179"/>
                    <a:pt x="432" y="149"/>
                    <a:pt x="439" y="128"/>
                  </a:cubicBezTo>
                  <a:cubicBezTo>
                    <a:pt x="445" y="109"/>
                    <a:pt x="454" y="91"/>
                    <a:pt x="458" y="71"/>
                  </a:cubicBezTo>
                  <a:cubicBezTo>
                    <a:pt x="461" y="55"/>
                    <a:pt x="458" y="37"/>
                    <a:pt x="467" y="24"/>
                  </a:cubicBezTo>
                  <a:cubicBezTo>
                    <a:pt x="472" y="16"/>
                    <a:pt x="486" y="18"/>
                    <a:pt x="495" y="15"/>
                  </a:cubicBezTo>
                  <a:cubicBezTo>
                    <a:pt x="523" y="18"/>
                    <a:pt x="564" y="0"/>
                    <a:pt x="580" y="24"/>
                  </a:cubicBezTo>
                  <a:cubicBezTo>
                    <a:pt x="634" y="105"/>
                    <a:pt x="563" y="141"/>
                    <a:pt x="514" y="156"/>
                  </a:cubicBezTo>
                  <a:cubicBezTo>
                    <a:pt x="508" y="166"/>
                    <a:pt x="495" y="173"/>
                    <a:pt x="495" y="185"/>
                  </a:cubicBezTo>
                  <a:cubicBezTo>
                    <a:pt x="495" y="265"/>
                    <a:pt x="535" y="243"/>
                    <a:pt x="599" y="251"/>
                  </a:cubicBezTo>
                  <a:cubicBezTo>
                    <a:pt x="633" y="301"/>
                    <a:pt x="633" y="331"/>
                    <a:pt x="599" y="383"/>
                  </a:cubicBezTo>
                  <a:cubicBezTo>
                    <a:pt x="583" y="433"/>
                    <a:pt x="559" y="416"/>
                    <a:pt x="514" y="430"/>
                  </a:cubicBezTo>
                  <a:cubicBezTo>
                    <a:pt x="478" y="466"/>
                    <a:pt x="476" y="502"/>
                    <a:pt x="448" y="543"/>
                  </a:cubicBezTo>
                  <a:cubicBezTo>
                    <a:pt x="451" y="556"/>
                    <a:pt x="446" y="575"/>
                    <a:pt x="458" y="581"/>
                  </a:cubicBezTo>
                  <a:cubicBezTo>
                    <a:pt x="566" y="636"/>
                    <a:pt x="532" y="544"/>
                    <a:pt x="552" y="628"/>
                  </a:cubicBezTo>
                  <a:cubicBezTo>
                    <a:pt x="537" y="836"/>
                    <a:pt x="529" y="760"/>
                    <a:pt x="259" y="770"/>
                  </a:cubicBezTo>
                  <a:cubicBezTo>
                    <a:pt x="190" y="817"/>
                    <a:pt x="137" y="811"/>
                    <a:pt x="52" y="817"/>
                  </a:cubicBezTo>
                  <a:cubicBezTo>
                    <a:pt x="8" y="829"/>
                    <a:pt x="14" y="814"/>
                    <a:pt x="14" y="84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Freeform 46"/>
            <p:cNvSpPr>
              <a:spLocks/>
            </p:cNvSpPr>
            <p:nvPr/>
          </p:nvSpPr>
          <p:spPr bwMode="auto">
            <a:xfrm>
              <a:off x="4136" y="864"/>
              <a:ext cx="376" cy="590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38" y="496"/>
                </a:cxn>
                <a:cxn ang="0">
                  <a:pos x="107" y="450"/>
                </a:cxn>
                <a:cxn ang="0">
                  <a:pos x="215" y="290"/>
                </a:cxn>
                <a:cxn ang="0">
                  <a:pos x="258" y="225"/>
                </a:cxn>
                <a:cxn ang="0">
                  <a:pos x="279" y="193"/>
                </a:cxn>
                <a:cxn ang="0">
                  <a:pos x="291" y="107"/>
                </a:cxn>
                <a:cxn ang="0">
                  <a:pos x="322" y="75"/>
                </a:cxn>
                <a:cxn ang="0">
                  <a:pos x="334" y="43"/>
                </a:cxn>
                <a:cxn ang="0">
                  <a:pos x="376" y="0"/>
                </a:cxn>
              </a:cxnLst>
              <a:rect l="0" t="0" r="r" b="b"/>
              <a:pathLst>
                <a:path w="376" h="590">
                  <a:moveTo>
                    <a:pt x="0" y="590"/>
                  </a:moveTo>
                  <a:cubicBezTo>
                    <a:pt x="0" y="585"/>
                    <a:pt x="24" y="507"/>
                    <a:pt x="38" y="496"/>
                  </a:cubicBezTo>
                  <a:cubicBezTo>
                    <a:pt x="60" y="478"/>
                    <a:pt x="79" y="458"/>
                    <a:pt x="107" y="450"/>
                  </a:cubicBezTo>
                  <a:cubicBezTo>
                    <a:pt x="144" y="397"/>
                    <a:pt x="180" y="343"/>
                    <a:pt x="215" y="290"/>
                  </a:cubicBezTo>
                  <a:cubicBezTo>
                    <a:pt x="278" y="197"/>
                    <a:pt x="197" y="316"/>
                    <a:pt x="258" y="225"/>
                  </a:cubicBezTo>
                  <a:cubicBezTo>
                    <a:pt x="264" y="215"/>
                    <a:pt x="279" y="193"/>
                    <a:pt x="279" y="193"/>
                  </a:cubicBezTo>
                  <a:cubicBezTo>
                    <a:pt x="283" y="165"/>
                    <a:pt x="280" y="134"/>
                    <a:pt x="291" y="107"/>
                  </a:cubicBezTo>
                  <a:cubicBezTo>
                    <a:pt x="296" y="93"/>
                    <a:pt x="314" y="88"/>
                    <a:pt x="322" y="75"/>
                  </a:cubicBezTo>
                  <a:cubicBezTo>
                    <a:pt x="329" y="66"/>
                    <a:pt x="328" y="52"/>
                    <a:pt x="334" y="43"/>
                  </a:cubicBezTo>
                  <a:cubicBezTo>
                    <a:pt x="336" y="40"/>
                    <a:pt x="366" y="10"/>
                    <a:pt x="376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Freeform 47"/>
            <p:cNvSpPr>
              <a:spLocks/>
            </p:cNvSpPr>
            <p:nvPr/>
          </p:nvSpPr>
          <p:spPr bwMode="auto">
            <a:xfrm>
              <a:off x="4372" y="935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Freeform 48"/>
            <p:cNvSpPr>
              <a:spLocks/>
            </p:cNvSpPr>
            <p:nvPr/>
          </p:nvSpPr>
          <p:spPr bwMode="auto">
            <a:xfrm>
              <a:off x="4320" y="1056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Freeform 49"/>
            <p:cNvSpPr>
              <a:spLocks/>
            </p:cNvSpPr>
            <p:nvPr/>
          </p:nvSpPr>
          <p:spPr bwMode="auto">
            <a:xfrm>
              <a:off x="4224" y="1163"/>
              <a:ext cx="9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41"/>
                </a:cxn>
              </a:cxnLst>
              <a:rect l="0" t="0" r="r" b="b"/>
              <a:pathLst>
                <a:path w="9" h="141">
                  <a:moveTo>
                    <a:pt x="0" y="0"/>
                  </a:moveTo>
                  <a:cubicBezTo>
                    <a:pt x="9" y="129"/>
                    <a:pt x="9" y="82"/>
                    <a:pt x="9" y="141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Freeform 50"/>
            <p:cNvSpPr>
              <a:spLocks/>
            </p:cNvSpPr>
            <p:nvPr/>
          </p:nvSpPr>
          <p:spPr bwMode="auto">
            <a:xfrm>
              <a:off x="4429" y="968"/>
              <a:ext cx="103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8" y="33"/>
                </a:cxn>
                <a:cxn ang="0">
                  <a:pos x="56" y="5"/>
                </a:cxn>
                <a:cxn ang="0">
                  <a:pos x="103" y="5"/>
                </a:cxn>
              </a:cxnLst>
              <a:rect l="0" t="0" r="r" b="b"/>
              <a:pathLst>
                <a:path w="103" h="42">
                  <a:moveTo>
                    <a:pt x="0" y="42"/>
                  </a:moveTo>
                  <a:cubicBezTo>
                    <a:pt x="9" y="39"/>
                    <a:pt x="20" y="38"/>
                    <a:pt x="28" y="33"/>
                  </a:cubicBezTo>
                  <a:cubicBezTo>
                    <a:pt x="39" y="26"/>
                    <a:pt x="44" y="10"/>
                    <a:pt x="56" y="5"/>
                  </a:cubicBezTo>
                  <a:cubicBezTo>
                    <a:pt x="71" y="0"/>
                    <a:pt x="87" y="5"/>
                    <a:pt x="103" y="5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Freeform 51"/>
            <p:cNvSpPr>
              <a:spLocks/>
            </p:cNvSpPr>
            <p:nvPr/>
          </p:nvSpPr>
          <p:spPr bwMode="auto">
            <a:xfrm>
              <a:off x="4259" y="1246"/>
              <a:ext cx="179" cy="57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8" y="29"/>
                </a:cxn>
                <a:cxn ang="0">
                  <a:pos x="179" y="0"/>
                </a:cxn>
              </a:cxnLst>
              <a:rect l="0" t="0" r="r" b="b"/>
              <a:pathLst>
                <a:path w="179" h="57">
                  <a:moveTo>
                    <a:pt x="0" y="57"/>
                  </a:moveTo>
                  <a:cubicBezTo>
                    <a:pt x="9" y="48"/>
                    <a:pt x="16" y="34"/>
                    <a:pt x="28" y="29"/>
                  </a:cubicBezTo>
                  <a:cubicBezTo>
                    <a:pt x="49" y="19"/>
                    <a:pt x="151" y="0"/>
                    <a:pt x="179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Freeform 52"/>
            <p:cNvSpPr>
              <a:spLocks/>
            </p:cNvSpPr>
            <p:nvPr/>
          </p:nvSpPr>
          <p:spPr bwMode="auto">
            <a:xfrm>
              <a:off x="4381" y="1095"/>
              <a:ext cx="133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3" y="0"/>
                </a:cxn>
              </a:cxnLst>
              <a:rect l="0" t="0" r="r" b="b"/>
              <a:pathLst>
                <a:path w="133" h="38">
                  <a:moveTo>
                    <a:pt x="0" y="38"/>
                  </a:moveTo>
                  <a:cubicBezTo>
                    <a:pt x="51" y="26"/>
                    <a:pt x="79" y="0"/>
                    <a:pt x="133" y="0"/>
                  </a:cubicBezTo>
                </a:path>
              </a:pathLst>
            </a:cu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shade val="46275"/>
                    <a:invGamma/>
                  </a:srgbClr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89" name="Rectangle 53"/>
          <p:cNvSpPr>
            <a:spLocks noChangeArrowheads="1"/>
          </p:cNvSpPr>
          <p:nvPr/>
        </p:nvSpPr>
        <p:spPr bwMode="auto">
          <a:xfrm>
            <a:off x="4191000" y="4333875"/>
            <a:ext cx="323850" cy="361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3476625" y="3386138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2362200" y="381000"/>
            <a:ext cx="3124200" cy="1981200"/>
            <a:chOff x="1488" y="240"/>
            <a:chExt cx="1968" cy="1248"/>
          </a:xfrm>
        </p:grpSpPr>
        <p:sp>
          <p:nvSpPr>
            <p:cNvPr id="39992" name="AutoShape 56"/>
            <p:cNvSpPr>
              <a:spLocks noChangeArrowheads="1"/>
            </p:cNvSpPr>
            <p:nvPr/>
          </p:nvSpPr>
          <p:spPr bwMode="auto">
            <a:xfrm rot="1402402">
              <a:off x="2592" y="240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3" name="AutoShape 57"/>
            <p:cNvSpPr>
              <a:spLocks noChangeArrowheads="1"/>
            </p:cNvSpPr>
            <p:nvPr/>
          </p:nvSpPr>
          <p:spPr bwMode="auto">
            <a:xfrm rot="3380440">
              <a:off x="3024" y="528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4" name="AutoShape 58"/>
            <p:cNvSpPr>
              <a:spLocks noChangeArrowheads="1"/>
            </p:cNvSpPr>
            <p:nvPr/>
          </p:nvSpPr>
          <p:spPr bwMode="auto">
            <a:xfrm rot="-1232022">
              <a:off x="2016" y="336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5" name="AutoShape 59"/>
            <p:cNvSpPr>
              <a:spLocks noChangeArrowheads="1"/>
            </p:cNvSpPr>
            <p:nvPr/>
          </p:nvSpPr>
          <p:spPr bwMode="auto">
            <a:xfrm rot="-2392629">
              <a:off x="1488" y="864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AutoShape 60"/>
            <p:cNvSpPr>
              <a:spLocks noChangeArrowheads="1"/>
            </p:cNvSpPr>
            <p:nvPr/>
          </p:nvSpPr>
          <p:spPr bwMode="auto">
            <a:xfrm rot="3933576">
              <a:off x="2976" y="960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97" name="Text Box 61"/>
          <p:cNvSpPr txBox="1">
            <a:spLocks noChangeArrowheads="1"/>
          </p:cNvSpPr>
          <p:nvPr/>
        </p:nvSpPr>
        <p:spPr bwMode="auto">
          <a:xfrm>
            <a:off x="0" y="2209800"/>
            <a:ext cx="320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The rate of water loss from the shoot can be measured under different environmental conditions</a:t>
            </a:r>
          </a:p>
        </p:txBody>
      </p:sp>
      <p:sp>
        <p:nvSpPr>
          <p:cNvPr id="39998" name="AutoShape 62"/>
          <p:cNvSpPr>
            <a:spLocks/>
          </p:cNvSpPr>
          <p:nvPr/>
        </p:nvSpPr>
        <p:spPr bwMode="auto">
          <a:xfrm rot="5375456">
            <a:off x="6477000" y="38100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5105400" y="36576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volume of water taken up in given time</a:t>
            </a: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0" y="40528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Limitations</a:t>
            </a: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0" y="4510088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1800" b="1"/>
              <a:t>measures water uptake</a:t>
            </a:r>
          </a:p>
        </p:txBody>
      </p:sp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0" y="5119688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1800" b="1"/>
              <a:t>cutting plant shoot may damage plant</a:t>
            </a:r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0" y="5729288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1800" b="1"/>
              <a:t>plant has no roots so no resistance to water being pulled up</a:t>
            </a:r>
          </a:p>
        </p:txBody>
      </p:sp>
      <p:sp>
        <p:nvSpPr>
          <p:cNvPr id="40004" name="Text Box 68"/>
          <p:cNvSpPr txBox="1">
            <a:spLocks noChangeArrowheads="1"/>
          </p:cNvSpPr>
          <p:nvPr/>
        </p:nvSpPr>
        <p:spPr bwMode="auto">
          <a:xfrm>
            <a:off x="5105400" y="27876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is pulled up through the plant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7" grpId="0" autoUpdateAnimBg="0"/>
      <p:bldP spid="39998" grpId="0" animBg="1"/>
      <p:bldP spid="39999" grpId="0" autoUpdateAnimBg="0"/>
      <p:bldP spid="40000" grpId="0" autoUpdateAnimBg="0"/>
      <p:bldP spid="40001" grpId="0" autoUpdateAnimBg="0"/>
      <p:bldP spid="40002" grpId="0" autoUpdateAnimBg="0"/>
      <p:bldP spid="40003" grpId="0" autoUpdateAnimBg="0"/>
      <p:bldP spid="400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555F-68A7-43E7-825D-AF88CEA39629}" type="slidenum">
              <a:rPr lang="en-GB"/>
              <a:pPr/>
              <a:t>6</a:t>
            </a:fld>
            <a:endParaRPr lang="en-GB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Environmental Factors Affecting Transpiration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Relative humidity</a:t>
            </a:r>
            <a:r>
              <a:rPr lang="en-GB" sz="2000"/>
              <a:t>:- air inside leaf is saturated (RH=100%). The lower the relative humidity outside the leaf the faster the rate of transpiration as the </a:t>
            </a:r>
            <a:r>
              <a:rPr lang="en-GB" sz="2000">
                <a:sym typeface="Symbol" pitchFamily="18" charset="2"/>
              </a:rPr>
              <a:t> gradient is steeper					</a:t>
            </a:r>
          </a:p>
          <a:p>
            <a:pPr marL="457200" indent="-457200"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Air Movement</a:t>
            </a:r>
            <a:r>
              <a:rPr lang="en-GB" sz="2000">
                <a:sym typeface="Symbol" pitchFamily="18" charset="2"/>
              </a:rPr>
              <a:t>:- increase air movement increases the rate of transpiration as it moves the saturated air from around the leaf so </a:t>
            </a:r>
            <a:r>
              <a:rPr lang="en-GB" sz="2000"/>
              <a:t>the </a:t>
            </a:r>
            <a:r>
              <a:rPr lang="en-GB" sz="2000">
                <a:sym typeface="Symbol" pitchFamily="18" charset="2"/>
              </a:rPr>
              <a:t> gradient is steeper.</a:t>
            </a:r>
            <a:r>
              <a:rPr lang="en-GB" sz="2000"/>
              <a:t> 							</a:t>
            </a:r>
          </a:p>
          <a:p>
            <a:pPr marL="457200" indent="-457200"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</a:t>
            </a:r>
            <a:r>
              <a:rPr lang="en-GB" sz="2000"/>
              <a:t>:- increase in temperature increases the rate of transpiration as higher temperature</a:t>
            </a:r>
          </a:p>
          <a:p>
            <a:pPr marL="914400" lvl="1" indent="-457200"/>
            <a:r>
              <a:rPr lang="en-GB" sz="2000"/>
              <a:t>Provides the latent heat of vaporisation</a:t>
            </a:r>
          </a:p>
          <a:p>
            <a:pPr marL="914400" lvl="1" indent="-457200"/>
            <a:r>
              <a:rPr lang="en-GB" sz="2000"/>
              <a:t>Increases the kinetic energy so faster diffusion</a:t>
            </a:r>
          </a:p>
          <a:p>
            <a:pPr marL="914400" lvl="1" indent="-457200"/>
            <a:r>
              <a:rPr lang="en-GB" sz="2000"/>
              <a:t>Warms the air so lowers the </a:t>
            </a:r>
            <a:r>
              <a:rPr lang="en-GB" sz="2000">
                <a:sym typeface="Symbol" pitchFamily="18" charset="2"/>
              </a:rPr>
              <a:t> of the air, so  gradient is steeper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DDAA-188B-483D-8E34-7B890AA5F0FB}" type="slidenum">
              <a:rPr lang="en-GB"/>
              <a:pPr/>
              <a:t>7</a:t>
            </a:fld>
            <a:endParaRPr lang="en-GB"/>
          </a:p>
        </p:txBody>
      </p:sp>
      <p:sp>
        <p:nvSpPr>
          <p:cNvPr id="18435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5715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GB" sz="2000"/>
              <a:t>4.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Atmospheric pressure</a:t>
            </a:r>
            <a:r>
              <a:rPr lang="en-GB" sz="2000"/>
              <a:t>:- decrease in atmospheric pressure increases the rate of transpiration.</a:t>
            </a:r>
          </a:p>
          <a:p>
            <a:pPr marL="457200" indent="-457200">
              <a:buFontTx/>
              <a:buNone/>
            </a:pPr>
            <a:endParaRPr lang="en-GB" sz="2000"/>
          </a:p>
          <a:p>
            <a:pPr marL="457200" indent="-457200">
              <a:buFontTx/>
              <a:buNone/>
            </a:pPr>
            <a:r>
              <a:rPr lang="en-GB" sz="2000"/>
              <a:t>5.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supply</a:t>
            </a:r>
            <a:r>
              <a:rPr lang="en-GB" sz="2000"/>
              <a:t>:- transpiration rate is lower if there is little water available as transpiration depends on the mesophyll cell walls being wet (dry cell walls have a lower  </a:t>
            </a:r>
            <a:r>
              <a:rPr lang="en-GB" sz="2000">
                <a:sym typeface="Symbol" pitchFamily="18" charset="2"/>
              </a:rPr>
              <a:t>).  When cells are flaccid the stomata close.</a:t>
            </a:r>
          </a:p>
          <a:p>
            <a:pPr marL="457200" indent="-457200">
              <a:buFontTx/>
              <a:buNone/>
            </a:pPr>
            <a:endParaRPr lang="en-GB" sz="2000"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GB" sz="2000">
                <a:sym typeface="Symbol" pitchFamily="18" charset="2"/>
              </a:rPr>
              <a:t>6.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Light intensity</a:t>
            </a:r>
            <a:r>
              <a:rPr lang="en-GB" sz="2000">
                <a:sym typeface="Symbol" pitchFamily="18" charset="2"/>
              </a:rPr>
              <a:t> :- greater light intensity increases the rate of transpiration because it causes the stomata to open, so increasing evaporation through the stomata.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B4853-6E1F-4003-818D-39510250396C}" type="slidenum">
              <a:rPr lang="en-GB"/>
              <a:pPr/>
              <a:t>8</a:t>
            </a:fld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Intrinsic Factors Affecting the Rate of Transpiration. </a:t>
            </a:r>
            <a:b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27432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sz="2000" b="1"/>
              <a:t>Leaf surface area								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sz="2000" b="1"/>
              <a:t>Thickness of epidermis and cuticle						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sz="2000" b="1"/>
              <a:t>Stomatal frequency										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sz="2000" b="1"/>
              <a:t>Stomatal size 								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sz="2000" b="1"/>
              <a:t>Stomatal 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B30-AAEB-49F9-B8A8-78CFAAA70D20}" type="slidenum">
              <a:rPr lang="en-GB"/>
              <a:pPr/>
              <a:t>9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The Effect of Wind Speed on the  Rate of Transpiration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00200" y="1905000"/>
            <a:ext cx="3587750" cy="3276600"/>
            <a:chOff x="1008" y="1200"/>
            <a:chExt cx="2260" cy="2064"/>
          </a:xfrm>
        </p:grpSpPr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1008" y="1200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1008" y="3264"/>
              <a:ext cx="22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Freeform 6"/>
          <p:cNvSpPr>
            <a:spLocks/>
          </p:cNvSpPr>
          <p:nvPr/>
        </p:nvSpPr>
        <p:spPr bwMode="auto">
          <a:xfrm>
            <a:off x="1619250" y="2449513"/>
            <a:ext cx="3263900" cy="2732087"/>
          </a:xfrm>
          <a:custGeom>
            <a:avLst/>
            <a:gdLst/>
            <a:ahLst/>
            <a:cxnLst>
              <a:cxn ang="0">
                <a:pos x="0" y="2241"/>
              </a:cxn>
              <a:cxn ang="0">
                <a:pos x="240" y="1761"/>
              </a:cxn>
              <a:cxn ang="0">
                <a:pos x="864" y="849"/>
              </a:cxn>
              <a:cxn ang="0">
                <a:pos x="1440" y="417"/>
              </a:cxn>
              <a:cxn ang="0">
                <a:pos x="1791" y="228"/>
              </a:cxn>
              <a:cxn ang="0">
                <a:pos x="2488" y="0"/>
              </a:cxn>
            </a:cxnLst>
            <a:rect l="0" t="0" r="r" b="b"/>
            <a:pathLst>
              <a:path w="2488" h="2241">
                <a:moveTo>
                  <a:pt x="0" y="2241"/>
                </a:moveTo>
                <a:cubicBezTo>
                  <a:pt x="48" y="2117"/>
                  <a:pt x="96" y="1993"/>
                  <a:pt x="240" y="1761"/>
                </a:cubicBezTo>
                <a:cubicBezTo>
                  <a:pt x="384" y="1529"/>
                  <a:pt x="664" y="1073"/>
                  <a:pt x="864" y="849"/>
                </a:cubicBezTo>
                <a:cubicBezTo>
                  <a:pt x="1064" y="625"/>
                  <a:pt x="1286" y="521"/>
                  <a:pt x="1440" y="417"/>
                </a:cubicBezTo>
                <a:cubicBezTo>
                  <a:pt x="1594" y="313"/>
                  <a:pt x="1616" y="297"/>
                  <a:pt x="1791" y="228"/>
                </a:cubicBezTo>
                <a:cubicBezTo>
                  <a:pt x="1966" y="159"/>
                  <a:pt x="2343" y="47"/>
                  <a:pt x="2488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1600200" y="4308475"/>
            <a:ext cx="3621088" cy="873125"/>
          </a:xfrm>
          <a:custGeom>
            <a:avLst/>
            <a:gdLst/>
            <a:ahLst/>
            <a:cxnLst>
              <a:cxn ang="0">
                <a:pos x="0" y="716"/>
              </a:cxn>
              <a:cxn ang="0">
                <a:pos x="240" y="476"/>
              </a:cxn>
              <a:cxn ang="0">
                <a:pos x="576" y="236"/>
              </a:cxn>
              <a:cxn ang="0">
                <a:pos x="1170" y="36"/>
              </a:cxn>
              <a:cxn ang="0">
                <a:pos x="2761" y="21"/>
              </a:cxn>
            </a:cxnLst>
            <a:rect l="0" t="0" r="r" b="b"/>
            <a:pathLst>
              <a:path w="2761" h="716">
                <a:moveTo>
                  <a:pt x="0" y="716"/>
                </a:moveTo>
                <a:cubicBezTo>
                  <a:pt x="72" y="636"/>
                  <a:pt x="144" y="556"/>
                  <a:pt x="240" y="476"/>
                </a:cubicBezTo>
                <a:cubicBezTo>
                  <a:pt x="336" y="396"/>
                  <a:pt x="421" y="309"/>
                  <a:pt x="576" y="236"/>
                </a:cubicBezTo>
                <a:cubicBezTo>
                  <a:pt x="731" y="163"/>
                  <a:pt x="806" y="72"/>
                  <a:pt x="1170" y="36"/>
                </a:cubicBezTo>
                <a:cubicBezTo>
                  <a:pt x="1534" y="0"/>
                  <a:pt x="2430" y="24"/>
                  <a:pt x="2761" y="21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209800" y="54864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Stomata diameter/µm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590800" y="512921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10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695700" y="5133975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20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04800" y="1333500"/>
            <a:ext cx="221456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Stomatal transpiration rate</a:t>
            </a:r>
          </a:p>
          <a:p>
            <a:pPr>
              <a:spcBef>
                <a:spcPct val="50000"/>
              </a:spcBef>
            </a:pPr>
            <a:r>
              <a:rPr lang="en-GB" sz="1600" b="1"/>
              <a:t>/ gcm</a:t>
            </a:r>
            <a:r>
              <a:rPr lang="en-GB" sz="1600" b="1" baseline="30000"/>
              <a:t>-2</a:t>
            </a:r>
            <a:r>
              <a:rPr lang="en-GB" sz="1600" b="1"/>
              <a:t>s</a:t>
            </a:r>
            <a:r>
              <a:rPr lang="en-GB" sz="1600" b="1" baseline="30000"/>
              <a:t>-1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334000" y="1828800"/>
            <a:ext cx="358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In still air closing the stomata is less effective in controlling the transpiration rate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848100" y="213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moving air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343400" y="3976688"/>
            <a:ext cx="989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still 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4" grpId="0" animBg="1"/>
      <p:bldP spid="19471" grpId="0" autoUpdateAnimBg="0"/>
      <p:bldP spid="19473" grpId="0" autoUpdateAnimBg="0"/>
      <p:bldP spid="1947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828</Words>
  <Application>Microsoft Office PowerPoint</Application>
  <PresentationFormat>On-screen Show (4:3)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Tahoma</vt:lpstr>
      <vt:lpstr>Times New Roman</vt:lpstr>
      <vt:lpstr>Office Theme</vt:lpstr>
      <vt:lpstr>Course name – Principles and Practices of Water Management (AGRO 0504) Course Credit – 2+1  </vt:lpstr>
      <vt:lpstr>Transpiration</vt:lpstr>
      <vt:lpstr>PowerPoint Presentation</vt:lpstr>
      <vt:lpstr>How Transpiration is Measured</vt:lpstr>
      <vt:lpstr>How Transpiration is Measured</vt:lpstr>
      <vt:lpstr>6 Environmental Factors Affecting Transpiration</vt:lpstr>
      <vt:lpstr>PowerPoint Presentation</vt:lpstr>
      <vt:lpstr>Intrinsic Factors Affecting the Rate of Transpiration.  </vt:lpstr>
      <vt:lpstr>The Effect of Wind Speed on the  Rate of Transpiration</vt:lpstr>
      <vt:lpstr>Wilting</vt:lpstr>
      <vt:lpstr>The guard cells control the opening and closing of the stomata </vt:lpstr>
      <vt:lpstr>Regulating Stomatal Opening:-the potassium ion pump hypothesis </vt:lpstr>
      <vt:lpstr>Regulating Stomatal Opening:-the potassium ion pump hypothesis </vt:lpstr>
      <vt:lpstr>PowerPoint Presentation</vt:lpstr>
      <vt:lpstr>Adaptations to Reduce Water Loss in Xerophytes</vt:lpstr>
      <vt:lpstr>Graph to show stomatal opening over 24 hours</vt:lpstr>
      <vt:lpstr>24h Cycle of Stomatal Opening and Closing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53</cp:revision>
  <dcterms:created xsi:type="dcterms:W3CDTF">2006-08-16T00:00:00Z</dcterms:created>
  <dcterms:modified xsi:type="dcterms:W3CDTF">2023-07-05T11:53:12Z</dcterms:modified>
</cp:coreProperties>
</file>