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99" r:id="rId2"/>
    <p:sldId id="291" r:id="rId3"/>
    <p:sldId id="292" r:id="rId4"/>
    <p:sldId id="293" r:id="rId5"/>
    <p:sldId id="294" r:id="rId6"/>
    <p:sldId id="295" r:id="rId7"/>
    <p:sldId id="296" r:id="rId8"/>
    <p:sldId id="297" r:id="rId9"/>
    <p:sldId id="298" r:id="rId10"/>
    <p:sldId id="287" r:id="rId11"/>
    <p:sldId id="279" r:id="rId12"/>
    <p:sldId id="281" r:id="rId13"/>
    <p:sldId id="283" r:id="rId14"/>
    <p:sldId id="288" r:id="rId15"/>
    <p:sldId id="274" r:id="rId16"/>
    <p:sldId id="275" r:id="rId17"/>
    <p:sldId id="285" r:id="rId18"/>
    <p:sldId id="286" r:id="rId19"/>
    <p:sldId id="277" r:id="rId20"/>
    <p:sldId id="256" r:id="rId21"/>
    <p:sldId id="261" r:id="rId22"/>
    <p:sldId id="257" r:id="rId23"/>
    <p:sldId id="258" r:id="rId24"/>
    <p:sldId id="290" r:id="rId25"/>
    <p:sldId id="263" r:id="rId26"/>
    <p:sldId id="30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817902-79E8-4D84-B4EA-ABD747A230D9}" type="datetimeFigureOut">
              <a:rPr lang="en-IN" smtClean="0"/>
              <a:t>05-07-2023</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2E1CF5-F8CB-4756-8B8A-BACA3020ADB7}" type="slidenum">
              <a:rPr lang="en-IN" smtClean="0"/>
              <a:t>‹#›</a:t>
            </a:fld>
            <a:endParaRPr lang="en-IN"/>
          </a:p>
        </p:txBody>
      </p:sp>
    </p:spTree>
    <p:extLst>
      <p:ext uri="{BB962C8B-B14F-4D97-AF65-F5344CB8AC3E}">
        <p14:creationId xmlns:p14="http://schemas.microsoft.com/office/powerpoint/2010/main" val="142263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A2E1CF5-F8CB-4756-8B8A-BACA3020ADB7}" type="slidenum">
              <a:rPr lang="en-IN" smtClean="0"/>
              <a:t>19</a:t>
            </a:fld>
            <a:endParaRPr lang="en-IN"/>
          </a:p>
        </p:txBody>
      </p:sp>
    </p:spTree>
    <p:extLst>
      <p:ext uri="{BB962C8B-B14F-4D97-AF65-F5344CB8AC3E}">
        <p14:creationId xmlns:p14="http://schemas.microsoft.com/office/powerpoint/2010/main" val="4131755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76200"/>
            <a:ext cx="7772400" cy="4038600"/>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b="1" dirty="0" smtClean="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t>Course name –</a:t>
            </a:r>
            <a:br>
              <a:rPr lang="en-US" b="1" dirty="0" smtClean="0">
                <a:solidFill>
                  <a:schemeClr val="accent1">
                    <a:lumMod val="75000"/>
                  </a:schemeClr>
                </a:solidFill>
                <a:latin typeface="Times New Roman" panose="02020603050405020304" pitchFamily="18" charset="0"/>
                <a:ea typeface="Tahoma" panose="020B0604030504040204" pitchFamily="34" charset="0"/>
                <a:cs typeface="Times New Roman" panose="02020603050405020304" pitchFamily="18" charset="0"/>
              </a:rPr>
            </a:br>
            <a:r>
              <a:rPr lang="en-US" dirty="0" smtClean="0">
                <a:latin typeface="Times New Roman" panose="02020603050405020304" pitchFamily="18" charset="0"/>
                <a:ea typeface="Tahoma" panose="020B0604030504040204" pitchFamily="34" charset="0"/>
                <a:cs typeface="Times New Roman" panose="02020603050405020304" pitchFamily="18" charset="0"/>
              </a:rPr>
              <a:t>Principles and Practices of Water Management (AGRO 0504)</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b="1" dirty="0" smtClean="0">
                <a:solidFill>
                  <a:schemeClr val="accent1">
                    <a:lumMod val="75000"/>
                  </a:schemeClr>
                </a:solidFill>
                <a:latin typeface="Times New Roman" panose="02020603050405020304" pitchFamily="18" charset="0"/>
                <a:cs typeface="Times New Roman" panose="02020603050405020304" pitchFamily="18" charset="0"/>
              </a:rPr>
              <a:t>Course Credit – </a:t>
            </a:r>
            <a:r>
              <a:rPr lang="en-US" dirty="0" smtClean="0">
                <a:latin typeface="Times New Roman" panose="02020603050405020304" pitchFamily="18" charset="0"/>
                <a:cs typeface="Times New Roman" panose="02020603050405020304" pitchFamily="18" charset="0"/>
              </a:rPr>
              <a:t>2+1</a:t>
            </a:r>
            <a:br>
              <a:rPr lang="en-US" dirty="0" smtClean="0">
                <a:latin typeface="Times New Roman" panose="02020603050405020304" pitchFamily="18" charset="0"/>
                <a:cs typeface="Times New Roman" panose="02020603050405020304" pitchFamily="18" charset="0"/>
              </a:rPr>
            </a:br>
            <a:r>
              <a:rPr lang="en-US" dirty="0" smtClean="0"/>
              <a:t/>
            </a:r>
            <a:br>
              <a:rPr lang="en-US" dirty="0" smtClean="0"/>
            </a:br>
            <a:r>
              <a:rPr lang="en-US" dirty="0" smtClean="0"/>
              <a:t/>
            </a:r>
            <a:br>
              <a:rPr lang="en-US" dirty="0" smtClean="0"/>
            </a:br>
            <a:endParaRPr lang="en-US" dirty="0"/>
          </a:p>
        </p:txBody>
      </p:sp>
      <p:sp>
        <p:nvSpPr>
          <p:cNvPr id="3" name="Subtitle 2"/>
          <p:cNvSpPr txBox="1">
            <a:spLocks/>
          </p:cNvSpPr>
          <p:nvPr/>
        </p:nvSpPr>
        <p:spPr>
          <a:xfrm>
            <a:off x="678976" y="2800350"/>
            <a:ext cx="7696200" cy="26289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r>
              <a:rPr lang="en-US" b="1" dirty="0" smtClean="0">
                <a:solidFill>
                  <a:schemeClr val="accent1">
                    <a:lumMod val="75000"/>
                  </a:schemeClr>
                </a:solidFill>
                <a:latin typeface="Times New Roman" panose="02020603050405020304" pitchFamily="18" charset="0"/>
                <a:cs typeface="Times New Roman" panose="02020603050405020304" pitchFamily="18" charset="0"/>
              </a:rPr>
              <a:t>Lecture 6</a:t>
            </a:r>
          </a:p>
          <a:p>
            <a:pPr algn="just"/>
            <a:r>
              <a:rPr lang="en-US" b="1" dirty="0" smtClean="0">
                <a:solidFill>
                  <a:schemeClr val="accent1">
                    <a:lumMod val="75000"/>
                  </a:schemeClr>
                </a:solidFill>
                <a:latin typeface="Times New Roman" panose="02020603050405020304" pitchFamily="18" charset="0"/>
                <a:cs typeface="Times New Roman" panose="02020603050405020304" pitchFamily="18" charset="0"/>
              </a:rPr>
              <a:t>Topic: </a:t>
            </a:r>
            <a:r>
              <a:rPr lang="en-US" dirty="0"/>
              <a:t>Water absorption by plants</a:t>
            </a:r>
            <a:endParaRPr lang="en-US" dirty="0"/>
          </a:p>
        </p:txBody>
      </p:sp>
    </p:spTree>
    <p:extLst>
      <p:ext uri="{BB962C8B-B14F-4D97-AF65-F5344CB8AC3E}">
        <p14:creationId xmlns:p14="http://schemas.microsoft.com/office/powerpoint/2010/main" val="29491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9D4B8A3-2731-06AA-CCB1-30CE0F155746}"/>
              </a:ext>
            </a:extLst>
          </p:cNvPr>
          <p:cNvSpPr txBox="1"/>
          <p:nvPr/>
        </p:nvSpPr>
        <p:spPr>
          <a:xfrm>
            <a:off x="457200" y="304800"/>
            <a:ext cx="8382000" cy="40010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Rate of water uptake governed by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endParaRPr>
          </a:p>
          <a:p>
            <a:pPr marL="457200" marR="0" lvl="0" indent="-457200" algn="l" defTabSz="914400" rtl="0" eaLnBrk="1" fontAlgn="auto" latinLnBrk="0" hangingPunct="1">
              <a:lnSpc>
                <a:spcPct val="100000"/>
              </a:lnSpc>
              <a:spcBef>
                <a:spcPts val="1200"/>
              </a:spcBef>
              <a:spcAft>
                <a:spcPts val="0"/>
              </a:spcAft>
              <a:buClrTx/>
              <a:buSzTx/>
              <a:buFontTx/>
              <a:buAutoNum type="alphaLcParenR"/>
              <a:tabLst/>
              <a:defRPr/>
            </a:pPr>
            <a:r>
              <a:rPr kumimoji="0" lang="en-US" sz="28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Rooting density in the root zone profile</a:t>
            </a:r>
          </a:p>
          <a:p>
            <a:pPr marL="457200" marR="0" lvl="0" indent="-457200" algn="l" defTabSz="914400" rtl="0" eaLnBrk="1" fontAlgn="auto" latinLnBrk="0" hangingPunct="1">
              <a:lnSpc>
                <a:spcPct val="100000"/>
              </a:lnSpc>
              <a:spcBef>
                <a:spcPts val="1200"/>
              </a:spcBef>
              <a:spcAft>
                <a:spcPts val="0"/>
              </a:spcAft>
              <a:buClrTx/>
              <a:buSzTx/>
              <a:buFontTx/>
              <a:buAutoNum type="alphaLcParenR"/>
              <a:tabLst/>
              <a:defRPr/>
            </a:pPr>
            <a:r>
              <a:rPr kumimoji="0" lang="en-US" sz="28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Difference between average soil water suction and root suction</a:t>
            </a:r>
          </a:p>
          <a:p>
            <a:pPr marL="457200" marR="0" lvl="0" indent="-457200" algn="l" defTabSz="914400" rtl="0" eaLnBrk="1" fontAlgn="auto" latinLnBrk="0" hangingPunct="1">
              <a:lnSpc>
                <a:spcPct val="100000"/>
              </a:lnSpc>
              <a:spcBef>
                <a:spcPts val="1200"/>
              </a:spcBef>
              <a:spcAft>
                <a:spcPts val="0"/>
              </a:spcAft>
              <a:buClrTx/>
              <a:buSzTx/>
              <a:buFontTx/>
              <a:buAutoNum type="alphaLcParenR"/>
              <a:tabLst/>
              <a:defRPr/>
            </a:pPr>
            <a:r>
              <a:rPr kumimoji="0" lang="en-US" sz="28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Hydraulic Conductivity of the soil</a:t>
            </a:r>
          </a:p>
          <a:p>
            <a:pPr marL="457200" marR="0" lvl="0" indent="-457200" algn="l" defTabSz="914400" rtl="0" eaLnBrk="1" fontAlgn="auto" latinLnBrk="0" hangingPunct="1">
              <a:lnSpc>
                <a:spcPct val="100000"/>
              </a:lnSpc>
              <a:spcBef>
                <a:spcPts val="1200"/>
              </a:spcBef>
              <a:spcAft>
                <a:spcPts val="0"/>
              </a:spcAft>
              <a:buClrTx/>
              <a:buSzTx/>
              <a:buFontTx/>
              <a:buAutoNum type="alphaLcParenR"/>
              <a:tabLst/>
              <a:defRPr/>
            </a:pPr>
            <a:r>
              <a:rPr lang="en-US" sz="2800" dirty="0">
                <a:solidFill>
                  <a:prstClr val="black"/>
                </a:solidFill>
                <a:latin typeface="Tahoma" pitchFamily="34" charset="0"/>
                <a:ea typeface="Tahoma" pitchFamily="34" charset="0"/>
                <a:cs typeface="Tahoma" pitchFamily="34" charset="0"/>
              </a:rPr>
              <a:t>Thermal status of the soil</a:t>
            </a:r>
            <a:endParaRPr kumimoji="0" lang="en-US" sz="28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a:p>
            <a:endParaRPr lang="en-IN"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48037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382000" cy="4278094"/>
          </a:xfrm>
          <a:prstGeom prst="rect">
            <a:avLst/>
          </a:prstGeom>
          <a:noFill/>
        </p:spPr>
        <p:txBody>
          <a:bodyPr wrap="square" rtlCol="0">
            <a:spAutoFit/>
          </a:bodyPr>
          <a:lstStyle/>
          <a:p>
            <a:pPr marL="0" marR="0" lvl="0" indent="0" algn="just" defTabSz="914400" rtl="0" eaLnBrk="1" fontAlgn="auto" latinLnBrk="0" hangingPunct="1">
              <a:spcBef>
                <a:spcPts val="120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If the initial soil water suction is uniform throughout the rooting zone but the active roots are not distributed properly, then the rate of uptake should be highest where the active root density is maximum. </a:t>
            </a:r>
          </a:p>
          <a:p>
            <a:pPr marL="0" marR="0" lvl="0" indent="0" algn="just" defTabSz="914400" rtl="0" eaLnBrk="1" fontAlgn="auto" latinLnBrk="0" hangingPunct="1">
              <a:spcBef>
                <a:spcPts val="120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However more rapid uptake will result in more faster depletion in soil water. </a:t>
            </a:r>
          </a:p>
          <a:p>
            <a:pPr marL="0" marR="0" lvl="0" indent="0" algn="just" defTabSz="914400" rtl="0" eaLnBrk="1" fontAlgn="auto" latinLnBrk="0" hangingPunct="1">
              <a:spcBef>
                <a:spcPts val="120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As a result uptake pattern drastically decline in that zone.</a:t>
            </a:r>
          </a:p>
        </p:txBody>
      </p:sp>
    </p:spTree>
    <p:extLst>
      <p:ext uri="{BB962C8B-B14F-4D97-AF65-F5344CB8AC3E}">
        <p14:creationId xmlns:p14="http://schemas.microsoft.com/office/powerpoint/2010/main" val="4175578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4724400"/>
            <a:ext cx="86868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rPr>
              <a:t>The increase in average </a:t>
            </a:r>
            <a:r>
              <a:rPr kumimoji="0" lang="el-GR" sz="2400" b="0"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rPr>
              <a:t>ψ</a:t>
            </a:r>
            <a:r>
              <a:rPr kumimoji="0" lang="en-US" sz="2400" b="0" i="0" u="none" strike="noStrike" kern="1200" cap="none" spc="0" normalizeH="0" baseline="0" noProof="0" dirty="0">
                <a:ln>
                  <a:noFill/>
                </a:ln>
                <a:solidFill>
                  <a:srgbClr val="C00000"/>
                </a:solidFill>
                <a:effectLst/>
                <a:uLnTx/>
                <a:uFillTx/>
                <a:latin typeface="Tahoma" pitchFamily="34" charset="0"/>
                <a:ea typeface="Tahoma" pitchFamily="34" charset="0"/>
                <a:cs typeface="Tahoma" pitchFamily="34" charset="0"/>
              </a:rPr>
              <a:t>t with time at different depths</a:t>
            </a:r>
          </a:p>
        </p:txBody>
      </p:sp>
      <p:sp>
        <p:nvSpPr>
          <p:cNvPr id="3" name="TextBox 2"/>
          <p:cNvSpPr txBox="1"/>
          <p:nvPr/>
        </p:nvSpPr>
        <p:spPr>
          <a:xfrm>
            <a:off x="609600" y="5257800"/>
            <a:ext cx="8305800"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This fig shows non-uniformity of water uptake from different soil depths under field condition</a:t>
            </a:r>
          </a:p>
        </p:txBody>
      </p:sp>
      <p:pic>
        <p:nvPicPr>
          <p:cNvPr id="1026" name="Picture 2"/>
          <p:cNvPicPr>
            <a:picLocks noChangeAspect="1" noChangeArrowheads="1"/>
          </p:cNvPicPr>
          <p:nvPr/>
        </p:nvPicPr>
        <p:blipFill>
          <a:blip r:embed="rId2"/>
          <a:srcRect/>
          <a:stretch>
            <a:fillRect/>
          </a:stretch>
        </p:blipFill>
        <p:spPr bwMode="auto">
          <a:xfrm>
            <a:off x="2667000" y="304800"/>
            <a:ext cx="3657600" cy="4458085"/>
          </a:xfrm>
          <a:prstGeom prst="rect">
            <a:avLst/>
          </a:prstGeom>
          <a:noFill/>
          <a:ln w="9525">
            <a:noFill/>
            <a:miter lim="800000"/>
            <a:headEnd/>
            <a:tailEnd/>
          </a:ln>
          <a:effectLst/>
        </p:spPr>
      </p:pic>
    </p:spTree>
    <p:extLst>
      <p:ext uri="{BB962C8B-B14F-4D97-AF65-F5344CB8AC3E}">
        <p14:creationId xmlns:p14="http://schemas.microsoft.com/office/powerpoint/2010/main" val="2177247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57200"/>
            <a:ext cx="8305800" cy="557075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With a non uniform root system among different layers a soil water suction gradient may generate between two adjacent layer and that may induce water movement from one layer to another.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In general the magnitude of this interlayer movement is smaller in comparison to difference in root water uptake rate in respective layers. But in some cases it may be notable one.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The entire root zone profile can be divided in to upper and lower layers.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623267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6601904-A1E1-6FDC-B7B2-B8BC64193872}"/>
              </a:ext>
            </a:extLst>
          </p:cNvPr>
          <p:cNvSpPr txBox="1"/>
          <p:nvPr/>
        </p:nvSpPr>
        <p:spPr>
          <a:xfrm>
            <a:off x="228600" y="381000"/>
            <a:ext cx="8839200" cy="553997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In upper layer root density is high and almost uniform where the water depletion rate will be almost uniform.</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In lower layer roots are sparse and the rate of depletion is slow as long as water content in upper layer is fairly high.</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99"/>
                </a:solidFill>
                <a:effectLst/>
                <a:uLnTx/>
                <a:uFillTx/>
                <a:latin typeface="Tahoma" pitchFamily="34" charset="0"/>
                <a:ea typeface="Tahoma" pitchFamily="34" charset="0"/>
                <a:cs typeface="Tahoma" pitchFamily="34" charset="0"/>
              </a:rPr>
              <a:t>The water depletion in lower layer will be due to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a:p>
            <a:pPr marL="0" marR="0" lvl="0" indent="0" algn="just" defTabSz="914400" rtl="0" eaLnBrk="1" fontAlgn="auto" latinLnBrk="0" hangingPunct="1">
              <a:lnSpc>
                <a:spcPct val="100000"/>
              </a:lnSpc>
              <a:spcBef>
                <a:spcPts val="120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a:t>
            </a:r>
            <a:r>
              <a:rPr kumimoji="0" lang="en-US" sz="2800" b="0" i="0" u="none" strike="noStrike" kern="1200" cap="none" spc="0" normalizeH="0" baseline="0" noProof="0" dirty="0" err="1">
                <a:ln>
                  <a:noFill/>
                </a:ln>
                <a:solidFill>
                  <a:prstClr val="black"/>
                </a:solidFill>
                <a:effectLst/>
                <a:uLnTx/>
                <a:uFillTx/>
                <a:latin typeface="Tahoma" pitchFamily="34" charset="0"/>
                <a:ea typeface="Tahoma" pitchFamily="34" charset="0"/>
                <a:cs typeface="Tahoma" pitchFamily="34" charset="0"/>
              </a:rPr>
              <a:t>i</a:t>
            </a:r>
            <a:r>
              <a:rPr kumimoji="0" lang="en-US" sz="28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uptake by the roots;</a:t>
            </a:r>
          </a:p>
          <a:p>
            <a:pPr marL="0" marR="0" lvl="0" indent="0" algn="just" defTabSz="914400" rtl="0" eaLnBrk="1" fontAlgn="auto" latinLnBrk="0" hangingPunct="1">
              <a:lnSpc>
                <a:spcPct val="100000"/>
              </a:lnSpc>
              <a:spcBef>
                <a:spcPts val="120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(ii) Direct upward flux from relatively moist lower layer to rapidly depleted upper layer. </a:t>
            </a:r>
          </a:p>
          <a:p>
            <a:endParaRPr lang="en-IN" dirty="0"/>
          </a:p>
        </p:txBody>
      </p:sp>
    </p:spTree>
    <p:extLst>
      <p:ext uri="{BB962C8B-B14F-4D97-AF65-F5344CB8AC3E}">
        <p14:creationId xmlns:p14="http://schemas.microsoft.com/office/powerpoint/2010/main" val="3702390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7943593"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6168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 y="304800"/>
            <a:ext cx="8046957"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5237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845820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050" name="Picture 2"/>
          <p:cNvPicPr>
            <a:picLocks noChangeAspect="1" noChangeArrowheads="1"/>
          </p:cNvPicPr>
          <p:nvPr/>
        </p:nvPicPr>
        <p:blipFill>
          <a:blip r:embed="rId2"/>
          <a:srcRect/>
          <a:stretch>
            <a:fillRect/>
          </a:stretch>
        </p:blipFill>
        <p:spPr bwMode="auto">
          <a:xfrm>
            <a:off x="1371600" y="0"/>
            <a:ext cx="5705475" cy="5067300"/>
          </a:xfrm>
          <a:prstGeom prst="rect">
            <a:avLst/>
          </a:prstGeom>
          <a:noFill/>
          <a:ln w="9525">
            <a:noFill/>
            <a:miter lim="800000"/>
            <a:headEnd/>
            <a:tailEnd/>
          </a:ln>
          <a:effectLst/>
        </p:spPr>
      </p:pic>
      <p:sp>
        <p:nvSpPr>
          <p:cNvPr id="4" name="TextBox 3"/>
          <p:cNvSpPr txBox="1"/>
          <p:nvPr/>
        </p:nvSpPr>
        <p:spPr>
          <a:xfrm>
            <a:off x="685800" y="5181600"/>
            <a:ext cx="7848600"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Relation of actual transpiration rate to soil water content under different meteorological conditions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838200" y="685800"/>
            <a:ext cx="6686550" cy="4267200"/>
          </a:xfrm>
          <a:prstGeom prst="rect">
            <a:avLst/>
          </a:prstGeom>
          <a:noFill/>
          <a:ln w="9525">
            <a:noFill/>
            <a:miter lim="800000"/>
            <a:headEnd/>
            <a:tailEnd/>
          </a:ln>
          <a:effectLst/>
        </p:spPr>
      </p:pic>
      <p:sp>
        <p:nvSpPr>
          <p:cNvPr id="3" name="TextBox 2"/>
          <p:cNvSpPr txBox="1"/>
          <p:nvPr/>
        </p:nvSpPr>
        <p:spPr>
          <a:xfrm>
            <a:off x="381000" y="5257800"/>
            <a:ext cx="8229600"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Relation of relative transpiration rate to average soil water suction under different atmospheric evaporative demand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7D676DF-908A-76B0-801E-1EADD6975749}"/>
              </a:ext>
            </a:extLst>
          </p:cNvPr>
          <p:cNvSpPr txBox="1"/>
          <p:nvPr/>
        </p:nvSpPr>
        <p:spPr>
          <a:xfrm>
            <a:off x="152400" y="304800"/>
            <a:ext cx="8458200" cy="4662815"/>
          </a:xfrm>
          <a:prstGeom prst="rect">
            <a:avLst/>
          </a:prstGeom>
          <a:noFill/>
        </p:spPr>
        <p:txBody>
          <a:bodyPr wrap="square" rtlCol="0">
            <a:spAutoFit/>
          </a:bodyPr>
          <a:lstStyle/>
          <a:p>
            <a:r>
              <a:rPr lang="en-US" sz="2800" dirty="0">
                <a:solidFill>
                  <a:srgbClr val="C00000"/>
                </a:solidFill>
                <a:latin typeface="Tahoma" panose="020B0604030504040204" pitchFamily="34" charset="0"/>
                <a:ea typeface="Tahoma" panose="020B0604030504040204" pitchFamily="34" charset="0"/>
                <a:cs typeface="Tahoma" panose="020B0604030504040204" pitchFamily="34" charset="0"/>
              </a:rPr>
              <a:t>Water uptake by Plants.</a:t>
            </a:r>
          </a:p>
          <a:p>
            <a:endParaRPr lang="en-US" sz="900" dirty="0">
              <a:latin typeface="Tahoma" panose="020B0604030504040204" pitchFamily="34" charset="0"/>
              <a:ea typeface="Tahoma" panose="020B0604030504040204" pitchFamily="34" charset="0"/>
              <a:cs typeface="Tahoma" panose="020B0604030504040204" pitchFamily="34" charset="0"/>
            </a:endParaRPr>
          </a:p>
          <a:p>
            <a:pPr algn="just"/>
            <a:r>
              <a:rPr lang="en-US" sz="2800" dirty="0">
                <a:latin typeface="Tahoma" panose="020B0604030504040204" pitchFamily="34" charset="0"/>
                <a:ea typeface="Tahoma" panose="020B0604030504040204" pitchFamily="34" charset="0"/>
                <a:cs typeface="Tahoma" panose="020B0604030504040204" pitchFamily="34" charset="0"/>
              </a:rPr>
              <a:t>Three components Soil-Plant-Atmosphere together constitutes a physically integrated, dynamic system in which various flow process occur interdependently like links of a chain. </a:t>
            </a: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a:p>
            <a:pPr algn="just"/>
            <a:r>
              <a:rPr lang="en-US" sz="2800" dirty="0">
                <a:latin typeface="Tahoma" panose="020B0604030504040204" pitchFamily="34" charset="0"/>
                <a:ea typeface="Tahoma" panose="020B0604030504040204" pitchFamily="34" charset="0"/>
                <a:cs typeface="Tahoma" panose="020B0604030504040204" pitchFamily="34" charset="0"/>
              </a:rPr>
              <a:t>This unified system has been called the Soil-Plant-Atmosphere –Continuum. (Phillips, 1966).</a:t>
            </a: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a:p>
            <a:pPr algn="just"/>
            <a:r>
              <a:rPr lang="en-US" sz="2800" dirty="0">
                <a:latin typeface="Tahoma" panose="020B0604030504040204" pitchFamily="34" charset="0"/>
                <a:ea typeface="Tahoma" panose="020B0604030504040204" pitchFamily="34" charset="0"/>
                <a:cs typeface="Tahoma" panose="020B0604030504040204" pitchFamily="34" charset="0"/>
              </a:rPr>
              <a:t>Under SPAC- water moves from higher total water potential to regions of lower total water potential.</a:t>
            </a:r>
          </a:p>
          <a:p>
            <a:pPr algn="just"/>
            <a:endParaRPr lang="en-US" sz="1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83475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EC9F4A8-9187-3A61-8155-ECB730F64433}"/>
              </a:ext>
            </a:extLst>
          </p:cNvPr>
          <p:cNvSpPr txBox="1"/>
          <p:nvPr/>
        </p:nvSpPr>
        <p:spPr>
          <a:xfrm>
            <a:off x="533400" y="457200"/>
            <a:ext cx="8229600" cy="2246769"/>
          </a:xfrm>
          <a:prstGeom prst="rect">
            <a:avLst/>
          </a:prstGeom>
          <a:noFill/>
        </p:spPr>
        <p:txBody>
          <a:bodyPr wrap="square" rtlCol="0">
            <a:spAutoFit/>
          </a:bodyPr>
          <a:lstStyle/>
          <a:p>
            <a:pPr algn="just"/>
            <a:r>
              <a:rPr lang="en-US" sz="2800" dirty="0">
                <a:latin typeface="Tahoma" panose="020B0604030504040204" pitchFamily="34" charset="0"/>
                <a:ea typeface="Tahoma" panose="020B0604030504040204" pitchFamily="34" charset="0"/>
                <a:cs typeface="Tahoma" panose="020B0604030504040204" pitchFamily="34" charset="0"/>
              </a:rPr>
              <a:t>Water absorptions by plants; Transpiration; Soil-Plant-Water relationships; Plant response to water stress, Adaptation of plants against moisture stress condition; Water availability and it’s relationship with nutrient availability and loses.</a:t>
            </a:r>
            <a:endParaRPr lang="en-IN"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57346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aterPotentialC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435102"/>
            <a:ext cx="6705600" cy="6219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646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610600" cy="6155531"/>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Flow of water in SPAC Can be expressed as:</a:t>
            </a:r>
          </a:p>
          <a:p>
            <a:endParaRPr lang="en-US" dirty="0"/>
          </a:p>
          <a:p>
            <a:endParaRPr lang="en-US" dirty="0"/>
          </a:p>
          <a:p>
            <a:endParaRPr lang="en-US" dirty="0"/>
          </a:p>
          <a:p>
            <a:endParaRPr lang="en-US" dirty="0"/>
          </a:p>
          <a:p>
            <a:endParaRPr lang="en-US" dirty="0"/>
          </a:p>
          <a:p>
            <a:endParaRPr lang="en-US" dirty="0"/>
          </a:p>
          <a:p>
            <a:pPr algn="just"/>
            <a:r>
              <a:rPr lang="en-US" sz="2400" dirty="0">
                <a:latin typeface="Tahoma" panose="020B0604030504040204" pitchFamily="34" charset="0"/>
                <a:ea typeface="Tahoma" panose="020B0604030504040204" pitchFamily="34" charset="0"/>
                <a:cs typeface="Tahoma" panose="020B0604030504040204" pitchFamily="34" charset="0"/>
              </a:rPr>
              <a:t>Where q is the volume flux density of water or briefly the water flux (e.g. in m/ day) and the</a:t>
            </a:r>
          </a:p>
          <a:p>
            <a:pPr algn="just"/>
            <a:r>
              <a:rPr lang="en-US" sz="2400" dirty="0">
                <a:latin typeface="Tahoma" panose="020B0604030504040204" pitchFamily="34" charset="0"/>
                <a:ea typeface="Tahoma" panose="020B0604030504040204" pitchFamily="34" charset="0"/>
                <a:cs typeface="Tahoma" panose="020B0604030504040204" pitchFamily="34" charset="0"/>
              </a:rPr>
              <a:t>subscripts (e.g. R1, R2) represent different pathways in the system, with 1 representing the soil to root pathway, 2 the root to xylem pathway, 3 the xylem to leaves pathway and 4 the leaves to the atmosphere pathway. Based on this equation, one can assume that there is a liquid continuity between water in the soil and the water evaporating from the stomata of the leaf. Throughout the SPAC, the sole driving force for water movement is the hydraulic gradient</a:t>
            </a: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838200"/>
            <a:ext cx="7013986"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2273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aterPotentialC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94523"/>
            <a:ext cx="6172200" cy="6598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293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ater Potenti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04799"/>
            <a:ext cx="4267200" cy="6347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705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752600" y="381000"/>
            <a:ext cx="4191000" cy="4806796"/>
          </a:xfrm>
          <a:prstGeom prst="rect">
            <a:avLst/>
          </a:prstGeom>
          <a:noFill/>
          <a:ln w="9525">
            <a:noFill/>
            <a:miter lim="800000"/>
            <a:headEnd/>
            <a:tailEnd/>
          </a:ln>
        </p:spPr>
      </p:pic>
      <p:sp>
        <p:nvSpPr>
          <p:cNvPr id="3" name="TextBox 2"/>
          <p:cNvSpPr txBox="1"/>
          <p:nvPr/>
        </p:nvSpPr>
        <p:spPr>
          <a:xfrm>
            <a:off x="381000" y="5486400"/>
            <a:ext cx="8382000" cy="138499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N"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The distribution of </a:t>
            </a:r>
            <a:r>
              <a:rPr kumimoji="0" lang="el-GR"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ψ</a:t>
            </a:r>
            <a:r>
              <a:rPr kumimoji="0" lang="en-IN" sz="2800" b="0" i="0" u="none" strike="noStrike" kern="1200" cap="none" spc="0" normalizeH="0" baseline="-25000" noProof="0" dirty="0">
                <a:ln>
                  <a:noFill/>
                </a:ln>
                <a:solidFill>
                  <a:prstClr val="black"/>
                </a:solidFill>
                <a:effectLst/>
                <a:uLnTx/>
                <a:uFillTx/>
                <a:latin typeface="Arial" pitchFamily="34" charset="0"/>
                <a:ea typeface="+mn-ea"/>
                <a:cs typeface="Arial" pitchFamily="34" charset="0"/>
              </a:rPr>
              <a:t>t </a:t>
            </a:r>
            <a:r>
              <a:rPr kumimoji="0" lang="en-IN"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in the Soil Plant Atmosphere Continuum under different conditions of soil moisture and atmospheric ET demand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04800"/>
            <a:ext cx="3600450" cy="448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09600" y="5257800"/>
            <a:ext cx="7696200" cy="369332"/>
          </a:xfrm>
          <a:prstGeom prst="rect">
            <a:avLst/>
          </a:prstGeom>
          <a:noFill/>
        </p:spPr>
        <p:txBody>
          <a:bodyPr wrap="square" rtlCol="0">
            <a:spAutoFit/>
          </a:bodyPr>
          <a:lstStyle/>
          <a:p>
            <a:r>
              <a:rPr lang="en-US" dirty="0"/>
              <a:t>Simplified model of SPAC with shoot water potential arrow</a:t>
            </a:r>
          </a:p>
        </p:txBody>
      </p:sp>
    </p:spTree>
    <p:extLst>
      <p:ext uri="{BB962C8B-B14F-4D97-AF65-F5344CB8AC3E}">
        <p14:creationId xmlns:p14="http://schemas.microsoft.com/office/powerpoint/2010/main" val="24025253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2286000"/>
            <a:ext cx="5458546" cy="1446550"/>
          </a:xfrm>
          <a:prstGeom prst="rect">
            <a:avLst/>
          </a:prstGeom>
          <a:noFill/>
        </p:spPr>
        <p:txBody>
          <a:bodyPr wrap="none" rtlCol="0">
            <a:spAutoFit/>
          </a:bodyPr>
          <a:lstStyle/>
          <a:p>
            <a:r>
              <a:rPr lang="en-US" sz="8800" dirty="0" smtClean="0">
                <a:latin typeface="Arial" panose="020B0604020202020204" pitchFamily="34" charset="0"/>
                <a:cs typeface="Arial" panose="020B0604020202020204" pitchFamily="34" charset="0"/>
              </a:rPr>
              <a:t>Thank you</a:t>
            </a:r>
            <a:endParaRPr lang="en-IN" sz="8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589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D907303-A975-D813-8950-007EA33F8236}"/>
              </a:ext>
            </a:extLst>
          </p:cNvPr>
          <p:cNvSpPr txBox="1"/>
          <p:nvPr/>
        </p:nvSpPr>
        <p:spPr>
          <a:xfrm>
            <a:off x="381000" y="609600"/>
            <a:ext cx="8610600" cy="5539978"/>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Water absorption by roots</a:t>
            </a:r>
          </a:p>
          <a:p>
            <a:pPr algn="l"/>
            <a:endParaRPr lang="en-IN" sz="1200" b="0" i="0" u="none" strike="noStrike" baseline="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just">
              <a:spcBef>
                <a:spcPts val="1200"/>
              </a:spcBef>
            </a:pPr>
            <a:r>
              <a:rPr lang="en-US" sz="2400" dirty="0">
                <a:solidFill>
                  <a:srgbClr val="212121"/>
                </a:solidFill>
                <a:latin typeface="Tahoma" panose="020B0604030504040204" pitchFamily="34" charset="0"/>
                <a:ea typeface="Tahoma" panose="020B0604030504040204" pitchFamily="34" charset="0"/>
                <a:cs typeface="Tahoma" panose="020B0604030504040204" pitchFamily="34" charset="0"/>
              </a:rPr>
              <a:t>The water supply is an important factor, which directly or indirectly in</a:t>
            </a:r>
            <a:r>
              <a:rPr 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fl</a:t>
            </a:r>
            <a:r>
              <a:rPr lang="en-US" sz="2400" dirty="0">
                <a:solidFill>
                  <a:srgbClr val="212121"/>
                </a:solidFill>
                <a:latin typeface="Tahoma" panose="020B0604030504040204" pitchFamily="34" charset="0"/>
                <a:ea typeface="Tahoma" panose="020B0604030504040204" pitchFamily="34" charset="0"/>
                <a:cs typeface="Tahoma" panose="020B0604030504040204" pitchFamily="34" charset="0"/>
              </a:rPr>
              <a:t>uences rate of photosynthesis.</a:t>
            </a:r>
            <a:endParaRPr lang="en-IN" sz="2400" dirty="0">
              <a:latin typeface="Tahoma" panose="020B0604030504040204" pitchFamily="34" charset="0"/>
              <a:ea typeface="Tahoma" panose="020B0604030504040204" pitchFamily="34" charset="0"/>
              <a:cs typeface="Tahoma" panose="020B0604030504040204" pitchFamily="34" charset="0"/>
            </a:endParaRPr>
          </a:p>
          <a:p>
            <a:pPr algn="just">
              <a:spcBef>
                <a:spcPts val="1200"/>
              </a:spcBef>
            </a:pPr>
            <a:r>
              <a:rPr lang="en-US" sz="2400" dirty="0">
                <a:solidFill>
                  <a:srgbClr val="212121"/>
                </a:solidFill>
                <a:latin typeface="Tahoma" panose="020B0604030504040204" pitchFamily="34" charset="0"/>
                <a:ea typeface="Tahoma" panose="020B0604030504040204" pitchFamily="34" charset="0"/>
                <a:cs typeface="Tahoma" panose="020B0604030504040204" pitchFamily="34" charset="0"/>
              </a:rPr>
              <a:t>P</a:t>
            </a:r>
            <a:r>
              <a:rPr lang="en-US" sz="2400" b="0" i="0" u="none" strike="noStrike" baseline="0" dirty="0">
                <a:solidFill>
                  <a:srgbClr val="212121"/>
                </a:solidFill>
                <a:latin typeface="Tahoma" panose="020B0604030504040204" pitchFamily="34" charset="0"/>
                <a:ea typeface="Tahoma" panose="020B0604030504040204" pitchFamily="34" charset="0"/>
                <a:cs typeface="Tahoma" panose="020B0604030504040204" pitchFamily="34" charset="0"/>
              </a:rPr>
              <a:t>lants uptake capillary water from the soil to the root xylem through the </a:t>
            </a:r>
            <a:r>
              <a:rPr lang="en-US" sz="2400" b="0" i="0" u="none" strike="noStrike" baseline="0" dirty="0">
                <a:solidFill>
                  <a:srgbClr val="000000"/>
                </a:solidFill>
                <a:latin typeface="Tahoma" panose="020B0604030504040204" pitchFamily="34" charset="0"/>
                <a:ea typeface="Tahoma" panose="020B0604030504040204" pitchFamily="34" charset="0"/>
                <a:cs typeface="Tahoma" panose="020B0604030504040204" pitchFamily="34" charset="0"/>
              </a:rPr>
              <a:t>root hairs.</a:t>
            </a:r>
          </a:p>
          <a:p>
            <a:pPr>
              <a:spcBef>
                <a:spcPts val="1200"/>
              </a:spcBef>
            </a:pPr>
            <a:r>
              <a:rPr lang="en-US" sz="2400" b="0" i="0" u="none" strike="noStrike" baseline="0" dirty="0">
                <a:solidFill>
                  <a:srgbClr val="212121"/>
                </a:solidFill>
                <a:latin typeface="Tahoma" panose="020B0604030504040204" pitchFamily="34" charset="0"/>
                <a:ea typeface="Tahoma" panose="020B0604030504040204" pitchFamily="34" charset="0"/>
                <a:cs typeface="Tahoma" panose="020B0604030504040204" pitchFamily="34" charset="0"/>
              </a:rPr>
              <a:t>Plants typically absorb water by </a:t>
            </a:r>
            <a:r>
              <a:rPr lang="en-US" sz="2400" b="0" i="0" u="none" strike="noStrike" baseline="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400" b="0" i="0" u="none" strike="noStrike" baseline="0" dirty="0" err="1">
                <a:solidFill>
                  <a:srgbClr val="000000"/>
                </a:solidFill>
                <a:latin typeface="Tahoma" panose="020B0604030504040204" pitchFamily="34" charset="0"/>
                <a:ea typeface="Tahoma" panose="020B0604030504040204" pitchFamily="34" charset="0"/>
                <a:cs typeface="Tahoma" panose="020B0604030504040204" pitchFamily="34" charset="0"/>
              </a:rPr>
              <a:t>i</a:t>
            </a:r>
            <a:r>
              <a:rPr lang="en-US" sz="2400" b="0" i="0" u="none" strike="noStrike" baseline="0" dirty="0">
                <a:solidFill>
                  <a:srgbClr val="000000"/>
                </a:solidFill>
                <a:latin typeface="Tahoma" panose="020B0604030504040204" pitchFamily="34" charset="0"/>
                <a:ea typeface="Tahoma" panose="020B0604030504040204" pitchFamily="34" charset="0"/>
                <a:cs typeface="Tahoma" panose="020B0604030504040204" pitchFamily="34" charset="0"/>
              </a:rPr>
              <a:t>) Active and (ii) Passive methods</a:t>
            </a:r>
          </a:p>
          <a:p>
            <a:pPr algn="just">
              <a:spcBef>
                <a:spcPts val="1200"/>
              </a:spcBef>
            </a:pPr>
            <a:r>
              <a:rPr lang="en-IN" sz="2400" b="0" i="0" u="none" strike="noStrike" baseline="0" dirty="0">
                <a:solidFill>
                  <a:srgbClr val="3A3A3A"/>
                </a:solidFill>
                <a:latin typeface="Tahoma" panose="020B0604030504040204" pitchFamily="34" charset="0"/>
                <a:ea typeface="Tahoma" panose="020B0604030504040204" pitchFamily="34" charset="0"/>
                <a:cs typeface="Tahoma" panose="020B0604030504040204" pitchFamily="34" charset="0"/>
              </a:rPr>
              <a:t>Active Absorption: Here </a:t>
            </a:r>
            <a:r>
              <a:rPr lang="en-US" sz="2400" b="0" i="0" u="none" strike="noStrike" baseline="0" dirty="0">
                <a:solidFill>
                  <a:srgbClr val="212121"/>
                </a:solidFill>
                <a:latin typeface="Tahoma" panose="020B0604030504040204" pitchFamily="34" charset="0"/>
                <a:ea typeface="Tahoma" panose="020B0604030504040204" pitchFamily="34" charset="0"/>
                <a:cs typeface="Tahoma" panose="020B0604030504040204" pitchFamily="34" charset="0"/>
              </a:rPr>
              <a:t>water absorption requires the expenditure of metabolic energy by the root cells to perform the metabolic activity like respiration. </a:t>
            </a:r>
          </a:p>
          <a:p>
            <a:pPr algn="just">
              <a:spcBef>
                <a:spcPts val="1200"/>
              </a:spcBef>
            </a:pPr>
            <a:r>
              <a:rPr lang="en-US" sz="2400" dirty="0">
                <a:solidFill>
                  <a:srgbClr val="212121"/>
                </a:solidFill>
                <a:latin typeface="Tahoma" panose="020B0604030504040204" pitchFamily="34" charset="0"/>
                <a:ea typeface="Tahoma" panose="020B0604030504040204" pitchFamily="34" charset="0"/>
                <a:cs typeface="Tahoma" panose="020B0604030504040204" pitchFamily="34" charset="0"/>
              </a:rPr>
              <a:t>Active absorption </a:t>
            </a:r>
            <a:r>
              <a:rPr lang="en-US" sz="2400" b="0" i="0" u="none" strike="noStrike" baseline="0" dirty="0">
                <a:solidFill>
                  <a:srgbClr val="212121"/>
                </a:solidFill>
                <a:latin typeface="Tahoma" panose="020B0604030504040204" pitchFamily="34" charset="0"/>
                <a:ea typeface="Tahoma" panose="020B0604030504040204" pitchFamily="34" charset="0"/>
                <a:cs typeface="Tahoma" panose="020B0604030504040204" pitchFamily="34" charset="0"/>
              </a:rPr>
              <a:t>in plant occurs in two ways: </a:t>
            </a:r>
            <a:r>
              <a:rPr lang="en-US" sz="2400" b="0" i="0" u="none" strike="noStrike" baseline="0" dirty="0">
                <a:solidFill>
                  <a:srgbClr val="C00000"/>
                </a:solidFill>
                <a:latin typeface="Tahoma" panose="020B0604030504040204" pitchFamily="34" charset="0"/>
                <a:ea typeface="Tahoma" panose="020B0604030504040204" pitchFamily="34" charset="0"/>
                <a:cs typeface="Tahoma" panose="020B0604030504040204" pitchFamily="34" charset="0"/>
              </a:rPr>
              <a:t>osmotic</a:t>
            </a:r>
            <a:r>
              <a:rPr lang="en-US" sz="2400" b="0" i="0" u="none" strike="noStrike" baseline="0" dirty="0">
                <a:solidFill>
                  <a:srgbClr val="212121"/>
                </a:solidFill>
                <a:latin typeface="Tahoma" panose="020B0604030504040204" pitchFamily="34" charset="0"/>
                <a:ea typeface="Tahoma" panose="020B0604030504040204" pitchFamily="34" charset="0"/>
                <a:cs typeface="Tahoma" panose="020B0604030504040204" pitchFamily="34" charset="0"/>
              </a:rPr>
              <a:t> and </a:t>
            </a:r>
            <a:r>
              <a:rPr lang="en-US" sz="2400" b="0" i="0" u="none" strike="noStrike" baseline="0" dirty="0">
                <a:solidFill>
                  <a:srgbClr val="C00000"/>
                </a:solidFill>
                <a:latin typeface="Tahoma" panose="020B0604030504040204" pitchFamily="34" charset="0"/>
                <a:ea typeface="Tahoma" panose="020B0604030504040204" pitchFamily="34" charset="0"/>
                <a:cs typeface="Tahoma" panose="020B0604030504040204" pitchFamily="34" charset="0"/>
              </a:rPr>
              <a:t>non-osmotic</a:t>
            </a:r>
            <a:r>
              <a:rPr lang="en-US" sz="2400" b="0" i="0" u="none" strike="noStrike" baseline="0" dirty="0">
                <a:solidFill>
                  <a:srgbClr val="212121"/>
                </a:solidFill>
                <a:latin typeface="Tahoma" panose="020B0604030504040204" pitchFamily="34" charset="0"/>
                <a:ea typeface="Tahoma" panose="020B0604030504040204" pitchFamily="34" charset="0"/>
                <a:cs typeface="Tahoma" panose="020B0604030504040204" pitchFamily="34" charset="0"/>
              </a:rPr>
              <a:t> absorption of water.</a:t>
            </a:r>
          </a:p>
        </p:txBody>
      </p:sp>
    </p:spTree>
    <p:extLst>
      <p:ext uri="{BB962C8B-B14F-4D97-AF65-F5344CB8AC3E}">
        <p14:creationId xmlns:p14="http://schemas.microsoft.com/office/powerpoint/2010/main" val="637872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9FDF38B-D436-B708-691C-AC0353675468}"/>
              </a:ext>
            </a:extLst>
          </p:cNvPr>
          <p:cNvSpPr txBox="1"/>
          <p:nvPr/>
        </p:nvSpPr>
        <p:spPr>
          <a:xfrm>
            <a:off x="304800" y="304800"/>
            <a:ext cx="8382000" cy="5909310"/>
          </a:xfrm>
          <a:prstGeom prst="rect">
            <a:avLst/>
          </a:prstGeom>
          <a:noFill/>
        </p:spPr>
        <p:txBody>
          <a:bodyPr wrap="square" rtlCol="0">
            <a:spAutoFit/>
          </a:bodyPr>
          <a:lstStyle/>
          <a:p>
            <a:pPr algn="just"/>
            <a:r>
              <a:rPr lang="en-US" sz="2400" b="0" i="0" u="none" strike="noStrike" baseline="0" dirty="0">
                <a:solidFill>
                  <a:srgbClr val="C00000"/>
                </a:solidFill>
                <a:latin typeface="Tahoma" panose="020B0604030504040204" pitchFamily="34" charset="0"/>
                <a:ea typeface="Tahoma" panose="020B0604030504040204" pitchFamily="34" charset="0"/>
                <a:cs typeface="Tahoma" panose="020B0604030504040204" pitchFamily="34" charset="0"/>
              </a:rPr>
              <a:t>Osmotic active absorption</a:t>
            </a:r>
            <a:r>
              <a:rPr lang="en-US" sz="2400" b="0" i="0" u="none" strike="noStrike" baseline="0" dirty="0">
                <a:solidFill>
                  <a:srgbClr val="212121"/>
                </a:solidFill>
                <a:latin typeface="Tahoma" panose="020B0604030504040204" pitchFamily="34" charset="0"/>
                <a:ea typeface="Tahoma" panose="020B0604030504040204" pitchFamily="34" charset="0"/>
                <a:cs typeface="Tahoma" panose="020B0604030504040204" pitchFamily="34" charset="0"/>
              </a:rPr>
              <a:t>: Here water absorption occurs through osmosis where the water moves into the root xylem </a:t>
            </a:r>
            <a:r>
              <a:rPr lang="en-US" sz="2400" b="0" i="0" u="none" strike="noStrike" baseline="0" dirty="0">
                <a:solidFill>
                  <a:srgbClr val="0000FF"/>
                </a:solidFill>
                <a:latin typeface="Tahoma" panose="020B0604030504040204" pitchFamily="34" charset="0"/>
                <a:ea typeface="Tahoma" panose="020B0604030504040204" pitchFamily="34" charset="0"/>
                <a:cs typeface="Tahoma" panose="020B0604030504040204" pitchFamily="34" charset="0"/>
              </a:rPr>
              <a:t>across the concentration gradient </a:t>
            </a:r>
            <a:r>
              <a:rPr lang="en-US" sz="2400" b="0" i="0" u="none" strike="noStrike" baseline="0" dirty="0">
                <a:solidFill>
                  <a:srgbClr val="212121"/>
                </a:solidFill>
                <a:latin typeface="Tahoma" panose="020B0604030504040204" pitchFamily="34" charset="0"/>
                <a:ea typeface="Tahoma" panose="020B0604030504040204" pitchFamily="34" charset="0"/>
                <a:cs typeface="Tahoma" panose="020B0604030504040204" pitchFamily="34" charset="0"/>
              </a:rPr>
              <a:t>of the root cell. The osmotic movement is due to the high concentration of solute in the cell sap and low concentration of the surrounding soil.</a:t>
            </a:r>
          </a:p>
          <a:p>
            <a:pPr algn="just"/>
            <a:endParaRPr lang="en-US" sz="2400" b="0" i="0" u="none" strike="noStrike" baseline="0" dirty="0">
              <a:solidFill>
                <a:srgbClr val="212121"/>
              </a:solidFill>
              <a:latin typeface="Tahoma" panose="020B0604030504040204" pitchFamily="34" charset="0"/>
              <a:ea typeface="Tahoma" panose="020B0604030504040204" pitchFamily="34" charset="0"/>
              <a:cs typeface="Tahoma" panose="020B0604030504040204" pitchFamily="34" charset="0"/>
            </a:endParaRPr>
          </a:p>
          <a:p>
            <a:pPr algn="just"/>
            <a:r>
              <a:rPr lang="en-US" sz="2400" b="0" i="0" u="none" strike="noStrike" baseline="0" dirty="0">
                <a:solidFill>
                  <a:srgbClr val="C00000"/>
                </a:solidFill>
                <a:latin typeface="Tahoma" panose="020B0604030504040204" pitchFamily="34" charset="0"/>
                <a:ea typeface="Tahoma" panose="020B0604030504040204" pitchFamily="34" charset="0"/>
                <a:cs typeface="Tahoma" panose="020B0604030504040204" pitchFamily="34" charset="0"/>
              </a:rPr>
              <a:t>Non-osmotic active absorption</a:t>
            </a:r>
            <a:r>
              <a:rPr lang="en-US" sz="2400" b="0" i="0" u="none" strike="noStrike" baseline="0" dirty="0">
                <a:solidFill>
                  <a:srgbClr val="212121"/>
                </a:solidFill>
                <a:latin typeface="Tahoma" panose="020B0604030504040204" pitchFamily="34" charset="0"/>
                <a:ea typeface="Tahoma" panose="020B0604030504040204" pitchFamily="34" charset="0"/>
                <a:cs typeface="Tahoma" panose="020B0604030504040204" pitchFamily="34" charset="0"/>
              </a:rPr>
              <a:t>: Here, the water absorption occurs where the water enters the cell from the soil </a:t>
            </a:r>
            <a:r>
              <a:rPr lang="en-US" sz="2400" b="0" i="0" u="none" strike="noStrike" baseline="0" dirty="0">
                <a:solidFill>
                  <a:srgbClr val="0000FF"/>
                </a:solidFill>
                <a:latin typeface="Tahoma" panose="020B0604030504040204" pitchFamily="34" charset="0"/>
                <a:ea typeface="Tahoma" panose="020B0604030504040204" pitchFamily="34" charset="0"/>
                <a:cs typeface="Tahoma" panose="020B0604030504040204" pitchFamily="34" charset="0"/>
              </a:rPr>
              <a:t>against the concentration gradient</a:t>
            </a:r>
            <a:r>
              <a:rPr lang="en-US" sz="2400" b="0" i="0" u="none" strike="noStrike" baseline="0" dirty="0">
                <a:solidFill>
                  <a:srgbClr val="212121"/>
                </a:solidFill>
                <a:latin typeface="Tahoma" panose="020B0604030504040204" pitchFamily="34" charset="0"/>
                <a:ea typeface="Tahoma" panose="020B0604030504040204" pitchFamily="34" charset="0"/>
                <a:cs typeface="Tahoma" panose="020B0604030504040204" pitchFamily="34" charset="0"/>
              </a:rPr>
              <a:t> of the cell. This requires the expenditure of metabolic energy through the respiration process. Hence, as the rate of respiration increases, the rate of water absorption will also increase. </a:t>
            </a:r>
            <a:r>
              <a:rPr lang="en-US" sz="2400" b="0" i="0" u="none" strike="noStrike" baseline="0" dirty="0">
                <a:solidFill>
                  <a:srgbClr val="0000FF"/>
                </a:solidFill>
                <a:latin typeface="Tahoma" panose="020B0604030504040204" pitchFamily="34" charset="0"/>
                <a:ea typeface="Tahoma" panose="020B0604030504040204" pitchFamily="34" charset="0"/>
                <a:cs typeface="Tahoma" panose="020B0604030504040204" pitchFamily="34" charset="0"/>
              </a:rPr>
              <a:t>Auxin</a:t>
            </a:r>
            <a:r>
              <a:rPr lang="en-US" sz="2400" b="0" i="0" u="none" strike="noStrike" baseline="0" dirty="0">
                <a:solidFill>
                  <a:srgbClr val="212121"/>
                </a:solidFill>
                <a:latin typeface="Tahoma" panose="020B0604030504040204" pitchFamily="34" charset="0"/>
                <a:ea typeface="Tahoma" panose="020B0604030504040204" pitchFamily="34" charset="0"/>
                <a:cs typeface="Tahoma" panose="020B0604030504040204" pitchFamily="34" charset="0"/>
              </a:rPr>
              <a:t> is a growth regulatory hormone, which increases the rate of respiration in plants that, in turn, also increase the rate of water absorption</a:t>
            </a:r>
          </a:p>
          <a:p>
            <a:endParaRPr lang="en-IN" dirty="0"/>
          </a:p>
        </p:txBody>
      </p:sp>
    </p:spTree>
    <p:extLst>
      <p:ext uri="{BB962C8B-B14F-4D97-AF65-F5344CB8AC3E}">
        <p14:creationId xmlns:p14="http://schemas.microsoft.com/office/powerpoint/2010/main" val="893543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132C6C2-F539-B25C-B035-88C1423163EE}"/>
              </a:ext>
            </a:extLst>
          </p:cNvPr>
          <p:cNvSpPr txBox="1"/>
          <p:nvPr/>
        </p:nvSpPr>
        <p:spPr>
          <a:xfrm>
            <a:off x="228600" y="304800"/>
            <a:ext cx="8534400" cy="4431983"/>
          </a:xfrm>
          <a:prstGeom prst="rect">
            <a:avLst/>
          </a:prstGeom>
          <a:noFill/>
        </p:spPr>
        <p:txBody>
          <a:bodyPr wrap="square" rtlCol="0">
            <a:spAutoFit/>
          </a:bodyPr>
          <a:lstStyle/>
          <a:p>
            <a:pPr algn="just"/>
            <a:r>
              <a:rPr lang="en-IN" sz="2400" b="0" i="0" u="none" strike="noStrike" baseline="0" dirty="0">
                <a:solidFill>
                  <a:srgbClr val="C00000"/>
                </a:solidFill>
                <a:latin typeface="Tahoma" panose="020B0604030504040204" pitchFamily="34" charset="0"/>
                <a:ea typeface="Tahoma" panose="020B0604030504040204" pitchFamily="34" charset="0"/>
                <a:cs typeface="Tahoma" panose="020B0604030504040204" pitchFamily="34" charset="0"/>
              </a:rPr>
              <a:t>Passive Absorption:</a:t>
            </a:r>
            <a:r>
              <a:rPr lang="en-IN" sz="2400" b="0" i="0" u="none" strike="noStrike" baseline="0" dirty="0">
                <a:solidFill>
                  <a:srgbClr val="3A3A3A"/>
                </a:solidFill>
                <a:latin typeface="Tahoma" panose="020B0604030504040204" pitchFamily="34" charset="0"/>
                <a:ea typeface="Tahoma" panose="020B0604030504040204" pitchFamily="34" charset="0"/>
                <a:cs typeface="Tahoma" panose="020B0604030504040204" pitchFamily="34" charset="0"/>
              </a:rPr>
              <a:t> </a:t>
            </a:r>
            <a:r>
              <a:rPr lang="en-US" sz="2400" b="0" i="0" u="none" strike="noStrike" baseline="0" dirty="0">
                <a:solidFill>
                  <a:srgbClr val="212121"/>
                </a:solidFill>
                <a:latin typeface="Tahoma" panose="020B0604030504040204" pitchFamily="34" charset="0"/>
                <a:ea typeface="Tahoma" panose="020B0604030504040204" pitchFamily="34" charset="0"/>
                <a:cs typeface="Tahoma" panose="020B0604030504040204" pitchFamily="34" charset="0"/>
              </a:rPr>
              <a:t>Passive absorption is the type where the water absorption is through the transpiration pull. This creates tension or force that helps in the movement of water upwards into the xylem sap. Higher is the transpiration rate, and higher is the absorption of water</a:t>
            </a:r>
            <a:r>
              <a:rPr lang="en-US" sz="1800" b="0" i="0" u="none" strike="noStrike" baseline="0" dirty="0">
                <a:solidFill>
                  <a:srgbClr val="212121"/>
                </a:solidFill>
                <a:latin typeface="Nunito Sans" pitchFamily="2" charset="0"/>
              </a:rPr>
              <a:t>.</a:t>
            </a:r>
          </a:p>
          <a:p>
            <a:endParaRPr lang="en-IN" sz="1800" b="0" i="0" u="none" strike="noStrike" baseline="0" dirty="0">
              <a:latin typeface="Rubik Light"/>
            </a:endParaRPr>
          </a:p>
          <a:p>
            <a:pPr algn="just"/>
            <a:r>
              <a:rPr lang="en-US" sz="2400" b="0" i="0" u="none" strike="noStrike" baseline="0" dirty="0">
                <a:solidFill>
                  <a:srgbClr val="3A3A3A"/>
                </a:solidFill>
                <a:latin typeface="Tahoma" panose="020B0604030504040204" pitchFamily="34" charset="0"/>
                <a:ea typeface="Tahoma" panose="020B0604030504040204" pitchFamily="34" charset="0"/>
                <a:cs typeface="Tahoma" panose="020B0604030504040204" pitchFamily="34" charset="0"/>
              </a:rPr>
              <a:t>Role of Root Hairs in Water absorption:</a:t>
            </a:r>
          </a:p>
          <a:p>
            <a:pPr algn="just"/>
            <a:r>
              <a:rPr lang="en-US" sz="2400" b="0" i="0" u="none" strike="noStrike" baseline="0" dirty="0">
                <a:solidFill>
                  <a:srgbClr val="212121"/>
                </a:solidFill>
                <a:latin typeface="Tahoma" panose="020B0604030504040204" pitchFamily="34" charset="0"/>
                <a:ea typeface="Tahoma" panose="020B0604030504040204" pitchFamily="34" charset="0"/>
                <a:cs typeface="Tahoma" panose="020B0604030504040204" pitchFamily="34" charset="0"/>
              </a:rPr>
              <a:t>A root contains some tubular, hair-like and unicellular structures called </a:t>
            </a:r>
            <a:r>
              <a:rPr lang="en-US" sz="2400" b="0" i="0" u="none" strike="noStrike" baseline="0" dirty="0">
                <a:solidFill>
                  <a:srgbClr val="000000"/>
                </a:solidFill>
                <a:latin typeface="Tahoma" panose="020B0604030504040204" pitchFamily="34" charset="0"/>
                <a:ea typeface="Tahoma" panose="020B0604030504040204" pitchFamily="34" charset="0"/>
                <a:cs typeface="Tahoma" panose="020B0604030504040204" pitchFamily="34" charset="0"/>
              </a:rPr>
              <a:t>Root hairs</a:t>
            </a:r>
            <a:r>
              <a:rPr lang="en-US" sz="2400" b="0" i="0" u="none" strike="noStrike" baseline="0" dirty="0">
                <a:solidFill>
                  <a:srgbClr val="212121"/>
                </a:solidFill>
                <a:latin typeface="Tahoma" panose="020B0604030504040204" pitchFamily="34" charset="0"/>
                <a:ea typeface="Tahoma" panose="020B0604030504040204" pitchFamily="34" charset="0"/>
                <a:cs typeface="Tahoma" panose="020B0604030504040204" pitchFamily="34" charset="0"/>
              </a:rPr>
              <a:t>. Root hair only participates in water absorption activity. Root hair zone is the water-permeable region. Root hairs are the outgrowths, which arise from the epidermal layer called the </a:t>
            </a:r>
            <a:r>
              <a:rPr lang="en-US" sz="2400" b="0" i="0" u="none" strike="noStrike" baseline="0" dirty="0">
                <a:solidFill>
                  <a:srgbClr val="000000"/>
                </a:solidFill>
                <a:latin typeface="Tahoma" panose="020B0604030504040204" pitchFamily="34" charset="0"/>
                <a:ea typeface="Tahoma" panose="020B0604030504040204" pitchFamily="34" charset="0"/>
                <a:cs typeface="Tahoma" panose="020B0604030504040204" pitchFamily="34" charset="0"/>
              </a:rPr>
              <a:t>piliferous layer</a:t>
            </a:r>
            <a:r>
              <a:rPr lang="en-US" sz="2400" b="0" i="0" u="none" strike="noStrike" baseline="0" dirty="0">
                <a:solidFill>
                  <a:srgbClr val="212121"/>
                </a:solidFill>
                <a:latin typeface="Tahoma" panose="020B0604030504040204" pitchFamily="34" charset="0"/>
                <a:ea typeface="Tahoma" panose="020B0604030504040204" pitchFamily="34" charset="0"/>
                <a:cs typeface="Tahoma" panose="020B0604030504040204" pitchFamily="34" charset="0"/>
              </a:rPr>
              <a:t>.</a:t>
            </a:r>
            <a:endParaRPr lang="en-IN"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12652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B29FDC6-F616-0CBC-E35D-F1FEBF78F088}"/>
              </a:ext>
            </a:extLst>
          </p:cNvPr>
          <p:cNvPicPr>
            <a:picLocks noChangeAspect="1"/>
          </p:cNvPicPr>
          <p:nvPr/>
        </p:nvPicPr>
        <p:blipFill>
          <a:blip r:embed="rId2"/>
          <a:stretch>
            <a:fillRect/>
          </a:stretch>
        </p:blipFill>
        <p:spPr>
          <a:xfrm>
            <a:off x="2133600" y="381000"/>
            <a:ext cx="5486400" cy="5715197"/>
          </a:xfrm>
          <a:prstGeom prst="rect">
            <a:avLst/>
          </a:prstGeom>
        </p:spPr>
      </p:pic>
    </p:spTree>
    <p:extLst>
      <p:ext uri="{BB962C8B-B14F-4D97-AF65-F5344CB8AC3E}">
        <p14:creationId xmlns:p14="http://schemas.microsoft.com/office/powerpoint/2010/main" val="2148026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6066807-D053-EE6F-28C9-5C3767EFEB67}"/>
              </a:ext>
            </a:extLst>
          </p:cNvPr>
          <p:cNvSpPr txBox="1"/>
          <p:nvPr/>
        </p:nvSpPr>
        <p:spPr>
          <a:xfrm>
            <a:off x="457200" y="228600"/>
            <a:ext cx="8305800" cy="6401753"/>
          </a:xfrm>
          <a:prstGeom prst="rect">
            <a:avLst/>
          </a:prstGeom>
          <a:noFill/>
        </p:spPr>
        <p:txBody>
          <a:bodyPr wrap="square" rtlCol="0">
            <a:spAutoFit/>
          </a:bodyPr>
          <a:lstStyle/>
          <a:p>
            <a:pPr algn="just"/>
            <a:r>
              <a:rPr lang="en-US" sz="2400" b="0" i="0" u="none" strike="noStrike" baseline="0" dirty="0">
                <a:solidFill>
                  <a:srgbClr val="3A3A3A"/>
                </a:solidFill>
                <a:latin typeface="Tahoma" panose="020B0604030504040204" pitchFamily="34" charset="0"/>
                <a:ea typeface="Tahoma" panose="020B0604030504040204" pitchFamily="34" charset="0"/>
                <a:cs typeface="Tahoma" panose="020B0604030504040204" pitchFamily="34" charset="0"/>
              </a:rPr>
              <a:t>Mechanism of Water Absorption in Plants</a:t>
            </a:r>
          </a:p>
          <a:p>
            <a:pPr algn="just"/>
            <a:endParaRPr lang="en-IN" sz="2400" b="0" i="0" u="none" strike="noStrike" baseline="0" dirty="0">
              <a:latin typeface="Tahoma" panose="020B0604030504040204" pitchFamily="34" charset="0"/>
              <a:ea typeface="Tahoma" panose="020B0604030504040204" pitchFamily="34" charset="0"/>
              <a:cs typeface="Tahoma" panose="020B0604030504040204" pitchFamily="34" charset="0"/>
            </a:endParaRPr>
          </a:p>
          <a:p>
            <a:pPr marL="514350" indent="-514350" algn="just">
              <a:spcBef>
                <a:spcPts val="1200"/>
              </a:spcBef>
              <a:buFont typeface="+mj-lt"/>
              <a:buAutoNum type="romanLcPeriod"/>
            </a:pPr>
            <a:r>
              <a:rPr lang="en-US" sz="2400" b="0" i="0" u="none" strike="noStrike" baseline="0" dirty="0">
                <a:solidFill>
                  <a:srgbClr val="212121"/>
                </a:solidFill>
                <a:latin typeface="Tahoma" panose="020B0604030504040204" pitchFamily="34" charset="0"/>
                <a:ea typeface="Tahoma" panose="020B0604030504040204" pitchFamily="34" charset="0"/>
                <a:cs typeface="Tahoma" panose="020B0604030504040204" pitchFamily="34" charset="0"/>
              </a:rPr>
              <a:t>In the </a:t>
            </a:r>
            <a:r>
              <a:rPr lang="en-US" sz="2400" b="0" i="0" u="none" strike="noStrike" baseline="0" dirty="0">
                <a:solidFill>
                  <a:srgbClr val="000000"/>
                </a:solidFill>
                <a:latin typeface="Tahoma" panose="020B0604030504040204" pitchFamily="34" charset="0"/>
                <a:ea typeface="Tahoma" panose="020B0604030504040204" pitchFamily="34" charset="0"/>
                <a:cs typeface="Tahoma" panose="020B0604030504040204" pitchFamily="34" charset="0"/>
              </a:rPr>
              <a:t>fi</a:t>
            </a:r>
            <a:r>
              <a:rPr lang="en-US" sz="2400" b="0" i="0" u="none" strike="noStrike" baseline="0" dirty="0">
                <a:solidFill>
                  <a:srgbClr val="212121"/>
                </a:solidFill>
                <a:latin typeface="Tahoma" panose="020B0604030504040204" pitchFamily="34" charset="0"/>
                <a:ea typeface="Tahoma" panose="020B0604030504040204" pitchFamily="34" charset="0"/>
                <a:cs typeface="Tahoma" panose="020B0604030504040204" pitchFamily="34" charset="0"/>
              </a:rPr>
              <a:t>rst step, the root hairs of the plant will absorb the water from the surrounding soil through the process of osmosis. The soil has highwater concentration than the cell sap. Therefore, the water will move from a high concentration to the low concentration following osmosis through the cytoplasmic membrane of the root hairs.</a:t>
            </a:r>
          </a:p>
          <a:p>
            <a:pPr marL="514350" indent="-514350" algn="just">
              <a:spcBef>
                <a:spcPts val="1200"/>
              </a:spcBef>
              <a:buFont typeface="+mj-lt"/>
              <a:buAutoNum type="romanLcPeriod"/>
            </a:pPr>
            <a:r>
              <a:rPr lang="en-US" sz="2400" b="0" i="0" u="none" strike="noStrike" baseline="0" dirty="0">
                <a:solidFill>
                  <a:srgbClr val="212121"/>
                </a:solidFill>
                <a:latin typeface="Tahoma" panose="020B0604030504040204" pitchFamily="34" charset="0"/>
                <a:ea typeface="Tahoma" panose="020B0604030504040204" pitchFamily="34" charset="0"/>
                <a:cs typeface="Tahoma" panose="020B0604030504040204" pitchFamily="34" charset="0"/>
              </a:rPr>
              <a:t>After entering into the root hair, the water will cross the </a:t>
            </a:r>
            <a:r>
              <a:rPr lang="en-US" sz="2400" b="0" i="0" u="none" strike="noStrike" baseline="0" dirty="0">
                <a:solidFill>
                  <a:srgbClr val="000000"/>
                </a:solidFill>
                <a:latin typeface="Tahoma" panose="020B0604030504040204" pitchFamily="34" charset="0"/>
                <a:ea typeface="Tahoma" panose="020B0604030504040204" pitchFamily="34" charset="0"/>
                <a:cs typeface="Tahoma" panose="020B0604030504040204" pitchFamily="34" charset="0"/>
              </a:rPr>
              <a:t>epidermis </a:t>
            </a:r>
            <a:r>
              <a:rPr lang="en-US" sz="2400" b="0" i="0" u="none" strike="noStrike" baseline="0" dirty="0">
                <a:solidFill>
                  <a:srgbClr val="212121"/>
                </a:solidFill>
                <a:latin typeface="Tahoma" panose="020B0604030504040204" pitchFamily="34" charset="0"/>
                <a:ea typeface="Tahoma" panose="020B0604030504040204" pitchFamily="34" charset="0"/>
                <a:cs typeface="Tahoma" panose="020B0604030504040204" pitchFamily="34" charset="0"/>
              </a:rPr>
              <a:t>or </a:t>
            </a:r>
            <a:r>
              <a:rPr lang="en-US" sz="2400" b="0" i="0" u="none" strike="noStrike" baseline="0" dirty="0">
                <a:solidFill>
                  <a:srgbClr val="000000"/>
                </a:solidFill>
                <a:latin typeface="Tahoma" panose="020B0604030504040204" pitchFamily="34" charset="0"/>
                <a:ea typeface="Tahoma" panose="020B0604030504040204" pitchFamily="34" charset="0"/>
                <a:cs typeface="Tahoma" panose="020B0604030504040204" pitchFamily="34" charset="0"/>
              </a:rPr>
              <a:t>piliferous layer </a:t>
            </a:r>
            <a:r>
              <a:rPr lang="en-US" sz="2400" b="0" i="0" u="none" strike="noStrike" baseline="0" dirty="0">
                <a:solidFill>
                  <a:srgbClr val="212121"/>
                </a:solidFill>
                <a:latin typeface="Tahoma" panose="020B0604030504040204" pitchFamily="34" charset="0"/>
                <a:ea typeface="Tahoma" panose="020B0604030504040204" pitchFamily="34" charset="0"/>
                <a:cs typeface="Tahoma" panose="020B0604030504040204" pitchFamily="34" charset="0"/>
              </a:rPr>
              <a:t>of the root system.</a:t>
            </a:r>
          </a:p>
          <a:p>
            <a:pPr marL="514350" indent="-514350" algn="just">
              <a:spcBef>
                <a:spcPts val="1200"/>
              </a:spcBef>
              <a:buFont typeface="+mj-lt"/>
              <a:buAutoNum type="romanLcPeriod"/>
            </a:pPr>
            <a:r>
              <a:rPr lang="en-US" sz="2400" b="0" i="0" u="none" strike="noStrike" baseline="0" dirty="0">
                <a:solidFill>
                  <a:srgbClr val="212121"/>
                </a:solidFill>
                <a:latin typeface="Tahoma" panose="020B0604030504040204" pitchFamily="34" charset="0"/>
                <a:ea typeface="Tahoma" panose="020B0604030504040204" pitchFamily="34" charset="0"/>
                <a:cs typeface="Tahoma" panose="020B0604030504040204" pitchFamily="34" charset="0"/>
              </a:rPr>
              <a:t>Then, the water will move to the root </a:t>
            </a:r>
            <a:r>
              <a:rPr lang="en-US" sz="2400" b="0" i="0" u="none" strike="noStrike" baseline="0" dirty="0">
                <a:solidFill>
                  <a:srgbClr val="000000"/>
                </a:solidFill>
                <a:latin typeface="Tahoma" panose="020B0604030504040204" pitchFamily="34" charset="0"/>
                <a:ea typeface="Tahoma" panose="020B0604030504040204" pitchFamily="34" charset="0"/>
                <a:cs typeface="Tahoma" panose="020B0604030504040204" pitchFamily="34" charset="0"/>
              </a:rPr>
              <a:t>cortex</a:t>
            </a:r>
            <a:r>
              <a:rPr lang="en-US" sz="2400" b="0" i="0" u="none" strike="noStrike" baseline="0" dirty="0">
                <a:solidFill>
                  <a:srgbClr val="212121"/>
                </a:solidFill>
                <a:latin typeface="Tahoma" panose="020B0604030504040204" pitchFamily="34" charset="0"/>
                <a:ea typeface="Tahoma" panose="020B0604030504040204" pitchFamily="34" charset="0"/>
                <a:cs typeface="Tahoma" panose="020B0604030504040204" pitchFamily="34" charset="0"/>
              </a:rPr>
              <a:t>.</a:t>
            </a:r>
          </a:p>
          <a:p>
            <a:pPr marL="514350" indent="-514350" algn="just">
              <a:spcBef>
                <a:spcPts val="1200"/>
              </a:spcBef>
              <a:buFont typeface="+mj-lt"/>
              <a:buAutoNum type="romanLcPeriod"/>
            </a:pPr>
            <a:r>
              <a:rPr lang="en-US" sz="2400" b="0" i="0" u="none" strike="noStrike" baseline="0" dirty="0">
                <a:solidFill>
                  <a:srgbClr val="212121"/>
                </a:solidFill>
                <a:latin typeface="Tahoma" panose="020B0604030504040204" pitchFamily="34" charset="0"/>
                <a:ea typeface="Tahoma" panose="020B0604030504040204" pitchFamily="34" charset="0"/>
                <a:cs typeface="Tahoma" panose="020B0604030504040204" pitchFamily="34" charset="0"/>
              </a:rPr>
              <a:t>There after water will travel through the </a:t>
            </a:r>
            <a:r>
              <a:rPr lang="en-US" sz="2400" b="0" i="0" u="none" strike="noStrike" baseline="0" dirty="0">
                <a:solidFill>
                  <a:srgbClr val="000000"/>
                </a:solidFill>
                <a:latin typeface="Tahoma" panose="020B0604030504040204" pitchFamily="34" charset="0"/>
                <a:ea typeface="Tahoma" panose="020B0604030504040204" pitchFamily="34" charset="0"/>
                <a:cs typeface="Tahoma" panose="020B0604030504040204" pitchFamily="34" charset="0"/>
              </a:rPr>
              <a:t>endodermis </a:t>
            </a:r>
            <a:r>
              <a:rPr lang="en-US" sz="2400" b="0" i="0" u="none" strike="noStrike" baseline="0" dirty="0">
                <a:solidFill>
                  <a:srgbClr val="212121"/>
                </a:solidFill>
                <a:latin typeface="Tahoma" panose="020B0604030504040204" pitchFamily="34" charset="0"/>
                <a:ea typeface="Tahoma" panose="020B0604030504040204" pitchFamily="34" charset="0"/>
                <a:cs typeface="Tahoma" panose="020B0604030504040204" pitchFamily="34" charset="0"/>
              </a:rPr>
              <a:t>that consists of suberic and passive cells. </a:t>
            </a:r>
          </a:p>
          <a:p>
            <a:pPr marL="514350" indent="-514350" algn="just">
              <a:spcBef>
                <a:spcPts val="1200"/>
              </a:spcBef>
              <a:buFont typeface="+mj-lt"/>
              <a:buAutoNum type="romanLcPeriod"/>
            </a:pPr>
            <a:r>
              <a:rPr lang="en-US" sz="2400" b="0" i="0" u="none" strike="noStrike" baseline="0" dirty="0">
                <a:solidFill>
                  <a:srgbClr val="212121"/>
                </a:solidFill>
                <a:latin typeface="Tahoma" panose="020B0604030504040204" pitchFamily="34" charset="0"/>
                <a:ea typeface="Tahoma" panose="020B0604030504040204" pitchFamily="34" charset="0"/>
                <a:cs typeface="Tahoma" panose="020B0604030504040204" pitchFamily="34" charset="0"/>
              </a:rPr>
              <a:t>The further movement is facilitated by the passive cells.</a:t>
            </a:r>
          </a:p>
        </p:txBody>
      </p:sp>
    </p:spTree>
    <p:extLst>
      <p:ext uri="{BB962C8B-B14F-4D97-AF65-F5344CB8AC3E}">
        <p14:creationId xmlns:p14="http://schemas.microsoft.com/office/powerpoint/2010/main" val="1667800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1B38A0B-6017-B802-8279-34F17AA99D27}"/>
              </a:ext>
            </a:extLst>
          </p:cNvPr>
          <p:cNvPicPr>
            <a:picLocks noChangeAspect="1"/>
          </p:cNvPicPr>
          <p:nvPr/>
        </p:nvPicPr>
        <p:blipFill>
          <a:blip r:embed="rId2"/>
          <a:stretch>
            <a:fillRect/>
          </a:stretch>
        </p:blipFill>
        <p:spPr>
          <a:xfrm>
            <a:off x="629326" y="457200"/>
            <a:ext cx="7828874" cy="5901032"/>
          </a:xfrm>
          <a:prstGeom prst="rect">
            <a:avLst/>
          </a:prstGeom>
        </p:spPr>
      </p:pic>
    </p:spTree>
    <p:extLst>
      <p:ext uri="{BB962C8B-B14F-4D97-AF65-F5344CB8AC3E}">
        <p14:creationId xmlns:p14="http://schemas.microsoft.com/office/powerpoint/2010/main" val="3800138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B1B6D0B8-BDDA-F384-BA83-B40CE79BAFFB}"/>
              </a:ext>
            </a:extLst>
          </p:cNvPr>
          <p:cNvPicPr>
            <a:picLocks noChangeAspect="1"/>
          </p:cNvPicPr>
          <p:nvPr/>
        </p:nvPicPr>
        <p:blipFill>
          <a:blip r:embed="rId2"/>
          <a:stretch>
            <a:fillRect/>
          </a:stretch>
        </p:blipFill>
        <p:spPr>
          <a:xfrm>
            <a:off x="533400" y="952500"/>
            <a:ext cx="8363000" cy="4953000"/>
          </a:xfrm>
          <a:prstGeom prst="rect">
            <a:avLst/>
          </a:prstGeom>
        </p:spPr>
      </p:pic>
    </p:spTree>
    <p:extLst>
      <p:ext uri="{BB962C8B-B14F-4D97-AF65-F5344CB8AC3E}">
        <p14:creationId xmlns:p14="http://schemas.microsoft.com/office/powerpoint/2010/main" val="31128185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TotalTime>
  <Words>1029</Words>
  <Application>Microsoft Office PowerPoint</Application>
  <PresentationFormat>On-screen Show (4:3)</PresentationFormat>
  <Paragraphs>72</Paragraphs>
  <Slides>26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Nunito Sans</vt:lpstr>
      <vt:lpstr>Rubik Light</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cutm</dc:creator>
  <cp:lastModifiedBy>LENOVO</cp:lastModifiedBy>
  <cp:revision>30</cp:revision>
  <dcterms:created xsi:type="dcterms:W3CDTF">2006-08-16T00:00:00Z</dcterms:created>
  <dcterms:modified xsi:type="dcterms:W3CDTF">2023-07-05T11:56:39Z</dcterms:modified>
</cp:coreProperties>
</file>