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8" r:id="rId2"/>
    <p:sldId id="328" r:id="rId3"/>
    <p:sldId id="329" r:id="rId4"/>
    <p:sldId id="330" r:id="rId5"/>
    <p:sldId id="331" r:id="rId6"/>
    <p:sldId id="333" r:id="rId7"/>
    <p:sldId id="335" r:id="rId8"/>
    <p:sldId id="336" r:id="rId9"/>
    <p:sldId id="337" r:id="rId10"/>
    <p:sldId id="339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4" r:id="rId23"/>
    <p:sldId id="355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4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77" r:id="rId44"/>
    <p:sldId id="38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267A6-688F-4855-8F5F-D7D7810D638A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218C6-DC87-4C0E-A9DC-849C54973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8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18C6-DC87-4C0E-A9DC-849C549738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Course name –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Principles and Practices of Water Management (AGRO 0504)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Credit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2+1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62000" y="3238500"/>
            <a:ext cx="7696200" cy="26289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response to water stress, crop plant adaptation to moisture stress condition. 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772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Mechanical injure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b="1" dirty="0" smtClean="0"/>
              <a:t>1.1.2</a:t>
            </a:r>
            <a:r>
              <a:rPr lang="en-US" altLang="zh-CN" sz="2800" b="1" dirty="0" smtClean="0"/>
              <a:t> </a:t>
            </a:r>
            <a:r>
              <a:rPr lang="en-US" altLang="zh-CN" b="1" dirty="0" smtClean="0"/>
              <a:t>Mechanisms of resistance to drought and the methods to increase the resistance</a:t>
            </a:r>
          </a:p>
          <a:p>
            <a:pPr eaLnBrk="1" hangingPunct="1"/>
            <a:r>
              <a:rPr lang="en-US" altLang="zh-CN" b="1" dirty="0" smtClean="0"/>
              <a:t>1.1.2.1. Mechanisms of resistance</a:t>
            </a:r>
            <a:r>
              <a:rPr lang="en-US" altLang="zh-CN" sz="2800" dirty="0" smtClean="0"/>
              <a:t> </a:t>
            </a:r>
          </a:p>
          <a:p>
            <a:pPr algn="just" eaLnBrk="1" hangingPunct="1">
              <a:buFontTx/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Morphology</a:t>
            </a:r>
            <a:r>
              <a:rPr lang="zh-CN" altLang="en-US" sz="2800" dirty="0" smtClean="0"/>
              <a:t>： </a:t>
            </a:r>
            <a:r>
              <a:rPr lang="en-US" altLang="zh-CN" sz="2800" dirty="0" smtClean="0"/>
              <a:t>increase in water absorption and transportation , declination of transpiration.</a:t>
            </a:r>
          </a:p>
          <a:p>
            <a:pPr eaLnBrk="1" hangingPunct="1"/>
            <a:r>
              <a:rPr lang="en-US" altLang="zh-CN" b="1" dirty="0" smtClean="0"/>
              <a:t>a. Developed root system and higher ratio of root to shoot</a:t>
            </a:r>
          </a:p>
          <a:p>
            <a:pPr algn="just"/>
            <a:r>
              <a:rPr lang="en-US" altLang="zh-CN" b="1" dirty="0" smtClean="0"/>
              <a:t>b. Thick leaf , smaller leaf area and thick cuticle</a:t>
            </a:r>
            <a:r>
              <a:rPr lang="zh-CN" altLang="en-US" dirty="0" smtClean="0"/>
              <a:t>。</a:t>
            </a:r>
          </a:p>
          <a:p>
            <a:pPr algn="just"/>
            <a:r>
              <a:rPr lang="en-US" altLang="zh-CN" b="1" dirty="0" smtClean="0"/>
              <a:t>c. Developed bundle and veins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smaller and more stomata</a:t>
            </a:r>
            <a:endParaRPr lang="zh-CN" altLang="en-US" b="1" dirty="0" smtClean="0"/>
          </a:p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algn="ctr" eaLnBrk="1" hangingPunct="1">
              <a:lnSpc>
                <a:spcPct val="184000"/>
              </a:lnSpc>
              <a:buNone/>
            </a:pPr>
            <a:r>
              <a:rPr lang="en-US" altLang="zh-CN" sz="3600" b="1" dirty="0" smtClean="0">
                <a:solidFill>
                  <a:srgbClr val="FF0000"/>
                </a:solidFill>
              </a:rPr>
              <a:t>Physiology and biochemistry</a:t>
            </a:r>
            <a:endParaRPr lang="en-US" altLang="zh-CN" sz="3600" b="1" dirty="0" smtClean="0"/>
          </a:p>
          <a:p>
            <a:pPr algn="just" eaLnBrk="1" hangingPunct="1"/>
            <a:r>
              <a:rPr lang="en-US" altLang="zh-CN" sz="2800" b="1" dirty="0" smtClean="0"/>
              <a:t>a. </a:t>
            </a:r>
            <a:r>
              <a:rPr lang="en-US" altLang="zh-CN" sz="2800" b="1" dirty="0" err="1" smtClean="0"/>
              <a:t>Stomatal</a:t>
            </a:r>
            <a:r>
              <a:rPr lang="en-US" altLang="zh-CN" sz="2800" b="1" dirty="0" smtClean="0"/>
              <a:t> regulation</a:t>
            </a:r>
            <a:r>
              <a:rPr lang="zh-CN" altLang="en-US" sz="2800" b="1" dirty="0" smtClean="0"/>
              <a:t>：</a:t>
            </a:r>
          </a:p>
          <a:p>
            <a:pPr algn="just" eaLnBrk="1" hangingPunct="1"/>
            <a:r>
              <a:rPr lang="zh-CN" altLang="en-US" sz="2800" b="1" dirty="0" smtClean="0"/>
              <a:t>    </a:t>
            </a:r>
            <a:r>
              <a:rPr lang="en-US" altLang="zh-CN" sz="2800" b="1" dirty="0" smtClean="0"/>
              <a:t>ABA </a:t>
            </a:r>
            <a:r>
              <a:rPr lang="en-US" altLang="zh-CN" sz="2800" b="1" dirty="0" err="1" smtClean="0"/>
              <a:t>accumulation→stomatal</a:t>
            </a:r>
            <a:r>
              <a:rPr lang="en-US" altLang="zh-CN" sz="2800" b="1" dirty="0" smtClean="0"/>
              <a:t> closure →</a:t>
            </a:r>
          </a:p>
          <a:p>
            <a:pPr algn="just" eaLnBrk="1" hangingPunct="1"/>
            <a:r>
              <a:rPr lang="en-US" altLang="zh-CN" sz="2800" b="1" dirty="0" smtClean="0"/>
              <a:t>b. Increase in capacity of resistance to dehydration of cytoplasm </a:t>
            </a:r>
          </a:p>
          <a:p>
            <a:pPr algn="just" eaLnBrk="1" hangingPunct="1"/>
            <a:r>
              <a:rPr lang="en-US" altLang="zh-CN" sz="2800" b="1" dirty="0" smtClean="0"/>
              <a:t>  Rapid accumulation of Pro, </a:t>
            </a:r>
            <a:r>
              <a:rPr lang="en-US" altLang="zh-CN" sz="2800" b="1" dirty="0" err="1" smtClean="0"/>
              <a:t>glycinebetaine</a:t>
            </a:r>
            <a:r>
              <a:rPr lang="en-US" altLang="zh-CN" sz="2800" b="1" dirty="0" smtClean="0"/>
              <a:t> Lea protein, </a:t>
            </a:r>
            <a:r>
              <a:rPr lang="en-US" altLang="zh-CN" sz="2800" b="1" dirty="0" err="1" smtClean="0"/>
              <a:t>dehydrin</a:t>
            </a:r>
            <a:r>
              <a:rPr lang="en-US" altLang="zh-CN" sz="2800" b="1" dirty="0" smtClean="0"/>
              <a:t>, </a:t>
            </a:r>
            <a:r>
              <a:rPr lang="en-US" altLang="zh-CN" sz="2800" b="1" dirty="0" err="1" smtClean="0"/>
              <a:t>osmotins</a:t>
            </a:r>
            <a:r>
              <a:rPr lang="en-US" altLang="zh-CN" sz="2800" b="1" dirty="0" smtClean="0"/>
              <a:t> and ion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8077200" cy="5486400"/>
          </a:xfrm>
        </p:spPr>
        <p:txBody>
          <a:bodyPr/>
          <a:lstStyle/>
          <a:p>
            <a:pPr algn="ctr" eaLnBrk="1" hangingPunct="1">
              <a:lnSpc>
                <a:spcPct val="184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Methods to increase the resistance</a:t>
            </a:r>
            <a:endParaRPr lang="en-US" altLang="zh-CN" sz="2800" b="1" dirty="0" smtClean="0"/>
          </a:p>
          <a:p>
            <a:pPr algn="just" eaLnBrk="1" hangingPunct="1"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Selection of cultivars with high resistance to drought</a:t>
            </a:r>
            <a:r>
              <a:rPr lang="zh-CN" altLang="en-US" sz="2800" b="1" dirty="0" smtClean="0"/>
              <a:t>，</a:t>
            </a:r>
            <a:r>
              <a:rPr lang="en-US" altLang="zh-CN" sz="2800" b="1" dirty="0" smtClean="0"/>
              <a:t>high yield and quality. </a:t>
            </a:r>
          </a:p>
          <a:p>
            <a:pPr algn="just" eaLnBrk="1" hangingPunct="1">
              <a:buNone/>
            </a:pPr>
            <a:endParaRPr lang="en-US" altLang="zh-CN" sz="2800" b="1" dirty="0" smtClean="0"/>
          </a:p>
          <a:p>
            <a:pPr algn="just" eaLnBrk="1" hangingPunct="1"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drought hardening</a:t>
            </a:r>
            <a:r>
              <a:rPr lang="zh-CN" altLang="en-US" sz="2800" dirty="0" smtClean="0"/>
              <a:t>：</a:t>
            </a:r>
            <a:r>
              <a:rPr lang="en-US" altLang="zh-CN" sz="2800" b="1" dirty="0" smtClean="0"/>
              <a:t>Seed priming special technology to control seed water absorption and re-drying slowly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just" eaLnBrk="1" hangingPunct="1"/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Suitable fertilizer application</a:t>
            </a:r>
            <a:r>
              <a:rPr lang="zh-CN" altLang="en-US" sz="2800" b="1" dirty="0" smtClean="0"/>
              <a:t>： </a:t>
            </a:r>
            <a:r>
              <a:rPr lang="en-US" altLang="zh-CN" sz="2800" dirty="0" smtClean="0"/>
              <a:t>Application of more P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K to plants.</a:t>
            </a:r>
          </a:p>
          <a:p>
            <a:pPr algn="just" eaLnBrk="1" hangingPunct="1"/>
            <a:endParaRPr lang="en-US" altLang="zh-CN" sz="2800" dirty="0" smtClean="0"/>
          </a:p>
          <a:p>
            <a:pPr algn="just" eaLnBrk="1" hangingPunct="1"/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Chemical regents application </a:t>
            </a:r>
            <a:r>
              <a:rPr lang="en-US" altLang="zh-CN" sz="2800" dirty="0" smtClean="0"/>
              <a:t>Soaking in 0.25% CaCl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 or 0.05%ZnSO</a:t>
            </a:r>
            <a:r>
              <a:rPr lang="en-US" altLang="zh-CN" sz="2800" baseline="-25000" dirty="0" smtClean="0"/>
              <a:t>4 </a:t>
            </a:r>
            <a:r>
              <a:rPr lang="en-US" altLang="zh-CN" sz="2800" dirty="0" smtClean="0"/>
              <a:t>solution. Application of plant substance: ABA, CCC etc</a:t>
            </a:r>
          </a:p>
          <a:p>
            <a:pPr algn="just" eaLnBrk="1" hangingPunct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3058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Resistance of plant to flood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altLang="zh-CN" sz="2800" b="1" dirty="0" smtClean="0"/>
              <a:t> Flood injury: moisture injury and flooding injury.</a:t>
            </a:r>
          </a:p>
          <a:p>
            <a:pPr algn="just" eaLnBrk="1" hangingPunct="1">
              <a:spcBef>
                <a:spcPct val="0"/>
              </a:spcBef>
            </a:pPr>
            <a:endParaRPr lang="en-US" altLang="zh-CN" sz="2800" b="1" dirty="0" smtClean="0"/>
          </a:p>
          <a:p>
            <a:pPr algn="just" eaLnBrk="1" hangingPunct="1">
              <a:spcBef>
                <a:spcPct val="0"/>
              </a:spcBef>
            </a:pPr>
            <a:r>
              <a:rPr lang="en-US" altLang="zh-CN" sz="2800" b="1" dirty="0" smtClean="0"/>
              <a:t> Moisture injury  is caused by soil space filled with water and without air.</a:t>
            </a:r>
          </a:p>
          <a:p>
            <a:pPr algn="just" eaLnBrk="1" hangingPunct="1">
              <a:spcBef>
                <a:spcPct val="0"/>
              </a:spcBef>
            </a:pPr>
            <a:endParaRPr lang="en-US" altLang="zh-CN" sz="2800" b="1" dirty="0" smtClean="0"/>
          </a:p>
          <a:p>
            <a:pPr algn="just" eaLnBrk="1" hangingPunct="1">
              <a:spcBef>
                <a:spcPct val="0"/>
              </a:spcBef>
            </a:pPr>
            <a:endParaRPr lang="en-US" altLang="zh-CN" sz="2800" b="1" baseline="-25000" dirty="0" smtClean="0"/>
          </a:p>
          <a:p>
            <a:pPr algn="just" eaLnBrk="1" hangingPunct="1">
              <a:spcBef>
                <a:spcPct val="0"/>
              </a:spcBef>
            </a:pPr>
            <a:r>
              <a:rPr lang="en-US" altLang="zh-CN" sz="2800" b="1" dirty="0" smtClean="0"/>
              <a:t>Flooding injury: whole plant or part of shoot is submerged to water while flooding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ctr" eaLnBrk="1" hangingPunct="1">
              <a:lnSpc>
                <a:spcPct val="184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Injures of flood to plant</a:t>
            </a:r>
          </a:p>
          <a:p>
            <a:pPr algn="just" eaLnBrk="1" hangingPunct="1"/>
            <a:r>
              <a:rPr lang="en-US" altLang="zh-CN" dirty="0" smtClean="0"/>
              <a:t>Flood is actual deficiency in O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</a:t>
            </a:r>
            <a:r>
              <a:rPr lang="en-US" altLang="zh-CN" sz="2800" dirty="0" smtClean="0"/>
              <a:t>Anything increases in soluble O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, the injury will decrease. And anything decreases in soluble O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, the injury will increase. </a:t>
            </a:r>
          </a:p>
          <a:p>
            <a:pPr algn="just" eaLnBrk="1" hangingPunct="1"/>
            <a:r>
              <a:rPr lang="en-US" altLang="zh-CN" sz="2800" dirty="0" smtClean="0"/>
              <a:t>Such as slowly streaming water less damage than static water.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181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CN" b="1" dirty="0" smtClean="0"/>
              <a:t>(1) Injury in morphology and anatomy by O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 deficiency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growth↓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leaf yellowish (nutrition deficiency</a:t>
            </a:r>
            <a:r>
              <a:rPr lang="zh-CN" altLang="en-US" sz="2800" dirty="0" smtClean="0"/>
              <a:t>），</a:t>
            </a:r>
            <a:r>
              <a:rPr lang="en-US" altLang="zh-CN" sz="2800" dirty="0" smtClean="0"/>
              <a:t>root darkness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low </a:t>
            </a:r>
            <a:r>
              <a:rPr lang="zh-CN" altLang="en-US" sz="2800" dirty="0" smtClean="0"/>
              <a:t>），</a:t>
            </a:r>
            <a:r>
              <a:rPr lang="en-US" altLang="zh-CN" sz="2800" dirty="0" err="1" smtClean="0"/>
              <a:t>epinasty</a:t>
            </a:r>
            <a:r>
              <a:rPr lang="en-US" altLang="zh-CN" sz="2800" dirty="0" smtClean="0"/>
              <a:t>, air root(IAA), stem hollow (tissue degradation 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zh-CN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zh-CN" b="1" dirty="0" smtClean="0"/>
              <a:t>(2) Injury in metabolism by O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 deficiency: </a:t>
            </a:r>
            <a:r>
              <a:rPr lang="en-US" altLang="zh-CN" dirty="0" smtClean="0"/>
              <a:t>photosynthesis </a:t>
            </a:r>
            <a:r>
              <a:rPr lang="en-US" altLang="zh-CN" sz="2800" dirty="0" smtClean="0"/>
              <a:t>↓</a:t>
            </a:r>
            <a:r>
              <a:rPr lang="en-US" altLang="zh-CN" sz="2800" dirty="0" err="1" smtClean="0"/>
              <a:t>stomatal</a:t>
            </a:r>
            <a:r>
              <a:rPr lang="en-US" altLang="zh-CN" sz="2800" dirty="0" smtClean="0"/>
              <a:t> block, inhibition of CO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 entrance . Anaerobic respiration↑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toxicants: alcohol 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acetaldehyde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NH</a:t>
            </a:r>
            <a:r>
              <a:rPr lang="en-US" altLang="zh-CN" sz="2800" baseline="-25000" dirty="0" smtClean="0"/>
              <a:t>3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lactate , H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S</a:t>
            </a:r>
            <a:r>
              <a:rPr lang="zh-CN" altLang="en-US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CN" b="1" dirty="0" smtClean="0"/>
              <a:t>(3) Nutrition disorder</a:t>
            </a:r>
            <a:r>
              <a:rPr lang="zh-CN" altLang="en-US" dirty="0" smtClean="0"/>
              <a:t>：</a:t>
            </a:r>
          </a:p>
          <a:p>
            <a:pPr eaLnBrk="1" hangingPunct="1"/>
            <a:r>
              <a:rPr lang="en-US" altLang="zh-CN" dirty="0" smtClean="0"/>
              <a:t>Absorption ↓ </a:t>
            </a:r>
            <a:r>
              <a:rPr lang="zh-CN" altLang="en-US" dirty="0" smtClean="0"/>
              <a:t>，</a:t>
            </a:r>
            <a:r>
              <a:rPr lang="en-US" altLang="zh-CN" dirty="0" smtClean="0"/>
              <a:t>soil </a:t>
            </a:r>
            <a:r>
              <a:rPr lang="en-US" altLang="zh-CN" dirty="0" err="1" smtClean="0"/>
              <a:t>N,P,K,Ca</a:t>
            </a:r>
            <a:r>
              <a:rPr lang="en-US" altLang="zh-CN" dirty="0" smtClean="0"/>
              <a:t> loss but H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S, Fe, </a:t>
            </a:r>
            <a:r>
              <a:rPr lang="en-US" altLang="zh-CN" dirty="0" err="1" smtClean="0"/>
              <a:t>Mn</a:t>
            </a:r>
            <a:r>
              <a:rPr lang="en-US" altLang="zh-CN" dirty="0" smtClean="0"/>
              <a:t> ↑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microelements poison.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b="1" dirty="0" smtClean="0"/>
              <a:t>(4) Changes in plant hormones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IAA and CTK ↓. ACC synthesis in root and release of Eth in shoot. 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b="1" dirty="0" smtClean="0"/>
              <a:t>(5) Mechanical damage and infection by harmful organism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1534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Mechanism of resistance to flood</a:t>
            </a:r>
          </a:p>
          <a:p>
            <a:pPr eaLnBrk="1" hangingPunct="1"/>
            <a:r>
              <a:rPr lang="en-US" altLang="zh-CN" sz="2800" dirty="0" smtClean="0"/>
              <a:t>Resistance is different in </a:t>
            </a:r>
            <a:r>
              <a:rPr lang="en-US" altLang="zh-CN" sz="2800" dirty="0" err="1" smtClean="0"/>
              <a:t>plants:hydrophytes</a:t>
            </a:r>
            <a:r>
              <a:rPr lang="en-US" altLang="zh-CN" sz="2800" dirty="0" smtClean="0"/>
              <a:t>&gt;land plants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rice&gt;rape&gt;barley; </a:t>
            </a:r>
            <a:r>
              <a:rPr lang="en-US" altLang="zh-CN" sz="2800" dirty="0" err="1" smtClean="0"/>
              <a:t>O.sativa</a:t>
            </a:r>
            <a:r>
              <a:rPr lang="en-US" altLang="zh-CN" sz="2800" dirty="0" smtClean="0"/>
              <a:t>&gt;</a:t>
            </a:r>
            <a:r>
              <a:rPr lang="en-US" altLang="zh-CN" sz="2800" dirty="0" err="1" smtClean="0"/>
              <a:t>O.japonica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and in growth stages : seedling &gt;other stages,</a:t>
            </a:r>
          </a:p>
          <a:p>
            <a:pPr eaLnBrk="1" hangingPunct="1"/>
            <a:r>
              <a:rPr lang="en-US" altLang="zh-CN" sz="2800" b="1" dirty="0" smtClean="0"/>
              <a:t>(1)  Tolerance in tissues</a:t>
            </a:r>
            <a:r>
              <a:rPr lang="zh-CN" altLang="en-US" sz="2800" b="1" dirty="0" smtClean="0"/>
              <a:t>：</a:t>
            </a:r>
            <a:r>
              <a:rPr lang="en-US" altLang="zh-CN" sz="2400" b="1" dirty="0" smtClean="0"/>
              <a:t>Well-developed </a:t>
            </a:r>
            <a:r>
              <a:rPr lang="en-US" altLang="zh-CN" sz="2400" b="1" dirty="0" err="1" smtClean="0"/>
              <a:t>aerenchyma</a:t>
            </a:r>
            <a:r>
              <a:rPr lang="en-US" altLang="zh-CN" sz="2000" b="1" dirty="0" smtClean="0"/>
              <a:t> </a:t>
            </a:r>
          </a:p>
          <a:p>
            <a:pPr eaLnBrk="1" hangingPunct="1"/>
            <a:endParaRPr lang="zh-CN" altLang="en-US" sz="2000" dirty="0" smtClean="0"/>
          </a:p>
          <a:p>
            <a:pPr algn="just" eaLnBrk="1" hangingPunct="1"/>
            <a:r>
              <a:rPr lang="en-US" altLang="zh-CN" sz="2800" b="1" dirty="0" smtClean="0"/>
              <a:t>(2) Tolerance in metabolism</a:t>
            </a:r>
            <a:r>
              <a:rPr lang="zh-CN" altLang="en-US" sz="2800" b="1" dirty="0" smtClean="0"/>
              <a:t>：</a:t>
            </a:r>
            <a:r>
              <a:rPr lang="en-US" altLang="zh-CN" sz="2400" b="1" dirty="0" smtClean="0"/>
              <a:t>mitochondria well develops in anaerobic conditions, </a:t>
            </a:r>
            <a:r>
              <a:rPr lang="en-US" altLang="zh-CN" sz="2400" b="1" dirty="0" err="1" smtClean="0"/>
              <a:t>succinic</a:t>
            </a:r>
            <a:r>
              <a:rPr lang="en-US" altLang="zh-CN" sz="2400" b="1" dirty="0" smtClean="0"/>
              <a:t> acid </a:t>
            </a:r>
            <a:r>
              <a:rPr lang="en-US" altLang="zh-CN" sz="2400" b="1" dirty="0" err="1" smtClean="0"/>
              <a:t>dehydrogenase</a:t>
            </a:r>
            <a:r>
              <a:rPr lang="en-US" altLang="zh-CN" sz="2400" dirty="0" smtClean="0"/>
              <a:t>↑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tolerance to ethanol ; PPP instead of EMP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NR↑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Glutamate </a:t>
            </a:r>
            <a:r>
              <a:rPr lang="en-US" altLang="zh-CN" sz="2400" dirty="0" err="1" smtClean="0"/>
              <a:t>dehydrogenase</a:t>
            </a:r>
            <a:r>
              <a:rPr lang="en-US" altLang="zh-CN" sz="2400" dirty="0" smtClean="0"/>
              <a:t> ↑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algn="just" eaLnBrk="1" hangingPunct="1"/>
            <a:r>
              <a:rPr lang="en-US" altLang="zh-CN" sz="2400" dirty="0" smtClean="0"/>
              <a:t>Ex- </a:t>
            </a:r>
            <a:r>
              <a:rPr lang="en-US" altLang="zh-CN" sz="2400" dirty="0" err="1" smtClean="0"/>
              <a:t>jalsakti</a:t>
            </a:r>
            <a:r>
              <a:rPr lang="en-US" altLang="zh-CN" sz="2400" dirty="0" smtClean="0"/>
              <a:t> , </a:t>
            </a:r>
            <a:r>
              <a:rPr lang="en-US" altLang="zh-CN" sz="2400" dirty="0" err="1" smtClean="0"/>
              <a:t>jal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priya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lvl="2" algn="ctr" eaLnBrk="1" hangingPunct="1">
              <a:lnSpc>
                <a:spcPct val="184000"/>
              </a:lnSpc>
              <a:buNone/>
            </a:pPr>
            <a:r>
              <a:rPr lang="en-US" altLang="zh-CN" sz="3200" b="1" dirty="0" smtClean="0">
                <a:solidFill>
                  <a:srgbClr val="FF0000"/>
                </a:solidFill>
              </a:rPr>
              <a:t>Temperature stress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altLang="zh-CN" sz="2800" b="1" dirty="0" smtClean="0"/>
              <a:t>Temperature stress: Low or high temperature, called frost injury or heat injury, respectively.</a:t>
            </a:r>
          </a:p>
          <a:p>
            <a:pPr algn="just" eaLnBrk="1" hangingPunct="1">
              <a:lnSpc>
                <a:spcPct val="184000"/>
              </a:lnSpc>
            </a:pPr>
            <a:r>
              <a:rPr lang="en-US" altLang="zh-CN" sz="2800" b="1" dirty="0" smtClean="0"/>
              <a:t>2.1 Frost ( freezing )injury</a:t>
            </a:r>
          </a:p>
          <a:p>
            <a:pPr algn="just" eaLnBrk="1" hangingPunct="1"/>
            <a:r>
              <a:rPr lang="en-US" altLang="zh-CN" sz="2800" dirty="0" smtClean="0"/>
              <a:t>The injury is caused by low temperature below freezing point (&lt; 0℃),companied with frost.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1. Physiology Stress</a:t>
            </a:r>
            <a:endParaRPr lang="en-US" altLang="zh-CN" sz="32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CN" sz="2800" b="1" dirty="0" smtClean="0"/>
              <a:t>Stress: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sz="2800" b="1" dirty="0" smtClean="0"/>
              <a:t>Stress in physics is any force applied to an object. Stress in biology is any change in environmental conditions that might reduce or adversely change a plant’s growth or development.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zh-CN" sz="2800" b="1" dirty="0" smtClean="0"/>
              <a:t>Such as freeze, chill, heat, drought, flood, salty, pest and air pollution etc.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800" b="1" dirty="0" smtClean="0"/>
              <a:t>Resistance: 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en-US" altLang="zh-CN" sz="2800" b="1" dirty="0" smtClean="0"/>
              <a:t>resistance is the ability adaptive or tolerant to stresses.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Mechanism of freezing (frost )injury</a:t>
            </a:r>
          </a:p>
          <a:p>
            <a:pPr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    Freezing</a:t>
            </a:r>
            <a:r>
              <a:rPr lang="en-US" altLang="zh-CN" sz="2800" dirty="0" smtClean="0">
                <a:solidFill>
                  <a:srgbClr val="FF0000"/>
                </a:solidFill>
              </a:rPr>
              <a:t>:(intercellular and intracellular freezing)</a:t>
            </a:r>
          </a:p>
          <a:p>
            <a:pPr eaLnBrk="1" hangingPunct="1"/>
            <a:r>
              <a:rPr lang="en-US" altLang="zh-CN" sz="2800" b="1" dirty="0" smtClean="0"/>
              <a:t>(1) Intercellular freezing</a:t>
            </a:r>
            <a:endParaRPr lang="en-US" altLang="zh-CN" sz="2800" dirty="0" smtClean="0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371600" y="2362200"/>
            <a:ext cx="6045200" cy="2590800"/>
            <a:chOff x="864" y="1776"/>
            <a:chExt cx="3808" cy="1632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864" y="1776"/>
              <a:ext cx="592" cy="792"/>
              <a:chOff x="864" y="1776"/>
              <a:chExt cx="592" cy="792"/>
            </a:xfrm>
          </p:grpSpPr>
          <p:sp>
            <p:nvSpPr>
              <p:cNvPr id="25642" name="Freeform 4"/>
              <p:cNvSpPr>
                <a:spLocks/>
              </p:cNvSpPr>
              <p:nvPr/>
            </p:nvSpPr>
            <p:spPr bwMode="auto">
              <a:xfrm>
                <a:off x="864" y="1776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Freeform 5" descr="花岗岩"/>
              <p:cNvSpPr>
                <a:spLocks/>
              </p:cNvSpPr>
              <p:nvPr/>
            </p:nvSpPr>
            <p:spPr bwMode="auto">
              <a:xfrm>
                <a:off x="896" y="1800"/>
                <a:ext cx="528" cy="744"/>
              </a:xfrm>
              <a:custGeom>
                <a:avLst/>
                <a:gdLst>
                  <a:gd name="T0" fmla="*/ 214 w 592"/>
                  <a:gd name="T1" fmla="*/ 0 h 792"/>
                  <a:gd name="T2" fmla="*/ 428 w 592"/>
                  <a:gd name="T3" fmla="*/ 45 h 792"/>
                  <a:gd name="T4" fmla="*/ 514 w 592"/>
                  <a:gd name="T5" fmla="*/ 225 h 792"/>
                  <a:gd name="T6" fmla="*/ 514 w 592"/>
                  <a:gd name="T7" fmla="*/ 541 h 792"/>
                  <a:gd name="T8" fmla="*/ 428 w 592"/>
                  <a:gd name="T9" fmla="*/ 676 h 792"/>
                  <a:gd name="T10" fmla="*/ 257 w 592"/>
                  <a:gd name="T11" fmla="*/ 721 h 792"/>
                  <a:gd name="T12" fmla="*/ 128 w 592"/>
                  <a:gd name="T13" fmla="*/ 721 h 792"/>
                  <a:gd name="T14" fmla="*/ 43 w 592"/>
                  <a:gd name="T15" fmla="*/ 586 h 792"/>
                  <a:gd name="T16" fmla="*/ 0 w 592"/>
                  <a:gd name="T17" fmla="*/ 406 h 792"/>
                  <a:gd name="T18" fmla="*/ 43 w 592"/>
                  <a:gd name="T19" fmla="*/ 225 h 792"/>
                  <a:gd name="T20" fmla="*/ 43 w 592"/>
                  <a:gd name="T21" fmla="*/ 45 h 792"/>
                  <a:gd name="T22" fmla="*/ 257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456" y="1824"/>
              <a:ext cx="592" cy="792"/>
              <a:chOff x="2496" y="1824"/>
              <a:chExt cx="592" cy="792"/>
            </a:xfrm>
          </p:grpSpPr>
          <p:sp>
            <p:nvSpPr>
              <p:cNvPr id="25639" name="Freeform 7"/>
              <p:cNvSpPr>
                <a:spLocks/>
              </p:cNvSpPr>
              <p:nvPr/>
            </p:nvSpPr>
            <p:spPr bwMode="auto">
              <a:xfrm>
                <a:off x="2496" y="1824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Freeform 8"/>
              <p:cNvSpPr>
                <a:spLocks/>
              </p:cNvSpPr>
              <p:nvPr/>
            </p:nvSpPr>
            <p:spPr bwMode="auto">
              <a:xfrm>
                <a:off x="2528" y="1848"/>
                <a:ext cx="528" cy="744"/>
              </a:xfrm>
              <a:custGeom>
                <a:avLst/>
                <a:gdLst>
                  <a:gd name="T0" fmla="*/ 214 w 592"/>
                  <a:gd name="T1" fmla="*/ 0 h 792"/>
                  <a:gd name="T2" fmla="*/ 428 w 592"/>
                  <a:gd name="T3" fmla="*/ 45 h 792"/>
                  <a:gd name="T4" fmla="*/ 514 w 592"/>
                  <a:gd name="T5" fmla="*/ 225 h 792"/>
                  <a:gd name="T6" fmla="*/ 514 w 592"/>
                  <a:gd name="T7" fmla="*/ 541 h 792"/>
                  <a:gd name="T8" fmla="*/ 428 w 592"/>
                  <a:gd name="T9" fmla="*/ 676 h 792"/>
                  <a:gd name="T10" fmla="*/ 257 w 592"/>
                  <a:gd name="T11" fmla="*/ 721 h 792"/>
                  <a:gd name="T12" fmla="*/ 128 w 592"/>
                  <a:gd name="T13" fmla="*/ 721 h 792"/>
                  <a:gd name="T14" fmla="*/ 43 w 592"/>
                  <a:gd name="T15" fmla="*/ 586 h 792"/>
                  <a:gd name="T16" fmla="*/ 0 w 592"/>
                  <a:gd name="T17" fmla="*/ 406 h 792"/>
                  <a:gd name="T18" fmla="*/ 43 w 592"/>
                  <a:gd name="T19" fmla="*/ 225 h 792"/>
                  <a:gd name="T20" fmla="*/ 43 w 592"/>
                  <a:gd name="T21" fmla="*/ 45 h 792"/>
                  <a:gd name="T22" fmla="*/ 257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Freeform 11" descr="花岗岩"/>
              <p:cNvSpPr>
                <a:spLocks/>
              </p:cNvSpPr>
              <p:nvPr/>
            </p:nvSpPr>
            <p:spPr bwMode="auto">
              <a:xfrm>
                <a:off x="2544" y="2016"/>
                <a:ext cx="432" cy="552"/>
              </a:xfrm>
              <a:custGeom>
                <a:avLst/>
                <a:gdLst>
                  <a:gd name="T0" fmla="*/ 175 w 592"/>
                  <a:gd name="T1" fmla="*/ 0 h 792"/>
                  <a:gd name="T2" fmla="*/ 350 w 592"/>
                  <a:gd name="T3" fmla="*/ 33 h 792"/>
                  <a:gd name="T4" fmla="*/ 420 w 592"/>
                  <a:gd name="T5" fmla="*/ 167 h 792"/>
                  <a:gd name="T6" fmla="*/ 420 w 592"/>
                  <a:gd name="T7" fmla="*/ 401 h 792"/>
                  <a:gd name="T8" fmla="*/ 350 w 592"/>
                  <a:gd name="T9" fmla="*/ 502 h 792"/>
                  <a:gd name="T10" fmla="*/ 210 w 592"/>
                  <a:gd name="T11" fmla="*/ 535 h 792"/>
                  <a:gd name="T12" fmla="*/ 105 w 592"/>
                  <a:gd name="T13" fmla="*/ 535 h 792"/>
                  <a:gd name="T14" fmla="*/ 35 w 592"/>
                  <a:gd name="T15" fmla="*/ 435 h 792"/>
                  <a:gd name="T16" fmla="*/ 0 w 592"/>
                  <a:gd name="T17" fmla="*/ 301 h 792"/>
                  <a:gd name="T18" fmla="*/ 35 w 592"/>
                  <a:gd name="T19" fmla="*/ 167 h 792"/>
                  <a:gd name="T20" fmla="*/ 35 w 592"/>
                  <a:gd name="T21" fmla="*/ 33 h 792"/>
                  <a:gd name="T22" fmla="*/ 210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864" y="2544"/>
              <a:ext cx="592" cy="792"/>
              <a:chOff x="864" y="1776"/>
              <a:chExt cx="592" cy="792"/>
            </a:xfrm>
          </p:grpSpPr>
          <p:sp>
            <p:nvSpPr>
              <p:cNvPr id="25637" name="Freeform 15"/>
              <p:cNvSpPr>
                <a:spLocks/>
              </p:cNvSpPr>
              <p:nvPr/>
            </p:nvSpPr>
            <p:spPr bwMode="auto">
              <a:xfrm>
                <a:off x="864" y="1776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8" name="Freeform 16" descr="花岗岩"/>
              <p:cNvSpPr>
                <a:spLocks/>
              </p:cNvSpPr>
              <p:nvPr/>
            </p:nvSpPr>
            <p:spPr bwMode="auto">
              <a:xfrm>
                <a:off x="896" y="1800"/>
                <a:ext cx="528" cy="744"/>
              </a:xfrm>
              <a:custGeom>
                <a:avLst/>
                <a:gdLst>
                  <a:gd name="T0" fmla="*/ 214 w 592"/>
                  <a:gd name="T1" fmla="*/ 0 h 792"/>
                  <a:gd name="T2" fmla="*/ 428 w 592"/>
                  <a:gd name="T3" fmla="*/ 45 h 792"/>
                  <a:gd name="T4" fmla="*/ 514 w 592"/>
                  <a:gd name="T5" fmla="*/ 225 h 792"/>
                  <a:gd name="T6" fmla="*/ 514 w 592"/>
                  <a:gd name="T7" fmla="*/ 541 h 792"/>
                  <a:gd name="T8" fmla="*/ 428 w 592"/>
                  <a:gd name="T9" fmla="*/ 676 h 792"/>
                  <a:gd name="T10" fmla="*/ 257 w 592"/>
                  <a:gd name="T11" fmla="*/ 721 h 792"/>
                  <a:gd name="T12" fmla="*/ 128 w 592"/>
                  <a:gd name="T13" fmla="*/ 721 h 792"/>
                  <a:gd name="T14" fmla="*/ 43 w 592"/>
                  <a:gd name="T15" fmla="*/ 586 h 792"/>
                  <a:gd name="T16" fmla="*/ 0 w 592"/>
                  <a:gd name="T17" fmla="*/ 406 h 792"/>
                  <a:gd name="T18" fmla="*/ 43 w 592"/>
                  <a:gd name="T19" fmla="*/ 225 h 792"/>
                  <a:gd name="T20" fmla="*/ 43 w 592"/>
                  <a:gd name="T21" fmla="*/ 45 h 792"/>
                  <a:gd name="T22" fmla="*/ 257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392" y="1776"/>
              <a:ext cx="592" cy="792"/>
              <a:chOff x="864" y="1776"/>
              <a:chExt cx="592" cy="792"/>
            </a:xfrm>
          </p:grpSpPr>
          <p:sp>
            <p:nvSpPr>
              <p:cNvPr id="25635" name="Freeform 18"/>
              <p:cNvSpPr>
                <a:spLocks/>
              </p:cNvSpPr>
              <p:nvPr/>
            </p:nvSpPr>
            <p:spPr bwMode="auto">
              <a:xfrm>
                <a:off x="864" y="1776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6" name="Freeform 19" descr="花岗岩"/>
              <p:cNvSpPr>
                <a:spLocks/>
              </p:cNvSpPr>
              <p:nvPr/>
            </p:nvSpPr>
            <p:spPr bwMode="auto">
              <a:xfrm>
                <a:off x="896" y="1800"/>
                <a:ext cx="528" cy="744"/>
              </a:xfrm>
              <a:custGeom>
                <a:avLst/>
                <a:gdLst>
                  <a:gd name="T0" fmla="*/ 214 w 592"/>
                  <a:gd name="T1" fmla="*/ 0 h 792"/>
                  <a:gd name="T2" fmla="*/ 428 w 592"/>
                  <a:gd name="T3" fmla="*/ 45 h 792"/>
                  <a:gd name="T4" fmla="*/ 514 w 592"/>
                  <a:gd name="T5" fmla="*/ 225 h 792"/>
                  <a:gd name="T6" fmla="*/ 514 w 592"/>
                  <a:gd name="T7" fmla="*/ 541 h 792"/>
                  <a:gd name="T8" fmla="*/ 428 w 592"/>
                  <a:gd name="T9" fmla="*/ 676 h 792"/>
                  <a:gd name="T10" fmla="*/ 257 w 592"/>
                  <a:gd name="T11" fmla="*/ 721 h 792"/>
                  <a:gd name="T12" fmla="*/ 128 w 592"/>
                  <a:gd name="T13" fmla="*/ 721 h 792"/>
                  <a:gd name="T14" fmla="*/ 43 w 592"/>
                  <a:gd name="T15" fmla="*/ 586 h 792"/>
                  <a:gd name="T16" fmla="*/ 0 w 592"/>
                  <a:gd name="T17" fmla="*/ 406 h 792"/>
                  <a:gd name="T18" fmla="*/ 43 w 592"/>
                  <a:gd name="T19" fmla="*/ 225 h 792"/>
                  <a:gd name="T20" fmla="*/ 43 w 592"/>
                  <a:gd name="T21" fmla="*/ 45 h 792"/>
                  <a:gd name="T22" fmla="*/ 257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392" y="2544"/>
              <a:ext cx="592" cy="792"/>
              <a:chOff x="864" y="1776"/>
              <a:chExt cx="592" cy="792"/>
            </a:xfrm>
          </p:grpSpPr>
          <p:sp>
            <p:nvSpPr>
              <p:cNvPr id="25633" name="Freeform 21"/>
              <p:cNvSpPr>
                <a:spLocks/>
              </p:cNvSpPr>
              <p:nvPr/>
            </p:nvSpPr>
            <p:spPr bwMode="auto">
              <a:xfrm>
                <a:off x="864" y="1776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4" name="Freeform 22" descr="花岗岩"/>
              <p:cNvSpPr>
                <a:spLocks/>
              </p:cNvSpPr>
              <p:nvPr/>
            </p:nvSpPr>
            <p:spPr bwMode="auto">
              <a:xfrm>
                <a:off x="896" y="1800"/>
                <a:ext cx="528" cy="744"/>
              </a:xfrm>
              <a:custGeom>
                <a:avLst/>
                <a:gdLst>
                  <a:gd name="T0" fmla="*/ 214 w 592"/>
                  <a:gd name="T1" fmla="*/ 0 h 792"/>
                  <a:gd name="T2" fmla="*/ 428 w 592"/>
                  <a:gd name="T3" fmla="*/ 45 h 792"/>
                  <a:gd name="T4" fmla="*/ 514 w 592"/>
                  <a:gd name="T5" fmla="*/ 225 h 792"/>
                  <a:gd name="T6" fmla="*/ 514 w 592"/>
                  <a:gd name="T7" fmla="*/ 541 h 792"/>
                  <a:gd name="T8" fmla="*/ 428 w 592"/>
                  <a:gd name="T9" fmla="*/ 676 h 792"/>
                  <a:gd name="T10" fmla="*/ 257 w 592"/>
                  <a:gd name="T11" fmla="*/ 721 h 792"/>
                  <a:gd name="T12" fmla="*/ 128 w 592"/>
                  <a:gd name="T13" fmla="*/ 721 h 792"/>
                  <a:gd name="T14" fmla="*/ 43 w 592"/>
                  <a:gd name="T15" fmla="*/ 586 h 792"/>
                  <a:gd name="T16" fmla="*/ 0 w 592"/>
                  <a:gd name="T17" fmla="*/ 406 h 792"/>
                  <a:gd name="T18" fmla="*/ 43 w 592"/>
                  <a:gd name="T19" fmla="*/ 225 h 792"/>
                  <a:gd name="T20" fmla="*/ 43 w 592"/>
                  <a:gd name="T21" fmla="*/ 45 h 792"/>
                  <a:gd name="T22" fmla="*/ 257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 rot="10800000">
              <a:off x="4080" y="2544"/>
              <a:ext cx="592" cy="792"/>
              <a:chOff x="2496" y="1824"/>
              <a:chExt cx="592" cy="792"/>
            </a:xfrm>
          </p:grpSpPr>
          <p:sp>
            <p:nvSpPr>
              <p:cNvPr id="25630" name="Freeform 30"/>
              <p:cNvSpPr>
                <a:spLocks/>
              </p:cNvSpPr>
              <p:nvPr/>
            </p:nvSpPr>
            <p:spPr bwMode="auto">
              <a:xfrm>
                <a:off x="2496" y="1824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1" name="Freeform 31"/>
              <p:cNvSpPr>
                <a:spLocks/>
              </p:cNvSpPr>
              <p:nvPr/>
            </p:nvSpPr>
            <p:spPr bwMode="auto">
              <a:xfrm>
                <a:off x="2528" y="1848"/>
                <a:ext cx="528" cy="744"/>
              </a:xfrm>
              <a:custGeom>
                <a:avLst/>
                <a:gdLst>
                  <a:gd name="T0" fmla="*/ 214 w 592"/>
                  <a:gd name="T1" fmla="*/ 0 h 792"/>
                  <a:gd name="T2" fmla="*/ 428 w 592"/>
                  <a:gd name="T3" fmla="*/ 45 h 792"/>
                  <a:gd name="T4" fmla="*/ 514 w 592"/>
                  <a:gd name="T5" fmla="*/ 225 h 792"/>
                  <a:gd name="T6" fmla="*/ 514 w 592"/>
                  <a:gd name="T7" fmla="*/ 541 h 792"/>
                  <a:gd name="T8" fmla="*/ 428 w 592"/>
                  <a:gd name="T9" fmla="*/ 676 h 792"/>
                  <a:gd name="T10" fmla="*/ 257 w 592"/>
                  <a:gd name="T11" fmla="*/ 721 h 792"/>
                  <a:gd name="T12" fmla="*/ 128 w 592"/>
                  <a:gd name="T13" fmla="*/ 721 h 792"/>
                  <a:gd name="T14" fmla="*/ 43 w 592"/>
                  <a:gd name="T15" fmla="*/ 586 h 792"/>
                  <a:gd name="T16" fmla="*/ 0 w 592"/>
                  <a:gd name="T17" fmla="*/ 406 h 792"/>
                  <a:gd name="T18" fmla="*/ 43 w 592"/>
                  <a:gd name="T19" fmla="*/ 225 h 792"/>
                  <a:gd name="T20" fmla="*/ 43 w 592"/>
                  <a:gd name="T21" fmla="*/ 45 h 792"/>
                  <a:gd name="T22" fmla="*/ 257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2" name="Freeform 32" descr="花岗岩"/>
              <p:cNvSpPr>
                <a:spLocks/>
              </p:cNvSpPr>
              <p:nvPr/>
            </p:nvSpPr>
            <p:spPr bwMode="auto">
              <a:xfrm>
                <a:off x="2544" y="2016"/>
                <a:ext cx="432" cy="552"/>
              </a:xfrm>
              <a:custGeom>
                <a:avLst/>
                <a:gdLst>
                  <a:gd name="T0" fmla="*/ 175 w 592"/>
                  <a:gd name="T1" fmla="*/ 0 h 792"/>
                  <a:gd name="T2" fmla="*/ 350 w 592"/>
                  <a:gd name="T3" fmla="*/ 33 h 792"/>
                  <a:gd name="T4" fmla="*/ 420 w 592"/>
                  <a:gd name="T5" fmla="*/ 167 h 792"/>
                  <a:gd name="T6" fmla="*/ 420 w 592"/>
                  <a:gd name="T7" fmla="*/ 401 h 792"/>
                  <a:gd name="T8" fmla="*/ 350 w 592"/>
                  <a:gd name="T9" fmla="*/ 502 h 792"/>
                  <a:gd name="T10" fmla="*/ 210 w 592"/>
                  <a:gd name="T11" fmla="*/ 535 h 792"/>
                  <a:gd name="T12" fmla="*/ 105 w 592"/>
                  <a:gd name="T13" fmla="*/ 535 h 792"/>
                  <a:gd name="T14" fmla="*/ 35 w 592"/>
                  <a:gd name="T15" fmla="*/ 435 h 792"/>
                  <a:gd name="T16" fmla="*/ 0 w 592"/>
                  <a:gd name="T17" fmla="*/ 301 h 792"/>
                  <a:gd name="T18" fmla="*/ 35 w 592"/>
                  <a:gd name="T19" fmla="*/ 167 h 792"/>
                  <a:gd name="T20" fmla="*/ 35 w 592"/>
                  <a:gd name="T21" fmla="*/ 33 h 792"/>
                  <a:gd name="T22" fmla="*/ 210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 rot="10673598">
              <a:off x="4064" y="1776"/>
              <a:ext cx="592" cy="792"/>
              <a:chOff x="2496" y="1824"/>
              <a:chExt cx="592" cy="792"/>
            </a:xfrm>
          </p:grpSpPr>
          <p:sp>
            <p:nvSpPr>
              <p:cNvPr id="25627" name="Freeform 34"/>
              <p:cNvSpPr>
                <a:spLocks/>
              </p:cNvSpPr>
              <p:nvPr/>
            </p:nvSpPr>
            <p:spPr bwMode="auto">
              <a:xfrm>
                <a:off x="2496" y="1824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8" name="Freeform 35"/>
              <p:cNvSpPr>
                <a:spLocks/>
              </p:cNvSpPr>
              <p:nvPr/>
            </p:nvSpPr>
            <p:spPr bwMode="auto">
              <a:xfrm>
                <a:off x="2528" y="1848"/>
                <a:ext cx="528" cy="744"/>
              </a:xfrm>
              <a:custGeom>
                <a:avLst/>
                <a:gdLst>
                  <a:gd name="T0" fmla="*/ 214 w 592"/>
                  <a:gd name="T1" fmla="*/ 0 h 792"/>
                  <a:gd name="T2" fmla="*/ 428 w 592"/>
                  <a:gd name="T3" fmla="*/ 45 h 792"/>
                  <a:gd name="T4" fmla="*/ 514 w 592"/>
                  <a:gd name="T5" fmla="*/ 225 h 792"/>
                  <a:gd name="T6" fmla="*/ 514 w 592"/>
                  <a:gd name="T7" fmla="*/ 541 h 792"/>
                  <a:gd name="T8" fmla="*/ 428 w 592"/>
                  <a:gd name="T9" fmla="*/ 676 h 792"/>
                  <a:gd name="T10" fmla="*/ 257 w 592"/>
                  <a:gd name="T11" fmla="*/ 721 h 792"/>
                  <a:gd name="T12" fmla="*/ 128 w 592"/>
                  <a:gd name="T13" fmla="*/ 721 h 792"/>
                  <a:gd name="T14" fmla="*/ 43 w 592"/>
                  <a:gd name="T15" fmla="*/ 586 h 792"/>
                  <a:gd name="T16" fmla="*/ 0 w 592"/>
                  <a:gd name="T17" fmla="*/ 406 h 792"/>
                  <a:gd name="T18" fmla="*/ 43 w 592"/>
                  <a:gd name="T19" fmla="*/ 225 h 792"/>
                  <a:gd name="T20" fmla="*/ 43 w 592"/>
                  <a:gd name="T21" fmla="*/ 45 h 792"/>
                  <a:gd name="T22" fmla="*/ 257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9" name="Freeform 36" descr="花岗岩"/>
              <p:cNvSpPr>
                <a:spLocks/>
              </p:cNvSpPr>
              <p:nvPr/>
            </p:nvSpPr>
            <p:spPr bwMode="auto">
              <a:xfrm>
                <a:off x="2544" y="2016"/>
                <a:ext cx="432" cy="552"/>
              </a:xfrm>
              <a:custGeom>
                <a:avLst/>
                <a:gdLst>
                  <a:gd name="T0" fmla="*/ 175 w 592"/>
                  <a:gd name="T1" fmla="*/ 0 h 792"/>
                  <a:gd name="T2" fmla="*/ 350 w 592"/>
                  <a:gd name="T3" fmla="*/ 33 h 792"/>
                  <a:gd name="T4" fmla="*/ 420 w 592"/>
                  <a:gd name="T5" fmla="*/ 167 h 792"/>
                  <a:gd name="T6" fmla="*/ 420 w 592"/>
                  <a:gd name="T7" fmla="*/ 401 h 792"/>
                  <a:gd name="T8" fmla="*/ 350 w 592"/>
                  <a:gd name="T9" fmla="*/ 502 h 792"/>
                  <a:gd name="T10" fmla="*/ 210 w 592"/>
                  <a:gd name="T11" fmla="*/ 535 h 792"/>
                  <a:gd name="T12" fmla="*/ 105 w 592"/>
                  <a:gd name="T13" fmla="*/ 535 h 792"/>
                  <a:gd name="T14" fmla="*/ 35 w 592"/>
                  <a:gd name="T15" fmla="*/ 435 h 792"/>
                  <a:gd name="T16" fmla="*/ 0 w 592"/>
                  <a:gd name="T17" fmla="*/ 301 h 792"/>
                  <a:gd name="T18" fmla="*/ 35 w 592"/>
                  <a:gd name="T19" fmla="*/ 167 h 792"/>
                  <a:gd name="T20" fmla="*/ 35 w 592"/>
                  <a:gd name="T21" fmla="*/ 33 h 792"/>
                  <a:gd name="T22" fmla="*/ 210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3536" y="2616"/>
              <a:ext cx="592" cy="792"/>
              <a:chOff x="2496" y="1824"/>
              <a:chExt cx="592" cy="792"/>
            </a:xfrm>
          </p:grpSpPr>
          <p:sp>
            <p:nvSpPr>
              <p:cNvPr id="25624" name="Freeform 38"/>
              <p:cNvSpPr>
                <a:spLocks/>
              </p:cNvSpPr>
              <p:nvPr/>
            </p:nvSpPr>
            <p:spPr bwMode="auto">
              <a:xfrm>
                <a:off x="2496" y="1824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Freeform 39"/>
              <p:cNvSpPr>
                <a:spLocks/>
              </p:cNvSpPr>
              <p:nvPr/>
            </p:nvSpPr>
            <p:spPr bwMode="auto">
              <a:xfrm>
                <a:off x="2528" y="1848"/>
                <a:ext cx="528" cy="744"/>
              </a:xfrm>
              <a:custGeom>
                <a:avLst/>
                <a:gdLst>
                  <a:gd name="T0" fmla="*/ 214 w 592"/>
                  <a:gd name="T1" fmla="*/ 0 h 792"/>
                  <a:gd name="T2" fmla="*/ 428 w 592"/>
                  <a:gd name="T3" fmla="*/ 45 h 792"/>
                  <a:gd name="T4" fmla="*/ 514 w 592"/>
                  <a:gd name="T5" fmla="*/ 225 h 792"/>
                  <a:gd name="T6" fmla="*/ 514 w 592"/>
                  <a:gd name="T7" fmla="*/ 541 h 792"/>
                  <a:gd name="T8" fmla="*/ 428 w 592"/>
                  <a:gd name="T9" fmla="*/ 676 h 792"/>
                  <a:gd name="T10" fmla="*/ 257 w 592"/>
                  <a:gd name="T11" fmla="*/ 721 h 792"/>
                  <a:gd name="T12" fmla="*/ 128 w 592"/>
                  <a:gd name="T13" fmla="*/ 721 h 792"/>
                  <a:gd name="T14" fmla="*/ 43 w 592"/>
                  <a:gd name="T15" fmla="*/ 586 h 792"/>
                  <a:gd name="T16" fmla="*/ 0 w 592"/>
                  <a:gd name="T17" fmla="*/ 406 h 792"/>
                  <a:gd name="T18" fmla="*/ 43 w 592"/>
                  <a:gd name="T19" fmla="*/ 225 h 792"/>
                  <a:gd name="T20" fmla="*/ 43 w 592"/>
                  <a:gd name="T21" fmla="*/ 45 h 792"/>
                  <a:gd name="T22" fmla="*/ 257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6" name="Freeform 40" descr="花岗岩"/>
              <p:cNvSpPr>
                <a:spLocks/>
              </p:cNvSpPr>
              <p:nvPr/>
            </p:nvSpPr>
            <p:spPr bwMode="auto">
              <a:xfrm>
                <a:off x="2544" y="2016"/>
                <a:ext cx="432" cy="552"/>
              </a:xfrm>
              <a:custGeom>
                <a:avLst/>
                <a:gdLst>
                  <a:gd name="T0" fmla="*/ 175 w 592"/>
                  <a:gd name="T1" fmla="*/ 0 h 792"/>
                  <a:gd name="T2" fmla="*/ 350 w 592"/>
                  <a:gd name="T3" fmla="*/ 33 h 792"/>
                  <a:gd name="T4" fmla="*/ 420 w 592"/>
                  <a:gd name="T5" fmla="*/ 167 h 792"/>
                  <a:gd name="T6" fmla="*/ 420 w 592"/>
                  <a:gd name="T7" fmla="*/ 401 h 792"/>
                  <a:gd name="T8" fmla="*/ 350 w 592"/>
                  <a:gd name="T9" fmla="*/ 502 h 792"/>
                  <a:gd name="T10" fmla="*/ 210 w 592"/>
                  <a:gd name="T11" fmla="*/ 535 h 792"/>
                  <a:gd name="T12" fmla="*/ 105 w 592"/>
                  <a:gd name="T13" fmla="*/ 535 h 792"/>
                  <a:gd name="T14" fmla="*/ 35 w 592"/>
                  <a:gd name="T15" fmla="*/ 435 h 792"/>
                  <a:gd name="T16" fmla="*/ 0 w 592"/>
                  <a:gd name="T17" fmla="*/ 301 h 792"/>
                  <a:gd name="T18" fmla="*/ 35 w 592"/>
                  <a:gd name="T19" fmla="*/ 167 h 792"/>
                  <a:gd name="T20" fmla="*/ 35 w 592"/>
                  <a:gd name="T21" fmla="*/ 33 h 792"/>
                  <a:gd name="T22" fmla="*/ 210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2" name="Oval 41"/>
            <p:cNvSpPr>
              <a:spLocks noChangeArrowheads="1"/>
            </p:cNvSpPr>
            <p:nvPr/>
          </p:nvSpPr>
          <p:spPr bwMode="auto">
            <a:xfrm>
              <a:off x="1344" y="2496"/>
              <a:ext cx="96" cy="9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Freeform 43"/>
            <p:cNvSpPr>
              <a:spLocks/>
            </p:cNvSpPr>
            <p:nvPr/>
          </p:nvSpPr>
          <p:spPr bwMode="auto">
            <a:xfrm>
              <a:off x="3731" y="2065"/>
              <a:ext cx="602" cy="694"/>
            </a:xfrm>
            <a:custGeom>
              <a:avLst/>
              <a:gdLst>
                <a:gd name="T0" fmla="*/ 306 w 602"/>
                <a:gd name="T1" fmla="*/ 0 h 694"/>
                <a:gd name="T2" fmla="*/ 290 w 602"/>
                <a:gd name="T3" fmla="*/ 390 h 694"/>
                <a:gd name="T4" fmla="*/ 282 w 602"/>
                <a:gd name="T5" fmla="*/ 437 h 694"/>
                <a:gd name="T6" fmla="*/ 204 w 602"/>
                <a:gd name="T7" fmla="*/ 499 h 694"/>
                <a:gd name="T8" fmla="*/ 33 w 602"/>
                <a:gd name="T9" fmla="*/ 530 h 694"/>
                <a:gd name="T10" fmla="*/ 9 w 602"/>
                <a:gd name="T11" fmla="*/ 546 h 694"/>
                <a:gd name="T12" fmla="*/ 313 w 602"/>
                <a:gd name="T13" fmla="*/ 577 h 694"/>
                <a:gd name="T14" fmla="*/ 321 w 602"/>
                <a:gd name="T15" fmla="*/ 600 h 694"/>
                <a:gd name="T16" fmla="*/ 337 w 602"/>
                <a:gd name="T17" fmla="*/ 624 h 694"/>
                <a:gd name="T18" fmla="*/ 376 w 602"/>
                <a:gd name="T19" fmla="*/ 694 h 694"/>
                <a:gd name="T20" fmla="*/ 477 w 602"/>
                <a:gd name="T21" fmla="*/ 600 h 694"/>
                <a:gd name="T22" fmla="*/ 539 w 602"/>
                <a:gd name="T23" fmla="*/ 553 h 694"/>
                <a:gd name="T24" fmla="*/ 586 w 602"/>
                <a:gd name="T25" fmla="*/ 507 h 694"/>
                <a:gd name="T26" fmla="*/ 594 w 602"/>
                <a:gd name="T27" fmla="*/ 483 h 694"/>
                <a:gd name="T28" fmla="*/ 516 w 602"/>
                <a:gd name="T29" fmla="*/ 491 h 694"/>
                <a:gd name="T30" fmla="*/ 469 w 602"/>
                <a:gd name="T31" fmla="*/ 483 h 694"/>
                <a:gd name="T32" fmla="*/ 454 w 602"/>
                <a:gd name="T33" fmla="*/ 460 h 694"/>
                <a:gd name="T34" fmla="*/ 376 w 602"/>
                <a:gd name="T35" fmla="*/ 390 h 694"/>
                <a:gd name="T36" fmla="*/ 360 w 602"/>
                <a:gd name="T37" fmla="*/ 343 h 694"/>
                <a:gd name="T38" fmla="*/ 352 w 602"/>
                <a:gd name="T39" fmla="*/ 320 h 694"/>
                <a:gd name="T40" fmla="*/ 313 w 602"/>
                <a:gd name="T41" fmla="*/ 39 h 694"/>
                <a:gd name="T42" fmla="*/ 306 w 602"/>
                <a:gd name="T43" fmla="*/ 0 h 6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02"/>
                <a:gd name="T67" fmla="*/ 0 h 694"/>
                <a:gd name="T68" fmla="*/ 602 w 602"/>
                <a:gd name="T69" fmla="*/ 694 h 6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02" h="694">
                  <a:moveTo>
                    <a:pt x="306" y="0"/>
                  </a:moveTo>
                  <a:cubicBezTo>
                    <a:pt x="321" y="154"/>
                    <a:pt x="323" y="239"/>
                    <a:pt x="290" y="390"/>
                  </a:cubicBezTo>
                  <a:cubicBezTo>
                    <a:pt x="287" y="406"/>
                    <a:pt x="288" y="422"/>
                    <a:pt x="282" y="437"/>
                  </a:cubicBezTo>
                  <a:cubicBezTo>
                    <a:pt x="273" y="458"/>
                    <a:pt x="222" y="489"/>
                    <a:pt x="204" y="499"/>
                  </a:cubicBezTo>
                  <a:cubicBezTo>
                    <a:pt x="156" y="527"/>
                    <a:pt x="88" y="521"/>
                    <a:pt x="33" y="530"/>
                  </a:cubicBezTo>
                  <a:cubicBezTo>
                    <a:pt x="25" y="535"/>
                    <a:pt x="0" y="544"/>
                    <a:pt x="9" y="546"/>
                  </a:cubicBezTo>
                  <a:cubicBezTo>
                    <a:pt x="111" y="564"/>
                    <a:pt x="211" y="556"/>
                    <a:pt x="313" y="577"/>
                  </a:cubicBezTo>
                  <a:cubicBezTo>
                    <a:pt x="316" y="585"/>
                    <a:pt x="317" y="593"/>
                    <a:pt x="321" y="600"/>
                  </a:cubicBezTo>
                  <a:cubicBezTo>
                    <a:pt x="325" y="609"/>
                    <a:pt x="333" y="615"/>
                    <a:pt x="337" y="624"/>
                  </a:cubicBezTo>
                  <a:cubicBezTo>
                    <a:pt x="355" y="665"/>
                    <a:pt x="335" y="667"/>
                    <a:pt x="376" y="694"/>
                  </a:cubicBezTo>
                  <a:cubicBezTo>
                    <a:pt x="390" y="646"/>
                    <a:pt x="438" y="627"/>
                    <a:pt x="477" y="600"/>
                  </a:cubicBezTo>
                  <a:cubicBezTo>
                    <a:pt x="495" y="574"/>
                    <a:pt x="509" y="564"/>
                    <a:pt x="539" y="553"/>
                  </a:cubicBezTo>
                  <a:cubicBezTo>
                    <a:pt x="555" y="538"/>
                    <a:pt x="579" y="528"/>
                    <a:pt x="586" y="507"/>
                  </a:cubicBezTo>
                  <a:cubicBezTo>
                    <a:pt x="589" y="499"/>
                    <a:pt x="602" y="485"/>
                    <a:pt x="594" y="483"/>
                  </a:cubicBezTo>
                  <a:cubicBezTo>
                    <a:pt x="569" y="477"/>
                    <a:pt x="542" y="488"/>
                    <a:pt x="516" y="491"/>
                  </a:cubicBezTo>
                  <a:cubicBezTo>
                    <a:pt x="500" y="488"/>
                    <a:pt x="483" y="490"/>
                    <a:pt x="469" y="483"/>
                  </a:cubicBezTo>
                  <a:cubicBezTo>
                    <a:pt x="461" y="479"/>
                    <a:pt x="460" y="466"/>
                    <a:pt x="454" y="460"/>
                  </a:cubicBezTo>
                  <a:cubicBezTo>
                    <a:pt x="427" y="433"/>
                    <a:pt x="400" y="422"/>
                    <a:pt x="376" y="390"/>
                  </a:cubicBezTo>
                  <a:cubicBezTo>
                    <a:pt x="371" y="374"/>
                    <a:pt x="365" y="359"/>
                    <a:pt x="360" y="343"/>
                  </a:cubicBezTo>
                  <a:cubicBezTo>
                    <a:pt x="357" y="335"/>
                    <a:pt x="352" y="320"/>
                    <a:pt x="352" y="320"/>
                  </a:cubicBezTo>
                  <a:cubicBezTo>
                    <a:pt x="338" y="226"/>
                    <a:pt x="343" y="130"/>
                    <a:pt x="313" y="39"/>
                  </a:cubicBezTo>
                  <a:cubicBezTo>
                    <a:pt x="323" y="9"/>
                    <a:pt x="327" y="22"/>
                    <a:pt x="306" y="0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4" name="Line 45"/>
          <p:cNvSpPr>
            <a:spLocks noChangeShapeType="1"/>
          </p:cNvSpPr>
          <p:nvPr/>
        </p:nvSpPr>
        <p:spPr bwMode="auto">
          <a:xfrm>
            <a:off x="3200400" y="3581400"/>
            <a:ext cx="21336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46"/>
          <p:cNvSpPr>
            <a:spLocks noChangeArrowheads="1"/>
          </p:cNvSpPr>
          <p:nvPr/>
        </p:nvSpPr>
        <p:spPr bwMode="auto">
          <a:xfrm>
            <a:off x="3581400" y="2971800"/>
            <a:ext cx="1128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</a:rPr>
              <a:t>Freezing</a:t>
            </a:r>
          </a:p>
        </p:txBody>
      </p:sp>
      <p:sp>
        <p:nvSpPr>
          <p:cNvPr id="25606" name="Rectangle 47"/>
          <p:cNvSpPr>
            <a:spLocks noChangeArrowheads="1"/>
          </p:cNvSpPr>
          <p:nvPr/>
        </p:nvSpPr>
        <p:spPr bwMode="auto">
          <a:xfrm>
            <a:off x="152400" y="4897438"/>
            <a:ext cx="810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>
                <a:solidFill>
                  <a:srgbClr val="FF0000"/>
                </a:solidFill>
              </a:rPr>
              <a:t>Intercellular freezing</a:t>
            </a:r>
            <a:r>
              <a:rPr lang="en-US" altLang="zh-CN" sz="1800"/>
              <a:t>  </a:t>
            </a:r>
            <a:r>
              <a:rPr lang="en-US" altLang="zh-CN">
                <a:solidFill>
                  <a:schemeClr val="bg1"/>
                </a:solidFill>
              </a:rPr>
              <a:t>occurs when temperature falls gradually. </a:t>
            </a:r>
          </a:p>
        </p:txBody>
      </p:sp>
      <p:sp>
        <p:nvSpPr>
          <p:cNvPr id="25607" name="Freeform 48" descr="花岗岩"/>
          <p:cNvSpPr>
            <a:spLocks/>
          </p:cNvSpPr>
          <p:nvPr/>
        </p:nvSpPr>
        <p:spPr bwMode="auto">
          <a:xfrm>
            <a:off x="6083300" y="2501900"/>
            <a:ext cx="177800" cy="177800"/>
          </a:xfrm>
          <a:custGeom>
            <a:avLst/>
            <a:gdLst>
              <a:gd name="T0" fmla="*/ 88900 w 112"/>
              <a:gd name="T1" fmla="*/ 12700 h 112"/>
              <a:gd name="T2" fmla="*/ 12700 w 112"/>
              <a:gd name="T3" fmla="*/ 165100 h 112"/>
              <a:gd name="T4" fmla="*/ 165100 w 112"/>
              <a:gd name="T5" fmla="*/ 88900 h 112"/>
              <a:gd name="T6" fmla="*/ 88900 w 112"/>
              <a:gd name="T7" fmla="*/ 12700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112"/>
              <a:gd name="T14" fmla="*/ 112 w 112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112">
                <a:moveTo>
                  <a:pt x="56" y="8"/>
                </a:moveTo>
                <a:cubicBezTo>
                  <a:pt x="40" y="16"/>
                  <a:pt x="0" y="96"/>
                  <a:pt x="8" y="104"/>
                </a:cubicBezTo>
                <a:cubicBezTo>
                  <a:pt x="16" y="112"/>
                  <a:pt x="96" y="72"/>
                  <a:pt x="104" y="56"/>
                </a:cubicBezTo>
                <a:cubicBezTo>
                  <a:pt x="112" y="40"/>
                  <a:pt x="72" y="0"/>
                  <a:pt x="56" y="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Freeform 49" descr="花岗岩"/>
          <p:cNvSpPr>
            <a:spLocks/>
          </p:cNvSpPr>
          <p:nvPr/>
        </p:nvSpPr>
        <p:spPr bwMode="auto">
          <a:xfrm>
            <a:off x="6553200" y="3276600"/>
            <a:ext cx="177800" cy="177800"/>
          </a:xfrm>
          <a:custGeom>
            <a:avLst/>
            <a:gdLst>
              <a:gd name="T0" fmla="*/ 88900 w 112"/>
              <a:gd name="T1" fmla="*/ 12700 h 112"/>
              <a:gd name="T2" fmla="*/ 12700 w 112"/>
              <a:gd name="T3" fmla="*/ 165100 h 112"/>
              <a:gd name="T4" fmla="*/ 165100 w 112"/>
              <a:gd name="T5" fmla="*/ 88900 h 112"/>
              <a:gd name="T6" fmla="*/ 88900 w 112"/>
              <a:gd name="T7" fmla="*/ 12700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112"/>
              <a:gd name="T14" fmla="*/ 112 w 112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112">
                <a:moveTo>
                  <a:pt x="56" y="8"/>
                </a:moveTo>
                <a:cubicBezTo>
                  <a:pt x="40" y="16"/>
                  <a:pt x="0" y="96"/>
                  <a:pt x="8" y="104"/>
                </a:cubicBezTo>
                <a:cubicBezTo>
                  <a:pt x="16" y="112"/>
                  <a:pt x="96" y="72"/>
                  <a:pt x="104" y="56"/>
                </a:cubicBezTo>
                <a:cubicBezTo>
                  <a:pt x="112" y="40"/>
                  <a:pt x="72" y="0"/>
                  <a:pt x="56" y="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Freeform 50" descr="花岗岩"/>
          <p:cNvSpPr>
            <a:spLocks/>
          </p:cNvSpPr>
          <p:nvPr/>
        </p:nvSpPr>
        <p:spPr bwMode="auto">
          <a:xfrm>
            <a:off x="6184900" y="3771900"/>
            <a:ext cx="177800" cy="177800"/>
          </a:xfrm>
          <a:custGeom>
            <a:avLst/>
            <a:gdLst>
              <a:gd name="T0" fmla="*/ 88900 w 112"/>
              <a:gd name="T1" fmla="*/ 12700 h 112"/>
              <a:gd name="T2" fmla="*/ 12700 w 112"/>
              <a:gd name="T3" fmla="*/ 165100 h 112"/>
              <a:gd name="T4" fmla="*/ 165100 w 112"/>
              <a:gd name="T5" fmla="*/ 88900 h 112"/>
              <a:gd name="T6" fmla="*/ 88900 w 112"/>
              <a:gd name="T7" fmla="*/ 12700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112"/>
              <a:gd name="T14" fmla="*/ 112 w 112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112">
                <a:moveTo>
                  <a:pt x="56" y="8"/>
                </a:moveTo>
                <a:cubicBezTo>
                  <a:pt x="40" y="16"/>
                  <a:pt x="0" y="96"/>
                  <a:pt x="8" y="104"/>
                </a:cubicBezTo>
                <a:cubicBezTo>
                  <a:pt x="16" y="112"/>
                  <a:pt x="96" y="72"/>
                  <a:pt x="104" y="56"/>
                </a:cubicBezTo>
                <a:cubicBezTo>
                  <a:pt x="112" y="40"/>
                  <a:pt x="72" y="0"/>
                  <a:pt x="56" y="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Freeform 51" descr="花岗岩"/>
          <p:cNvSpPr>
            <a:spLocks/>
          </p:cNvSpPr>
          <p:nvPr/>
        </p:nvSpPr>
        <p:spPr bwMode="auto">
          <a:xfrm>
            <a:off x="6705600" y="4572000"/>
            <a:ext cx="177800" cy="177800"/>
          </a:xfrm>
          <a:custGeom>
            <a:avLst/>
            <a:gdLst>
              <a:gd name="T0" fmla="*/ 88900 w 112"/>
              <a:gd name="T1" fmla="*/ 12700 h 112"/>
              <a:gd name="T2" fmla="*/ 12700 w 112"/>
              <a:gd name="T3" fmla="*/ 165100 h 112"/>
              <a:gd name="T4" fmla="*/ 165100 w 112"/>
              <a:gd name="T5" fmla="*/ 88900 h 112"/>
              <a:gd name="T6" fmla="*/ 88900 w 112"/>
              <a:gd name="T7" fmla="*/ 12700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112"/>
              <a:gd name="T14" fmla="*/ 112 w 112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112">
                <a:moveTo>
                  <a:pt x="56" y="8"/>
                </a:moveTo>
                <a:cubicBezTo>
                  <a:pt x="40" y="16"/>
                  <a:pt x="0" y="96"/>
                  <a:pt x="8" y="104"/>
                </a:cubicBezTo>
                <a:cubicBezTo>
                  <a:pt x="16" y="112"/>
                  <a:pt x="96" y="72"/>
                  <a:pt x="104" y="56"/>
                </a:cubicBezTo>
                <a:cubicBezTo>
                  <a:pt x="112" y="40"/>
                  <a:pt x="72" y="0"/>
                  <a:pt x="56" y="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52"/>
          <p:cNvSpPr>
            <a:spLocks noChangeShapeType="1"/>
          </p:cNvSpPr>
          <p:nvPr/>
        </p:nvSpPr>
        <p:spPr bwMode="auto">
          <a:xfrm>
            <a:off x="2286000" y="3581400"/>
            <a:ext cx="167640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53"/>
          <p:cNvSpPr>
            <a:spLocks noChangeShapeType="1"/>
          </p:cNvSpPr>
          <p:nvPr/>
        </p:nvSpPr>
        <p:spPr bwMode="auto">
          <a:xfrm flipH="1">
            <a:off x="4800600" y="3657600"/>
            <a:ext cx="14478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54"/>
          <p:cNvSpPr txBox="1">
            <a:spLocks noChangeArrowheads="1"/>
          </p:cNvSpPr>
          <p:nvPr/>
        </p:nvSpPr>
        <p:spPr bwMode="auto">
          <a:xfrm>
            <a:off x="3962400" y="3962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Intracellular Freezing </a:t>
            </a:r>
          </a:p>
          <a:p>
            <a:pPr algn="just" eaLnBrk="1" hangingPunct="1"/>
            <a:r>
              <a:rPr lang="en-US" altLang="zh-CN" sz="2400" b="1" dirty="0" smtClean="0"/>
              <a:t>Intracellular freezing</a:t>
            </a:r>
            <a:r>
              <a:rPr lang="en-US" altLang="zh-CN" sz="1800" dirty="0" smtClean="0"/>
              <a:t>  </a:t>
            </a:r>
            <a:r>
              <a:rPr lang="en-US" altLang="zh-CN" sz="2400" dirty="0" smtClean="0"/>
              <a:t>often occurs when temperature falls suddenly. </a:t>
            </a:r>
          </a:p>
          <a:p>
            <a:pPr algn="just" eaLnBrk="1" hangingPunct="1"/>
            <a:r>
              <a:rPr lang="en-US" altLang="zh-CN" sz="2800" dirty="0" smtClean="0"/>
              <a:t>Ice results in the direct injury in cytoplasm, </a:t>
            </a:r>
            <a:r>
              <a:rPr lang="en-US" altLang="zh-CN" sz="2800" dirty="0" err="1" smtClean="0"/>
              <a:t>biomembrane</a:t>
            </a:r>
            <a:r>
              <a:rPr lang="en-US" altLang="zh-CN" sz="2800" dirty="0" smtClean="0"/>
              <a:t> and organelle, and damages to cell </a:t>
            </a:r>
            <a:r>
              <a:rPr lang="en-US" altLang="zh-CN" sz="2800" dirty="0" err="1" smtClean="0"/>
              <a:t>compartmentation</a:t>
            </a:r>
            <a:r>
              <a:rPr lang="en-US" altLang="zh-CN" sz="2800" dirty="0" smtClean="0"/>
              <a:t>  and metabolic disorder.</a:t>
            </a:r>
          </a:p>
          <a:p>
            <a:pPr algn="just" eaLnBrk="1" hangingPunct="1"/>
            <a:r>
              <a:rPr lang="en-US" altLang="zh-CN" sz="2800" b="1" dirty="0" smtClean="0"/>
              <a:t>Much more serious damage is caused by </a:t>
            </a:r>
            <a:r>
              <a:rPr lang="en-US" altLang="zh-CN" sz="2400" b="1" dirty="0" smtClean="0"/>
              <a:t>Intracellular Freezing</a:t>
            </a:r>
            <a:r>
              <a:rPr lang="en-US" altLang="zh-CN" b="1" dirty="0" smtClean="0"/>
              <a:t> </a:t>
            </a:r>
            <a:r>
              <a:rPr lang="en-US" altLang="zh-CN" sz="2400" b="1" dirty="0" smtClean="0"/>
              <a:t>than by Intercellular Freezing</a:t>
            </a:r>
            <a:r>
              <a:rPr lang="en-US" altLang="zh-CN" sz="2800" b="1" dirty="0" smtClean="0"/>
              <a:t>.</a:t>
            </a:r>
          </a:p>
          <a:p>
            <a:pPr algn="just" eaLnBrk="1" hangingPunct="1"/>
            <a:r>
              <a:rPr lang="en-US" altLang="zh-CN" b="1" dirty="0" smtClean="0">
                <a:solidFill>
                  <a:srgbClr val="FF0000"/>
                </a:solidFill>
              </a:rPr>
              <a:t>Damage of protein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altLang="zh-CN" dirty="0" err="1" smtClean="0"/>
              <a:t>Sulfhydryl</a:t>
            </a:r>
            <a:r>
              <a:rPr lang="en-US" altLang="zh-CN" dirty="0" smtClean="0"/>
              <a:t> group hypothesis</a:t>
            </a:r>
            <a:r>
              <a:rPr lang="zh-CN" altLang="en-US" dirty="0" smtClean="0"/>
              <a:t>（</a:t>
            </a:r>
            <a:r>
              <a:rPr lang="en-US" altLang="zh-CN" dirty="0" smtClean="0"/>
              <a:t>disulfide bridge hypothesis </a:t>
            </a:r>
            <a:r>
              <a:rPr lang="zh-CN" altLang="en-US" dirty="0" smtClean="0"/>
              <a:t>）</a:t>
            </a:r>
            <a:endParaRPr lang="zh-CN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ctr" eaLnBrk="1" hangingPunct="1">
              <a:lnSpc>
                <a:spcPct val="184000"/>
              </a:lnSpc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Damage of </a:t>
            </a:r>
            <a:r>
              <a:rPr lang="en-US" altLang="zh-CN" dirty="0" err="1" smtClean="0">
                <a:solidFill>
                  <a:srgbClr val="FF0000"/>
                </a:solidFill>
              </a:rPr>
              <a:t>biomembrane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altLang="zh-CN" sz="2800" dirty="0" smtClean="0"/>
              <a:t>Electric conductivity↑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cell material leakage↑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photochemical activity and ATP production ↓, while </a:t>
            </a:r>
            <a:r>
              <a:rPr lang="en-US" altLang="zh-CN" sz="2800" dirty="0" err="1" smtClean="0"/>
              <a:t>photoinhibition</a:t>
            </a:r>
            <a:r>
              <a:rPr lang="en-US" altLang="zh-CN" sz="2800" dirty="0" smtClean="0"/>
              <a:t> 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CF1 and PC depart from membrane. </a:t>
            </a:r>
          </a:p>
          <a:p>
            <a:pPr algn="just" eaLnBrk="1" hangingPunct="1"/>
            <a:r>
              <a:rPr lang="en-US" altLang="zh-CN" sz="2800" dirty="0" smtClean="0"/>
              <a:t>Change in state of lipid and protein </a:t>
            </a:r>
            <a:r>
              <a:rPr lang="en-US" altLang="zh-CN" sz="2800" dirty="0" err="1" smtClean="0"/>
              <a:t>denuturation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ctr" eaLnBrk="1" hangingPunct="1">
              <a:lnSpc>
                <a:spcPct val="184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Chilling injury</a:t>
            </a:r>
          </a:p>
          <a:p>
            <a:pPr algn="just" eaLnBrk="1" hangingPunct="1"/>
            <a:r>
              <a:rPr lang="en-US" altLang="zh-CN" sz="2800" b="1" dirty="0" smtClean="0"/>
              <a:t>Chilling injury</a:t>
            </a:r>
            <a:r>
              <a:rPr lang="en-US" altLang="zh-CN" sz="2800" dirty="0" smtClean="0"/>
              <a:t> in tropical or subtropical plants is caused by temperature above 0℃ (freezing point )..</a:t>
            </a:r>
            <a:r>
              <a:rPr lang="en-US" altLang="zh-CN" sz="2800" b="1" dirty="0" smtClean="0"/>
              <a:t> </a:t>
            </a:r>
          </a:p>
          <a:p>
            <a:pPr algn="just" eaLnBrk="1" hangingPunct="1"/>
            <a:r>
              <a:rPr lang="en-US" altLang="zh-CN" sz="2800" dirty="0" smtClean="0"/>
              <a:t>Maize, cotton rice seedling- 10℃</a:t>
            </a:r>
            <a:r>
              <a:rPr lang="zh-CN" altLang="en-US" sz="2800" dirty="0" smtClean="0"/>
              <a:t>。</a:t>
            </a:r>
          </a:p>
          <a:p>
            <a:pPr algn="just" eaLnBrk="1" hangingPunct="1"/>
            <a:r>
              <a:rPr lang="en-US" altLang="zh-CN" sz="2800" dirty="0" smtClean="0"/>
              <a:t>Rice pollen-mother cell division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23℃ for </a:t>
            </a:r>
            <a:r>
              <a:rPr lang="en-US" altLang="zh-CN" sz="2800" i="1" dirty="0" smtClean="0"/>
              <a:t>O. sativa</a:t>
            </a:r>
            <a:r>
              <a:rPr lang="en-US" altLang="zh-CN" sz="2800" dirty="0" smtClean="0"/>
              <a:t> and 20℃ for </a:t>
            </a:r>
            <a:r>
              <a:rPr lang="en-US" altLang="zh-CN" sz="2800" i="1" dirty="0" smtClean="0"/>
              <a:t>O. japonica.</a:t>
            </a:r>
            <a:endParaRPr lang="en-US" altLang="zh-CN" sz="2800" dirty="0" smtClean="0"/>
          </a:p>
          <a:p>
            <a:pPr algn="just" eaLnBrk="1" hangingPunct="1"/>
            <a:r>
              <a:rPr lang="en-US" altLang="zh-CN" sz="2800" dirty="0" smtClean="0"/>
              <a:t>Banana tree——13℃</a:t>
            </a:r>
            <a:r>
              <a:rPr lang="zh-CN" altLang="en-US" sz="2800" dirty="0" smtClean="0"/>
              <a:t>。</a:t>
            </a:r>
          </a:p>
          <a:p>
            <a:pPr algn="just" eaLnBrk="1" hangingPunct="1"/>
            <a:r>
              <a:rPr lang="en-US" altLang="zh-CN" sz="2800" dirty="0" smtClean="0"/>
              <a:t>Oak tree——5℃</a:t>
            </a:r>
            <a:r>
              <a:rPr lang="zh-CN" altLang="en-US" sz="28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ctr" eaLnBrk="1" hangingPunct="1">
              <a:lnSpc>
                <a:spcPct val="184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Metabolism disorder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zh-CN" altLang="en-US" sz="2800" dirty="0" smtClean="0"/>
              <a:t>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>Uptake function of roots declines and water balance disorders</a:t>
            </a:r>
            <a:endParaRPr lang="en-US" altLang="zh-CN" dirty="0" smtClean="0"/>
          </a:p>
          <a:p>
            <a:pPr algn="just" eaLnBrk="1" hangingPunct="1"/>
            <a:r>
              <a:rPr lang="en-US" altLang="zh-CN" sz="2800" b="1" dirty="0" smtClean="0"/>
              <a:t>Transpiration</a:t>
            </a:r>
            <a:r>
              <a:rPr lang="en-US" altLang="zh-CN" sz="2800" b="1" dirty="0" smtClean="0">
                <a:cs typeface="Times New Roman" pitchFamily="18" charset="0"/>
              </a:rPr>
              <a:t>&gt;water absorption</a:t>
            </a:r>
            <a:r>
              <a:rPr lang="en-US" altLang="zh-CN" sz="2800" b="1" dirty="0" smtClean="0"/>
              <a:t>. The plant loss water and leaf curl</a:t>
            </a:r>
            <a:r>
              <a:rPr lang="zh-CN" altLang="en-US" sz="2800" dirty="0" smtClean="0"/>
              <a:t>。</a:t>
            </a:r>
          </a:p>
          <a:p>
            <a:pPr algn="just" eaLnBrk="1" hangingPunct="1"/>
            <a:r>
              <a:rPr lang="zh-CN" altLang="en-US" sz="2800" dirty="0" smtClean="0"/>
              <a:t>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>Photosynthetic rate lowers </a:t>
            </a:r>
            <a:r>
              <a:rPr lang="zh-CN" altLang="en-US" sz="2800" dirty="0" smtClean="0"/>
              <a:t>。</a:t>
            </a:r>
          </a:p>
          <a:p>
            <a:pPr algn="just" eaLnBrk="1" hangingPunct="1"/>
            <a:r>
              <a:rPr lang="en-US" altLang="zh-CN" sz="2800" dirty="0" smtClean="0"/>
              <a:t>Photosynthesis&lt; respiration, starvation to death.</a:t>
            </a:r>
            <a:endParaRPr lang="zh-CN" altLang="en-US" sz="2800" dirty="0" smtClean="0"/>
          </a:p>
          <a:p>
            <a:pPr algn="just" eaLnBrk="1" hangingPunct="1"/>
            <a:r>
              <a:rPr lang="en-US" altLang="zh-CN" sz="2800" dirty="0" err="1" smtClean="0"/>
              <a:t>Rubisco</a:t>
            </a:r>
            <a:r>
              <a:rPr lang="en-US" altLang="zh-CN" sz="2800" dirty="0" smtClean="0"/>
              <a:t> losses activity under low temperature</a:t>
            </a:r>
            <a:r>
              <a:rPr lang="zh-CN" altLang="zh-CN" sz="2800" dirty="0" smtClean="0"/>
              <a:t>，</a:t>
            </a:r>
            <a:r>
              <a:rPr lang="en-US" altLang="zh-CN" sz="2800" dirty="0" smtClean="0"/>
              <a:t>PSP uncouples and free radicals breaks suddenly.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eaLnBrk="1" hangingPunct="1"/>
            <a:r>
              <a:rPr lang="zh-CN" altLang="en-US" sz="2800" dirty="0" smtClean="0"/>
              <a:t>（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>Aerobic respiration decreases and anaerobic respiration increases</a:t>
            </a:r>
            <a:r>
              <a:rPr lang="zh-CN" altLang="en-US" sz="2800" dirty="0" smtClean="0"/>
              <a:t>。</a:t>
            </a:r>
          </a:p>
          <a:p>
            <a:pPr eaLnBrk="1" hangingPunct="1"/>
            <a:r>
              <a:rPr lang="en-US" altLang="zh-CN" sz="2800" dirty="0" smtClean="0"/>
              <a:t>Cytaa</a:t>
            </a:r>
            <a:r>
              <a:rPr lang="en-US" altLang="zh-CN" sz="2800" baseline="-25000" dirty="0" smtClean="0"/>
              <a:t>3 </a:t>
            </a:r>
            <a:r>
              <a:rPr lang="en-US" altLang="zh-CN" sz="2800" dirty="0" smtClean="0"/>
              <a:t>activity ↓, respiratory electron transport and </a:t>
            </a:r>
            <a:r>
              <a:rPr lang="en-US" altLang="zh-CN" sz="2800" dirty="0" err="1" smtClean="0"/>
              <a:t>phosphorylation</a:t>
            </a:r>
            <a:r>
              <a:rPr lang="en-US" altLang="zh-CN" sz="2800" dirty="0" smtClean="0"/>
              <a:t> activities ↓. Ethanol poison.</a:t>
            </a:r>
          </a:p>
          <a:p>
            <a:pPr eaLnBrk="1" hangingPunct="1"/>
            <a:r>
              <a:rPr lang="zh-CN" altLang="en-US" sz="2800" dirty="0" smtClean="0"/>
              <a:t>（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） </a:t>
            </a:r>
            <a:r>
              <a:rPr lang="en-US" altLang="zh-CN" sz="2800" dirty="0" smtClean="0"/>
              <a:t>Organic substance degrades</a:t>
            </a:r>
            <a:r>
              <a:rPr lang="zh-CN" altLang="en-US" sz="2800" dirty="0" smtClean="0"/>
              <a:t>。</a:t>
            </a:r>
          </a:p>
          <a:p>
            <a:pPr eaLnBrk="1" hangingPunct="1"/>
            <a:r>
              <a:rPr lang="zh-CN" altLang="en-US" sz="2800" dirty="0" smtClean="0"/>
              <a:t> </a:t>
            </a:r>
            <a:r>
              <a:rPr lang="en-US" altLang="zh-CN" sz="2800" dirty="0" smtClean="0"/>
              <a:t>protease↑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protein↓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RNA,ATP ↓.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924800" cy="5257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Physiological reaction of plant to low temperature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(1)  Water content, metabolism, growth decrease .</a:t>
            </a:r>
            <a:endParaRPr lang="en-US" altLang="zh-CN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Total water content↓</a:t>
            </a:r>
            <a:r>
              <a:rPr lang="zh-CN" altLang="en-US" dirty="0" smtClean="0"/>
              <a:t>，</a:t>
            </a:r>
            <a:r>
              <a:rPr lang="en-US" altLang="zh-CN" dirty="0" smtClean="0"/>
              <a:t>bound water↑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free water and ratio (free water/bound water) ↓</a:t>
            </a:r>
            <a:r>
              <a:rPr lang="zh-CN" altLang="en-US" dirty="0" smtClean="0"/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(2)  Protective substances increase</a:t>
            </a:r>
            <a:r>
              <a:rPr lang="zh-CN" altLang="en-US" b="1" dirty="0" smtClean="0"/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NADPH reduces</a:t>
            </a:r>
            <a:r>
              <a:rPr lang="zh-CN" altLang="en-US" dirty="0" smtClean="0"/>
              <a:t> ，</a:t>
            </a:r>
            <a:r>
              <a:rPr lang="en-US" altLang="zh-CN" dirty="0" smtClean="0"/>
              <a:t>ATP and sugar↑, bound water↑.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09600"/>
            <a:ext cx="8062912" cy="5486400"/>
          </a:xfrm>
        </p:spPr>
        <p:txBody>
          <a:bodyPr/>
          <a:lstStyle/>
          <a:p>
            <a:pPr eaLnBrk="1" hangingPunct="1"/>
            <a:r>
              <a:rPr lang="en-US" altLang="zh-CN" sz="2800" b="1" dirty="0" smtClean="0"/>
              <a:t>(3) Unsaturated fatty acid increase in membrane</a:t>
            </a:r>
            <a:r>
              <a:rPr lang="zh-CN" altLang="en-US" sz="2800" dirty="0" smtClean="0"/>
              <a:t>。</a:t>
            </a:r>
          </a:p>
          <a:p>
            <a:pPr eaLnBrk="1" hangingPunct="1"/>
            <a:r>
              <a:rPr lang="en-US" altLang="zh-CN" sz="2800" b="1" dirty="0" smtClean="0"/>
              <a:t>Unsaturated fatty acid↑ and saturated one ↓.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b="1" dirty="0" smtClean="0"/>
              <a:t>(4)  ABA↑</a:t>
            </a:r>
            <a:r>
              <a:rPr lang="zh-CN" altLang="en-US" sz="2800" b="1" dirty="0" smtClean="0"/>
              <a:t>，</a:t>
            </a:r>
            <a:r>
              <a:rPr lang="en-US" altLang="zh-CN" sz="2800" b="1" dirty="0" smtClean="0"/>
              <a:t>GA↓, dormancy appears.</a:t>
            </a:r>
          </a:p>
          <a:p>
            <a:pPr eaLnBrk="1" hangingPunct="1"/>
            <a:endParaRPr lang="en-US" altLang="zh-CN" sz="2800" b="1" dirty="0" smtClean="0"/>
          </a:p>
          <a:p>
            <a:pPr eaLnBrk="1" hangingPunct="1"/>
            <a:r>
              <a:rPr lang="en-US" altLang="zh-CN" sz="2800" b="1" dirty="0" smtClean="0"/>
              <a:t>(5)  Proteins-resistant to freezing accumulations.</a:t>
            </a:r>
          </a:p>
          <a:p>
            <a:pPr eaLnBrk="1" hangingPunct="1"/>
            <a:endParaRPr lang="en-US" altLang="zh-CN" sz="2800" b="1" dirty="0" smtClean="0"/>
          </a:p>
          <a:p>
            <a:pPr eaLnBrk="1" hangingPunct="1"/>
            <a:r>
              <a:rPr lang="en-US" altLang="zh-CN" sz="2800" b="1" dirty="0" smtClean="0"/>
              <a:t>Freezing resistant protein —— Ice-Box——The genes expression induced by freeze——freeze-resistant protein.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Methods to increase the resistance to low temperature</a:t>
            </a:r>
            <a:endParaRPr lang="zh-CN" altLang="en-US" b="1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altLang="zh-CN" b="1" dirty="0" smtClean="0"/>
              <a:t>(1) The resistant cultivars.</a:t>
            </a:r>
          </a:p>
          <a:p>
            <a:pPr algn="just" eaLnBrk="1" hangingPunct="1"/>
            <a:r>
              <a:rPr lang="en-US" altLang="zh-CN" b="1" dirty="0" smtClean="0"/>
              <a:t>(2) Low temperature hardening.</a:t>
            </a:r>
          </a:p>
          <a:p>
            <a:pPr algn="just" eaLnBrk="1" hangingPunct="1"/>
            <a:r>
              <a:rPr lang="en-US" altLang="zh-CN" b="1" dirty="0" smtClean="0"/>
              <a:t>(3) Chemical control.</a:t>
            </a:r>
          </a:p>
          <a:p>
            <a:pPr algn="just" eaLnBrk="1" hangingPunct="1"/>
            <a:r>
              <a:rPr lang="en-US" altLang="zh-CN" dirty="0" smtClean="0"/>
              <a:t>ABA ,CCC).</a:t>
            </a:r>
          </a:p>
          <a:p>
            <a:pPr algn="just" eaLnBrk="1" hangingPunct="1"/>
            <a:r>
              <a:rPr lang="en-US" altLang="zh-CN" b="1" dirty="0" smtClean="0"/>
              <a:t>(4) Others.</a:t>
            </a:r>
          </a:p>
          <a:p>
            <a:pPr algn="just" eaLnBrk="1" hangingPunct="1"/>
            <a:r>
              <a:rPr lang="en-US" altLang="zh-CN" dirty="0" smtClean="0"/>
              <a:t>PK application, keep warm with artificial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High temperature stress and heat resistance of plants</a:t>
            </a:r>
            <a:endParaRPr lang="zh-CN" altLang="en-US" b="1" dirty="0" smtClean="0"/>
          </a:p>
          <a:p>
            <a:pPr algn="just" eaLnBrk="1" hangingPunct="1"/>
            <a:r>
              <a:rPr lang="en-US" altLang="zh-CN" sz="2800" dirty="0" smtClean="0"/>
              <a:t>Cold-favored plants: some alga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bacteria and fungi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meets heat injury at 15</a:t>
            </a:r>
            <a:r>
              <a:rPr lang="zh-CN" altLang="en-US" sz="2800" dirty="0" smtClean="0"/>
              <a:t>－</a:t>
            </a:r>
            <a:r>
              <a:rPr lang="en-US" altLang="zh-CN" sz="2800" dirty="0" smtClean="0"/>
              <a:t>20℃ .</a:t>
            </a:r>
          </a:p>
          <a:p>
            <a:pPr algn="just" eaLnBrk="1" hangingPunct="1"/>
            <a:r>
              <a:rPr lang="en-US" altLang="zh-CN" sz="2800" dirty="0" smtClean="0"/>
              <a:t>Temperature-mediate plant: most of crops——35℃.</a:t>
            </a:r>
          </a:p>
          <a:p>
            <a:pPr algn="just" eaLnBrk="1" hangingPunct="1"/>
            <a:r>
              <a:rPr lang="en-US" altLang="zh-CN" sz="2800" dirty="0" smtClean="0"/>
              <a:t>Temperature-favored plants: some alga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bacteria  65</a:t>
            </a:r>
            <a:r>
              <a:rPr lang="zh-CN" altLang="en-US" sz="2800" dirty="0" smtClean="0"/>
              <a:t>－</a:t>
            </a:r>
            <a:r>
              <a:rPr lang="en-US" altLang="zh-CN" sz="2800" dirty="0" smtClean="0"/>
              <a:t>100℃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many CAM plants&gt;50℃.</a:t>
            </a:r>
          </a:p>
          <a:p>
            <a:pPr algn="just" eaLnBrk="1" hangingPunct="1"/>
            <a:r>
              <a:rPr lang="en-US" altLang="zh-CN" sz="2800" b="1" dirty="0" smtClean="0"/>
              <a:t>Heat injury is a damage to the temperature- mediate plant by high temperature above 35℃.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just" eaLnBrk="1" hangingPunct="1">
              <a:lnSpc>
                <a:spcPct val="184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</a:rPr>
              <a:t>Resistance includes adaptation, avoidance and tolerance.</a:t>
            </a:r>
          </a:p>
          <a:p>
            <a:pPr eaLnBrk="1" hangingPunct="1"/>
            <a:r>
              <a:rPr lang="en-US" altLang="zh-CN" sz="2800" b="1" dirty="0" smtClean="0"/>
              <a:t>Adaptation is permanent resistance to stress in morphology and structure , physiology and biochemistry under long-term stress condition.</a:t>
            </a:r>
          </a:p>
          <a:p>
            <a:pPr eaLnBrk="1" hangingPunct="1"/>
            <a:endParaRPr lang="en-US" altLang="zh-CN" sz="2800" b="1" dirty="0" smtClean="0"/>
          </a:p>
          <a:p>
            <a:pPr eaLnBrk="1" hangingPunct="1"/>
            <a:r>
              <a:rPr lang="en-US" altLang="zh-CN" sz="2800" b="1" dirty="0" smtClean="0"/>
              <a:t>a well-developed </a:t>
            </a:r>
            <a:r>
              <a:rPr lang="en-US" altLang="zh-CN" sz="2800" b="1" dirty="0" err="1" smtClean="0"/>
              <a:t>aerenchyma</a:t>
            </a:r>
            <a:r>
              <a:rPr lang="en-US" altLang="zh-CN" sz="2800" b="1" dirty="0" smtClean="0"/>
              <a:t> </a:t>
            </a:r>
            <a:r>
              <a:rPr lang="en-US" altLang="zh-CN" sz="2800" dirty="0" smtClean="0"/>
              <a:t>in hydrophytes,</a:t>
            </a:r>
            <a:r>
              <a:rPr lang="en-US" altLang="zh-CN" sz="2800" b="1" dirty="0" smtClean="0"/>
              <a:t> </a:t>
            </a:r>
          </a:p>
          <a:p>
            <a:pPr eaLnBrk="1" hangingPunct="1"/>
            <a:r>
              <a:rPr lang="en-US" altLang="zh-CN" sz="2800" b="1" dirty="0" smtClean="0"/>
              <a:t>a pattern for stomata movement</a:t>
            </a:r>
            <a:r>
              <a:rPr lang="en-US" altLang="zh-CN" sz="2800" dirty="0" smtClean="0"/>
              <a:t> in CAM plant.</a:t>
            </a:r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09600"/>
            <a:ext cx="7772400" cy="54864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Reasons for heat injure</a:t>
            </a:r>
          </a:p>
          <a:p>
            <a:pPr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 Indirect damage</a:t>
            </a:r>
          </a:p>
          <a:p>
            <a:pPr algn="just" eaLnBrk="1" hangingPunct="1"/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Starvation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algn="just"/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Poisoning</a:t>
            </a:r>
            <a:r>
              <a:rPr lang="zh-CN" altLang="en-US" sz="2800" dirty="0" smtClean="0"/>
              <a:t>。</a:t>
            </a:r>
          </a:p>
          <a:p>
            <a:pPr algn="just"/>
            <a:r>
              <a:rPr lang="en-US" altLang="zh-CN" sz="2800" dirty="0" smtClean="0"/>
              <a:t>Ethanol or acetaldehyde, free radicals</a:t>
            </a:r>
          </a:p>
          <a:p>
            <a:pPr algn="just"/>
            <a:r>
              <a:rPr lang="zh-CN" altLang="en-US" sz="2800" dirty="0" smtClean="0"/>
              <a:t>（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deficiency of biotins</a:t>
            </a:r>
            <a:r>
              <a:rPr lang="zh-CN" altLang="en-US" sz="2800" b="1" dirty="0" smtClean="0"/>
              <a:t>。</a:t>
            </a:r>
            <a:endParaRPr lang="zh-CN" altLang="en-US" sz="2800" dirty="0" smtClean="0"/>
          </a:p>
          <a:p>
            <a:pPr algn="just"/>
            <a:r>
              <a:rPr lang="en-US" altLang="zh-CN" sz="2800" dirty="0" smtClean="0"/>
              <a:t>Biotins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Vitamins  </a:t>
            </a:r>
          </a:p>
          <a:p>
            <a:pPr algn="just"/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damage of nuclear acids and proteins.</a:t>
            </a:r>
            <a:endParaRPr lang="en-US" altLang="zh-CN" sz="2800" dirty="0" smtClean="0"/>
          </a:p>
          <a:p>
            <a:pPr algn="just" eaLnBrk="1" hangingPunct="1"/>
            <a:endParaRPr lang="zh-CN" altLang="en-US" sz="2800" dirty="0" smtClean="0"/>
          </a:p>
          <a:p>
            <a:pPr algn="just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Temperature compensation point: 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Pn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 is equal to zero at high temperature</a:t>
            </a:r>
          </a:p>
          <a:p>
            <a:pPr algn="just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Respiration is much larger than photosynthesis. 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476375" y="1125538"/>
          <a:ext cx="5905500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图表" r:id="rId3" imgW="5905500" imgH="4448251" progId="MSGraph.Chart.8">
                  <p:embed/>
                </p:oleObj>
              </mc:Choice>
              <mc:Fallback>
                <p:oleObj name="图表" r:id="rId3" imgW="5905500" imgH="4448251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25538"/>
                        <a:ext cx="5905500" cy="444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 rot="-5369906">
            <a:off x="154782" y="2877343"/>
            <a:ext cx="2559050" cy="493713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altLang="zh-CN"/>
              <a:t>Pn,Rd (</a:t>
            </a:r>
            <a:r>
              <a:rPr lang="en-US" altLang="zh-CN">
                <a:sym typeface="Symbol" pitchFamily="18" charset="2"/>
              </a:rPr>
              <a:t></a:t>
            </a:r>
            <a:r>
              <a:rPr lang="en-US" altLang="zh-CN"/>
              <a:t>molm</a:t>
            </a:r>
            <a:r>
              <a:rPr lang="en-US" altLang="zh-CN" baseline="30000"/>
              <a:t>-2</a:t>
            </a:r>
            <a:r>
              <a:rPr lang="en-US" altLang="zh-CN"/>
              <a:t>s</a:t>
            </a:r>
            <a:r>
              <a:rPr lang="en-US" altLang="zh-CN" baseline="30000"/>
              <a:t>-1</a:t>
            </a:r>
            <a:r>
              <a:rPr lang="en-US" altLang="zh-CN"/>
              <a:t>)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32138" y="5445125"/>
            <a:ext cx="2819400" cy="4953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/>
              <a:t>Temperature (</a:t>
            </a:r>
            <a:r>
              <a:rPr lang="en-US" altLang="zh-CN">
                <a:latin typeface="宋体" pitchFamily="2" charset="-122"/>
              </a:rPr>
              <a:t>℃)</a:t>
            </a:r>
            <a:endParaRPr lang="en-US" altLang="zh-CN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148263" y="1341438"/>
            <a:ext cx="2743200" cy="395287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CN" sz="2000"/>
              <a:t>Total photosynthetic rate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924300" y="2852738"/>
            <a:ext cx="666750" cy="395287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CN"/>
              <a:t>Pn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011863" y="2420938"/>
            <a:ext cx="2160587" cy="360362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CN" sz="2000"/>
              <a:t>Respiration rate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5867400" y="2781300"/>
            <a:ext cx="133350" cy="198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5003800" y="1700213"/>
            <a:ext cx="266700" cy="296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284663" y="2565400"/>
            <a:ext cx="1587" cy="296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50825" y="6165850"/>
            <a:ext cx="797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Respiration is larger than photosynthesis under low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0386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Direct damage</a:t>
            </a:r>
          </a:p>
          <a:p>
            <a:pPr algn="just" eaLnBrk="1" hangingPunct="1"/>
            <a:r>
              <a:rPr lang="zh-CN" altLang="en-US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r>
              <a:rPr lang="en-US" altLang="zh-CN" b="1" dirty="0" smtClean="0">
                <a:solidFill>
                  <a:srgbClr val="FF0000"/>
                </a:solidFill>
              </a:rPr>
              <a:t>Protein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denaturation</a:t>
            </a:r>
            <a:endParaRPr lang="en-US" altLang="zh-CN" b="1" dirty="0" smtClean="0"/>
          </a:p>
          <a:p>
            <a:pPr algn="just" eaLnBrk="1" hangingPunct="1"/>
            <a:r>
              <a:rPr lang="en-US" altLang="zh-CN" dirty="0" smtClean="0"/>
              <a:t>Configuration damage</a:t>
            </a:r>
          </a:p>
          <a:p>
            <a:pPr eaLnBrk="1" hangingPunct="1"/>
            <a:r>
              <a:rPr lang="en-US" altLang="zh-CN" sz="2800" dirty="0" smtClean="0"/>
              <a:t>The degree in </a:t>
            </a:r>
            <a:r>
              <a:rPr lang="en-US" altLang="zh-CN" sz="2800" dirty="0" err="1" smtClean="0"/>
              <a:t>denaturation</a:t>
            </a:r>
            <a:r>
              <a:rPr lang="en-US" altLang="zh-CN" sz="2800" dirty="0" smtClean="0"/>
              <a:t> is positively related to  water content in plant tissue. </a:t>
            </a:r>
          </a:p>
          <a:p>
            <a:pPr eaLnBrk="1" hangingPunct="1"/>
            <a:r>
              <a:rPr lang="en-US" altLang="zh-CN" sz="2800" dirty="0" smtClean="0"/>
              <a:t>Dry seed is able to resist to 70</a:t>
            </a:r>
            <a:r>
              <a:rPr lang="zh-CN" altLang="en-US" sz="2800" dirty="0" smtClean="0"/>
              <a:t>－</a:t>
            </a:r>
            <a:r>
              <a:rPr lang="en-US" altLang="zh-CN" sz="2800" dirty="0" smtClean="0"/>
              <a:t>80℃</a:t>
            </a:r>
            <a:r>
              <a:rPr lang="zh-CN" altLang="en-US" sz="2800" dirty="0" smtClean="0"/>
              <a:t>。</a:t>
            </a:r>
          </a:p>
          <a:p>
            <a:pPr algn="just" eaLnBrk="1" hangingPunct="1"/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848600" cy="609600"/>
          </a:xfrm>
        </p:spPr>
        <p:txBody>
          <a:bodyPr/>
          <a:lstStyle/>
          <a:p>
            <a:pPr algn="just" eaLnBrk="1" hangingPunct="1"/>
            <a:r>
              <a:rPr lang="zh-CN" altLang="en-US" sz="2800" b="1" smtClean="0">
                <a:solidFill>
                  <a:srgbClr val="FF0000"/>
                </a:solidFill>
              </a:rPr>
              <a:t>（</a:t>
            </a:r>
            <a:r>
              <a:rPr lang="en-US" altLang="zh-CN" sz="2800" b="1" smtClean="0">
                <a:solidFill>
                  <a:srgbClr val="FF0000"/>
                </a:solidFill>
              </a:rPr>
              <a:t>2</a:t>
            </a:r>
            <a:r>
              <a:rPr lang="zh-CN" altLang="en-US" sz="2800" b="1" smtClean="0">
                <a:solidFill>
                  <a:srgbClr val="FF0000"/>
                </a:solidFill>
              </a:rPr>
              <a:t>）</a:t>
            </a:r>
            <a:r>
              <a:rPr lang="en-US" altLang="zh-CN" sz="2800" b="1" smtClean="0">
                <a:solidFill>
                  <a:srgbClr val="FF0000"/>
                </a:solidFill>
              </a:rPr>
              <a:t>Lipid  liquefaction</a:t>
            </a:r>
            <a:endParaRPr lang="en-US" altLang="zh-CN" sz="2800" b="1" smtClean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71600" y="3048000"/>
            <a:ext cx="7467600" cy="3111500"/>
            <a:chOff x="816" y="168"/>
            <a:chExt cx="4704" cy="1960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960" y="168"/>
              <a:ext cx="2544" cy="744"/>
              <a:chOff x="480" y="528"/>
              <a:chExt cx="2544" cy="744"/>
            </a:xfrm>
          </p:grpSpPr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480" y="768"/>
                <a:ext cx="1296" cy="504"/>
                <a:chOff x="816" y="528"/>
                <a:chExt cx="1296" cy="504"/>
              </a:xfrm>
            </p:grpSpPr>
            <p:grpSp>
              <p:nvGrpSpPr>
                <p:cNvPr id="5" name="Group 17"/>
                <p:cNvGrpSpPr>
                  <a:grpSpLocks/>
                </p:cNvGrpSpPr>
                <p:nvPr/>
              </p:nvGrpSpPr>
              <p:grpSpPr bwMode="auto">
                <a:xfrm>
                  <a:off x="816" y="528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512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13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14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509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10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11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506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07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08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503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04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05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500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01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02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97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98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99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94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95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96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91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92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93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88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89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90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85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86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87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82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83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84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62"/>
                <p:cNvGrpSpPr>
                  <a:grpSpLocks/>
                </p:cNvGrpSpPr>
                <p:nvPr/>
              </p:nvGrpSpPr>
              <p:grpSpPr bwMode="auto">
                <a:xfrm rot="10784607">
                  <a:off x="864" y="696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18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68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69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70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65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66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67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62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63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64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59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60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61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56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57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58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53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54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55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50" name="Oval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51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52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47" name="Oval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48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49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44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45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46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41" name="Oval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42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43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38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39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40" name="Freeform 10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42331" name="Oval 107"/>
              <p:cNvSpPr>
                <a:spLocks noChangeArrowheads="1"/>
              </p:cNvSpPr>
              <p:nvPr/>
            </p:nvSpPr>
            <p:spPr bwMode="auto">
              <a:xfrm>
                <a:off x="864" y="528"/>
                <a:ext cx="38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2" name="Oval 108"/>
              <p:cNvSpPr>
                <a:spLocks noChangeArrowheads="1"/>
              </p:cNvSpPr>
              <p:nvPr/>
            </p:nvSpPr>
            <p:spPr bwMode="auto">
              <a:xfrm>
                <a:off x="1584" y="624"/>
                <a:ext cx="288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3" name="Oval 109"/>
              <p:cNvSpPr>
                <a:spLocks noChangeArrowheads="1"/>
              </p:cNvSpPr>
              <p:nvPr/>
            </p:nvSpPr>
            <p:spPr bwMode="auto">
              <a:xfrm>
                <a:off x="1648" y="768"/>
                <a:ext cx="224" cy="4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110"/>
              <p:cNvGrpSpPr>
                <a:grpSpLocks/>
              </p:cNvGrpSpPr>
              <p:nvPr/>
            </p:nvGrpSpPr>
            <p:grpSpPr bwMode="auto">
              <a:xfrm>
                <a:off x="1728" y="768"/>
                <a:ext cx="1296" cy="504"/>
                <a:chOff x="816" y="528"/>
                <a:chExt cx="1296" cy="504"/>
              </a:xfrm>
            </p:grpSpPr>
            <p:grpSp>
              <p:nvGrpSpPr>
                <p:cNvPr id="30" name="Group 111"/>
                <p:cNvGrpSpPr>
                  <a:grpSpLocks/>
                </p:cNvGrpSpPr>
                <p:nvPr/>
              </p:nvGrpSpPr>
              <p:grpSpPr bwMode="auto">
                <a:xfrm>
                  <a:off x="816" y="528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31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22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23" name="Freeform 11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24" name="Freeform 11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8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19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20" name="Freeform 11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21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85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16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17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18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87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13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14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15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89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10" name="Oval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11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12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9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07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08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09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91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04" name="Oval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05" name="Freeform 13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06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92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401" name="Oval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02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03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93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98" name="Oval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99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00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999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95" name="Oval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96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97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00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92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93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94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42001" name="Group 156"/>
                <p:cNvGrpSpPr>
                  <a:grpSpLocks/>
                </p:cNvGrpSpPr>
                <p:nvPr/>
              </p:nvGrpSpPr>
              <p:grpSpPr bwMode="auto">
                <a:xfrm rot="10784607">
                  <a:off x="864" y="696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42005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78" name="Oval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79" name="Freeform 15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80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06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75" name="Oval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76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77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07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72" name="Oval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73" name="Freeform 16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74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08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69" name="Oval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70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71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09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66" name="Oval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67" name="Freeform 17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68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10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63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64" name="Freeform 17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65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29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60" name="Oval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61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62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30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57" name="Oval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58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59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31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54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55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56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32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51" name="Oval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52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53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33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2348" name="Oval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49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50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42108" name="Text Box 201"/>
            <p:cNvSpPr txBox="1">
              <a:spLocks noChangeArrowheads="1"/>
            </p:cNvSpPr>
            <p:nvPr/>
          </p:nvSpPr>
          <p:spPr bwMode="auto">
            <a:xfrm>
              <a:off x="3552" y="432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6600"/>
                  </a:solidFill>
                </a:rPr>
                <a:t>liquid-crystalline state</a:t>
              </a:r>
            </a:p>
          </p:txBody>
        </p:sp>
        <p:sp>
          <p:nvSpPr>
            <p:cNvPr id="42109" name="Line 202"/>
            <p:cNvSpPr>
              <a:spLocks noChangeShapeType="1"/>
            </p:cNvSpPr>
            <p:nvPr/>
          </p:nvSpPr>
          <p:spPr bwMode="auto">
            <a:xfrm>
              <a:off x="2256" y="9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0" name="Text Box 203"/>
            <p:cNvSpPr txBox="1">
              <a:spLocks noChangeArrowheads="1"/>
            </p:cNvSpPr>
            <p:nvPr/>
          </p:nvSpPr>
          <p:spPr bwMode="auto">
            <a:xfrm>
              <a:off x="2496" y="1104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Low temperature</a:t>
              </a:r>
            </a:p>
          </p:txBody>
        </p:sp>
        <p:grpSp>
          <p:nvGrpSpPr>
            <p:cNvPr id="42034" name="Group 204"/>
            <p:cNvGrpSpPr>
              <a:grpSpLocks/>
            </p:cNvGrpSpPr>
            <p:nvPr/>
          </p:nvGrpSpPr>
          <p:grpSpPr bwMode="auto">
            <a:xfrm>
              <a:off x="816" y="1248"/>
              <a:ext cx="2848" cy="880"/>
              <a:chOff x="816" y="1248"/>
              <a:chExt cx="2848" cy="880"/>
            </a:xfrm>
          </p:grpSpPr>
          <p:grpSp>
            <p:nvGrpSpPr>
              <p:cNvPr id="42056" name="Group 205"/>
              <p:cNvGrpSpPr>
                <a:grpSpLocks/>
              </p:cNvGrpSpPr>
              <p:nvPr/>
            </p:nvGrpSpPr>
            <p:grpSpPr bwMode="auto">
              <a:xfrm>
                <a:off x="816" y="1584"/>
                <a:ext cx="1312" cy="544"/>
                <a:chOff x="2816" y="528"/>
                <a:chExt cx="1312" cy="544"/>
              </a:xfrm>
            </p:grpSpPr>
            <p:grpSp>
              <p:nvGrpSpPr>
                <p:cNvPr id="42057" name="Group 206"/>
                <p:cNvGrpSpPr>
                  <a:grpSpLocks/>
                </p:cNvGrpSpPr>
                <p:nvPr/>
              </p:nvGrpSpPr>
              <p:grpSpPr bwMode="auto">
                <a:xfrm>
                  <a:off x="2816" y="528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42058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27" name="Oval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28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29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59" name="Group 211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24" name="Oval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25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26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60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21" name="Oval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22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23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61" name="Group 219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18" name="Oval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9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20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8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15" name="Oval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6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7" name="Line 2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81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12" name="Oval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3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4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82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09" name="Oval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0" name="Line 2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1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83" name="Group 235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06" name="Oval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07" name="Line 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08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84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03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04" name="Line 2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05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085" name="Group 243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300" name="Oval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01" name="Line 2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02" name="Line 2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07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97" name="Oval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98" name="Line 2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99" name="Line 2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11" name="Group 251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94" name="Oval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95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96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13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91" name="Oval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92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93" name="Line 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42117" name="Group 259"/>
                <p:cNvGrpSpPr>
                  <a:grpSpLocks/>
                </p:cNvGrpSpPr>
                <p:nvPr/>
              </p:nvGrpSpPr>
              <p:grpSpPr bwMode="auto">
                <a:xfrm rot="10732215">
                  <a:off x="2816" y="744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42118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75" name="Oval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76" name="Line 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77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19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72" name="Oval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7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7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0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69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7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7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1" name="Group 272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66" name="Oval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67" name="Line 2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68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2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63" name="Oval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64" name="Line 2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65" name="Line 2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3" name="Group 280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60" name="Oval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61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62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4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57" name="Oval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58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59" name="Line 2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5" name="Group 288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54" name="Oval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55" name="Line 2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56" name="Line 2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6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51" name="Oval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52" name="Line 2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53" name="Line 2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7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48" name="Oval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49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50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45" name="Oval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46" name="Line 3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47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29" name="Group 304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42" name="Oval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43" name="Line 3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44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30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39" name="Oval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40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41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42114" name="Oval 312"/>
              <p:cNvSpPr>
                <a:spLocks noChangeArrowheads="1"/>
              </p:cNvSpPr>
              <p:nvPr/>
            </p:nvSpPr>
            <p:spPr bwMode="auto">
              <a:xfrm>
                <a:off x="2112" y="1584"/>
                <a:ext cx="96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5" name="Oval 313"/>
              <p:cNvSpPr>
                <a:spLocks noChangeArrowheads="1"/>
              </p:cNvSpPr>
              <p:nvPr/>
            </p:nvSpPr>
            <p:spPr bwMode="auto">
              <a:xfrm>
                <a:off x="1248" y="1248"/>
                <a:ext cx="336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6" name="Oval 314"/>
              <p:cNvSpPr>
                <a:spLocks noChangeArrowheads="1"/>
              </p:cNvSpPr>
              <p:nvPr/>
            </p:nvSpPr>
            <p:spPr bwMode="auto">
              <a:xfrm>
                <a:off x="1776" y="1296"/>
                <a:ext cx="240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131" name="Group 315"/>
              <p:cNvGrpSpPr>
                <a:grpSpLocks/>
              </p:cNvGrpSpPr>
              <p:nvPr/>
            </p:nvGrpSpPr>
            <p:grpSpPr bwMode="auto">
              <a:xfrm>
                <a:off x="2352" y="1584"/>
                <a:ext cx="1312" cy="544"/>
                <a:chOff x="2816" y="528"/>
                <a:chExt cx="1312" cy="544"/>
              </a:xfrm>
            </p:grpSpPr>
            <p:grpSp>
              <p:nvGrpSpPr>
                <p:cNvPr id="42132" name="Group 316"/>
                <p:cNvGrpSpPr>
                  <a:grpSpLocks/>
                </p:cNvGrpSpPr>
                <p:nvPr/>
              </p:nvGrpSpPr>
              <p:grpSpPr bwMode="auto">
                <a:xfrm>
                  <a:off x="2816" y="528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42172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21" name="Oval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22" name="Line 3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23" name="Line 3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73" name="Group 321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18" name="Oval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9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20" name="Line 3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74" name="Group 325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15" name="Oval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6" name="Line 3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7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75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12" name="Oval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3" name="Line 3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4" name="Line 3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76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09" name="Oval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0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1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77" name="Group 337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06" name="Oval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0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08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78" name="Group 341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03" name="Oval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04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05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79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200" name="Oval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01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02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80" name="Group 349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97" name="Oval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98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99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81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94" name="Oval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95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96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82" name="Group 357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91" name="Oval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92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93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83" name="Group 361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88" name="Oval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89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90" name="Line 3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184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85" name="Oval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86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87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42224" name="Group 369"/>
                <p:cNvGrpSpPr>
                  <a:grpSpLocks/>
                </p:cNvGrpSpPr>
                <p:nvPr/>
              </p:nvGrpSpPr>
              <p:grpSpPr bwMode="auto">
                <a:xfrm rot="10732215">
                  <a:off x="2816" y="744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42225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69" name="Oval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70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71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26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66" name="Oval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67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68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27" name="Group 378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63" name="Oval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64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65" name="Line 3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28" name="Group 382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60" name="Oval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61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62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29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57" name="Oval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58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59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30" name="Group 390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54" name="Oval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55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56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31" name="Group 394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51" name="Oval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52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53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32" name="Group 398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48" name="Oval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49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50" name="Line 4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33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45" name="Oval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46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47" name="Line 4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34" name="Group 406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42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43" name="Line 4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44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35" name="Group 410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39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40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41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36" name="Group 414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36" name="Oval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37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38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237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2133" name="Oval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34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35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42112" name="Text Box 422"/>
            <p:cNvSpPr txBox="1">
              <a:spLocks noChangeArrowheads="1"/>
            </p:cNvSpPr>
            <p:nvPr/>
          </p:nvSpPr>
          <p:spPr bwMode="auto">
            <a:xfrm>
              <a:off x="3888" y="1632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6600"/>
                  </a:solidFill>
                </a:rPr>
                <a:t>Solid-gel state</a:t>
              </a:r>
            </a:p>
          </p:txBody>
        </p:sp>
      </p:grpSp>
      <p:sp>
        <p:nvSpPr>
          <p:cNvPr id="41988" name="Line 423"/>
          <p:cNvSpPr>
            <a:spLocks noChangeShapeType="1"/>
          </p:cNvSpPr>
          <p:nvPr/>
        </p:nvSpPr>
        <p:spPr bwMode="auto">
          <a:xfrm flipV="1">
            <a:off x="35814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2238" name="Group 426"/>
          <p:cNvGrpSpPr>
            <a:grpSpLocks/>
          </p:cNvGrpSpPr>
          <p:nvPr/>
        </p:nvGrpSpPr>
        <p:grpSpPr bwMode="auto">
          <a:xfrm rot="3849296">
            <a:off x="3263900" y="1797050"/>
            <a:ext cx="457200" cy="520700"/>
            <a:chOff x="816" y="536"/>
            <a:chExt cx="288" cy="328"/>
          </a:xfrm>
        </p:grpSpPr>
        <p:sp>
          <p:nvSpPr>
            <p:cNvPr id="42104" name="Oval 427"/>
            <p:cNvSpPr>
              <a:spLocks noChangeArrowheads="1"/>
            </p:cNvSpPr>
            <p:nvPr/>
          </p:nvSpPr>
          <p:spPr bwMode="auto">
            <a:xfrm>
              <a:off x="944" y="536"/>
              <a:ext cx="96" cy="9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5" name="Freeform 428"/>
            <p:cNvSpPr>
              <a:spLocks/>
            </p:cNvSpPr>
            <p:nvPr/>
          </p:nvSpPr>
          <p:spPr bwMode="auto">
            <a:xfrm>
              <a:off x="816" y="624"/>
              <a:ext cx="160" cy="240"/>
            </a:xfrm>
            <a:custGeom>
              <a:avLst/>
              <a:gdLst>
                <a:gd name="T0" fmla="*/ 144 w 160"/>
                <a:gd name="T1" fmla="*/ 0 h 240"/>
                <a:gd name="T2" fmla="*/ 144 w 160"/>
                <a:gd name="T3" fmla="*/ 96 h 240"/>
                <a:gd name="T4" fmla="*/ 48 w 160"/>
                <a:gd name="T5" fmla="*/ 192 h 240"/>
                <a:gd name="T6" fmla="*/ 0 w 160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240"/>
                <a:gd name="T14" fmla="*/ 160 w 160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240">
                  <a:moveTo>
                    <a:pt x="144" y="0"/>
                  </a:moveTo>
                  <a:cubicBezTo>
                    <a:pt x="152" y="32"/>
                    <a:pt x="160" y="64"/>
                    <a:pt x="144" y="96"/>
                  </a:cubicBezTo>
                  <a:cubicBezTo>
                    <a:pt x="128" y="128"/>
                    <a:pt x="72" y="168"/>
                    <a:pt x="48" y="192"/>
                  </a:cubicBezTo>
                  <a:cubicBezTo>
                    <a:pt x="24" y="216"/>
                    <a:pt x="12" y="228"/>
                    <a:pt x="0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6" name="Freeform 429"/>
            <p:cNvSpPr>
              <a:spLocks/>
            </p:cNvSpPr>
            <p:nvPr/>
          </p:nvSpPr>
          <p:spPr bwMode="auto">
            <a:xfrm>
              <a:off x="992" y="624"/>
              <a:ext cx="112" cy="240"/>
            </a:xfrm>
            <a:custGeom>
              <a:avLst/>
              <a:gdLst>
                <a:gd name="T0" fmla="*/ 16 w 112"/>
                <a:gd name="T1" fmla="*/ 0 h 240"/>
                <a:gd name="T2" fmla="*/ 16 w 112"/>
                <a:gd name="T3" fmla="*/ 144 h 240"/>
                <a:gd name="T4" fmla="*/ 112 w 112"/>
                <a:gd name="T5" fmla="*/ 240 h 240"/>
                <a:gd name="T6" fmla="*/ 0 60000 65536"/>
                <a:gd name="T7" fmla="*/ 0 60000 65536"/>
                <a:gd name="T8" fmla="*/ 0 60000 65536"/>
                <a:gd name="T9" fmla="*/ 0 w 112"/>
                <a:gd name="T10" fmla="*/ 0 h 240"/>
                <a:gd name="T11" fmla="*/ 112 w 11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240">
                  <a:moveTo>
                    <a:pt x="16" y="0"/>
                  </a:moveTo>
                  <a:cubicBezTo>
                    <a:pt x="8" y="52"/>
                    <a:pt x="0" y="104"/>
                    <a:pt x="16" y="144"/>
                  </a:cubicBezTo>
                  <a:cubicBezTo>
                    <a:pt x="32" y="184"/>
                    <a:pt x="72" y="212"/>
                    <a:pt x="112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278" name="Group 432"/>
          <p:cNvGrpSpPr>
            <a:grpSpLocks/>
          </p:cNvGrpSpPr>
          <p:nvPr/>
        </p:nvGrpSpPr>
        <p:grpSpPr bwMode="auto">
          <a:xfrm>
            <a:off x="3079750" y="1524000"/>
            <a:ext cx="673100" cy="914400"/>
            <a:chOff x="1008" y="2160"/>
            <a:chExt cx="424" cy="576"/>
          </a:xfrm>
        </p:grpSpPr>
        <p:grpSp>
          <p:nvGrpSpPr>
            <p:cNvPr id="42279" name="Group 433"/>
            <p:cNvGrpSpPr>
              <a:grpSpLocks/>
            </p:cNvGrpSpPr>
            <p:nvPr/>
          </p:nvGrpSpPr>
          <p:grpSpPr bwMode="auto">
            <a:xfrm>
              <a:off x="1040" y="2168"/>
              <a:ext cx="288" cy="328"/>
              <a:chOff x="816" y="536"/>
              <a:chExt cx="288" cy="328"/>
            </a:xfrm>
          </p:grpSpPr>
          <p:sp>
            <p:nvSpPr>
              <p:cNvPr id="42101" name="Oval 434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2" name="Freeform 435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3" name="Freeform 436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80" name="Group 437"/>
            <p:cNvGrpSpPr>
              <a:grpSpLocks/>
            </p:cNvGrpSpPr>
            <p:nvPr/>
          </p:nvGrpSpPr>
          <p:grpSpPr bwMode="auto">
            <a:xfrm rot="862151">
              <a:off x="1104" y="2160"/>
              <a:ext cx="288" cy="328"/>
              <a:chOff x="816" y="536"/>
              <a:chExt cx="288" cy="328"/>
            </a:xfrm>
          </p:grpSpPr>
          <p:sp>
            <p:nvSpPr>
              <p:cNvPr id="42098" name="Oval 438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9" name="Freeform 439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0" name="Freeform 440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81" name="Group 441"/>
            <p:cNvGrpSpPr>
              <a:grpSpLocks/>
            </p:cNvGrpSpPr>
            <p:nvPr/>
          </p:nvGrpSpPr>
          <p:grpSpPr bwMode="auto">
            <a:xfrm rot="2745919">
              <a:off x="1124" y="2188"/>
              <a:ext cx="288" cy="328"/>
              <a:chOff x="816" y="536"/>
              <a:chExt cx="288" cy="328"/>
            </a:xfrm>
          </p:grpSpPr>
          <p:sp>
            <p:nvSpPr>
              <p:cNvPr id="42095" name="Oval 442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6" name="Freeform 443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7" name="Freeform 444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82" name="Group 445"/>
            <p:cNvGrpSpPr>
              <a:grpSpLocks/>
            </p:cNvGrpSpPr>
            <p:nvPr/>
          </p:nvGrpSpPr>
          <p:grpSpPr bwMode="auto">
            <a:xfrm rot="4637021">
              <a:off x="1124" y="2212"/>
              <a:ext cx="288" cy="328"/>
              <a:chOff x="816" y="536"/>
              <a:chExt cx="288" cy="328"/>
            </a:xfrm>
          </p:grpSpPr>
          <p:sp>
            <p:nvSpPr>
              <p:cNvPr id="42092" name="Oval 446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3" name="Freeform 447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4" name="Freeform 448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83" name="Group 449"/>
            <p:cNvGrpSpPr>
              <a:grpSpLocks/>
            </p:cNvGrpSpPr>
            <p:nvPr/>
          </p:nvGrpSpPr>
          <p:grpSpPr bwMode="auto">
            <a:xfrm rot="5828179">
              <a:off x="1028" y="2428"/>
              <a:ext cx="288" cy="328"/>
              <a:chOff x="816" y="536"/>
              <a:chExt cx="288" cy="328"/>
            </a:xfrm>
          </p:grpSpPr>
          <p:sp>
            <p:nvSpPr>
              <p:cNvPr id="42089" name="Oval 450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0" name="Freeform 451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1" name="Freeform 452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84" name="Group 453"/>
            <p:cNvGrpSpPr>
              <a:grpSpLocks/>
            </p:cNvGrpSpPr>
            <p:nvPr/>
          </p:nvGrpSpPr>
          <p:grpSpPr bwMode="auto">
            <a:xfrm rot="6622726">
              <a:off x="1124" y="2332"/>
              <a:ext cx="288" cy="328"/>
              <a:chOff x="816" y="536"/>
              <a:chExt cx="288" cy="328"/>
            </a:xfrm>
          </p:grpSpPr>
          <p:sp>
            <p:nvSpPr>
              <p:cNvPr id="42086" name="Oval 454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7" name="Freeform 455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8" name="Freeform 456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285" name="Group 618"/>
          <p:cNvGrpSpPr>
            <a:grpSpLocks/>
          </p:cNvGrpSpPr>
          <p:nvPr/>
        </p:nvGrpSpPr>
        <p:grpSpPr bwMode="auto">
          <a:xfrm>
            <a:off x="3975100" y="1371600"/>
            <a:ext cx="673100" cy="914400"/>
            <a:chOff x="1008" y="2160"/>
            <a:chExt cx="424" cy="576"/>
          </a:xfrm>
        </p:grpSpPr>
        <p:grpSp>
          <p:nvGrpSpPr>
            <p:cNvPr id="42286" name="Group 619"/>
            <p:cNvGrpSpPr>
              <a:grpSpLocks/>
            </p:cNvGrpSpPr>
            <p:nvPr/>
          </p:nvGrpSpPr>
          <p:grpSpPr bwMode="auto">
            <a:xfrm>
              <a:off x="1040" y="2168"/>
              <a:ext cx="288" cy="328"/>
              <a:chOff x="816" y="536"/>
              <a:chExt cx="288" cy="328"/>
            </a:xfrm>
          </p:grpSpPr>
          <p:sp>
            <p:nvSpPr>
              <p:cNvPr id="42077" name="Oval 620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8" name="Freeform 621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9" name="Freeform 622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87" name="Group 623"/>
            <p:cNvGrpSpPr>
              <a:grpSpLocks/>
            </p:cNvGrpSpPr>
            <p:nvPr/>
          </p:nvGrpSpPr>
          <p:grpSpPr bwMode="auto">
            <a:xfrm rot="862151">
              <a:off x="1104" y="2160"/>
              <a:ext cx="288" cy="328"/>
              <a:chOff x="816" y="536"/>
              <a:chExt cx="288" cy="328"/>
            </a:xfrm>
          </p:grpSpPr>
          <p:sp>
            <p:nvSpPr>
              <p:cNvPr id="42074" name="Oval 624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5" name="Freeform 625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6" name="Freeform 626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88" name="Group 627"/>
            <p:cNvGrpSpPr>
              <a:grpSpLocks/>
            </p:cNvGrpSpPr>
            <p:nvPr/>
          </p:nvGrpSpPr>
          <p:grpSpPr bwMode="auto">
            <a:xfrm rot="2745919">
              <a:off x="1124" y="2188"/>
              <a:ext cx="288" cy="328"/>
              <a:chOff x="816" y="536"/>
              <a:chExt cx="288" cy="328"/>
            </a:xfrm>
          </p:grpSpPr>
          <p:sp>
            <p:nvSpPr>
              <p:cNvPr id="42071" name="Oval 628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2" name="Freeform 629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3" name="Freeform 630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89" name="Group 631"/>
            <p:cNvGrpSpPr>
              <a:grpSpLocks/>
            </p:cNvGrpSpPr>
            <p:nvPr/>
          </p:nvGrpSpPr>
          <p:grpSpPr bwMode="auto">
            <a:xfrm rot="4637021">
              <a:off x="1124" y="2212"/>
              <a:ext cx="288" cy="328"/>
              <a:chOff x="816" y="536"/>
              <a:chExt cx="288" cy="328"/>
            </a:xfrm>
          </p:grpSpPr>
          <p:sp>
            <p:nvSpPr>
              <p:cNvPr id="42068" name="Oval 632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9" name="Freeform 633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0" name="Freeform 634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290" name="Group 635"/>
            <p:cNvGrpSpPr>
              <a:grpSpLocks/>
            </p:cNvGrpSpPr>
            <p:nvPr/>
          </p:nvGrpSpPr>
          <p:grpSpPr bwMode="auto">
            <a:xfrm rot="5828179">
              <a:off x="1028" y="2428"/>
              <a:ext cx="288" cy="328"/>
              <a:chOff x="816" y="536"/>
              <a:chExt cx="288" cy="328"/>
            </a:xfrm>
          </p:grpSpPr>
          <p:sp>
            <p:nvSpPr>
              <p:cNvPr id="42065" name="Oval 636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6" name="Freeform 637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7" name="Freeform 638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330" name="Group 639"/>
            <p:cNvGrpSpPr>
              <a:grpSpLocks/>
            </p:cNvGrpSpPr>
            <p:nvPr/>
          </p:nvGrpSpPr>
          <p:grpSpPr bwMode="auto">
            <a:xfrm rot="6622726">
              <a:off x="1124" y="2332"/>
              <a:ext cx="288" cy="328"/>
              <a:chOff x="816" y="536"/>
              <a:chExt cx="288" cy="328"/>
            </a:xfrm>
          </p:grpSpPr>
          <p:sp>
            <p:nvSpPr>
              <p:cNvPr id="42062" name="Oval 640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3" name="Freeform 641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4" name="Freeform 642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334" name="Group 668"/>
          <p:cNvGrpSpPr>
            <a:grpSpLocks/>
          </p:cNvGrpSpPr>
          <p:nvPr/>
        </p:nvGrpSpPr>
        <p:grpSpPr bwMode="auto">
          <a:xfrm rot="-5132439">
            <a:off x="3898900" y="1524000"/>
            <a:ext cx="457200" cy="520700"/>
            <a:chOff x="816" y="536"/>
            <a:chExt cx="288" cy="328"/>
          </a:xfrm>
        </p:grpSpPr>
        <p:sp>
          <p:nvSpPr>
            <p:cNvPr id="42053" name="Oval 669"/>
            <p:cNvSpPr>
              <a:spLocks noChangeArrowheads="1"/>
            </p:cNvSpPr>
            <p:nvPr/>
          </p:nvSpPr>
          <p:spPr bwMode="auto">
            <a:xfrm>
              <a:off x="944" y="536"/>
              <a:ext cx="96" cy="9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4" name="Freeform 670"/>
            <p:cNvSpPr>
              <a:spLocks/>
            </p:cNvSpPr>
            <p:nvPr/>
          </p:nvSpPr>
          <p:spPr bwMode="auto">
            <a:xfrm>
              <a:off x="816" y="624"/>
              <a:ext cx="160" cy="240"/>
            </a:xfrm>
            <a:custGeom>
              <a:avLst/>
              <a:gdLst>
                <a:gd name="T0" fmla="*/ 144 w 160"/>
                <a:gd name="T1" fmla="*/ 0 h 240"/>
                <a:gd name="T2" fmla="*/ 144 w 160"/>
                <a:gd name="T3" fmla="*/ 96 h 240"/>
                <a:gd name="T4" fmla="*/ 48 w 160"/>
                <a:gd name="T5" fmla="*/ 192 h 240"/>
                <a:gd name="T6" fmla="*/ 0 w 160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240"/>
                <a:gd name="T14" fmla="*/ 160 w 160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240">
                  <a:moveTo>
                    <a:pt x="144" y="0"/>
                  </a:moveTo>
                  <a:cubicBezTo>
                    <a:pt x="152" y="32"/>
                    <a:pt x="160" y="64"/>
                    <a:pt x="144" y="96"/>
                  </a:cubicBezTo>
                  <a:cubicBezTo>
                    <a:pt x="128" y="128"/>
                    <a:pt x="72" y="168"/>
                    <a:pt x="48" y="192"/>
                  </a:cubicBezTo>
                  <a:cubicBezTo>
                    <a:pt x="24" y="216"/>
                    <a:pt x="12" y="228"/>
                    <a:pt x="0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5" name="Freeform 671"/>
            <p:cNvSpPr>
              <a:spLocks/>
            </p:cNvSpPr>
            <p:nvPr/>
          </p:nvSpPr>
          <p:spPr bwMode="auto">
            <a:xfrm>
              <a:off x="992" y="624"/>
              <a:ext cx="112" cy="240"/>
            </a:xfrm>
            <a:custGeom>
              <a:avLst/>
              <a:gdLst>
                <a:gd name="T0" fmla="*/ 16 w 112"/>
                <a:gd name="T1" fmla="*/ 0 h 240"/>
                <a:gd name="T2" fmla="*/ 16 w 112"/>
                <a:gd name="T3" fmla="*/ 144 h 240"/>
                <a:gd name="T4" fmla="*/ 112 w 112"/>
                <a:gd name="T5" fmla="*/ 240 h 240"/>
                <a:gd name="T6" fmla="*/ 0 60000 65536"/>
                <a:gd name="T7" fmla="*/ 0 60000 65536"/>
                <a:gd name="T8" fmla="*/ 0 60000 65536"/>
                <a:gd name="T9" fmla="*/ 0 w 112"/>
                <a:gd name="T10" fmla="*/ 0 h 240"/>
                <a:gd name="T11" fmla="*/ 112 w 11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240">
                  <a:moveTo>
                    <a:pt x="16" y="0"/>
                  </a:moveTo>
                  <a:cubicBezTo>
                    <a:pt x="8" y="52"/>
                    <a:pt x="0" y="104"/>
                    <a:pt x="16" y="144"/>
                  </a:cubicBezTo>
                  <a:cubicBezTo>
                    <a:pt x="32" y="184"/>
                    <a:pt x="72" y="212"/>
                    <a:pt x="112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35" name="Group 672"/>
          <p:cNvGrpSpPr>
            <a:grpSpLocks/>
          </p:cNvGrpSpPr>
          <p:nvPr/>
        </p:nvGrpSpPr>
        <p:grpSpPr bwMode="auto">
          <a:xfrm>
            <a:off x="4552950" y="1828800"/>
            <a:ext cx="781050" cy="914400"/>
            <a:chOff x="940" y="2160"/>
            <a:chExt cx="492" cy="576"/>
          </a:xfrm>
        </p:grpSpPr>
        <p:grpSp>
          <p:nvGrpSpPr>
            <p:cNvPr id="42336" name="Group 673"/>
            <p:cNvGrpSpPr>
              <a:grpSpLocks/>
            </p:cNvGrpSpPr>
            <p:nvPr/>
          </p:nvGrpSpPr>
          <p:grpSpPr bwMode="auto">
            <a:xfrm>
              <a:off x="1008" y="2160"/>
              <a:ext cx="424" cy="576"/>
              <a:chOff x="1008" y="2160"/>
              <a:chExt cx="424" cy="576"/>
            </a:xfrm>
          </p:grpSpPr>
          <p:grpSp>
            <p:nvGrpSpPr>
              <p:cNvPr id="42337" name="Group 674"/>
              <p:cNvGrpSpPr>
                <a:grpSpLocks/>
              </p:cNvGrpSpPr>
              <p:nvPr/>
            </p:nvGrpSpPr>
            <p:grpSpPr bwMode="auto">
              <a:xfrm>
                <a:off x="1040" y="2168"/>
                <a:ext cx="288" cy="328"/>
                <a:chOff x="816" y="536"/>
                <a:chExt cx="288" cy="328"/>
              </a:xfrm>
            </p:grpSpPr>
            <p:sp>
              <p:nvSpPr>
                <p:cNvPr id="42050" name="Oval 675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1" name="Freeform 676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2" name="Freeform 677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38" name="Group 678"/>
              <p:cNvGrpSpPr>
                <a:grpSpLocks/>
              </p:cNvGrpSpPr>
              <p:nvPr/>
            </p:nvGrpSpPr>
            <p:grpSpPr bwMode="auto">
              <a:xfrm rot="862151">
                <a:off x="1104" y="2160"/>
                <a:ext cx="288" cy="328"/>
                <a:chOff x="816" y="536"/>
                <a:chExt cx="288" cy="328"/>
              </a:xfrm>
            </p:grpSpPr>
            <p:sp>
              <p:nvSpPr>
                <p:cNvPr id="42047" name="Oval 679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8" name="Freeform 680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9" name="Freeform 681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39" name="Group 682"/>
              <p:cNvGrpSpPr>
                <a:grpSpLocks/>
              </p:cNvGrpSpPr>
              <p:nvPr/>
            </p:nvGrpSpPr>
            <p:grpSpPr bwMode="auto">
              <a:xfrm rot="2745919">
                <a:off x="1124" y="2188"/>
                <a:ext cx="288" cy="328"/>
                <a:chOff x="816" y="536"/>
                <a:chExt cx="288" cy="328"/>
              </a:xfrm>
            </p:grpSpPr>
            <p:sp>
              <p:nvSpPr>
                <p:cNvPr id="42044" name="Oval 683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5" name="Freeform 684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6" name="Freeform 685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40" name="Group 686"/>
              <p:cNvGrpSpPr>
                <a:grpSpLocks/>
              </p:cNvGrpSpPr>
              <p:nvPr/>
            </p:nvGrpSpPr>
            <p:grpSpPr bwMode="auto">
              <a:xfrm rot="4637021">
                <a:off x="1124" y="2212"/>
                <a:ext cx="288" cy="328"/>
                <a:chOff x="816" y="536"/>
                <a:chExt cx="288" cy="328"/>
              </a:xfrm>
            </p:grpSpPr>
            <p:sp>
              <p:nvSpPr>
                <p:cNvPr id="42041" name="Oval 687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2" name="Freeform 688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3" name="Freeform 689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41" name="Group 690"/>
              <p:cNvGrpSpPr>
                <a:grpSpLocks/>
              </p:cNvGrpSpPr>
              <p:nvPr/>
            </p:nvGrpSpPr>
            <p:grpSpPr bwMode="auto">
              <a:xfrm rot="5828179">
                <a:off x="1028" y="2428"/>
                <a:ext cx="288" cy="328"/>
                <a:chOff x="816" y="536"/>
                <a:chExt cx="288" cy="328"/>
              </a:xfrm>
            </p:grpSpPr>
            <p:sp>
              <p:nvSpPr>
                <p:cNvPr id="42038" name="Oval 691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9" name="Freeform 692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0" name="Freeform 693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42" name="Group 694"/>
              <p:cNvGrpSpPr>
                <a:grpSpLocks/>
              </p:cNvGrpSpPr>
              <p:nvPr/>
            </p:nvGrpSpPr>
            <p:grpSpPr bwMode="auto">
              <a:xfrm rot="6622726">
                <a:off x="1124" y="2332"/>
                <a:ext cx="288" cy="328"/>
                <a:chOff x="816" y="536"/>
                <a:chExt cx="288" cy="328"/>
              </a:xfrm>
            </p:grpSpPr>
            <p:sp>
              <p:nvSpPr>
                <p:cNvPr id="42035" name="Oval 695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6" name="Freeform 696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7" name="Freeform 697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343" name="Group 698"/>
            <p:cNvGrpSpPr>
              <a:grpSpLocks/>
            </p:cNvGrpSpPr>
            <p:nvPr/>
          </p:nvGrpSpPr>
          <p:grpSpPr bwMode="auto">
            <a:xfrm rot="-10132059">
              <a:off x="960" y="2160"/>
              <a:ext cx="424" cy="576"/>
              <a:chOff x="1008" y="2160"/>
              <a:chExt cx="424" cy="576"/>
            </a:xfrm>
          </p:grpSpPr>
          <p:grpSp>
            <p:nvGrpSpPr>
              <p:cNvPr id="42344" name="Group 699"/>
              <p:cNvGrpSpPr>
                <a:grpSpLocks/>
              </p:cNvGrpSpPr>
              <p:nvPr/>
            </p:nvGrpSpPr>
            <p:grpSpPr bwMode="auto">
              <a:xfrm>
                <a:off x="1040" y="2168"/>
                <a:ext cx="288" cy="328"/>
                <a:chOff x="816" y="536"/>
                <a:chExt cx="288" cy="328"/>
              </a:xfrm>
            </p:grpSpPr>
            <p:sp>
              <p:nvSpPr>
                <p:cNvPr id="42026" name="Oval 700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7" name="Freeform 701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8" name="Freeform 702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45" name="Group 703"/>
              <p:cNvGrpSpPr>
                <a:grpSpLocks/>
              </p:cNvGrpSpPr>
              <p:nvPr/>
            </p:nvGrpSpPr>
            <p:grpSpPr bwMode="auto">
              <a:xfrm rot="862151">
                <a:off x="1104" y="2160"/>
                <a:ext cx="288" cy="328"/>
                <a:chOff x="816" y="536"/>
                <a:chExt cx="288" cy="328"/>
              </a:xfrm>
            </p:grpSpPr>
            <p:sp>
              <p:nvSpPr>
                <p:cNvPr id="42023" name="Oval 704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4" name="Freeform 705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5" name="Freeform 706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46" name="Group 707"/>
              <p:cNvGrpSpPr>
                <a:grpSpLocks/>
              </p:cNvGrpSpPr>
              <p:nvPr/>
            </p:nvGrpSpPr>
            <p:grpSpPr bwMode="auto">
              <a:xfrm rot="2745919">
                <a:off x="1124" y="2188"/>
                <a:ext cx="288" cy="328"/>
                <a:chOff x="816" y="536"/>
                <a:chExt cx="288" cy="328"/>
              </a:xfrm>
            </p:grpSpPr>
            <p:sp>
              <p:nvSpPr>
                <p:cNvPr id="42020" name="Oval 708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1" name="Freeform 709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2" name="Freeform 710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47" name="Group 711"/>
              <p:cNvGrpSpPr>
                <a:grpSpLocks/>
              </p:cNvGrpSpPr>
              <p:nvPr/>
            </p:nvGrpSpPr>
            <p:grpSpPr bwMode="auto">
              <a:xfrm rot="4637021">
                <a:off x="1124" y="2212"/>
                <a:ext cx="288" cy="328"/>
                <a:chOff x="816" y="536"/>
                <a:chExt cx="288" cy="328"/>
              </a:xfrm>
            </p:grpSpPr>
            <p:sp>
              <p:nvSpPr>
                <p:cNvPr id="42017" name="Oval 712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8" name="Freeform 713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9" name="Freeform 714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81" name="Group 715"/>
              <p:cNvGrpSpPr>
                <a:grpSpLocks/>
              </p:cNvGrpSpPr>
              <p:nvPr/>
            </p:nvGrpSpPr>
            <p:grpSpPr bwMode="auto">
              <a:xfrm rot="5828179">
                <a:off x="1028" y="2428"/>
                <a:ext cx="288" cy="328"/>
                <a:chOff x="816" y="536"/>
                <a:chExt cx="288" cy="328"/>
              </a:xfrm>
            </p:grpSpPr>
            <p:sp>
              <p:nvSpPr>
                <p:cNvPr id="42014" name="Oval 716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5" name="Freeform 717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6" name="Freeform 718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382" name="Group 719"/>
              <p:cNvGrpSpPr>
                <a:grpSpLocks/>
              </p:cNvGrpSpPr>
              <p:nvPr/>
            </p:nvGrpSpPr>
            <p:grpSpPr bwMode="auto">
              <a:xfrm rot="6622726">
                <a:off x="1124" y="2332"/>
                <a:ext cx="288" cy="328"/>
                <a:chOff x="816" y="536"/>
                <a:chExt cx="288" cy="328"/>
              </a:xfrm>
            </p:grpSpPr>
            <p:sp>
              <p:nvSpPr>
                <p:cNvPr id="42011" name="Oval 720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2" name="Freeform 721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3" name="Freeform 722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383" name="Group 723"/>
            <p:cNvGrpSpPr>
              <a:grpSpLocks/>
            </p:cNvGrpSpPr>
            <p:nvPr/>
          </p:nvGrpSpPr>
          <p:grpSpPr bwMode="auto">
            <a:xfrm rot="-5132439">
              <a:off x="960" y="2256"/>
              <a:ext cx="288" cy="328"/>
              <a:chOff x="816" y="536"/>
              <a:chExt cx="288" cy="328"/>
            </a:xfrm>
          </p:grpSpPr>
          <p:sp>
            <p:nvSpPr>
              <p:cNvPr id="42002" name="Oval 724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3" name="Freeform 725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4" name="Freeform 726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994" name="Oval 727"/>
          <p:cNvSpPr>
            <a:spLocks noChangeArrowheads="1"/>
          </p:cNvSpPr>
          <p:nvPr/>
        </p:nvSpPr>
        <p:spPr bwMode="auto">
          <a:xfrm>
            <a:off x="2819400" y="1752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728"/>
          <p:cNvSpPr>
            <a:spLocks noChangeArrowheads="1"/>
          </p:cNvSpPr>
          <p:nvPr/>
        </p:nvSpPr>
        <p:spPr bwMode="auto">
          <a:xfrm>
            <a:off x="3810000" y="1295400"/>
            <a:ext cx="533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Oval 729"/>
          <p:cNvSpPr>
            <a:spLocks noChangeArrowheads="1"/>
          </p:cNvSpPr>
          <p:nvPr/>
        </p:nvSpPr>
        <p:spPr bwMode="auto">
          <a:xfrm>
            <a:off x="3886200" y="1905000"/>
            <a:ext cx="304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730"/>
          <p:cNvSpPr>
            <a:spLocks noChangeArrowheads="1"/>
          </p:cNvSpPr>
          <p:nvPr/>
        </p:nvSpPr>
        <p:spPr bwMode="auto">
          <a:xfrm>
            <a:off x="3810000" y="2743200"/>
            <a:ext cx="232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High temperature</a:t>
            </a:r>
          </a:p>
        </p:txBody>
      </p:sp>
      <p:sp>
        <p:nvSpPr>
          <p:cNvPr id="41998" name="Rectangle 731"/>
          <p:cNvSpPr>
            <a:spLocks noChangeArrowheads="1"/>
          </p:cNvSpPr>
          <p:nvPr/>
        </p:nvSpPr>
        <p:spPr bwMode="auto">
          <a:xfrm>
            <a:off x="5513388" y="1524000"/>
            <a:ext cx="1982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liquefaction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Mechanism of heat resistance</a:t>
            </a:r>
            <a:endParaRPr lang="en-US" altLang="zh-CN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(1) High stability of protein under heat stress</a:t>
            </a:r>
            <a:r>
              <a:rPr lang="zh-CN" altLang="en-US" b="1" dirty="0" smtClean="0"/>
              <a:t>。</a:t>
            </a:r>
            <a:endParaRPr lang="zh-CN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(2) Lower water content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(3) High contents of saturated fatty acid.</a:t>
            </a:r>
            <a:endParaRPr lang="en-US" altLang="zh-CN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(4) High contents of organic acid</a:t>
            </a:r>
            <a:r>
              <a:rPr lang="zh-CN" altLang="en-US" b="1" dirty="0" smtClean="0"/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CAM extremely heat-resistance  a great number of organic acid.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Lessen or protect them from NH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 poison.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077200" cy="5562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</a:rPr>
              <a:t>(5)</a:t>
            </a:r>
            <a:r>
              <a:rPr lang="en-US" altLang="zh-CN" b="1" dirty="0" smtClean="0">
                <a:solidFill>
                  <a:srgbClr val="FF0000"/>
                </a:solidFill>
              </a:rPr>
              <a:t>Form of heat shock proteins (HSPs or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hsps</a:t>
            </a:r>
            <a:r>
              <a:rPr lang="en-US" altLang="zh-CN" b="1" dirty="0" smtClean="0">
                <a:solidFill>
                  <a:srgbClr val="FF0000"/>
                </a:solidFill>
              </a:rPr>
              <a:t>)</a:t>
            </a:r>
            <a:endParaRPr lang="en-US" altLang="zh-CN" b="1" dirty="0" smtClean="0"/>
          </a:p>
          <a:p>
            <a:pPr algn="just" eaLnBrk="1" hangingPunct="1"/>
            <a:r>
              <a:rPr lang="en-US" altLang="zh-CN" b="1" dirty="0" smtClean="0">
                <a:solidFill>
                  <a:srgbClr val="FF0000"/>
                </a:solidFill>
              </a:rPr>
              <a:t>Heat shock proteins </a:t>
            </a:r>
            <a:r>
              <a:rPr lang="en-US" altLang="zh-CN" sz="2800" dirty="0" smtClean="0">
                <a:solidFill>
                  <a:srgbClr val="FF0000"/>
                </a:solidFill>
              </a:rPr>
              <a:t>are a newly synthesizing set of proteins that organisms ranging from bacteria to humans respond to high temperature.</a:t>
            </a:r>
          </a:p>
          <a:p>
            <a:pPr algn="just" eaLnBrk="1" hangingPunct="1"/>
            <a:endParaRPr lang="en-US" altLang="zh-CN" sz="2800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altLang="zh-CN" b="1" dirty="0" smtClean="0">
                <a:solidFill>
                  <a:srgbClr val="FF0000"/>
                </a:solidFill>
              </a:rPr>
              <a:t>Functions: </a:t>
            </a:r>
            <a:r>
              <a:rPr lang="en-US" altLang="zh-CN" sz="2800" dirty="0" smtClean="0">
                <a:solidFill>
                  <a:srgbClr val="FF0000"/>
                </a:solidFill>
              </a:rPr>
              <a:t>protect or repair proteins, nuclear acids and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biomembrane</a:t>
            </a:r>
            <a:r>
              <a:rPr lang="en-US" altLang="zh-CN" sz="2800" dirty="0" smtClean="0">
                <a:solidFill>
                  <a:srgbClr val="FF0000"/>
                </a:solidFill>
              </a:rPr>
              <a:t> from heat injury.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153400" cy="5334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Salt stress and resistance to salt</a:t>
            </a:r>
            <a:endParaRPr lang="en-US" altLang="zh-CN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zh-CN" dirty="0" smtClean="0"/>
              <a:t>Over 1% of salt content in </a:t>
            </a:r>
            <a:r>
              <a:rPr lang="en-US" altLang="zh-CN" sz="2800" b="1" dirty="0" smtClean="0"/>
              <a:t>reclaimed tideland 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0.2~0.25% of salt content in the northern basic soil . 1/5-1/3 of total cultivated land .</a:t>
            </a:r>
          </a:p>
          <a:p>
            <a:pPr algn="just" eaLnBrk="1" hangingPunct="1">
              <a:lnSpc>
                <a:spcPct val="184000"/>
              </a:lnSpc>
            </a:pPr>
            <a:r>
              <a:rPr lang="en-US" altLang="zh-CN" sz="2800" dirty="0" smtClean="0"/>
              <a:t>Mechanism of salt injure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800" b="1" dirty="0" smtClean="0"/>
              <a:t>1. Physiological drought</a:t>
            </a:r>
            <a:r>
              <a:rPr lang="zh-CN" altLang="en-US" sz="2800" b="1" dirty="0" smtClean="0"/>
              <a:t>。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800" b="1" dirty="0" smtClean="0"/>
              <a:t>2. Single salt toxicity .</a:t>
            </a:r>
            <a:r>
              <a:rPr lang="en-US" altLang="zh-CN" sz="2800" dirty="0" smtClean="0"/>
              <a:t>Na</a:t>
            </a:r>
            <a:r>
              <a:rPr lang="en-US" altLang="zh-CN" sz="2800" baseline="30000" dirty="0" smtClean="0"/>
              <a:t>+</a:t>
            </a:r>
            <a:r>
              <a:rPr lang="en-US" altLang="zh-CN" sz="2800" dirty="0" smtClean="0"/>
              <a:t> and </a:t>
            </a:r>
            <a:r>
              <a:rPr lang="en-US" altLang="zh-CN" sz="2800" dirty="0" err="1" smtClean="0"/>
              <a:t>Cl</a:t>
            </a:r>
            <a:r>
              <a:rPr lang="en-US" altLang="zh-CN" sz="2800" baseline="30000" dirty="0" smtClean="0"/>
              <a:t>-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SO</a:t>
            </a:r>
            <a:r>
              <a:rPr lang="en-US" altLang="zh-CN" sz="2800" baseline="-25000" dirty="0" smtClean="0"/>
              <a:t>4</a:t>
            </a:r>
            <a:r>
              <a:rPr lang="zh-CN" altLang="en-US" sz="2800" baseline="30000" dirty="0" smtClean="0"/>
              <a:t>－</a:t>
            </a:r>
            <a:r>
              <a:rPr lang="en-US" altLang="zh-CN" sz="28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800" b="1" dirty="0" smtClean="0"/>
              <a:t>3. Metabolic damage</a:t>
            </a:r>
            <a:r>
              <a:rPr lang="zh-CN" altLang="en-US" sz="2800" b="1" dirty="0" smtClean="0"/>
              <a:t>：</a:t>
            </a:r>
            <a:r>
              <a:rPr lang="en-US" altLang="zh-CN" sz="2800" dirty="0" smtClean="0"/>
              <a:t>Ch1 and </a:t>
            </a:r>
            <a:r>
              <a:rPr lang="en-US" altLang="zh-CN" sz="2800" dirty="0" err="1" smtClean="0"/>
              <a:t>Rubisco</a:t>
            </a:r>
            <a:r>
              <a:rPr lang="en-US" altLang="zh-CN" sz="2800" dirty="0" smtClean="0"/>
              <a:t>↓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protein </a:t>
            </a:r>
            <a:r>
              <a:rPr lang="en-US" altLang="zh-CN" sz="2800" dirty="0" err="1" smtClean="0"/>
              <a:t>degradation↑,Pro</a:t>
            </a:r>
            <a:r>
              <a:rPr lang="en-US" altLang="zh-CN" sz="2800" dirty="0" smtClean="0"/>
              <a:t>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NH</a:t>
            </a:r>
            <a:r>
              <a:rPr lang="en-US" altLang="zh-CN" sz="2800" baseline="-25000" dirty="0" smtClean="0"/>
              <a:t>4</a:t>
            </a:r>
            <a:r>
              <a:rPr lang="en-US" altLang="zh-CN" sz="2800" baseline="30000" dirty="0" smtClean="0"/>
              <a:t>+ </a:t>
            </a:r>
            <a:r>
              <a:rPr lang="en-US" altLang="zh-CN" sz="2800" dirty="0" smtClean="0"/>
              <a:t>poison↑.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924800" cy="53340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Mechanism of resistance to salt </a:t>
            </a:r>
          </a:p>
          <a:p>
            <a:pPr algn="ctr" eaLnBrk="1" hangingPunct="1">
              <a:lnSpc>
                <a:spcPct val="184000"/>
              </a:lnSpc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Methods resistant to salt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rgbClr val="FF0000"/>
                </a:solidFill>
              </a:rPr>
              <a:t>Resistance to plant diseases</a:t>
            </a:r>
            <a:r>
              <a:rPr lang="en-US" altLang="zh-CN" dirty="0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315200" cy="2133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</a:rPr>
              <a:t>4.1 </a:t>
            </a:r>
            <a:r>
              <a:rPr lang="en-US" altLang="zh-CN" dirty="0" smtClean="0"/>
              <a:t>Types of plant response to diseases.</a:t>
            </a:r>
          </a:p>
          <a:p>
            <a:pPr eaLnBrk="1" hangingPunct="1"/>
            <a:r>
              <a:rPr lang="en-US" altLang="zh-CN" dirty="0" smtClean="0"/>
              <a:t>Three types: resistance, sensitivity and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Physiological damage of plant diseases to plants</a:t>
            </a:r>
          </a:p>
          <a:p>
            <a:pPr eaLnBrk="1" hangingPunct="1">
              <a:buNone/>
            </a:pPr>
            <a:r>
              <a:rPr lang="en-US" altLang="zh-CN" sz="2800" dirty="0" smtClean="0"/>
              <a:t> 1.cell membrane permeability increases.</a:t>
            </a:r>
          </a:p>
          <a:p>
            <a:pPr eaLnBrk="1" hangingPunct="1">
              <a:buNone/>
            </a:pPr>
            <a:r>
              <a:rPr lang="en-US" altLang="zh-CN" sz="2800" dirty="0" smtClean="0"/>
              <a:t>2. Metabolism disorders.</a:t>
            </a:r>
          </a:p>
          <a:p>
            <a:pPr eaLnBrk="1" hangingPunct="1">
              <a:buNone/>
            </a:pPr>
            <a:r>
              <a:rPr lang="en-US" altLang="zh-CN" sz="2800" dirty="0" smtClean="0"/>
              <a:t>Water metabolism(absorb, loss and transport).</a:t>
            </a:r>
          </a:p>
          <a:p>
            <a:pPr eaLnBrk="1" hangingPunct="1">
              <a:buNone/>
            </a:pPr>
            <a:r>
              <a:rPr lang="en-US" altLang="zh-CN" sz="2800" dirty="0" smtClean="0"/>
              <a:t>Photosynthesis </a:t>
            </a:r>
          </a:p>
          <a:p>
            <a:pPr eaLnBrk="1" hangingPunct="1">
              <a:buNone/>
            </a:pPr>
            <a:r>
              <a:rPr lang="en-US" altLang="zh-CN" sz="2800" dirty="0" smtClean="0"/>
              <a:t>Respiration</a:t>
            </a:r>
          </a:p>
          <a:p>
            <a:pPr eaLnBrk="1" hangingPunct="1">
              <a:buNone/>
            </a:pPr>
            <a:r>
              <a:rPr lang="en-US" altLang="zh-CN" sz="2800" dirty="0" smtClean="0"/>
              <a:t>Assimilate transport.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</a:rPr>
              <a:t>Avoidance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is a manner to avoid facing with stress using neither metabolic process nor </a:t>
            </a:r>
            <a:r>
              <a:rPr lang="en-US" altLang="zh-CN" sz="2800" b="1" dirty="0" smtClean="0"/>
              <a:t>energy. </a:t>
            </a:r>
            <a:r>
              <a:rPr lang="en-US" altLang="zh-CN" sz="2800" dirty="0" smtClean="0"/>
              <a:t>Very short lifecycle in desert plants. Dormancy during the cool, hot, and drought conditions.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altLang="zh-CN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zh-CN" sz="2800" b="1" dirty="0" smtClean="0"/>
              <a:t>Tolerance </a:t>
            </a:r>
            <a:r>
              <a:rPr lang="en-US" altLang="zh-CN" sz="2800" dirty="0" smtClean="0"/>
              <a:t>is a resistant reaction to reduce or repair injury with morphology , structure, physiology, biochemistry or molecular biology,  when plant counters with stresses.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zh-CN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altLang="zh-CN" sz="2800" b="1" dirty="0" smtClean="0"/>
              <a:t>Hardening </a:t>
            </a:r>
            <a:r>
              <a:rPr lang="en-US" altLang="zh-CN" sz="2800" dirty="0" smtClean="0"/>
              <a:t>is a gradual adaptation to stress when the plant is located in the stress condition.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Resistance of plant to plant diseases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1.Formation of protective structure.</a:t>
            </a:r>
          </a:p>
          <a:p>
            <a:pPr eaLnBrk="1" hangingPunct="1"/>
            <a:r>
              <a:rPr lang="en-US" altLang="zh-CN" sz="2800" dirty="0" smtClean="0"/>
              <a:t>2.hypersensitive response. Synthesis of </a:t>
            </a:r>
            <a:r>
              <a:rPr lang="en-US" altLang="zh-CN" sz="2800" dirty="0" err="1" smtClean="0"/>
              <a:t>phytoalexins</a:t>
            </a:r>
            <a:r>
              <a:rPr lang="en-US" altLang="zh-CN" sz="2800" dirty="0" smtClean="0"/>
              <a:t> and </a:t>
            </a:r>
            <a:r>
              <a:rPr lang="en-US" altLang="zh-CN" sz="2800" dirty="0" err="1" smtClean="0"/>
              <a:t>fungitoxic</a:t>
            </a:r>
            <a:r>
              <a:rPr lang="en-US" altLang="zh-CN" sz="2800" dirty="0" smtClean="0"/>
              <a:t> proteins and pathogenesis related proteins (PRs) </a:t>
            </a:r>
          </a:p>
          <a:p>
            <a:pPr eaLnBrk="1" hangingPunct="1"/>
            <a:r>
              <a:rPr lang="en-US" altLang="zh-CN" sz="2800" dirty="0" smtClean="0"/>
              <a:t>3.immuno-induction.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81534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The role of plant in environmental protection</a:t>
            </a:r>
          </a:p>
          <a:p>
            <a:pPr eaLnBrk="1" hangingPunct="1"/>
            <a:r>
              <a:rPr lang="en-US" altLang="zh-CN" dirty="0" smtClean="0"/>
              <a:t>1.O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and CO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equilibrium;</a:t>
            </a:r>
          </a:p>
          <a:p>
            <a:pPr eaLnBrk="1" hangingPunct="1"/>
            <a:r>
              <a:rPr lang="en-US" altLang="zh-CN" dirty="0" smtClean="0"/>
              <a:t>2.Prevent water and soil loss.</a:t>
            </a:r>
          </a:p>
          <a:p>
            <a:pPr eaLnBrk="1" hangingPunct="1"/>
            <a:r>
              <a:rPr lang="en-US" altLang="zh-CN" dirty="0" smtClean="0"/>
              <a:t>3. Clean soil, water or other environmental conditions or detoxification.</a:t>
            </a:r>
          </a:p>
          <a:p>
            <a:pPr eaLnBrk="1" hangingPunct="1"/>
            <a:r>
              <a:rPr lang="en-US" altLang="zh-CN" dirty="0" smtClean="0"/>
              <a:t>4.Detect environmental conditions</a:t>
            </a:r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General response to stresses</a:t>
            </a:r>
          </a:p>
          <a:p>
            <a:pPr algn="just" eaLnBrk="1" hangingPunct="1"/>
            <a:r>
              <a:rPr lang="en-US" altLang="zh-CN" sz="2800" b="1" dirty="0" smtClean="0"/>
              <a:t>1.Damage in </a:t>
            </a:r>
            <a:r>
              <a:rPr lang="en-US" altLang="zh-CN" sz="2800" b="1" dirty="0" err="1" smtClean="0"/>
              <a:t>biomembrane</a:t>
            </a:r>
            <a:r>
              <a:rPr lang="en-US" altLang="zh-CN" sz="2800" b="1" dirty="0" smtClean="0"/>
              <a:t> system</a:t>
            </a:r>
          </a:p>
          <a:p>
            <a:pPr algn="just" eaLnBrk="1" hangingPunct="1"/>
            <a:r>
              <a:rPr lang="en-US" altLang="zh-CN" sz="2800" b="1" dirty="0" smtClean="0"/>
              <a:t>2. Disorder in metabolism</a:t>
            </a:r>
          </a:p>
          <a:p>
            <a:pPr algn="just" eaLnBrk="1" hangingPunct="1"/>
            <a:r>
              <a:rPr lang="en-US" altLang="zh-CN" sz="2800" b="1" dirty="0" smtClean="0"/>
              <a:t>3. Functional proteins </a:t>
            </a:r>
            <a:r>
              <a:rPr lang="en-US" altLang="zh-CN" sz="2800" b="1" dirty="0" err="1" smtClean="0"/>
              <a:t>denuturation</a:t>
            </a:r>
            <a:r>
              <a:rPr lang="en-US" altLang="zh-CN" sz="2800" b="1" dirty="0" smtClean="0"/>
              <a:t> and stress protein synthesis</a:t>
            </a:r>
          </a:p>
          <a:p>
            <a:pPr algn="just" eaLnBrk="1" hangingPunct="1"/>
            <a:r>
              <a:rPr lang="en-US" altLang="zh-CN" sz="2800" b="1" dirty="0" smtClean="0"/>
              <a:t>4. Osmotic substance synthesis</a:t>
            </a:r>
          </a:p>
          <a:p>
            <a:pPr algn="just" eaLnBrk="1" hangingPunct="1"/>
            <a:r>
              <a:rPr lang="en-US" altLang="zh-CN" sz="2800" b="1" dirty="0" smtClean="0"/>
              <a:t>5. Change in plant hormones</a:t>
            </a:r>
          </a:p>
          <a:p>
            <a:pPr algn="just" eaLnBrk="1" hangingPunct="1"/>
            <a:endParaRPr lang="en-US" altLang="zh-CN" sz="3600" b="1" dirty="0" smtClean="0"/>
          </a:p>
          <a:p>
            <a:pPr algn="just" eaLnBrk="1" hangingPunct="1"/>
            <a:r>
              <a:rPr lang="en-US" altLang="zh-CN" b="1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altLang="zh-CN" dirty="0" smtClean="0"/>
              <a:t>1.does chilling injury damage the plants in physiology and in which season does chilling injury occur frequently. </a:t>
            </a:r>
          </a:p>
          <a:p>
            <a:pPr algn="just" eaLnBrk="1" hangingPunct="1">
              <a:buNone/>
            </a:pPr>
            <a:r>
              <a:rPr lang="en-US" altLang="zh-CN" dirty="0" smtClean="0"/>
              <a:t>2. Which of stresses result in water potential declination and how to do them? </a:t>
            </a:r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438400"/>
            <a:ext cx="57643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>
            <a:normAutofit lnSpcReduction="10000"/>
          </a:bodyPr>
          <a:lstStyle/>
          <a:p>
            <a:pPr marL="742950" indent="-742950" algn="ctr" eaLnBrk="1" hangingPunct="1">
              <a:spcBef>
                <a:spcPct val="0"/>
              </a:spcBef>
              <a:buAutoNum type="arabicPeriod"/>
            </a:pPr>
            <a:r>
              <a:rPr lang="en-US" altLang="zh-CN" sz="3600" b="1" dirty="0" smtClean="0"/>
              <a:t>Water stress in plant</a:t>
            </a:r>
          </a:p>
          <a:p>
            <a:pPr marL="742950" indent="-742950" algn="ctr" eaLnBrk="1" hangingPunct="1">
              <a:spcBef>
                <a:spcPct val="0"/>
              </a:spcBef>
              <a:buNone/>
            </a:pPr>
            <a:endParaRPr lang="en-US" altLang="zh-CN" sz="3600" b="1" dirty="0" smtClean="0"/>
          </a:p>
          <a:p>
            <a:pPr algn="just" eaLnBrk="1" hangingPunct="1">
              <a:spcBef>
                <a:spcPct val="0"/>
              </a:spcBef>
            </a:pPr>
            <a:r>
              <a:rPr lang="en-US" altLang="zh-CN" b="1" dirty="0" smtClean="0"/>
              <a:t> Resistance of plant to drought</a:t>
            </a:r>
            <a:endParaRPr lang="en-US" altLang="zh-CN" sz="3600" b="1" dirty="0" smtClean="0"/>
          </a:p>
          <a:p>
            <a:pPr algn="just" eaLnBrk="1" hangingPunct="1"/>
            <a:r>
              <a:rPr lang="en-US" altLang="zh-CN" b="1" dirty="0" smtClean="0"/>
              <a:t>Drought injure: </a:t>
            </a:r>
          </a:p>
          <a:p>
            <a:pPr algn="just" eaLnBrk="1" hangingPunct="1">
              <a:buFontTx/>
              <a:buNone/>
            </a:pPr>
            <a:r>
              <a:rPr lang="en-US" altLang="zh-CN" dirty="0" smtClean="0"/>
              <a:t>Soil drought, no rain for long time and no-available water in the soil. </a:t>
            </a:r>
          </a:p>
          <a:p>
            <a:pPr algn="just" eaLnBrk="1" hangingPunct="1">
              <a:buFontTx/>
              <a:buNone/>
            </a:pPr>
            <a:r>
              <a:rPr lang="en-US" altLang="zh-CN" dirty="0" smtClean="0"/>
              <a:t>Air drought, RH&lt;20% in atmosphere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transpiration&gt;&gt;water absorption. If longer, soil drought occurs. </a:t>
            </a:r>
          </a:p>
          <a:p>
            <a:pPr algn="just" eaLnBrk="1" hangingPunct="1"/>
            <a:r>
              <a:rPr lang="en-US" altLang="zh-CN" b="1" dirty="0" smtClean="0"/>
              <a:t>Drought injury is actually in physiology. 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Symptoms in plant facing to drought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stun, red color in base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small cell and leaf area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leaf yellowish and abscission. Young leaves or/and reproductive organs wilt to death. </a:t>
            </a:r>
          </a:p>
          <a:p>
            <a:pPr eaLnBrk="1" hangingPunct="1"/>
            <a:endParaRPr lang="en-US" altLang="zh-CN" sz="2800" dirty="0" smtClean="0"/>
          </a:p>
          <a:p>
            <a:pPr algn="ctr" eaLnBrk="1" hangingPunct="1">
              <a:buNone/>
            </a:pPr>
            <a:r>
              <a:rPr lang="en-US" altLang="zh-CN" b="1" dirty="0" smtClean="0"/>
              <a:t> 2  Mechanism of drought injure</a:t>
            </a:r>
            <a:r>
              <a:rPr lang="en-US" altLang="zh-CN" dirty="0" smtClean="0"/>
              <a:t> </a:t>
            </a:r>
          </a:p>
          <a:p>
            <a:pPr algn="just" eaLnBrk="1" hangingPunct="1"/>
            <a:r>
              <a:rPr lang="en-US" altLang="zh-CN" b="1" dirty="0" smtClean="0"/>
              <a:t>Membrane damage</a:t>
            </a:r>
            <a:r>
              <a:rPr lang="en-US" altLang="zh-CN" sz="2800" b="1" dirty="0" smtClean="0"/>
              <a:t>.</a:t>
            </a:r>
          </a:p>
          <a:p>
            <a:pPr algn="just" eaLnBrk="1" hangingPunct="1"/>
            <a:r>
              <a:rPr lang="en-US" altLang="zh-CN" sz="2800" b="1" dirty="0" smtClean="0"/>
              <a:t>Like senescence, </a:t>
            </a:r>
            <a:r>
              <a:rPr lang="en-US" altLang="zh-CN" sz="2800" b="1" dirty="0" err="1" smtClean="0"/>
              <a:t>biomembrane</a:t>
            </a:r>
            <a:r>
              <a:rPr lang="en-US" altLang="zh-CN" sz="2800" b="1" dirty="0" smtClean="0"/>
              <a:t> changes in states, such as hexagonal phase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and become leaked.</a:t>
            </a:r>
            <a:r>
              <a:rPr lang="en-US" altLang="zh-CN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09600" y="1714500"/>
            <a:ext cx="2667000" cy="4686300"/>
            <a:chOff x="816" y="720"/>
            <a:chExt cx="1680" cy="2952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816" y="840"/>
              <a:ext cx="1392" cy="2832"/>
              <a:chOff x="3600" y="1008"/>
              <a:chExt cx="1392" cy="2832"/>
            </a:xfrm>
          </p:grpSpPr>
          <p:sp>
            <p:nvSpPr>
              <p:cNvPr id="10285" name="Freeform 3"/>
              <p:cNvSpPr>
                <a:spLocks/>
              </p:cNvSpPr>
              <p:nvPr/>
            </p:nvSpPr>
            <p:spPr bwMode="auto">
              <a:xfrm>
                <a:off x="4296" y="1008"/>
                <a:ext cx="216" cy="2832"/>
              </a:xfrm>
              <a:custGeom>
                <a:avLst/>
                <a:gdLst>
                  <a:gd name="T0" fmla="*/ 168 w 216"/>
                  <a:gd name="T1" fmla="*/ 0 h 2832"/>
                  <a:gd name="T2" fmla="*/ 120 w 216"/>
                  <a:gd name="T3" fmla="*/ 240 h 2832"/>
                  <a:gd name="T4" fmla="*/ 168 w 216"/>
                  <a:gd name="T5" fmla="*/ 432 h 2832"/>
                  <a:gd name="T6" fmla="*/ 120 w 216"/>
                  <a:gd name="T7" fmla="*/ 816 h 2832"/>
                  <a:gd name="T8" fmla="*/ 216 w 216"/>
                  <a:gd name="T9" fmla="*/ 1152 h 2832"/>
                  <a:gd name="T10" fmla="*/ 120 w 216"/>
                  <a:gd name="T11" fmla="*/ 1488 h 2832"/>
                  <a:gd name="T12" fmla="*/ 168 w 216"/>
                  <a:gd name="T13" fmla="*/ 1920 h 2832"/>
                  <a:gd name="T14" fmla="*/ 24 w 216"/>
                  <a:gd name="T15" fmla="*/ 2256 h 2832"/>
                  <a:gd name="T16" fmla="*/ 24 w 216"/>
                  <a:gd name="T17" fmla="*/ 2832 h 28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6"/>
                  <a:gd name="T28" fmla="*/ 0 h 2832"/>
                  <a:gd name="T29" fmla="*/ 216 w 216"/>
                  <a:gd name="T30" fmla="*/ 2832 h 28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6" h="2832">
                    <a:moveTo>
                      <a:pt x="168" y="0"/>
                    </a:moveTo>
                    <a:cubicBezTo>
                      <a:pt x="144" y="84"/>
                      <a:pt x="120" y="168"/>
                      <a:pt x="120" y="240"/>
                    </a:cubicBezTo>
                    <a:cubicBezTo>
                      <a:pt x="120" y="312"/>
                      <a:pt x="168" y="336"/>
                      <a:pt x="168" y="432"/>
                    </a:cubicBezTo>
                    <a:cubicBezTo>
                      <a:pt x="168" y="528"/>
                      <a:pt x="112" y="696"/>
                      <a:pt x="120" y="816"/>
                    </a:cubicBezTo>
                    <a:cubicBezTo>
                      <a:pt x="128" y="936"/>
                      <a:pt x="216" y="1040"/>
                      <a:pt x="216" y="1152"/>
                    </a:cubicBezTo>
                    <a:cubicBezTo>
                      <a:pt x="216" y="1264"/>
                      <a:pt x="128" y="1360"/>
                      <a:pt x="120" y="1488"/>
                    </a:cubicBezTo>
                    <a:cubicBezTo>
                      <a:pt x="112" y="1616"/>
                      <a:pt x="184" y="1792"/>
                      <a:pt x="168" y="1920"/>
                    </a:cubicBezTo>
                    <a:cubicBezTo>
                      <a:pt x="152" y="2048"/>
                      <a:pt x="48" y="2104"/>
                      <a:pt x="24" y="2256"/>
                    </a:cubicBezTo>
                    <a:cubicBezTo>
                      <a:pt x="0" y="2408"/>
                      <a:pt x="12" y="2620"/>
                      <a:pt x="24" y="2832"/>
                    </a:cubicBezTo>
                  </a:path>
                </a:pathLst>
              </a:cu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Freeform 4"/>
              <p:cNvSpPr>
                <a:spLocks/>
              </p:cNvSpPr>
              <p:nvPr/>
            </p:nvSpPr>
            <p:spPr bwMode="auto">
              <a:xfrm>
                <a:off x="3600" y="3216"/>
                <a:ext cx="720" cy="576"/>
              </a:xfrm>
              <a:custGeom>
                <a:avLst/>
                <a:gdLst>
                  <a:gd name="T0" fmla="*/ 720 w 720"/>
                  <a:gd name="T1" fmla="*/ 0 h 576"/>
                  <a:gd name="T2" fmla="*/ 528 w 720"/>
                  <a:gd name="T3" fmla="*/ 48 h 576"/>
                  <a:gd name="T4" fmla="*/ 240 w 720"/>
                  <a:gd name="T5" fmla="*/ 288 h 576"/>
                  <a:gd name="T6" fmla="*/ 0 w 720"/>
                  <a:gd name="T7" fmla="*/ 576 h 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0"/>
                  <a:gd name="T13" fmla="*/ 0 h 576"/>
                  <a:gd name="T14" fmla="*/ 720 w 720"/>
                  <a:gd name="T15" fmla="*/ 576 h 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0" h="576">
                    <a:moveTo>
                      <a:pt x="720" y="0"/>
                    </a:moveTo>
                    <a:cubicBezTo>
                      <a:pt x="664" y="0"/>
                      <a:pt x="608" y="0"/>
                      <a:pt x="528" y="48"/>
                    </a:cubicBezTo>
                    <a:cubicBezTo>
                      <a:pt x="448" y="96"/>
                      <a:pt x="328" y="200"/>
                      <a:pt x="240" y="288"/>
                    </a:cubicBezTo>
                    <a:cubicBezTo>
                      <a:pt x="152" y="376"/>
                      <a:pt x="76" y="476"/>
                      <a:pt x="0" y="57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Freeform 5"/>
              <p:cNvSpPr>
                <a:spLocks/>
              </p:cNvSpPr>
              <p:nvPr/>
            </p:nvSpPr>
            <p:spPr bwMode="auto">
              <a:xfrm>
                <a:off x="3928" y="3408"/>
                <a:ext cx="344" cy="384"/>
              </a:xfrm>
              <a:custGeom>
                <a:avLst/>
                <a:gdLst>
                  <a:gd name="T0" fmla="*/ 344 w 344"/>
                  <a:gd name="T1" fmla="*/ 0 h 384"/>
                  <a:gd name="T2" fmla="*/ 56 w 344"/>
                  <a:gd name="T3" fmla="*/ 192 h 384"/>
                  <a:gd name="T4" fmla="*/ 8 w 344"/>
                  <a:gd name="T5" fmla="*/ 384 h 384"/>
                  <a:gd name="T6" fmla="*/ 0 60000 65536"/>
                  <a:gd name="T7" fmla="*/ 0 60000 65536"/>
                  <a:gd name="T8" fmla="*/ 0 60000 65536"/>
                  <a:gd name="T9" fmla="*/ 0 w 344"/>
                  <a:gd name="T10" fmla="*/ 0 h 384"/>
                  <a:gd name="T11" fmla="*/ 344 w 344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" h="384">
                    <a:moveTo>
                      <a:pt x="344" y="0"/>
                    </a:moveTo>
                    <a:cubicBezTo>
                      <a:pt x="228" y="64"/>
                      <a:pt x="112" y="128"/>
                      <a:pt x="56" y="192"/>
                    </a:cubicBezTo>
                    <a:cubicBezTo>
                      <a:pt x="0" y="256"/>
                      <a:pt x="4" y="320"/>
                      <a:pt x="8" y="384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Freeform 6"/>
              <p:cNvSpPr>
                <a:spLocks/>
              </p:cNvSpPr>
              <p:nvPr/>
            </p:nvSpPr>
            <p:spPr bwMode="auto">
              <a:xfrm>
                <a:off x="4048" y="3552"/>
                <a:ext cx="224" cy="288"/>
              </a:xfrm>
              <a:custGeom>
                <a:avLst/>
                <a:gdLst>
                  <a:gd name="T0" fmla="*/ 224 w 224"/>
                  <a:gd name="T1" fmla="*/ 0 h 288"/>
                  <a:gd name="T2" fmla="*/ 32 w 224"/>
                  <a:gd name="T3" fmla="*/ 240 h 288"/>
                  <a:gd name="T4" fmla="*/ 32 w 22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224"/>
                  <a:gd name="T10" fmla="*/ 0 h 288"/>
                  <a:gd name="T11" fmla="*/ 224 w 22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" h="288">
                    <a:moveTo>
                      <a:pt x="224" y="0"/>
                    </a:moveTo>
                    <a:cubicBezTo>
                      <a:pt x="144" y="96"/>
                      <a:pt x="64" y="192"/>
                      <a:pt x="32" y="240"/>
                    </a:cubicBezTo>
                    <a:cubicBezTo>
                      <a:pt x="0" y="288"/>
                      <a:pt x="16" y="288"/>
                      <a:pt x="32" y="288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Freeform 7"/>
              <p:cNvSpPr>
                <a:spLocks/>
              </p:cNvSpPr>
              <p:nvPr/>
            </p:nvSpPr>
            <p:spPr bwMode="auto">
              <a:xfrm>
                <a:off x="4368" y="3264"/>
                <a:ext cx="624" cy="480"/>
              </a:xfrm>
              <a:custGeom>
                <a:avLst/>
                <a:gdLst>
                  <a:gd name="T0" fmla="*/ 0 w 624"/>
                  <a:gd name="T1" fmla="*/ 0 h 480"/>
                  <a:gd name="T2" fmla="*/ 432 w 624"/>
                  <a:gd name="T3" fmla="*/ 144 h 480"/>
                  <a:gd name="T4" fmla="*/ 624 w 624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480"/>
                  <a:gd name="T11" fmla="*/ 624 w 624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480">
                    <a:moveTo>
                      <a:pt x="0" y="0"/>
                    </a:moveTo>
                    <a:cubicBezTo>
                      <a:pt x="164" y="32"/>
                      <a:pt x="328" y="64"/>
                      <a:pt x="432" y="144"/>
                    </a:cubicBezTo>
                    <a:cubicBezTo>
                      <a:pt x="536" y="224"/>
                      <a:pt x="580" y="352"/>
                      <a:pt x="624" y="48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Freeform 8"/>
              <p:cNvSpPr>
                <a:spLocks/>
              </p:cNvSpPr>
              <p:nvPr/>
            </p:nvSpPr>
            <p:spPr bwMode="auto">
              <a:xfrm>
                <a:off x="4320" y="3456"/>
                <a:ext cx="432" cy="336"/>
              </a:xfrm>
              <a:custGeom>
                <a:avLst/>
                <a:gdLst>
                  <a:gd name="T0" fmla="*/ 0 w 432"/>
                  <a:gd name="T1" fmla="*/ 0 h 336"/>
                  <a:gd name="T2" fmla="*/ 336 w 432"/>
                  <a:gd name="T3" fmla="*/ 144 h 336"/>
                  <a:gd name="T4" fmla="*/ 432 w 432"/>
                  <a:gd name="T5" fmla="*/ 336 h 336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336"/>
                  <a:gd name="T11" fmla="*/ 432 w 432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336">
                    <a:moveTo>
                      <a:pt x="0" y="0"/>
                    </a:moveTo>
                    <a:cubicBezTo>
                      <a:pt x="132" y="44"/>
                      <a:pt x="264" y="88"/>
                      <a:pt x="336" y="144"/>
                    </a:cubicBezTo>
                    <a:cubicBezTo>
                      <a:pt x="408" y="200"/>
                      <a:pt x="420" y="268"/>
                      <a:pt x="432" y="33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Freeform 9"/>
              <p:cNvSpPr>
                <a:spLocks/>
              </p:cNvSpPr>
              <p:nvPr/>
            </p:nvSpPr>
            <p:spPr bwMode="auto">
              <a:xfrm>
                <a:off x="4320" y="3648"/>
                <a:ext cx="144" cy="144"/>
              </a:xfrm>
              <a:custGeom>
                <a:avLst/>
                <a:gdLst>
                  <a:gd name="T0" fmla="*/ 0 w 144"/>
                  <a:gd name="T1" fmla="*/ 0 h 144"/>
                  <a:gd name="T2" fmla="*/ 144 w 144"/>
                  <a:gd name="T3" fmla="*/ 144 h 144"/>
                  <a:gd name="T4" fmla="*/ 0 60000 65536"/>
                  <a:gd name="T5" fmla="*/ 0 60000 65536"/>
                  <a:gd name="T6" fmla="*/ 0 w 144"/>
                  <a:gd name="T7" fmla="*/ 0 h 144"/>
                  <a:gd name="T8" fmla="*/ 144 w 144"/>
                  <a:gd name="T9" fmla="*/ 144 h 1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4" h="144">
                    <a:moveTo>
                      <a:pt x="0" y="0"/>
                    </a:moveTo>
                    <a:cubicBezTo>
                      <a:pt x="0" y="0"/>
                      <a:pt x="72" y="72"/>
                      <a:pt x="144" y="144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Line 10"/>
              <p:cNvSpPr>
                <a:spLocks noChangeShapeType="1"/>
              </p:cNvSpPr>
              <p:nvPr/>
            </p:nvSpPr>
            <p:spPr bwMode="auto">
              <a:xfrm flipH="1">
                <a:off x="4080" y="3264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3" name="Line 11"/>
              <p:cNvSpPr>
                <a:spLocks noChangeShapeType="1"/>
              </p:cNvSpPr>
              <p:nvPr/>
            </p:nvSpPr>
            <p:spPr bwMode="auto">
              <a:xfrm flipH="1">
                <a:off x="3840" y="3456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Line 12"/>
              <p:cNvSpPr>
                <a:spLocks noChangeShapeType="1"/>
              </p:cNvSpPr>
              <p:nvPr/>
            </p:nvSpPr>
            <p:spPr bwMode="auto">
              <a:xfrm flipH="1">
                <a:off x="4080" y="3504"/>
                <a:ext cx="48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Line 13"/>
              <p:cNvSpPr>
                <a:spLocks noChangeShapeType="1"/>
              </p:cNvSpPr>
              <p:nvPr/>
            </p:nvSpPr>
            <p:spPr bwMode="auto">
              <a:xfrm>
                <a:off x="4464" y="3312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Line 14"/>
              <p:cNvSpPr>
                <a:spLocks noChangeShapeType="1"/>
              </p:cNvSpPr>
              <p:nvPr/>
            </p:nvSpPr>
            <p:spPr bwMode="auto">
              <a:xfrm>
                <a:off x="4656" y="3312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Line 15"/>
              <p:cNvSpPr>
                <a:spLocks noChangeShapeType="1"/>
              </p:cNvSpPr>
              <p:nvPr/>
            </p:nvSpPr>
            <p:spPr bwMode="auto">
              <a:xfrm>
                <a:off x="4464" y="3504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9" name="AutoShape 16"/>
            <p:cNvSpPr>
              <a:spLocks noChangeArrowheads="1"/>
            </p:cNvSpPr>
            <p:nvPr/>
          </p:nvSpPr>
          <p:spPr bwMode="auto">
            <a:xfrm rot="-7424627">
              <a:off x="1728" y="840"/>
              <a:ext cx="240" cy="336"/>
            </a:xfrm>
            <a:custGeom>
              <a:avLst/>
              <a:gdLst>
                <a:gd name="T0" fmla="*/ 1 w 21600"/>
                <a:gd name="T1" fmla="*/ 1 h 21600"/>
                <a:gd name="T2" fmla="*/ 0 w 21600"/>
                <a:gd name="T3" fmla="*/ 3 h 21600"/>
                <a:gd name="T4" fmla="*/ 1 w 21600"/>
                <a:gd name="T5" fmla="*/ 5 h 21600"/>
                <a:gd name="T6" fmla="*/ 2 w 21600"/>
                <a:gd name="T7" fmla="*/ 3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0 w 21600"/>
                <a:gd name="T13" fmla="*/ 2250 h 21600"/>
                <a:gd name="T14" fmla="*/ 16560 w 21600"/>
                <a:gd name="T15" fmla="*/ 136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AutoShape 17"/>
            <p:cNvSpPr>
              <a:spLocks noChangeArrowheads="1"/>
            </p:cNvSpPr>
            <p:nvPr/>
          </p:nvSpPr>
          <p:spPr bwMode="auto">
            <a:xfrm rot="-7424627">
              <a:off x="1824" y="1464"/>
              <a:ext cx="576" cy="768"/>
            </a:xfrm>
            <a:custGeom>
              <a:avLst/>
              <a:gdLst>
                <a:gd name="T0" fmla="*/ 8 w 21600"/>
                <a:gd name="T1" fmla="*/ 3 h 21600"/>
                <a:gd name="T2" fmla="*/ 2 w 21600"/>
                <a:gd name="T3" fmla="*/ 14 h 21600"/>
                <a:gd name="T4" fmla="*/ 8 w 21600"/>
                <a:gd name="T5" fmla="*/ 27 h 21600"/>
                <a:gd name="T6" fmla="*/ 13 w 21600"/>
                <a:gd name="T7" fmla="*/ 1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25 w 21600"/>
                <a:gd name="T13" fmla="*/ 2278 h 21600"/>
                <a:gd name="T14" fmla="*/ 16575 w 21600"/>
                <a:gd name="T15" fmla="*/ 13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AutoShape 18"/>
            <p:cNvSpPr>
              <a:spLocks noChangeArrowheads="1"/>
            </p:cNvSpPr>
            <p:nvPr/>
          </p:nvSpPr>
          <p:spPr bwMode="auto">
            <a:xfrm rot="-7424627">
              <a:off x="1800" y="2256"/>
              <a:ext cx="528" cy="576"/>
            </a:xfrm>
            <a:custGeom>
              <a:avLst/>
              <a:gdLst>
                <a:gd name="T0" fmla="*/ 6 w 21600"/>
                <a:gd name="T1" fmla="*/ 2 h 21600"/>
                <a:gd name="T2" fmla="*/ 2 w 21600"/>
                <a:gd name="T3" fmla="*/ 8 h 21600"/>
                <a:gd name="T4" fmla="*/ 6 w 21600"/>
                <a:gd name="T5" fmla="*/ 15 h 21600"/>
                <a:gd name="T6" fmla="*/ 11 w 21600"/>
                <a:gd name="T7" fmla="*/ 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2 w 21600"/>
                <a:gd name="T13" fmla="*/ 2288 h 21600"/>
                <a:gd name="T14" fmla="*/ 16568 w 21600"/>
                <a:gd name="T15" fmla="*/ 136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Freeform 19"/>
            <p:cNvSpPr>
              <a:spLocks/>
            </p:cNvSpPr>
            <p:nvPr/>
          </p:nvSpPr>
          <p:spPr bwMode="auto">
            <a:xfrm rot="-3145679">
              <a:off x="1597" y="707"/>
              <a:ext cx="190" cy="215"/>
            </a:xfrm>
            <a:custGeom>
              <a:avLst/>
              <a:gdLst>
                <a:gd name="T0" fmla="*/ 44 w 190"/>
                <a:gd name="T1" fmla="*/ 81 h 215"/>
                <a:gd name="T2" fmla="*/ 141 w 190"/>
                <a:gd name="T3" fmla="*/ 211 h 215"/>
                <a:gd name="T4" fmla="*/ 182 w 190"/>
                <a:gd name="T5" fmla="*/ 203 h 215"/>
                <a:gd name="T6" fmla="*/ 174 w 190"/>
                <a:gd name="T7" fmla="*/ 154 h 215"/>
                <a:gd name="T8" fmla="*/ 166 w 190"/>
                <a:gd name="T9" fmla="*/ 130 h 215"/>
                <a:gd name="T10" fmla="*/ 85 w 190"/>
                <a:gd name="T11" fmla="*/ 122 h 215"/>
                <a:gd name="T12" fmla="*/ 36 w 190"/>
                <a:gd name="T13" fmla="*/ 0 h 215"/>
                <a:gd name="T14" fmla="*/ 20 w 190"/>
                <a:gd name="T15" fmla="*/ 65 h 215"/>
                <a:gd name="T16" fmla="*/ 44 w 190"/>
                <a:gd name="T17" fmla="*/ 106 h 215"/>
                <a:gd name="T18" fmla="*/ 44 w 190"/>
                <a:gd name="T19" fmla="*/ 81 h 2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0"/>
                <a:gd name="T31" fmla="*/ 0 h 215"/>
                <a:gd name="T32" fmla="*/ 190 w 190"/>
                <a:gd name="T33" fmla="*/ 215 h 2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0" h="215">
                  <a:moveTo>
                    <a:pt x="44" y="81"/>
                  </a:moveTo>
                  <a:cubicBezTo>
                    <a:pt x="59" y="128"/>
                    <a:pt x="93" y="195"/>
                    <a:pt x="141" y="211"/>
                  </a:cubicBezTo>
                  <a:cubicBezTo>
                    <a:pt x="155" y="208"/>
                    <a:pt x="175" y="215"/>
                    <a:pt x="182" y="203"/>
                  </a:cubicBezTo>
                  <a:cubicBezTo>
                    <a:pt x="190" y="189"/>
                    <a:pt x="178" y="170"/>
                    <a:pt x="174" y="154"/>
                  </a:cubicBezTo>
                  <a:cubicBezTo>
                    <a:pt x="172" y="146"/>
                    <a:pt x="174" y="133"/>
                    <a:pt x="166" y="130"/>
                  </a:cubicBezTo>
                  <a:cubicBezTo>
                    <a:pt x="140" y="121"/>
                    <a:pt x="112" y="125"/>
                    <a:pt x="85" y="122"/>
                  </a:cubicBezTo>
                  <a:cubicBezTo>
                    <a:pt x="54" y="73"/>
                    <a:pt x="87" y="34"/>
                    <a:pt x="36" y="0"/>
                  </a:cubicBezTo>
                  <a:cubicBezTo>
                    <a:pt x="0" y="24"/>
                    <a:pt x="8" y="8"/>
                    <a:pt x="20" y="65"/>
                  </a:cubicBezTo>
                  <a:cubicBezTo>
                    <a:pt x="24" y="83"/>
                    <a:pt x="36" y="110"/>
                    <a:pt x="44" y="106"/>
                  </a:cubicBezTo>
                  <a:cubicBezTo>
                    <a:pt x="51" y="102"/>
                    <a:pt x="44" y="89"/>
                    <a:pt x="44" y="81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AutoShape 20"/>
            <p:cNvSpPr>
              <a:spLocks noChangeArrowheads="1"/>
            </p:cNvSpPr>
            <p:nvPr/>
          </p:nvSpPr>
          <p:spPr bwMode="auto">
            <a:xfrm rot="6871210">
              <a:off x="1200" y="936"/>
              <a:ext cx="336" cy="432"/>
            </a:xfrm>
            <a:custGeom>
              <a:avLst/>
              <a:gdLst>
                <a:gd name="T0" fmla="*/ 3 w 21600"/>
                <a:gd name="T1" fmla="*/ 1 h 21600"/>
                <a:gd name="T2" fmla="*/ 1 w 21600"/>
                <a:gd name="T3" fmla="*/ 4 h 21600"/>
                <a:gd name="T4" fmla="*/ 3 w 21600"/>
                <a:gd name="T5" fmla="*/ 9 h 21600"/>
                <a:gd name="T6" fmla="*/ 5 w 21600"/>
                <a:gd name="T7" fmla="*/ 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14 w 21600"/>
                <a:gd name="T13" fmla="*/ 2300 h 21600"/>
                <a:gd name="T14" fmla="*/ 16586 w 21600"/>
                <a:gd name="T15" fmla="*/ 137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AutoShape 21"/>
            <p:cNvSpPr>
              <a:spLocks noChangeArrowheads="1"/>
            </p:cNvSpPr>
            <p:nvPr/>
          </p:nvSpPr>
          <p:spPr bwMode="auto">
            <a:xfrm rot="6861116">
              <a:off x="912" y="1272"/>
              <a:ext cx="576" cy="768"/>
            </a:xfrm>
            <a:custGeom>
              <a:avLst/>
              <a:gdLst>
                <a:gd name="T0" fmla="*/ 8 w 21600"/>
                <a:gd name="T1" fmla="*/ 3 h 21600"/>
                <a:gd name="T2" fmla="*/ 2 w 21600"/>
                <a:gd name="T3" fmla="*/ 14 h 21600"/>
                <a:gd name="T4" fmla="*/ 8 w 21600"/>
                <a:gd name="T5" fmla="*/ 27 h 21600"/>
                <a:gd name="T6" fmla="*/ 13 w 21600"/>
                <a:gd name="T7" fmla="*/ 1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25 w 21600"/>
                <a:gd name="T13" fmla="*/ 2278 h 21600"/>
                <a:gd name="T14" fmla="*/ 16575 w 21600"/>
                <a:gd name="T15" fmla="*/ 13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22"/>
            <p:cNvSpPr>
              <a:spLocks noChangeArrowheads="1"/>
            </p:cNvSpPr>
            <p:nvPr/>
          </p:nvSpPr>
          <p:spPr bwMode="auto">
            <a:xfrm rot="6859797">
              <a:off x="1032" y="2112"/>
              <a:ext cx="528" cy="576"/>
            </a:xfrm>
            <a:custGeom>
              <a:avLst/>
              <a:gdLst>
                <a:gd name="T0" fmla="*/ 6 w 21600"/>
                <a:gd name="T1" fmla="*/ 2 h 21600"/>
                <a:gd name="T2" fmla="*/ 2 w 21600"/>
                <a:gd name="T3" fmla="*/ 8 h 21600"/>
                <a:gd name="T4" fmla="*/ 6 w 21600"/>
                <a:gd name="T5" fmla="*/ 15 h 21600"/>
                <a:gd name="T6" fmla="*/ 11 w 21600"/>
                <a:gd name="T7" fmla="*/ 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2 w 21600"/>
                <a:gd name="T13" fmla="*/ 2288 h 21600"/>
                <a:gd name="T14" fmla="*/ 16568 w 21600"/>
                <a:gd name="T15" fmla="*/ 136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Line 23"/>
            <p:cNvSpPr>
              <a:spLocks noChangeShapeType="1"/>
            </p:cNvSpPr>
            <p:nvPr/>
          </p:nvSpPr>
          <p:spPr bwMode="auto">
            <a:xfrm flipH="1">
              <a:off x="1632" y="10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Line 24"/>
            <p:cNvSpPr>
              <a:spLocks noChangeShapeType="1"/>
            </p:cNvSpPr>
            <p:nvPr/>
          </p:nvSpPr>
          <p:spPr bwMode="auto">
            <a:xfrm>
              <a:off x="1536" y="122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Line 25"/>
            <p:cNvSpPr>
              <a:spLocks noChangeShapeType="1"/>
            </p:cNvSpPr>
            <p:nvPr/>
          </p:nvSpPr>
          <p:spPr bwMode="auto">
            <a:xfrm>
              <a:off x="1488" y="1800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Line 26"/>
            <p:cNvSpPr>
              <a:spLocks noChangeShapeType="1"/>
            </p:cNvSpPr>
            <p:nvPr/>
          </p:nvSpPr>
          <p:spPr bwMode="auto">
            <a:xfrm flipH="1">
              <a:off x="1680" y="204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AutoShape 27"/>
            <p:cNvSpPr>
              <a:spLocks noChangeArrowheads="1"/>
            </p:cNvSpPr>
            <p:nvPr/>
          </p:nvSpPr>
          <p:spPr bwMode="auto">
            <a:xfrm rot="-7424627">
              <a:off x="1823" y="1086"/>
              <a:ext cx="384" cy="528"/>
            </a:xfrm>
            <a:custGeom>
              <a:avLst/>
              <a:gdLst>
                <a:gd name="T0" fmla="*/ 3 w 21600"/>
                <a:gd name="T1" fmla="*/ 1 h 21600"/>
                <a:gd name="T2" fmla="*/ 1 w 21600"/>
                <a:gd name="T3" fmla="*/ 6 h 21600"/>
                <a:gd name="T4" fmla="*/ 3 w 21600"/>
                <a:gd name="T5" fmla="*/ 13 h 21600"/>
                <a:gd name="T6" fmla="*/ 6 w 21600"/>
                <a:gd name="T7" fmla="*/ 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63 w 21600"/>
                <a:gd name="T13" fmla="*/ 2291 h 21600"/>
                <a:gd name="T14" fmla="*/ 16538 w 21600"/>
                <a:gd name="T15" fmla="*/ 136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28"/>
            <p:cNvSpPr>
              <a:spLocks noChangeShapeType="1"/>
            </p:cNvSpPr>
            <p:nvPr/>
          </p:nvSpPr>
          <p:spPr bwMode="auto">
            <a:xfrm flipH="1">
              <a:off x="1632" y="14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Line 29"/>
            <p:cNvSpPr>
              <a:spLocks noChangeShapeType="1"/>
            </p:cNvSpPr>
            <p:nvPr/>
          </p:nvSpPr>
          <p:spPr bwMode="auto">
            <a:xfrm>
              <a:off x="1536" y="247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Line 30"/>
            <p:cNvSpPr>
              <a:spLocks noChangeShapeType="1"/>
            </p:cNvSpPr>
            <p:nvPr/>
          </p:nvSpPr>
          <p:spPr bwMode="auto">
            <a:xfrm flipH="1">
              <a:off x="1680" y="266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Freeform 31"/>
            <p:cNvSpPr>
              <a:spLocks/>
            </p:cNvSpPr>
            <p:nvPr/>
          </p:nvSpPr>
          <p:spPr bwMode="auto">
            <a:xfrm rot="2145478">
              <a:off x="1488" y="1704"/>
              <a:ext cx="264" cy="200"/>
            </a:xfrm>
            <a:custGeom>
              <a:avLst/>
              <a:gdLst>
                <a:gd name="T0" fmla="*/ 64 w 264"/>
                <a:gd name="T1" fmla="*/ 0 h 200"/>
                <a:gd name="T2" fmla="*/ 112 w 264"/>
                <a:gd name="T3" fmla="*/ 96 h 200"/>
                <a:gd name="T4" fmla="*/ 256 w 264"/>
                <a:gd name="T5" fmla="*/ 144 h 200"/>
                <a:gd name="T6" fmla="*/ 160 w 264"/>
                <a:gd name="T7" fmla="*/ 192 h 200"/>
                <a:gd name="T8" fmla="*/ 16 w 264"/>
                <a:gd name="T9" fmla="*/ 96 h 200"/>
                <a:gd name="T10" fmla="*/ 64 w 264"/>
                <a:gd name="T11" fmla="*/ 0 h 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4"/>
                <a:gd name="T19" fmla="*/ 0 h 200"/>
                <a:gd name="T20" fmla="*/ 264 w 264"/>
                <a:gd name="T21" fmla="*/ 200 h 2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4" h="200">
                  <a:moveTo>
                    <a:pt x="64" y="0"/>
                  </a:moveTo>
                  <a:cubicBezTo>
                    <a:pt x="80" y="0"/>
                    <a:pt x="80" y="72"/>
                    <a:pt x="112" y="96"/>
                  </a:cubicBezTo>
                  <a:cubicBezTo>
                    <a:pt x="144" y="120"/>
                    <a:pt x="248" y="128"/>
                    <a:pt x="256" y="144"/>
                  </a:cubicBezTo>
                  <a:cubicBezTo>
                    <a:pt x="264" y="160"/>
                    <a:pt x="200" y="200"/>
                    <a:pt x="160" y="192"/>
                  </a:cubicBezTo>
                  <a:cubicBezTo>
                    <a:pt x="120" y="184"/>
                    <a:pt x="32" y="128"/>
                    <a:pt x="16" y="96"/>
                  </a:cubicBezTo>
                  <a:cubicBezTo>
                    <a:pt x="0" y="64"/>
                    <a:pt x="48" y="0"/>
                    <a:pt x="64" y="0"/>
                  </a:cubicBez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5724525" y="1916113"/>
            <a:ext cx="2667000" cy="4495800"/>
            <a:chOff x="2832" y="840"/>
            <a:chExt cx="1680" cy="2832"/>
          </a:xfrm>
        </p:grpSpPr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2832" y="840"/>
              <a:ext cx="1392" cy="2832"/>
              <a:chOff x="3600" y="1008"/>
              <a:chExt cx="1392" cy="2832"/>
            </a:xfrm>
          </p:grpSpPr>
          <p:sp>
            <p:nvSpPr>
              <p:cNvPr id="10255" name="Freeform 47"/>
              <p:cNvSpPr>
                <a:spLocks/>
              </p:cNvSpPr>
              <p:nvPr/>
            </p:nvSpPr>
            <p:spPr bwMode="auto">
              <a:xfrm>
                <a:off x="4296" y="1008"/>
                <a:ext cx="216" cy="2832"/>
              </a:xfrm>
              <a:custGeom>
                <a:avLst/>
                <a:gdLst>
                  <a:gd name="T0" fmla="*/ 168 w 216"/>
                  <a:gd name="T1" fmla="*/ 0 h 2832"/>
                  <a:gd name="T2" fmla="*/ 120 w 216"/>
                  <a:gd name="T3" fmla="*/ 240 h 2832"/>
                  <a:gd name="T4" fmla="*/ 168 w 216"/>
                  <a:gd name="T5" fmla="*/ 432 h 2832"/>
                  <a:gd name="T6" fmla="*/ 120 w 216"/>
                  <a:gd name="T7" fmla="*/ 816 h 2832"/>
                  <a:gd name="T8" fmla="*/ 216 w 216"/>
                  <a:gd name="T9" fmla="*/ 1152 h 2832"/>
                  <a:gd name="T10" fmla="*/ 120 w 216"/>
                  <a:gd name="T11" fmla="*/ 1488 h 2832"/>
                  <a:gd name="T12" fmla="*/ 168 w 216"/>
                  <a:gd name="T13" fmla="*/ 1920 h 2832"/>
                  <a:gd name="T14" fmla="*/ 24 w 216"/>
                  <a:gd name="T15" fmla="*/ 2256 h 2832"/>
                  <a:gd name="T16" fmla="*/ 24 w 216"/>
                  <a:gd name="T17" fmla="*/ 2832 h 28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6"/>
                  <a:gd name="T28" fmla="*/ 0 h 2832"/>
                  <a:gd name="T29" fmla="*/ 216 w 216"/>
                  <a:gd name="T30" fmla="*/ 2832 h 28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6" h="2832">
                    <a:moveTo>
                      <a:pt x="168" y="0"/>
                    </a:moveTo>
                    <a:cubicBezTo>
                      <a:pt x="144" y="84"/>
                      <a:pt x="120" y="168"/>
                      <a:pt x="120" y="240"/>
                    </a:cubicBezTo>
                    <a:cubicBezTo>
                      <a:pt x="120" y="312"/>
                      <a:pt x="168" y="336"/>
                      <a:pt x="168" y="432"/>
                    </a:cubicBezTo>
                    <a:cubicBezTo>
                      <a:pt x="168" y="528"/>
                      <a:pt x="112" y="696"/>
                      <a:pt x="120" y="816"/>
                    </a:cubicBezTo>
                    <a:cubicBezTo>
                      <a:pt x="128" y="936"/>
                      <a:pt x="216" y="1040"/>
                      <a:pt x="216" y="1152"/>
                    </a:cubicBezTo>
                    <a:cubicBezTo>
                      <a:pt x="216" y="1264"/>
                      <a:pt x="128" y="1360"/>
                      <a:pt x="120" y="1488"/>
                    </a:cubicBezTo>
                    <a:cubicBezTo>
                      <a:pt x="112" y="1616"/>
                      <a:pt x="184" y="1792"/>
                      <a:pt x="168" y="1920"/>
                    </a:cubicBezTo>
                    <a:cubicBezTo>
                      <a:pt x="152" y="2048"/>
                      <a:pt x="48" y="2104"/>
                      <a:pt x="24" y="2256"/>
                    </a:cubicBezTo>
                    <a:cubicBezTo>
                      <a:pt x="0" y="2408"/>
                      <a:pt x="12" y="2620"/>
                      <a:pt x="24" y="2832"/>
                    </a:cubicBezTo>
                  </a:path>
                </a:pathLst>
              </a:cu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Freeform 48"/>
              <p:cNvSpPr>
                <a:spLocks/>
              </p:cNvSpPr>
              <p:nvPr/>
            </p:nvSpPr>
            <p:spPr bwMode="auto">
              <a:xfrm>
                <a:off x="3600" y="3216"/>
                <a:ext cx="720" cy="576"/>
              </a:xfrm>
              <a:custGeom>
                <a:avLst/>
                <a:gdLst>
                  <a:gd name="T0" fmla="*/ 720 w 720"/>
                  <a:gd name="T1" fmla="*/ 0 h 576"/>
                  <a:gd name="T2" fmla="*/ 528 w 720"/>
                  <a:gd name="T3" fmla="*/ 48 h 576"/>
                  <a:gd name="T4" fmla="*/ 240 w 720"/>
                  <a:gd name="T5" fmla="*/ 288 h 576"/>
                  <a:gd name="T6" fmla="*/ 0 w 720"/>
                  <a:gd name="T7" fmla="*/ 576 h 5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0"/>
                  <a:gd name="T13" fmla="*/ 0 h 576"/>
                  <a:gd name="T14" fmla="*/ 720 w 720"/>
                  <a:gd name="T15" fmla="*/ 576 h 5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0" h="576">
                    <a:moveTo>
                      <a:pt x="720" y="0"/>
                    </a:moveTo>
                    <a:cubicBezTo>
                      <a:pt x="664" y="0"/>
                      <a:pt x="608" y="0"/>
                      <a:pt x="528" y="48"/>
                    </a:cubicBezTo>
                    <a:cubicBezTo>
                      <a:pt x="448" y="96"/>
                      <a:pt x="328" y="200"/>
                      <a:pt x="240" y="288"/>
                    </a:cubicBezTo>
                    <a:cubicBezTo>
                      <a:pt x="152" y="376"/>
                      <a:pt x="76" y="476"/>
                      <a:pt x="0" y="57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Freeform 49"/>
              <p:cNvSpPr>
                <a:spLocks/>
              </p:cNvSpPr>
              <p:nvPr/>
            </p:nvSpPr>
            <p:spPr bwMode="auto">
              <a:xfrm>
                <a:off x="3928" y="3408"/>
                <a:ext cx="344" cy="384"/>
              </a:xfrm>
              <a:custGeom>
                <a:avLst/>
                <a:gdLst>
                  <a:gd name="T0" fmla="*/ 344 w 344"/>
                  <a:gd name="T1" fmla="*/ 0 h 384"/>
                  <a:gd name="T2" fmla="*/ 56 w 344"/>
                  <a:gd name="T3" fmla="*/ 192 h 384"/>
                  <a:gd name="T4" fmla="*/ 8 w 344"/>
                  <a:gd name="T5" fmla="*/ 384 h 384"/>
                  <a:gd name="T6" fmla="*/ 0 60000 65536"/>
                  <a:gd name="T7" fmla="*/ 0 60000 65536"/>
                  <a:gd name="T8" fmla="*/ 0 60000 65536"/>
                  <a:gd name="T9" fmla="*/ 0 w 344"/>
                  <a:gd name="T10" fmla="*/ 0 h 384"/>
                  <a:gd name="T11" fmla="*/ 344 w 344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" h="384">
                    <a:moveTo>
                      <a:pt x="344" y="0"/>
                    </a:moveTo>
                    <a:cubicBezTo>
                      <a:pt x="228" y="64"/>
                      <a:pt x="112" y="128"/>
                      <a:pt x="56" y="192"/>
                    </a:cubicBezTo>
                    <a:cubicBezTo>
                      <a:pt x="0" y="256"/>
                      <a:pt x="4" y="320"/>
                      <a:pt x="8" y="384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Freeform 50"/>
              <p:cNvSpPr>
                <a:spLocks/>
              </p:cNvSpPr>
              <p:nvPr/>
            </p:nvSpPr>
            <p:spPr bwMode="auto">
              <a:xfrm>
                <a:off x="4048" y="3552"/>
                <a:ext cx="224" cy="288"/>
              </a:xfrm>
              <a:custGeom>
                <a:avLst/>
                <a:gdLst>
                  <a:gd name="T0" fmla="*/ 224 w 224"/>
                  <a:gd name="T1" fmla="*/ 0 h 288"/>
                  <a:gd name="T2" fmla="*/ 32 w 224"/>
                  <a:gd name="T3" fmla="*/ 240 h 288"/>
                  <a:gd name="T4" fmla="*/ 32 w 22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224"/>
                  <a:gd name="T10" fmla="*/ 0 h 288"/>
                  <a:gd name="T11" fmla="*/ 224 w 22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" h="288">
                    <a:moveTo>
                      <a:pt x="224" y="0"/>
                    </a:moveTo>
                    <a:cubicBezTo>
                      <a:pt x="144" y="96"/>
                      <a:pt x="64" y="192"/>
                      <a:pt x="32" y="240"/>
                    </a:cubicBezTo>
                    <a:cubicBezTo>
                      <a:pt x="0" y="288"/>
                      <a:pt x="16" y="288"/>
                      <a:pt x="32" y="288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Freeform 51"/>
              <p:cNvSpPr>
                <a:spLocks/>
              </p:cNvSpPr>
              <p:nvPr/>
            </p:nvSpPr>
            <p:spPr bwMode="auto">
              <a:xfrm>
                <a:off x="4368" y="3264"/>
                <a:ext cx="624" cy="480"/>
              </a:xfrm>
              <a:custGeom>
                <a:avLst/>
                <a:gdLst>
                  <a:gd name="T0" fmla="*/ 0 w 624"/>
                  <a:gd name="T1" fmla="*/ 0 h 480"/>
                  <a:gd name="T2" fmla="*/ 432 w 624"/>
                  <a:gd name="T3" fmla="*/ 144 h 480"/>
                  <a:gd name="T4" fmla="*/ 624 w 624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480"/>
                  <a:gd name="T11" fmla="*/ 624 w 624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480">
                    <a:moveTo>
                      <a:pt x="0" y="0"/>
                    </a:moveTo>
                    <a:cubicBezTo>
                      <a:pt x="164" y="32"/>
                      <a:pt x="328" y="64"/>
                      <a:pt x="432" y="144"/>
                    </a:cubicBezTo>
                    <a:cubicBezTo>
                      <a:pt x="536" y="224"/>
                      <a:pt x="580" y="352"/>
                      <a:pt x="624" y="48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Freeform 52"/>
              <p:cNvSpPr>
                <a:spLocks/>
              </p:cNvSpPr>
              <p:nvPr/>
            </p:nvSpPr>
            <p:spPr bwMode="auto">
              <a:xfrm>
                <a:off x="4320" y="3456"/>
                <a:ext cx="432" cy="336"/>
              </a:xfrm>
              <a:custGeom>
                <a:avLst/>
                <a:gdLst>
                  <a:gd name="T0" fmla="*/ 0 w 432"/>
                  <a:gd name="T1" fmla="*/ 0 h 336"/>
                  <a:gd name="T2" fmla="*/ 336 w 432"/>
                  <a:gd name="T3" fmla="*/ 144 h 336"/>
                  <a:gd name="T4" fmla="*/ 432 w 432"/>
                  <a:gd name="T5" fmla="*/ 336 h 336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336"/>
                  <a:gd name="T11" fmla="*/ 432 w 432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336">
                    <a:moveTo>
                      <a:pt x="0" y="0"/>
                    </a:moveTo>
                    <a:cubicBezTo>
                      <a:pt x="132" y="44"/>
                      <a:pt x="264" y="88"/>
                      <a:pt x="336" y="144"/>
                    </a:cubicBezTo>
                    <a:cubicBezTo>
                      <a:pt x="408" y="200"/>
                      <a:pt x="420" y="268"/>
                      <a:pt x="432" y="336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Freeform 53"/>
              <p:cNvSpPr>
                <a:spLocks/>
              </p:cNvSpPr>
              <p:nvPr/>
            </p:nvSpPr>
            <p:spPr bwMode="auto">
              <a:xfrm>
                <a:off x="4320" y="3648"/>
                <a:ext cx="144" cy="144"/>
              </a:xfrm>
              <a:custGeom>
                <a:avLst/>
                <a:gdLst>
                  <a:gd name="T0" fmla="*/ 0 w 144"/>
                  <a:gd name="T1" fmla="*/ 0 h 144"/>
                  <a:gd name="T2" fmla="*/ 144 w 144"/>
                  <a:gd name="T3" fmla="*/ 144 h 144"/>
                  <a:gd name="T4" fmla="*/ 0 60000 65536"/>
                  <a:gd name="T5" fmla="*/ 0 60000 65536"/>
                  <a:gd name="T6" fmla="*/ 0 w 144"/>
                  <a:gd name="T7" fmla="*/ 0 h 144"/>
                  <a:gd name="T8" fmla="*/ 144 w 144"/>
                  <a:gd name="T9" fmla="*/ 144 h 1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4" h="144">
                    <a:moveTo>
                      <a:pt x="0" y="0"/>
                    </a:moveTo>
                    <a:cubicBezTo>
                      <a:pt x="0" y="0"/>
                      <a:pt x="72" y="72"/>
                      <a:pt x="144" y="144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Line 54"/>
              <p:cNvSpPr>
                <a:spLocks noChangeShapeType="1"/>
              </p:cNvSpPr>
              <p:nvPr/>
            </p:nvSpPr>
            <p:spPr bwMode="auto">
              <a:xfrm flipH="1">
                <a:off x="4080" y="3264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Line 55"/>
              <p:cNvSpPr>
                <a:spLocks noChangeShapeType="1"/>
              </p:cNvSpPr>
              <p:nvPr/>
            </p:nvSpPr>
            <p:spPr bwMode="auto">
              <a:xfrm flipH="1">
                <a:off x="3840" y="3456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Line 56"/>
              <p:cNvSpPr>
                <a:spLocks noChangeShapeType="1"/>
              </p:cNvSpPr>
              <p:nvPr/>
            </p:nvSpPr>
            <p:spPr bwMode="auto">
              <a:xfrm flipH="1">
                <a:off x="4080" y="3504"/>
                <a:ext cx="48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Line 57"/>
              <p:cNvSpPr>
                <a:spLocks noChangeShapeType="1"/>
              </p:cNvSpPr>
              <p:nvPr/>
            </p:nvSpPr>
            <p:spPr bwMode="auto">
              <a:xfrm>
                <a:off x="4464" y="3312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Line 58"/>
              <p:cNvSpPr>
                <a:spLocks noChangeShapeType="1"/>
              </p:cNvSpPr>
              <p:nvPr/>
            </p:nvSpPr>
            <p:spPr bwMode="auto">
              <a:xfrm>
                <a:off x="4656" y="3312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Line 59"/>
              <p:cNvSpPr>
                <a:spLocks noChangeShapeType="1"/>
              </p:cNvSpPr>
              <p:nvPr/>
            </p:nvSpPr>
            <p:spPr bwMode="auto">
              <a:xfrm>
                <a:off x="4464" y="3504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9" name="AutoShape 61"/>
            <p:cNvSpPr>
              <a:spLocks noChangeArrowheads="1"/>
            </p:cNvSpPr>
            <p:nvPr/>
          </p:nvSpPr>
          <p:spPr bwMode="auto">
            <a:xfrm rot="-7424627">
              <a:off x="3840" y="1464"/>
              <a:ext cx="576" cy="768"/>
            </a:xfrm>
            <a:custGeom>
              <a:avLst/>
              <a:gdLst>
                <a:gd name="T0" fmla="*/ 8 w 21600"/>
                <a:gd name="T1" fmla="*/ 3 h 21600"/>
                <a:gd name="T2" fmla="*/ 2 w 21600"/>
                <a:gd name="T3" fmla="*/ 14 h 21600"/>
                <a:gd name="T4" fmla="*/ 8 w 21600"/>
                <a:gd name="T5" fmla="*/ 27 h 21600"/>
                <a:gd name="T6" fmla="*/ 13 w 21600"/>
                <a:gd name="T7" fmla="*/ 1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25 w 21600"/>
                <a:gd name="T13" fmla="*/ 2278 h 21600"/>
                <a:gd name="T14" fmla="*/ 16575 w 21600"/>
                <a:gd name="T15" fmla="*/ 13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AutoShape 65"/>
            <p:cNvSpPr>
              <a:spLocks noChangeArrowheads="1"/>
            </p:cNvSpPr>
            <p:nvPr/>
          </p:nvSpPr>
          <p:spPr bwMode="auto">
            <a:xfrm rot="6861116">
              <a:off x="2928" y="1272"/>
              <a:ext cx="576" cy="768"/>
            </a:xfrm>
            <a:custGeom>
              <a:avLst/>
              <a:gdLst>
                <a:gd name="T0" fmla="*/ 8 w 21600"/>
                <a:gd name="T1" fmla="*/ 3 h 21600"/>
                <a:gd name="T2" fmla="*/ 2 w 21600"/>
                <a:gd name="T3" fmla="*/ 14 h 21600"/>
                <a:gd name="T4" fmla="*/ 8 w 21600"/>
                <a:gd name="T5" fmla="*/ 27 h 21600"/>
                <a:gd name="T6" fmla="*/ 13 w 21600"/>
                <a:gd name="T7" fmla="*/ 1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25 w 21600"/>
                <a:gd name="T13" fmla="*/ 2278 h 21600"/>
                <a:gd name="T14" fmla="*/ 16575 w 21600"/>
                <a:gd name="T15" fmla="*/ 13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69"/>
            <p:cNvSpPr>
              <a:spLocks noChangeShapeType="1"/>
            </p:cNvSpPr>
            <p:nvPr/>
          </p:nvSpPr>
          <p:spPr bwMode="auto">
            <a:xfrm>
              <a:off x="3504" y="1800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70"/>
            <p:cNvSpPr>
              <a:spLocks noChangeShapeType="1"/>
            </p:cNvSpPr>
            <p:nvPr/>
          </p:nvSpPr>
          <p:spPr bwMode="auto">
            <a:xfrm flipH="1">
              <a:off x="3696" y="204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AutoShape 71"/>
            <p:cNvSpPr>
              <a:spLocks noChangeArrowheads="1"/>
            </p:cNvSpPr>
            <p:nvPr/>
          </p:nvSpPr>
          <p:spPr bwMode="auto">
            <a:xfrm rot="-7424627">
              <a:off x="3839" y="1086"/>
              <a:ext cx="384" cy="528"/>
            </a:xfrm>
            <a:custGeom>
              <a:avLst/>
              <a:gdLst>
                <a:gd name="T0" fmla="*/ 3 w 21600"/>
                <a:gd name="T1" fmla="*/ 1 h 21600"/>
                <a:gd name="T2" fmla="*/ 1 w 21600"/>
                <a:gd name="T3" fmla="*/ 6 h 21600"/>
                <a:gd name="T4" fmla="*/ 3 w 21600"/>
                <a:gd name="T5" fmla="*/ 13 h 21600"/>
                <a:gd name="T6" fmla="*/ 6 w 21600"/>
                <a:gd name="T7" fmla="*/ 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63 w 21600"/>
                <a:gd name="T13" fmla="*/ 2291 h 21600"/>
                <a:gd name="T14" fmla="*/ 16538 w 21600"/>
                <a:gd name="T15" fmla="*/ 136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72"/>
            <p:cNvSpPr>
              <a:spLocks noChangeShapeType="1"/>
            </p:cNvSpPr>
            <p:nvPr/>
          </p:nvSpPr>
          <p:spPr bwMode="auto">
            <a:xfrm flipH="1">
              <a:off x="3648" y="146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4" name="Line 77"/>
          <p:cNvSpPr>
            <a:spLocks noChangeShapeType="1"/>
          </p:cNvSpPr>
          <p:nvPr/>
        </p:nvSpPr>
        <p:spPr bwMode="auto">
          <a:xfrm>
            <a:off x="3124200" y="3962400"/>
            <a:ext cx="2971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78"/>
          <p:cNvSpPr txBox="1">
            <a:spLocks noChangeArrowheads="1"/>
          </p:cNvSpPr>
          <p:nvPr/>
        </p:nvSpPr>
        <p:spPr bwMode="auto">
          <a:xfrm>
            <a:off x="3352800" y="2971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drought</a:t>
            </a:r>
          </a:p>
        </p:txBody>
      </p:sp>
      <p:sp>
        <p:nvSpPr>
          <p:cNvPr id="10246" name="Text Box 79"/>
          <p:cNvSpPr txBox="1">
            <a:spLocks noChangeArrowheads="1"/>
          </p:cNvSpPr>
          <p:nvPr/>
        </p:nvSpPr>
        <p:spPr bwMode="auto">
          <a:xfrm>
            <a:off x="7162800" y="4572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Re-watering</a:t>
            </a:r>
          </a:p>
        </p:txBody>
      </p:sp>
      <p:sp>
        <p:nvSpPr>
          <p:cNvPr id="10247" name="Text Box 80"/>
          <p:cNvSpPr txBox="1">
            <a:spLocks noChangeArrowheads="1"/>
          </p:cNvSpPr>
          <p:nvPr/>
        </p:nvSpPr>
        <p:spPr bwMode="auto">
          <a:xfrm>
            <a:off x="533400" y="381000"/>
            <a:ext cx="7620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</a:rPr>
              <a:t>Metabolic </a:t>
            </a:r>
            <a:r>
              <a:rPr lang="en-US" altLang="zh-CN" sz="3200" b="1" dirty="0">
                <a:solidFill>
                  <a:srgbClr val="FF0000"/>
                </a:solidFill>
              </a:rPr>
              <a:t>disorder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</a:rPr>
              <a:t>Redistribution </a:t>
            </a:r>
            <a:r>
              <a:rPr lang="en-US" altLang="zh-CN" sz="2800" b="1" dirty="0">
                <a:solidFill>
                  <a:srgbClr val="FF0000"/>
                </a:solidFill>
              </a:rPr>
              <a:t>of water among organs</a:t>
            </a:r>
            <a:r>
              <a:rPr lang="zh-CN" altLang="en-US" sz="2800" dirty="0">
                <a:solidFill>
                  <a:srgbClr val="FF0000"/>
                </a:solidFill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924800" cy="5486400"/>
          </a:xfrm>
        </p:spPr>
        <p:txBody>
          <a:bodyPr/>
          <a:lstStyle/>
          <a:p>
            <a:pPr algn="just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(2)Photosynthesis decreases, while respiration rises after lowering</a:t>
            </a:r>
          </a:p>
          <a:p>
            <a:pPr eaLnBrk="1" hangingPunct="1"/>
            <a:r>
              <a:rPr lang="en-US" altLang="zh-CN" b="1" dirty="0" smtClean="0"/>
              <a:t>Starvation to death</a:t>
            </a:r>
            <a:endParaRPr lang="zh-CN" altLang="en-US" dirty="0" smtClean="0"/>
          </a:p>
          <a:p>
            <a:pPr algn="just" eaLnBrk="1" hangingPunct="1"/>
            <a:r>
              <a:rPr lang="en-US" altLang="zh-CN" sz="2800" b="1" dirty="0" smtClean="0"/>
              <a:t>a.</a:t>
            </a:r>
            <a:r>
              <a:rPr lang="en-US" altLang="zh-CN" sz="2800" dirty="0" smtClean="0"/>
              <a:t> assimilate↓ SC↓ 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Photorespiration↑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electron transfer activity and PSP ↓.In sunflower,  -1.1MPa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ET and PSP decrease obviously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-1.7 </a:t>
            </a:r>
            <a:r>
              <a:rPr lang="en-US" altLang="zh-CN" sz="2800" dirty="0" err="1" smtClean="0"/>
              <a:t>MPa</a:t>
            </a:r>
            <a:r>
              <a:rPr lang="en-US" altLang="zh-CN" sz="2800" dirty="0" smtClean="0"/>
              <a:t>,  PSP is 0</a:t>
            </a:r>
            <a:r>
              <a:rPr lang="zh-CN" altLang="en-US" sz="2800" dirty="0" smtClean="0"/>
              <a:t>。</a:t>
            </a:r>
          </a:p>
          <a:p>
            <a:pPr algn="just" eaLnBrk="1" hangingPunct="1"/>
            <a:r>
              <a:rPr lang="en-US" altLang="zh-CN" sz="2800" b="1" dirty="0" smtClean="0"/>
              <a:t>b.</a:t>
            </a:r>
            <a:r>
              <a:rPr lang="en-US" altLang="zh-CN" sz="2800" dirty="0" smtClean="0"/>
              <a:t>    inhibition by </a:t>
            </a:r>
            <a:r>
              <a:rPr lang="en-US" altLang="zh-CN" sz="2800" dirty="0" err="1" smtClean="0"/>
              <a:t>photoassimilate</a:t>
            </a:r>
            <a:r>
              <a:rPr lang="en-US" altLang="zh-CN" sz="2800" dirty="0" smtClean="0"/>
              <a:t> feedback. </a:t>
            </a:r>
          </a:p>
          <a:p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Decrease in nuclear acids and proteins</a:t>
            </a:r>
            <a:r>
              <a:rPr lang="zh-CN" altLang="en-US" sz="2800" dirty="0" smtClean="0"/>
              <a:t>。</a:t>
            </a:r>
          </a:p>
          <a:p>
            <a:pPr>
              <a:buNone/>
            </a:pPr>
            <a:r>
              <a:rPr lang="en-US" altLang="zh-CN" sz="2800" dirty="0" smtClean="0"/>
              <a:t>Protease activity↑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free </a:t>
            </a:r>
            <a:r>
              <a:rPr lang="en-US" altLang="zh-CN" sz="2800" dirty="0" err="1" smtClean="0"/>
              <a:t>aa</a:t>
            </a:r>
            <a:r>
              <a:rPr lang="en-US" altLang="zh-CN" sz="2800" dirty="0" smtClean="0"/>
              <a:t>↑</a:t>
            </a:r>
            <a:r>
              <a:rPr lang="zh-CN" altLang="en-US" sz="2800" dirty="0" smtClean="0"/>
              <a:t>，</a:t>
            </a:r>
            <a:r>
              <a:rPr lang="en-US" altLang="zh-CN" sz="2800" dirty="0" err="1" smtClean="0"/>
              <a:t>RNAase</a:t>
            </a:r>
            <a:r>
              <a:rPr lang="en-US" altLang="zh-CN" sz="2800" dirty="0" smtClean="0"/>
              <a:t> activity↑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RNA  hydrolysis ,DNA content falls down.</a:t>
            </a:r>
          </a:p>
          <a:p>
            <a:pPr algn="just" eaLnBrk="1" hangingPunct="1"/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5626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Pro accumulation</a:t>
            </a:r>
            <a:r>
              <a:rPr lang="zh-CN" altLang="en-US" dirty="0" smtClean="0"/>
              <a:t>：</a:t>
            </a:r>
          </a:p>
          <a:p>
            <a:pPr eaLnBrk="1" hangingPunct="1"/>
            <a:r>
              <a:rPr lang="zh-CN" altLang="en-US" dirty="0" smtClean="0"/>
              <a:t>① </a:t>
            </a:r>
            <a:r>
              <a:rPr lang="en-US" altLang="zh-CN" sz="2800" b="1" dirty="0" smtClean="0"/>
              <a:t>Pro from protein hydrolysis;</a:t>
            </a:r>
            <a:r>
              <a:rPr lang="en-US" altLang="zh-CN" sz="2800" dirty="0" smtClean="0"/>
              <a:t>②</a:t>
            </a:r>
            <a:r>
              <a:rPr lang="en-US" altLang="zh-CN" sz="2800" b="1" dirty="0" smtClean="0"/>
              <a:t>synthesis↑</a:t>
            </a:r>
            <a:r>
              <a:rPr lang="zh-CN" altLang="en-US" sz="2800" dirty="0" smtClean="0"/>
              <a:t>，</a:t>
            </a:r>
            <a:r>
              <a:rPr lang="zh-CN" altLang="en-US" sz="2800" b="1" dirty="0" smtClean="0"/>
              <a:t>③</a:t>
            </a:r>
            <a:r>
              <a:rPr lang="en-US" altLang="zh-CN" sz="2800" b="1" dirty="0" smtClean="0"/>
              <a:t>oxidation↓</a:t>
            </a:r>
            <a:r>
              <a:rPr lang="zh-CN" altLang="en-US" sz="2800" b="1" dirty="0" smtClean="0"/>
              <a:t>。</a:t>
            </a:r>
          </a:p>
          <a:p>
            <a:pPr eaLnBrk="1" hangingPunct="1"/>
            <a:r>
              <a:rPr lang="en-US" altLang="zh-CN" sz="2800" b="1" dirty="0" smtClean="0"/>
              <a:t>Pro function</a:t>
            </a:r>
            <a:r>
              <a:rPr lang="zh-CN" altLang="en-US" sz="2800" b="1" dirty="0" smtClean="0"/>
              <a:t>：</a:t>
            </a:r>
          </a:p>
          <a:p>
            <a:pPr eaLnBrk="1" hangingPunct="1"/>
            <a:r>
              <a:rPr lang="zh-CN" altLang="en-US" sz="2800" b="1" dirty="0" smtClean="0"/>
              <a:t>① </a:t>
            </a:r>
            <a:r>
              <a:rPr lang="en-US" altLang="zh-CN" sz="2800" b="1" dirty="0" smtClean="0"/>
              <a:t>detoxification of NH</a:t>
            </a:r>
            <a:r>
              <a:rPr lang="en-US" altLang="zh-CN" sz="2800" b="1" baseline="-25000" dirty="0" smtClean="0"/>
              <a:t>3</a:t>
            </a:r>
            <a:r>
              <a:rPr lang="en-US" altLang="zh-CN" sz="2800" b="1" dirty="0" smtClean="0"/>
              <a:t>;②bound water ↑ .</a:t>
            </a:r>
          </a:p>
          <a:p>
            <a:pPr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5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Changes in plant hormones</a:t>
            </a:r>
            <a:r>
              <a:rPr lang="zh-CN" altLang="en-US" sz="2800" b="1" dirty="0" smtClean="0"/>
              <a:t>，</a:t>
            </a:r>
            <a:r>
              <a:rPr lang="en-US" altLang="zh-CN" sz="2800" dirty="0" smtClean="0"/>
              <a:t>promoters↓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inhibitors↑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esp. ABA↑.</a:t>
            </a:r>
          </a:p>
          <a:p>
            <a:pPr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6</a:t>
            </a:r>
            <a:r>
              <a:rPr lang="zh-CN" altLang="en-US" sz="2800" b="1" dirty="0" smtClean="0"/>
              <a:t>）</a:t>
            </a:r>
            <a:r>
              <a:rPr lang="en-US" altLang="zh-CN" sz="2800" b="1" dirty="0" smtClean="0"/>
              <a:t>Poisonous agents accumulation</a:t>
            </a:r>
            <a:r>
              <a:rPr lang="zh-CN" altLang="en-US" sz="2800" b="1" dirty="0" smtClean="0"/>
              <a:t>。 </a:t>
            </a:r>
            <a:r>
              <a:rPr lang="en-US" altLang="zh-CN" sz="2800" dirty="0" smtClean="0"/>
              <a:t>NH</a:t>
            </a:r>
            <a:r>
              <a:rPr lang="en-US" altLang="zh-CN" sz="2800" baseline="-25000" dirty="0" smtClean="0"/>
              <a:t>3</a:t>
            </a:r>
            <a:r>
              <a:rPr lang="en-US" altLang="zh-CN" sz="2800" b="1" dirty="0" smtClean="0"/>
              <a:t> and amines</a:t>
            </a:r>
            <a:r>
              <a:rPr lang="en-US" altLang="zh-CN" sz="2800" dirty="0" smtClean="0"/>
              <a:t>↑. Cytoplasm is broken down</a:t>
            </a:r>
          </a:p>
          <a:p>
            <a:endParaRPr lang="en-US" altLang="zh-CN" sz="2800" dirty="0" smtClean="0"/>
          </a:p>
          <a:p>
            <a:pPr eaLnBrk="1" hangingPunct="1"/>
            <a:endParaRPr lang="en-US" altLang="zh-CN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2045</Words>
  <Application>Microsoft Office PowerPoint</Application>
  <PresentationFormat>On-screen Show (4:3)</PresentationFormat>
  <Paragraphs>232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宋体</vt:lpstr>
      <vt:lpstr>Arial</vt:lpstr>
      <vt:lpstr>Calibri</vt:lpstr>
      <vt:lpstr>Symbol</vt:lpstr>
      <vt:lpstr>Tahoma</vt:lpstr>
      <vt:lpstr>Times New Roman</vt:lpstr>
      <vt:lpstr>Office Theme</vt:lpstr>
      <vt:lpstr>图表</vt:lpstr>
      <vt:lpstr>Course name – Principles and Practices of Water Management (AGRO 0504) Course Credit – 2+1   </vt:lpstr>
      <vt:lpstr>1. Physiology Stress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Resistance to plant diseases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54</cp:revision>
  <dcterms:created xsi:type="dcterms:W3CDTF">2006-08-16T00:00:00Z</dcterms:created>
  <dcterms:modified xsi:type="dcterms:W3CDTF">2023-07-05T12:13:13Z</dcterms:modified>
</cp:coreProperties>
</file>