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380" r:id="rId3"/>
    <p:sldId id="326" r:id="rId4"/>
    <p:sldId id="383" r:id="rId5"/>
    <p:sldId id="384" r:id="rId6"/>
    <p:sldId id="378" r:id="rId7"/>
    <p:sldId id="379" r:id="rId8"/>
    <p:sldId id="288" r:id="rId9"/>
    <p:sldId id="289" r:id="rId10"/>
    <p:sldId id="290" r:id="rId11"/>
    <p:sldId id="293" r:id="rId12"/>
    <p:sldId id="294" r:id="rId13"/>
    <p:sldId id="295" r:id="rId14"/>
    <p:sldId id="296" r:id="rId15"/>
    <p:sldId id="297" r:id="rId16"/>
    <p:sldId id="298" r:id="rId17"/>
    <p:sldId id="38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6267A6-688F-4855-8F5F-D7D7810D638A}" type="datetimeFigureOut">
              <a:rPr lang="en-US" smtClean="0"/>
              <a:pPr/>
              <a:t>7/5/2023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C218C6-DC87-4C0E-A9DC-849C549738F4}" type="slidenum">
              <a:rPr lang="en-US" smtClean="0"/>
              <a:pPr/>
              <a:t>‹#›</a:t>
            </a:fld>
            <a:endParaRPr lang="en-US"/>
          </a:p>
        </p:txBody>
      </p:sp>
    </p:spTree>
    <p:extLst>
      <p:ext uri="{BB962C8B-B14F-4D97-AF65-F5344CB8AC3E}">
        <p14:creationId xmlns:p14="http://schemas.microsoft.com/office/powerpoint/2010/main" val="2173682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Happens through macro pores and is saturated flow.</a:t>
            </a:r>
          </a:p>
          <a:p>
            <a:endParaRPr lang="en-US" dirty="0"/>
          </a:p>
        </p:txBody>
      </p:sp>
      <p:sp>
        <p:nvSpPr>
          <p:cNvPr id="4" name="Slide Number Placeholder 3"/>
          <p:cNvSpPr>
            <a:spLocks noGrp="1"/>
          </p:cNvSpPr>
          <p:nvPr>
            <p:ph type="sldNum" sz="quarter" idx="10"/>
          </p:nvPr>
        </p:nvSpPr>
        <p:spPr/>
        <p:txBody>
          <a:bodyPr/>
          <a:lstStyle/>
          <a:p>
            <a:fld id="{36D50804-1711-447A-A1AB-6A479169BFE3}" type="slidenum">
              <a:rPr lang="en-US" smtClean="0"/>
              <a:pPr/>
              <a:t>12</a:t>
            </a:fld>
            <a:endParaRPr lang="en-US"/>
          </a:p>
        </p:txBody>
      </p:sp>
    </p:spTree>
    <p:extLst>
      <p:ext uri="{BB962C8B-B14F-4D97-AF65-F5344CB8AC3E}">
        <p14:creationId xmlns:p14="http://schemas.microsoft.com/office/powerpoint/2010/main" val="240267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50804-1711-447A-A1AB-6A479169BFE3}" type="slidenum">
              <a:rPr lang="en-US" smtClean="0"/>
              <a:pPr/>
              <a:t>13</a:t>
            </a:fld>
            <a:endParaRPr lang="en-US"/>
          </a:p>
        </p:txBody>
      </p:sp>
    </p:spTree>
    <p:extLst>
      <p:ext uri="{BB962C8B-B14F-4D97-AF65-F5344CB8AC3E}">
        <p14:creationId xmlns:p14="http://schemas.microsoft.com/office/powerpoint/2010/main" val="165665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Matric flow is unsaturated flow happens through micro pores and matric</a:t>
            </a:r>
            <a:r>
              <a:rPr lang="en-US" baseline="0" dirty="0" smtClean="0"/>
              <a:t> forces.</a:t>
            </a:r>
            <a:endParaRPr lang="en-US" dirty="0"/>
          </a:p>
        </p:txBody>
      </p:sp>
      <p:sp>
        <p:nvSpPr>
          <p:cNvPr id="4" name="Slide Number Placeholder 3"/>
          <p:cNvSpPr>
            <a:spLocks noGrp="1"/>
          </p:cNvSpPr>
          <p:nvPr>
            <p:ph type="sldNum" sz="quarter" idx="10"/>
          </p:nvPr>
        </p:nvSpPr>
        <p:spPr/>
        <p:txBody>
          <a:bodyPr/>
          <a:lstStyle/>
          <a:p>
            <a:fld id="{36D50804-1711-447A-A1AB-6A479169BFE3}" type="slidenum">
              <a:rPr lang="en-US" smtClean="0"/>
              <a:pPr/>
              <a:t>14</a:t>
            </a:fld>
            <a:endParaRPr lang="en-US"/>
          </a:p>
        </p:txBody>
      </p:sp>
    </p:spTree>
    <p:extLst>
      <p:ext uri="{BB962C8B-B14F-4D97-AF65-F5344CB8AC3E}">
        <p14:creationId xmlns:p14="http://schemas.microsoft.com/office/powerpoint/2010/main" val="1791471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76200"/>
            <a:ext cx="7772400" cy="4038600"/>
          </a:xfrm>
        </p:spPr>
        <p:txBody>
          <a:bodyPr>
            <a:normAutofit fontScale="90000"/>
          </a:bodyPr>
          <a:lstStyle/>
          <a:p>
            <a:pPr algn="l"/>
            <a:r>
              <a:rPr lang="en-US" b="1"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Course name –</a:t>
            </a:r>
            <a:br>
              <a:rPr lang="en-US" b="1"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br>
            <a:r>
              <a:rPr lang="en-US" dirty="0">
                <a:latin typeface="Times New Roman" panose="02020603050405020304" pitchFamily="18" charset="0"/>
                <a:ea typeface="Tahoma" panose="020B0604030504040204" pitchFamily="34" charset="0"/>
                <a:cs typeface="Times New Roman" panose="02020603050405020304" pitchFamily="18" charset="0"/>
              </a:rPr>
              <a:t>Principles and Practices of Water Management (AGRO 0504)</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dirty="0">
                <a:solidFill>
                  <a:schemeClr val="accent1">
                    <a:lumMod val="75000"/>
                  </a:schemeClr>
                </a:solidFill>
                <a:latin typeface="Times New Roman" panose="02020603050405020304" pitchFamily="18" charset="0"/>
                <a:cs typeface="Times New Roman" panose="02020603050405020304" pitchFamily="18" charset="0"/>
              </a:rPr>
              <a:t>Course Credit – </a:t>
            </a:r>
            <a:r>
              <a:rPr lang="en-US" dirty="0">
                <a:latin typeface="Times New Roman" panose="02020603050405020304" pitchFamily="18" charset="0"/>
                <a:cs typeface="Times New Roman" panose="02020603050405020304" pitchFamily="18" charset="0"/>
              </a:rPr>
              <a:t>2+1</a:t>
            </a:r>
            <a:br>
              <a:rPr lang="en-US" dirty="0">
                <a:latin typeface="Times New Roman" panose="02020603050405020304" pitchFamily="18" charset="0"/>
                <a:cs typeface="Times New Roman" panose="02020603050405020304" pitchFamily="18" charset="0"/>
              </a:rPr>
            </a:br>
            <a:r>
              <a:rPr lang="en-US" dirty="0" smtClean="0"/>
              <a:t/>
            </a:r>
            <a:br>
              <a:rPr lang="en-US" dirty="0" smtClean="0"/>
            </a:br>
            <a:r>
              <a:rPr lang="en-US" dirty="0" smtClean="0"/>
              <a:t/>
            </a:r>
            <a:br>
              <a:rPr lang="en-US" dirty="0" smtClean="0"/>
            </a:br>
            <a:endParaRPr lang="en-US" dirty="0"/>
          </a:p>
        </p:txBody>
      </p:sp>
      <p:sp>
        <p:nvSpPr>
          <p:cNvPr id="8" name="Subtitle 2"/>
          <p:cNvSpPr>
            <a:spLocks noGrp="1"/>
          </p:cNvSpPr>
          <p:nvPr>
            <p:ph type="subTitle" idx="1"/>
          </p:nvPr>
        </p:nvSpPr>
        <p:spPr>
          <a:xfrm>
            <a:off x="762000" y="3238500"/>
            <a:ext cx="7696200" cy="2628900"/>
          </a:xfrm>
        </p:spPr>
        <p:txBody>
          <a:bodyPr>
            <a:normAutofit/>
          </a:bodyPr>
          <a:lstStyle/>
          <a:p>
            <a:endParaRPr lang="en-US" dirty="0" smtClean="0"/>
          </a:p>
          <a:p>
            <a:pPr algn="l"/>
            <a:r>
              <a:rPr lang="en-US" b="1" dirty="0">
                <a:solidFill>
                  <a:schemeClr val="accent1">
                    <a:lumMod val="75000"/>
                  </a:schemeClr>
                </a:solidFill>
                <a:latin typeface="Times New Roman" panose="02020603050405020304" pitchFamily="18" charset="0"/>
                <a:cs typeface="Times New Roman" panose="02020603050405020304" pitchFamily="18" charset="0"/>
              </a:rPr>
              <a:t>Lecture </a:t>
            </a:r>
            <a:r>
              <a:rPr lang="en-US" b="1" dirty="0">
                <a:solidFill>
                  <a:schemeClr val="accent1">
                    <a:lumMod val="75000"/>
                  </a:schemeClr>
                </a:solidFill>
                <a:latin typeface="Times New Roman" panose="02020603050405020304" pitchFamily="18" charset="0"/>
                <a:cs typeface="Times New Roman" panose="02020603050405020304" pitchFamily="18" charset="0"/>
              </a:rPr>
              <a:t>8</a:t>
            </a:r>
            <a:endParaRPr lang="en-US"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b="1" dirty="0">
                <a:solidFill>
                  <a:schemeClr val="accent1">
                    <a:lumMod val="75000"/>
                  </a:schemeClr>
                </a:solidFill>
                <a:latin typeface="Times New Roman" panose="02020603050405020304" pitchFamily="18" charset="0"/>
                <a:cs typeface="Times New Roman" panose="02020603050405020304" pitchFamily="18" charset="0"/>
              </a:rPr>
              <a:t>Topic: </a:t>
            </a:r>
            <a:r>
              <a:rPr lang="en-US" dirty="0">
                <a:solidFill>
                  <a:schemeClr val="tx1"/>
                </a:solidFill>
              </a:rPr>
              <a:t>Water availability and its relationship with nutrient availability and loses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AVAILABLE WATER</a:t>
            </a:r>
            <a:endParaRPr lang="en-US" dirty="0"/>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en-US" b="1" i="1" dirty="0"/>
              <a:t>Water holding capacity</a:t>
            </a:r>
            <a:r>
              <a:rPr lang="en-US" dirty="0"/>
              <a:t>: </a:t>
            </a:r>
            <a:r>
              <a:rPr lang="en-US" dirty="0" smtClean="0"/>
              <a:t>Amount </a:t>
            </a:r>
            <a:r>
              <a:rPr lang="en-US" dirty="0"/>
              <a:t>of </a:t>
            </a:r>
            <a:r>
              <a:rPr lang="en-US" dirty="0" smtClean="0"/>
              <a:t>soil water </a:t>
            </a:r>
            <a:r>
              <a:rPr lang="en-US" dirty="0"/>
              <a:t>held between field capacity and </a:t>
            </a:r>
            <a:r>
              <a:rPr lang="en-US" dirty="0" smtClean="0"/>
              <a:t>permanent wilting point.</a:t>
            </a:r>
          </a:p>
          <a:p>
            <a:pPr algn="just">
              <a:buFont typeface="Wingdings" panose="05000000000000000000" pitchFamily="2" charset="2"/>
              <a:buChar char="Ø"/>
            </a:pPr>
            <a:r>
              <a:rPr lang="en-US" b="1" i="1" dirty="0"/>
              <a:t>Plant available water</a:t>
            </a:r>
            <a:r>
              <a:rPr lang="en-US" dirty="0"/>
              <a:t>: </a:t>
            </a:r>
            <a:r>
              <a:rPr lang="en-US" dirty="0" smtClean="0"/>
              <a:t>Portion </a:t>
            </a:r>
            <a:r>
              <a:rPr lang="en-US" dirty="0"/>
              <a:t>of </a:t>
            </a:r>
            <a:r>
              <a:rPr lang="en-US" dirty="0" smtClean="0"/>
              <a:t>water </a:t>
            </a:r>
            <a:r>
              <a:rPr lang="en-US" dirty="0"/>
              <a:t>holding capacity that can be absorbed by </a:t>
            </a:r>
            <a:r>
              <a:rPr lang="en-US" dirty="0" smtClean="0"/>
              <a:t>the plants. </a:t>
            </a:r>
          </a:p>
          <a:p>
            <a:pPr lvl="1" algn="just">
              <a:buFont typeface="Wingdings" panose="05000000000000000000" pitchFamily="2" charset="2"/>
              <a:buChar char="Ø"/>
            </a:pPr>
            <a:r>
              <a:rPr lang="en-US" dirty="0" smtClean="0"/>
              <a:t>As </a:t>
            </a:r>
            <a:r>
              <a:rPr lang="en-US" dirty="0"/>
              <a:t>a general rule, plant available water is considered to be 50 percent of the water holding capacity.</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902557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r>
              <a:rPr lang="en-US" dirty="0" smtClean="0"/>
              <a:t>TYPES OF SOIL WATER</a:t>
            </a:r>
            <a:endParaRPr lang="en-US" dirty="0"/>
          </a:p>
        </p:txBody>
      </p:sp>
      <p:pic>
        <p:nvPicPr>
          <p:cNvPr id="3" name="Picture 2" descr="Image14_nogra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066800"/>
            <a:ext cx="8695267" cy="5562600"/>
          </a:xfrm>
          <a:prstGeom prst="rect">
            <a:avLst/>
          </a:prstGeom>
        </p:spPr>
      </p:pic>
    </p:spTree>
    <p:extLst>
      <p:ext uri="{BB962C8B-B14F-4D97-AF65-F5344CB8AC3E}">
        <p14:creationId xmlns:p14="http://schemas.microsoft.com/office/powerpoint/2010/main" val="3060214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4938"/>
            <a:ext cx="5156677" cy="1155956"/>
          </a:xfrm>
        </p:spPr>
        <p:txBody>
          <a:bodyPr/>
          <a:lstStyle/>
          <a:p>
            <a:r>
              <a:rPr lang="en-US" sz="3200" b="1" dirty="0" smtClean="0"/>
              <a:t>TYPES OF SOIL WATER</a:t>
            </a:r>
            <a:endParaRPr lang="en-US" sz="3200" b="1" dirty="0"/>
          </a:p>
        </p:txBody>
      </p:sp>
      <p:sp>
        <p:nvSpPr>
          <p:cNvPr id="3" name="Content Placeholder 2"/>
          <p:cNvSpPr>
            <a:spLocks noGrp="1"/>
          </p:cNvSpPr>
          <p:nvPr>
            <p:ph idx="1"/>
          </p:nvPr>
        </p:nvSpPr>
        <p:spPr>
          <a:xfrm>
            <a:off x="266700" y="1451488"/>
            <a:ext cx="5537200" cy="4695569"/>
          </a:xfrm>
        </p:spPr>
        <p:txBody>
          <a:bodyPr/>
          <a:lstStyle/>
          <a:p>
            <a:pPr marL="0" indent="0">
              <a:buNone/>
            </a:pPr>
            <a:r>
              <a:rPr lang="en-US" b="1" dirty="0"/>
              <a:t>Gravitational Water:</a:t>
            </a:r>
            <a:r>
              <a:rPr lang="en-US" dirty="0"/>
              <a:t> </a:t>
            </a:r>
            <a:endParaRPr lang="en-US" dirty="0" smtClean="0"/>
          </a:p>
          <a:p>
            <a:pPr lvl="1">
              <a:buFont typeface="Wingdings" pitchFamily="2" charset="2"/>
              <a:buChar char="Ø"/>
            </a:pPr>
            <a:r>
              <a:rPr lang="en-US" dirty="0" smtClean="0"/>
              <a:t>Free water</a:t>
            </a:r>
          </a:p>
          <a:p>
            <a:pPr lvl="1">
              <a:buFont typeface="Wingdings" pitchFamily="2" charset="2"/>
              <a:buChar char="Ø"/>
            </a:pPr>
            <a:r>
              <a:rPr lang="en-US" dirty="0" smtClean="0"/>
              <a:t>Macro-pores</a:t>
            </a:r>
          </a:p>
          <a:p>
            <a:pPr lvl="1">
              <a:buFont typeface="Wingdings" pitchFamily="2" charset="2"/>
              <a:buChar char="Ø"/>
            </a:pPr>
            <a:r>
              <a:rPr lang="en-US" dirty="0" smtClean="0"/>
              <a:t>Moves </a:t>
            </a:r>
            <a:r>
              <a:rPr lang="en-US" dirty="0"/>
              <a:t>rapidly </a:t>
            </a:r>
            <a:r>
              <a:rPr lang="en-US" dirty="0" smtClean="0"/>
              <a:t>under </a:t>
            </a:r>
            <a:r>
              <a:rPr lang="en-US" dirty="0"/>
              <a:t>good soil drainage </a:t>
            </a:r>
            <a:r>
              <a:rPr lang="en-US" dirty="0" smtClean="0"/>
              <a:t>conditions</a:t>
            </a:r>
          </a:p>
          <a:p>
            <a:pPr lvl="1">
              <a:buFont typeface="Wingdings" pitchFamily="2" charset="2"/>
              <a:buChar char="Ø"/>
            </a:pPr>
            <a:r>
              <a:rPr lang="en-US" dirty="0" smtClean="0"/>
              <a:t>Is </a:t>
            </a:r>
            <a:r>
              <a:rPr lang="en-US" dirty="0"/>
              <a:t>not available to </a:t>
            </a:r>
            <a:r>
              <a:rPr lang="en-US" dirty="0" smtClean="0"/>
              <a:t>plants</a:t>
            </a:r>
          </a:p>
          <a:p>
            <a:pPr lvl="1">
              <a:buFont typeface="Wingdings" pitchFamily="2" charset="2"/>
              <a:buChar char="Ø"/>
            </a:pPr>
            <a:r>
              <a:rPr lang="en-US" dirty="0" smtClean="0"/>
              <a:t>Under </a:t>
            </a:r>
            <a:r>
              <a:rPr lang="en-US" dirty="0"/>
              <a:t>poor soil drainage </a:t>
            </a:r>
            <a:r>
              <a:rPr lang="en-US" dirty="0" smtClean="0"/>
              <a:t>conditions, cause </a:t>
            </a:r>
            <a:r>
              <a:rPr lang="en-US" dirty="0"/>
              <a:t>plant wilting due to lack of </a:t>
            </a:r>
            <a:r>
              <a:rPr lang="en-US" dirty="0" smtClean="0"/>
              <a:t>soil oxygen</a:t>
            </a:r>
            <a:endParaRPr lang="en-US" dirty="0"/>
          </a:p>
          <a:p>
            <a:pPr>
              <a:buFont typeface="Wingdings" pitchFamily="2" charset="2"/>
              <a:buChar char="Ø"/>
            </a:pPr>
            <a:endParaRPr lang="en-US" dirty="0"/>
          </a:p>
        </p:txBody>
      </p:sp>
      <p:pic>
        <p:nvPicPr>
          <p:cNvPr id="6" name="Picture 5" descr="Screen Shot 2013-12-14 at 9.40.21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1736" y="71694"/>
            <a:ext cx="3460664" cy="6723062"/>
          </a:xfrm>
          <a:prstGeom prst="rect">
            <a:avLst/>
          </a:prstGeom>
        </p:spPr>
      </p:pic>
      <p:sp>
        <p:nvSpPr>
          <p:cNvPr id="7" name="TextBox 6"/>
          <p:cNvSpPr txBox="1"/>
          <p:nvPr/>
        </p:nvSpPr>
        <p:spPr>
          <a:xfrm rot="16200000">
            <a:off x="4668077" y="5849785"/>
            <a:ext cx="1612942" cy="276999"/>
          </a:xfrm>
          <a:prstGeom prst="rect">
            <a:avLst/>
          </a:prstGeom>
          <a:noFill/>
        </p:spPr>
        <p:txBody>
          <a:bodyPr wrap="none" rtlCol="0">
            <a:spAutoFit/>
          </a:bodyPr>
          <a:lstStyle/>
          <a:p>
            <a:r>
              <a:rPr lang="en-US" sz="1200" dirty="0" smtClean="0"/>
              <a:t>Courtesy of F. Casey</a:t>
            </a:r>
            <a:endParaRPr lang="en-US" sz="1200" dirty="0"/>
          </a:p>
        </p:txBody>
      </p:sp>
    </p:spTree>
    <p:extLst>
      <p:ext uri="{BB962C8B-B14F-4D97-AF65-F5344CB8AC3E}">
        <p14:creationId xmlns:p14="http://schemas.microsoft.com/office/powerpoint/2010/main" val="3687973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485"/>
            <a:ext cx="8229600" cy="525615"/>
          </a:xfrm>
        </p:spPr>
        <p:txBody>
          <a:bodyPr>
            <a:normAutofit fontScale="90000"/>
          </a:bodyPr>
          <a:lstStyle/>
          <a:p>
            <a:r>
              <a:rPr lang="en-US" sz="4000" dirty="0" smtClean="0"/>
              <a:t>GRAVITATIONAL WATER</a:t>
            </a:r>
            <a:endParaRPr lang="en-US" sz="3000" dirty="0"/>
          </a:p>
        </p:txBody>
      </p:sp>
      <p:sp>
        <p:nvSpPr>
          <p:cNvPr id="3" name="Content Placeholder 2"/>
          <p:cNvSpPr>
            <a:spLocks noGrp="1"/>
          </p:cNvSpPr>
          <p:nvPr>
            <p:ph idx="1"/>
          </p:nvPr>
        </p:nvSpPr>
        <p:spPr>
          <a:xfrm>
            <a:off x="0" y="999129"/>
            <a:ext cx="4400397" cy="1528020"/>
          </a:xfrm>
        </p:spPr>
        <p:txBody>
          <a:bodyPr/>
          <a:lstStyle/>
          <a:p>
            <a:pPr marL="0" indent="0">
              <a:buNone/>
            </a:pPr>
            <a:r>
              <a:rPr lang="en-US" sz="2550" u="sng" dirty="0" smtClean="0"/>
              <a:t>Under good soil drainage:</a:t>
            </a:r>
          </a:p>
          <a:p>
            <a:pPr lvl="1">
              <a:buFont typeface="Wingdings" pitchFamily="2" charset="2"/>
              <a:buChar char="Ø"/>
            </a:pPr>
            <a:r>
              <a:rPr lang="en-US" sz="2300" dirty="0" smtClean="0"/>
              <a:t>Leaches excessive salts</a:t>
            </a:r>
          </a:p>
          <a:p>
            <a:pPr lvl="1">
              <a:buFont typeface="Wingdings" pitchFamily="2" charset="2"/>
              <a:buChar char="Ø"/>
            </a:pPr>
            <a:r>
              <a:rPr lang="en-US" sz="2300" dirty="0" smtClean="0"/>
              <a:t>Oxygen</a:t>
            </a:r>
          </a:p>
        </p:txBody>
      </p:sp>
      <p:sp>
        <p:nvSpPr>
          <p:cNvPr id="4" name="TextBox 3"/>
          <p:cNvSpPr txBox="1"/>
          <p:nvPr/>
        </p:nvSpPr>
        <p:spPr>
          <a:xfrm>
            <a:off x="4779038" y="999128"/>
            <a:ext cx="4249881" cy="1546577"/>
          </a:xfrm>
          <a:prstGeom prst="rect">
            <a:avLst/>
          </a:prstGeom>
          <a:noFill/>
        </p:spPr>
        <p:txBody>
          <a:bodyPr wrap="none" rtlCol="0">
            <a:spAutoFit/>
          </a:bodyPr>
          <a:lstStyle/>
          <a:p>
            <a:r>
              <a:rPr lang="en-US" sz="2550" u="sng" dirty="0"/>
              <a:t>Under poor soil drainage:</a:t>
            </a:r>
          </a:p>
          <a:p>
            <a:pPr lvl="1">
              <a:buFont typeface="Wingdings" pitchFamily="2" charset="2"/>
              <a:buChar char="Ø"/>
            </a:pPr>
            <a:r>
              <a:rPr lang="en-US" sz="2300" dirty="0"/>
              <a:t>High groundwater levels</a:t>
            </a:r>
          </a:p>
          <a:p>
            <a:pPr lvl="1">
              <a:buFont typeface="Wingdings" pitchFamily="2" charset="2"/>
              <a:buChar char="Ø"/>
            </a:pPr>
            <a:r>
              <a:rPr lang="en-US" sz="2300" dirty="0"/>
              <a:t>Lack of soil oxygen</a:t>
            </a:r>
          </a:p>
          <a:p>
            <a:pPr lvl="1">
              <a:buFont typeface="Wingdings" pitchFamily="2" charset="2"/>
              <a:buChar char="Ø"/>
            </a:pPr>
            <a:r>
              <a:rPr lang="en-US" sz="2300" dirty="0"/>
              <a:t>Buildup of excessive </a:t>
            </a:r>
            <a:r>
              <a:rPr lang="en-US" sz="2300" dirty="0" smtClean="0"/>
              <a:t>salts</a:t>
            </a:r>
            <a:endParaRPr lang="en-US" dirty="0"/>
          </a:p>
        </p:txBody>
      </p:sp>
      <p:pic>
        <p:nvPicPr>
          <p:cNvPr id="6" name="Picture 5" descr="DSCN0053.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24500" y="2802706"/>
            <a:ext cx="3313919" cy="3809782"/>
          </a:xfrm>
          <a:prstGeom prst="rect">
            <a:avLst/>
          </a:prstGeom>
        </p:spPr>
      </p:pic>
      <p:sp>
        <p:nvSpPr>
          <p:cNvPr id="8" name="TextBox 7"/>
          <p:cNvSpPr txBox="1"/>
          <p:nvPr/>
        </p:nvSpPr>
        <p:spPr>
          <a:xfrm>
            <a:off x="0" y="2867593"/>
            <a:ext cx="5056802" cy="4016485"/>
          </a:xfrm>
          <a:prstGeom prst="rect">
            <a:avLst/>
          </a:prstGeom>
          <a:noFill/>
        </p:spPr>
        <p:txBody>
          <a:bodyPr wrap="none" rtlCol="0">
            <a:spAutoFit/>
          </a:bodyPr>
          <a:lstStyle/>
          <a:p>
            <a:r>
              <a:rPr lang="en-US" sz="2550" u="sng" dirty="0" smtClean="0"/>
              <a:t>How do you improve </a:t>
            </a:r>
            <a:r>
              <a:rPr lang="en-US" sz="2550" u="sng" dirty="0"/>
              <a:t>c</a:t>
            </a:r>
            <a:r>
              <a:rPr lang="en-US" sz="2550" u="sng" dirty="0" smtClean="0"/>
              <a:t>onditions?</a:t>
            </a:r>
          </a:p>
          <a:p>
            <a:endParaRPr lang="en-US" sz="2550" dirty="0"/>
          </a:p>
          <a:p>
            <a:r>
              <a:rPr lang="en-US" sz="2550" dirty="0" smtClean="0"/>
              <a:t>Build aggregates</a:t>
            </a:r>
          </a:p>
          <a:p>
            <a:r>
              <a:rPr lang="en-US" sz="2550" dirty="0" smtClean="0"/>
              <a:t>Rooting channels</a:t>
            </a:r>
          </a:p>
          <a:p>
            <a:r>
              <a:rPr lang="en-US" sz="2550" dirty="0" smtClean="0"/>
              <a:t>Reduce compaction</a:t>
            </a:r>
          </a:p>
          <a:p>
            <a:r>
              <a:rPr lang="en-US" sz="2550" dirty="0" smtClean="0"/>
              <a:t>Use water with crops</a:t>
            </a:r>
          </a:p>
          <a:p>
            <a:endParaRPr lang="en-US" sz="2550" dirty="0"/>
          </a:p>
          <a:p>
            <a:r>
              <a:rPr lang="en-US" sz="2550" dirty="0" smtClean="0"/>
              <a:t>Subsurface and Surface drainage</a:t>
            </a:r>
          </a:p>
          <a:p>
            <a:endParaRPr lang="en-US" sz="2550" dirty="0" smtClean="0"/>
          </a:p>
          <a:p>
            <a:endParaRPr lang="en-US" sz="2550" dirty="0"/>
          </a:p>
        </p:txBody>
      </p:sp>
    </p:spTree>
    <p:extLst>
      <p:ext uri="{BB962C8B-B14F-4D97-AF65-F5344CB8AC3E}">
        <p14:creationId xmlns:p14="http://schemas.microsoft.com/office/powerpoint/2010/main" val="3415652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703"/>
            <a:ext cx="3144508" cy="619432"/>
          </a:xfrm>
        </p:spPr>
        <p:txBody>
          <a:bodyPr>
            <a:normAutofit fontScale="90000"/>
          </a:bodyPr>
          <a:lstStyle/>
          <a:p>
            <a:r>
              <a:rPr lang="en-US" sz="3200" b="1" dirty="0"/>
              <a:t>TYPES OF SOIL WATER</a:t>
            </a:r>
          </a:p>
        </p:txBody>
      </p:sp>
      <p:sp>
        <p:nvSpPr>
          <p:cNvPr id="3" name="Content Placeholder 2"/>
          <p:cNvSpPr>
            <a:spLocks noGrp="1"/>
          </p:cNvSpPr>
          <p:nvPr>
            <p:ph idx="1"/>
          </p:nvPr>
        </p:nvSpPr>
        <p:spPr>
          <a:xfrm>
            <a:off x="0" y="1765299"/>
            <a:ext cx="3601708" cy="4360865"/>
          </a:xfrm>
        </p:spPr>
        <p:txBody>
          <a:bodyPr/>
          <a:lstStyle/>
          <a:p>
            <a:pPr marL="0" indent="0">
              <a:buNone/>
            </a:pPr>
            <a:r>
              <a:rPr lang="en-US" b="1" dirty="0"/>
              <a:t>Capillary Water:</a:t>
            </a:r>
            <a:r>
              <a:rPr lang="en-US" dirty="0"/>
              <a:t> </a:t>
            </a:r>
            <a:endParaRPr lang="en-US" dirty="0" smtClean="0"/>
          </a:p>
          <a:p>
            <a:pPr lvl="1">
              <a:buFont typeface="Wingdings" pitchFamily="2" charset="2"/>
              <a:buChar char="Ø"/>
            </a:pPr>
            <a:r>
              <a:rPr lang="en-US" sz="2400" dirty="0" smtClean="0"/>
              <a:t>Plant available water</a:t>
            </a:r>
          </a:p>
          <a:p>
            <a:pPr lvl="1">
              <a:buFont typeface="Wingdings" pitchFamily="2" charset="2"/>
              <a:buChar char="Ø"/>
            </a:pPr>
            <a:r>
              <a:rPr lang="en-US" sz="2400" dirty="0" smtClean="0"/>
              <a:t>Tension</a:t>
            </a:r>
          </a:p>
          <a:p>
            <a:pPr lvl="2">
              <a:buFont typeface="Wingdings" pitchFamily="2" charset="2"/>
              <a:buChar char="Ø"/>
            </a:pPr>
            <a:r>
              <a:rPr lang="en-US" sz="2000" dirty="0" smtClean="0"/>
              <a:t>Adhesion (attraction to soil)</a:t>
            </a:r>
          </a:p>
          <a:p>
            <a:pPr lvl="2">
              <a:buFont typeface="Wingdings" pitchFamily="2" charset="2"/>
              <a:buChar char="Ø"/>
            </a:pPr>
            <a:r>
              <a:rPr lang="en-US" sz="2000" dirty="0" smtClean="0"/>
              <a:t>Cohesion (attraction to water)</a:t>
            </a:r>
          </a:p>
          <a:p>
            <a:pPr lvl="1">
              <a:buFont typeface="Wingdings" pitchFamily="2" charset="2"/>
              <a:buChar char="Ø"/>
            </a:pPr>
            <a:r>
              <a:rPr lang="en-US" sz="2400" dirty="0" smtClean="0"/>
              <a:t>Evaporation</a:t>
            </a:r>
          </a:p>
          <a:p>
            <a:pPr marL="0" indent="0">
              <a:buNone/>
            </a:pPr>
            <a:endParaRPr lang="en-US" dirty="0"/>
          </a:p>
        </p:txBody>
      </p:sp>
      <p:pic>
        <p:nvPicPr>
          <p:cNvPr id="7" name="Picture 6" descr="Screen Shot 2013-12-14 at 9.44.16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94730" y="117987"/>
            <a:ext cx="4934970" cy="6324600"/>
          </a:xfrm>
          <a:prstGeom prst="rect">
            <a:avLst/>
          </a:prstGeom>
        </p:spPr>
      </p:pic>
      <p:sp>
        <p:nvSpPr>
          <p:cNvPr id="8" name="TextBox 7"/>
          <p:cNvSpPr txBox="1"/>
          <p:nvPr/>
        </p:nvSpPr>
        <p:spPr>
          <a:xfrm>
            <a:off x="6702621" y="6442587"/>
            <a:ext cx="2327079" cy="369332"/>
          </a:xfrm>
          <a:prstGeom prst="rect">
            <a:avLst/>
          </a:prstGeom>
          <a:noFill/>
        </p:spPr>
        <p:txBody>
          <a:bodyPr wrap="none" rtlCol="0">
            <a:spAutoFit/>
          </a:bodyPr>
          <a:lstStyle/>
          <a:p>
            <a:r>
              <a:rPr lang="en-US" dirty="0" smtClean="0"/>
              <a:t>Courtesy of F. Casey</a:t>
            </a:r>
            <a:endParaRPr lang="en-US" dirty="0"/>
          </a:p>
        </p:txBody>
      </p:sp>
    </p:spTree>
    <p:extLst>
      <p:ext uri="{BB962C8B-B14F-4D97-AF65-F5344CB8AC3E}">
        <p14:creationId xmlns:p14="http://schemas.microsoft.com/office/powerpoint/2010/main" val="2089212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554"/>
            <a:ext cx="8229600" cy="772497"/>
          </a:xfrm>
        </p:spPr>
        <p:txBody>
          <a:bodyPr/>
          <a:lstStyle/>
          <a:p>
            <a:r>
              <a:rPr lang="en-US" dirty="0" smtClean="0"/>
              <a:t>CAPILLARY RISE</a:t>
            </a:r>
            <a:endParaRPr lang="en-US" dirty="0"/>
          </a:p>
        </p:txBody>
      </p:sp>
      <p:sp>
        <p:nvSpPr>
          <p:cNvPr id="3" name="Content Placeholder 2"/>
          <p:cNvSpPr>
            <a:spLocks noGrp="1"/>
          </p:cNvSpPr>
          <p:nvPr>
            <p:ph idx="1"/>
          </p:nvPr>
        </p:nvSpPr>
        <p:spPr>
          <a:xfrm>
            <a:off x="457200" y="1346201"/>
            <a:ext cx="3606800" cy="1778000"/>
          </a:xfrm>
        </p:spPr>
        <p:txBody>
          <a:bodyPr>
            <a:normAutofit fontScale="77500" lnSpcReduction="20000"/>
          </a:bodyPr>
          <a:lstStyle/>
          <a:p>
            <a:pPr marL="0" indent="0">
              <a:buNone/>
            </a:pPr>
            <a:r>
              <a:rPr lang="en-US" dirty="0" smtClean="0"/>
              <a:t>Can move to any direction from wet areas (</a:t>
            </a:r>
            <a:r>
              <a:rPr lang="en-US" dirty="0"/>
              <a:t>low soil moisture </a:t>
            </a:r>
            <a:r>
              <a:rPr lang="en-US" dirty="0" smtClean="0"/>
              <a:t>tension) </a:t>
            </a:r>
            <a:r>
              <a:rPr lang="en-US" dirty="0"/>
              <a:t>to dry </a:t>
            </a:r>
            <a:r>
              <a:rPr lang="en-US" dirty="0" smtClean="0"/>
              <a:t>area (</a:t>
            </a:r>
            <a:r>
              <a:rPr lang="en-US" dirty="0"/>
              <a:t>high soil moisture </a:t>
            </a:r>
            <a:r>
              <a:rPr lang="en-US" dirty="0" smtClean="0"/>
              <a:t>tension).</a:t>
            </a:r>
          </a:p>
        </p:txBody>
      </p:sp>
      <p:pic>
        <p:nvPicPr>
          <p:cNvPr id="4" name="Picture 3" descr="no. 15.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05200" y="2244436"/>
            <a:ext cx="5638800" cy="4613564"/>
          </a:xfrm>
          <a:prstGeom prst="rect">
            <a:avLst/>
          </a:prstGeom>
        </p:spPr>
      </p:pic>
      <p:pic>
        <p:nvPicPr>
          <p:cNvPr id="5" name="Picture 4" descr="IMG_1549.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30563" y="796413"/>
            <a:ext cx="1861037" cy="1612900"/>
          </a:xfrm>
          <a:prstGeom prst="rect">
            <a:avLst/>
          </a:prstGeom>
        </p:spPr>
      </p:pic>
      <p:pic>
        <p:nvPicPr>
          <p:cNvPr id="6" name="Picture 5" descr="IMG_1550.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24400" y="796413"/>
            <a:ext cx="1803400" cy="1612900"/>
          </a:xfrm>
          <a:prstGeom prst="rect">
            <a:avLst/>
          </a:prstGeom>
        </p:spPr>
      </p:pic>
    </p:spTree>
    <p:extLst>
      <p:ext uri="{BB962C8B-B14F-4D97-AF65-F5344CB8AC3E}">
        <p14:creationId xmlns:p14="http://schemas.microsoft.com/office/powerpoint/2010/main" val="3499083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510"/>
          </a:xfrm>
        </p:spPr>
        <p:txBody>
          <a:bodyPr>
            <a:normAutofit fontScale="90000"/>
          </a:bodyPr>
          <a:lstStyle/>
          <a:p>
            <a:r>
              <a:rPr lang="en-US" dirty="0"/>
              <a:t>CAPILLARY </a:t>
            </a:r>
            <a:r>
              <a:rPr lang="en-US" dirty="0" smtClean="0"/>
              <a:t>RISE</a:t>
            </a:r>
            <a:endParaRPr lang="en-US" dirty="0"/>
          </a:p>
        </p:txBody>
      </p:sp>
      <p:sp>
        <p:nvSpPr>
          <p:cNvPr id="3" name="Content Placeholder 2"/>
          <p:cNvSpPr>
            <a:spLocks noGrp="1"/>
          </p:cNvSpPr>
          <p:nvPr>
            <p:ph idx="1"/>
          </p:nvPr>
        </p:nvSpPr>
        <p:spPr>
          <a:xfrm>
            <a:off x="457200" y="1091381"/>
            <a:ext cx="8229600" cy="5034783"/>
          </a:xfrm>
        </p:spPr>
        <p:txBody>
          <a:bodyPr/>
          <a:lstStyle/>
          <a:p>
            <a:pPr marL="0" indent="0">
              <a:buNone/>
            </a:pPr>
            <a:r>
              <a:rPr lang="en-US" sz="3100" dirty="0"/>
              <a:t>Under good soil drainage</a:t>
            </a:r>
            <a:r>
              <a:rPr lang="en-US" sz="3100" dirty="0" smtClean="0"/>
              <a:t>:</a:t>
            </a:r>
          </a:p>
          <a:p>
            <a:pPr lvl="1">
              <a:buFont typeface="Wingdings" pitchFamily="2" charset="2"/>
              <a:buChar char="Ø"/>
            </a:pPr>
            <a:r>
              <a:rPr lang="en-US" sz="2700" dirty="0" smtClean="0"/>
              <a:t>Movement remains restricted below the rooting zone of most of the crops, due to low groundwater levels</a:t>
            </a:r>
          </a:p>
          <a:p>
            <a:pPr lvl="1">
              <a:buFont typeface="Wingdings" pitchFamily="2" charset="2"/>
              <a:buChar char="Ø"/>
            </a:pPr>
            <a:r>
              <a:rPr lang="en-US" sz="2700" dirty="0" smtClean="0"/>
              <a:t>No buildup of excessive salts</a:t>
            </a:r>
          </a:p>
          <a:p>
            <a:pPr marL="0" indent="0">
              <a:buNone/>
            </a:pPr>
            <a:r>
              <a:rPr lang="en-US" sz="3100" dirty="0" smtClean="0"/>
              <a:t>Under </a:t>
            </a:r>
            <a:r>
              <a:rPr lang="en-US" sz="3100" dirty="0"/>
              <a:t>poor soil drainage</a:t>
            </a:r>
            <a:r>
              <a:rPr lang="en-US" sz="3100" dirty="0" smtClean="0"/>
              <a:t>:</a:t>
            </a:r>
          </a:p>
          <a:p>
            <a:pPr lvl="1">
              <a:buFont typeface="Wingdings" pitchFamily="2" charset="2"/>
              <a:buChar char="Ø"/>
            </a:pPr>
            <a:r>
              <a:rPr lang="en-US" sz="2700" dirty="0" smtClean="0"/>
              <a:t>Excessive buildup of salts</a:t>
            </a:r>
          </a:p>
          <a:p>
            <a:pPr lvl="1">
              <a:buFont typeface="Wingdings" pitchFamily="2" charset="2"/>
              <a:buChar char="Ø"/>
            </a:pPr>
            <a:r>
              <a:rPr lang="en-US" sz="2700" dirty="0" smtClean="0"/>
              <a:t>Poor growth environment</a:t>
            </a:r>
            <a:endParaRPr lang="en-US" sz="2700" dirty="0"/>
          </a:p>
          <a:p>
            <a:pPr>
              <a:buFont typeface="Wingdings" pitchFamily="2" charset="2"/>
              <a:buChar char="Ø"/>
            </a:pPr>
            <a:endParaRPr lang="en-US" dirty="0"/>
          </a:p>
        </p:txBody>
      </p:sp>
    </p:spTree>
    <p:extLst>
      <p:ext uri="{BB962C8B-B14F-4D97-AF65-F5344CB8AC3E}">
        <p14:creationId xmlns:p14="http://schemas.microsoft.com/office/powerpoint/2010/main" val="3686016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2438400"/>
            <a:ext cx="5764335"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 </a:t>
            </a:r>
            <a:endPar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Classification of Water</a:t>
            </a:r>
            <a:endParaRPr lang="en-US" dirty="0"/>
          </a:p>
        </p:txBody>
      </p:sp>
      <p:pic>
        <p:nvPicPr>
          <p:cNvPr id="106498" name="Picture 2"/>
          <p:cNvPicPr>
            <a:picLocks noGrp="1" noChangeAspect="1" noChangeArrowheads="1"/>
          </p:cNvPicPr>
          <p:nvPr>
            <p:ph idx="1"/>
          </p:nvPr>
        </p:nvPicPr>
        <p:blipFill>
          <a:blip r:embed="rId2" cstate="print"/>
          <a:srcRect/>
          <a:stretch>
            <a:fillRect/>
          </a:stretch>
        </p:blipFill>
        <p:spPr bwMode="auto">
          <a:xfrm>
            <a:off x="457200" y="1295400"/>
            <a:ext cx="8229600" cy="52578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Grp="1" noChangeAspect="1" noChangeArrowheads="1"/>
          </p:cNvPicPr>
          <p:nvPr>
            <p:ph idx="1"/>
          </p:nvPr>
        </p:nvPicPr>
        <p:blipFill>
          <a:blip r:embed="rId2"/>
          <a:srcRect/>
          <a:stretch>
            <a:fillRect/>
          </a:stretch>
        </p:blipFill>
        <p:spPr>
          <a:xfrm>
            <a:off x="468313" y="3014663"/>
            <a:ext cx="8229600" cy="3182937"/>
          </a:xfrm>
          <a:noFill/>
        </p:spPr>
      </p:pic>
      <p:sp>
        <p:nvSpPr>
          <p:cNvPr id="14339" name="Rectangle 7"/>
          <p:cNvSpPr>
            <a:spLocks noChangeArrowheads="1"/>
          </p:cNvSpPr>
          <p:nvPr/>
        </p:nvSpPr>
        <p:spPr bwMode="auto">
          <a:xfrm>
            <a:off x="323850" y="179388"/>
            <a:ext cx="8496300" cy="2835275"/>
          </a:xfrm>
          <a:prstGeom prst="rect">
            <a:avLst/>
          </a:prstGeom>
          <a:noFill/>
          <a:ln w="9525">
            <a:noFill/>
            <a:miter lim="800000"/>
            <a:headEnd/>
            <a:tailEnd/>
          </a:ln>
        </p:spPr>
        <p:txBody>
          <a:bodyPr anchor="ctr">
            <a:spAutoFit/>
          </a:bodyPr>
          <a:lstStyle/>
          <a:p>
            <a:r>
              <a:rPr lang="en-US" sz="2000" b="1" dirty="0"/>
              <a:t>Available water</a:t>
            </a:r>
            <a:r>
              <a:rPr lang="en-US" sz="2000" dirty="0"/>
              <a:t> (AW) is defined as the soil moisture between field capacity (FC) and the permanent wilting point (PWP):</a:t>
            </a:r>
          </a:p>
          <a:p>
            <a:r>
              <a:rPr lang="en-US" sz="2000" dirty="0"/>
              <a:t>AW = FC - PWP</a:t>
            </a:r>
          </a:p>
          <a:p>
            <a:endParaRPr lang="en-US" sz="2000" dirty="0"/>
          </a:p>
          <a:p>
            <a:r>
              <a:rPr lang="en-US" sz="2000" dirty="0"/>
              <a:t>Water between FC and saturation is not considered available because it is lost through drainage. </a:t>
            </a:r>
          </a:p>
          <a:p>
            <a:endParaRPr lang="en-US" sz="2000" dirty="0"/>
          </a:p>
          <a:p>
            <a:r>
              <a:rPr lang="en-US" sz="2000" dirty="0"/>
              <a:t>Water at tensions greater than PWP is held too tightly by the soil for plants to remove.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Soil Water Potential</a:t>
            </a:r>
            <a:br>
              <a:rPr lang="en-US" b="1" dirty="0" smtClean="0"/>
            </a:b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The SWP potential is defined as the potential energy of water in soil. The SWP is quantified relative to a standard state where water has no solutes, free from external forces except gravity, at a reference pressure, at a reference temperature and at a reference elevation .</a:t>
            </a:r>
          </a:p>
          <a:p>
            <a:pPr algn="just"/>
            <a:r>
              <a:rPr lang="en-US" dirty="0" smtClean="0"/>
              <a:t>The SWP is then defined as the energy state of water in soil with respect to the energy of water at the reference state.</a:t>
            </a:r>
          </a:p>
          <a:p>
            <a:pPr algn="just" fontAlgn="ctr"/>
            <a:r>
              <a:rPr lang="en-US" dirty="0" smtClean="0"/>
              <a:t>The total SWP ( ψ t ) is determined by a variety of forces acting on the soil water, including gravitational ( ψ g ), </a:t>
            </a:r>
            <a:r>
              <a:rPr lang="en-US" dirty="0" err="1" smtClean="0"/>
              <a:t>matric</a:t>
            </a:r>
            <a:r>
              <a:rPr lang="en-US" dirty="0" smtClean="0"/>
              <a:t> (capillary and adsorptive, ψ m ), osmotic ( ψ o ) and hydrostatic ( ψ h ).</a:t>
            </a:r>
          </a:p>
          <a:p>
            <a:pPr algn="just" fontAlgn="ctr"/>
            <a:r>
              <a:rPr lang="en-US" dirty="0" smtClean="0"/>
              <a:t>ψ t = ψ g + ψ m + ψ o + ψ h</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Soil-Plant-Atmosphere Continuum</a:t>
            </a:r>
            <a:br>
              <a:rPr lang="en-US" b="1" dirty="0" smtClean="0"/>
            </a:br>
            <a:endParaRPr lang="en-US" dirty="0"/>
          </a:p>
        </p:txBody>
      </p:sp>
      <p:sp>
        <p:nvSpPr>
          <p:cNvPr id="3" name="Content Placeholder 2"/>
          <p:cNvSpPr>
            <a:spLocks noGrp="1"/>
          </p:cNvSpPr>
          <p:nvPr>
            <p:ph idx="1"/>
          </p:nvPr>
        </p:nvSpPr>
        <p:spPr/>
        <p:txBody>
          <a:bodyPr/>
          <a:lstStyle/>
          <a:p>
            <a:pPr algn="just"/>
            <a:r>
              <a:rPr lang="en-US" dirty="0" smtClean="0"/>
              <a:t>The movement of water from the soil, into the roots, through the xylem and from the leaf into the atmosphere, occurs because of a series of water potential gradients. The system that involves the soil, the plant’s roots, the xylem, the leaf and the atmosphere, is called the soil-plant-atmosphere continuum (SPAC)</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Physical Classification of Water</a:t>
            </a:r>
            <a:endParaRPr lang="en-US" dirty="0"/>
          </a:p>
        </p:txBody>
      </p:sp>
      <p:sp>
        <p:nvSpPr>
          <p:cNvPr id="3" name="Content Placeholder 2"/>
          <p:cNvSpPr>
            <a:spLocks noGrp="1"/>
          </p:cNvSpPr>
          <p:nvPr>
            <p:ph idx="1"/>
          </p:nvPr>
        </p:nvSpPr>
        <p:spPr>
          <a:xfrm>
            <a:off x="457200" y="914400"/>
            <a:ext cx="8229600" cy="5211763"/>
          </a:xfrm>
        </p:spPr>
        <p:txBody>
          <a:bodyPr>
            <a:normAutofit lnSpcReduction="10000"/>
          </a:bodyPr>
          <a:lstStyle/>
          <a:p>
            <a:pPr>
              <a:buNone/>
            </a:pPr>
            <a:r>
              <a:rPr lang="en-US" sz="2400" dirty="0" smtClean="0">
                <a:solidFill>
                  <a:srgbClr val="FF0000"/>
                </a:solidFill>
              </a:rPr>
              <a:t>1.Gravitational water</a:t>
            </a:r>
          </a:p>
          <a:p>
            <a:pPr algn="just">
              <a:buNone/>
            </a:pPr>
            <a:r>
              <a:rPr lang="en-US" sz="2400" dirty="0" smtClean="0"/>
              <a:t>Water held between 0.0 to 0.33 bars (0 to −33 </a:t>
            </a:r>
            <a:r>
              <a:rPr lang="en-US" sz="2400" dirty="0" err="1" smtClean="0"/>
              <a:t>kPa</a:t>
            </a:r>
            <a:r>
              <a:rPr lang="en-US" sz="2400" dirty="0" smtClean="0"/>
              <a:t>) soil moisture tension, free and in excess of field capacity, which moves rapidly down towards the water table under the influence of gravity is termed as gravitational water</a:t>
            </a:r>
          </a:p>
          <a:p>
            <a:pPr algn="just">
              <a:buNone/>
            </a:pPr>
            <a:r>
              <a:rPr lang="en-US" sz="2400" dirty="0" smtClean="0">
                <a:solidFill>
                  <a:srgbClr val="FF0000"/>
                </a:solidFill>
              </a:rPr>
              <a:t>2. Capillary water</a:t>
            </a:r>
          </a:p>
          <a:p>
            <a:pPr algn="just">
              <a:buNone/>
            </a:pPr>
            <a:r>
              <a:rPr lang="en-US" sz="2400" dirty="0" smtClean="0"/>
              <a:t>As the name suggests capillary water is held in the pores of capillary size i.e., micro pores around the soil particles by adhesion (attraction of water molecules for soil particles), cohesion (attraction between water molecules) and surface tension </a:t>
            </a:r>
            <a:r>
              <a:rPr lang="en-US" sz="2400" dirty="0" err="1" smtClean="0"/>
              <a:t>phenomena.It</a:t>
            </a:r>
            <a:r>
              <a:rPr lang="en-US" sz="2400" dirty="0" smtClean="0"/>
              <a:t> includes available form of liquid water extracted by growing plants and is held between field capacity (0.33 bars or −33 </a:t>
            </a:r>
            <a:r>
              <a:rPr lang="en-US" sz="2400" dirty="0" err="1" smtClean="0"/>
              <a:t>kPa</a:t>
            </a:r>
            <a:r>
              <a:rPr lang="en-US" sz="2400" dirty="0" smtClean="0"/>
              <a:t>) and hygroscopic coefficient (31 bars or −3100 </a:t>
            </a:r>
            <a:r>
              <a:rPr lang="en-US" sz="2400" dirty="0" err="1" smtClean="0"/>
              <a:t>kPa</a:t>
            </a:r>
            <a:r>
              <a:rPr lang="en-US" sz="2400" dirty="0" smtClean="0"/>
              <a:t>)</a:t>
            </a:r>
          </a:p>
          <a:p>
            <a:pPr algn="just">
              <a:buNone/>
            </a:pP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Autofit/>
          </a:bodyPr>
          <a:lstStyle/>
          <a:p>
            <a:pPr algn="just">
              <a:buNone/>
            </a:pPr>
            <a:r>
              <a:rPr lang="en-US" sz="2000" dirty="0" smtClean="0"/>
              <a:t>However, the water within the capillary range is not equally available i.e., it is readily available starting from 0.33 bars up to a certain point often referred to as critical soil moisture level (for most crops it varies between 20 to 50% depletion of available soil moisture) and thereafter up to 15 bars (−1500 </a:t>
            </a:r>
            <a:r>
              <a:rPr lang="en-US" sz="2000" dirty="0" err="1" smtClean="0"/>
              <a:t>kPa</a:t>
            </a:r>
            <a:r>
              <a:rPr lang="en-US" sz="2000" dirty="0" smtClean="0"/>
              <a:t>) it is slowly available. Further below, when the soil exerts tensions between 15 bars and 31 bars, the water is held very tightly in thin films and is practically not available for plant use. The capillary water moves in any direction but always in the direction of increasing tension and decreasing potential.</a:t>
            </a:r>
          </a:p>
          <a:p>
            <a:pPr algn="just">
              <a:buNone/>
            </a:pPr>
            <a:r>
              <a:rPr lang="en-US" sz="2000" dirty="0" smtClean="0">
                <a:solidFill>
                  <a:srgbClr val="FF0000"/>
                </a:solidFill>
              </a:rPr>
              <a:t>3.Hygroscopic water</a:t>
            </a:r>
          </a:p>
          <a:p>
            <a:pPr algn="just">
              <a:buNone/>
            </a:pPr>
            <a:r>
              <a:rPr lang="en-US" sz="2000" dirty="0" smtClean="0"/>
              <a:t>The water held tightly in thin films of 4 – 5 </a:t>
            </a:r>
            <a:r>
              <a:rPr lang="en-US" sz="2000" dirty="0" err="1" smtClean="0"/>
              <a:t>milli</a:t>
            </a:r>
            <a:r>
              <a:rPr lang="en-US" sz="2000" dirty="0" smtClean="0"/>
              <a:t> microns thickness on the surface of soil colloidal particles at 31 bars tension (−3100 </a:t>
            </a:r>
            <a:r>
              <a:rPr lang="en-US" sz="2000" dirty="0" err="1" smtClean="0"/>
              <a:t>kPa</a:t>
            </a:r>
            <a:r>
              <a:rPr lang="en-US" sz="2000" dirty="0" smtClean="0"/>
              <a:t>) and above is termed as hygroscopic water (Fig. 8.1). It is essentially non-liquid and moves primarily in </a:t>
            </a:r>
            <a:r>
              <a:rPr lang="en-US" sz="2000" dirty="0" err="1" smtClean="0"/>
              <a:t>vapour</a:t>
            </a:r>
            <a:r>
              <a:rPr lang="en-US" sz="2000" dirty="0" smtClean="0"/>
              <a:t> form. Plants cannot absorb such water because, it is held very tenaciously by the soil particles (i.e., &gt; 31 bars). However, some microorganisms may utilize it. Unlike capillary water which evaporates easily at atmospheric temperatures (i.e., it requires very little energy for its removal), hygroscopic water cannot be separated from the soil unless it is heated at 100°C and above for 24 hours.</a:t>
            </a:r>
          </a:p>
          <a:p>
            <a:pPr algn="just"/>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28252"/>
          </a:xfrm>
        </p:spPr>
        <p:txBody>
          <a:bodyPr/>
          <a:lstStyle/>
          <a:p>
            <a:pPr eaLnBrk="1" hangingPunct="1"/>
            <a:r>
              <a:rPr lang="en-US" sz="4000" dirty="0" smtClean="0">
                <a:latin typeface="Arial" charset="0"/>
                <a:cs typeface="Arial" charset="0"/>
              </a:rPr>
              <a:t>LEVELS OF SOIL MOISTURE</a:t>
            </a:r>
          </a:p>
        </p:txBody>
      </p:sp>
      <p:sp>
        <p:nvSpPr>
          <p:cNvPr id="14339" name="Content Placeholder 2"/>
          <p:cNvSpPr>
            <a:spLocks noGrp="1"/>
          </p:cNvSpPr>
          <p:nvPr>
            <p:ph idx="1"/>
          </p:nvPr>
        </p:nvSpPr>
        <p:spPr>
          <a:xfrm>
            <a:off x="457200" y="1106130"/>
            <a:ext cx="8229600" cy="5020034"/>
          </a:xfrm>
        </p:spPr>
        <p:txBody>
          <a:bodyPr>
            <a:normAutofit lnSpcReduction="10000"/>
          </a:bodyPr>
          <a:lstStyle/>
          <a:p>
            <a:pPr eaLnBrk="1" hangingPunct="1">
              <a:buFont typeface="Wingdings" pitchFamily="2" charset="2"/>
              <a:buChar char="Ø"/>
            </a:pPr>
            <a:r>
              <a:rPr lang="en-US" sz="3000" b="1" dirty="0" smtClean="0">
                <a:latin typeface="Arial" charset="0"/>
                <a:cs typeface="Arial" charset="0"/>
              </a:rPr>
              <a:t>Saturation</a:t>
            </a:r>
            <a:r>
              <a:rPr lang="en-US" sz="3000" dirty="0" smtClean="0">
                <a:latin typeface="Arial" charset="0"/>
                <a:cs typeface="Arial" charset="0"/>
              </a:rPr>
              <a:t>:</a:t>
            </a:r>
          </a:p>
          <a:p>
            <a:pPr>
              <a:buFont typeface="Wingdings" pitchFamily="2" charset="2"/>
              <a:buChar char="Ø"/>
            </a:pPr>
            <a:r>
              <a:rPr lang="en-US" sz="2700" dirty="0" smtClean="0"/>
              <a:t>Almost all of the pores filled </a:t>
            </a:r>
            <a:r>
              <a:rPr lang="en-US" sz="2700" dirty="0"/>
              <a:t>with water with </a:t>
            </a:r>
            <a:r>
              <a:rPr lang="en-US" sz="2700" dirty="0" smtClean="0"/>
              <a:t>no air.</a:t>
            </a:r>
          </a:p>
          <a:p>
            <a:pPr lvl="1">
              <a:buFont typeface="Wingdings" pitchFamily="2" charset="2"/>
              <a:buChar char="Ø"/>
            </a:pPr>
            <a:r>
              <a:rPr lang="en-US" sz="2600" dirty="0" smtClean="0"/>
              <a:t>Generally </a:t>
            </a:r>
            <a:r>
              <a:rPr lang="en-US" sz="2600" dirty="0"/>
              <a:t>happens right after </a:t>
            </a:r>
            <a:r>
              <a:rPr lang="en-US" sz="2600" dirty="0" smtClean="0"/>
              <a:t>heavy rainfall / snow melt or application </a:t>
            </a:r>
            <a:r>
              <a:rPr lang="en-US" sz="2600" dirty="0"/>
              <a:t>of </a:t>
            </a:r>
            <a:r>
              <a:rPr lang="en-US" sz="2600" dirty="0" smtClean="0"/>
              <a:t>flood irrigation.</a:t>
            </a:r>
          </a:p>
          <a:p>
            <a:pPr>
              <a:buFont typeface="Wingdings" pitchFamily="2" charset="2"/>
              <a:buChar char="Ø"/>
            </a:pPr>
            <a:r>
              <a:rPr lang="en-US" sz="3000" b="1" dirty="0"/>
              <a:t>Field </a:t>
            </a:r>
            <a:r>
              <a:rPr lang="en-US" sz="3000" b="1" dirty="0" smtClean="0"/>
              <a:t>Capacity:</a:t>
            </a:r>
          </a:p>
          <a:p>
            <a:pPr>
              <a:buFont typeface="Wingdings" pitchFamily="2" charset="2"/>
              <a:buChar char="Ø"/>
            </a:pPr>
            <a:r>
              <a:rPr lang="en-US" sz="2700" dirty="0" smtClean="0"/>
              <a:t>Excessive moisture drained with </a:t>
            </a:r>
            <a:r>
              <a:rPr lang="en-US" sz="2700" dirty="0"/>
              <a:t>gravitational force, </a:t>
            </a:r>
            <a:r>
              <a:rPr lang="en-US" sz="2700" dirty="0" smtClean="0"/>
              <a:t>mostly </a:t>
            </a:r>
            <a:r>
              <a:rPr lang="en-US" sz="2700" dirty="0"/>
              <a:t>out of </a:t>
            </a:r>
            <a:r>
              <a:rPr lang="en-US" sz="2700" dirty="0" smtClean="0"/>
              <a:t>macro-pores.</a:t>
            </a:r>
          </a:p>
          <a:p>
            <a:pPr lvl="1">
              <a:buFont typeface="Wingdings" pitchFamily="2" charset="2"/>
              <a:buChar char="Ø"/>
            </a:pPr>
            <a:r>
              <a:rPr lang="en-US" sz="2400" dirty="0"/>
              <a:t>Medium and small pores </a:t>
            </a:r>
            <a:r>
              <a:rPr lang="en-US" sz="2400" dirty="0" smtClean="0"/>
              <a:t>will </a:t>
            </a:r>
            <a:r>
              <a:rPr lang="en-US" sz="2400" dirty="0"/>
              <a:t>still </a:t>
            </a:r>
            <a:r>
              <a:rPr lang="en-US" sz="2400" dirty="0" smtClean="0"/>
              <a:t>be filled </a:t>
            </a:r>
            <a:r>
              <a:rPr lang="en-US" sz="2400" dirty="0"/>
              <a:t>with water held </a:t>
            </a:r>
            <a:r>
              <a:rPr lang="en-US" sz="2400" dirty="0" smtClean="0"/>
              <a:t>due to adhesion and cohesion.</a:t>
            </a:r>
          </a:p>
          <a:p>
            <a:pPr lvl="1">
              <a:buFont typeface="Wingdings" pitchFamily="2" charset="2"/>
              <a:buChar char="Ø"/>
            </a:pPr>
            <a:r>
              <a:rPr lang="en-US" sz="2600" dirty="0" smtClean="0"/>
              <a:t>Depending on </a:t>
            </a:r>
            <a:r>
              <a:rPr lang="en-US" sz="2600" dirty="0"/>
              <a:t>the soil </a:t>
            </a:r>
            <a:r>
              <a:rPr lang="en-US" sz="2600" dirty="0" smtClean="0"/>
              <a:t>type, happens between </a:t>
            </a:r>
            <a:r>
              <a:rPr lang="en-US" sz="2600" dirty="0"/>
              <a:t>1 to 3 days after </a:t>
            </a:r>
            <a:r>
              <a:rPr lang="en-US" sz="2600" dirty="0" smtClean="0"/>
              <a:t>a heavy rainfall.</a:t>
            </a:r>
          </a:p>
        </p:txBody>
      </p:sp>
    </p:spTree>
    <p:extLst>
      <p:ext uri="{BB962C8B-B14F-4D97-AF65-F5344CB8AC3E}">
        <p14:creationId xmlns:p14="http://schemas.microsoft.com/office/powerpoint/2010/main" val="1878600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cs typeface="Arial" charset="0"/>
              </a:rPr>
              <a:t>LEVELS OF SOIL MOISTURE</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b="1" dirty="0"/>
              <a:t>Permanent Wilting </a:t>
            </a:r>
            <a:r>
              <a:rPr lang="en-US" b="1" dirty="0" smtClean="0"/>
              <a:t>Point:</a:t>
            </a:r>
            <a:r>
              <a:rPr lang="en-US" dirty="0" smtClean="0"/>
              <a:t> </a:t>
            </a:r>
          </a:p>
          <a:p>
            <a:pPr>
              <a:buFont typeface="Wingdings" pitchFamily="2" charset="2"/>
              <a:buChar char="Ø"/>
            </a:pPr>
            <a:r>
              <a:rPr lang="en-US" dirty="0" smtClean="0"/>
              <a:t>Not </a:t>
            </a:r>
            <a:r>
              <a:rPr lang="en-US" dirty="0"/>
              <a:t>enough </a:t>
            </a:r>
            <a:r>
              <a:rPr lang="en-US" dirty="0" smtClean="0"/>
              <a:t>available moisture for normal plant growth.</a:t>
            </a:r>
          </a:p>
          <a:p>
            <a:pPr>
              <a:buFont typeface="Wingdings" pitchFamily="2" charset="2"/>
              <a:buChar char="Ø"/>
            </a:pPr>
            <a:r>
              <a:rPr lang="en-US" dirty="0" smtClean="0"/>
              <a:t>Continuous </a:t>
            </a:r>
            <a:r>
              <a:rPr lang="en-US" dirty="0"/>
              <a:t>unavailability </a:t>
            </a:r>
            <a:r>
              <a:rPr lang="en-US" dirty="0" smtClean="0"/>
              <a:t>causes </a:t>
            </a:r>
            <a:r>
              <a:rPr lang="en-US" dirty="0"/>
              <a:t>plant wilting </a:t>
            </a:r>
            <a:r>
              <a:rPr lang="en-US" dirty="0" smtClean="0"/>
              <a:t>and ultimately death. </a:t>
            </a:r>
          </a:p>
          <a:p>
            <a:pPr>
              <a:buFont typeface="Wingdings" pitchFamily="2" charset="2"/>
              <a:buChar char="Ø"/>
            </a:pPr>
            <a:r>
              <a:rPr lang="en-US" b="1" dirty="0"/>
              <a:t>Hygroscopic Moisture </a:t>
            </a:r>
            <a:r>
              <a:rPr lang="en-US" b="1" dirty="0" smtClean="0"/>
              <a:t>Level:</a:t>
            </a:r>
            <a:r>
              <a:rPr lang="en-US" dirty="0" smtClean="0"/>
              <a:t> </a:t>
            </a:r>
          </a:p>
          <a:p>
            <a:pPr>
              <a:buFont typeface="Wingdings" pitchFamily="2" charset="2"/>
              <a:buChar char="Ø"/>
            </a:pPr>
            <a:r>
              <a:rPr lang="en-US" dirty="0" smtClean="0"/>
              <a:t>Soil is air </a:t>
            </a:r>
            <a:r>
              <a:rPr lang="en-US" dirty="0"/>
              <a:t>dry </a:t>
            </a:r>
            <a:r>
              <a:rPr lang="en-US" dirty="0" smtClean="0"/>
              <a:t>with no </a:t>
            </a:r>
            <a:r>
              <a:rPr lang="en-US" dirty="0"/>
              <a:t>availability of </a:t>
            </a:r>
            <a:r>
              <a:rPr lang="en-US" dirty="0" smtClean="0"/>
              <a:t>moisture </a:t>
            </a:r>
            <a:r>
              <a:rPr lang="en-US" dirty="0"/>
              <a:t>for plants.</a:t>
            </a:r>
          </a:p>
          <a:p>
            <a:pPr>
              <a:buFont typeface="Wingdings" pitchFamily="2" charset="2"/>
              <a:buChar char="Ø"/>
            </a:pPr>
            <a:endParaRPr lang="en-US" dirty="0"/>
          </a:p>
        </p:txBody>
      </p:sp>
    </p:spTree>
    <p:extLst>
      <p:ext uri="{BB962C8B-B14F-4D97-AF65-F5344CB8AC3E}">
        <p14:creationId xmlns:p14="http://schemas.microsoft.com/office/powerpoint/2010/main" val="401990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1800</TotalTime>
  <Words>1008</Words>
  <Application>Microsoft Office PowerPoint</Application>
  <PresentationFormat>On-screen Show (4:3)</PresentationFormat>
  <Paragraphs>92</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Tahoma</vt:lpstr>
      <vt:lpstr>Times New Roman</vt:lpstr>
      <vt:lpstr>Wingdings</vt:lpstr>
      <vt:lpstr>Office Theme</vt:lpstr>
      <vt:lpstr>Course name – Principles and Practices of Water Management (AGRO 0504) Course Credit – 2+1   </vt:lpstr>
      <vt:lpstr>Physical Classification of Water</vt:lpstr>
      <vt:lpstr>PowerPoint Presentation</vt:lpstr>
      <vt:lpstr>Soil Water Potential </vt:lpstr>
      <vt:lpstr>Soil-Plant-Atmosphere Continuum </vt:lpstr>
      <vt:lpstr>Physical Classification of Water</vt:lpstr>
      <vt:lpstr>PowerPoint Presentation</vt:lpstr>
      <vt:lpstr>LEVELS OF SOIL MOISTURE</vt:lpstr>
      <vt:lpstr>LEVELS OF SOIL MOISTURE</vt:lpstr>
      <vt:lpstr>PLANT AVAILABLE WATER</vt:lpstr>
      <vt:lpstr>TYPES OF SOIL WATER</vt:lpstr>
      <vt:lpstr>TYPES OF SOIL WATER</vt:lpstr>
      <vt:lpstr>GRAVITATIONAL WATER</vt:lpstr>
      <vt:lpstr>TYPES OF SOIL WATER</vt:lpstr>
      <vt:lpstr>CAPILLARY RISE</vt:lpstr>
      <vt:lpstr>CAPILLARY RISE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LENOVO</cp:lastModifiedBy>
  <cp:revision>53</cp:revision>
  <dcterms:created xsi:type="dcterms:W3CDTF">2006-08-16T00:00:00Z</dcterms:created>
  <dcterms:modified xsi:type="dcterms:W3CDTF">2023-07-05T12:35:54Z</dcterms:modified>
</cp:coreProperties>
</file>