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32"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3"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35" name="PlaceHolder 2"/>
          <p:cNvSpPr>
            <a:spLocks noGrp="1"/>
          </p:cNvSpPr>
          <p:nvPr>
            <p:ph type="body"/>
          </p:nvPr>
        </p:nvSpPr>
        <p:spPr>
          <a:xfrm>
            <a:off x="457200" y="1604520"/>
            <a:ext cx="8229240" cy="3976920"/>
          </a:xfrm>
          <a:prstGeom prst="rect">
            <a:avLst/>
          </a:prstGeom>
        </p:spPr>
        <p:txBody>
          <a:bodyPr lIns="0" tIns="0" rIns="0" bIns="0"/>
          <a:lstStyle/>
          <a:p>
            <a:endParaRPr/>
          </a:p>
        </p:txBody>
      </p:sp>
      <p:sp>
        <p:nvSpPr>
          <p:cNvPr id="36" name="PlaceHolder 3"/>
          <p:cNvSpPr>
            <a:spLocks noGrp="1"/>
          </p:cNvSpPr>
          <p:nvPr>
            <p:ph type="body"/>
          </p:nvPr>
        </p:nvSpPr>
        <p:spPr>
          <a:xfrm>
            <a:off x="457200" y="1604520"/>
            <a:ext cx="8229240" cy="3976920"/>
          </a:xfrm>
          <a:prstGeom prst="rect">
            <a:avLst/>
          </a:prstGeom>
        </p:spPr>
        <p:txBody>
          <a:bodyPr lIns="0" tIns="0" rIns="0" bIns="0"/>
          <a:lstStyle/>
          <a:p>
            <a:endParaRPr/>
          </a:p>
        </p:txBody>
      </p:sp>
      <p:pic>
        <p:nvPicPr>
          <p:cNvPr id="37" name="Picture 36"/>
          <p:cNvPicPr/>
          <p:nvPr/>
        </p:nvPicPr>
        <p:blipFill>
          <a:blip r:embed="rId2"/>
          <a:stretch>
            <a:fillRect/>
          </a:stretch>
        </p:blipFill>
        <p:spPr>
          <a:xfrm>
            <a:off x="2077920" y="1604160"/>
            <a:ext cx="4987080" cy="3976920"/>
          </a:xfrm>
          <a:prstGeom prst="rect">
            <a:avLst/>
          </a:prstGeom>
          <a:ln>
            <a:noFill/>
          </a:ln>
        </p:spPr>
      </p:pic>
      <p:pic>
        <p:nvPicPr>
          <p:cNvPr id="38" name="Picture 37"/>
          <p:cNvPicPr/>
          <p:nvPr/>
        </p:nvPicPr>
        <p:blipFill>
          <a:blip r:embed="rId2"/>
          <a:stretch>
            <a:fillRect/>
          </a:stretch>
        </p:blipFill>
        <p:spPr>
          <a:xfrm>
            <a:off x="2077920" y="1604160"/>
            <a:ext cx="4987080" cy="397692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45"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47" name="PlaceHolder 2"/>
          <p:cNvSpPr>
            <a:spLocks noGrp="1"/>
          </p:cNvSpPr>
          <p:nvPr>
            <p:ph type="body"/>
          </p:nvPr>
        </p:nvSpPr>
        <p:spPr>
          <a:xfrm>
            <a:off x="457200" y="1604520"/>
            <a:ext cx="8229240" cy="397692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49" name="PlaceHolder 2"/>
          <p:cNvSpPr>
            <a:spLocks noGrp="1"/>
          </p:cNvSpPr>
          <p:nvPr>
            <p:ph type="body"/>
          </p:nvPr>
        </p:nvSpPr>
        <p:spPr>
          <a:xfrm>
            <a:off x="457200" y="1604520"/>
            <a:ext cx="4015800" cy="3976920"/>
          </a:xfrm>
          <a:prstGeom prst="rect">
            <a:avLst/>
          </a:prstGeom>
        </p:spPr>
        <p:txBody>
          <a:bodyPr lIns="0" tIns="0" rIns="0" bIns="0"/>
          <a:lstStyle/>
          <a:p>
            <a:endParaRPr/>
          </a:p>
        </p:txBody>
      </p:sp>
      <p:sp>
        <p:nvSpPr>
          <p:cNvPr id="50" name="PlaceHolder 3"/>
          <p:cNvSpPr>
            <a:spLocks noGrp="1"/>
          </p:cNvSpPr>
          <p:nvPr>
            <p:ph type="body"/>
          </p:nvPr>
        </p:nvSpPr>
        <p:spPr>
          <a:xfrm>
            <a:off x="4674240" y="1604520"/>
            <a:ext cx="4015800" cy="397692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685800" y="2130480"/>
            <a:ext cx="7772040" cy="681336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54"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55"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56" name="PlaceHolder 4"/>
          <p:cNvSpPr>
            <a:spLocks noGrp="1"/>
          </p:cNvSpPr>
          <p:nvPr>
            <p:ph type="body"/>
          </p:nvPr>
        </p:nvSpPr>
        <p:spPr>
          <a:xfrm>
            <a:off x="4674240" y="1604520"/>
            <a:ext cx="4015800" cy="397692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6"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58" name="PlaceHolder 2"/>
          <p:cNvSpPr>
            <a:spLocks noGrp="1"/>
          </p:cNvSpPr>
          <p:nvPr>
            <p:ph type="body"/>
          </p:nvPr>
        </p:nvSpPr>
        <p:spPr>
          <a:xfrm>
            <a:off x="457200" y="1604520"/>
            <a:ext cx="4015800" cy="3976920"/>
          </a:xfrm>
          <a:prstGeom prst="rect">
            <a:avLst/>
          </a:prstGeom>
        </p:spPr>
        <p:txBody>
          <a:bodyPr lIns="0" tIns="0" rIns="0" bIns="0"/>
          <a:lstStyle/>
          <a:p>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0"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6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63"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4"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66"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67"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69"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7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71"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72"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74" name="PlaceHolder 2"/>
          <p:cNvSpPr>
            <a:spLocks noGrp="1"/>
          </p:cNvSpPr>
          <p:nvPr>
            <p:ph type="body"/>
          </p:nvPr>
        </p:nvSpPr>
        <p:spPr>
          <a:xfrm>
            <a:off x="457200" y="1604520"/>
            <a:ext cx="8229240" cy="3976920"/>
          </a:xfrm>
          <a:prstGeom prst="rect">
            <a:avLst/>
          </a:prstGeom>
        </p:spPr>
        <p:txBody>
          <a:bodyPr lIns="0" tIns="0" rIns="0" bIns="0"/>
          <a:lstStyle/>
          <a:p>
            <a:endParaRPr/>
          </a:p>
        </p:txBody>
      </p:sp>
      <p:sp>
        <p:nvSpPr>
          <p:cNvPr id="75" name="PlaceHolder 3"/>
          <p:cNvSpPr>
            <a:spLocks noGrp="1"/>
          </p:cNvSpPr>
          <p:nvPr>
            <p:ph type="body"/>
          </p:nvPr>
        </p:nvSpPr>
        <p:spPr>
          <a:xfrm>
            <a:off x="457200" y="1604520"/>
            <a:ext cx="8229240" cy="3976920"/>
          </a:xfrm>
          <a:prstGeom prst="rect">
            <a:avLst/>
          </a:prstGeom>
        </p:spPr>
        <p:txBody>
          <a:bodyPr lIns="0" tIns="0" rIns="0" bIns="0"/>
          <a:lstStyle/>
          <a:p>
            <a:endParaRPr/>
          </a:p>
        </p:txBody>
      </p:sp>
      <p:pic>
        <p:nvPicPr>
          <p:cNvPr id="76" name="Picture 75"/>
          <p:cNvPicPr/>
          <p:nvPr/>
        </p:nvPicPr>
        <p:blipFill>
          <a:blip r:embed="rId2"/>
          <a:stretch>
            <a:fillRect/>
          </a:stretch>
        </p:blipFill>
        <p:spPr>
          <a:xfrm>
            <a:off x="2077920" y="1604160"/>
            <a:ext cx="4987080" cy="3976920"/>
          </a:xfrm>
          <a:prstGeom prst="rect">
            <a:avLst/>
          </a:prstGeom>
          <a:ln>
            <a:noFill/>
          </a:ln>
        </p:spPr>
      </p:pic>
      <p:pic>
        <p:nvPicPr>
          <p:cNvPr id="77" name="Picture 76"/>
          <p:cNvPicPr/>
          <p:nvPr/>
        </p:nvPicPr>
        <p:blipFill>
          <a:blip r:embed="rId2"/>
          <a:stretch>
            <a:fillRect/>
          </a:stretch>
        </p:blipFill>
        <p:spPr>
          <a:xfrm>
            <a:off x="2077920" y="1604160"/>
            <a:ext cx="4987080" cy="397692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8" name="PlaceHolder 2"/>
          <p:cNvSpPr>
            <a:spLocks noGrp="1"/>
          </p:cNvSpPr>
          <p:nvPr>
            <p:ph type="body"/>
          </p:nvPr>
        </p:nvSpPr>
        <p:spPr>
          <a:xfrm>
            <a:off x="457200" y="1604520"/>
            <a:ext cx="8229240" cy="397692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10" name="PlaceHolder 2"/>
          <p:cNvSpPr>
            <a:spLocks noGrp="1"/>
          </p:cNvSpPr>
          <p:nvPr>
            <p:ph type="body"/>
          </p:nvPr>
        </p:nvSpPr>
        <p:spPr>
          <a:xfrm>
            <a:off x="457200" y="1604520"/>
            <a:ext cx="4015800" cy="3976920"/>
          </a:xfrm>
          <a:prstGeom prst="rect">
            <a:avLst/>
          </a:prstGeom>
        </p:spPr>
        <p:txBody>
          <a:bodyPr lIns="0" tIns="0" rIns="0" bIns="0"/>
          <a:lstStyle/>
          <a:p>
            <a:endParaRPr/>
          </a:p>
        </p:txBody>
      </p:sp>
      <p:sp>
        <p:nvSpPr>
          <p:cNvPr id="11" name="PlaceHolder 3"/>
          <p:cNvSpPr>
            <a:spLocks noGrp="1"/>
          </p:cNvSpPr>
          <p:nvPr>
            <p:ph type="body"/>
          </p:nvPr>
        </p:nvSpPr>
        <p:spPr>
          <a:xfrm>
            <a:off x="4674240" y="1604520"/>
            <a:ext cx="4015800" cy="397692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2130480"/>
            <a:ext cx="7772040" cy="68133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6"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7" name="PlaceHolder 4"/>
          <p:cNvSpPr>
            <a:spLocks noGrp="1"/>
          </p:cNvSpPr>
          <p:nvPr>
            <p:ph type="body"/>
          </p:nvPr>
        </p:nvSpPr>
        <p:spPr>
          <a:xfrm>
            <a:off x="4674240" y="1604520"/>
            <a:ext cx="4015800" cy="397692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19" name="PlaceHolder 2"/>
          <p:cNvSpPr>
            <a:spLocks noGrp="1"/>
          </p:cNvSpPr>
          <p:nvPr>
            <p:ph type="body"/>
          </p:nvPr>
        </p:nvSpPr>
        <p:spPr>
          <a:xfrm>
            <a:off x="457200" y="1604520"/>
            <a:ext cx="4015800" cy="3976920"/>
          </a:xfrm>
          <a:prstGeom prst="rect">
            <a:avLst/>
          </a:prstGeom>
        </p:spPr>
        <p:txBody>
          <a:bodyPr lIns="0" tIns="0" rIns="0" bIns="0"/>
          <a:lstStyle/>
          <a:p>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2130480"/>
            <a:ext cx="7772040" cy="1469880"/>
          </a:xfrm>
          <a:prstGeom prst="rect">
            <a:avLst/>
          </a:prstGeom>
        </p:spPr>
        <p:txBody>
          <a:bodyPr lIns="0" tIns="0" rIns="0" bIns="0" anchor="ctr"/>
          <a:lstStyle/>
          <a:p>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lstStyle/>
          <a:p>
            <a:pPr algn="ctr">
              <a:lnSpc>
                <a:spcPct val="100000"/>
              </a:lnSpc>
            </a:pPr>
            <a:r>
              <a:rPr lang="en-US" sz="4400">
                <a:solidFill>
                  <a:srgbClr val="000000"/>
                </a:solidFill>
                <a:latin typeface="Calibri"/>
              </a:rPr>
              <a:t>Click to edit the title text formatClick to edit Master title style</a:t>
            </a:r>
            <a:endParaRPr/>
          </a:p>
        </p:txBody>
      </p:sp>
      <p:sp>
        <p:nvSpPr>
          <p:cNvPr id="6" name="PlaceHolder 2"/>
          <p:cNvSpPr>
            <a:spLocks noGrp="1"/>
          </p:cNvSpPr>
          <p:nvPr>
            <p:ph type="dt"/>
          </p:nvPr>
        </p:nvSpPr>
        <p:spPr>
          <a:xfrm>
            <a:off x="457200" y="6356520"/>
            <a:ext cx="2133360" cy="364680"/>
          </a:xfrm>
          <a:prstGeom prst="rect">
            <a:avLst/>
          </a:prstGeom>
        </p:spPr>
        <p:txBody>
          <a:bodyPr anchor="ctr"/>
          <a:lstStyle/>
          <a:p>
            <a:pPr>
              <a:lnSpc>
                <a:spcPct val="100000"/>
              </a:lnSpc>
            </a:pPr>
            <a:r>
              <a:rPr lang="en-IN" sz="1200">
                <a:solidFill>
                  <a:srgbClr val="8B8B8B"/>
                </a:solidFill>
                <a:latin typeface="Calibri"/>
              </a:rPr>
              <a:t>26/10/19</a:t>
            </a:r>
            <a:endParaRPr/>
          </a:p>
        </p:txBody>
      </p:sp>
      <p:sp>
        <p:nvSpPr>
          <p:cNvPr id="2" name="PlaceHolder 3"/>
          <p:cNvSpPr>
            <a:spLocks noGrp="1"/>
          </p:cNvSpPr>
          <p:nvPr>
            <p:ph type="ftr"/>
          </p:nvPr>
        </p:nvSpPr>
        <p:spPr>
          <a:xfrm>
            <a:off x="3124080" y="6356520"/>
            <a:ext cx="2895120" cy="364680"/>
          </a:xfrm>
          <a:prstGeom prst="rect">
            <a:avLst/>
          </a:prstGeom>
        </p:spPr>
        <p:txBody>
          <a:bodyPr anchor="ctr"/>
          <a:lstStyle/>
          <a:p>
            <a:endParaRPr/>
          </a:p>
        </p:txBody>
      </p:sp>
      <p:sp>
        <p:nvSpPr>
          <p:cNvPr id="3" name="PlaceHolder 4"/>
          <p:cNvSpPr>
            <a:spLocks noGrp="1"/>
          </p:cNvSpPr>
          <p:nvPr>
            <p:ph type="sldNum"/>
          </p:nvPr>
        </p:nvSpPr>
        <p:spPr>
          <a:xfrm>
            <a:off x="6553080" y="6356520"/>
            <a:ext cx="2133360" cy="364680"/>
          </a:xfrm>
          <a:prstGeom prst="rect">
            <a:avLst/>
          </a:prstGeom>
        </p:spPr>
        <p:txBody>
          <a:bodyPr anchor="ctr"/>
          <a:lstStyle/>
          <a:p>
            <a:pPr algn="r">
              <a:lnSpc>
                <a:spcPct val="100000"/>
              </a:lnSpc>
            </a:pPr>
            <a:fld id="{859601E6-E168-43B8-B95C-2A3ED3EAC2D3}" type="slidenum">
              <a:rPr lang="en-IN" sz="1200">
                <a:solidFill>
                  <a:srgbClr val="8B8B8B"/>
                </a:solidFill>
                <a:latin typeface="Calibri"/>
              </a:rPr>
              <a:t>‹#›</a:t>
            </a:fld>
            <a:endParaRPr/>
          </a:p>
        </p:txBody>
      </p:sp>
      <p:sp>
        <p:nvSpPr>
          <p:cNvPr id="4" name="PlaceHolder 5"/>
          <p:cNvSpPr>
            <a:spLocks noGrp="1"/>
          </p:cNvSpPr>
          <p:nvPr>
            <p:ph type="body"/>
          </p:nvPr>
        </p:nvSpPr>
        <p:spPr>
          <a:xfrm>
            <a:off x="457200" y="1604520"/>
            <a:ext cx="8229240" cy="3976920"/>
          </a:xfrm>
          <a:prstGeom prst="rect">
            <a:avLst/>
          </a:prstGeom>
        </p:spPr>
        <p:txBody>
          <a:bodyPr lIns="0" tIns="0" rIns="0" bIns="0"/>
          <a:lstStyle/>
          <a:p>
            <a:pPr>
              <a:buSzPct val="45000"/>
              <a:buFont typeface="StarSymbol"/>
              <a:buChar char=""/>
            </a:pPr>
            <a:r>
              <a:rPr lang="en-US" sz="3200">
                <a:latin typeface="Calibri"/>
              </a:rPr>
              <a:t>Click to edit the outline text format</a:t>
            </a:r>
            <a:endParaRPr/>
          </a:p>
          <a:p>
            <a:pPr lvl="1">
              <a:buSzPct val="75000"/>
              <a:buFont typeface="StarSymbol"/>
              <a:buChar char=""/>
            </a:pPr>
            <a:r>
              <a:rPr lang="en-US" sz="2400">
                <a:latin typeface="Calibri"/>
              </a:rPr>
              <a:t>Second Outline Level</a:t>
            </a:r>
            <a:endParaRPr/>
          </a:p>
          <a:p>
            <a:pPr lvl="2">
              <a:buSzPct val="45000"/>
              <a:buFont typeface="StarSymbol"/>
              <a:buChar char=""/>
            </a:pPr>
            <a:r>
              <a:rPr lang="en-US" sz="2000">
                <a:latin typeface="Calibri"/>
              </a:rPr>
              <a:t>Third Outline Level</a:t>
            </a:r>
            <a:endParaRPr/>
          </a:p>
          <a:p>
            <a:pPr lvl="3">
              <a:buSzPct val="75000"/>
              <a:buFont typeface="StarSymbol"/>
              <a:buChar char=""/>
            </a:pPr>
            <a:r>
              <a:rPr lang="en-US" sz="2000">
                <a:latin typeface="Calibri"/>
              </a:rPr>
              <a:t>Fourth Outline Level</a:t>
            </a:r>
            <a:endParaRPr/>
          </a:p>
          <a:p>
            <a:pPr lvl="4">
              <a:buSzPct val="45000"/>
              <a:buFont typeface="StarSymbol"/>
              <a:buChar char=""/>
            </a:pPr>
            <a:r>
              <a:rPr lang="en-US" sz="2000">
                <a:latin typeface="Calibri"/>
              </a:rPr>
              <a:t>Fifth Outline Level</a:t>
            </a:r>
            <a:endParaRPr/>
          </a:p>
          <a:p>
            <a:pPr lvl="5">
              <a:buSzPct val="45000"/>
              <a:buFont typeface="StarSymbol"/>
              <a:buChar char=""/>
            </a:pPr>
            <a:r>
              <a:rPr lang="en-US" sz="2000">
                <a:latin typeface="Calibri"/>
              </a:rPr>
              <a:t>Sixth Outline Level</a:t>
            </a:r>
            <a:endParaRPr/>
          </a:p>
          <a:p>
            <a:pPr lvl="6">
              <a:buSzPct val="45000"/>
              <a:buFont typeface="StarSymbol"/>
              <a:buChar char=""/>
            </a:pPr>
            <a:r>
              <a:rPr lang="en-US" sz="2000">
                <a:latin typeface="Calibri"/>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en-US" sz="4400">
                <a:solidFill>
                  <a:srgbClr val="000000"/>
                </a:solidFill>
                <a:latin typeface="Calibri"/>
              </a:rPr>
              <a:t>Click to edit the title text formatClick to edit Master title style</a:t>
            </a:r>
            <a:endParaRPr/>
          </a:p>
        </p:txBody>
      </p:sp>
      <p:sp>
        <p:nvSpPr>
          <p:cNvPr id="40" name="PlaceHolder 2"/>
          <p:cNvSpPr>
            <a:spLocks noGrp="1"/>
          </p:cNvSpPr>
          <p:nvPr>
            <p:ph type="body"/>
          </p:nvPr>
        </p:nvSpPr>
        <p:spPr>
          <a:xfrm>
            <a:off x="457200" y="1600200"/>
            <a:ext cx="8229240" cy="4525560"/>
          </a:xfrm>
          <a:prstGeom prst="rect">
            <a:avLst/>
          </a:prstGeom>
        </p:spPr>
        <p:txBody>
          <a:bodyPr/>
          <a:lstStyle/>
          <a:p>
            <a:pPr>
              <a:buSzPct val="45000"/>
              <a:buFont typeface="StarSymbol"/>
              <a:buChar char=""/>
            </a:pPr>
            <a:r>
              <a:rPr lang="en-US" sz="3200">
                <a:solidFill>
                  <a:srgbClr val="000000"/>
                </a:solidFill>
                <a:latin typeface="Calibri"/>
              </a:rPr>
              <a:t>Click to edit the outline text format</a:t>
            </a:r>
            <a:endParaRPr/>
          </a:p>
          <a:p>
            <a:pPr lvl="1">
              <a:buSzPct val="75000"/>
              <a:buFont typeface="StarSymbol"/>
              <a:buChar char=""/>
            </a:pPr>
            <a:r>
              <a:rPr lang="en-US" sz="3200">
                <a:solidFill>
                  <a:srgbClr val="000000"/>
                </a:solidFill>
                <a:latin typeface="Calibri"/>
              </a:rPr>
              <a:t>Second Outline Level</a:t>
            </a:r>
            <a:endParaRPr/>
          </a:p>
          <a:p>
            <a:pPr lvl="2">
              <a:buSzPct val="45000"/>
              <a:buFont typeface="StarSymbol"/>
              <a:buChar char=""/>
            </a:pPr>
            <a:r>
              <a:rPr lang="en-US" sz="3200">
                <a:solidFill>
                  <a:srgbClr val="000000"/>
                </a:solidFill>
                <a:latin typeface="Calibri"/>
              </a:rPr>
              <a:t>Third Outline Level</a:t>
            </a:r>
            <a:endParaRPr/>
          </a:p>
          <a:p>
            <a:pPr lvl="3">
              <a:buSzPct val="75000"/>
              <a:buFont typeface="StarSymbol"/>
              <a:buChar char=""/>
            </a:pPr>
            <a:r>
              <a:rPr lang="en-US" sz="3200">
                <a:solidFill>
                  <a:srgbClr val="000000"/>
                </a:solidFill>
                <a:latin typeface="Calibri"/>
              </a:rPr>
              <a:t>Fourth Outline Level</a:t>
            </a:r>
            <a:endParaRPr/>
          </a:p>
          <a:p>
            <a:pPr lvl="4">
              <a:buSzPct val="45000"/>
              <a:buFont typeface="StarSymbol"/>
              <a:buChar char=""/>
            </a:pPr>
            <a:r>
              <a:rPr lang="en-US" sz="3200">
                <a:solidFill>
                  <a:srgbClr val="000000"/>
                </a:solidFill>
                <a:latin typeface="Calibri"/>
              </a:rPr>
              <a:t>Fifth Outline Level</a:t>
            </a:r>
            <a:endParaRPr/>
          </a:p>
          <a:p>
            <a:pPr lvl="5">
              <a:buSzPct val="45000"/>
              <a:buFont typeface="StarSymbol"/>
              <a:buChar char=""/>
            </a:pPr>
            <a:r>
              <a:rPr lang="en-US" sz="3200">
                <a:solidFill>
                  <a:srgbClr val="000000"/>
                </a:solidFill>
                <a:latin typeface="Calibri"/>
              </a:rPr>
              <a:t>Sixth Outline Level</a:t>
            </a:r>
            <a:endParaRPr/>
          </a:p>
          <a:p>
            <a:pPr>
              <a:lnSpc>
                <a:spcPct val="100000"/>
              </a:lnSpc>
              <a:buFont typeface="Arial"/>
              <a:buChar char="•"/>
            </a:pPr>
            <a:r>
              <a:rPr lang="en-US" sz="3200">
                <a:solidFill>
                  <a:srgbClr val="000000"/>
                </a:solidFill>
                <a:latin typeface="Calibri"/>
              </a:rPr>
              <a:t>Seventh Outline LevelClick to edit Master text styles</a:t>
            </a:r>
            <a:endParaRPr/>
          </a:p>
          <a:p>
            <a:pPr lvl="1">
              <a:lnSpc>
                <a:spcPct val="100000"/>
              </a:lnSpc>
              <a:buFont typeface="Arial"/>
              <a:buChar char="–"/>
            </a:pPr>
            <a:r>
              <a:rPr lang="en-US" sz="2800">
                <a:solidFill>
                  <a:srgbClr val="000000"/>
                </a:solidFill>
                <a:latin typeface="Calibri"/>
              </a:rPr>
              <a:t>Second level</a:t>
            </a:r>
            <a:endParaRPr/>
          </a:p>
          <a:p>
            <a:pPr lvl="2">
              <a:lnSpc>
                <a:spcPct val="100000"/>
              </a:lnSpc>
              <a:buFont typeface="Arial"/>
              <a:buChar char="•"/>
            </a:pPr>
            <a:r>
              <a:rPr lang="en-US" sz="2400">
                <a:solidFill>
                  <a:srgbClr val="000000"/>
                </a:solidFill>
                <a:latin typeface="Calibri"/>
              </a:rPr>
              <a:t>Third level</a:t>
            </a:r>
            <a:endParaRPr/>
          </a:p>
          <a:p>
            <a:pPr lvl="3">
              <a:lnSpc>
                <a:spcPct val="100000"/>
              </a:lnSpc>
              <a:buFont typeface="Arial"/>
              <a:buChar char="–"/>
            </a:pPr>
            <a:r>
              <a:rPr lang="en-US" sz="2000">
                <a:solidFill>
                  <a:srgbClr val="000000"/>
                </a:solidFill>
                <a:latin typeface="Calibri"/>
              </a:rPr>
              <a:t>Fourth level</a:t>
            </a:r>
            <a:endParaRPr/>
          </a:p>
          <a:p>
            <a:pPr lvl="4">
              <a:lnSpc>
                <a:spcPct val="100000"/>
              </a:lnSpc>
              <a:buFont typeface="Arial"/>
              <a:buChar char="»"/>
            </a:pPr>
            <a:r>
              <a:rPr lang="en-US" sz="2000">
                <a:solidFill>
                  <a:srgbClr val="000000"/>
                </a:solidFill>
                <a:latin typeface="Calibri"/>
              </a:rPr>
              <a:t>Fifth level</a:t>
            </a:r>
            <a:endParaRPr/>
          </a:p>
        </p:txBody>
      </p:sp>
      <p:sp>
        <p:nvSpPr>
          <p:cNvPr id="41"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en-IN" sz="1200">
                <a:solidFill>
                  <a:srgbClr val="8B8B8B"/>
                </a:solidFill>
                <a:latin typeface="Calibri"/>
              </a:rPr>
              <a:t>26/10/19</a:t>
            </a:r>
            <a:endParaRPr/>
          </a:p>
        </p:txBody>
      </p:sp>
      <p:sp>
        <p:nvSpPr>
          <p:cNvPr id="42" name="PlaceHolder 4"/>
          <p:cNvSpPr>
            <a:spLocks noGrp="1"/>
          </p:cNvSpPr>
          <p:nvPr>
            <p:ph type="ftr"/>
          </p:nvPr>
        </p:nvSpPr>
        <p:spPr>
          <a:xfrm>
            <a:off x="3124080" y="6356520"/>
            <a:ext cx="2895120" cy="364680"/>
          </a:xfrm>
          <a:prstGeom prst="rect">
            <a:avLst/>
          </a:prstGeom>
        </p:spPr>
        <p:txBody>
          <a:bodyPr anchor="ctr"/>
          <a:lstStyle/>
          <a:p>
            <a:endParaRPr/>
          </a:p>
        </p:txBody>
      </p:sp>
      <p:sp>
        <p:nvSpPr>
          <p:cNvPr id="43"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CCA2D3CB-17A6-4604-A95D-8AFACB57A8C7}" type="slidenum">
              <a:rPr lang="en-IN" sz="1200">
                <a:solidFill>
                  <a:srgbClr val="8B8B8B"/>
                </a:solidFill>
                <a:latin typeface="Calibri"/>
              </a:r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76200"/>
            <a:ext cx="7772400" cy="4419600"/>
          </a:xfrm>
          <a:prstGeom prst="rect">
            <a:avLst/>
          </a:prstGeom>
        </p:spPr>
        <p:txBody>
          <a:bodyPr lIns="0" tIns="0" rIns="0" bIns="0" anchor="ctr">
            <a:noAutofit/>
          </a:bodyPr>
          <a:lstStyle/>
          <a:p>
            <a:pPr algn="l"/>
            <a:r>
              <a:rPr lang="en-US" sz="4000" b="1" kern="0" dirty="0" smtClean="0">
                <a:solidFill>
                  <a:schemeClr val="accent1">
                    <a:lumMod val="75000"/>
                  </a:schemeClr>
                </a:solidFill>
                <a:latin typeface="Times New Roman" panose="02020603050405020304" pitchFamily="18" charset="0"/>
                <a:ea typeface="Tahoma" panose="020B0604030504040204" pitchFamily="34" charset="0"/>
                <a:cs typeface="Times New Roman" panose="02020603050405020304" pitchFamily="18" charset="0"/>
              </a:rPr>
              <a:t>Course name –</a:t>
            </a:r>
            <a:br>
              <a:rPr lang="en-US" sz="4000" b="1" kern="0" dirty="0" smtClean="0">
                <a:solidFill>
                  <a:schemeClr val="accent1">
                    <a:lumMod val="75000"/>
                  </a:schemeClr>
                </a:solidFill>
                <a:latin typeface="Times New Roman" panose="02020603050405020304" pitchFamily="18" charset="0"/>
                <a:ea typeface="Tahoma" panose="020B0604030504040204" pitchFamily="34" charset="0"/>
                <a:cs typeface="Times New Roman" panose="02020603050405020304" pitchFamily="18" charset="0"/>
              </a:rPr>
            </a:br>
            <a:r>
              <a:rPr lang="en-US" sz="4000" kern="0" dirty="0" smtClean="0">
                <a:solidFill>
                  <a:sysClr val="windowText" lastClr="000000"/>
                </a:solidFill>
                <a:latin typeface="Times New Roman" panose="02020603050405020304" pitchFamily="18" charset="0"/>
                <a:ea typeface="Tahoma" panose="020B0604030504040204" pitchFamily="34" charset="0"/>
                <a:cs typeface="Times New Roman" panose="02020603050405020304" pitchFamily="18" charset="0"/>
              </a:rPr>
              <a:t>Principles and Practices of Water Management (AGRO 0504)</a:t>
            </a:r>
            <a:r>
              <a:rPr lang="en-US" sz="4000" kern="0" dirty="0" smtClean="0">
                <a:solidFill>
                  <a:sysClr val="windowText" lastClr="000000"/>
                </a:solidFill>
                <a:latin typeface="Times New Roman" panose="02020603050405020304" pitchFamily="18" charset="0"/>
                <a:cs typeface="Times New Roman" panose="02020603050405020304" pitchFamily="18" charset="0"/>
              </a:rPr>
              <a:t/>
            </a:r>
            <a:br>
              <a:rPr lang="en-US" sz="4000" kern="0" dirty="0" smtClean="0">
                <a:solidFill>
                  <a:sysClr val="windowText" lastClr="000000"/>
                </a:solidFill>
                <a:latin typeface="Times New Roman" panose="02020603050405020304" pitchFamily="18" charset="0"/>
                <a:cs typeface="Times New Roman" panose="02020603050405020304" pitchFamily="18" charset="0"/>
              </a:rPr>
            </a:br>
            <a:r>
              <a:rPr lang="en-US" sz="4000" b="1" kern="0" dirty="0" smtClean="0">
                <a:solidFill>
                  <a:schemeClr val="accent1">
                    <a:lumMod val="75000"/>
                  </a:schemeClr>
                </a:solidFill>
                <a:latin typeface="Times New Roman" panose="02020603050405020304" pitchFamily="18" charset="0"/>
                <a:cs typeface="Times New Roman" panose="02020603050405020304" pitchFamily="18" charset="0"/>
              </a:rPr>
              <a:t>Course Credit – </a:t>
            </a:r>
            <a:r>
              <a:rPr lang="en-US" sz="4000" kern="0" dirty="0" smtClean="0">
                <a:solidFill>
                  <a:sysClr val="windowText" lastClr="000000"/>
                </a:solidFill>
                <a:latin typeface="Times New Roman" panose="02020603050405020304" pitchFamily="18" charset="0"/>
                <a:cs typeface="Times New Roman" panose="02020603050405020304" pitchFamily="18" charset="0"/>
              </a:rPr>
              <a:t>2+1</a:t>
            </a:r>
            <a:br>
              <a:rPr lang="en-US" sz="4000" kern="0" dirty="0" smtClean="0">
                <a:solidFill>
                  <a:sysClr val="windowText" lastClr="000000"/>
                </a:solidFill>
                <a:latin typeface="Times New Roman" panose="02020603050405020304" pitchFamily="18" charset="0"/>
                <a:cs typeface="Times New Roman" panose="02020603050405020304" pitchFamily="18" charset="0"/>
              </a:rPr>
            </a:br>
            <a:r>
              <a:rPr lang="en-US" sz="4000" kern="0" dirty="0" smtClean="0">
                <a:solidFill>
                  <a:sysClr val="windowText" lastClr="000000"/>
                </a:solidFill>
              </a:rPr>
              <a:t/>
            </a:r>
            <a:br>
              <a:rPr lang="en-US" sz="4000" kern="0" dirty="0" smtClean="0">
                <a:solidFill>
                  <a:sysClr val="windowText" lastClr="000000"/>
                </a:solidFill>
              </a:rPr>
            </a:br>
            <a:r>
              <a:rPr lang="en-US" sz="4000" kern="0" dirty="0" smtClean="0">
                <a:solidFill>
                  <a:sysClr val="windowText" lastClr="000000"/>
                </a:solidFill>
              </a:rPr>
              <a:t/>
            </a:r>
            <a:br>
              <a:rPr lang="en-US" sz="4000" kern="0" dirty="0" smtClean="0">
                <a:solidFill>
                  <a:sysClr val="windowText" lastClr="000000"/>
                </a:solidFill>
              </a:rPr>
            </a:br>
            <a:endParaRPr lang="en-US" sz="4000" kern="0" dirty="0">
              <a:solidFill>
                <a:sysClr val="windowText" lastClr="000000"/>
              </a:solidFill>
            </a:endParaRPr>
          </a:p>
        </p:txBody>
      </p:sp>
      <p:sp>
        <p:nvSpPr>
          <p:cNvPr id="6" name="Subtitle 2"/>
          <p:cNvSpPr>
            <a:spLocks noGrp="1"/>
          </p:cNvSpPr>
          <p:nvPr>
            <p:ph type="subTitle" idx="4294967295"/>
          </p:nvPr>
        </p:nvSpPr>
        <p:spPr>
          <a:xfrm>
            <a:off x="762000" y="3238500"/>
            <a:ext cx="7696200" cy="2628900"/>
          </a:xfrm>
          <a:prstGeom prst="rect">
            <a:avLst/>
          </a:prstGeom>
        </p:spPr>
        <p:txBody>
          <a:bodyPr>
            <a:normAutofit fontScale="85000" lnSpcReduction="10000"/>
          </a:bodyPr>
          <a:lstStyle/>
          <a:p>
            <a:endParaRPr lang="en-US" dirty="0" smtClean="0"/>
          </a:p>
          <a:p>
            <a:pPr algn="l"/>
            <a:r>
              <a:rPr lang="en-US" sz="4000" b="1" dirty="0">
                <a:solidFill>
                  <a:schemeClr val="accent1">
                    <a:lumMod val="75000"/>
                  </a:schemeClr>
                </a:solidFill>
                <a:latin typeface="Times New Roman" panose="02020603050405020304" pitchFamily="18" charset="0"/>
                <a:cs typeface="Times New Roman" panose="02020603050405020304" pitchFamily="18" charset="0"/>
              </a:rPr>
              <a:t>Lecture </a:t>
            </a:r>
            <a:r>
              <a:rPr lang="en-US" sz="4000" b="1" dirty="0">
                <a:solidFill>
                  <a:schemeClr val="accent1">
                    <a:lumMod val="75000"/>
                  </a:schemeClr>
                </a:solidFill>
                <a:latin typeface="Times New Roman" panose="02020603050405020304" pitchFamily="18" charset="0"/>
                <a:cs typeface="Times New Roman" panose="02020603050405020304" pitchFamily="18" charset="0"/>
              </a:rPr>
              <a:t>9</a:t>
            </a:r>
            <a:endParaRPr lang="en-US" sz="4000" b="1"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en-US" sz="4000" b="1" dirty="0">
                <a:solidFill>
                  <a:schemeClr val="accent1">
                    <a:lumMod val="75000"/>
                  </a:schemeClr>
                </a:solidFill>
                <a:latin typeface="Times New Roman" panose="02020603050405020304" pitchFamily="18" charset="0"/>
                <a:cs typeface="Times New Roman" panose="02020603050405020304" pitchFamily="18" charset="0"/>
              </a:rPr>
              <a:t>Topic: </a:t>
            </a:r>
            <a:r>
              <a:rPr lang="en-US" sz="4300" dirty="0"/>
              <a:t>Soil, plant and meteorological factors determining water needs of crops</a:t>
            </a:r>
            <a:r>
              <a:rPr lang="en-US" sz="4300" dirty="0" smtClean="0">
                <a:solidFill>
                  <a:schemeClr val="tx1"/>
                </a:solidFill>
                <a:latin typeface="Times New Roman" panose="02020603050405020304" pitchFamily="18" charset="0"/>
                <a:cs typeface="Times New Roman" panose="02020603050405020304" pitchFamily="18" charset="0"/>
              </a:rPr>
              <a:t>. </a:t>
            </a:r>
            <a:endParaRPr lang="en-US" sz="4300" dirty="0" smtClean="0">
              <a:solidFill>
                <a:schemeClr val="tx1"/>
              </a:solidFill>
              <a:latin typeface="Times New Roman" panose="02020603050405020304" pitchFamily="18" charset="0"/>
              <a:cs typeface="Times New Roman" panose="02020603050405020304" pitchFamily="18" charset="0"/>
            </a:endParaRPr>
          </a:p>
          <a:p>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extShape 1"/>
          <p:cNvSpPr txBox="1"/>
          <p:nvPr/>
        </p:nvSpPr>
        <p:spPr>
          <a:xfrm>
            <a:off x="457200" y="274680"/>
            <a:ext cx="8229240" cy="1142640"/>
          </a:xfrm>
          <a:prstGeom prst="rect">
            <a:avLst/>
          </a:prstGeom>
        </p:spPr>
        <p:txBody>
          <a:bodyPr anchor="ctr"/>
          <a:lstStyle/>
          <a:p>
            <a:pPr algn="ctr">
              <a:lnSpc>
                <a:spcPct val="100000"/>
              </a:lnSpc>
            </a:pPr>
            <a:r>
              <a:rPr lang="en-US" sz="4400">
                <a:solidFill>
                  <a:srgbClr val="FF0000"/>
                </a:solidFill>
                <a:latin typeface="Calibri"/>
              </a:rPr>
              <a:t>Evapotranspiration
</a:t>
            </a:r>
            <a:endParaRPr/>
          </a:p>
        </p:txBody>
      </p:sp>
      <p:sp>
        <p:nvSpPr>
          <p:cNvPr id="139" name="TextShape 2"/>
          <p:cNvSpPr txBox="1"/>
          <p:nvPr/>
        </p:nvSpPr>
        <p:spPr>
          <a:xfrm>
            <a:off x="457200" y="1600200"/>
            <a:ext cx="8229240" cy="4525560"/>
          </a:xfrm>
          <a:prstGeom prst="rect">
            <a:avLst/>
          </a:prstGeom>
        </p:spPr>
        <p:txBody>
          <a:bodyPr/>
          <a:lstStyle/>
          <a:p>
            <a:pPr>
              <a:lnSpc>
                <a:spcPct val="100000"/>
              </a:lnSpc>
              <a:buFont typeface="Arial"/>
              <a:buChar char="•"/>
            </a:pPr>
            <a:r>
              <a:rPr lang="en-US" sz="3200">
                <a:solidFill>
                  <a:srgbClr val="000000"/>
                </a:solidFill>
                <a:latin typeface="Calibri"/>
              </a:rPr>
              <a:t>Irrigation scheduling</a:t>
            </a:r>
            <a:endParaRPr/>
          </a:p>
          <a:p>
            <a:pPr>
              <a:lnSpc>
                <a:spcPct val="100000"/>
              </a:lnSpc>
              <a:buFont typeface="Arial"/>
              <a:buChar char="•"/>
            </a:pPr>
            <a:r>
              <a:rPr lang="en-US" sz="3200">
                <a:solidFill>
                  <a:srgbClr val="000000"/>
                </a:solidFill>
                <a:latin typeface="Calibri"/>
              </a:rPr>
              <a:t>To understand the relationship between crop yield and irrigation water</a:t>
            </a:r>
            <a:endParaRPr/>
          </a:p>
          <a:p>
            <a:pPr>
              <a:lnSpc>
                <a:spcPct val="100000"/>
              </a:lnSpc>
            </a:pP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Shape 1"/>
          <p:cNvSpPr txBox="1"/>
          <p:nvPr/>
        </p:nvSpPr>
        <p:spPr>
          <a:xfrm>
            <a:off x="457200" y="274680"/>
            <a:ext cx="8229240" cy="1142640"/>
          </a:xfrm>
          <a:prstGeom prst="rect">
            <a:avLst/>
          </a:prstGeom>
        </p:spPr>
        <p:txBody>
          <a:bodyPr anchor="ctr"/>
          <a:lstStyle/>
          <a:p>
            <a:pPr algn="ctr">
              <a:lnSpc>
                <a:spcPct val="100000"/>
              </a:lnSpc>
            </a:pPr>
            <a:r>
              <a:rPr lang="en-US" sz="4400">
                <a:solidFill>
                  <a:srgbClr val="FF0000"/>
                </a:solidFill>
                <a:latin typeface="Calibri"/>
              </a:rPr>
              <a:t>Rainfall
</a:t>
            </a:r>
            <a:endParaRPr/>
          </a:p>
        </p:txBody>
      </p:sp>
      <p:sp>
        <p:nvSpPr>
          <p:cNvPr id="141" name="TextShape 2"/>
          <p:cNvSpPr txBox="1"/>
          <p:nvPr/>
        </p:nvSpPr>
        <p:spPr>
          <a:xfrm>
            <a:off x="457200" y="1600200"/>
            <a:ext cx="8229240" cy="4525560"/>
          </a:xfrm>
          <a:prstGeom prst="rect">
            <a:avLst/>
          </a:prstGeom>
        </p:spPr>
        <p:txBody>
          <a:bodyPr/>
          <a:lstStyle/>
          <a:p>
            <a:pPr>
              <a:lnSpc>
                <a:spcPct val="100000"/>
              </a:lnSpc>
              <a:buFont typeface="Arial"/>
              <a:buChar char="•"/>
            </a:pPr>
            <a:r>
              <a:rPr lang="en-US" sz="2400" dirty="0">
                <a:solidFill>
                  <a:srgbClr val="000000"/>
                </a:solidFill>
                <a:latin typeface="Times New Roman" pitchFamily="18" charset="0"/>
                <a:cs typeface="Times New Roman" pitchFamily="18" charset="0"/>
              </a:rPr>
              <a:t>Good solvent gets nourishment in solution form</a:t>
            </a:r>
            <a:endParaRPr sz="2400" dirty="0">
              <a:latin typeface="Times New Roman" pitchFamily="18" charset="0"/>
              <a:cs typeface="Times New Roman" pitchFamily="18" charset="0"/>
            </a:endParaRPr>
          </a:p>
          <a:p>
            <a:pPr>
              <a:lnSpc>
                <a:spcPct val="100000"/>
              </a:lnSpc>
              <a:buFont typeface="Arial"/>
              <a:buChar char="•"/>
            </a:pPr>
            <a:r>
              <a:rPr lang="en-US" sz="2400" dirty="0">
                <a:solidFill>
                  <a:srgbClr val="000000"/>
                </a:solidFill>
                <a:latin typeface="Times New Roman" pitchFamily="18" charset="0"/>
                <a:cs typeface="Times New Roman" pitchFamily="18" charset="0"/>
              </a:rPr>
              <a:t>Plays important role in life processes by gas exchange (1 cm rain over one hectare is 100m</a:t>
            </a:r>
            <a:r>
              <a:rPr lang="en-US" sz="2400" baseline="30000" dirty="0">
                <a:solidFill>
                  <a:srgbClr val="000000"/>
                </a:solidFill>
                <a:latin typeface="Times New Roman" pitchFamily="18" charset="0"/>
                <a:cs typeface="Times New Roman" pitchFamily="18" charset="0"/>
              </a:rPr>
              <a:t>3 (1, 00,000 lit) contains 4,339 </a:t>
            </a:r>
            <a:r>
              <a:rPr lang="en-US" sz="2400" baseline="30000" dirty="0" err="1">
                <a:solidFill>
                  <a:srgbClr val="000000"/>
                </a:solidFill>
                <a:latin typeface="Times New Roman" pitchFamily="18" charset="0"/>
                <a:cs typeface="Times New Roman" pitchFamily="18" charset="0"/>
              </a:rPr>
              <a:t>gms</a:t>
            </a:r>
            <a:r>
              <a:rPr lang="en-US" sz="2400" baseline="30000" dirty="0">
                <a:solidFill>
                  <a:srgbClr val="000000"/>
                </a:solidFill>
                <a:latin typeface="Times New Roman" pitchFamily="18" charset="0"/>
                <a:cs typeface="Times New Roman" pitchFamily="18" charset="0"/>
              </a:rPr>
              <a:t> of O</a:t>
            </a:r>
            <a:r>
              <a:rPr lang="en-US" sz="2400" baseline="-25000" dirty="0">
                <a:solidFill>
                  <a:srgbClr val="000000"/>
                </a:solidFill>
                <a:latin typeface="Times New Roman" pitchFamily="18" charset="0"/>
                <a:cs typeface="Times New Roman" pitchFamily="18" charset="0"/>
              </a:rPr>
              <a:t>2 = 3000 lines of pure O2.)</a:t>
            </a:r>
            <a:endParaRPr sz="2400" dirty="0">
              <a:latin typeface="Times New Roman" pitchFamily="18" charset="0"/>
              <a:cs typeface="Times New Roman" pitchFamily="18" charset="0"/>
            </a:endParaRPr>
          </a:p>
          <a:p>
            <a:pPr>
              <a:lnSpc>
                <a:spcPct val="100000"/>
              </a:lnSpc>
              <a:buFont typeface="Arial"/>
              <a:buChar char="•"/>
            </a:pPr>
            <a:r>
              <a:rPr lang="en-US" sz="2400" baseline="-25000" dirty="0">
                <a:solidFill>
                  <a:srgbClr val="000000"/>
                </a:solidFill>
                <a:latin typeface="Times New Roman" pitchFamily="18" charset="0"/>
                <a:cs typeface="Times New Roman" pitchFamily="18" charset="0"/>
              </a:rPr>
              <a:t>Regulates the temperature of plants Protects the crop against mechanical disturbances</a:t>
            </a:r>
            <a:endParaRPr sz="2400" dirty="0">
              <a:latin typeface="Times New Roman" pitchFamily="18" charset="0"/>
              <a:cs typeface="Times New Roman" pitchFamily="18" charset="0"/>
            </a:endParaRPr>
          </a:p>
          <a:p>
            <a:pPr>
              <a:lnSpc>
                <a:spcPct val="100000"/>
              </a:lnSpc>
              <a:buFont typeface="Arial"/>
              <a:buChar char="•"/>
            </a:pPr>
            <a:r>
              <a:rPr lang="en-US" sz="2400" baseline="-25000" dirty="0">
                <a:solidFill>
                  <a:srgbClr val="000000"/>
                </a:solidFill>
                <a:latin typeface="Times New Roman" pitchFamily="18" charset="0"/>
                <a:cs typeface="Times New Roman" pitchFamily="18" charset="0"/>
              </a:rPr>
              <a:t>Quantity and distribution of rainfall decides the vegetation of an area</a:t>
            </a:r>
            <a:endParaRPr sz="2400" dirty="0">
              <a:latin typeface="Times New Roman" pitchFamily="18" charset="0"/>
              <a:cs typeface="Times New Roman" pitchFamily="18" charset="0"/>
            </a:endParaRPr>
          </a:p>
          <a:p>
            <a:pPr>
              <a:lnSpc>
                <a:spcPct val="100000"/>
              </a:lnSpc>
              <a:buFont typeface="Arial"/>
              <a:buChar char="•"/>
            </a:pPr>
            <a:r>
              <a:rPr lang="en-US" sz="2400" baseline="-25000" dirty="0">
                <a:solidFill>
                  <a:srgbClr val="000000"/>
                </a:solidFill>
                <a:latin typeface="Times New Roman" pitchFamily="18" charset="0"/>
                <a:cs typeface="Times New Roman" pitchFamily="18" charset="0"/>
              </a:rPr>
              <a:t>Causes soil erosion</a:t>
            </a:r>
            <a:endParaRPr sz="2400" dirty="0">
              <a:latin typeface="Times New Roman" pitchFamily="18" charset="0"/>
              <a:cs typeface="Times New Roman" pitchFamily="18" charset="0"/>
            </a:endParaRPr>
          </a:p>
          <a:p>
            <a:pPr>
              <a:lnSpc>
                <a:spcPct val="100000"/>
              </a:lnSpc>
            </a:pPr>
            <a:endParaRP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Shape 1"/>
          <p:cNvSpPr txBox="1"/>
          <p:nvPr/>
        </p:nvSpPr>
        <p:spPr>
          <a:xfrm>
            <a:off x="457200" y="274680"/>
            <a:ext cx="8229240" cy="1142640"/>
          </a:xfrm>
          <a:prstGeom prst="rect">
            <a:avLst/>
          </a:prstGeom>
        </p:spPr>
        <p:txBody>
          <a:bodyPr anchor="ctr"/>
          <a:lstStyle/>
          <a:p>
            <a:pPr algn="ctr">
              <a:lnSpc>
                <a:spcPct val="100000"/>
              </a:lnSpc>
            </a:pPr>
            <a:r>
              <a:rPr lang="en-US" sz="4400">
                <a:solidFill>
                  <a:srgbClr val="FF0000"/>
                </a:solidFill>
                <a:latin typeface="Calibri"/>
              </a:rPr>
              <a:t>Effective Rainfall</a:t>
            </a:r>
            <a:endParaRPr/>
          </a:p>
        </p:txBody>
      </p:sp>
      <p:sp>
        <p:nvSpPr>
          <p:cNvPr id="143" name="TextShape 2"/>
          <p:cNvSpPr txBox="1"/>
          <p:nvPr/>
        </p:nvSpPr>
        <p:spPr>
          <a:xfrm>
            <a:off x="457200" y="1371600"/>
            <a:ext cx="8229240" cy="4754160"/>
          </a:xfrm>
          <a:prstGeom prst="rect">
            <a:avLst/>
          </a:prstGeom>
        </p:spPr>
        <p:txBody>
          <a:bodyPr/>
          <a:lstStyle/>
          <a:p>
            <a:pPr algn="just">
              <a:lnSpc>
                <a:spcPct val="100000"/>
              </a:lnSpc>
            </a:pPr>
            <a:r>
              <a:rPr lang="en-US" sz="3200" dirty="0">
                <a:solidFill>
                  <a:srgbClr val="000000"/>
                </a:solidFill>
                <a:latin typeface="Calibri"/>
              </a:rPr>
              <a:t>From the point of view of the crop water requirement </a:t>
            </a:r>
            <a:r>
              <a:rPr lang="en-US" sz="3200" dirty="0" err="1">
                <a:solidFill>
                  <a:srgbClr val="000000"/>
                </a:solidFill>
                <a:latin typeface="Calibri"/>
              </a:rPr>
              <a:t>Dastane</a:t>
            </a:r>
            <a:r>
              <a:rPr lang="en-US" sz="3200" dirty="0">
                <a:solidFill>
                  <a:srgbClr val="000000"/>
                </a:solidFill>
                <a:latin typeface="Calibri"/>
              </a:rPr>
              <a:t> (1974) has defined effective rainfall as “that portion of the total annual or seasonal rainfall which is useful directly and/or indirectly for meeting the crop water needs in crop production at the site where it falls but without pumping”.</a:t>
            </a:r>
            <a:endParaRPr dirty="0"/>
          </a:p>
          <a:p>
            <a:pPr algn="just">
              <a:lnSpc>
                <a:spcPct val="100000"/>
              </a:lnSpc>
            </a:pPr>
            <a:r>
              <a:rPr lang="en-US" sz="3200" dirty="0">
                <a:solidFill>
                  <a:srgbClr val="FF0000"/>
                </a:solidFill>
                <a:latin typeface="Calibri"/>
              </a:rPr>
              <a:t>ER=Rainfall-(</a:t>
            </a:r>
            <a:r>
              <a:rPr lang="en-US" sz="3200" dirty="0" err="1">
                <a:solidFill>
                  <a:srgbClr val="FF0000"/>
                </a:solidFill>
                <a:latin typeface="Calibri"/>
              </a:rPr>
              <a:t>Run-off+deep</a:t>
            </a:r>
            <a:r>
              <a:rPr lang="en-US" sz="3200" dirty="0">
                <a:solidFill>
                  <a:srgbClr val="FF0000"/>
                </a:solidFill>
                <a:latin typeface="Calibri"/>
              </a:rPr>
              <a:t> </a:t>
            </a:r>
            <a:r>
              <a:rPr lang="en-US" sz="3200" dirty="0" err="1">
                <a:solidFill>
                  <a:srgbClr val="FF0000"/>
                </a:solidFill>
                <a:latin typeface="Calibri"/>
              </a:rPr>
              <a:t>Perculation</a:t>
            </a:r>
            <a:r>
              <a:rPr lang="en-US" sz="3200" dirty="0">
                <a:solidFill>
                  <a:srgbClr val="FF0000"/>
                </a:solidFill>
                <a:latin typeface="Calibri"/>
              </a:rPr>
              <a:t> of Water</a:t>
            </a:r>
            <a:r>
              <a:rPr lang="en-US" sz="3200" dirty="0" smtClean="0">
                <a:solidFill>
                  <a:srgbClr val="FF0000"/>
                </a:solidFill>
                <a:latin typeface="Calibri"/>
              </a:rPr>
              <a:t>)</a:t>
            </a:r>
          </a:p>
          <a:p>
            <a:pPr algn="just">
              <a:lnSpc>
                <a:spcPct val="100000"/>
              </a:lnSpc>
            </a:pPr>
            <a:r>
              <a:rPr lang="en-US" sz="3200" dirty="0" smtClean="0">
                <a:solidFill>
                  <a:srgbClr val="FF0000"/>
                </a:solidFill>
                <a:latin typeface="Calibri"/>
              </a:rPr>
              <a:t>=1433-900</a:t>
            </a:r>
          </a:p>
          <a:p>
            <a:pPr algn="just">
              <a:lnSpc>
                <a:spcPct val="100000"/>
              </a:lnSpc>
            </a:pPr>
            <a:r>
              <a:rPr lang="en-US" sz="3200" dirty="0" smtClean="0">
                <a:solidFill>
                  <a:srgbClr val="FF0000"/>
                </a:solidFill>
                <a:latin typeface="Calibri"/>
              </a:rPr>
              <a:t>=533mm</a:t>
            </a:r>
            <a:endParaRP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extShape 1"/>
          <p:cNvSpPr txBox="1"/>
          <p:nvPr/>
        </p:nvSpPr>
        <p:spPr>
          <a:xfrm>
            <a:off x="457200" y="274680"/>
            <a:ext cx="8229240" cy="1142640"/>
          </a:xfrm>
          <a:prstGeom prst="rect">
            <a:avLst/>
          </a:prstGeom>
        </p:spPr>
        <p:txBody>
          <a:bodyPr anchor="ctr"/>
          <a:lstStyle/>
          <a:p>
            <a:pPr algn="ctr">
              <a:lnSpc>
                <a:spcPct val="100000"/>
              </a:lnSpc>
            </a:pPr>
            <a:r>
              <a:rPr lang="en-US" sz="4400">
                <a:solidFill>
                  <a:srgbClr val="FF0000"/>
                </a:solidFill>
                <a:latin typeface="Calibri"/>
              </a:rPr>
              <a:t>Factors influencing Effective Rainfall</a:t>
            </a:r>
            <a:endParaRPr/>
          </a:p>
        </p:txBody>
      </p:sp>
      <p:sp>
        <p:nvSpPr>
          <p:cNvPr id="145" name="TextShape 2"/>
          <p:cNvSpPr txBox="1"/>
          <p:nvPr/>
        </p:nvSpPr>
        <p:spPr>
          <a:xfrm>
            <a:off x="457200" y="1600200"/>
            <a:ext cx="8229240" cy="4525560"/>
          </a:xfrm>
          <a:prstGeom prst="rect">
            <a:avLst/>
          </a:prstGeom>
        </p:spPr>
        <p:txBody>
          <a:bodyPr/>
          <a:lstStyle/>
          <a:p>
            <a:pPr algn="just">
              <a:lnSpc>
                <a:spcPct val="100000"/>
              </a:lnSpc>
              <a:buFont typeface="Arial"/>
              <a:buChar char="•"/>
            </a:pPr>
            <a:r>
              <a:rPr lang="en-US" sz="3200">
                <a:solidFill>
                  <a:srgbClr val="000000"/>
                </a:solidFill>
                <a:latin typeface="Calibri"/>
              </a:rPr>
              <a:t>Several factors influence the proportion of effective rainfall in the total rainfall received and these may act singly or collectively and interact with each other. Any factor,  which affects infiltration, run-off or evapotranspiration, affects the value of effective rainfall. The following factors have been shown to influence the effective rainfallsignificantly:</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Shape 1"/>
          <p:cNvSpPr txBox="1"/>
          <p:nvPr/>
        </p:nvSpPr>
        <p:spPr>
          <a:xfrm>
            <a:off x="228600" y="0"/>
            <a:ext cx="8686440" cy="6705360"/>
          </a:xfrm>
          <a:prstGeom prst="rect">
            <a:avLst/>
          </a:prstGeom>
        </p:spPr>
        <p:txBody>
          <a:bodyPr/>
          <a:lstStyle/>
          <a:p>
            <a:pPr algn="just">
              <a:lnSpc>
                <a:spcPct val="100000"/>
              </a:lnSpc>
            </a:pPr>
            <a:r>
              <a:rPr lang="en-US" sz="1400">
                <a:solidFill>
                  <a:srgbClr val="FF0000"/>
                </a:solidFill>
                <a:latin typeface="Calibri"/>
              </a:rPr>
              <a:t>a) Rainfall characteristics:</a:t>
            </a:r>
            <a:endParaRPr/>
          </a:p>
          <a:p>
            <a:pPr algn="just">
              <a:lnSpc>
                <a:spcPct val="100000"/>
              </a:lnSpc>
              <a:buFont typeface="Arial"/>
              <a:buChar char="•"/>
            </a:pPr>
            <a:r>
              <a:rPr lang="en-US" sz="1400">
                <a:solidFill>
                  <a:srgbClr val="000000"/>
                </a:solidFill>
                <a:latin typeface="Calibri"/>
              </a:rPr>
              <a:t>Amount, intensity and distribution of rainfall influence surface runoff and hence its effectiveness. Greater amount of rainfall at high intensities reduce the effective fraction of the rainfall.  Similarly, uneven distribution decreases the extent of effective rainfall.  In India during kharif season from July to September the rainfall intensity, frequency and amount is high, hence the effectiveness of rainfall is very low.  On the other hand, during winter season from November to April, most of the rainfall is effective due to its low intensity, frequency and amount.  Other meteorological parameters which increase the ET increase the effectiveness of the rainfall. Higher evaporative demand of the atmosphere encourages greater depletion of moisture in the soil and therefore the proportion of effective rainfall in the total increases.</a:t>
            </a:r>
            <a:endParaRPr/>
          </a:p>
          <a:p>
            <a:pPr algn="just">
              <a:lnSpc>
                <a:spcPct val="100000"/>
              </a:lnSpc>
            </a:pPr>
            <a:r>
              <a:rPr lang="en-US" sz="1400">
                <a:solidFill>
                  <a:srgbClr val="FF0000"/>
                </a:solidFill>
                <a:latin typeface="Calibri"/>
              </a:rPr>
              <a:t>b) Land characteristics:</a:t>
            </a:r>
            <a:endParaRPr/>
          </a:p>
          <a:p>
            <a:pPr algn="just">
              <a:lnSpc>
                <a:spcPct val="100000"/>
              </a:lnSpc>
            </a:pPr>
            <a:r>
              <a:rPr lang="en-US" sz="1400">
                <a:solidFill>
                  <a:srgbClr val="000000"/>
                </a:solidFill>
                <a:latin typeface="Calibri"/>
              </a:rPr>
              <a:t> The time interval between receipt of rain water and its recession by soaking into soil is known as opportunity time. Water stays longer on flat and leveled land and this has longer opportunity time than on slopping land, leading to higher fraction of effective rain than on undulating lands.</a:t>
            </a:r>
            <a:endParaRPr/>
          </a:p>
          <a:p>
            <a:pPr algn="just">
              <a:lnSpc>
                <a:spcPct val="100000"/>
              </a:lnSpc>
            </a:pPr>
            <a:r>
              <a:rPr lang="en-US" sz="1400">
                <a:solidFill>
                  <a:srgbClr val="FF0000"/>
                </a:solidFill>
                <a:latin typeface="Calibri"/>
              </a:rPr>
              <a:t>c) Soil characteristics:</a:t>
            </a:r>
            <a:endParaRPr/>
          </a:p>
          <a:p>
            <a:pPr algn="just">
              <a:lnSpc>
                <a:spcPct val="100000"/>
              </a:lnSpc>
            </a:pPr>
            <a:r>
              <a:rPr lang="en-US" sz="1400">
                <a:solidFill>
                  <a:srgbClr val="000000"/>
                </a:solidFill>
                <a:latin typeface="Calibri"/>
              </a:rPr>
              <a:t> Higher infiltration and permeability rates increase effectiveness of rainfall. Fraction of the effective rainfall increases with increasing water holding capacity of the soil. The proportion of effective rainfall is lower in irrigated than the unirrigated areas where there is often greater deficiency of soil moisture.</a:t>
            </a:r>
            <a:endParaRPr/>
          </a:p>
          <a:p>
            <a:pPr algn="just">
              <a:lnSpc>
                <a:spcPct val="100000"/>
              </a:lnSpc>
            </a:pPr>
            <a:r>
              <a:rPr lang="en-US" sz="1400">
                <a:solidFill>
                  <a:srgbClr val="FF0000"/>
                </a:solidFill>
                <a:latin typeface="Calibri"/>
              </a:rPr>
              <a:t>d) Ground water characteristics: </a:t>
            </a:r>
            <a:endParaRPr/>
          </a:p>
          <a:p>
            <a:pPr algn="just">
              <a:lnSpc>
                <a:spcPct val="100000"/>
              </a:lnSpc>
            </a:pPr>
            <a:r>
              <a:rPr lang="en-US" sz="1400">
                <a:solidFill>
                  <a:srgbClr val="000000"/>
                </a:solidFill>
                <a:latin typeface="Calibri"/>
              </a:rPr>
              <a:t>The amount of effective rainfall is greater when the water table is deep than when it is shallow. Upward capillary movement of water decreases the deficit of moisture and hence the amount of effective rainfall.</a:t>
            </a:r>
            <a:endParaRPr/>
          </a:p>
          <a:p>
            <a:pPr algn="just">
              <a:lnSpc>
                <a:spcPct val="100000"/>
              </a:lnSpc>
            </a:pPr>
            <a:r>
              <a:rPr lang="en-US" sz="1400">
                <a:solidFill>
                  <a:srgbClr val="FF0000"/>
                </a:solidFill>
                <a:latin typeface="Calibri"/>
              </a:rPr>
              <a:t>e) Management practices: </a:t>
            </a:r>
            <a:endParaRPr/>
          </a:p>
          <a:p>
            <a:pPr algn="just">
              <a:lnSpc>
                <a:spcPct val="100000"/>
              </a:lnSpc>
            </a:pPr>
            <a:r>
              <a:rPr lang="en-US" sz="1400">
                <a:solidFill>
                  <a:srgbClr val="000000"/>
                </a:solidFill>
                <a:latin typeface="Calibri"/>
              </a:rPr>
              <a:t>Any management practice influencing runoff, infiltration, permeability or evapotranspiration also influences the degree of effective rainfall. Bunding, terracing, ploughing, ridging and mulching reduce runoff and increase effective rainfall.</a:t>
            </a:r>
            <a:endParaRPr/>
          </a:p>
          <a:p>
            <a:pPr algn="just">
              <a:lnSpc>
                <a:spcPct val="100000"/>
              </a:lnSpc>
            </a:pPr>
            <a:r>
              <a:rPr lang="en-US" sz="1400">
                <a:solidFill>
                  <a:srgbClr val="FF0000"/>
                </a:solidFill>
                <a:latin typeface="Calibri"/>
              </a:rPr>
              <a:t>f) Crop characteristics: </a:t>
            </a:r>
            <a:endParaRPr/>
          </a:p>
          <a:p>
            <a:pPr algn="just">
              <a:lnSpc>
                <a:spcPct val="100000"/>
              </a:lnSpc>
            </a:pPr>
            <a:r>
              <a:rPr lang="en-US" sz="1400">
                <a:solidFill>
                  <a:srgbClr val="000000"/>
                </a:solidFill>
                <a:latin typeface="Calibri"/>
              </a:rPr>
              <a:t>Higher crop ET rates create greater depletion of soil moisture. Hence, effective rainfall is directly proportional to the rate of water uptake by the crop. Degree of ground cover, root zone depth and growth stage influences the rate of water uptake. Rainfall which reduces the yield (such as downpours which often cause lodging in cereals when the latter are at the grain formation stage) must be regarded as Ineffective</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xtShape 1"/>
          <p:cNvSpPr txBox="1"/>
          <p:nvPr/>
        </p:nvSpPr>
        <p:spPr>
          <a:xfrm>
            <a:off x="457200" y="274680"/>
            <a:ext cx="8229240" cy="1142640"/>
          </a:xfrm>
          <a:prstGeom prst="rect">
            <a:avLst/>
          </a:prstGeom>
        </p:spPr>
        <p:txBody>
          <a:bodyPr anchor="ctr"/>
          <a:lstStyle/>
          <a:p>
            <a:pPr algn="ctr">
              <a:lnSpc>
                <a:spcPct val="100000"/>
              </a:lnSpc>
            </a:pPr>
            <a:r>
              <a:rPr lang="en-US" sz="4400">
                <a:solidFill>
                  <a:srgbClr val="FF0000"/>
                </a:solidFill>
                <a:latin typeface="Calibri"/>
              </a:rPr>
              <a:t>Drum culture technique</a:t>
            </a:r>
            <a:r>
              <a:rPr lang="en-US" sz="4400">
                <a:solidFill>
                  <a:srgbClr val="000000"/>
                </a:solidFill>
                <a:latin typeface="Calibri"/>
              </a:rPr>
              <a:t>
</a:t>
            </a:r>
            <a:endParaRPr/>
          </a:p>
        </p:txBody>
      </p:sp>
      <p:sp>
        <p:nvSpPr>
          <p:cNvPr id="148" name="TextShape 2"/>
          <p:cNvSpPr txBox="1"/>
          <p:nvPr/>
        </p:nvSpPr>
        <p:spPr>
          <a:xfrm>
            <a:off x="457200" y="1066680"/>
            <a:ext cx="8229240" cy="5059080"/>
          </a:xfrm>
          <a:prstGeom prst="rect">
            <a:avLst/>
          </a:prstGeom>
        </p:spPr>
        <p:txBody>
          <a:bodyPr/>
          <a:lstStyle/>
          <a:p>
            <a:pPr algn="just">
              <a:lnSpc>
                <a:spcPct val="100000"/>
              </a:lnSpc>
              <a:buFont typeface="Arial"/>
              <a:buChar char="•"/>
            </a:pPr>
            <a:r>
              <a:rPr lang="en-US" sz="3200">
                <a:solidFill>
                  <a:srgbClr val="000000"/>
                </a:solidFill>
                <a:latin typeface="Calibri"/>
              </a:rPr>
              <a:t>This method was devised by Dastane et.al., (1966) for assessing crop evapotranspiration, percolation, effective and ineffective rainfall of a rice crop simultaneously under the field conditions</a:t>
            </a:r>
            <a:endParaRPr/>
          </a:p>
          <a:p>
            <a:pPr algn="just">
              <a:lnSpc>
                <a:spcPct val="100000"/>
              </a:lnSpc>
            </a:pP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 name="Picture 2"/>
          <p:cNvPicPr/>
          <p:nvPr/>
        </p:nvPicPr>
        <p:blipFill>
          <a:blip r:embed="rId2"/>
          <a:stretch>
            <a:fillRect/>
          </a:stretch>
        </p:blipFill>
        <p:spPr>
          <a:xfrm>
            <a:off x="457200" y="1066680"/>
            <a:ext cx="8229240" cy="4224240"/>
          </a:xfrm>
          <a:prstGeom prst="rect">
            <a:avLst/>
          </a:prstGeom>
          <a:ln w="9360">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extShape 1"/>
          <p:cNvSpPr txBox="1"/>
          <p:nvPr/>
        </p:nvSpPr>
        <p:spPr>
          <a:xfrm>
            <a:off x="152400" y="457200"/>
            <a:ext cx="8991240" cy="5668560"/>
          </a:xfrm>
          <a:prstGeom prst="rect">
            <a:avLst/>
          </a:prstGeom>
        </p:spPr>
        <p:txBody>
          <a:bodyPr/>
          <a:lstStyle/>
          <a:p>
            <a:pPr>
              <a:lnSpc>
                <a:spcPct val="100000"/>
              </a:lnSpc>
              <a:buFont typeface="Arial"/>
              <a:buChar char="•"/>
            </a:pPr>
            <a:r>
              <a:rPr lang="en-US" sz="2600" dirty="0">
                <a:solidFill>
                  <a:srgbClr val="000000"/>
                </a:solidFill>
                <a:latin typeface="Calibri"/>
              </a:rPr>
              <a:t>a) Difference in water level in drum A = Daily Evapotranspiration</a:t>
            </a:r>
            <a:endParaRPr dirty="0"/>
          </a:p>
          <a:p>
            <a:pPr>
              <a:lnSpc>
                <a:spcPct val="100000"/>
              </a:lnSpc>
              <a:buFont typeface="Arial"/>
              <a:buChar char="•"/>
            </a:pPr>
            <a:r>
              <a:rPr lang="en-US" sz="2600" dirty="0">
                <a:solidFill>
                  <a:srgbClr val="000000"/>
                </a:solidFill>
                <a:latin typeface="Calibri"/>
              </a:rPr>
              <a:t>b) Difference in water level in drum B = Daily Evaporation</a:t>
            </a:r>
            <a:endParaRPr dirty="0"/>
          </a:p>
          <a:p>
            <a:pPr>
              <a:lnSpc>
                <a:spcPct val="100000"/>
              </a:lnSpc>
              <a:buFont typeface="Arial"/>
              <a:buChar char="•"/>
            </a:pPr>
            <a:r>
              <a:rPr lang="en-US" sz="2600" dirty="0">
                <a:solidFill>
                  <a:srgbClr val="000000"/>
                </a:solidFill>
                <a:latin typeface="Calibri"/>
              </a:rPr>
              <a:t>c) Difference in water level in drum C = Total daily water needs</a:t>
            </a:r>
            <a:endParaRPr dirty="0"/>
          </a:p>
          <a:p>
            <a:pPr>
              <a:lnSpc>
                <a:spcPct val="100000"/>
              </a:lnSpc>
              <a:buFont typeface="Arial"/>
              <a:buChar char="•"/>
            </a:pPr>
            <a:r>
              <a:rPr lang="en-US" sz="2600" dirty="0">
                <a:solidFill>
                  <a:srgbClr val="000000"/>
                </a:solidFill>
                <a:latin typeface="Calibri"/>
              </a:rPr>
              <a:t>d) Difference in water level between drum A and B = Daily Transpiration</a:t>
            </a:r>
            <a:endParaRPr dirty="0"/>
          </a:p>
          <a:p>
            <a:pPr>
              <a:lnSpc>
                <a:spcPct val="100000"/>
              </a:lnSpc>
              <a:buFont typeface="Arial"/>
              <a:buChar char="•"/>
            </a:pPr>
            <a:r>
              <a:rPr lang="en-US" sz="2600" dirty="0">
                <a:solidFill>
                  <a:srgbClr val="000000"/>
                </a:solidFill>
                <a:latin typeface="Calibri"/>
              </a:rPr>
              <a:t>e) Difference in water level between drum A and C = Daily Percolation losses</a:t>
            </a:r>
            <a:endParaRPr dirty="0"/>
          </a:p>
          <a:p>
            <a:pPr>
              <a:lnSpc>
                <a:spcPct val="100000"/>
              </a:lnSpc>
              <a:buFont typeface="Arial"/>
              <a:buChar char="•"/>
            </a:pPr>
            <a:r>
              <a:rPr lang="en-US" sz="2600" dirty="0">
                <a:solidFill>
                  <a:srgbClr val="000000"/>
                </a:solidFill>
                <a:latin typeface="Calibri"/>
              </a:rPr>
              <a:t>f) Ineffective rainfall = Water collected in receiver tank from outlet pipes of drum D</a:t>
            </a:r>
            <a:endParaRPr dirty="0"/>
          </a:p>
          <a:p>
            <a:pPr>
              <a:lnSpc>
                <a:spcPct val="100000"/>
              </a:lnSpc>
            </a:pPr>
            <a:endParaRPr lang="en-US" sz="2600" dirty="0">
              <a:solidFill>
                <a:srgbClr val="000000"/>
              </a:solidFill>
              <a:latin typeface="Calibri"/>
            </a:endParaRPr>
          </a:p>
          <a:p>
            <a:pPr>
              <a:lnSpc>
                <a:spcPct val="100000"/>
              </a:lnSpc>
            </a:pPr>
            <a:r>
              <a:rPr lang="en-US" sz="2600" dirty="0" smtClean="0">
                <a:solidFill>
                  <a:srgbClr val="000000"/>
                </a:solidFill>
                <a:latin typeface="Calibri"/>
              </a:rPr>
              <a:t>Effective </a:t>
            </a:r>
            <a:r>
              <a:rPr lang="en-US" sz="2600" dirty="0">
                <a:solidFill>
                  <a:srgbClr val="000000"/>
                </a:solidFill>
                <a:latin typeface="Calibri"/>
              </a:rPr>
              <a:t>Rainfall = Total rainfall received – Ineffective rainfall</a:t>
            </a:r>
            <a:endParaRP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457200" y="274680"/>
            <a:ext cx="8229240" cy="1142640"/>
          </a:xfrm>
          <a:prstGeom prst="rect">
            <a:avLst/>
          </a:prstGeom>
        </p:spPr>
        <p:txBody>
          <a:bodyPr anchor="ctr"/>
          <a:lstStyle/>
          <a:p>
            <a:pPr algn="ctr">
              <a:lnSpc>
                <a:spcPct val="100000"/>
              </a:lnSpc>
            </a:pPr>
            <a:r>
              <a:rPr lang="en-US" sz="4400" b="1">
                <a:solidFill>
                  <a:srgbClr val="FF0000"/>
                </a:solidFill>
                <a:latin typeface="Times New Roman"/>
              </a:rPr>
              <a:t>Determining water Requirement of crops</a:t>
            </a:r>
            <a:endParaRPr/>
          </a:p>
        </p:txBody>
      </p:sp>
      <p:sp>
        <p:nvSpPr>
          <p:cNvPr id="152" name="TextShape 2"/>
          <p:cNvSpPr txBox="1"/>
          <p:nvPr/>
        </p:nvSpPr>
        <p:spPr>
          <a:xfrm>
            <a:off x="228600" y="1600200"/>
            <a:ext cx="8686440" cy="4525560"/>
          </a:xfrm>
          <a:prstGeom prst="rect">
            <a:avLst/>
          </a:prstGeom>
        </p:spPr>
        <p:txBody>
          <a:bodyPr/>
          <a:lstStyle/>
          <a:p>
            <a:pPr>
              <a:lnSpc>
                <a:spcPct val="100000"/>
              </a:lnSpc>
              <a:buFont typeface="Arial"/>
              <a:buChar char="•"/>
            </a:pPr>
            <a:r>
              <a:rPr lang="en-US" sz="3200">
                <a:solidFill>
                  <a:srgbClr val="000000"/>
                </a:solidFill>
                <a:latin typeface="Calibri"/>
              </a:rPr>
              <a:t>Water Requirement of crops</a:t>
            </a:r>
            <a:endParaRPr/>
          </a:p>
          <a:p>
            <a:pPr>
              <a:lnSpc>
                <a:spcPct val="100000"/>
              </a:lnSpc>
              <a:buFont typeface="Arial"/>
              <a:buChar char="•"/>
            </a:pPr>
            <a:r>
              <a:rPr lang="en-US" sz="3200">
                <a:solidFill>
                  <a:srgbClr val="000000"/>
                </a:solidFill>
                <a:latin typeface="Calibri"/>
              </a:rPr>
              <a:t>Evapotranspiration and Consumptive use</a:t>
            </a:r>
            <a:endParaRPr/>
          </a:p>
          <a:p>
            <a:pPr>
              <a:lnSpc>
                <a:spcPct val="100000"/>
              </a:lnSpc>
              <a:buFont typeface="Arial"/>
              <a:buChar char="•"/>
            </a:pPr>
            <a:r>
              <a:rPr lang="en-US" sz="3200">
                <a:solidFill>
                  <a:srgbClr val="000000"/>
                </a:solidFill>
                <a:latin typeface="Calibri"/>
              </a:rPr>
              <a:t>Classification of consumptive use of water by crop</a:t>
            </a:r>
            <a:endParaRPr/>
          </a:p>
          <a:p>
            <a:pPr>
              <a:lnSpc>
                <a:spcPct val="100000"/>
              </a:lnSpc>
              <a:buFont typeface="Arial"/>
              <a:buChar char="•"/>
            </a:pPr>
            <a:r>
              <a:rPr lang="en-US" sz="3200">
                <a:solidFill>
                  <a:srgbClr val="000000"/>
                </a:solidFill>
                <a:latin typeface="Calibri"/>
              </a:rPr>
              <a:t>Some terminology on evapotranspiration</a:t>
            </a:r>
            <a:endParaRPr/>
          </a:p>
          <a:p>
            <a:pPr>
              <a:lnSpc>
                <a:spcPct val="100000"/>
              </a:lnSpc>
              <a:buFont typeface="Arial"/>
              <a:buChar char="•"/>
            </a:pPr>
            <a:r>
              <a:rPr lang="en-US" sz="3200">
                <a:solidFill>
                  <a:srgbClr val="000000"/>
                </a:solidFill>
                <a:latin typeface="Calibri"/>
              </a:rPr>
              <a:t>Factors affecting evapotranspiration</a:t>
            </a:r>
            <a:endParaRPr/>
          </a:p>
          <a:p>
            <a:pPr>
              <a:lnSpc>
                <a:spcPct val="100000"/>
              </a:lnSpc>
            </a:pP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457200" y="380880"/>
            <a:ext cx="8229240" cy="5744880"/>
          </a:xfrm>
          <a:prstGeom prst="rect">
            <a:avLst/>
          </a:prstGeom>
        </p:spPr>
        <p:txBody>
          <a:bodyPr/>
          <a:lstStyle/>
          <a:p>
            <a:pPr algn="just">
              <a:lnSpc>
                <a:spcPct val="100000"/>
              </a:lnSpc>
              <a:buFont typeface="Arial"/>
              <a:buChar char="•"/>
            </a:pPr>
            <a:r>
              <a:rPr lang="en-US" sz="2400" dirty="0">
                <a:solidFill>
                  <a:srgbClr val="000000"/>
                </a:solidFill>
                <a:latin typeface="Calibri"/>
              </a:rPr>
              <a:t>The equation indicates that the crop water requirement is equal to </a:t>
            </a:r>
            <a:r>
              <a:rPr lang="en-US" sz="2400" dirty="0" err="1">
                <a:solidFill>
                  <a:srgbClr val="000000"/>
                </a:solidFill>
                <a:latin typeface="Calibri"/>
              </a:rPr>
              <a:t>Kc</a:t>
            </a:r>
            <a:r>
              <a:rPr lang="en-US" sz="2400" dirty="0">
                <a:solidFill>
                  <a:srgbClr val="000000"/>
                </a:solidFill>
                <a:latin typeface="Calibri"/>
              </a:rPr>
              <a:t> x </a:t>
            </a:r>
            <a:r>
              <a:rPr lang="en-US" sz="2400" dirty="0" err="1">
                <a:solidFill>
                  <a:srgbClr val="000000"/>
                </a:solidFill>
                <a:latin typeface="Calibri"/>
              </a:rPr>
              <a:t>ETo</a:t>
            </a:r>
            <a:r>
              <a:rPr lang="en-US" sz="2400" dirty="0">
                <a:solidFill>
                  <a:srgbClr val="000000"/>
                </a:solidFill>
                <a:latin typeface="Calibri"/>
              </a:rPr>
              <a:t>, part of which was supplied by the precipitation. When </a:t>
            </a:r>
            <a:r>
              <a:rPr lang="en-US" sz="2400" dirty="0" err="1">
                <a:solidFill>
                  <a:srgbClr val="000000"/>
                </a:solidFill>
                <a:latin typeface="Calibri"/>
              </a:rPr>
              <a:t>ETa</a:t>
            </a:r>
            <a:r>
              <a:rPr lang="en-US" sz="2400" dirty="0">
                <a:solidFill>
                  <a:srgbClr val="000000"/>
                </a:solidFill>
                <a:latin typeface="Calibri"/>
              </a:rPr>
              <a:t> is higher than the water requirement, the irrigation water requirement is considered nil. CROPWAT model which adopts the FAO Penman-</a:t>
            </a:r>
            <a:r>
              <a:rPr lang="en-US" sz="2400" dirty="0" err="1">
                <a:solidFill>
                  <a:srgbClr val="000000"/>
                </a:solidFill>
                <a:latin typeface="Calibri"/>
              </a:rPr>
              <a:t>Monteith</a:t>
            </a:r>
            <a:r>
              <a:rPr lang="en-US" sz="2400" dirty="0">
                <a:solidFill>
                  <a:srgbClr val="000000"/>
                </a:solidFill>
                <a:latin typeface="Calibri"/>
              </a:rPr>
              <a:t> method is used to calculate the reference evapotranspiration (</a:t>
            </a:r>
            <a:r>
              <a:rPr lang="en-US" sz="2400" dirty="0" err="1">
                <a:solidFill>
                  <a:srgbClr val="000000"/>
                </a:solidFill>
                <a:latin typeface="Calibri"/>
              </a:rPr>
              <a:t>ETo</a:t>
            </a:r>
            <a:r>
              <a:rPr lang="en-US" sz="2400" dirty="0">
                <a:solidFill>
                  <a:srgbClr val="000000"/>
                </a:solidFill>
                <a:latin typeface="Calibri"/>
              </a:rPr>
              <a:t>). Relatively accurate and consistent performance of the Penman-</a:t>
            </a:r>
            <a:r>
              <a:rPr lang="en-US" sz="2400" dirty="0" err="1">
                <a:solidFill>
                  <a:srgbClr val="000000"/>
                </a:solidFill>
                <a:latin typeface="Calibri"/>
              </a:rPr>
              <a:t>Monteith</a:t>
            </a:r>
            <a:r>
              <a:rPr lang="en-US" sz="2400" dirty="0">
                <a:solidFill>
                  <a:srgbClr val="000000"/>
                </a:solidFill>
                <a:latin typeface="Calibri"/>
              </a:rPr>
              <a:t> approach in both arid and humid climates has made this method the sole standard method for the definition and computation of the reference evapotranspiration. </a:t>
            </a:r>
            <a:endParaRP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Shape 1"/>
          <p:cNvSpPr txBox="1"/>
          <p:nvPr/>
        </p:nvSpPr>
        <p:spPr>
          <a:xfrm>
            <a:off x="457200" y="274680"/>
            <a:ext cx="8229240" cy="1142640"/>
          </a:xfrm>
          <a:prstGeom prst="rect">
            <a:avLst/>
          </a:prstGeom>
        </p:spPr>
        <p:txBody>
          <a:bodyPr anchor="ctr"/>
          <a:lstStyle/>
          <a:p>
            <a:pPr algn="ctr">
              <a:lnSpc>
                <a:spcPct val="100000"/>
              </a:lnSpc>
            </a:pPr>
            <a:r>
              <a:rPr lang="en-US" sz="4400" b="1">
                <a:solidFill>
                  <a:srgbClr val="FF0000"/>
                </a:solidFill>
                <a:latin typeface="Calibri"/>
              </a:rPr>
              <a:t>UNIT III</a:t>
            </a:r>
            <a:r>
              <a:rPr lang="en-US" sz="4400">
                <a:solidFill>
                  <a:srgbClr val="FF0000"/>
                </a:solidFill>
                <a:latin typeface="Calibri"/>
              </a:rPr>
              <a:t>
</a:t>
            </a:r>
            <a:r>
              <a:rPr lang="en-US" sz="4400" b="1">
                <a:solidFill>
                  <a:srgbClr val="FF0000"/>
                </a:solidFill>
                <a:latin typeface="Calibri"/>
              </a:rPr>
              <a:t>Soil, plant and meterological factors</a:t>
            </a:r>
            <a:endParaRPr/>
          </a:p>
        </p:txBody>
      </p:sp>
      <p:sp>
        <p:nvSpPr>
          <p:cNvPr id="123" name="TextShape 2"/>
          <p:cNvSpPr txBox="1"/>
          <p:nvPr/>
        </p:nvSpPr>
        <p:spPr>
          <a:xfrm>
            <a:off x="457200" y="1600200"/>
            <a:ext cx="8229240" cy="4525560"/>
          </a:xfrm>
          <a:prstGeom prst="rect">
            <a:avLst/>
          </a:prstGeom>
        </p:spPr>
        <p:txBody>
          <a:bodyPr/>
          <a:lstStyle/>
          <a:p>
            <a:pPr algn="just">
              <a:lnSpc>
                <a:spcPct val="100000"/>
              </a:lnSpc>
              <a:buFont typeface="Arial"/>
              <a:buChar char="•"/>
            </a:pPr>
            <a:r>
              <a:rPr lang="en-US" sz="3200">
                <a:solidFill>
                  <a:srgbClr val="000000"/>
                </a:solidFill>
                <a:latin typeface="Calibri"/>
              </a:rPr>
              <a:t>Climate influences the distribution of crops over different regions of the world while weather influences crop production and productivity.</a:t>
            </a:r>
            <a:endParaRPr/>
          </a:p>
          <a:p>
            <a:pPr algn="just">
              <a:lnSpc>
                <a:spcPct val="100000"/>
              </a:lnSpc>
              <a:buFont typeface="Arial"/>
              <a:buChar char="•"/>
            </a:pPr>
            <a:r>
              <a:rPr lang="en-US" sz="3200">
                <a:solidFill>
                  <a:srgbClr val="000000"/>
                </a:solidFill>
                <a:latin typeface="Calibri"/>
              </a:rPr>
              <a:t>Of the weather variables, temperature and rainfall are most important.</a:t>
            </a:r>
            <a:endParaRPr/>
          </a:p>
          <a:p>
            <a:pPr algn="just">
              <a:lnSpc>
                <a:spcPct val="100000"/>
              </a:lnSpc>
              <a:buFont typeface="Arial"/>
              <a:buChar char="•"/>
            </a:pPr>
            <a:r>
              <a:rPr lang="en-US" sz="3200">
                <a:solidFill>
                  <a:srgbClr val="000000"/>
                </a:solidFill>
                <a:latin typeface="Calibri"/>
              </a:rPr>
              <a:t>Fauna and flora in different climatic zones are dependent on this – tropical, temperate and frigid zones.</a:t>
            </a:r>
            <a:endParaRPr/>
          </a:p>
          <a:p>
            <a:pPr algn="just">
              <a:lnSpc>
                <a:spcPct val="100000"/>
              </a:lnSpc>
              <a:buFont typeface="Arial"/>
              <a:buChar char="•"/>
            </a:pPr>
            <a:r>
              <a:rPr lang="en-US" sz="3200">
                <a:solidFill>
                  <a:srgbClr val="000000"/>
                </a:solidFill>
                <a:latin typeface="Calibri"/>
              </a:rPr>
              <a:t>Tropical regions get abundant sun’s heat and vegetation is high, low in temperate and very little in frigid.</a:t>
            </a:r>
            <a:endParaRPr/>
          </a:p>
          <a:p>
            <a:pPr algn="just">
              <a:lnSpc>
                <a:spcPct val="100000"/>
              </a:lnSpc>
              <a:buFont typeface="Arial"/>
              <a:buChar char="•"/>
            </a:pPr>
            <a:r>
              <a:rPr lang="en-US" sz="3200">
                <a:solidFill>
                  <a:srgbClr val="000000"/>
                </a:solidFill>
                <a:latin typeface="Calibri"/>
              </a:rPr>
              <a:t>Xerophytes (arid), mesophytes and hydrophytes (tropics).</a:t>
            </a:r>
            <a:endParaRPr/>
          </a:p>
          <a:p>
            <a:pPr algn="just">
              <a:lnSpc>
                <a:spcPct val="100000"/>
              </a:lnSpc>
              <a:buFont typeface="Arial"/>
              <a:buChar char="•"/>
            </a:pPr>
            <a:r>
              <a:rPr lang="en-US" sz="3200">
                <a:solidFill>
                  <a:srgbClr val="000000"/>
                </a:solidFill>
                <a:latin typeface="Calibri"/>
              </a:rPr>
              <a:t>Rainfall (Soil moisture), Solar radiation, air temperature, soil temperature, wind humidity, evapotranspiration are common weather factors affecting plant growth</a:t>
            </a:r>
            <a:endParaRPr/>
          </a:p>
          <a:p>
            <a:pPr>
              <a:lnSpc>
                <a:spcPct val="100000"/>
              </a:lnSpc>
            </a:pP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457200" y="274680"/>
            <a:ext cx="8229240" cy="1142640"/>
          </a:xfrm>
          <a:prstGeom prst="rect">
            <a:avLst/>
          </a:prstGeom>
        </p:spPr>
        <p:txBody>
          <a:bodyPr anchor="ctr"/>
          <a:lstStyle/>
          <a:p>
            <a:pPr algn="ctr">
              <a:lnSpc>
                <a:spcPct val="100000"/>
              </a:lnSpc>
            </a:pPr>
            <a:r>
              <a:rPr lang="en-US" sz="4400">
                <a:solidFill>
                  <a:srgbClr val="FF0000"/>
                </a:solidFill>
                <a:latin typeface="Calibri"/>
              </a:rPr>
              <a:t>Solar radiation (without which life will not exist)</a:t>
            </a:r>
            <a:r>
              <a:rPr lang="en-US" sz="4400">
                <a:solidFill>
                  <a:srgbClr val="000000"/>
                </a:solidFill>
                <a:latin typeface="Calibri"/>
              </a:rPr>
              <a:t>
</a:t>
            </a:r>
            <a:endParaRPr/>
          </a:p>
        </p:txBody>
      </p:sp>
      <p:sp>
        <p:nvSpPr>
          <p:cNvPr id="125" name="TextShape 2"/>
          <p:cNvSpPr txBox="1"/>
          <p:nvPr/>
        </p:nvSpPr>
        <p:spPr>
          <a:xfrm>
            <a:off x="457200" y="1219320"/>
            <a:ext cx="8229240" cy="4906440"/>
          </a:xfrm>
          <a:prstGeom prst="rect">
            <a:avLst/>
          </a:prstGeom>
        </p:spPr>
        <p:txBody>
          <a:bodyPr/>
          <a:lstStyle/>
          <a:p>
            <a:pPr algn="just">
              <a:lnSpc>
                <a:spcPct val="100000"/>
              </a:lnSpc>
              <a:buFont typeface="Arial"/>
              <a:buChar char="•"/>
            </a:pPr>
            <a:r>
              <a:rPr lang="en-US" sz="3800">
                <a:solidFill>
                  <a:srgbClr val="000000"/>
                </a:solidFill>
                <a:latin typeface="Calibri"/>
              </a:rPr>
              <a:t>From germination to harvest and even post-harvest crops are affected by solar radiation.</a:t>
            </a:r>
            <a:endParaRPr/>
          </a:p>
          <a:p>
            <a:pPr algn="just">
              <a:lnSpc>
                <a:spcPct val="100000"/>
              </a:lnSpc>
              <a:buFont typeface="Arial"/>
              <a:buChar char="•"/>
            </a:pPr>
            <a:r>
              <a:rPr lang="en-US" sz="3800">
                <a:solidFill>
                  <a:srgbClr val="000000"/>
                </a:solidFill>
                <a:latin typeface="Calibri"/>
              </a:rPr>
              <a:t>Biomass production by photosynthetic processes requires light.</a:t>
            </a:r>
            <a:endParaRPr/>
          </a:p>
          <a:p>
            <a:pPr algn="just">
              <a:lnSpc>
                <a:spcPct val="100000"/>
              </a:lnSpc>
              <a:buFont typeface="Arial"/>
              <a:buChar char="•"/>
            </a:pPr>
            <a:r>
              <a:rPr lang="en-US" sz="3800">
                <a:solidFill>
                  <a:srgbClr val="000000"/>
                </a:solidFill>
                <a:latin typeface="Calibri"/>
              </a:rPr>
              <a:t>All physical process taking place in the soil, plant and environment are dependent in light</a:t>
            </a:r>
            <a:endParaRPr/>
          </a:p>
          <a:p>
            <a:pPr algn="just">
              <a:lnSpc>
                <a:spcPct val="100000"/>
              </a:lnSpc>
              <a:buFont typeface="Arial"/>
              <a:buChar char="•"/>
            </a:pPr>
            <a:r>
              <a:rPr lang="en-US" sz="3800">
                <a:solidFill>
                  <a:srgbClr val="000000"/>
                </a:solidFill>
                <a:latin typeface="Calibri"/>
              </a:rPr>
              <a:t>Solar radiation controls distribution of temperature and there by distribution of crops in a region.</a:t>
            </a:r>
            <a:endParaRPr/>
          </a:p>
          <a:p>
            <a:pPr algn="just">
              <a:lnSpc>
                <a:spcPct val="100000"/>
              </a:lnSpc>
              <a:buFont typeface="Arial"/>
              <a:buChar char="•"/>
            </a:pPr>
            <a:r>
              <a:rPr lang="en-US" sz="3800">
                <a:solidFill>
                  <a:srgbClr val="000000"/>
                </a:solidFill>
                <a:latin typeface="Calibri"/>
              </a:rPr>
              <a:t>Visible radiation is very important in photosynthetic mechanism of plants. PAR is essential for production of carbohydrates and ultimately biomass. (0.4 – 0.7µ)</a:t>
            </a:r>
            <a:endParaRPr/>
          </a:p>
          <a:p>
            <a:pPr algn="just">
              <a:lnSpc>
                <a:spcPct val="100000"/>
              </a:lnSpc>
              <a:buFont typeface="Arial"/>
              <a:buChar char="•"/>
            </a:pPr>
            <a:r>
              <a:rPr lang="en-US" sz="3800">
                <a:solidFill>
                  <a:srgbClr val="000000"/>
                </a:solidFill>
                <a:latin typeface="Calibri"/>
              </a:rPr>
              <a:t>0.4 to 0.5 µ – Blue – violet – Active</a:t>
            </a:r>
            <a:endParaRPr/>
          </a:p>
          <a:p>
            <a:pPr algn="just">
              <a:lnSpc>
                <a:spcPct val="100000"/>
              </a:lnSpc>
              <a:buFont typeface="Arial"/>
              <a:buChar char="•"/>
            </a:pPr>
            <a:r>
              <a:rPr lang="en-US" sz="3800">
                <a:solidFill>
                  <a:srgbClr val="000000"/>
                </a:solidFill>
                <a:latin typeface="Calibri"/>
              </a:rPr>
              <a:t>0.5 to 0.6 µ – Orange – red – Active</a:t>
            </a:r>
            <a:endParaRPr/>
          </a:p>
          <a:p>
            <a:pPr algn="just">
              <a:lnSpc>
                <a:spcPct val="100000"/>
              </a:lnSpc>
              <a:buFont typeface="Arial"/>
              <a:buChar char="•"/>
            </a:pPr>
            <a:r>
              <a:rPr lang="en-US" sz="3800">
                <a:solidFill>
                  <a:srgbClr val="000000"/>
                </a:solidFill>
                <a:latin typeface="Calibri"/>
              </a:rPr>
              <a:t>0.5 to 0.6 µ – Green –yellow – low active</a:t>
            </a:r>
            <a:endParaRPr/>
          </a:p>
          <a:p>
            <a:pPr algn="just">
              <a:lnSpc>
                <a:spcPct val="100000"/>
              </a:lnSpc>
              <a:buFont typeface="Arial"/>
              <a:buChar char="•"/>
            </a:pPr>
            <a:r>
              <a:rPr lang="en-US" sz="3800">
                <a:solidFill>
                  <a:srgbClr val="000000"/>
                </a:solidFill>
                <a:latin typeface="Calibri"/>
              </a:rPr>
              <a:t>0.7 to 0.8 µ    Infra-Red Nil to minimum</a:t>
            </a:r>
            <a:endParaRPr/>
          </a:p>
          <a:p>
            <a:pPr algn="just">
              <a:lnSpc>
                <a:spcPct val="100000"/>
              </a:lnSpc>
              <a:buFont typeface="Arial"/>
              <a:buChar char="•"/>
            </a:pPr>
            <a:r>
              <a:rPr lang="en-US" sz="3800">
                <a:solidFill>
                  <a:srgbClr val="000000"/>
                </a:solidFill>
                <a:latin typeface="Calibri"/>
              </a:rPr>
              <a:t>Photoperiodism – response of plant to day length
Short day (Rice, Sunflower, cotton), long day (barley, oat, carrot, cabbage), day neutral (tomato and maize).</a:t>
            </a:r>
            <a:endParaRPr/>
          </a:p>
          <a:p>
            <a:pPr algn="just">
              <a:lnSpc>
                <a:spcPct val="100000"/>
              </a:lnSpc>
              <a:buFont typeface="Arial"/>
              <a:buChar char="•"/>
            </a:pPr>
            <a:r>
              <a:rPr lang="en-US" sz="3800">
                <a:solidFill>
                  <a:srgbClr val="000000"/>
                </a:solidFill>
                <a:latin typeface="Calibri"/>
              </a:rPr>
              <a:t>Phototropism –– response of plants to light direction. Eg. south quadrant in northern hemisphere receives more light</a:t>
            </a:r>
            <a:endParaRPr/>
          </a:p>
          <a:p>
            <a:pPr algn="just">
              <a:lnSpc>
                <a:spcPct val="100000"/>
              </a:lnSpc>
              <a:buFont typeface="Arial"/>
              <a:buChar char="•"/>
            </a:pPr>
            <a:r>
              <a:rPr lang="en-US" sz="3800">
                <a:solidFill>
                  <a:srgbClr val="000000"/>
                </a:solidFill>
                <a:latin typeface="Calibri"/>
              </a:rPr>
              <a:t>Photosensitive – season bound varieties depends on quantity of light received</a:t>
            </a:r>
            <a:endParaRPr/>
          </a:p>
          <a:p>
            <a:pPr>
              <a:lnSpc>
                <a:spcPct val="100000"/>
              </a:lnSpc>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457200" y="274680"/>
            <a:ext cx="8229240" cy="1142640"/>
          </a:xfrm>
          <a:prstGeom prst="rect">
            <a:avLst/>
          </a:prstGeom>
        </p:spPr>
        <p:txBody>
          <a:bodyPr anchor="ctr"/>
          <a:lstStyle/>
          <a:p>
            <a:pPr algn="ctr">
              <a:lnSpc>
                <a:spcPct val="100000"/>
              </a:lnSpc>
            </a:pPr>
            <a:r>
              <a:rPr lang="en-US" sz="4400">
                <a:solidFill>
                  <a:srgbClr val="FF0000"/>
                </a:solidFill>
                <a:latin typeface="Calibri"/>
              </a:rPr>
              <a:t>Temperature
</a:t>
            </a:r>
            <a:endParaRPr/>
          </a:p>
        </p:txBody>
      </p:sp>
      <p:sp>
        <p:nvSpPr>
          <p:cNvPr id="127" name="TextShape 2"/>
          <p:cNvSpPr txBox="1"/>
          <p:nvPr/>
        </p:nvSpPr>
        <p:spPr>
          <a:xfrm>
            <a:off x="457200" y="1066800"/>
            <a:ext cx="8229240" cy="4525560"/>
          </a:xfrm>
          <a:prstGeom prst="rect">
            <a:avLst/>
          </a:prstGeom>
        </p:spPr>
        <p:txBody>
          <a:bodyPr/>
          <a:lstStyle/>
          <a:p>
            <a:pPr algn="just">
              <a:lnSpc>
                <a:spcPct val="100000"/>
              </a:lnSpc>
              <a:buFont typeface="Arial"/>
              <a:buChar char="•"/>
            </a:pPr>
            <a:r>
              <a:rPr lang="en-US" sz="3200" dirty="0">
                <a:solidFill>
                  <a:srgbClr val="000000"/>
                </a:solidFill>
                <a:latin typeface="Calibri"/>
              </a:rPr>
              <a:t>Influences distribution of crop plants and vegetation.</a:t>
            </a:r>
            <a:endParaRPr dirty="0"/>
          </a:p>
          <a:p>
            <a:pPr algn="just">
              <a:lnSpc>
                <a:spcPct val="100000"/>
              </a:lnSpc>
              <a:buFont typeface="Arial"/>
              <a:buChar char="•"/>
            </a:pPr>
            <a:r>
              <a:rPr lang="en-US" sz="3200" dirty="0">
                <a:solidFill>
                  <a:srgbClr val="000000"/>
                </a:solidFill>
                <a:latin typeface="Calibri"/>
              </a:rPr>
              <a:t>Germination, growth and development is highly influenced.</a:t>
            </a:r>
            <a:endParaRPr dirty="0"/>
          </a:p>
          <a:p>
            <a:pPr algn="just">
              <a:lnSpc>
                <a:spcPct val="100000"/>
              </a:lnSpc>
              <a:buFont typeface="Arial"/>
              <a:buChar char="•"/>
            </a:pPr>
            <a:r>
              <a:rPr lang="en-US" sz="3200" dirty="0">
                <a:solidFill>
                  <a:srgbClr val="000000"/>
                </a:solidFill>
                <a:latin typeface="Calibri"/>
              </a:rPr>
              <a:t>Affects leaf production, expansion and flowering.</a:t>
            </a:r>
            <a:endParaRPr dirty="0"/>
          </a:p>
          <a:p>
            <a:pPr algn="just">
              <a:lnSpc>
                <a:spcPct val="100000"/>
              </a:lnSpc>
              <a:buFont typeface="Arial"/>
              <a:buChar char="•"/>
            </a:pPr>
            <a:r>
              <a:rPr lang="en-US" sz="3200" dirty="0">
                <a:solidFill>
                  <a:srgbClr val="000000"/>
                </a:solidFill>
                <a:latin typeface="Calibri"/>
              </a:rPr>
              <a:t>Physical and chemical processes with in the plants are governed by air temperature.</a:t>
            </a:r>
            <a:endParaRPr dirty="0"/>
          </a:p>
          <a:p>
            <a:pPr algn="just">
              <a:lnSpc>
                <a:spcPct val="100000"/>
              </a:lnSpc>
              <a:buFont typeface="Arial"/>
              <a:buChar char="•"/>
            </a:pPr>
            <a:r>
              <a:rPr lang="en-US" sz="3200" dirty="0">
                <a:solidFill>
                  <a:srgbClr val="000000"/>
                </a:solidFill>
                <a:latin typeface="Calibri"/>
              </a:rPr>
              <a:t>Diffusion rates of gases and liquids changes with temperature.</a:t>
            </a:r>
            <a:endParaRPr dirty="0"/>
          </a:p>
          <a:p>
            <a:pPr algn="just">
              <a:lnSpc>
                <a:spcPct val="100000"/>
              </a:lnSpc>
              <a:buFont typeface="Arial"/>
              <a:buChar char="•"/>
            </a:pPr>
            <a:r>
              <a:rPr lang="en-US" sz="3200" dirty="0">
                <a:solidFill>
                  <a:srgbClr val="000000"/>
                </a:solidFill>
                <a:latin typeface="Calibri"/>
              </a:rPr>
              <a:t>Solubility of different substances is dependent on temperate.</a:t>
            </a:r>
            <a:endParaRPr dirty="0"/>
          </a:p>
          <a:p>
            <a:pPr algn="just">
              <a:lnSpc>
                <a:spcPct val="100000"/>
              </a:lnSpc>
              <a:buFont typeface="Arial"/>
              <a:buChar char="•"/>
            </a:pPr>
            <a:r>
              <a:rPr lang="en-US" sz="3200" dirty="0">
                <a:solidFill>
                  <a:srgbClr val="000000"/>
                </a:solidFill>
                <a:latin typeface="Calibri"/>
              </a:rPr>
              <a:t>Equilibrium of various systems and components is a function of temperature.</a:t>
            </a:r>
            <a:endParaRPr dirty="0"/>
          </a:p>
          <a:p>
            <a:pPr algn="just">
              <a:lnSpc>
                <a:spcPct val="100000"/>
              </a:lnSpc>
              <a:buFont typeface="Arial"/>
              <a:buChar char="•"/>
            </a:pPr>
            <a:r>
              <a:rPr lang="en-US" sz="3200" dirty="0">
                <a:solidFill>
                  <a:srgbClr val="000000"/>
                </a:solidFill>
                <a:latin typeface="Calibri"/>
              </a:rPr>
              <a:t>Cardinal temperature (optimum, maximum, minimum)</a:t>
            </a:r>
            <a:endParaRPr dirty="0"/>
          </a:p>
          <a:p>
            <a:pPr algn="just">
              <a:lnSpc>
                <a:spcPct val="100000"/>
              </a:lnSpc>
              <a:buFont typeface="Arial"/>
              <a:buChar char="•"/>
            </a:pPr>
            <a:r>
              <a:rPr lang="en-US" sz="3200" dirty="0">
                <a:solidFill>
                  <a:srgbClr val="000000"/>
                </a:solidFill>
                <a:latin typeface="Calibri"/>
              </a:rPr>
              <a:t>Concept of growing degree days (GDD) is a function of temperature</a:t>
            </a:r>
            <a:endParaRPr dirty="0"/>
          </a:p>
          <a:p>
            <a:pPr>
              <a:lnSpc>
                <a:spcPct val="100000"/>
              </a:lnSpc>
            </a:pPr>
            <a:endParaRP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Shape 1"/>
          <p:cNvSpPr txBox="1"/>
          <p:nvPr/>
        </p:nvSpPr>
        <p:spPr>
          <a:xfrm>
            <a:off x="457200" y="274680"/>
            <a:ext cx="8229240" cy="1142640"/>
          </a:xfrm>
          <a:prstGeom prst="rect">
            <a:avLst/>
          </a:prstGeom>
        </p:spPr>
        <p:txBody>
          <a:bodyPr anchor="ctr"/>
          <a:lstStyle/>
          <a:p>
            <a:pPr algn="ctr">
              <a:lnSpc>
                <a:spcPct val="100000"/>
              </a:lnSpc>
            </a:pPr>
            <a:r>
              <a:rPr lang="en-US" sz="4400">
                <a:solidFill>
                  <a:srgbClr val="FF0000"/>
                </a:solidFill>
                <a:latin typeface="Calibri"/>
              </a:rPr>
              <a:t>Pressure
</a:t>
            </a:r>
            <a:endParaRPr/>
          </a:p>
        </p:txBody>
      </p:sp>
      <p:sp>
        <p:nvSpPr>
          <p:cNvPr id="129" name="TextShape 2"/>
          <p:cNvSpPr txBox="1"/>
          <p:nvPr/>
        </p:nvSpPr>
        <p:spPr>
          <a:xfrm>
            <a:off x="457200" y="1600200"/>
            <a:ext cx="8229240" cy="4525560"/>
          </a:xfrm>
          <a:prstGeom prst="rect">
            <a:avLst/>
          </a:prstGeom>
        </p:spPr>
        <p:txBody>
          <a:bodyPr/>
          <a:lstStyle/>
          <a:p>
            <a:pPr algn="just">
              <a:lnSpc>
                <a:spcPct val="100000"/>
              </a:lnSpc>
              <a:buFont typeface="Arial"/>
              <a:buChar char="•"/>
            </a:pPr>
            <a:r>
              <a:rPr lang="en-US" sz="3200">
                <a:solidFill>
                  <a:srgbClr val="000000"/>
                </a:solidFill>
                <a:latin typeface="Calibri"/>
              </a:rPr>
              <a:t>The response of plants to changes in atmospheric pressure has not received much attention because of the limited influence it has on crops.</a:t>
            </a:r>
            <a:endParaRPr/>
          </a:p>
          <a:p>
            <a:pPr algn="just">
              <a:lnSpc>
                <a:spcPct val="100000"/>
              </a:lnSpc>
              <a:buFont typeface="Arial"/>
              <a:buChar char="•"/>
            </a:pPr>
            <a:r>
              <a:rPr lang="en-US" sz="3200">
                <a:solidFill>
                  <a:srgbClr val="000000"/>
                </a:solidFill>
                <a:latin typeface="Calibri"/>
              </a:rPr>
              <a:t>Low pressure experienced at high altitudes reduces the solubility of CO</a:t>
            </a:r>
            <a:r>
              <a:rPr lang="en-US" sz="3200" baseline="-25000">
                <a:solidFill>
                  <a:srgbClr val="000000"/>
                </a:solidFill>
                <a:latin typeface="Calibri"/>
              </a:rPr>
              <a:t>2 and O2 in water and in turn on respiration.</a:t>
            </a:r>
            <a:endParaRPr/>
          </a:p>
          <a:p>
            <a:pPr algn="just">
              <a:lnSpc>
                <a:spcPct val="100000"/>
              </a:lnSpc>
              <a:buFont typeface="Arial"/>
              <a:buChar char="•"/>
            </a:pPr>
            <a:r>
              <a:rPr lang="en-US" sz="3200" baseline="-25000">
                <a:solidFill>
                  <a:srgbClr val="000000"/>
                </a:solidFill>
                <a:latin typeface="Calibri"/>
              </a:rPr>
              <a:t>Due to low CO2 and O2 experienced in low pressure area the plants show stunted growth.</a:t>
            </a:r>
            <a:endParaRPr/>
          </a:p>
          <a:p>
            <a:pPr>
              <a:lnSpc>
                <a:spcPct val="100000"/>
              </a:lnSpc>
            </a:pP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Shape 1"/>
          <p:cNvSpPr txBox="1"/>
          <p:nvPr/>
        </p:nvSpPr>
        <p:spPr>
          <a:xfrm>
            <a:off x="457200" y="274680"/>
            <a:ext cx="8229240" cy="1142640"/>
          </a:xfrm>
          <a:prstGeom prst="rect">
            <a:avLst/>
          </a:prstGeom>
        </p:spPr>
        <p:txBody>
          <a:bodyPr anchor="ctr"/>
          <a:lstStyle/>
          <a:p>
            <a:pPr algn="ctr">
              <a:lnSpc>
                <a:spcPct val="100000"/>
              </a:lnSpc>
            </a:pPr>
            <a:r>
              <a:rPr lang="en-US" sz="4400">
                <a:solidFill>
                  <a:srgbClr val="FF0000"/>
                </a:solidFill>
                <a:latin typeface="Calibri"/>
              </a:rPr>
              <a:t>Wind
</a:t>
            </a:r>
            <a:endParaRPr/>
          </a:p>
        </p:txBody>
      </p:sp>
      <p:sp>
        <p:nvSpPr>
          <p:cNvPr id="131" name="TextShape 2"/>
          <p:cNvSpPr txBox="1"/>
          <p:nvPr/>
        </p:nvSpPr>
        <p:spPr>
          <a:xfrm>
            <a:off x="457200" y="990720"/>
            <a:ext cx="8229240" cy="5181120"/>
          </a:xfrm>
          <a:prstGeom prst="rect">
            <a:avLst/>
          </a:prstGeom>
        </p:spPr>
        <p:txBody>
          <a:bodyPr/>
          <a:lstStyle/>
          <a:p>
            <a:pPr algn="just">
              <a:lnSpc>
                <a:spcPct val="100000"/>
              </a:lnSpc>
              <a:buFont typeface="Arial"/>
              <a:buChar char="•"/>
            </a:pPr>
            <a:r>
              <a:rPr lang="en-US" sz="3200">
                <a:solidFill>
                  <a:srgbClr val="000000"/>
                </a:solidFill>
                <a:latin typeface="Calibri"/>
              </a:rPr>
              <a:t>Transports heat (sensible/latent) from lower to higher latitudes.</a:t>
            </a:r>
            <a:endParaRPr/>
          </a:p>
          <a:p>
            <a:pPr algn="just">
              <a:lnSpc>
                <a:spcPct val="100000"/>
              </a:lnSpc>
              <a:buFont typeface="Arial"/>
              <a:buChar char="•"/>
            </a:pPr>
            <a:r>
              <a:rPr lang="en-US" sz="3200">
                <a:solidFill>
                  <a:srgbClr val="000000"/>
                </a:solidFill>
                <a:latin typeface="Calibri"/>
              </a:rPr>
              <a:t>Provides moisture to land necessary for precipitation.</a:t>
            </a:r>
            <a:endParaRPr/>
          </a:p>
          <a:p>
            <a:pPr algn="just">
              <a:lnSpc>
                <a:spcPct val="100000"/>
              </a:lnSpc>
              <a:buFont typeface="Arial"/>
              <a:buChar char="•"/>
            </a:pPr>
            <a:r>
              <a:rPr lang="en-US" sz="3200">
                <a:solidFill>
                  <a:srgbClr val="000000"/>
                </a:solidFill>
                <a:latin typeface="Calibri"/>
              </a:rPr>
              <a:t>Moderate turbulence promotes consumption of CO</a:t>
            </a:r>
            <a:r>
              <a:rPr lang="en-US" sz="3200" baseline="-25000">
                <a:solidFill>
                  <a:srgbClr val="000000"/>
                </a:solidFill>
                <a:latin typeface="Calibri"/>
              </a:rPr>
              <a:t>2 for photosynthesis. (by removing Boundary layer resistance).</a:t>
            </a:r>
            <a:endParaRPr/>
          </a:p>
          <a:p>
            <a:pPr algn="just">
              <a:lnSpc>
                <a:spcPct val="100000"/>
              </a:lnSpc>
              <a:buFont typeface="Arial"/>
              <a:buChar char="•"/>
            </a:pPr>
            <a:r>
              <a:rPr lang="en-US" sz="3200" baseline="-25000">
                <a:solidFill>
                  <a:srgbClr val="000000"/>
                </a:solidFill>
                <a:latin typeface="Calibri"/>
              </a:rPr>
              <a:t>Prevents frost by disrupting a temperature inversion.</a:t>
            </a:r>
            <a:endParaRPr/>
          </a:p>
          <a:p>
            <a:pPr algn="just">
              <a:lnSpc>
                <a:spcPct val="100000"/>
              </a:lnSpc>
              <a:buFont typeface="Arial"/>
              <a:buChar char="•"/>
            </a:pPr>
            <a:r>
              <a:rPr lang="en-US" sz="3200" baseline="-25000">
                <a:solidFill>
                  <a:srgbClr val="000000"/>
                </a:solidFill>
                <a:latin typeface="Calibri"/>
              </a:rPr>
              <a:t>Wind dispersal of pollen and seeds is natural and necessary for certain crops.</a:t>
            </a:r>
            <a:endParaRPr/>
          </a:p>
          <a:p>
            <a:pPr algn="just">
              <a:lnSpc>
                <a:spcPct val="100000"/>
              </a:lnSpc>
              <a:buFont typeface="Arial"/>
              <a:buChar char="•"/>
            </a:pPr>
            <a:r>
              <a:rPr lang="en-US" sz="3200" baseline="-25000">
                <a:solidFill>
                  <a:srgbClr val="000000"/>
                </a:solidFill>
                <a:latin typeface="Calibri"/>
              </a:rPr>
              <a:t>Causes soil erosion.</a:t>
            </a:r>
            <a:endParaRPr/>
          </a:p>
          <a:p>
            <a:pPr algn="just">
              <a:lnSpc>
                <a:spcPct val="100000"/>
              </a:lnSpc>
              <a:buFont typeface="Arial"/>
              <a:buChar char="•"/>
            </a:pPr>
            <a:r>
              <a:rPr lang="en-US" sz="3200" baseline="-25000">
                <a:solidFill>
                  <a:srgbClr val="000000"/>
                </a:solidFill>
                <a:latin typeface="Calibri"/>
              </a:rPr>
              <a:t>Heavy wind damages crops like banana, sugarcane.</a:t>
            </a:r>
            <a:endParaRPr/>
          </a:p>
          <a:p>
            <a:pPr algn="just">
              <a:lnSpc>
                <a:spcPct val="100000"/>
              </a:lnSpc>
              <a:buFont typeface="Arial"/>
              <a:buChar char="•"/>
            </a:pPr>
            <a:r>
              <a:rPr lang="en-US" sz="3200" baseline="-25000">
                <a:solidFill>
                  <a:srgbClr val="000000"/>
                </a:solidFill>
                <a:latin typeface="Calibri"/>
              </a:rPr>
              <a:t>Helps in cleaning produce to farmers.</a:t>
            </a:r>
            <a:endParaRPr/>
          </a:p>
          <a:p>
            <a:pPr algn="just">
              <a:lnSpc>
                <a:spcPct val="100000"/>
              </a:lnSpc>
              <a:buFont typeface="Arial"/>
              <a:buChar char="•"/>
            </a:pPr>
            <a:r>
              <a:rPr lang="en-US" sz="3200" baseline="-25000">
                <a:solidFill>
                  <a:srgbClr val="000000"/>
                </a:solidFill>
                <a:latin typeface="Calibri"/>
              </a:rPr>
              <a:t>Increases evaporation.</a:t>
            </a:r>
            <a:endParaRPr/>
          </a:p>
          <a:p>
            <a:pPr algn="just">
              <a:lnSpc>
                <a:spcPct val="100000"/>
              </a:lnSpc>
              <a:buFont typeface="Arial"/>
              <a:buChar char="•"/>
            </a:pPr>
            <a:r>
              <a:rPr lang="en-US" sz="3200" baseline="-25000">
                <a:solidFill>
                  <a:srgbClr val="000000"/>
                </a:solidFill>
                <a:latin typeface="Calibri"/>
              </a:rPr>
              <a:t>Spread of pest and diseases.</a:t>
            </a:r>
            <a:endParaRPr/>
          </a:p>
          <a:p>
            <a:pPr algn="just">
              <a:lnSpc>
                <a:spcPct val="100000"/>
              </a:lnSpc>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1"/>
          <p:cNvSpPr txBox="1"/>
          <p:nvPr/>
        </p:nvSpPr>
        <p:spPr>
          <a:xfrm>
            <a:off x="457200" y="274680"/>
            <a:ext cx="8229240" cy="1142640"/>
          </a:xfrm>
          <a:prstGeom prst="rect">
            <a:avLst/>
          </a:prstGeom>
        </p:spPr>
        <p:txBody>
          <a:bodyPr anchor="ctr"/>
          <a:lstStyle/>
          <a:p>
            <a:pPr algn="ctr">
              <a:lnSpc>
                <a:spcPct val="100000"/>
              </a:lnSpc>
            </a:pPr>
            <a:r>
              <a:rPr lang="en-US" sz="4400">
                <a:solidFill>
                  <a:srgbClr val="000000"/>
                </a:solidFill>
                <a:latin typeface="Calibri"/>
              </a:rPr>
              <a:t>Humidity
</a:t>
            </a:r>
            <a:endParaRPr/>
          </a:p>
        </p:txBody>
      </p:sp>
      <p:sp>
        <p:nvSpPr>
          <p:cNvPr id="133" name="TextShape 2"/>
          <p:cNvSpPr txBox="1"/>
          <p:nvPr/>
        </p:nvSpPr>
        <p:spPr>
          <a:xfrm>
            <a:off x="457200" y="846000"/>
            <a:ext cx="8229240" cy="5279760"/>
          </a:xfrm>
          <a:prstGeom prst="rect">
            <a:avLst/>
          </a:prstGeom>
        </p:spPr>
        <p:txBody>
          <a:bodyPr/>
          <a:lstStyle/>
          <a:p>
            <a:pPr algn="just">
              <a:lnSpc>
                <a:spcPct val="100000"/>
              </a:lnSpc>
              <a:buFont typeface="Arial"/>
              <a:buChar char="•"/>
            </a:pPr>
            <a:r>
              <a:rPr lang="en-US" sz="3200" dirty="0">
                <a:solidFill>
                  <a:srgbClr val="000000"/>
                </a:solidFill>
                <a:latin typeface="Calibri"/>
              </a:rPr>
              <a:t>Determines the crops grown in a given region.</a:t>
            </a:r>
            <a:endParaRPr dirty="0"/>
          </a:p>
          <a:p>
            <a:pPr algn="just">
              <a:lnSpc>
                <a:spcPct val="100000"/>
              </a:lnSpc>
              <a:buFont typeface="Arial"/>
              <a:buChar char="•"/>
            </a:pPr>
            <a:r>
              <a:rPr lang="en-US" sz="3200" dirty="0">
                <a:solidFill>
                  <a:srgbClr val="000000"/>
                </a:solidFill>
                <a:latin typeface="Calibri"/>
              </a:rPr>
              <a:t>Affects internal water potential of plants.</a:t>
            </a:r>
            <a:endParaRPr dirty="0"/>
          </a:p>
          <a:p>
            <a:pPr algn="just">
              <a:lnSpc>
                <a:spcPct val="100000"/>
              </a:lnSpc>
              <a:buFont typeface="Arial"/>
              <a:buChar char="•"/>
            </a:pPr>
            <a:r>
              <a:rPr lang="en-US" sz="3200" dirty="0">
                <a:solidFill>
                  <a:srgbClr val="000000"/>
                </a:solidFill>
                <a:latin typeface="Calibri"/>
              </a:rPr>
              <a:t>Influences physiological phenomena like transpiration.</a:t>
            </a:r>
            <a:endParaRPr dirty="0"/>
          </a:p>
          <a:p>
            <a:pPr algn="just">
              <a:lnSpc>
                <a:spcPct val="100000"/>
              </a:lnSpc>
              <a:buFont typeface="Arial"/>
              <a:buChar char="•"/>
            </a:pPr>
            <a:r>
              <a:rPr lang="en-US" sz="3200" dirty="0">
                <a:solidFill>
                  <a:srgbClr val="000000"/>
                </a:solidFill>
                <a:latin typeface="Calibri"/>
              </a:rPr>
              <a:t>The water requirement of crop is influenced as it has say on PET.</a:t>
            </a:r>
            <a:endParaRPr dirty="0"/>
          </a:p>
          <a:p>
            <a:pPr algn="just">
              <a:lnSpc>
                <a:spcPct val="100000"/>
              </a:lnSpc>
              <a:buFont typeface="Arial"/>
              <a:buChar char="•"/>
            </a:pPr>
            <a:r>
              <a:rPr lang="en-US" sz="3200" dirty="0">
                <a:solidFill>
                  <a:srgbClr val="000000"/>
                </a:solidFill>
                <a:latin typeface="Calibri"/>
              </a:rPr>
              <a:t>High humidity can prolong survival of crops under moisture stress but will reduce the yield (No gas exchange).</a:t>
            </a:r>
            <a:endParaRPr dirty="0"/>
          </a:p>
          <a:p>
            <a:pPr algn="just">
              <a:lnSpc>
                <a:spcPct val="100000"/>
              </a:lnSpc>
              <a:buFont typeface="Arial"/>
              <a:buChar char="•"/>
            </a:pPr>
            <a:r>
              <a:rPr lang="en-US" sz="3200" dirty="0">
                <a:solidFill>
                  <a:srgbClr val="000000"/>
                </a:solidFill>
                <a:latin typeface="Calibri"/>
              </a:rPr>
              <a:t>High RH – expose to saprophytic and parasitic fungi, bacteria and pest (potato blight, sucking pest of crops).</a:t>
            </a:r>
            <a:endParaRPr dirty="0"/>
          </a:p>
          <a:p>
            <a:pPr>
              <a:lnSpc>
                <a:spcPct val="100000"/>
              </a:lnSpc>
            </a:pPr>
            <a:endParaRP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Shape 1"/>
          <p:cNvSpPr txBox="1"/>
          <p:nvPr/>
        </p:nvSpPr>
        <p:spPr>
          <a:xfrm>
            <a:off x="457200" y="274680"/>
            <a:ext cx="8229240" cy="1142640"/>
          </a:xfrm>
          <a:prstGeom prst="rect">
            <a:avLst/>
          </a:prstGeom>
        </p:spPr>
        <p:txBody>
          <a:bodyPr anchor="ctr"/>
          <a:lstStyle/>
          <a:p>
            <a:pPr algn="ctr">
              <a:lnSpc>
                <a:spcPct val="100000"/>
              </a:lnSpc>
            </a:pPr>
            <a:r>
              <a:rPr lang="en-US" sz="4400">
                <a:solidFill>
                  <a:srgbClr val="000000"/>
                </a:solidFill>
                <a:latin typeface="Calibri"/>
              </a:rPr>
              <a:t>Evaporation
</a:t>
            </a:r>
            <a:endParaRPr/>
          </a:p>
        </p:txBody>
      </p:sp>
      <p:sp>
        <p:nvSpPr>
          <p:cNvPr id="135" name="TextShape 2"/>
          <p:cNvSpPr txBox="1"/>
          <p:nvPr/>
        </p:nvSpPr>
        <p:spPr>
          <a:xfrm>
            <a:off x="457200" y="1600200"/>
            <a:ext cx="8229240" cy="4525560"/>
          </a:xfrm>
          <a:prstGeom prst="rect">
            <a:avLst/>
          </a:prstGeom>
        </p:spPr>
        <p:txBody>
          <a:bodyPr/>
          <a:lstStyle/>
          <a:p>
            <a:pPr>
              <a:lnSpc>
                <a:spcPct val="100000"/>
              </a:lnSpc>
              <a:buFont typeface="Arial"/>
              <a:buChar char="•"/>
            </a:pPr>
            <a:r>
              <a:rPr lang="en-US" sz="3200" dirty="0">
                <a:solidFill>
                  <a:srgbClr val="000000"/>
                </a:solidFill>
                <a:latin typeface="Calibri"/>
              </a:rPr>
              <a:t>Important process of hydrologic cycle</a:t>
            </a:r>
            <a:endParaRPr dirty="0"/>
          </a:p>
          <a:p>
            <a:pPr>
              <a:lnSpc>
                <a:spcPct val="100000"/>
              </a:lnSpc>
              <a:buFont typeface="Arial"/>
              <a:buChar char="•"/>
            </a:pPr>
            <a:r>
              <a:rPr lang="en-US" sz="3200" dirty="0">
                <a:solidFill>
                  <a:srgbClr val="000000"/>
                </a:solidFill>
                <a:latin typeface="Calibri"/>
              </a:rPr>
              <a:t>Decides irrigation water requirement</a:t>
            </a:r>
            <a:endParaRPr dirty="0"/>
          </a:p>
          <a:p>
            <a:pPr>
              <a:lnSpc>
                <a:spcPct val="100000"/>
              </a:lnSpc>
              <a:buFont typeface="Arial"/>
              <a:buChar char="•"/>
            </a:pPr>
            <a:r>
              <a:rPr lang="en-US" sz="3200" dirty="0">
                <a:solidFill>
                  <a:srgbClr val="000000"/>
                </a:solidFill>
                <a:latin typeface="Calibri"/>
              </a:rPr>
              <a:t>Modifies microclimate of crop</a:t>
            </a:r>
            <a:endParaRPr dirty="0"/>
          </a:p>
          <a:p>
            <a:pPr>
              <a:lnSpc>
                <a:spcPct val="100000"/>
              </a:lnSpc>
              <a:buFont typeface="Arial"/>
              <a:buChar char="•"/>
            </a:pPr>
            <a:r>
              <a:rPr lang="en-US" sz="3200" dirty="0">
                <a:solidFill>
                  <a:srgbClr val="000000"/>
                </a:solidFill>
                <a:latin typeface="Calibri"/>
              </a:rPr>
              <a:t>Important component in heat budget</a:t>
            </a:r>
            <a:endParaRPr dirty="0"/>
          </a:p>
          <a:p>
            <a:pPr>
              <a:lnSpc>
                <a:spcPct val="100000"/>
              </a:lnSpc>
            </a:pPr>
            <a:endParaRP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457200" y="274680"/>
            <a:ext cx="8229240" cy="1142640"/>
          </a:xfrm>
          <a:prstGeom prst="rect">
            <a:avLst/>
          </a:prstGeom>
        </p:spPr>
        <p:txBody>
          <a:bodyPr anchor="ctr"/>
          <a:lstStyle/>
          <a:p>
            <a:pPr algn="ctr">
              <a:lnSpc>
                <a:spcPct val="100000"/>
              </a:lnSpc>
            </a:pPr>
            <a:r>
              <a:rPr lang="en-US" sz="4400">
                <a:solidFill>
                  <a:srgbClr val="FF0000"/>
                </a:solidFill>
                <a:latin typeface="Calibri"/>
              </a:rPr>
              <a:t>Transpiration</a:t>
            </a:r>
            <a:r>
              <a:rPr lang="en-US" sz="4400">
                <a:solidFill>
                  <a:srgbClr val="000000"/>
                </a:solidFill>
                <a:latin typeface="Calibri"/>
              </a:rPr>
              <a:t>
</a:t>
            </a:r>
            <a:endParaRPr/>
          </a:p>
        </p:txBody>
      </p:sp>
      <p:sp>
        <p:nvSpPr>
          <p:cNvPr id="137" name="TextShape 2"/>
          <p:cNvSpPr txBox="1"/>
          <p:nvPr/>
        </p:nvSpPr>
        <p:spPr>
          <a:xfrm>
            <a:off x="457200" y="1600200"/>
            <a:ext cx="8229240" cy="4525560"/>
          </a:xfrm>
          <a:prstGeom prst="rect">
            <a:avLst/>
          </a:prstGeom>
        </p:spPr>
        <p:txBody>
          <a:bodyPr/>
          <a:lstStyle/>
          <a:p>
            <a:pPr>
              <a:lnSpc>
                <a:spcPct val="100000"/>
              </a:lnSpc>
              <a:buFont typeface="Arial"/>
              <a:buChar char="•"/>
            </a:pPr>
            <a:r>
              <a:rPr lang="en-US" sz="3200">
                <a:solidFill>
                  <a:srgbClr val="000000"/>
                </a:solidFill>
                <a:latin typeface="Calibri"/>
              </a:rPr>
              <a:t>Dissipation of radiant energy by plants</a:t>
            </a:r>
            <a:endParaRPr/>
          </a:p>
          <a:p>
            <a:pPr>
              <a:lnSpc>
                <a:spcPct val="100000"/>
              </a:lnSpc>
              <a:buFont typeface="Arial"/>
              <a:buChar char="•"/>
            </a:pPr>
            <a:r>
              <a:rPr lang="en-US" sz="3200">
                <a:solidFill>
                  <a:srgbClr val="000000"/>
                </a:solidFill>
                <a:latin typeface="Calibri"/>
              </a:rPr>
              <a:t>Translocation of water and minerals in the plant</a:t>
            </a:r>
            <a:endParaRPr/>
          </a:p>
          <a:p>
            <a:pPr>
              <a:lnSpc>
                <a:spcPct val="100000"/>
              </a:lnSpc>
            </a:pP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1352</Words>
  <Application>Microsoft Office PowerPoint</Application>
  <PresentationFormat>On-screen Show (4:3)</PresentationFormat>
  <Paragraphs>109</Paragraphs>
  <Slides>19</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Arial</vt:lpstr>
      <vt:lpstr>Calibri</vt:lpstr>
      <vt:lpstr>DejaVu Sans</vt:lpstr>
      <vt:lpstr>StarSymbol</vt:lpstr>
      <vt:lpstr>Tahoma</vt:lpstr>
      <vt:lpstr>Times New Roman</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LENOVO</cp:lastModifiedBy>
  <cp:revision>10</cp:revision>
  <dcterms:modified xsi:type="dcterms:W3CDTF">2023-07-05T12:21:24Z</dcterms:modified>
</cp:coreProperties>
</file>