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7154-E70A-418E-A5FF-CC90435CBD34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F065D-7AC6-4C45-9CCD-83B9868349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</a:rPr>
              <a:t>Light – Image formation, Mirrors, Properties</a:t>
            </a:r>
            <a:endParaRPr lang="en-US" b="1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867400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Since the mirror is spherical, technically has a Center of Curvature (C). The focal point happens to be HALF this distance.</a:t>
            </a:r>
          </a:p>
          <a:p>
            <a:pPr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                    f= C/2</a:t>
            </a:r>
          </a:p>
          <a:p>
            <a:pPr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                    C= 2f</a:t>
            </a:r>
          </a:p>
          <a:p>
            <a:r>
              <a:rPr lang="en-US" dirty="0" smtClean="0">
                <a:latin typeface="Times" pitchFamily="18" charset="0"/>
              </a:rPr>
              <a:t>A line is drawn through centre of the mirror called Principle axis.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771632"/>
            <a:ext cx="2743200" cy="3086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Ray Diagram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A ray diagram is a pictorial representation of how light travels to form an image and can tell the characteristics of the image.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352800"/>
            <a:ext cx="5082981" cy="2240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latin typeface="Times" pitchFamily="18" charset="0"/>
              </a:rPr>
              <a:t>Rule 1</a:t>
            </a:r>
            <a:r>
              <a:rPr lang="en-US" dirty="0" smtClean="0"/>
              <a:t>:</a:t>
            </a:r>
          </a:p>
          <a:p>
            <a:r>
              <a:rPr lang="en-US" dirty="0" smtClean="0">
                <a:latin typeface="Times" pitchFamily="18" charset="0"/>
              </a:rPr>
              <a:t>Draw a ray, starting from the top of the object parallel to the principle axis and then through “f” after reflection.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0"/>
            <a:ext cx="5082981" cy="2240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latin typeface="Times" pitchFamily="18" charset="0"/>
              </a:rPr>
              <a:t>Rule 2:</a:t>
            </a:r>
          </a:p>
          <a:p>
            <a:r>
              <a:rPr lang="en-US" dirty="0" smtClean="0">
                <a:latin typeface="Times" pitchFamily="18" charset="0"/>
              </a:rPr>
              <a:t>Draw a ray, starting from the top of the object through the focal point then parallel to the principle axis.</a:t>
            </a: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048000"/>
            <a:ext cx="5555462" cy="2339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latin typeface="Times" pitchFamily="18" charset="0"/>
              </a:rPr>
              <a:t>Rule 3:</a:t>
            </a:r>
          </a:p>
          <a:p>
            <a:r>
              <a:rPr lang="en-US" dirty="0" smtClean="0">
                <a:latin typeface="Times" pitchFamily="18" charset="0"/>
              </a:rPr>
              <a:t>Draw a ray, starting from the top of the object through C then back upon itself.</a:t>
            </a:r>
          </a:p>
          <a:p>
            <a:endParaRPr lang="en-US" dirty="0">
              <a:latin typeface="Times" pitchFamily="18" charset="0"/>
            </a:endParaRPr>
          </a:p>
          <a:p>
            <a:endParaRPr lang="en-US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  <a:p>
            <a:endParaRPr lang="en-US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What do you notice about three lines? Where do they intersect?</a:t>
            </a:r>
          </a:p>
          <a:p>
            <a:r>
              <a:rPr lang="en-US" dirty="0" smtClean="0">
                <a:latin typeface="Times" pitchFamily="18" charset="0"/>
              </a:rPr>
              <a:t>The intersection is the location of the image.</a:t>
            </a:r>
          </a:p>
          <a:p>
            <a:endParaRPr lang="en-US" dirty="0" smtClean="0">
              <a:latin typeface="Times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057400"/>
            <a:ext cx="5281118" cy="2331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" pitchFamily="18" charset="0"/>
              </a:rPr>
              <a:t>Image Characteristics: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After getting the intersection, draw an arrow down from the principle axis to the point of intersection.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endParaRPr lang="en-US" dirty="0">
              <a:latin typeface="Times" pitchFamily="18" charset="0"/>
            </a:endParaRPr>
          </a:p>
        </p:txBody>
      </p:sp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5486876" cy="2240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" pitchFamily="18" charset="0"/>
              </a:rPr>
              <a:t>Notify the following characteristics: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" pitchFamily="18" charset="0"/>
              </a:rPr>
              <a:t>Is the image on the </a:t>
            </a:r>
            <a:r>
              <a:rPr lang="en-US" b="1" dirty="0" smtClean="0">
                <a:latin typeface="Times" pitchFamily="18" charset="0"/>
              </a:rPr>
              <a:t>same side </a:t>
            </a:r>
            <a:r>
              <a:rPr lang="en-US" dirty="0" smtClean="0">
                <a:latin typeface="Times" pitchFamily="18" charset="0"/>
              </a:rPr>
              <a:t>or </a:t>
            </a:r>
            <a:r>
              <a:rPr lang="en-US" b="1" dirty="0" smtClean="0">
                <a:latin typeface="Times" pitchFamily="18" charset="0"/>
              </a:rPr>
              <a:t>opposite side</a:t>
            </a:r>
            <a:r>
              <a:rPr lang="en-US" dirty="0" smtClean="0">
                <a:latin typeface="Times" pitchFamily="18" charset="0"/>
              </a:rPr>
              <a:t> of the mirror as the object?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" pitchFamily="18" charset="0"/>
              </a:rPr>
              <a:t>Is the image </a:t>
            </a:r>
            <a:r>
              <a:rPr lang="en-US" b="1" dirty="0" smtClean="0">
                <a:latin typeface="Times" pitchFamily="18" charset="0"/>
              </a:rPr>
              <a:t>enlarged</a:t>
            </a:r>
            <a:r>
              <a:rPr lang="en-US" dirty="0" smtClean="0">
                <a:latin typeface="Times" pitchFamily="18" charset="0"/>
              </a:rPr>
              <a:t> or </a:t>
            </a:r>
            <a:r>
              <a:rPr lang="en-US" b="1" dirty="0" smtClean="0">
                <a:latin typeface="Times" pitchFamily="18" charset="0"/>
              </a:rPr>
              <a:t>reduced</a:t>
            </a:r>
            <a:r>
              <a:rPr lang="en-US" dirty="0" smtClean="0">
                <a:latin typeface="Times" pitchFamily="18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" pitchFamily="18" charset="0"/>
              </a:rPr>
              <a:t>Is the image </a:t>
            </a:r>
            <a:r>
              <a:rPr lang="en-US" b="1" dirty="0" smtClean="0">
                <a:latin typeface="Times" pitchFamily="18" charset="0"/>
              </a:rPr>
              <a:t>inverted</a:t>
            </a:r>
            <a:r>
              <a:rPr lang="en-US" dirty="0" smtClean="0">
                <a:latin typeface="Times" pitchFamily="18" charset="0"/>
              </a:rPr>
              <a:t> or </a:t>
            </a:r>
            <a:r>
              <a:rPr lang="en-US" b="1" dirty="0" smtClean="0">
                <a:latin typeface="Times" pitchFamily="18" charset="0"/>
              </a:rPr>
              <a:t>right side up</a:t>
            </a:r>
            <a:r>
              <a:rPr lang="en-US" dirty="0" smtClean="0">
                <a:latin typeface="Times" pitchFamily="18" charset="0"/>
              </a:rPr>
              <a:t>?</a:t>
            </a:r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The Mirror/Lens Equation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Is there any other way to predict the image characteristics besides the ray diagram?</a:t>
            </a:r>
          </a:p>
          <a:p>
            <a:r>
              <a:rPr lang="en-US" dirty="0" smtClean="0">
                <a:latin typeface="Times" pitchFamily="18" charset="0"/>
              </a:rPr>
              <a:t>One way is to use the Mirror/ Lens equation to calculate the position of the image.</a:t>
            </a:r>
          </a:p>
          <a:p>
            <a:pPr>
              <a:buNone/>
            </a:pPr>
            <a:r>
              <a:rPr lang="en-US" dirty="0">
                <a:latin typeface="Times" pitchFamily="18" charset="0"/>
              </a:rPr>
              <a:t> </a:t>
            </a: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          1/f=1/do+ 1/</a:t>
            </a:r>
            <a:r>
              <a:rPr lang="en-US" dirty="0" err="1" smtClean="0">
                <a:latin typeface="Times" pitchFamily="18" charset="0"/>
              </a:rPr>
              <a:t>di</a:t>
            </a:r>
            <a:endParaRPr lang="en-US" dirty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" pitchFamily="18" charset="0"/>
              </a:rPr>
              <a:t>For example</a:t>
            </a:r>
            <a:r>
              <a:rPr lang="en-US" dirty="0" smtClean="0"/>
              <a:t>:</a:t>
            </a:r>
          </a:p>
          <a:p>
            <a:r>
              <a:rPr lang="en-US" dirty="0" smtClean="0">
                <a:latin typeface="Times" pitchFamily="18" charset="0"/>
              </a:rPr>
              <a:t>The focal length of a concave spherical mirror is 10 cm and the object distance is at 25 cm, Calculate the image distance and its characteristics.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latin typeface="Times" pitchFamily="18" charset="0"/>
              </a:rPr>
              <a:t>1/f= 1/do+1/</a:t>
            </a:r>
            <a:r>
              <a:rPr lang="en-US" dirty="0" err="1" smtClean="0">
                <a:latin typeface="Times" pitchFamily="18" charset="0"/>
              </a:rPr>
              <a:t>di</a:t>
            </a: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If the image distance is positive, then it is a Real Image.</a:t>
            </a:r>
          </a:p>
          <a:p>
            <a:r>
              <a:rPr lang="en-US" dirty="0" smtClean="0">
                <a:latin typeface="Times" pitchFamily="18" charset="0"/>
              </a:rPr>
              <a:t>Real image= Positive image distance</a:t>
            </a:r>
          </a:p>
          <a:p>
            <a:r>
              <a:rPr lang="en-US" dirty="0" smtClean="0">
                <a:latin typeface="Times" pitchFamily="18" charset="0"/>
              </a:rPr>
              <a:t>Virtual image= Negative image distance</a:t>
            </a:r>
          </a:p>
          <a:p>
            <a:r>
              <a:rPr lang="en-US" dirty="0" smtClean="0">
                <a:latin typeface="Times" pitchFamily="18" charset="0"/>
              </a:rPr>
              <a:t>To know the orientation and size of the image, use the Magnification Equation.</a:t>
            </a:r>
          </a:p>
          <a:p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M= -</a:t>
            </a:r>
            <a:r>
              <a:rPr lang="en-US" dirty="0" err="1" smtClean="0">
                <a:latin typeface="Times" pitchFamily="18" charset="0"/>
              </a:rPr>
              <a:t>di</a:t>
            </a:r>
            <a:r>
              <a:rPr lang="en-US" dirty="0" smtClean="0">
                <a:latin typeface="Times" pitchFamily="18" charset="0"/>
              </a:rPr>
              <a:t>/do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Light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It is a form of Electromagnetic Energy.</a:t>
            </a:r>
          </a:p>
          <a:p>
            <a:r>
              <a:rPr lang="en-US" dirty="0" smtClean="0">
                <a:latin typeface="Times" pitchFamily="18" charset="0"/>
              </a:rPr>
              <a:t>Part of Electromagnetic spectrum and is the only part where we can see.</a:t>
            </a:r>
          </a:p>
          <a:p>
            <a:endParaRPr lang="en-US" dirty="0" smtClean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6172200" cy="2728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" pitchFamily="18" charset="0"/>
              </a:rPr>
              <a:t>If we get a positive magnification, the image is upright.</a:t>
            </a:r>
          </a:p>
          <a:p>
            <a:r>
              <a:rPr lang="en-US" dirty="0" smtClean="0">
                <a:latin typeface="Times" pitchFamily="18" charset="0"/>
              </a:rPr>
              <a:t>If we get a negative magnification, the image is inverted.</a:t>
            </a:r>
          </a:p>
          <a:p>
            <a:r>
              <a:rPr lang="en-US" dirty="0" smtClean="0">
                <a:latin typeface="Times" pitchFamily="18" charset="0"/>
              </a:rPr>
              <a:t>If the magnification value is greater than 1, the image is enlarged.</a:t>
            </a:r>
          </a:p>
          <a:p>
            <a:r>
              <a:rPr lang="en-US" dirty="0" smtClean="0">
                <a:latin typeface="Times" pitchFamily="18" charset="0"/>
              </a:rPr>
              <a:t>If the magnification value is less than 1, the image is reduced.</a:t>
            </a:r>
          </a:p>
          <a:p>
            <a:r>
              <a:rPr lang="en-US" dirty="0" smtClean="0">
                <a:latin typeface="Times" pitchFamily="18" charset="0"/>
              </a:rPr>
              <a:t>If the magnification value is equal to 1 the image size is equal to object size.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Refraction, Absorption and Reflection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>
                <a:latin typeface="Times" pitchFamily="18" charset="0"/>
              </a:rPr>
              <a:t>The color of the objects we see in the natural world is a result of the way objects interact with light. </a:t>
            </a:r>
            <a:endParaRPr lang="en-US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When </a:t>
            </a:r>
            <a:r>
              <a:rPr lang="en-US" dirty="0">
                <a:latin typeface="Times" pitchFamily="18" charset="0"/>
              </a:rPr>
              <a:t>a light wave strikes an object, it can be absorbed, reflected, or refracted by the object. </a:t>
            </a:r>
            <a:endParaRPr lang="en-US" dirty="0" smtClean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All </a:t>
            </a:r>
            <a:r>
              <a:rPr lang="en-US" dirty="0">
                <a:latin typeface="Times" pitchFamily="18" charset="0"/>
              </a:rPr>
              <a:t>objects have a degree of reflection and absorption.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" pitchFamily="18" charset="0"/>
              </a:rPr>
              <a:t>Refraction: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r>
              <a:rPr lang="en-US" dirty="0">
                <a:latin typeface="Times" pitchFamily="18" charset="0"/>
              </a:rPr>
              <a:t>Light goes through the object and bends at an angle.</a:t>
            </a:r>
          </a:p>
          <a:p>
            <a:r>
              <a:rPr lang="en-US" dirty="0">
                <a:latin typeface="Times" pitchFamily="18" charset="0"/>
              </a:rPr>
              <a:t>Example: diamond (greater angle) or water (lesser angle)</a:t>
            </a: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676400"/>
            <a:ext cx="2065199" cy="209568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" pitchFamily="18" charset="0"/>
              </a:rPr>
              <a:t>Absorption: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r>
              <a:rPr lang="en-US" dirty="0">
                <a:latin typeface="Times" pitchFamily="18" charset="0"/>
              </a:rPr>
              <a:t>Light stops at the object and does not reflect or refract. Objects appear dark or opaque.</a:t>
            </a:r>
          </a:p>
          <a:p>
            <a:r>
              <a:rPr lang="en-US" dirty="0">
                <a:latin typeface="Times" pitchFamily="18" charset="0"/>
              </a:rPr>
              <a:t>Example: wood.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676401"/>
            <a:ext cx="2819486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" pitchFamily="18" charset="0"/>
              </a:rPr>
              <a:t>Reflection on a smooth </a:t>
            </a:r>
            <a:r>
              <a:rPr lang="en-US" dirty="0" smtClean="0">
                <a:latin typeface="Times" pitchFamily="18" charset="0"/>
              </a:rPr>
              <a:t>surface: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r>
              <a:rPr lang="en-US" dirty="0">
                <a:latin typeface="Times" pitchFamily="18" charset="0"/>
              </a:rPr>
              <a:t>Light bounces off the surface of a material at an angle equal to the angle of the incoming light wave.</a:t>
            </a:r>
          </a:p>
          <a:p>
            <a:r>
              <a:rPr lang="en-US" dirty="0">
                <a:latin typeface="Times" pitchFamily="18" charset="0"/>
              </a:rPr>
              <a:t>Example: mirrors or glass.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524000"/>
            <a:ext cx="2133600" cy="204233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" pitchFamily="18" charset="0"/>
              </a:rPr>
              <a:t>Scatter (Reflection on a rough surface</a:t>
            </a:r>
            <a:r>
              <a:rPr lang="en-US" dirty="0" smtClean="0">
                <a:latin typeface="Times" pitchFamily="18" charset="0"/>
              </a:rPr>
              <a:t>):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 smtClean="0">
              <a:latin typeface="Times" pitchFamily="18" charset="0"/>
            </a:endParaRPr>
          </a:p>
          <a:p>
            <a:r>
              <a:rPr lang="en-US" dirty="0">
                <a:latin typeface="Times" pitchFamily="18" charset="0"/>
              </a:rPr>
              <a:t>Light waves bounce off at many of angles because the surface is uneven.</a:t>
            </a:r>
          </a:p>
          <a:p>
            <a:r>
              <a:rPr lang="en-US" dirty="0">
                <a:latin typeface="Times" pitchFamily="18" charset="0"/>
              </a:rPr>
              <a:t>Example: the earth (that’s why the sky is blue).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981200"/>
            <a:ext cx="2286000" cy="20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The speed of light C is constant in the vacuum.</a:t>
            </a:r>
          </a:p>
          <a:p>
            <a:r>
              <a:rPr lang="en-US" dirty="0" smtClean="0">
                <a:latin typeface="Times" pitchFamily="18" charset="0"/>
              </a:rPr>
              <a:t>Speed of light c=3.0*10</a:t>
            </a:r>
            <a:r>
              <a:rPr lang="en-US" baseline="30000" dirty="0" smtClean="0">
                <a:latin typeface="Times" pitchFamily="18" charset="0"/>
              </a:rPr>
              <a:t>8</a:t>
            </a:r>
            <a:r>
              <a:rPr lang="en-US" dirty="0" smtClean="0">
                <a:latin typeface="Times" pitchFamily="18" charset="0"/>
              </a:rPr>
              <a:t> m/s.</a:t>
            </a:r>
          </a:p>
          <a:p>
            <a:r>
              <a:rPr lang="en-US" dirty="0" smtClean="0">
                <a:latin typeface="Times" pitchFamily="18" charset="0"/>
              </a:rPr>
              <a:t>Light can be : Reflected, Refracted and Absorbed.</a:t>
            </a:r>
          </a:p>
          <a:p>
            <a:r>
              <a:rPr lang="en-US" dirty="0" smtClean="0">
                <a:latin typeface="Times" pitchFamily="18" charset="0"/>
              </a:rPr>
              <a:t>Light is an electromagnetic wave in that it has wave like properties which can be influenced by electric and magnetic fields.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495800"/>
            <a:ext cx="3352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Law of Reflection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It states that angle of incidence (incoming ray) is equal to angle of reflection (outgoing ray)</a:t>
            </a:r>
          </a:p>
          <a:p>
            <a:r>
              <a:rPr lang="en-US" dirty="0" smtClean="0">
                <a:latin typeface="Times" pitchFamily="18" charset="0"/>
              </a:rPr>
              <a:t>The law works for Flat, Plane surfaces only.</a:t>
            </a:r>
          </a:p>
          <a:p>
            <a:r>
              <a:rPr lang="en-US" dirty="0" smtClean="0">
                <a:latin typeface="Times" pitchFamily="18" charset="0"/>
              </a:rPr>
              <a:t>The angles are measured from perpendicular line to the surface called NORMAL.</a:t>
            </a:r>
          </a:p>
          <a:p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962400"/>
            <a:ext cx="3200645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Virtual Image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endParaRPr lang="en-US" dirty="0">
              <a:latin typeface="Times" pitchFamily="18" charset="0"/>
            </a:endParaRPr>
          </a:p>
          <a:p>
            <a:r>
              <a:rPr lang="en-US" dirty="0" smtClean="0">
                <a:latin typeface="Times" pitchFamily="18" charset="0"/>
              </a:rPr>
              <a:t>These cannot be projected on screen.</a:t>
            </a:r>
          </a:p>
          <a:p>
            <a:r>
              <a:rPr lang="en-US" dirty="0" smtClean="0">
                <a:latin typeface="Times" pitchFamily="18" charset="0"/>
              </a:rPr>
              <a:t>Virtual images are always on the OPPOSITE side of the mirror relative to the Object.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Real Image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Real images are the one which can be projected on to the screen.</a:t>
            </a:r>
          </a:p>
          <a:p>
            <a:r>
              <a:rPr lang="en-US" dirty="0" smtClean="0">
                <a:latin typeface="Times" pitchFamily="18" charset="0"/>
              </a:rPr>
              <a:t>For MIRRORS, they always appear on the same side of the mirror as the object.</a:t>
            </a:r>
          </a:p>
          <a:p>
            <a:r>
              <a:rPr lang="en-US" dirty="0" smtClean="0">
                <a:latin typeface="Times" pitchFamily="18" charset="0"/>
              </a:rPr>
              <a:t>The characteristics of the image however may be different from the original object.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These characteristics are:</a:t>
            </a:r>
          </a:p>
          <a:p>
            <a:r>
              <a:rPr lang="en-US" dirty="0" smtClean="0">
                <a:latin typeface="Times" pitchFamily="18" charset="0"/>
              </a:rPr>
              <a:t>Size (reduced, enlarged, same size)</a:t>
            </a:r>
          </a:p>
          <a:p>
            <a:r>
              <a:rPr lang="en-US" dirty="0" smtClean="0">
                <a:latin typeface="Times" pitchFamily="18" charset="0"/>
              </a:rPr>
              <a:t>Position ( same side or opposite side)</a:t>
            </a:r>
          </a:p>
          <a:p>
            <a:r>
              <a:rPr lang="en-US" dirty="0" smtClean="0">
                <a:latin typeface="Times" pitchFamily="18" charset="0"/>
              </a:rPr>
              <a:t>Orientation ( right side up, inverted)</a:t>
            </a:r>
            <a:endParaRPr lang="en-US" dirty="0">
              <a:latin typeface="Times" pitchFamily="18" charset="0"/>
            </a:endParaRPr>
          </a:p>
          <a:p>
            <a:pPr>
              <a:buNone/>
            </a:pPr>
            <a:r>
              <a:rPr lang="en-US" dirty="0" smtClean="0">
                <a:latin typeface="Times" pitchFamily="18" charset="0"/>
              </a:rPr>
              <a:t>What if the mirror isn’t flat?</a:t>
            </a:r>
          </a:p>
          <a:p>
            <a:pPr>
              <a:buNone/>
            </a:pPr>
            <a:endParaRPr lang="en-US" dirty="0">
              <a:latin typeface="Times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352800"/>
            <a:ext cx="3459754" cy="276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" pitchFamily="18" charset="0"/>
              </a:rPr>
              <a:t>Spherical mirrors- Concave &amp; Convex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828800"/>
            <a:ext cx="64770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Converging (Concave) Mirror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181600"/>
          </a:xfrm>
        </p:spPr>
        <p:txBody>
          <a:bodyPr/>
          <a:lstStyle/>
          <a:p>
            <a:r>
              <a:rPr lang="en-US" dirty="0" smtClean="0">
                <a:latin typeface="Times" pitchFamily="18" charset="0"/>
              </a:rPr>
              <a:t>A converging mirror is one that is spherical in nature by which it can focus all Parallel light rays to a point directly in front of its surface.</a:t>
            </a:r>
          </a:p>
          <a:p>
            <a:r>
              <a:rPr lang="en-US" dirty="0" smtClean="0">
                <a:latin typeface="Times" pitchFamily="18" charset="0"/>
              </a:rPr>
              <a:t>Every spherical mirror can do this and is at a fixed point for each mirror.</a:t>
            </a:r>
          </a:p>
          <a:p>
            <a:r>
              <a:rPr lang="en-US" dirty="0" smtClean="0">
                <a:latin typeface="Times" pitchFamily="18" charset="0"/>
              </a:rPr>
              <a:t>This point is called as Focal point.</a:t>
            </a:r>
          </a:p>
          <a:p>
            <a:r>
              <a:rPr lang="en-US" dirty="0" smtClean="0">
                <a:latin typeface="Times" pitchFamily="18" charset="0"/>
              </a:rPr>
              <a:t>To find this point, one must use </a:t>
            </a:r>
          </a:p>
          <a:p>
            <a:pPr>
              <a:buNone/>
            </a:pPr>
            <a:r>
              <a:rPr lang="en-US" dirty="0">
                <a:latin typeface="Times" pitchFamily="18" charset="0"/>
              </a:rPr>
              <a:t> </a:t>
            </a:r>
            <a:r>
              <a:rPr lang="en-US" dirty="0" smtClean="0">
                <a:latin typeface="Times" pitchFamily="18" charset="0"/>
              </a:rPr>
              <a:t>  light from Infinity.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114800"/>
            <a:ext cx="2674852" cy="2149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905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Light – Image formation, Mirrors, Properties</vt:lpstr>
      <vt:lpstr>Light</vt:lpstr>
      <vt:lpstr>Slide 3</vt:lpstr>
      <vt:lpstr>Law of Reflection</vt:lpstr>
      <vt:lpstr>Virtual Image</vt:lpstr>
      <vt:lpstr>Real Image</vt:lpstr>
      <vt:lpstr>Slide 7</vt:lpstr>
      <vt:lpstr>Spherical mirrors- Concave &amp; Convex</vt:lpstr>
      <vt:lpstr>Converging (Concave) Mirror</vt:lpstr>
      <vt:lpstr>Slide 10</vt:lpstr>
      <vt:lpstr>Ray Diagram</vt:lpstr>
      <vt:lpstr>Slide 12</vt:lpstr>
      <vt:lpstr>Slide 13</vt:lpstr>
      <vt:lpstr>Slide 14</vt:lpstr>
      <vt:lpstr>Slide 15</vt:lpstr>
      <vt:lpstr>Slide 16</vt:lpstr>
      <vt:lpstr>The Mirror/Lens Equation</vt:lpstr>
      <vt:lpstr>Slide 18</vt:lpstr>
      <vt:lpstr>Slide 19</vt:lpstr>
      <vt:lpstr>Slide 20</vt:lpstr>
      <vt:lpstr>Refraction, Absorption and Reflection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- Reflection</dc:title>
  <dc:creator>Sravani</dc:creator>
  <cp:lastModifiedBy>Sravani</cp:lastModifiedBy>
  <cp:revision>57</cp:revision>
  <dcterms:created xsi:type="dcterms:W3CDTF">2022-09-25T07:13:20Z</dcterms:created>
  <dcterms:modified xsi:type="dcterms:W3CDTF">2022-09-26T09:08:28Z</dcterms:modified>
</cp:coreProperties>
</file>