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8" r:id="rId11"/>
    <p:sldId id="269" r:id="rId12"/>
    <p:sldId id="271" r:id="rId13"/>
    <p:sldId id="272" r:id="rId14"/>
    <p:sldId id="273" r:id="rId15"/>
    <p:sldId id="274"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20" d="100"/>
          <a:sy n="120" d="100"/>
        </p:scale>
        <p:origin x="12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A20B0-7253-2338-B8B4-CBC884ACAA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6FBF4596-7E4F-A37F-17E7-DC8197B133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FA24D55F-B067-9BBD-B551-6FC6B9C96916}"/>
              </a:ext>
            </a:extLst>
          </p:cNvPr>
          <p:cNvSpPr>
            <a:spLocks noGrp="1"/>
          </p:cNvSpPr>
          <p:nvPr>
            <p:ph type="dt" sz="half" idx="10"/>
          </p:nvPr>
        </p:nvSpPr>
        <p:spPr/>
        <p:txBody>
          <a:bodyPr/>
          <a:lstStyle/>
          <a:p>
            <a:fld id="{9A59C229-7B23-498D-83DE-6B60C79C84EA}" type="datetimeFigureOut">
              <a:rPr lang="en-IN" smtClean="0"/>
              <a:t>14-07-2023</a:t>
            </a:fld>
            <a:endParaRPr lang="en-IN"/>
          </a:p>
        </p:txBody>
      </p:sp>
      <p:sp>
        <p:nvSpPr>
          <p:cNvPr id="5" name="Footer Placeholder 4">
            <a:extLst>
              <a:ext uri="{FF2B5EF4-FFF2-40B4-BE49-F238E27FC236}">
                <a16:creationId xmlns:a16="http://schemas.microsoft.com/office/drawing/2014/main" id="{C6F160B9-B964-FB60-25C8-66C6AE37BAB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1EEFA96-209B-837B-324C-8AA7ABDA0CB9}"/>
              </a:ext>
            </a:extLst>
          </p:cNvPr>
          <p:cNvSpPr>
            <a:spLocks noGrp="1"/>
          </p:cNvSpPr>
          <p:nvPr>
            <p:ph type="sldNum" sz="quarter" idx="12"/>
          </p:nvPr>
        </p:nvSpPr>
        <p:spPr/>
        <p:txBody>
          <a:bodyPr/>
          <a:lstStyle/>
          <a:p>
            <a:fld id="{C45D141A-1D82-478B-B5B9-8C2BF51D4ED2}" type="slidenum">
              <a:rPr lang="en-IN" smtClean="0"/>
              <a:t>‹#›</a:t>
            </a:fld>
            <a:endParaRPr lang="en-IN"/>
          </a:p>
        </p:txBody>
      </p:sp>
    </p:spTree>
    <p:extLst>
      <p:ext uri="{BB962C8B-B14F-4D97-AF65-F5344CB8AC3E}">
        <p14:creationId xmlns:p14="http://schemas.microsoft.com/office/powerpoint/2010/main" val="2484392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B5C0D-C5EA-00F3-8D94-1570EA2CEE6D}"/>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26D1F32-6F0C-A6E5-0306-D232BC9830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10B2C47-40A5-F91B-E31D-7FDFAC0076C3}"/>
              </a:ext>
            </a:extLst>
          </p:cNvPr>
          <p:cNvSpPr>
            <a:spLocks noGrp="1"/>
          </p:cNvSpPr>
          <p:nvPr>
            <p:ph type="dt" sz="half" idx="10"/>
          </p:nvPr>
        </p:nvSpPr>
        <p:spPr/>
        <p:txBody>
          <a:bodyPr/>
          <a:lstStyle/>
          <a:p>
            <a:fld id="{9A59C229-7B23-498D-83DE-6B60C79C84EA}" type="datetimeFigureOut">
              <a:rPr lang="en-IN" smtClean="0"/>
              <a:t>14-07-2023</a:t>
            </a:fld>
            <a:endParaRPr lang="en-IN"/>
          </a:p>
        </p:txBody>
      </p:sp>
      <p:sp>
        <p:nvSpPr>
          <p:cNvPr id="5" name="Footer Placeholder 4">
            <a:extLst>
              <a:ext uri="{FF2B5EF4-FFF2-40B4-BE49-F238E27FC236}">
                <a16:creationId xmlns:a16="http://schemas.microsoft.com/office/drawing/2014/main" id="{FD386F08-9779-CA9E-2BF5-0647147ED5D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C114A12-4118-7A7C-12A6-ACEB4C121455}"/>
              </a:ext>
            </a:extLst>
          </p:cNvPr>
          <p:cNvSpPr>
            <a:spLocks noGrp="1"/>
          </p:cNvSpPr>
          <p:nvPr>
            <p:ph type="sldNum" sz="quarter" idx="12"/>
          </p:nvPr>
        </p:nvSpPr>
        <p:spPr/>
        <p:txBody>
          <a:bodyPr/>
          <a:lstStyle/>
          <a:p>
            <a:fld id="{C45D141A-1D82-478B-B5B9-8C2BF51D4ED2}" type="slidenum">
              <a:rPr lang="en-IN" smtClean="0"/>
              <a:t>‹#›</a:t>
            </a:fld>
            <a:endParaRPr lang="en-IN"/>
          </a:p>
        </p:txBody>
      </p:sp>
    </p:spTree>
    <p:extLst>
      <p:ext uri="{BB962C8B-B14F-4D97-AF65-F5344CB8AC3E}">
        <p14:creationId xmlns:p14="http://schemas.microsoft.com/office/powerpoint/2010/main" val="832122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D61889-D174-0369-1909-A5217E036B4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CF2FB4A-D15D-A054-3AB8-CB2561D2E7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9A837A6-5FA7-1746-8AC6-9C61297D575D}"/>
              </a:ext>
            </a:extLst>
          </p:cNvPr>
          <p:cNvSpPr>
            <a:spLocks noGrp="1"/>
          </p:cNvSpPr>
          <p:nvPr>
            <p:ph type="dt" sz="half" idx="10"/>
          </p:nvPr>
        </p:nvSpPr>
        <p:spPr/>
        <p:txBody>
          <a:bodyPr/>
          <a:lstStyle/>
          <a:p>
            <a:fld id="{9A59C229-7B23-498D-83DE-6B60C79C84EA}" type="datetimeFigureOut">
              <a:rPr lang="en-IN" smtClean="0"/>
              <a:t>14-07-2023</a:t>
            </a:fld>
            <a:endParaRPr lang="en-IN"/>
          </a:p>
        </p:txBody>
      </p:sp>
      <p:sp>
        <p:nvSpPr>
          <p:cNvPr id="5" name="Footer Placeholder 4">
            <a:extLst>
              <a:ext uri="{FF2B5EF4-FFF2-40B4-BE49-F238E27FC236}">
                <a16:creationId xmlns:a16="http://schemas.microsoft.com/office/drawing/2014/main" id="{DE318F58-15EF-9560-3746-169E8760F85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5F06F49-AF31-DC64-2E7B-1B301D7B03A3}"/>
              </a:ext>
            </a:extLst>
          </p:cNvPr>
          <p:cNvSpPr>
            <a:spLocks noGrp="1"/>
          </p:cNvSpPr>
          <p:nvPr>
            <p:ph type="sldNum" sz="quarter" idx="12"/>
          </p:nvPr>
        </p:nvSpPr>
        <p:spPr/>
        <p:txBody>
          <a:bodyPr/>
          <a:lstStyle/>
          <a:p>
            <a:fld id="{C45D141A-1D82-478B-B5B9-8C2BF51D4ED2}" type="slidenum">
              <a:rPr lang="en-IN" smtClean="0"/>
              <a:t>‹#›</a:t>
            </a:fld>
            <a:endParaRPr lang="en-IN"/>
          </a:p>
        </p:txBody>
      </p:sp>
    </p:spTree>
    <p:extLst>
      <p:ext uri="{BB962C8B-B14F-4D97-AF65-F5344CB8AC3E}">
        <p14:creationId xmlns:p14="http://schemas.microsoft.com/office/powerpoint/2010/main" val="1634840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69FD5-3CD1-57BE-EE71-C53D472E26B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2A29919-CBE7-118C-9AE9-42797F85F9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BFEAD12-5A2F-BFD4-60EB-2BC66D26438F}"/>
              </a:ext>
            </a:extLst>
          </p:cNvPr>
          <p:cNvSpPr>
            <a:spLocks noGrp="1"/>
          </p:cNvSpPr>
          <p:nvPr>
            <p:ph type="dt" sz="half" idx="10"/>
          </p:nvPr>
        </p:nvSpPr>
        <p:spPr/>
        <p:txBody>
          <a:bodyPr/>
          <a:lstStyle/>
          <a:p>
            <a:fld id="{9A59C229-7B23-498D-83DE-6B60C79C84EA}" type="datetimeFigureOut">
              <a:rPr lang="en-IN" smtClean="0"/>
              <a:t>14-07-2023</a:t>
            </a:fld>
            <a:endParaRPr lang="en-IN"/>
          </a:p>
        </p:txBody>
      </p:sp>
      <p:sp>
        <p:nvSpPr>
          <p:cNvPr id="5" name="Footer Placeholder 4">
            <a:extLst>
              <a:ext uri="{FF2B5EF4-FFF2-40B4-BE49-F238E27FC236}">
                <a16:creationId xmlns:a16="http://schemas.microsoft.com/office/drawing/2014/main" id="{7979B515-93A3-25F1-B2FC-1C0A5F0B0CA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4EA8FAD-A782-3E90-E6E8-44A92F1FAE31}"/>
              </a:ext>
            </a:extLst>
          </p:cNvPr>
          <p:cNvSpPr>
            <a:spLocks noGrp="1"/>
          </p:cNvSpPr>
          <p:nvPr>
            <p:ph type="sldNum" sz="quarter" idx="12"/>
          </p:nvPr>
        </p:nvSpPr>
        <p:spPr/>
        <p:txBody>
          <a:bodyPr/>
          <a:lstStyle/>
          <a:p>
            <a:fld id="{C45D141A-1D82-478B-B5B9-8C2BF51D4ED2}" type="slidenum">
              <a:rPr lang="en-IN" smtClean="0"/>
              <a:t>‹#›</a:t>
            </a:fld>
            <a:endParaRPr lang="en-IN"/>
          </a:p>
        </p:txBody>
      </p:sp>
    </p:spTree>
    <p:extLst>
      <p:ext uri="{BB962C8B-B14F-4D97-AF65-F5344CB8AC3E}">
        <p14:creationId xmlns:p14="http://schemas.microsoft.com/office/powerpoint/2010/main" val="845419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20F1F-6BDA-FC54-B4EA-787E43A06E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302A7F0B-325F-956F-3CF8-A53DF9EECC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20F448-7E01-FAF0-6DC6-22BFC067B124}"/>
              </a:ext>
            </a:extLst>
          </p:cNvPr>
          <p:cNvSpPr>
            <a:spLocks noGrp="1"/>
          </p:cNvSpPr>
          <p:nvPr>
            <p:ph type="dt" sz="half" idx="10"/>
          </p:nvPr>
        </p:nvSpPr>
        <p:spPr/>
        <p:txBody>
          <a:bodyPr/>
          <a:lstStyle/>
          <a:p>
            <a:fld id="{9A59C229-7B23-498D-83DE-6B60C79C84EA}" type="datetimeFigureOut">
              <a:rPr lang="en-IN" smtClean="0"/>
              <a:t>14-07-2023</a:t>
            </a:fld>
            <a:endParaRPr lang="en-IN"/>
          </a:p>
        </p:txBody>
      </p:sp>
      <p:sp>
        <p:nvSpPr>
          <p:cNvPr id="5" name="Footer Placeholder 4">
            <a:extLst>
              <a:ext uri="{FF2B5EF4-FFF2-40B4-BE49-F238E27FC236}">
                <a16:creationId xmlns:a16="http://schemas.microsoft.com/office/drawing/2014/main" id="{7586F420-D117-3C7A-AF58-B0E537D0179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E9ED648-3D53-D963-EB04-5F6760948AE4}"/>
              </a:ext>
            </a:extLst>
          </p:cNvPr>
          <p:cNvSpPr>
            <a:spLocks noGrp="1"/>
          </p:cNvSpPr>
          <p:nvPr>
            <p:ph type="sldNum" sz="quarter" idx="12"/>
          </p:nvPr>
        </p:nvSpPr>
        <p:spPr/>
        <p:txBody>
          <a:bodyPr/>
          <a:lstStyle/>
          <a:p>
            <a:fld id="{C45D141A-1D82-478B-B5B9-8C2BF51D4ED2}" type="slidenum">
              <a:rPr lang="en-IN" smtClean="0"/>
              <a:t>‹#›</a:t>
            </a:fld>
            <a:endParaRPr lang="en-IN"/>
          </a:p>
        </p:txBody>
      </p:sp>
    </p:spTree>
    <p:extLst>
      <p:ext uri="{BB962C8B-B14F-4D97-AF65-F5344CB8AC3E}">
        <p14:creationId xmlns:p14="http://schemas.microsoft.com/office/powerpoint/2010/main" val="2676125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E6777-0371-AA72-8BE8-1BB34765F8D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C0E8C66-A724-ABBF-4801-6AB702DD05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B333ADC-1236-7E9B-D77E-723389838F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528B554B-C545-249F-BDCF-4EC4CF8CF624}"/>
              </a:ext>
            </a:extLst>
          </p:cNvPr>
          <p:cNvSpPr>
            <a:spLocks noGrp="1"/>
          </p:cNvSpPr>
          <p:nvPr>
            <p:ph type="dt" sz="half" idx="10"/>
          </p:nvPr>
        </p:nvSpPr>
        <p:spPr/>
        <p:txBody>
          <a:bodyPr/>
          <a:lstStyle/>
          <a:p>
            <a:fld id="{9A59C229-7B23-498D-83DE-6B60C79C84EA}" type="datetimeFigureOut">
              <a:rPr lang="en-IN" smtClean="0"/>
              <a:t>14-07-2023</a:t>
            </a:fld>
            <a:endParaRPr lang="en-IN"/>
          </a:p>
        </p:txBody>
      </p:sp>
      <p:sp>
        <p:nvSpPr>
          <p:cNvPr id="6" name="Footer Placeholder 5">
            <a:extLst>
              <a:ext uri="{FF2B5EF4-FFF2-40B4-BE49-F238E27FC236}">
                <a16:creationId xmlns:a16="http://schemas.microsoft.com/office/drawing/2014/main" id="{7390AA6F-4F75-9496-0EE7-C210A753F64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7E3C329-0069-C09F-69B4-5E7CC339AFFC}"/>
              </a:ext>
            </a:extLst>
          </p:cNvPr>
          <p:cNvSpPr>
            <a:spLocks noGrp="1"/>
          </p:cNvSpPr>
          <p:nvPr>
            <p:ph type="sldNum" sz="quarter" idx="12"/>
          </p:nvPr>
        </p:nvSpPr>
        <p:spPr/>
        <p:txBody>
          <a:bodyPr/>
          <a:lstStyle/>
          <a:p>
            <a:fld id="{C45D141A-1D82-478B-B5B9-8C2BF51D4ED2}" type="slidenum">
              <a:rPr lang="en-IN" smtClean="0"/>
              <a:t>‹#›</a:t>
            </a:fld>
            <a:endParaRPr lang="en-IN"/>
          </a:p>
        </p:txBody>
      </p:sp>
    </p:spTree>
    <p:extLst>
      <p:ext uri="{BB962C8B-B14F-4D97-AF65-F5344CB8AC3E}">
        <p14:creationId xmlns:p14="http://schemas.microsoft.com/office/powerpoint/2010/main" val="4228527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9371D-2908-1D38-983C-E82DFCF43336}"/>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EDA6228-50AC-7614-6949-44C7EAC788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07D9E7-C2EA-F93D-D8BE-B527FB5FF4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311850B-0745-F1BF-75E7-0EBB01714C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8DA4DD-8D28-5F5F-F21E-4BF78C4CB9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26218EE6-E656-0494-CDE9-31FD105A8D5C}"/>
              </a:ext>
            </a:extLst>
          </p:cNvPr>
          <p:cNvSpPr>
            <a:spLocks noGrp="1"/>
          </p:cNvSpPr>
          <p:nvPr>
            <p:ph type="dt" sz="half" idx="10"/>
          </p:nvPr>
        </p:nvSpPr>
        <p:spPr/>
        <p:txBody>
          <a:bodyPr/>
          <a:lstStyle/>
          <a:p>
            <a:fld id="{9A59C229-7B23-498D-83DE-6B60C79C84EA}" type="datetimeFigureOut">
              <a:rPr lang="en-IN" smtClean="0"/>
              <a:t>14-07-2023</a:t>
            </a:fld>
            <a:endParaRPr lang="en-IN"/>
          </a:p>
        </p:txBody>
      </p:sp>
      <p:sp>
        <p:nvSpPr>
          <p:cNvPr id="8" name="Footer Placeholder 7">
            <a:extLst>
              <a:ext uri="{FF2B5EF4-FFF2-40B4-BE49-F238E27FC236}">
                <a16:creationId xmlns:a16="http://schemas.microsoft.com/office/drawing/2014/main" id="{4FE2FFDA-B5DD-2BEE-6DB2-17DE819F6E69}"/>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2EB2462A-338C-EE18-3D7C-083B285B6626}"/>
              </a:ext>
            </a:extLst>
          </p:cNvPr>
          <p:cNvSpPr>
            <a:spLocks noGrp="1"/>
          </p:cNvSpPr>
          <p:nvPr>
            <p:ph type="sldNum" sz="quarter" idx="12"/>
          </p:nvPr>
        </p:nvSpPr>
        <p:spPr/>
        <p:txBody>
          <a:bodyPr/>
          <a:lstStyle/>
          <a:p>
            <a:fld id="{C45D141A-1D82-478B-B5B9-8C2BF51D4ED2}" type="slidenum">
              <a:rPr lang="en-IN" smtClean="0"/>
              <a:t>‹#›</a:t>
            </a:fld>
            <a:endParaRPr lang="en-IN"/>
          </a:p>
        </p:txBody>
      </p:sp>
    </p:spTree>
    <p:extLst>
      <p:ext uri="{BB962C8B-B14F-4D97-AF65-F5344CB8AC3E}">
        <p14:creationId xmlns:p14="http://schemas.microsoft.com/office/powerpoint/2010/main" val="3357124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BF5AF-0D1D-7575-DB09-984BD9017B96}"/>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52BEB05-A1F7-65AE-969A-C7CB091DD001}"/>
              </a:ext>
            </a:extLst>
          </p:cNvPr>
          <p:cNvSpPr>
            <a:spLocks noGrp="1"/>
          </p:cNvSpPr>
          <p:nvPr>
            <p:ph type="dt" sz="half" idx="10"/>
          </p:nvPr>
        </p:nvSpPr>
        <p:spPr/>
        <p:txBody>
          <a:bodyPr/>
          <a:lstStyle/>
          <a:p>
            <a:fld id="{9A59C229-7B23-498D-83DE-6B60C79C84EA}" type="datetimeFigureOut">
              <a:rPr lang="en-IN" smtClean="0"/>
              <a:t>14-07-2023</a:t>
            </a:fld>
            <a:endParaRPr lang="en-IN"/>
          </a:p>
        </p:txBody>
      </p:sp>
      <p:sp>
        <p:nvSpPr>
          <p:cNvPr id="4" name="Footer Placeholder 3">
            <a:extLst>
              <a:ext uri="{FF2B5EF4-FFF2-40B4-BE49-F238E27FC236}">
                <a16:creationId xmlns:a16="http://schemas.microsoft.com/office/drawing/2014/main" id="{3532B93F-1DD7-54E7-B30F-A4C375898384}"/>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F523D0FE-E1A3-CEB0-0B17-E8889430ED47}"/>
              </a:ext>
            </a:extLst>
          </p:cNvPr>
          <p:cNvSpPr>
            <a:spLocks noGrp="1"/>
          </p:cNvSpPr>
          <p:nvPr>
            <p:ph type="sldNum" sz="quarter" idx="12"/>
          </p:nvPr>
        </p:nvSpPr>
        <p:spPr/>
        <p:txBody>
          <a:bodyPr/>
          <a:lstStyle/>
          <a:p>
            <a:fld id="{C45D141A-1D82-478B-B5B9-8C2BF51D4ED2}" type="slidenum">
              <a:rPr lang="en-IN" smtClean="0"/>
              <a:t>‹#›</a:t>
            </a:fld>
            <a:endParaRPr lang="en-IN"/>
          </a:p>
        </p:txBody>
      </p:sp>
    </p:spTree>
    <p:extLst>
      <p:ext uri="{BB962C8B-B14F-4D97-AF65-F5344CB8AC3E}">
        <p14:creationId xmlns:p14="http://schemas.microsoft.com/office/powerpoint/2010/main" val="3719271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1FB060-C6FD-A7B5-FA60-2F880C5A8CD7}"/>
              </a:ext>
            </a:extLst>
          </p:cNvPr>
          <p:cNvSpPr>
            <a:spLocks noGrp="1"/>
          </p:cNvSpPr>
          <p:nvPr>
            <p:ph type="dt" sz="half" idx="10"/>
          </p:nvPr>
        </p:nvSpPr>
        <p:spPr/>
        <p:txBody>
          <a:bodyPr/>
          <a:lstStyle/>
          <a:p>
            <a:fld id="{9A59C229-7B23-498D-83DE-6B60C79C84EA}" type="datetimeFigureOut">
              <a:rPr lang="en-IN" smtClean="0"/>
              <a:t>14-07-2023</a:t>
            </a:fld>
            <a:endParaRPr lang="en-IN"/>
          </a:p>
        </p:txBody>
      </p:sp>
      <p:sp>
        <p:nvSpPr>
          <p:cNvPr id="3" name="Footer Placeholder 2">
            <a:extLst>
              <a:ext uri="{FF2B5EF4-FFF2-40B4-BE49-F238E27FC236}">
                <a16:creationId xmlns:a16="http://schemas.microsoft.com/office/drawing/2014/main" id="{5F6FFE57-6B4F-D5F3-FB1D-20C06BBDD0F0}"/>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FC0D2AB9-FD4B-8909-6DBF-30E3FFB85762}"/>
              </a:ext>
            </a:extLst>
          </p:cNvPr>
          <p:cNvSpPr>
            <a:spLocks noGrp="1"/>
          </p:cNvSpPr>
          <p:nvPr>
            <p:ph type="sldNum" sz="quarter" idx="12"/>
          </p:nvPr>
        </p:nvSpPr>
        <p:spPr/>
        <p:txBody>
          <a:bodyPr/>
          <a:lstStyle/>
          <a:p>
            <a:fld id="{C45D141A-1D82-478B-B5B9-8C2BF51D4ED2}" type="slidenum">
              <a:rPr lang="en-IN" smtClean="0"/>
              <a:t>‹#›</a:t>
            </a:fld>
            <a:endParaRPr lang="en-IN"/>
          </a:p>
        </p:txBody>
      </p:sp>
    </p:spTree>
    <p:extLst>
      <p:ext uri="{BB962C8B-B14F-4D97-AF65-F5344CB8AC3E}">
        <p14:creationId xmlns:p14="http://schemas.microsoft.com/office/powerpoint/2010/main" val="1321363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B407A-6187-EA23-D248-F4E3FA4271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8EDAD56-BFE6-236D-C662-755642603F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AE70CD9-A79A-18A0-DAAB-F01CD7C9BF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31BCB0-61DD-1173-EAAA-20D7CCC88D01}"/>
              </a:ext>
            </a:extLst>
          </p:cNvPr>
          <p:cNvSpPr>
            <a:spLocks noGrp="1"/>
          </p:cNvSpPr>
          <p:nvPr>
            <p:ph type="dt" sz="half" idx="10"/>
          </p:nvPr>
        </p:nvSpPr>
        <p:spPr/>
        <p:txBody>
          <a:bodyPr/>
          <a:lstStyle/>
          <a:p>
            <a:fld id="{9A59C229-7B23-498D-83DE-6B60C79C84EA}" type="datetimeFigureOut">
              <a:rPr lang="en-IN" smtClean="0"/>
              <a:t>14-07-2023</a:t>
            </a:fld>
            <a:endParaRPr lang="en-IN"/>
          </a:p>
        </p:txBody>
      </p:sp>
      <p:sp>
        <p:nvSpPr>
          <p:cNvPr id="6" name="Footer Placeholder 5">
            <a:extLst>
              <a:ext uri="{FF2B5EF4-FFF2-40B4-BE49-F238E27FC236}">
                <a16:creationId xmlns:a16="http://schemas.microsoft.com/office/drawing/2014/main" id="{43EB32DC-851F-52B2-801B-DA5F8E90598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FE89BFB-E9B7-443E-8E2C-3E96756C49CF}"/>
              </a:ext>
            </a:extLst>
          </p:cNvPr>
          <p:cNvSpPr>
            <a:spLocks noGrp="1"/>
          </p:cNvSpPr>
          <p:nvPr>
            <p:ph type="sldNum" sz="quarter" idx="12"/>
          </p:nvPr>
        </p:nvSpPr>
        <p:spPr/>
        <p:txBody>
          <a:bodyPr/>
          <a:lstStyle/>
          <a:p>
            <a:fld id="{C45D141A-1D82-478B-B5B9-8C2BF51D4ED2}" type="slidenum">
              <a:rPr lang="en-IN" smtClean="0"/>
              <a:t>‹#›</a:t>
            </a:fld>
            <a:endParaRPr lang="en-IN"/>
          </a:p>
        </p:txBody>
      </p:sp>
    </p:spTree>
    <p:extLst>
      <p:ext uri="{BB962C8B-B14F-4D97-AF65-F5344CB8AC3E}">
        <p14:creationId xmlns:p14="http://schemas.microsoft.com/office/powerpoint/2010/main" val="598459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C14B3-369C-DC56-AB52-15C6BF2F36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C1592F0-E6D5-AA6A-B252-19F7755199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329B3356-D15C-2C29-9BEA-765A4542FB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D839F7-07AE-E304-2227-E245E9431D17}"/>
              </a:ext>
            </a:extLst>
          </p:cNvPr>
          <p:cNvSpPr>
            <a:spLocks noGrp="1"/>
          </p:cNvSpPr>
          <p:nvPr>
            <p:ph type="dt" sz="half" idx="10"/>
          </p:nvPr>
        </p:nvSpPr>
        <p:spPr/>
        <p:txBody>
          <a:bodyPr/>
          <a:lstStyle/>
          <a:p>
            <a:fld id="{9A59C229-7B23-498D-83DE-6B60C79C84EA}" type="datetimeFigureOut">
              <a:rPr lang="en-IN" smtClean="0"/>
              <a:t>14-07-2023</a:t>
            </a:fld>
            <a:endParaRPr lang="en-IN"/>
          </a:p>
        </p:txBody>
      </p:sp>
      <p:sp>
        <p:nvSpPr>
          <p:cNvPr id="6" name="Footer Placeholder 5">
            <a:extLst>
              <a:ext uri="{FF2B5EF4-FFF2-40B4-BE49-F238E27FC236}">
                <a16:creationId xmlns:a16="http://schemas.microsoft.com/office/drawing/2014/main" id="{A60CA51C-F4FF-D4DC-D1F6-F7EC5217D78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D19296E-173B-C203-41E9-4EE59663C5F1}"/>
              </a:ext>
            </a:extLst>
          </p:cNvPr>
          <p:cNvSpPr>
            <a:spLocks noGrp="1"/>
          </p:cNvSpPr>
          <p:nvPr>
            <p:ph type="sldNum" sz="quarter" idx="12"/>
          </p:nvPr>
        </p:nvSpPr>
        <p:spPr/>
        <p:txBody>
          <a:bodyPr/>
          <a:lstStyle/>
          <a:p>
            <a:fld id="{C45D141A-1D82-478B-B5B9-8C2BF51D4ED2}" type="slidenum">
              <a:rPr lang="en-IN" smtClean="0"/>
              <a:t>‹#›</a:t>
            </a:fld>
            <a:endParaRPr lang="en-IN"/>
          </a:p>
        </p:txBody>
      </p:sp>
    </p:spTree>
    <p:extLst>
      <p:ext uri="{BB962C8B-B14F-4D97-AF65-F5344CB8AC3E}">
        <p14:creationId xmlns:p14="http://schemas.microsoft.com/office/powerpoint/2010/main" val="4099738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319CDA-A6F2-D95C-2A56-C7B01595D1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0EBEBD7-113F-0C85-3FFF-6871C92615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797FBD6-A145-B141-DB77-1ACB1A125C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59C229-7B23-498D-83DE-6B60C79C84EA}" type="datetimeFigureOut">
              <a:rPr lang="en-IN" smtClean="0"/>
              <a:t>14-07-2023</a:t>
            </a:fld>
            <a:endParaRPr lang="en-IN"/>
          </a:p>
        </p:txBody>
      </p:sp>
      <p:sp>
        <p:nvSpPr>
          <p:cNvPr id="5" name="Footer Placeholder 4">
            <a:extLst>
              <a:ext uri="{FF2B5EF4-FFF2-40B4-BE49-F238E27FC236}">
                <a16:creationId xmlns:a16="http://schemas.microsoft.com/office/drawing/2014/main" id="{46155AA4-9284-E5DB-A3C7-539CC5598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BDDCE39-CB7D-68A2-8D24-1086A16DFB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5D141A-1D82-478B-B5B9-8C2BF51D4ED2}" type="slidenum">
              <a:rPr lang="en-IN" smtClean="0"/>
              <a:t>‹#›</a:t>
            </a:fld>
            <a:endParaRPr lang="en-IN"/>
          </a:p>
        </p:txBody>
      </p:sp>
    </p:spTree>
    <p:extLst>
      <p:ext uri="{BB962C8B-B14F-4D97-AF65-F5344CB8AC3E}">
        <p14:creationId xmlns:p14="http://schemas.microsoft.com/office/powerpoint/2010/main" val="625980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8DD14-C865-429A-12F6-6837A482D460}"/>
              </a:ext>
            </a:extLst>
          </p:cNvPr>
          <p:cNvSpPr>
            <a:spLocks noGrp="1"/>
          </p:cNvSpPr>
          <p:nvPr>
            <p:ph type="ctrTitle"/>
          </p:nvPr>
        </p:nvSpPr>
        <p:spPr/>
        <p:txBody>
          <a:bodyPr/>
          <a:lstStyle/>
          <a:p>
            <a:r>
              <a:rPr lang="en-IN" dirty="0"/>
              <a:t>MRI BRAIN </a:t>
            </a:r>
          </a:p>
        </p:txBody>
      </p:sp>
      <p:sp>
        <p:nvSpPr>
          <p:cNvPr id="3" name="Subtitle 2">
            <a:extLst>
              <a:ext uri="{FF2B5EF4-FFF2-40B4-BE49-F238E27FC236}">
                <a16:creationId xmlns:a16="http://schemas.microsoft.com/office/drawing/2014/main" id="{54D1C967-82EB-0A7C-5DA1-163FFC2DABE9}"/>
              </a:ext>
            </a:extLst>
          </p:cNvPr>
          <p:cNvSpPr>
            <a:spLocks noGrp="1"/>
          </p:cNvSpPr>
          <p:nvPr>
            <p:ph type="subTitle" idx="1"/>
          </p:nvPr>
        </p:nvSpPr>
        <p:spPr/>
        <p:txBody>
          <a:bodyPr/>
          <a:lstStyle/>
          <a:p>
            <a:r>
              <a:rPr lang="en-IN" dirty="0"/>
              <a:t>BY </a:t>
            </a:r>
          </a:p>
          <a:p>
            <a:r>
              <a:rPr lang="en-IN" dirty="0"/>
              <a:t>PRATHIBHA MALINI </a:t>
            </a:r>
          </a:p>
        </p:txBody>
      </p:sp>
    </p:spTree>
    <p:extLst>
      <p:ext uri="{BB962C8B-B14F-4D97-AF65-F5344CB8AC3E}">
        <p14:creationId xmlns:p14="http://schemas.microsoft.com/office/powerpoint/2010/main" val="942591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2E904-0BC6-4ED5-B46A-3B8B89514228}"/>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0416E43-6F0E-93E8-707C-0C8DAE889D44}"/>
              </a:ext>
            </a:extLst>
          </p:cNvPr>
          <p:cNvSpPr>
            <a:spLocks noGrp="1"/>
          </p:cNvSpPr>
          <p:nvPr>
            <p:ph idx="1"/>
          </p:nvPr>
        </p:nvSpPr>
        <p:spPr>
          <a:xfrm>
            <a:off x="838199" y="1825625"/>
            <a:ext cx="5157663" cy="4169658"/>
          </a:xfrm>
        </p:spPr>
        <p:txBody>
          <a:bodyPr>
            <a:normAutofit/>
          </a:bodyPr>
          <a:lstStyle/>
          <a:p>
            <a:r>
              <a:rPr lang="en-US" sz="2000" dirty="0">
                <a:latin typeface="Times New Roman" panose="02020603050405020304" pitchFamily="18" charset="0"/>
                <a:cs typeface="Times New Roman" panose="02020603050405020304" pitchFamily="18" charset="0"/>
              </a:rPr>
              <a:t>T2 </a:t>
            </a:r>
            <a:r>
              <a:rPr lang="en-US" sz="2000" dirty="0" err="1">
                <a:latin typeface="Times New Roman" panose="02020603050405020304" pitchFamily="18" charset="0"/>
                <a:cs typeface="Times New Roman" panose="02020603050405020304" pitchFamily="18" charset="0"/>
              </a:rPr>
              <a:t>tse</a:t>
            </a:r>
            <a:r>
              <a:rPr lang="en-US" sz="2000" dirty="0">
                <a:latin typeface="Times New Roman" panose="02020603050405020304" pitchFamily="18" charset="0"/>
                <a:cs typeface="Times New Roman" panose="02020603050405020304" pitchFamily="18" charset="0"/>
              </a:rPr>
              <a:t> axial</a:t>
            </a:r>
          </a:p>
          <a:p>
            <a:r>
              <a:rPr lang="en-US" sz="1800" dirty="0">
                <a:latin typeface="Times New Roman" panose="02020603050405020304" pitchFamily="18" charset="0"/>
                <a:cs typeface="Times New Roman" panose="02020603050405020304" pitchFamily="18" charset="0"/>
              </a:rPr>
              <a:t>Plan the axial slices on the sagittal plane; angle the position block parallel to the genu and splenium of the corpus callosum. Slices must be sufficient to cover the whole brain from the vertex to the line of the foramen magnum. Check the positioning block in the other two planes. An appropriate angle must be given in coronal plane on a tilted head (perpendicular to the line of 3rd ventricle and brain stem).</a:t>
            </a:r>
          </a:p>
          <a:p>
            <a:endParaRPr lang="en-IN" dirty="0"/>
          </a:p>
        </p:txBody>
      </p:sp>
      <p:pic>
        <p:nvPicPr>
          <p:cNvPr id="4" name="Picture 3">
            <a:extLst>
              <a:ext uri="{FF2B5EF4-FFF2-40B4-BE49-F238E27FC236}">
                <a16:creationId xmlns:a16="http://schemas.microsoft.com/office/drawing/2014/main" id="{BCC4446B-F8EF-937D-4AC0-1E6B75A8FC9C}"/>
              </a:ext>
            </a:extLst>
          </p:cNvPr>
          <p:cNvPicPr>
            <a:picLocks noChangeAspect="1"/>
          </p:cNvPicPr>
          <p:nvPr/>
        </p:nvPicPr>
        <p:blipFill>
          <a:blip r:embed="rId2"/>
          <a:stretch>
            <a:fillRect/>
          </a:stretch>
        </p:blipFill>
        <p:spPr>
          <a:xfrm>
            <a:off x="6371686" y="2162755"/>
            <a:ext cx="5157663" cy="3434963"/>
          </a:xfrm>
          <a:prstGeom prst="rect">
            <a:avLst/>
          </a:prstGeom>
        </p:spPr>
      </p:pic>
    </p:spTree>
    <p:extLst>
      <p:ext uri="{BB962C8B-B14F-4D97-AF65-F5344CB8AC3E}">
        <p14:creationId xmlns:p14="http://schemas.microsoft.com/office/powerpoint/2010/main" val="328472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9BC0D-5D5B-31C8-C49C-EF4BFBC3238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9E2AEE2D-6FBC-35E5-E79A-373007C56255}"/>
              </a:ext>
            </a:extLst>
          </p:cNvPr>
          <p:cNvSpPr>
            <a:spLocks noGrp="1"/>
          </p:cNvSpPr>
          <p:nvPr>
            <p:ph idx="1"/>
          </p:nvPr>
        </p:nvSpPr>
        <p:spPr>
          <a:xfrm>
            <a:off x="838200" y="1825625"/>
            <a:ext cx="4950350" cy="4351338"/>
          </a:xfrm>
        </p:spPr>
        <p:txBody>
          <a:bodyPr>
            <a:normAutofit/>
          </a:bodyPr>
          <a:lstStyle/>
          <a:p>
            <a:r>
              <a:rPr lang="en-US" sz="2100" dirty="0">
                <a:latin typeface="Times New Roman" panose="02020603050405020304" pitchFamily="18" charset="0"/>
                <a:cs typeface="Times New Roman" panose="02020603050405020304" pitchFamily="18" charset="0"/>
              </a:rPr>
              <a:t>T2 FLAIR axial</a:t>
            </a:r>
          </a:p>
          <a:p>
            <a:endParaRPr lang="en-US" sz="2100" dirty="0">
              <a:latin typeface="Times New Roman" panose="02020603050405020304" pitchFamily="18" charset="0"/>
              <a:cs typeface="Times New Roman" panose="02020603050405020304" pitchFamily="18" charset="0"/>
            </a:endParaRPr>
          </a:p>
          <a:p>
            <a:r>
              <a:rPr lang="en-US" sz="2100" dirty="0">
                <a:latin typeface="Times New Roman" panose="02020603050405020304" pitchFamily="18" charset="0"/>
                <a:cs typeface="Times New Roman" panose="02020603050405020304" pitchFamily="18" charset="0"/>
              </a:rPr>
              <a:t>Plan the axial slices on the sagittal plane; angle the position block parallel to the genu and splenium of the corpus callosum. Slices must be sufficient to cover the whole brain from the vertex to the line of the foramen magnum. Check the positioning block in the other two planes. An appropriate angle must be given in coronal plane on a tilted head (perpendicular to the line of 3rd ventricle and brain stem</a:t>
            </a:r>
            <a:r>
              <a:rPr lang="en-US" dirty="0"/>
              <a:t>).</a:t>
            </a:r>
          </a:p>
          <a:p>
            <a:endParaRPr lang="en-US" dirty="0"/>
          </a:p>
        </p:txBody>
      </p:sp>
      <p:pic>
        <p:nvPicPr>
          <p:cNvPr id="4" name="Picture 3">
            <a:extLst>
              <a:ext uri="{FF2B5EF4-FFF2-40B4-BE49-F238E27FC236}">
                <a16:creationId xmlns:a16="http://schemas.microsoft.com/office/drawing/2014/main" id="{DD1B17A5-AF82-6B10-FD9C-F9A6EAA4BE10}"/>
              </a:ext>
            </a:extLst>
          </p:cNvPr>
          <p:cNvPicPr>
            <a:picLocks noChangeAspect="1"/>
          </p:cNvPicPr>
          <p:nvPr/>
        </p:nvPicPr>
        <p:blipFill rotWithShape="1">
          <a:blip r:embed="rId2"/>
          <a:srcRect t="5154" r="78250" b="57368"/>
          <a:stretch/>
        </p:blipFill>
        <p:spPr>
          <a:xfrm>
            <a:off x="7402664" y="2387379"/>
            <a:ext cx="4238046" cy="3409122"/>
          </a:xfrm>
          <a:prstGeom prst="rect">
            <a:avLst/>
          </a:prstGeom>
        </p:spPr>
      </p:pic>
    </p:spTree>
    <p:extLst>
      <p:ext uri="{BB962C8B-B14F-4D97-AF65-F5344CB8AC3E}">
        <p14:creationId xmlns:p14="http://schemas.microsoft.com/office/powerpoint/2010/main" val="405487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7BB75-C67A-67C0-CA41-F530E50083A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00A731A-4085-2281-EA46-F7438DEF8061}"/>
              </a:ext>
            </a:extLst>
          </p:cNvPr>
          <p:cNvSpPr>
            <a:spLocks noGrp="1"/>
          </p:cNvSpPr>
          <p:nvPr>
            <p:ph idx="1"/>
          </p:nvPr>
        </p:nvSpPr>
        <p:spPr>
          <a:xfrm>
            <a:off x="838200" y="1825625"/>
            <a:ext cx="5626210" cy="4351338"/>
          </a:xfrm>
        </p:spPr>
        <p:txBody>
          <a:bodyPr>
            <a:normAutofit/>
          </a:bodyPr>
          <a:lstStyle/>
          <a:p>
            <a:r>
              <a:rPr lang="en-US" sz="1800" dirty="0">
                <a:latin typeface="Times New Roman" panose="02020603050405020304" pitchFamily="18" charset="0"/>
                <a:cs typeface="Times New Roman" panose="02020603050405020304" pitchFamily="18" charset="0"/>
              </a:rPr>
              <a:t>T1 SE coronal</a:t>
            </a:r>
          </a:p>
          <a:p>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Plan the coronal slices on the sagittal plane; angle the position block perpendicular to the corpus callosum. Check the positioning block in the other two planes. An appropriate angle must be given in the axial plane on a tilted head (perpendicular to mid line of the brain). Slices must be sufficient to cover the whole brain from the frontal sinus to the line of the occipital protuberance.</a:t>
            </a:r>
            <a:endParaRPr lang="en-IN" sz="18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01E5197-E867-5080-4156-9BB6D28AAED4}"/>
              </a:ext>
            </a:extLst>
          </p:cNvPr>
          <p:cNvPicPr>
            <a:picLocks noChangeAspect="1"/>
          </p:cNvPicPr>
          <p:nvPr/>
        </p:nvPicPr>
        <p:blipFill>
          <a:blip r:embed="rId2"/>
          <a:stretch>
            <a:fillRect/>
          </a:stretch>
        </p:blipFill>
        <p:spPr>
          <a:xfrm>
            <a:off x="6702950" y="2332387"/>
            <a:ext cx="5168347" cy="3307749"/>
          </a:xfrm>
          <a:prstGeom prst="rect">
            <a:avLst/>
          </a:prstGeom>
        </p:spPr>
      </p:pic>
    </p:spTree>
    <p:extLst>
      <p:ext uri="{BB962C8B-B14F-4D97-AF65-F5344CB8AC3E}">
        <p14:creationId xmlns:p14="http://schemas.microsoft.com/office/powerpoint/2010/main" val="1084330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2BEB6-2619-B921-0C9D-8DB0C4E832A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42791A4-2820-1E5A-1FF5-75108B76C883}"/>
              </a:ext>
            </a:extLst>
          </p:cNvPr>
          <p:cNvSpPr>
            <a:spLocks noGrp="1"/>
          </p:cNvSpPr>
          <p:nvPr>
            <p:ph idx="1"/>
          </p:nvPr>
        </p:nvSpPr>
        <p:spPr>
          <a:xfrm>
            <a:off x="838200" y="1825625"/>
            <a:ext cx="5196840" cy="4351338"/>
          </a:xfrm>
        </p:spPr>
        <p:txBody>
          <a:bodyPr>
            <a:normAutofit/>
          </a:bodyPr>
          <a:lstStyle/>
          <a:p>
            <a:r>
              <a:rPr lang="en-US" sz="1800" dirty="0">
                <a:latin typeface="Times New Roman" panose="02020603050405020304" pitchFamily="18" charset="0"/>
                <a:cs typeface="Times New Roman" panose="02020603050405020304" pitchFamily="18" charset="0"/>
              </a:rPr>
              <a:t>T2 </a:t>
            </a:r>
            <a:r>
              <a:rPr lang="en-US" sz="1800" dirty="0" err="1">
                <a:latin typeface="Times New Roman" panose="02020603050405020304" pitchFamily="18" charset="0"/>
                <a:cs typeface="Times New Roman" panose="02020603050405020304" pitchFamily="18" charset="0"/>
              </a:rPr>
              <a:t>tse</a:t>
            </a:r>
            <a:r>
              <a:rPr lang="en-US" sz="1800" dirty="0">
                <a:latin typeface="Times New Roman" panose="02020603050405020304" pitchFamily="18" charset="0"/>
                <a:cs typeface="Times New Roman" panose="02020603050405020304" pitchFamily="18" charset="0"/>
              </a:rPr>
              <a:t> sagittal</a:t>
            </a:r>
          </a:p>
          <a:p>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Plan the sagittal slices on the axial plane; angle the position block parallel to midline of the brain.  Check the positioning block in the other two planes. An appropriate angle must be given in the coronal plane on a tilted head (parallel to the line along 3rd ventricle and brain stem). Slices must be sufficient to cover the brain from temporal lobe to temporal lobe.</a:t>
            </a:r>
            <a:endParaRPr lang="en-IN" sz="18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14316DB-2024-73C5-296F-83D859F07F1F}"/>
              </a:ext>
            </a:extLst>
          </p:cNvPr>
          <p:cNvPicPr>
            <a:picLocks noChangeAspect="1"/>
          </p:cNvPicPr>
          <p:nvPr/>
        </p:nvPicPr>
        <p:blipFill>
          <a:blip r:embed="rId2"/>
          <a:stretch>
            <a:fillRect/>
          </a:stretch>
        </p:blipFill>
        <p:spPr>
          <a:xfrm>
            <a:off x="6607534" y="2534444"/>
            <a:ext cx="3929228" cy="2933700"/>
          </a:xfrm>
          <a:prstGeom prst="rect">
            <a:avLst/>
          </a:prstGeom>
        </p:spPr>
      </p:pic>
    </p:spTree>
    <p:extLst>
      <p:ext uri="{BB962C8B-B14F-4D97-AF65-F5344CB8AC3E}">
        <p14:creationId xmlns:p14="http://schemas.microsoft.com/office/powerpoint/2010/main" val="2210084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C6FD-1E76-E5F4-8EAC-78BA522EAC2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F6D633F8-AB4A-42EF-6F40-D1CEB34C0FB7}"/>
              </a:ext>
            </a:extLst>
          </p:cNvPr>
          <p:cNvSpPr>
            <a:spLocks noGrp="1"/>
          </p:cNvSpPr>
          <p:nvPr>
            <p:ph idx="1"/>
          </p:nvPr>
        </p:nvSpPr>
        <p:spPr>
          <a:xfrm>
            <a:off x="838200" y="1825625"/>
            <a:ext cx="4528930" cy="4351338"/>
          </a:xfrm>
        </p:spPr>
        <p:txBody>
          <a:bodyPr>
            <a:normAutofit fontScale="92500" lnSpcReduction="20000"/>
          </a:bodyPr>
          <a:lstStyle/>
          <a:p>
            <a:r>
              <a:rPr lang="en-US" sz="2300" dirty="0">
                <a:latin typeface="Times New Roman" panose="02020603050405020304" pitchFamily="18" charset="0"/>
                <a:cs typeface="Times New Roman" panose="02020603050405020304" pitchFamily="18" charset="0"/>
              </a:rPr>
              <a:t>DWI epi3scan trace axial</a:t>
            </a:r>
          </a:p>
          <a:p>
            <a:endParaRPr lang="en-US" sz="2300" dirty="0">
              <a:latin typeface="Times New Roman" panose="02020603050405020304" pitchFamily="18" charset="0"/>
              <a:cs typeface="Times New Roman" panose="02020603050405020304" pitchFamily="18" charset="0"/>
            </a:endParaRPr>
          </a:p>
          <a:p>
            <a:r>
              <a:rPr lang="en-US" sz="2300" dirty="0">
                <a:latin typeface="Times New Roman" panose="02020603050405020304" pitchFamily="18" charset="0"/>
                <a:cs typeface="Times New Roman" panose="02020603050405020304" pitchFamily="18" charset="0"/>
              </a:rPr>
              <a:t>Plan the DWI axial slices on the sagittal plane; angle the position block parallel to the line from the glabella to the foramen magnum. This angle will reduce air-bone interface artefacts from the Para nasal sinuses. Slices must be sufficient to cover the whole brain from the vertex to the foramen magnum. Check the positioning block in the other two planes. An appropriate angle must be given in the coronal plane on a tilted head (perpendicular to the line of 3rd ventricle and brain stem).</a:t>
            </a:r>
          </a:p>
          <a:p>
            <a:endParaRPr lang="en-US" dirty="0"/>
          </a:p>
          <a:p>
            <a:endParaRPr lang="en-IN" dirty="0"/>
          </a:p>
        </p:txBody>
      </p:sp>
      <p:pic>
        <p:nvPicPr>
          <p:cNvPr id="4" name="Picture 3">
            <a:extLst>
              <a:ext uri="{FF2B5EF4-FFF2-40B4-BE49-F238E27FC236}">
                <a16:creationId xmlns:a16="http://schemas.microsoft.com/office/drawing/2014/main" id="{7DB96A9D-DD4F-E5BC-3587-EB0F16A30A64}"/>
              </a:ext>
            </a:extLst>
          </p:cNvPr>
          <p:cNvPicPr>
            <a:picLocks noChangeAspect="1"/>
          </p:cNvPicPr>
          <p:nvPr/>
        </p:nvPicPr>
        <p:blipFill>
          <a:blip r:embed="rId2"/>
          <a:stretch>
            <a:fillRect/>
          </a:stretch>
        </p:blipFill>
        <p:spPr>
          <a:xfrm>
            <a:off x="6170212" y="2909515"/>
            <a:ext cx="4223426" cy="2438400"/>
          </a:xfrm>
          <a:prstGeom prst="rect">
            <a:avLst/>
          </a:prstGeom>
        </p:spPr>
      </p:pic>
    </p:spTree>
    <p:extLst>
      <p:ext uri="{BB962C8B-B14F-4D97-AF65-F5344CB8AC3E}">
        <p14:creationId xmlns:p14="http://schemas.microsoft.com/office/powerpoint/2010/main" val="1995230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E9917-233D-FC05-ECFC-25C4C5833255}"/>
              </a:ext>
            </a:extLst>
          </p:cNvPr>
          <p:cNvSpPr>
            <a:spLocks noGrp="1"/>
          </p:cNvSpPr>
          <p:nvPr>
            <p:ph type="title"/>
          </p:nvPr>
        </p:nvSpPr>
        <p:spPr/>
        <p:txBody>
          <a:bodyPr>
            <a:normAutofit fontScale="90000"/>
          </a:bodyPr>
          <a:lstStyle/>
          <a:p>
            <a:r>
              <a:rPr lang="fr-FR" dirty="0"/>
              <a:t>Indications for </a:t>
            </a:r>
            <a:r>
              <a:rPr lang="fr-FR" dirty="0" err="1"/>
              <a:t>contrast</a:t>
            </a:r>
            <a:r>
              <a:rPr lang="fr-FR" dirty="0"/>
              <a:t> enchantement Brain scans</a:t>
            </a:r>
            <a:br>
              <a:rPr lang="fr-FR" dirty="0"/>
            </a:br>
            <a:endParaRPr lang="en-IN" dirty="0"/>
          </a:p>
        </p:txBody>
      </p:sp>
      <p:sp>
        <p:nvSpPr>
          <p:cNvPr id="3" name="Content Placeholder 2">
            <a:extLst>
              <a:ext uri="{FF2B5EF4-FFF2-40B4-BE49-F238E27FC236}">
                <a16:creationId xmlns:a16="http://schemas.microsoft.com/office/drawing/2014/main" id="{2C856543-AFF4-4A10-C9D1-5A831B86ABC9}"/>
              </a:ext>
            </a:extLst>
          </p:cNvPr>
          <p:cNvSpPr>
            <a:spLocks noGrp="1"/>
          </p:cNvSpPr>
          <p:nvPr>
            <p:ph idx="1"/>
          </p:nvPr>
        </p:nvSpPr>
        <p:spPr/>
        <p:txBody>
          <a:bodyPr>
            <a:normAutofit/>
          </a:bodyPr>
          <a:lstStyle/>
          <a:p>
            <a:r>
              <a:rPr lang="en-IN" dirty="0"/>
              <a:t>&gt; </a:t>
            </a:r>
            <a:r>
              <a:rPr lang="en-IN" sz="1800" dirty="0">
                <a:latin typeface="Times New Roman" panose="02020603050405020304" pitchFamily="18" charset="0"/>
                <a:cs typeface="Times New Roman" panose="02020603050405020304" pitchFamily="18" charset="0"/>
              </a:rPr>
              <a:t>Tumour, Metastases, Cranial nerve lesion, Indeterminate intracranial lesion, IAC mass  </a:t>
            </a:r>
          </a:p>
          <a:p>
            <a:r>
              <a:rPr lang="en-IN" sz="1800" dirty="0">
                <a:latin typeface="Times New Roman" panose="02020603050405020304" pitchFamily="18" charset="0"/>
                <a:cs typeface="Times New Roman" panose="02020603050405020304" pitchFamily="18" charset="0"/>
              </a:rPr>
              <a:t>&gt; Cavernous angioma, Amyloid angiopathy, Neurocysticercosis</a:t>
            </a:r>
          </a:p>
          <a:p>
            <a:r>
              <a:rPr lang="en-IN" sz="1800" dirty="0">
                <a:latin typeface="Times New Roman" panose="02020603050405020304" pitchFamily="18" charset="0"/>
                <a:cs typeface="Times New Roman" panose="02020603050405020304" pitchFamily="18" charset="0"/>
              </a:rPr>
              <a:t>&gt; Meningitis, Encephalitis, Leptomeningeal spread</a:t>
            </a:r>
          </a:p>
          <a:p>
            <a:r>
              <a:rPr lang="en-IN" sz="1800" dirty="0">
                <a:latin typeface="Times New Roman" panose="02020603050405020304" pitchFamily="18" charset="0"/>
                <a:cs typeface="Times New Roman" panose="02020603050405020304" pitchFamily="18" charset="0"/>
              </a:rPr>
              <a:t>&gt; Multiple Sclerosis, AVM, HIV, Infection Abscess</a:t>
            </a:r>
          </a:p>
          <a:p>
            <a:r>
              <a:rPr lang="en-IN" sz="1800" dirty="0">
                <a:latin typeface="Times New Roman" panose="02020603050405020304" pitchFamily="18" charset="0"/>
                <a:cs typeface="Times New Roman" panose="02020603050405020304" pitchFamily="18" charset="0"/>
              </a:rPr>
              <a:t>&gt; Leukodystrophies, Delayed development</a:t>
            </a:r>
          </a:p>
          <a:p>
            <a:r>
              <a:rPr lang="en-IN" sz="1800" dirty="0">
                <a:latin typeface="Times New Roman" panose="02020603050405020304" pitchFamily="18" charset="0"/>
                <a:cs typeface="Times New Roman" panose="02020603050405020304" pitchFamily="18" charset="0"/>
              </a:rPr>
              <a:t>&gt; Syringomyelia(Syrinx)</a:t>
            </a:r>
          </a:p>
          <a:p>
            <a:endParaRPr lang="en-IN" sz="1800"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3218879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C88BDE-60AD-F664-738C-D0C3763528D7}"/>
              </a:ext>
            </a:extLst>
          </p:cNvPr>
          <p:cNvSpPr>
            <a:spLocks noGrp="1"/>
          </p:cNvSpPr>
          <p:nvPr>
            <p:ph idx="1"/>
          </p:nvPr>
        </p:nvSpPr>
        <p:spPr/>
        <p:txBody>
          <a:bodyPr/>
          <a:lstStyle/>
          <a:p>
            <a:pPr marL="0" indent="0">
              <a:buNone/>
            </a:pPr>
            <a:endParaRPr lang="en-IN" dirty="0"/>
          </a:p>
          <a:p>
            <a:pPr marL="0" indent="0">
              <a:buNone/>
            </a:pPr>
            <a:endParaRPr lang="en-IN" dirty="0"/>
          </a:p>
          <a:p>
            <a:pPr marL="0" indent="0">
              <a:buNone/>
            </a:pPr>
            <a:endParaRPr lang="en-IN" dirty="0"/>
          </a:p>
          <a:p>
            <a:pPr marL="0" indent="0">
              <a:buNone/>
            </a:pPr>
            <a:r>
              <a:rPr lang="en-IN" sz="3600" dirty="0"/>
              <a:t>                          </a:t>
            </a:r>
            <a:r>
              <a:rPr lang="en-IN" sz="3600" dirty="0">
                <a:latin typeface="Algerian" panose="04020705040A02060702" pitchFamily="82" charset="0"/>
              </a:rPr>
              <a:t>THANK YOU </a:t>
            </a:r>
          </a:p>
        </p:txBody>
      </p:sp>
    </p:spTree>
    <p:extLst>
      <p:ext uri="{BB962C8B-B14F-4D97-AF65-F5344CB8AC3E}">
        <p14:creationId xmlns:p14="http://schemas.microsoft.com/office/powerpoint/2010/main" val="1600058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E632B-33B7-4DFD-5877-5900244A5DFC}"/>
              </a:ext>
            </a:extLst>
          </p:cNvPr>
          <p:cNvSpPr>
            <a:spLocks noGrp="1"/>
          </p:cNvSpPr>
          <p:nvPr>
            <p:ph type="title"/>
          </p:nvPr>
        </p:nvSpPr>
        <p:spPr/>
        <p:txBody>
          <a:bodyPr/>
          <a:lstStyle/>
          <a:p>
            <a:r>
              <a:rPr lang="en-IN" dirty="0"/>
              <a:t>INDICATIONS </a:t>
            </a:r>
          </a:p>
        </p:txBody>
      </p:sp>
      <p:sp>
        <p:nvSpPr>
          <p:cNvPr id="3" name="Content Placeholder 2">
            <a:extLst>
              <a:ext uri="{FF2B5EF4-FFF2-40B4-BE49-F238E27FC236}">
                <a16:creationId xmlns:a16="http://schemas.microsoft.com/office/drawing/2014/main" id="{A25F9BBA-4318-A8E0-D9F5-509A28CDFFDA}"/>
              </a:ext>
            </a:extLst>
          </p:cNvPr>
          <p:cNvSpPr>
            <a:spLocks noGrp="1"/>
          </p:cNvSpPr>
          <p:nvPr>
            <p:ph idx="1"/>
          </p:nvPr>
        </p:nvSpPr>
        <p:spPr/>
        <p:txBody>
          <a:bodyPr>
            <a:noAutofit/>
          </a:bodyPr>
          <a:lstStyle/>
          <a:p>
            <a:r>
              <a:rPr lang="en-IN" sz="1700" dirty="0">
                <a:latin typeface="Times New Roman" panose="02020603050405020304" pitchFamily="18" charset="0"/>
                <a:cs typeface="Times New Roman" panose="02020603050405020304" pitchFamily="18" charset="0"/>
              </a:rPr>
              <a:t>Transient ischaemic attack (TIA), cerebrovascular attack (CVA)</a:t>
            </a:r>
          </a:p>
          <a:p>
            <a:r>
              <a:rPr lang="en-IN" sz="1700" dirty="0">
                <a:latin typeface="Times New Roman" panose="02020603050405020304" pitchFamily="18" charset="0"/>
                <a:cs typeface="Times New Roman" panose="02020603050405020304" pitchFamily="18" charset="0"/>
              </a:rPr>
              <a:t> Infection, inflammation, meningitis, encephalitis, HIV, AIDS, TB</a:t>
            </a:r>
          </a:p>
          <a:p>
            <a:r>
              <a:rPr lang="en-IN" sz="1700" dirty="0">
                <a:latin typeface="Times New Roman" panose="02020603050405020304" pitchFamily="18" charset="0"/>
                <a:cs typeface="Times New Roman" panose="02020603050405020304" pitchFamily="18" charset="0"/>
              </a:rPr>
              <a:t> Cognitive decline, neurodegenerative disorders, dementia</a:t>
            </a:r>
          </a:p>
          <a:p>
            <a:r>
              <a:rPr lang="en-IN" sz="1700" dirty="0">
                <a:latin typeface="Times New Roman" panose="02020603050405020304" pitchFamily="18" charset="0"/>
                <a:cs typeface="Times New Roman" panose="02020603050405020304" pitchFamily="18" charset="0"/>
              </a:rPr>
              <a:t> Demyelinating disease, multiple sclerosis</a:t>
            </a:r>
          </a:p>
          <a:p>
            <a:r>
              <a:rPr lang="en-IN" sz="1700" dirty="0">
                <a:latin typeface="Times New Roman" panose="02020603050405020304" pitchFamily="18" charset="0"/>
                <a:cs typeface="Times New Roman" panose="02020603050405020304" pitchFamily="18" charset="0"/>
              </a:rPr>
              <a:t> Loss of consciousness, seizures, epilepsy</a:t>
            </a:r>
          </a:p>
          <a:p>
            <a:r>
              <a:rPr lang="en-IN" sz="1700" dirty="0">
                <a:latin typeface="Times New Roman" panose="02020603050405020304" pitchFamily="18" charset="0"/>
                <a:cs typeface="Times New Roman" panose="02020603050405020304" pitchFamily="18" charset="0"/>
              </a:rPr>
              <a:t>Brain tumour, metastases, abscess</a:t>
            </a:r>
          </a:p>
          <a:p>
            <a:r>
              <a:rPr lang="en-IN" sz="1700" dirty="0">
                <a:latin typeface="Times New Roman" panose="02020603050405020304" pitchFamily="18" charset="0"/>
                <a:cs typeface="Times New Roman" panose="02020603050405020304" pitchFamily="18" charset="0"/>
              </a:rPr>
              <a:t>Cerebellar lesion, brainstem lesion</a:t>
            </a:r>
          </a:p>
          <a:p>
            <a:r>
              <a:rPr lang="en-IN" sz="1700" dirty="0">
                <a:latin typeface="Times New Roman" panose="02020603050405020304" pitchFamily="18" charset="0"/>
                <a:cs typeface="Times New Roman" panose="02020603050405020304" pitchFamily="18" charset="0"/>
              </a:rPr>
              <a:t> Congenital abnormalities</a:t>
            </a:r>
          </a:p>
          <a:p>
            <a:r>
              <a:rPr lang="en-IN" sz="1700" dirty="0">
                <a:latin typeface="Times New Roman" panose="02020603050405020304" pitchFamily="18" charset="0"/>
                <a:cs typeface="Times New Roman" panose="02020603050405020304" pitchFamily="18" charset="0"/>
              </a:rPr>
              <a:t>Post-operative follow-up</a:t>
            </a:r>
          </a:p>
          <a:p>
            <a:r>
              <a:rPr lang="en-IN" sz="1700" dirty="0">
                <a:latin typeface="Times New Roman" panose="02020603050405020304" pitchFamily="18" charset="0"/>
                <a:cs typeface="Times New Roman" panose="02020603050405020304" pitchFamily="18" charset="0"/>
              </a:rPr>
              <a:t> Vascular pathologies</a:t>
            </a:r>
          </a:p>
          <a:p>
            <a:r>
              <a:rPr lang="en-IN" sz="1700" dirty="0">
                <a:latin typeface="Times New Roman" panose="02020603050405020304" pitchFamily="18" charset="0"/>
                <a:cs typeface="Times New Roman" panose="02020603050405020304" pitchFamily="18" charset="0"/>
              </a:rPr>
              <a:t> Headaches</a:t>
            </a:r>
          </a:p>
          <a:p>
            <a:r>
              <a:rPr lang="en-IN" sz="1700" dirty="0">
                <a:latin typeface="Times New Roman" panose="02020603050405020304" pitchFamily="18" charset="0"/>
                <a:cs typeface="Times New Roman" panose="02020603050405020304" pitchFamily="18" charset="0"/>
              </a:rPr>
              <a:t> Haemorrhage</a:t>
            </a:r>
          </a:p>
          <a:p>
            <a:r>
              <a:rPr lang="en-IN" sz="1700" dirty="0">
                <a:latin typeface="Times New Roman" panose="02020603050405020304" pitchFamily="18" charset="0"/>
                <a:cs typeface="Times New Roman" panose="02020603050405020304" pitchFamily="18" charset="0"/>
              </a:rPr>
              <a:t> Trauma</a:t>
            </a:r>
          </a:p>
          <a:p>
            <a:r>
              <a:rPr lang="en-IN" sz="1700" dirty="0">
                <a:latin typeface="Times New Roman" panose="02020603050405020304" pitchFamily="18" charset="0"/>
                <a:cs typeface="Times New Roman" panose="02020603050405020304" pitchFamily="18" charset="0"/>
              </a:rPr>
              <a:t> Ataxia</a:t>
            </a:r>
          </a:p>
        </p:txBody>
      </p:sp>
    </p:spTree>
    <p:extLst>
      <p:ext uri="{BB962C8B-B14F-4D97-AF65-F5344CB8AC3E}">
        <p14:creationId xmlns:p14="http://schemas.microsoft.com/office/powerpoint/2010/main" val="720407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A4677-5FF4-18B4-9042-ACB6F4AF20C5}"/>
              </a:ext>
            </a:extLst>
          </p:cNvPr>
          <p:cNvSpPr>
            <a:spLocks noGrp="1"/>
          </p:cNvSpPr>
          <p:nvPr>
            <p:ph type="title"/>
          </p:nvPr>
        </p:nvSpPr>
        <p:spPr/>
        <p:txBody>
          <a:bodyPr/>
          <a:lstStyle/>
          <a:p>
            <a:r>
              <a:rPr lang="en-IN" dirty="0"/>
              <a:t>CONTRA INDICATIONS </a:t>
            </a:r>
          </a:p>
        </p:txBody>
      </p:sp>
      <p:sp>
        <p:nvSpPr>
          <p:cNvPr id="3" name="Content Placeholder 2">
            <a:extLst>
              <a:ext uri="{FF2B5EF4-FFF2-40B4-BE49-F238E27FC236}">
                <a16:creationId xmlns:a16="http://schemas.microsoft.com/office/drawing/2014/main" id="{E91C6A5F-ABA5-1B4F-8E15-B508625A3B6F}"/>
              </a:ext>
            </a:extLst>
          </p:cNvPr>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Any electrically, magnetically or mechanically activated implant (e.g. cardiac pacemaker, insulin pump biostimulator, neurostimulator, cochlear implant, and hearing aids)</a:t>
            </a:r>
          </a:p>
          <a:p>
            <a:r>
              <a:rPr lang="en-US" sz="2000" dirty="0">
                <a:latin typeface="Times New Roman" panose="02020603050405020304" pitchFamily="18" charset="0"/>
                <a:cs typeface="Times New Roman" panose="02020603050405020304" pitchFamily="18" charset="0"/>
              </a:rPr>
              <a:t>Intracranial aneurysm clips (unless made of titanium)</a:t>
            </a:r>
          </a:p>
          <a:p>
            <a:r>
              <a:rPr lang="en-US" sz="2000" dirty="0">
                <a:latin typeface="Times New Roman" panose="02020603050405020304" pitchFamily="18" charset="0"/>
                <a:cs typeface="Times New Roman" panose="02020603050405020304" pitchFamily="18" charset="0"/>
              </a:rPr>
              <a:t>Pregnancy (risk vs benefit ratio to be assessed)</a:t>
            </a:r>
          </a:p>
          <a:p>
            <a:r>
              <a:rPr lang="en-US" sz="2000" dirty="0">
                <a:latin typeface="Times New Roman" panose="02020603050405020304" pitchFamily="18" charset="0"/>
                <a:cs typeface="Times New Roman" panose="02020603050405020304" pitchFamily="18" charset="0"/>
              </a:rPr>
              <a:t>Ferromagnetic surgical clips or staples</a:t>
            </a:r>
          </a:p>
          <a:p>
            <a:r>
              <a:rPr lang="en-US" sz="2000" dirty="0">
                <a:latin typeface="Times New Roman" panose="02020603050405020304" pitchFamily="18" charset="0"/>
                <a:cs typeface="Times New Roman" panose="02020603050405020304" pitchFamily="18" charset="0"/>
              </a:rPr>
              <a:t>Metallic foreign body in the eye</a:t>
            </a:r>
          </a:p>
          <a:p>
            <a:r>
              <a:rPr lang="en-US" sz="2000" dirty="0">
                <a:latin typeface="Times New Roman" panose="02020603050405020304" pitchFamily="18" charset="0"/>
                <a:cs typeface="Times New Roman" panose="02020603050405020304" pitchFamily="18" charset="0"/>
              </a:rPr>
              <a:t>Metal shrapnel or bullet</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0024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52E56-F950-492B-0855-BD9479D8667F}"/>
              </a:ext>
            </a:extLst>
          </p:cNvPr>
          <p:cNvSpPr>
            <a:spLocks noGrp="1"/>
          </p:cNvSpPr>
          <p:nvPr>
            <p:ph type="title"/>
          </p:nvPr>
        </p:nvSpPr>
        <p:spPr/>
        <p:txBody>
          <a:bodyPr/>
          <a:lstStyle/>
          <a:p>
            <a:r>
              <a:rPr lang="en-IN" dirty="0"/>
              <a:t>PREPARATION </a:t>
            </a:r>
          </a:p>
        </p:txBody>
      </p:sp>
      <p:sp>
        <p:nvSpPr>
          <p:cNvPr id="3" name="Content Placeholder 2">
            <a:extLst>
              <a:ext uri="{FF2B5EF4-FFF2-40B4-BE49-F238E27FC236}">
                <a16:creationId xmlns:a16="http://schemas.microsoft.com/office/drawing/2014/main" id="{6DBAB48B-579D-9B17-AA1F-A8E87A17446D}"/>
              </a:ext>
            </a:extLst>
          </p:cNvPr>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A satisfactory written consent form must be taken from the patient before entering the scanner room</a:t>
            </a:r>
          </a:p>
          <a:p>
            <a:r>
              <a:rPr lang="en-US" sz="2000" dirty="0">
                <a:latin typeface="Times New Roman" panose="02020603050405020304" pitchFamily="18" charset="0"/>
                <a:cs typeface="Times New Roman" panose="02020603050405020304" pitchFamily="18" charset="0"/>
              </a:rPr>
              <a:t>Ask the patient to remove all metal objects including keys, coins, wallet, cards with magnetic strips, </a:t>
            </a:r>
            <a:r>
              <a:rPr lang="en-US" sz="2000" dirty="0" err="1">
                <a:latin typeface="Times New Roman" panose="02020603050405020304" pitchFamily="18" charset="0"/>
                <a:cs typeface="Times New Roman" panose="02020603050405020304" pitchFamily="18" charset="0"/>
              </a:rPr>
              <a:t>jewellery</a:t>
            </a:r>
            <a:r>
              <a:rPr lang="en-US" sz="2000" dirty="0">
                <a:latin typeface="Times New Roman" panose="02020603050405020304" pitchFamily="18" charset="0"/>
                <a:cs typeface="Times New Roman" panose="02020603050405020304" pitchFamily="18" charset="0"/>
              </a:rPr>
              <a:t>, hearing aid and hairpins</a:t>
            </a:r>
          </a:p>
          <a:p>
            <a:r>
              <a:rPr lang="en-US" sz="2000" dirty="0">
                <a:latin typeface="Times New Roman" panose="02020603050405020304" pitchFamily="18" charset="0"/>
                <a:cs typeface="Times New Roman" panose="02020603050405020304" pitchFamily="18" charset="0"/>
              </a:rPr>
              <a:t>If possible provide a chaperone for claustrophobic patients (e.g. relative or staff )</a:t>
            </a:r>
          </a:p>
          <a:p>
            <a:r>
              <a:rPr lang="en-US" sz="2000" dirty="0">
                <a:latin typeface="Times New Roman" panose="02020603050405020304" pitchFamily="18" charset="0"/>
                <a:cs typeface="Times New Roman" panose="02020603050405020304" pitchFamily="18" charset="0"/>
              </a:rPr>
              <a:t>Contrast injection risk and benefits must be explained to the patient before the scan</a:t>
            </a:r>
          </a:p>
          <a:p>
            <a:r>
              <a:rPr lang="en-US" sz="2000" dirty="0">
                <a:latin typeface="Times New Roman" panose="02020603050405020304" pitchFamily="18" charset="0"/>
                <a:cs typeface="Times New Roman" panose="02020603050405020304" pitchFamily="18" charset="0"/>
              </a:rPr>
              <a:t>Gadolinium should only be given to the patient if GFR is &gt; 30</a:t>
            </a:r>
          </a:p>
          <a:p>
            <a:r>
              <a:rPr lang="en-US" sz="2000" dirty="0">
                <a:latin typeface="Times New Roman" panose="02020603050405020304" pitchFamily="18" charset="0"/>
                <a:cs typeface="Times New Roman" panose="02020603050405020304" pitchFamily="18" charset="0"/>
              </a:rPr>
              <a:t>Offer earplugs or headphones, possibly with music for extra comfort</a:t>
            </a:r>
          </a:p>
          <a:p>
            <a:r>
              <a:rPr lang="en-US" sz="2000" dirty="0">
                <a:latin typeface="Times New Roman" panose="02020603050405020304" pitchFamily="18" charset="0"/>
                <a:cs typeface="Times New Roman" panose="02020603050405020304" pitchFamily="18" charset="0"/>
              </a:rPr>
              <a:t>Explain the procedure to the patient</a:t>
            </a:r>
          </a:p>
          <a:p>
            <a:r>
              <a:rPr lang="en-US" sz="2000" dirty="0">
                <a:latin typeface="Times New Roman" panose="02020603050405020304" pitchFamily="18" charset="0"/>
                <a:cs typeface="Times New Roman" panose="02020603050405020304" pitchFamily="18" charset="0"/>
              </a:rPr>
              <a:t>Instruct the patient to keep still</a:t>
            </a:r>
          </a:p>
          <a:p>
            <a:r>
              <a:rPr lang="en-US" sz="2000" dirty="0">
                <a:latin typeface="Times New Roman" panose="02020603050405020304" pitchFamily="18" charset="0"/>
                <a:cs typeface="Times New Roman" panose="02020603050405020304" pitchFamily="18" charset="0"/>
              </a:rPr>
              <a:t>Note the weight of the patient</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7814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DF7EB-7199-0FBB-07E0-D6C0B7198A00}"/>
              </a:ext>
            </a:extLst>
          </p:cNvPr>
          <p:cNvSpPr>
            <a:spLocks noGrp="1"/>
          </p:cNvSpPr>
          <p:nvPr>
            <p:ph type="title"/>
          </p:nvPr>
        </p:nvSpPr>
        <p:spPr/>
        <p:txBody>
          <a:bodyPr/>
          <a:lstStyle/>
          <a:p>
            <a:r>
              <a:rPr lang="en-IN" dirty="0"/>
              <a:t>POSITION </a:t>
            </a:r>
          </a:p>
        </p:txBody>
      </p:sp>
      <p:sp>
        <p:nvSpPr>
          <p:cNvPr id="3" name="Content Placeholder 2">
            <a:extLst>
              <a:ext uri="{FF2B5EF4-FFF2-40B4-BE49-F238E27FC236}">
                <a16:creationId xmlns:a16="http://schemas.microsoft.com/office/drawing/2014/main" id="{FB9CD781-7617-5FED-0601-695E34A03A84}"/>
              </a:ext>
            </a:extLst>
          </p:cNvPr>
          <p:cNvSpPr>
            <a:spLocks noGrp="1"/>
          </p:cNvSpPr>
          <p:nvPr>
            <p:ph idx="1"/>
          </p:nvPr>
        </p:nvSpPr>
        <p:spPr>
          <a:xfrm>
            <a:off x="838200" y="1825625"/>
            <a:ext cx="4624346" cy="4351338"/>
          </a:xfrm>
        </p:spPr>
        <p:txBody>
          <a:bodyPr>
            <a:normAutofit/>
          </a:bodyPr>
          <a:lstStyle/>
          <a:p>
            <a:r>
              <a:rPr lang="en-US" sz="2000" dirty="0">
                <a:latin typeface="Times New Roman" panose="02020603050405020304" pitchFamily="18" charset="0"/>
                <a:cs typeface="Times New Roman" panose="02020603050405020304" pitchFamily="18" charset="0"/>
              </a:rPr>
              <a:t>Head first supine</a:t>
            </a:r>
          </a:p>
          <a:p>
            <a:r>
              <a:rPr lang="en-US" sz="2000" dirty="0">
                <a:latin typeface="Times New Roman" panose="02020603050405020304" pitchFamily="18" charset="0"/>
                <a:cs typeface="Times New Roman" panose="02020603050405020304" pitchFamily="18" charset="0"/>
              </a:rPr>
              <a:t>Position the head in the head coil and immobilize with cushions</a:t>
            </a:r>
          </a:p>
          <a:p>
            <a:r>
              <a:rPr lang="en-US" sz="2000" dirty="0">
                <a:latin typeface="Times New Roman" panose="02020603050405020304" pitchFamily="18" charset="0"/>
                <a:cs typeface="Times New Roman" panose="02020603050405020304" pitchFamily="18" charset="0"/>
              </a:rPr>
              <a:t>Give cushions under the legs for extra comfort</a:t>
            </a:r>
          </a:p>
          <a:p>
            <a:r>
              <a:rPr lang="en-US" sz="2000" dirty="0">
                <a:latin typeface="Times New Roman" panose="02020603050405020304" pitchFamily="18" charset="0"/>
                <a:cs typeface="Times New Roman" panose="02020603050405020304" pitchFamily="18" charset="0"/>
              </a:rPr>
              <a:t>Centre the laser beam localizer over the glabella</a:t>
            </a:r>
            <a:endParaRPr lang="en-IN"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10F6781-DA1F-1911-7CF8-C1A76AA8ABFD}"/>
              </a:ext>
            </a:extLst>
          </p:cNvPr>
          <p:cNvPicPr>
            <a:picLocks noChangeAspect="1"/>
          </p:cNvPicPr>
          <p:nvPr/>
        </p:nvPicPr>
        <p:blipFill>
          <a:blip r:embed="rId2"/>
          <a:stretch>
            <a:fillRect/>
          </a:stretch>
        </p:blipFill>
        <p:spPr>
          <a:xfrm>
            <a:off x="5878664" y="1825625"/>
            <a:ext cx="5571214" cy="2554742"/>
          </a:xfrm>
          <a:prstGeom prst="rect">
            <a:avLst/>
          </a:prstGeom>
        </p:spPr>
      </p:pic>
    </p:spTree>
    <p:extLst>
      <p:ext uri="{BB962C8B-B14F-4D97-AF65-F5344CB8AC3E}">
        <p14:creationId xmlns:p14="http://schemas.microsoft.com/office/powerpoint/2010/main" val="4058020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C4F4B-870D-A78D-5D75-C26134891558}"/>
              </a:ext>
            </a:extLst>
          </p:cNvPr>
          <p:cNvSpPr>
            <a:spLocks noGrp="1"/>
          </p:cNvSpPr>
          <p:nvPr>
            <p:ph type="title"/>
          </p:nvPr>
        </p:nvSpPr>
        <p:spPr/>
        <p:txBody>
          <a:bodyPr/>
          <a:lstStyle/>
          <a:p>
            <a:r>
              <a:rPr lang="en-IN" dirty="0"/>
              <a:t>Sequences:</a:t>
            </a:r>
            <a:br>
              <a:rPr lang="en-IN" dirty="0"/>
            </a:br>
            <a:endParaRPr lang="en-IN" dirty="0"/>
          </a:p>
        </p:txBody>
      </p:sp>
      <p:sp>
        <p:nvSpPr>
          <p:cNvPr id="3" name="Content Placeholder 2">
            <a:extLst>
              <a:ext uri="{FF2B5EF4-FFF2-40B4-BE49-F238E27FC236}">
                <a16:creationId xmlns:a16="http://schemas.microsoft.com/office/drawing/2014/main" id="{59880C4C-E47A-86B5-C0A0-724BB838CB63}"/>
              </a:ext>
            </a:extLst>
          </p:cNvPr>
          <p:cNvSpPr>
            <a:spLocks noGrp="1"/>
          </p:cNvSpPr>
          <p:nvPr>
            <p:ph idx="1"/>
          </p:nvPr>
        </p:nvSpPr>
        <p:spPr/>
        <p:txBody>
          <a:bodyPr>
            <a:normAutofit fontScale="70000" lnSpcReduction="20000"/>
          </a:bodyPr>
          <a:lstStyle/>
          <a:p>
            <a:pPr marL="0" indent="0">
              <a:buNone/>
            </a:pPr>
            <a:endParaRPr lang="en-US" dirty="0"/>
          </a:p>
          <a:p>
            <a:r>
              <a:rPr lang="en-US" dirty="0"/>
              <a:t> </a:t>
            </a:r>
            <a:r>
              <a:rPr lang="en-US" b="1" dirty="0">
                <a:latin typeface="Times New Roman" panose="02020603050405020304" pitchFamily="18" charset="0"/>
                <a:cs typeface="Times New Roman" panose="02020603050405020304" pitchFamily="18" charset="0"/>
              </a:rPr>
              <a:t>T1-weighted sequence</a:t>
            </a:r>
            <a:r>
              <a:rPr lang="en-US" dirty="0">
                <a:latin typeface="Times New Roman" panose="02020603050405020304" pitchFamily="18" charset="0"/>
                <a:cs typeface="Times New Roman" panose="02020603050405020304" pitchFamily="18" charset="0"/>
              </a:rPr>
              <a:t>: Provides excellent anatomical detail and is useful for evaluating brain structures.</a:t>
            </a:r>
          </a:p>
          <a:p>
            <a:r>
              <a:rPr lang="en-US" b="1" dirty="0">
                <a:latin typeface="Times New Roman" panose="02020603050405020304" pitchFamily="18" charset="0"/>
                <a:cs typeface="Times New Roman" panose="02020603050405020304" pitchFamily="18" charset="0"/>
              </a:rPr>
              <a:t>T2-weighted sequence: </a:t>
            </a:r>
            <a:r>
              <a:rPr lang="en-US" dirty="0">
                <a:latin typeface="Times New Roman" panose="02020603050405020304" pitchFamily="18" charset="0"/>
                <a:cs typeface="Times New Roman" panose="02020603050405020304" pitchFamily="18" charset="0"/>
              </a:rPr>
              <a:t>Shows differences in water content and is helpful in identifying pathology such as edema or tumors.</a:t>
            </a:r>
          </a:p>
          <a:p>
            <a:r>
              <a:rPr lang="en-US" b="1" dirty="0">
                <a:latin typeface="Times New Roman" panose="02020603050405020304" pitchFamily="18" charset="0"/>
                <a:cs typeface="Times New Roman" panose="02020603050405020304" pitchFamily="18" charset="0"/>
              </a:rPr>
              <a:t>Fluid-attenuated inversion recovery (FLAIR): </a:t>
            </a:r>
            <a:r>
              <a:rPr lang="en-US" dirty="0">
                <a:latin typeface="Times New Roman" panose="02020603050405020304" pitchFamily="18" charset="0"/>
                <a:cs typeface="Times New Roman" panose="02020603050405020304" pitchFamily="18" charset="0"/>
              </a:rPr>
              <a:t>Suppresses signals from cerebrospinal fluid (CSF) to enhance the detection of lesions.</a:t>
            </a:r>
          </a:p>
          <a:p>
            <a:r>
              <a:rPr lang="en-US" b="1" dirty="0">
                <a:latin typeface="Times New Roman" panose="02020603050405020304" pitchFamily="18" charset="0"/>
                <a:cs typeface="Times New Roman" panose="02020603050405020304" pitchFamily="18" charset="0"/>
              </a:rPr>
              <a:t>Diffusion-weighted imaging </a:t>
            </a:r>
            <a:r>
              <a:rPr lang="en-US" dirty="0">
                <a:latin typeface="Times New Roman" panose="02020603050405020304" pitchFamily="18" charset="0"/>
                <a:cs typeface="Times New Roman" panose="02020603050405020304" pitchFamily="18" charset="0"/>
              </a:rPr>
              <a:t>(DWI): Measures the random motion of water molecules and is valuable in assessing acute ischemic stroke.</a:t>
            </a:r>
          </a:p>
          <a:p>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Gradient echo (GRE) sequence</a:t>
            </a:r>
            <a:r>
              <a:rPr lang="en-US" dirty="0">
                <a:latin typeface="Times New Roman" panose="02020603050405020304" pitchFamily="18" charset="0"/>
                <a:cs typeface="Times New Roman" panose="02020603050405020304" pitchFamily="18" charset="0"/>
              </a:rPr>
              <a:t>: Sensitive to susceptibility changes and useful in detecting hemorrhages or iron deposits.</a:t>
            </a:r>
          </a:p>
          <a:p>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Magnetic resonance angiography (MRA): </a:t>
            </a:r>
            <a:r>
              <a:rPr lang="en-US" dirty="0">
                <a:latin typeface="Times New Roman" panose="02020603050405020304" pitchFamily="18" charset="0"/>
                <a:cs typeface="Times New Roman" panose="02020603050405020304" pitchFamily="18" charset="0"/>
              </a:rPr>
              <a:t>Provides detailed images of blood vessels in the brain, aiding in the diagnosis of vascular abnormalities.</a:t>
            </a:r>
          </a:p>
          <a:p>
            <a:r>
              <a:rPr lang="en-US" b="1" dirty="0">
                <a:latin typeface="Times New Roman" panose="02020603050405020304" pitchFamily="18" charset="0"/>
                <a:cs typeface="Times New Roman" panose="02020603050405020304" pitchFamily="18" charset="0"/>
              </a:rPr>
              <a:t> Perfusion-weighted imaging (PWI): </a:t>
            </a:r>
            <a:r>
              <a:rPr lang="en-US" dirty="0">
                <a:latin typeface="Times New Roman" panose="02020603050405020304" pitchFamily="18" charset="0"/>
                <a:cs typeface="Times New Roman" panose="02020603050405020304" pitchFamily="18" charset="0"/>
              </a:rPr>
              <a:t>Measures cerebral blood flow and is employed to assess perfusion abnormalities</a:t>
            </a:r>
            <a:r>
              <a:rPr lang="en-US" dirty="0"/>
              <a:t>.</a:t>
            </a:r>
            <a:endParaRPr lang="en-IN" dirty="0"/>
          </a:p>
        </p:txBody>
      </p:sp>
    </p:spTree>
    <p:extLst>
      <p:ext uri="{BB962C8B-B14F-4D97-AF65-F5344CB8AC3E}">
        <p14:creationId xmlns:p14="http://schemas.microsoft.com/office/powerpoint/2010/main" val="499007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A4B78-B5F8-90BA-9628-1421430BF7DF}"/>
              </a:ext>
            </a:extLst>
          </p:cNvPr>
          <p:cNvSpPr>
            <a:spLocks noGrp="1"/>
          </p:cNvSpPr>
          <p:nvPr>
            <p:ph type="title"/>
          </p:nvPr>
        </p:nvSpPr>
        <p:spPr/>
        <p:txBody>
          <a:bodyPr/>
          <a:lstStyle/>
          <a:p>
            <a:r>
              <a:rPr lang="en-IN" dirty="0"/>
              <a:t>PARA METERS </a:t>
            </a:r>
          </a:p>
        </p:txBody>
      </p:sp>
      <p:sp>
        <p:nvSpPr>
          <p:cNvPr id="3" name="Content Placeholder 2">
            <a:extLst>
              <a:ext uri="{FF2B5EF4-FFF2-40B4-BE49-F238E27FC236}">
                <a16:creationId xmlns:a16="http://schemas.microsoft.com/office/drawing/2014/main" id="{8E6F71EB-2243-CCFB-9C95-EDC0AA5A1DE3}"/>
              </a:ext>
            </a:extLst>
          </p:cNvPr>
          <p:cNvSpPr>
            <a:spLocks noGrp="1"/>
          </p:cNvSpPr>
          <p:nvPr>
            <p:ph idx="1"/>
          </p:nvPr>
        </p:nvSpPr>
        <p:spPr/>
        <p:txBody>
          <a:bodyPr>
            <a:normAutofit/>
          </a:bodyPr>
          <a:lstStyle/>
          <a:p>
            <a:r>
              <a:rPr lang="en-US" sz="2000" b="1" dirty="0">
                <a:latin typeface="Times New Roman" panose="02020603050405020304" pitchFamily="18" charset="0"/>
                <a:cs typeface="Times New Roman" panose="02020603050405020304" pitchFamily="18" charset="0"/>
              </a:rPr>
              <a:t>Field strength</a:t>
            </a:r>
            <a:r>
              <a:rPr lang="en-US" sz="2000" dirty="0">
                <a:latin typeface="Times New Roman" panose="02020603050405020304" pitchFamily="18" charset="0"/>
                <a:cs typeface="Times New Roman" panose="02020603050405020304" pitchFamily="18" charset="0"/>
              </a:rPr>
              <a:t>: The strength of the magnetic field generated by the MRI scanner, typically 1.5 Tesla or 3 Tesla for brain imaging.</a:t>
            </a:r>
          </a:p>
          <a:p>
            <a:r>
              <a:rPr lang="en-US" sz="2000" b="1" dirty="0">
                <a:latin typeface="Times New Roman" panose="02020603050405020304" pitchFamily="18" charset="0"/>
                <a:cs typeface="Times New Roman" panose="02020603050405020304" pitchFamily="18" charset="0"/>
              </a:rPr>
              <a:t>Slice thickness</a:t>
            </a:r>
            <a:r>
              <a:rPr lang="en-US" sz="2000" dirty="0">
                <a:latin typeface="Times New Roman" panose="02020603050405020304" pitchFamily="18" charset="0"/>
                <a:cs typeface="Times New Roman" panose="02020603050405020304" pitchFamily="18" charset="0"/>
              </a:rPr>
              <a:t>: The thickness of each image slice acquired during the scan, usually ranging from 1 to 5 millimeters.</a:t>
            </a:r>
          </a:p>
          <a:p>
            <a:r>
              <a:rPr lang="en-US" sz="2000" b="1" dirty="0">
                <a:latin typeface="Times New Roman" panose="02020603050405020304" pitchFamily="18" charset="0"/>
                <a:cs typeface="Times New Roman" panose="02020603050405020304" pitchFamily="18" charset="0"/>
              </a:rPr>
              <a:t>Matrix size: </a:t>
            </a:r>
            <a:r>
              <a:rPr lang="en-US" sz="2000" dirty="0">
                <a:latin typeface="Times New Roman" panose="02020603050405020304" pitchFamily="18" charset="0"/>
                <a:cs typeface="Times New Roman" panose="02020603050405020304" pitchFamily="18" charset="0"/>
              </a:rPr>
              <a:t>Determines the resolution of the images and is usually represented as the number of pixels in the x and y directions (e.g., 256x256).</a:t>
            </a:r>
          </a:p>
          <a:p>
            <a:r>
              <a:rPr lang="en-US" sz="2000" b="1" dirty="0">
                <a:latin typeface="Times New Roman" panose="02020603050405020304" pitchFamily="18" charset="0"/>
                <a:cs typeface="Times New Roman" panose="02020603050405020304" pitchFamily="18" charset="0"/>
              </a:rPr>
              <a:t> Echo time (TE): </a:t>
            </a:r>
            <a:r>
              <a:rPr lang="en-US" sz="2000" dirty="0">
                <a:latin typeface="Times New Roman" panose="02020603050405020304" pitchFamily="18" charset="0"/>
                <a:cs typeface="Times New Roman" panose="02020603050405020304" pitchFamily="18" charset="0"/>
              </a:rPr>
              <a:t>The time between the radiofrequency pulse and the peak of the echo signal.</a:t>
            </a:r>
          </a:p>
          <a:p>
            <a:r>
              <a:rPr lang="en-US" sz="2000" b="1" dirty="0">
                <a:latin typeface="Times New Roman" panose="02020603050405020304" pitchFamily="18" charset="0"/>
                <a:cs typeface="Times New Roman" panose="02020603050405020304" pitchFamily="18" charset="0"/>
              </a:rPr>
              <a:t> Repetition time (TR): </a:t>
            </a:r>
            <a:r>
              <a:rPr lang="en-US" sz="2000" dirty="0">
                <a:latin typeface="Times New Roman" panose="02020603050405020304" pitchFamily="18" charset="0"/>
                <a:cs typeface="Times New Roman" panose="02020603050405020304" pitchFamily="18" charset="0"/>
              </a:rPr>
              <a:t>The time between successive radiofrequency pulses.</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675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1184B-50FD-3015-EAD5-8CF776C2509B}"/>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8DF11F88-CF23-8642-5D11-2F0C72BFB291}"/>
              </a:ext>
            </a:extLst>
          </p:cNvPr>
          <p:cNvSpPr>
            <a:spLocks noGrp="1"/>
          </p:cNvSpPr>
          <p:nvPr>
            <p:ph idx="1"/>
          </p:nvPr>
        </p:nvSpPr>
        <p:spPr/>
        <p:txBody>
          <a:bodyPr/>
          <a:lstStyle/>
          <a:p>
            <a:r>
              <a:rPr lang="en-US" sz="2000" b="1" dirty="0">
                <a:latin typeface="Times New Roman" panose="02020603050405020304" pitchFamily="18" charset="0"/>
                <a:cs typeface="Times New Roman" panose="02020603050405020304" pitchFamily="18" charset="0"/>
              </a:rPr>
              <a:t>Flip angle</a:t>
            </a:r>
            <a:r>
              <a:rPr lang="en-US" sz="2000" dirty="0">
                <a:latin typeface="Times New Roman" panose="02020603050405020304" pitchFamily="18" charset="0"/>
                <a:cs typeface="Times New Roman" panose="02020603050405020304" pitchFamily="18" charset="0"/>
              </a:rPr>
              <a:t>: The angle at which the protons are tipped using radiofrequency pulses.</a:t>
            </a:r>
          </a:p>
          <a:p>
            <a:r>
              <a:rPr lang="en-US" sz="2000" dirty="0">
                <a:latin typeface="Times New Roman" panose="02020603050405020304" pitchFamily="18" charset="0"/>
                <a:cs typeface="Times New Roman" panose="02020603050405020304" pitchFamily="18" charset="0"/>
              </a:rPr>
              <a:t>g. Field of view (FOV): The area of the patient that is imaged, specified as the distance covered in the x and y directions.</a:t>
            </a:r>
          </a:p>
          <a:p>
            <a:r>
              <a:rPr lang="en-US" sz="2000" dirty="0">
                <a:latin typeface="Times New Roman" panose="02020603050405020304" pitchFamily="18" charset="0"/>
                <a:cs typeface="Times New Roman" panose="02020603050405020304" pitchFamily="18" charset="0"/>
              </a:rPr>
              <a:t>h. </a:t>
            </a:r>
            <a:r>
              <a:rPr lang="en-US" sz="2000" b="1" dirty="0">
                <a:latin typeface="Times New Roman" panose="02020603050405020304" pitchFamily="18" charset="0"/>
                <a:cs typeface="Times New Roman" panose="02020603050405020304" pitchFamily="18" charset="0"/>
              </a:rPr>
              <a:t>Number of signal averages: </a:t>
            </a:r>
            <a:r>
              <a:rPr lang="en-US" sz="2000" dirty="0">
                <a:latin typeface="Times New Roman" panose="02020603050405020304" pitchFamily="18" charset="0"/>
                <a:cs typeface="Times New Roman" panose="02020603050405020304" pitchFamily="18" charset="0"/>
              </a:rPr>
              <a:t>The number of times each slice is acquired and averaged to improve the signal-to-noise ratio.</a:t>
            </a:r>
          </a:p>
          <a:p>
            <a:r>
              <a:rPr lang="en-US" sz="2000" dirty="0" err="1">
                <a:latin typeface="Times New Roman" panose="02020603050405020304" pitchFamily="18" charset="0"/>
                <a:cs typeface="Times New Roman" panose="02020603050405020304" pitchFamily="18" charset="0"/>
              </a:rPr>
              <a:t>i</a:t>
            </a:r>
            <a:r>
              <a:rPr lang="en-US" sz="2000" b="1" dirty="0">
                <a:latin typeface="Times New Roman" panose="02020603050405020304" pitchFamily="18" charset="0"/>
                <a:cs typeface="Times New Roman" panose="02020603050405020304" pitchFamily="18" charset="0"/>
              </a:rPr>
              <a:t>. Parallel imaging: </a:t>
            </a:r>
            <a:r>
              <a:rPr lang="en-US" sz="2000" dirty="0">
                <a:latin typeface="Times New Roman" panose="02020603050405020304" pitchFamily="18" charset="0"/>
                <a:cs typeface="Times New Roman" panose="02020603050405020304" pitchFamily="18" charset="0"/>
              </a:rPr>
              <a:t>A technique that reduces scan time by simultaneously acquiring multiple lines of k-space.</a:t>
            </a:r>
          </a:p>
          <a:p>
            <a:endParaRPr lang="en-US" sz="2000"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3981468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90610-3B4F-ABCC-E804-EB268C3285CD}"/>
              </a:ext>
            </a:extLst>
          </p:cNvPr>
          <p:cNvSpPr>
            <a:spLocks noGrp="1"/>
          </p:cNvSpPr>
          <p:nvPr>
            <p:ph type="title"/>
          </p:nvPr>
        </p:nvSpPr>
        <p:spPr/>
        <p:txBody>
          <a:bodyPr>
            <a:normAutofit fontScale="90000"/>
          </a:bodyPr>
          <a:lstStyle/>
          <a:p>
            <a:r>
              <a:rPr lang="en-US" dirty="0"/>
              <a:t>Suggested protocols, parameters and planning</a:t>
            </a:r>
            <a:br>
              <a:rPr lang="en-US" dirty="0"/>
            </a:br>
            <a:endParaRPr lang="en-IN" dirty="0"/>
          </a:p>
        </p:txBody>
      </p:sp>
      <p:sp>
        <p:nvSpPr>
          <p:cNvPr id="3" name="Content Placeholder 2">
            <a:extLst>
              <a:ext uri="{FF2B5EF4-FFF2-40B4-BE49-F238E27FC236}">
                <a16:creationId xmlns:a16="http://schemas.microsoft.com/office/drawing/2014/main" id="{10E0987A-5F7A-D61E-0201-76FC6962DC52}"/>
              </a:ext>
            </a:extLst>
          </p:cNvPr>
          <p:cNvSpPr>
            <a:spLocks noGrp="1"/>
          </p:cNvSpPr>
          <p:nvPr>
            <p:ph idx="1"/>
          </p:nvPr>
        </p:nvSpPr>
        <p:spPr>
          <a:xfrm>
            <a:off x="838200" y="1216550"/>
            <a:ext cx="4799275" cy="4055165"/>
          </a:xfrm>
        </p:spPr>
        <p:txBody>
          <a:bodyPr>
            <a:normAutofit/>
          </a:bodyPr>
          <a:lstStyle/>
          <a:p>
            <a:pPr marL="0" indent="0">
              <a:buNone/>
            </a:pPr>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localizer</a:t>
            </a:r>
          </a:p>
          <a:p>
            <a:r>
              <a:rPr lang="en-US" sz="2000" dirty="0">
                <a:latin typeface="Times New Roman" panose="02020603050405020304" pitchFamily="18" charset="0"/>
                <a:cs typeface="Times New Roman" panose="02020603050405020304" pitchFamily="18" charset="0"/>
              </a:rPr>
              <a:t>A three plane localizer must be taken in the beginning to localize and plan the sequences. Localizers are usually less than 25sec. T1 weighted low resolution scans.</a:t>
            </a:r>
          </a:p>
          <a:p>
            <a:endParaRPr lang="en-US" dirty="0"/>
          </a:p>
          <a:p>
            <a:endParaRPr lang="en-US" dirty="0"/>
          </a:p>
        </p:txBody>
      </p:sp>
      <p:pic>
        <p:nvPicPr>
          <p:cNvPr id="4" name="Picture 3">
            <a:extLst>
              <a:ext uri="{FF2B5EF4-FFF2-40B4-BE49-F238E27FC236}">
                <a16:creationId xmlns:a16="http://schemas.microsoft.com/office/drawing/2014/main" id="{FB192D1A-87EA-B33A-D52A-B456F1579903}"/>
              </a:ext>
            </a:extLst>
          </p:cNvPr>
          <p:cNvPicPr>
            <a:picLocks noChangeAspect="1"/>
          </p:cNvPicPr>
          <p:nvPr/>
        </p:nvPicPr>
        <p:blipFill>
          <a:blip r:embed="rId2"/>
          <a:stretch>
            <a:fillRect/>
          </a:stretch>
        </p:blipFill>
        <p:spPr>
          <a:xfrm>
            <a:off x="6957391" y="2276579"/>
            <a:ext cx="4182386" cy="2409244"/>
          </a:xfrm>
          <a:prstGeom prst="rect">
            <a:avLst/>
          </a:prstGeom>
        </p:spPr>
      </p:pic>
    </p:spTree>
    <p:extLst>
      <p:ext uri="{BB962C8B-B14F-4D97-AF65-F5344CB8AC3E}">
        <p14:creationId xmlns:p14="http://schemas.microsoft.com/office/powerpoint/2010/main" val="12120815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1144</Words>
  <Application>Microsoft Office PowerPoint</Application>
  <PresentationFormat>Widescreen</PresentationFormat>
  <Paragraphs>88</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Algerian</vt:lpstr>
      <vt:lpstr>Arial</vt:lpstr>
      <vt:lpstr>Calibri</vt:lpstr>
      <vt:lpstr>Calibri Light</vt:lpstr>
      <vt:lpstr>Times New Roman</vt:lpstr>
      <vt:lpstr>Office Theme</vt:lpstr>
      <vt:lpstr>MRI BRAIN </vt:lpstr>
      <vt:lpstr>INDICATIONS </vt:lpstr>
      <vt:lpstr>CONTRA INDICATIONS </vt:lpstr>
      <vt:lpstr>PREPARATION </vt:lpstr>
      <vt:lpstr>POSITION </vt:lpstr>
      <vt:lpstr>Sequences: </vt:lpstr>
      <vt:lpstr>PARA METERS </vt:lpstr>
      <vt:lpstr>PowerPoint Presentation</vt:lpstr>
      <vt:lpstr>Suggested protocols, parameters and planning </vt:lpstr>
      <vt:lpstr>PowerPoint Presentation</vt:lpstr>
      <vt:lpstr>PowerPoint Presentation</vt:lpstr>
      <vt:lpstr>PowerPoint Presentation</vt:lpstr>
      <vt:lpstr>PowerPoint Presentation</vt:lpstr>
      <vt:lpstr>PowerPoint Presentation</vt:lpstr>
      <vt:lpstr>Indications for contrast enchantement Brain scans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MRI BRAIN</dc:title>
  <dc:creator>GUDIYA ❤ 😍</dc:creator>
  <cp:lastModifiedBy>GUDIYA ❤ 😍</cp:lastModifiedBy>
  <cp:revision>2</cp:revision>
  <dcterms:created xsi:type="dcterms:W3CDTF">2023-07-05T09:02:44Z</dcterms:created>
  <dcterms:modified xsi:type="dcterms:W3CDTF">2023-07-14T05:50:32Z</dcterms:modified>
</cp:coreProperties>
</file>