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Times New Roman"/>
      </a:defRPr>
    </a:lvl1pPr>
    <a:lvl2pPr indent="228600" latinLnBrk="0">
      <a:defRPr sz="1200">
        <a:latin typeface="+mj-lt"/>
        <a:ea typeface="+mj-ea"/>
        <a:cs typeface="+mj-cs"/>
        <a:sym typeface="Times New Roman"/>
      </a:defRPr>
    </a:lvl2pPr>
    <a:lvl3pPr indent="457200" latinLnBrk="0">
      <a:defRPr sz="1200">
        <a:latin typeface="+mj-lt"/>
        <a:ea typeface="+mj-ea"/>
        <a:cs typeface="+mj-cs"/>
        <a:sym typeface="Times New Roman"/>
      </a:defRPr>
    </a:lvl3pPr>
    <a:lvl4pPr indent="685800" latinLnBrk="0">
      <a:defRPr sz="1200">
        <a:latin typeface="+mj-lt"/>
        <a:ea typeface="+mj-ea"/>
        <a:cs typeface="+mj-cs"/>
        <a:sym typeface="Times New Roman"/>
      </a:defRPr>
    </a:lvl4pPr>
    <a:lvl5pPr indent="914400" latinLnBrk="0">
      <a:defRPr sz="1200">
        <a:latin typeface="+mj-lt"/>
        <a:ea typeface="+mj-ea"/>
        <a:cs typeface="+mj-cs"/>
        <a:sym typeface="Times New Roman"/>
      </a:defRPr>
    </a:lvl5pPr>
    <a:lvl6pPr indent="1143000" latinLnBrk="0">
      <a:defRPr sz="1200">
        <a:latin typeface="+mj-lt"/>
        <a:ea typeface="+mj-ea"/>
        <a:cs typeface="+mj-cs"/>
        <a:sym typeface="Times New Roman"/>
      </a:defRPr>
    </a:lvl6pPr>
    <a:lvl7pPr indent="1371600" latinLnBrk="0">
      <a:defRPr sz="1200">
        <a:latin typeface="+mj-lt"/>
        <a:ea typeface="+mj-ea"/>
        <a:cs typeface="+mj-cs"/>
        <a:sym typeface="Times New Roman"/>
      </a:defRPr>
    </a:lvl7pPr>
    <a:lvl8pPr indent="1600200" latinLnBrk="0">
      <a:defRPr sz="1200">
        <a:latin typeface="+mj-lt"/>
        <a:ea typeface="+mj-ea"/>
        <a:cs typeface="+mj-cs"/>
        <a:sym typeface="Times New Roman"/>
      </a:defRPr>
    </a:lvl8pPr>
    <a:lvl9pPr indent="1828800" latinLnBrk="0"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7260" y="6401179"/>
            <a:ext cx="256541" cy="27546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3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4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3"/>
          <p:cNvSpPr txBox="1"/>
          <p:nvPr/>
        </p:nvSpPr>
        <p:spPr>
          <a:xfrm>
            <a:off x="4131943" y="2757714"/>
            <a:ext cx="2375536" cy="2736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6000"/>
            </a:pPr>
            <a:r>
              <a:t>Prisms</a:t>
            </a:r>
            <a:r>
              <a:rPr sz="4000"/>
              <a:t> </a:t>
            </a:r>
            <a:endParaRPr sz="4000"/>
          </a:p>
          <a:p>
            <a:pPr>
              <a:defRPr sz="6000"/>
            </a:pPr>
            <a:endParaRPr sz="4000"/>
          </a:p>
          <a:p>
            <a:pPr>
              <a:defRPr sz="6000"/>
            </a:pPr>
            <a:r>
              <a:rPr sz="4000"/>
              <a:t>Session 4- Module 2</a:t>
            </a:r>
          </a:p>
        </p:txBody>
      </p:sp>
      <p:pic>
        <p:nvPicPr>
          <p:cNvPr id="9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0513" y="523580"/>
            <a:ext cx="2982686" cy="22341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Conti</a:t>
            </a:r>
            <a:r>
              <a:rPr sz="4400"/>
              <a:t>…</a:t>
            </a:r>
          </a:p>
        </p:txBody>
      </p:sp>
      <p:sp>
        <p:nvSpPr>
          <p:cNvPr id="128" name="Content Placeholder 6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Angle of deviation</a:t>
            </a:r>
          </a:p>
          <a:p>
            <a:pPr marL="0" indent="0">
              <a:buSzTx/>
              <a:buNone/>
              <a:defRPr b="1"/>
            </a:pPr>
          </a:p>
          <a:p>
            <a:pPr marL="0" indent="0">
              <a:buSzTx/>
              <a:buNone/>
              <a:defRPr sz="2400"/>
            </a:pPr>
            <a:r>
              <a:t>Determined by 3 factors</a:t>
            </a:r>
          </a:p>
          <a:p>
            <a:pPr>
              <a:defRPr sz="2400"/>
            </a:pPr>
            <a:r>
              <a:t>Refractive index of the material</a:t>
            </a:r>
          </a:p>
          <a:p>
            <a:pPr>
              <a:defRPr sz="2400"/>
            </a:pPr>
            <a:r>
              <a:t>Refracting angle</a:t>
            </a:r>
          </a:p>
          <a:p>
            <a:pPr>
              <a:defRPr sz="2400"/>
            </a:pPr>
            <a:r>
              <a:t>Angle of incidence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1"/>
          <p:cNvSpPr txBox="1"/>
          <p:nvPr/>
        </p:nvSpPr>
        <p:spPr>
          <a:xfrm>
            <a:off x="350520" y="449942"/>
            <a:ext cx="11099074" cy="5046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i="1" sz="2000">
                <a:solidFill>
                  <a:srgbClr val="231F20"/>
                </a:solidFill>
              </a:defRPr>
            </a:pPr>
            <a:r>
              <a:t>When light strikes the first surface it is going from a low refractive index material (air) into a higher refractive index material (the prism). </a:t>
            </a:r>
          </a:p>
          <a:p>
            <a:pPr marL="342900" indent="-342900">
              <a:buSzPct val="100000"/>
              <a:buFont typeface="Arial"/>
              <a:buChar char="•"/>
              <a:defRPr i="1" sz="2000">
                <a:solidFill>
                  <a:srgbClr val="231F20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i="1" sz="2000">
                <a:solidFill>
                  <a:srgbClr val="231F20"/>
                </a:solidFill>
              </a:defRPr>
            </a:pPr>
            <a:r>
              <a:t>However, it does not change direction because it enters the surface straight on.</a:t>
            </a:r>
          </a:p>
          <a:p>
            <a:pPr marL="342900" indent="-342900">
              <a:buSzPct val="100000"/>
              <a:buFont typeface="Arial"/>
              <a:buChar char="•"/>
              <a:defRPr i="1" sz="2000">
                <a:solidFill>
                  <a:srgbClr val="231F20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i="1" sz="2000">
                <a:solidFill>
                  <a:srgbClr val="231F20"/>
                </a:solidFill>
              </a:defRPr>
            </a:pPr>
            <a:r>
              <a:t>Light will continue to travel through the prism without being bent until it reaches the second surface .</a:t>
            </a:r>
          </a:p>
          <a:p>
            <a:pPr marL="342900" indent="-342900">
              <a:buSzPct val="100000"/>
              <a:buFont typeface="Arial"/>
              <a:buChar char="•"/>
              <a:defRPr i="1" sz="2000">
                <a:solidFill>
                  <a:srgbClr val="231F20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i="1" sz="2000">
                <a:solidFill>
                  <a:srgbClr val="231F20"/>
                </a:solidFill>
              </a:defRPr>
            </a:pPr>
            <a:r>
              <a:t>This ray of light then strikes the second surface at an angle.</a:t>
            </a:r>
          </a:p>
          <a:p>
            <a:pPr marL="342900" indent="-342900">
              <a:buSzPct val="100000"/>
              <a:buFont typeface="Arial"/>
              <a:buChar char="•"/>
              <a:defRPr i="1" sz="2000">
                <a:solidFill>
                  <a:srgbClr val="231F20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i="1" sz="2000">
                <a:solidFill>
                  <a:srgbClr val="231F20"/>
                </a:solidFill>
              </a:defRPr>
            </a:pPr>
            <a:r>
              <a:t> Because the light has not been bent by the first surface, the angle at which it strikes the second surface is equal to the apical angle of the prism ( As this ray of light approaches the second surface of the prism, it is traveling from the denser (high refractive index) medium of the prism to a less dense medium (air) and will be bent away from the normal* to the surface. </a:t>
            </a:r>
          </a:p>
          <a:p>
            <a:pPr marL="342900" indent="-342900">
              <a:buSzPct val="100000"/>
              <a:buFont typeface="Arial"/>
              <a:buChar char="•"/>
              <a:defRPr i="1" sz="2000">
                <a:solidFill>
                  <a:srgbClr val="231F20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i="1" sz="2000">
                <a:solidFill>
                  <a:srgbClr val="231F20"/>
                </a:solidFill>
              </a:defRPr>
            </a:pPr>
            <a:r>
              <a:t>Light is always bent toward the base of a prism.</a:t>
            </a:r>
            <a:r>
              <a:rPr>
                <a:solidFill>
                  <a:srgbClr val="000000"/>
                </a:solidFill>
              </a:rPr>
              <a:t> </a:t>
            </a:r>
            <a:br>
              <a:rPr>
                <a:solidFill>
                  <a:srgbClr val="000000"/>
                </a:solidFill>
              </a:rPr>
            </a:br>
            <a:br>
              <a:rPr>
                <a:solidFill>
                  <a:srgbClr val="000000"/>
                </a:solidFill>
              </a:rPr>
            </a:b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2"/>
          <p:cNvSpPr txBox="1"/>
          <p:nvPr/>
        </p:nvSpPr>
        <p:spPr>
          <a:xfrm>
            <a:off x="350520" y="406400"/>
            <a:ext cx="11200674" cy="2710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231F20"/>
                </a:solidFill>
              </a:defRPr>
            </a:pPr>
            <a:r>
              <a:t>If a prism has an </a:t>
            </a:r>
            <a:r>
              <a:rPr b="1"/>
              <a:t>apical angle of 8 degrees </a:t>
            </a:r>
            <a:r>
              <a:t>and is made from CR-39 plastic with a </a:t>
            </a:r>
            <a:r>
              <a:rPr b="1"/>
              <a:t>refractive index of 1.498</a:t>
            </a:r>
            <a:r>
              <a:t>, how many degrees will the prism deviate the light ray from its original path?</a:t>
            </a:r>
            <a:r>
              <a:rPr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/>
          </a:p>
          <a:p>
            <a:pPr/>
            <a:br/>
          </a:p>
          <a:p>
            <a:pPr/>
          </a:p>
          <a:p>
            <a:pPr/>
            <a:br/>
          </a:p>
        </p:txBody>
      </p:sp>
      <p:pic>
        <p:nvPicPr>
          <p:cNvPr id="13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13675" t="2572" r="7847" b="0"/>
          <a:stretch>
            <a:fillRect/>
          </a:stretch>
        </p:blipFill>
        <p:spPr>
          <a:xfrm>
            <a:off x="6241145" y="1970078"/>
            <a:ext cx="5950855" cy="3823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574" y="1839451"/>
            <a:ext cx="5579282" cy="3719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"/>
          <p:cNvSpPr txBox="1"/>
          <p:nvPr/>
        </p:nvSpPr>
        <p:spPr>
          <a:xfrm>
            <a:off x="698863" y="711199"/>
            <a:ext cx="10997474" cy="5247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231F20"/>
                </a:solidFill>
              </a:defRPr>
            </a:pPr>
            <a:r>
              <a:t>The angle of refraction is the angle at which the light ray leaves the second surface. 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231F20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231F20"/>
                </a:solidFill>
              </a:defRPr>
            </a:pPr>
            <a:r>
              <a:t>To find the angle of deviation (i.e., how many degrees the light is deviated from its original path), subtract the angle of incidence from the angle of refraction.</a:t>
            </a:r>
          </a:p>
          <a:p>
            <a:pPr>
              <a:defRPr sz="2400">
                <a:solidFill>
                  <a:srgbClr val="00B050"/>
                </a:solidFill>
              </a:defRPr>
            </a:pPr>
            <a:br/>
            <a:r>
              <a:t>(angle of deviation) = (angle of refraction) - (angle of incidence)</a:t>
            </a:r>
            <a:br/>
            <a:endParaRPr>
              <a:solidFill>
                <a:srgbClr val="231F20"/>
              </a:solidFill>
            </a:endParaRPr>
          </a:p>
          <a:p>
            <a:pPr>
              <a:defRPr i="1" sz="2400">
                <a:solidFill>
                  <a:srgbClr val="231F20"/>
                </a:solidFill>
              </a:defRPr>
            </a:pPr>
            <a:r>
              <a:t>d </a:t>
            </a:r>
            <a:r>
              <a:rPr i="0"/>
              <a:t>= </a:t>
            </a:r>
            <a:r>
              <a:t>i</a:t>
            </a:r>
            <a:r>
              <a:rPr i="0">
                <a:latin typeface="Symbol"/>
                <a:ea typeface="Symbol"/>
                <a:cs typeface="Symbol"/>
                <a:sym typeface="Symbol"/>
              </a:rPr>
              <a:t>¢</a:t>
            </a:r>
            <a:r>
              <a:rPr i="0"/>
              <a:t> - </a:t>
            </a:r>
            <a:r>
              <a:t>i</a:t>
            </a:r>
            <a:br/>
            <a:r>
              <a:rPr i="0"/>
              <a:t>= 12.03 - 8.00</a:t>
            </a:r>
            <a:br>
              <a:rPr i="0"/>
            </a:br>
            <a:r>
              <a:rPr i="0"/>
              <a:t>= 3.97 degrees</a:t>
            </a:r>
            <a:r>
              <a:rPr i="0">
                <a:solidFill>
                  <a:srgbClr val="000000"/>
                </a:solidFill>
              </a:rPr>
              <a:t> </a:t>
            </a:r>
            <a:endParaRPr i="0">
              <a:solidFill>
                <a:srgbClr val="000000"/>
              </a:solidFill>
            </a:endParaRPr>
          </a:p>
          <a:p>
            <a:pPr>
              <a:defRPr sz="2400"/>
            </a:pPr>
            <a:r>
              <a:t>= </a:t>
            </a:r>
            <a:r>
              <a:rPr>
                <a:solidFill>
                  <a:srgbClr val="231F20"/>
                </a:solidFill>
              </a:rPr>
              <a:t>4.0 degrees</a:t>
            </a:r>
            <a:r>
              <a:t> </a:t>
            </a:r>
            <a:br/>
            <a:br/>
            <a:endParaRPr>
              <a:solidFill>
                <a:srgbClr val="231F20"/>
              </a:solidFill>
            </a:endParaRPr>
          </a:p>
          <a:p>
            <a:pPr/>
            <a:br>
              <a:rPr sz="2400">
                <a:solidFill>
                  <a:srgbClr val="231F20"/>
                </a:solidFill>
              </a:rPr>
            </a:b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"/>
          <p:cNvSpPr txBox="1"/>
          <p:nvPr/>
        </p:nvSpPr>
        <p:spPr>
          <a:xfrm>
            <a:off x="219892" y="75378"/>
            <a:ext cx="11200674" cy="6552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231F20"/>
                </a:solidFill>
              </a:defRPr>
            </a:pPr>
            <a:r>
              <a:t>This means if we begin with:</a:t>
            </a:r>
          </a:p>
          <a:p>
            <a:pPr>
              <a:defRPr sz="2000">
                <a:solidFill>
                  <a:srgbClr val="231F20"/>
                </a:solidFill>
              </a:defRPr>
            </a:pPr>
            <a:br/>
            <a:r>
              <a:rPr i="1"/>
              <a:t>n </a:t>
            </a:r>
            <a:r>
              <a:t>sin </a:t>
            </a:r>
            <a:r>
              <a:rPr i="1"/>
              <a:t>i</a:t>
            </a:r>
            <a:r>
              <a:t>2 = </a:t>
            </a:r>
            <a:r>
              <a:rPr i="1"/>
              <a:t>n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¢</a:t>
            </a:r>
            <a:r>
              <a:t> sin i2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¢</a:t>
            </a:r>
            <a:endParaRPr>
              <a:latin typeface="Symbol"/>
              <a:ea typeface="Symbol"/>
              <a:cs typeface="Symbol"/>
              <a:sym typeface="Symbol"/>
            </a:endParaRPr>
          </a:p>
          <a:p>
            <a:pPr>
              <a:defRPr sz="2000">
                <a:solidFill>
                  <a:srgbClr val="231F20"/>
                </a:solidFill>
              </a:defRPr>
            </a:pPr>
            <a:br>
              <a:rPr>
                <a:latin typeface="Symbol"/>
                <a:ea typeface="Symbol"/>
                <a:cs typeface="Symbol"/>
                <a:sym typeface="Symbol"/>
              </a:rPr>
            </a:br>
            <a:r>
              <a:t>We can substitute and get:</a:t>
            </a:r>
          </a:p>
          <a:p>
            <a:pPr>
              <a:defRPr sz="2000">
                <a:solidFill>
                  <a:srgbClr val="231F20"/>
                </a:solidFill>
              </a:defRPr>
            </a:pPr>
            <a:br/>
            <a:r>
              <a:rPr i="1"/>
              <a:t>n </a:t>
            </a:r>
            <a:r>
              <a:t>sin </a:t>
            </a:r>
            <a:r>
              <a:rPr i="1"/>
              <a:t>a </a:t>
            </a:r>
            <a:r>
              <a:t>= </a:t>
            </a:r>
            <a:r>
              <a:rPr i="1"/>
              <a:t>n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¢</a:t>
            </a:r>
            <a:r>
              <a:t> sin (</a:t>
            </a:r>
            <a:r>
              <a:rPr i="1"/>
              <a:t>a </a:t>
            </a:r>
            <a:r>
              <a:t>+ </a:t>
            </a:r>
            <a:r>
              <a:rPr i="1"/>
              <a:t>d</a:t>
            </a:r>
            <a:r>
              <a:t>)</a:t>
            </a:r>
          </a:p>
          <a:p>
            <a:pPr>
              <a:defRPr sz="2000">
                <a:solidFill>
                  <a:srgbClr val="231F20"/>
                </a:solidFill>
              </a:defRPr>
            </a:pPr>
            <a:br/>
            <a:r>
              <a:t>*</a:t>
            </a:r>
            <a:r>
              <a:rPr b="1" i="1"/>
              <a:t>When angles are small (10 degrees or less), the sine of the angle is the same as the angle measured in radians.</a:t>
            </a:r>
            <a:endParaRPr b="1" i="1"/>
          </a:p>
          <a:p>
            <a:pPr>
              <a:defRPr sz="2000">
                <a:solidFill>
                  <a:srgbClr val="231F20"/>
                </a:solidFill>
              </a:defRPr>
            </a:pPr>
            <a:br>
              <a:rPr b="1" i="1"/>
            </a:br>
            <a:r>
              <a:t>(</a:t>
            </a:r>
            <a:r>
              <a:rPr i="1"/>
              <a:t>n</a:t>
            </a:r>
            <a:r>
              <a:t>) (</a:t>
            </a:r>
            <a:r>
              <a:rPr i="1"/>
              <a:t>a</a:t>
            </a:r>
            <a:r>
              <a:t>) = (</a:t>
            </a:r>
            <a:r>
              <a:rPr i="1"/>
              <a:t>n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¢</a:t>
            </a:r>
            <a:r>
              <a:t>) (</a:t>
            </a:r>
            <a:r>
              <a:rPr i="1"/>
              <a:t>a </a:t>
            </a:r>
            <a:r>
              <a:t>+ </a:t>
            </a:r>
            <a:r>
              <a:rPr i="1"/>
              <a:t>d</a:t>
            </a:r>
            <a:r>
              <a:t>)</a:t>
            </a:r>
            <a:br/>
            <a:r>
              <a:t>Because the prism is in air, </a:t>
            </a:r>
            <a:r>
              <a:rPr i="1"/>
              <a:t>n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¢</a:t>
            </a:r>
            <a:r>
              <a:t> = 1, and the equation becomes:</a:t>
            </a:r>
          </a:p>
          <a:p>
            <a:pPr>
              <a:defRPr sz="2000">
                <a:solidFill>
                  <a:srgbClr val="231F20"/>
                </a:solidFill>
              </a:defRPr>
            </a:pPr>
            <a:br/>
            <a:r>
              <a:t>(</a:t>
            </a:r>
            <a:r>
              <a:rPr i="1"/>
              <a:t>n</a:t>
            </a:r>
            <a:r>
              <a:t>) (</a:t>
            </a:r>
            <a:r>
              <a:rPr i="1"/>
              <a:t>a</a:t>
            </a:r>
            <a:r>
              <a:t>) = (</a:t>
            </a:r>
            <a:r>
              <a:rPr i="1"/>
              <a:t>a </a:t>
            </a:r>
            <a:r>
              <a:t>+ </a:t>
            </a:r>
            <a:r>
              <a:rPr i="1"/>
              <a:t>d</a:t>
            </a:r>
            <a:r>
              <a:t>)</a:t>
            </a:r>
          </a:p>
          <a:p>
            <a:pPr>
              <a:defRPr sz="2000">
                <a:solidFill>
                  <a:srgbClr val="231F20"/>
                </a:solidFill>
              </a:defRPr>
            </a:pPr>
            <a:br/>
            <a:r>
              <a:t>To find d, we can transpose the equation and get:</a:t>
            </a:r>
            <a:br/>
            <a:r>
              <a:rPr i="1"/>
              <a:t>d </a:t>
            </a:r>
            <a:r>
              <a:t>= (</a:t>
            </a:r>
            <a:r>
              <a:rPr i="1"/>
              <a:t>n</a:t>
            </a:r>
            <a:r>
              <a:t>) (</a:t>
            </a:r>
            <a:r>
              <a:rPr i="1"/>
              <a:t>a</a:t>
            </a:r>
            <a:r>
              <a:t>) - </a:t>
            </a:r>
            <a:r>
              <a:rPr i="1"/>
              <a:t>a</a:t>
            </a:r>
            <a:endParaRPr i="1"/>
          </a:p>
          <a:p>
            <a:pPr>
              <a:defRPr i="1" sz="2000">
                <a:solidFill>
                  <a:srgbClr val="231F20"/>
                </a:solidFill>
              </a:defRPr>
            </a:pPr>
            <a:br/>
            <a:r>
              <a:rPr i="0"/>
              <a:t>or, written another way,</a:t>
            </a:r>
            <a:br>
              <a:rPr i="0"/>
            </a:br>
            <a:r>
              <a:t>d </a:t>
            </a:r>
            <a:r>
              <a:rPr i="0"/>
              <a:t>= </a:t>
            </a:r>
            <a:r>
              <a:t>a</a:t>
            </a:r>
            <a:r>
              <a:rPr i="0"/>
              <a:t>(</a:t>
            </a:r>
            <a:r>
              <a:t>n </a:t>
            </a:r>
            <a:r>
              <a:rPr i="0"/>
              <a:t>- 1)</a:t>
            </a:r>
            <a:r>
              <a:rPr i="0">
                <a:solidFill>
                  <a:srgbClr val="000000"/>
                </a:solidFill>
              </a:rPr>
              <a:t> </a:t>
            </a:r>
            <a:br>
              <a:rPr i="0">
                <a:solidFill>
                  <a:srgbClr val="000000"/>
                </a:solidFill>
              </a:rPr>
            </a:b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6"/>
          <p:cNvSpPr txBox="1"/>
          <p:nvPr/>
        </p:nvSpPr>
        <p:spPr>
          <a:xfrm>
            <a:off x="437605" y="493486"/>
            <a:ext cx="11128105" cy="37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812990"/>
                </a:solidFill>
              </a:defRPr>
            </a:pPr>
            <a:r>
              <a:t>Simplifying for Thin Prisms</a:t>
            </a:r>
            <a:r>
              <a:rPr>
                <a:solidFill>
                  <a:srgbClr val="000000"/>
                </a:solidFill>
              </a:rPr>
              <a:t> </a:t>
            </a:r>
            <a:br>
              <a:rPr>
                <a:solidFill>
                  <a:srgbClr val="000000"/>
                </a:solidFill>
              </a:rPr>
            </a:br>
          </a:p>
          <a:p>
            <a:pPr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231F20"/>
                </a:solidFill>
              </a:defRPr>
            </a:pPr>
            <a:r>
              <a:t>The angle of incidence (i2) equals the apical angle of the prism (</a:t>
            </a:r>
            <a:r>
              <a:rPr i="1"/>
              <a:t>a</a:t>
            </a:r>
            <a:r>
              <a:t>), or (</a:t>
            </a:r>
            <a:r>
              <a:rPr i="1"/>
              <a:t>i</a:t>
            </a:r>
            <a:r>
              <a:t>2 = </a:t>
            </a:r>
            <a:r>
              <a:rPr i="1"/>
              <a:t>a</a:t>
            </a:r>
            <a:r>
              <a:t>).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231F20"/>
                </a:solidFill>
              </a:defRPr>
            </a:pPr>
            <a:r>
              <a:t>The angle of refraction (</a:t>
            </a:r>
            <a:r>
              <a:rPr i="1"/>
              <a:t>i</a:t>
            </a:r>
            <a:r>
              <a:t>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¢</a:t>
            </a:r>
            <a:r>
              <a:t>) is the sum of the apical angle</a:t>
            </a:r>
            <a:br/>
            <a:r>
              <a:t>(</a:t>
            </a:r>
            <a:r>
              <a:rPr i="1"/>
              <a:t>a</a:t>
            </a:r>
            <a:r>
              <a:t>) plus the angle of deviation (</a:t>
            </a:r>
            <a:r>
              <a:rPr i="1"/>
              <a:t>d</a:t>
            </a:r>
            <a:r>
              <a:t>).</a:t>
            </a:r>
          </a:p>
          <a:p>
            <a:pPr>
              <a:defRPr sz="2400">
                <a:solidFill>
                  <a:srgbClr val="231F20"/>
                </a:solidFill>
              </a:defRPr>
            </a:pPr>
            <a:r>
              <a:t>      </a:t>
            </a:r>
          </a:p>
          <a:p>
            <a:pPr>
              <a:defRPr sz="2400">
                <a:solidFill>
                  <a:srgbClr val="231F20"/>
                </a:solidFill>
              </a:defRPr>
            </a:pPr>
            <a:r>
              <a:t>                (</a:t>
            </a:r>
            <a:r>
              <a:rPr i="1"/>
              <a:t>i</a:t>
            </a:r>
            <a:r>
              <a:t>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¢</a:t>
            </a:r>
            <a:r>
              <a:t> = </a:t>
            </a:r>
            <a:r>
              <a:rPr i="1"/>
              <a:t>a </a:t>
            </a:r>
            <a:r>
              <a:t>+ </a:t>
            </a:r>
            <a:r>
              <a:rPr i="1"/>
              <a:t>d</a:t>
            </a:r>
            <a:r>
              <a:t>)</a:t>
            </a:r>
            <a:r>
              <a:rPr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/>
          </a:p>
          <a:p>
            <a:pPr/>
            <a:br/>
          </a:p>
        </p:txBody>
      </p:sp>
      <p:pic>
        <p:nvPicPr>
          <p:cNvPr id="14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13011" t="5118" r="10902" b="0"/>
          <a:stretch>
            <a:fillRect/>
          </a:stretch>
        </p:blipFill>
        <p:spPr>
          <a:xfrm>
            <a:off x="6429828" y="2613429"/>
            <a:ext cx="5762172" cy="3751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1"/>
          <p:cNvSpPr txBox="1"/>
          <p:nvPr/>
        </p:nvSpPr>
        <p:spPr>
          <a:xfrm>
            <a:off x="423091" y="420913"/>
            <a:ext cx="10982961" cy="1107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231F20"/>
                </a:solidFill>
              </a:defRPr>
            </a:pPr>
            <a:r>
              <a:t>For material with an index of 1.5, the calculation is even easier and reduces to:</a:t>
            </a:r>
            <a:r>
              <a:rPr>
                <a:solidFill>
                  <a:srgbClr val="000000"/>
                </a:solidFill>
              </a:rPr>
              <a:t> </a:t>
            </a:r>
            <a:br>
              <a:rPr>
                <a:solidFill>
                  <a:srgbClr val="000000"/>
                </a:solidFill>
              </a:rPr>
            </a:br>
          </a:p>
        </p:txBody>
      </p:sp>
      <p:pic>
        <p:nvPicPr>
          <p:cNvPr id="14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2980" y="1478112"/>
            <a:ext cx="2788537" cy="22230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1"/>
          <p:cNvSpPr txBox="1"/>
          <p:nvPr/>
        </p:nvSpPr>
        <p:spPr>
          <a:xfrm>
            <a:off x="306976" y="348342"/>
            <a:ext cx="11374848" cy="21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231F20"/>
                </a:solidFill>
              </a:defRPr>
            </a:pPr>
            <a:r>
              <a:t>A prism with an index of refraction of 1.70 has an apical angle of 9 degrees. Using the thin prism approximation, what is the angle of deviation?</a:t>
            </a:r>
            <a:r>
              <a:rPr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/>
          </a:p>
          <a:p>
            <a:pPr/>
            <a:br/>
          </a:p>
          <a:p>
            <a:pPr/>
            <a:br/>
          </a:p>
        </p:txBody>
      </p:sp>
      <p:pic>
        <p:nvPicPr>
          <p:cNvPr id="14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4299" y="1875901"/>
            <a:ext cx="5032634" cy="3106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"/>
          <p:cNvSpPr txBox="1"/>
          <p:nvPr/>
        </p:nvSpPr>
        <p:spPr>
          <a:xfrm>
            <a:off x="379548" y="478971"/>
            <a:ext cx="11186161" cy="332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 sz="2400">
                <a:solidFill>
                  <a:srgbClr val="231F20"/>
                </a:solidFill>
              </a:defRPr>
            </a:pPr>
            <a:r>
              <a:t>Finding Apical Angle from Degrees of Deviation</a:t>
            </a:r>
            <a:br/>
            <a:br/>
            <a:r>
              <a:rPr b="0"/>
              <a:t>d </a:t>
            </a:r>
            <a:r>
              <a:rPr b="0" i="0"/>
              <a:t>= </a:t>
            </a:r>
            <a:r>
              <a:rPr b="0"/>
              <a:t>a</a:t>
            </a:r>
            <a:r>
              <a:rPr b="0" i="0"/>
              <a:t>(</a:t>
            </a:r>
            <a:r>
              <a:rPr b="0"/>
              <a:t>n </a:t>
            </a:r>
            <a:r>
              <a:rPr b="0" i="0"/>
              <a:t>- 1)</a:t>
            </a:r>
            <a:endParaRPr b="0" i="0"/>
          </a:p>
          <a:p>
            <a:pPr>
              <a:defRPr sz="2400">
                <a:solidFill>
                  <a:srgbClr val="231F20"/>
                </a:solidFill>
              </a:defRPr>
            </a:pPr>
          </a:p>
          <a:p>
            <a:pPr>
              <a:defRPr sz="2400">
                <a:solidFill>
                  <a:srgbClr val="231F20"/>
                </a:solidFill>
              </a:defRPr>
            </a:pPr>
            <a:r>
              <a:t>????</a:t>
            </a:r>
          </a:p>
          <a:p>
            <a:pPr>
              <a:defRPr sz="2400">
                <a:solidFill>
                  <a:srgbClr val="231F20"/>
                </a:solidFill>
              </a:defRPr>
            </a:pPr>
          </a:p>
          <a:p>
            <a:pPr>
              <a:defRPr sz="2400">
                <a:solidFill>
                  <a:srgbClr val="231F20"/>
                </a:solidFill>
              </a:defRPr>
            </a:pPr>
            <a:r>
              <a:t>a = d /(n-1)</a:t>
            </a:r>
          </a:p>
          <a:p>
            <a:pPr>
              <a:defRPr>
                <a:solidFill>
                  <a:srgbClr val="231F20"/>
                </a:solidFill>
                <a:latin typeface="FranklinGothic-Book"/>
                <a:ea typeface="FranklinGothic-Book"/>
                <a:cs typeface="FranklinGothic-Book"/>
                <a:sym typeface="FranklinGothic-Book"/>
              </a:defRPr>
            </a:pPr>
          </a:p>
          <a:p>
            <a:pPr>
              <a:defRPr>
                <a:solidFill>
                  <a:srgbClr val="231F20"/>
                </a:solidFill>
                <a:latin typeface="FranklinGothic-Book"/>
                <a:ea typeface="FranklinGothic-Book"/>
                <a:cs typeface="FranklinGothic-Book"/>
                <a:sym typeface="FranklinGothic-Book"/>
              </a:defRPr>
            </a:pPr>
            <a:b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"/>
          <p:cNvSpPr txBox="1"/>
          <p:nvPr/>
        </p:nvSpPr>
        <p:spPr>
          <a:xfrm>
            <a:off x="394062" y="449942"/>
            <a:ext cx="11403875" cy="254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/>
            </a:pPr>
            <a:r>
              <a:t>Units of prisms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 power of a prism can be expressed in ..</a:t>
            </a:r>
          </a:p>
          <a:p>
            <a:pPr>
              <a:defRPr sz="2400"/>
            </a:pPr>
          </a:p>
          <a:p>
            <a:pPr marL="342900" indent="-342900">
              <a:buSzPct val="100000"/>
              <a:buAutoNum type="arabicPeriod" startAt="1"/>
              <a:defRPr sz="2400"/>
            </a:pPr>
            <a:r>
              <a:t>Prism Diopter</a:t>
            </a:r>
          </a:p>
          <a:p>
            <a:pPr marL="342900" indent="-342900">
              <a:buSzPct val="100000"/>
              <a:buAutoNum type="arabicPeriod" startAt="1"/>
              <a:defRPr sz="2400"/>
            </a:pPr>
          </a:p>
          <a:p>
            <a:pPr marL="342900" indent="-342900">
              <a:buSzPct val="100000"/>
              <a:buAutoNum type="arabicPeriod" startAt="2"/>
              <a:defRPr sz="2400"/>
            </a:pPr>
            <a:r>
              <a:t>The Centrad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1"/>
          <p:cNvSpPr txBox="1"/>
          <p:nvPr/>
        </p:nvSpPr>
        <p:spPr>
          <a:xfrm>
            <a:off x="510176" y="464456"/>
            <a:ext cx="11215191" cy="5691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/>
            </a:pPr>
            <a:r>
              <a:t>Prisms </a:t>
            </a:r>
          </a:p>
          <a:p>
            <a:pPr>
              <a:defRPr sz="2400"/>
            </a:pPr>
          </a:p>
          <a:p>
            <a:pPr>
              <a:defRPr sz="2400"/>
            </a:pPr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t>Portion of refracting Medium</a:t>
            </a:r>
          </a:p>
          <a:p>
            <a:pPr marL="285750" indent="-285750">
              <a:buSzPct val="100000"/>
              <a:buFont typeface="Arial"/>
              <a:buChar char="•"/>
              <a:defRPr sz="2400"/>
            </a:pPr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t>Bordered by two planes surface which are inclined at a finite angle.</a:t>
            </a:r>
          </a:p>
          <a:p>
            <a:pPr marL="285750" indent="-285750">
              <a:buSzPct val="100000"/>
              <a:buFont typeface="Arial"/>
              <a:buChar char="•"/>
              <a:defRPr sz="2400"/>
            </a:pPr>
          </a:p>
          <a:p>
            <a:pPr>
              <a:defRPr sz="2400"/>
            </a:pPr>
            <a:r>
              <a:t>A prism deviates light from its original path without changing its vergence.</a:t>
            </a:r>
          </a:p>
          <a:p>
            <a:pPr marL="285750" indent="-285750">
              <a:buSzPct val="100000"/>
              <a:buFont typeface="Arial"/>
              <a:buChar char="•"/>
              <a:defRPr sz="2400"/>
            </a:pPr>
          </a:p>
          <a:p>
            <a:pPr>
              <a:defRPr b="1" i="1" sz="2400"/>
            </a:pPr>
            <a:r>
              <a:t>Parts :</a:t>
            </a:r>
          </a:p>
          <a:p>
            <a:pPr>
              <a:defRPr sz="2400"/>
            </a:pPr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t>Two surfaces</a:t>
            </a:r>
          </a:p>
          <a:p>
            <a:pPr marL="285750" indent="-285750">
              <a:buSzPct val="100000"/>
              <a:buFont typeface="Arial"/>
              <a:buChar char="•"/>
              <a:defRPr sz="2400"/>
            </a:pPr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t>Apex</a:t>
            </a:r>
          </a:p>
          <a:p>
            <a:pPr marL="285750" indent="-285750">
              <a:buSzPct val="100000"/>
              <a:buFont typeface="Arial"/>
              <a:buChar char="•"/>
              <a:defRPr sz="2400"/>
            </a:pPr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t>Base</a:t>
            </a:r>
          </a:p>
        </p:txBody>
      </p:sp>
      <p:pic>
        <p:nvPicPr>
          <p:cNvPr id="9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9082" y="3717018"/>
            <a:ext cx="3573300" cy="2676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Angle of Minimum Deviation</a:t>
            </a:r>
          </a:p>
        </p:txBody>
      </p:sp>
      <p:sp>
        <p:nvSpPr>
          <p:cNvPr id="154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For any particular prism, the angle of deviation D is least when the angle of incidence equals the angle of emergence.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Refraction is then said to be symmetrical and the angle is called the Angle of minimum deviation.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RISM DIOPTRE, TYPES AND APPLICATIONS…"/>
          <p:cNvSpPr txBox="1"/>
          <p:nvPr>
            <p:ph type="title"/>
          </p:nvPr>
        </p:nvSpPr>
        <p:spPr>
          <a:xfrm>
            <a:off x="838199" y="1340268"/>
            <a:ext cx="10515601" cy="4177464"/>
          </a:xfrm>
          <a:prstGeom prst="rect">
            <a:avLst/>
          </a:prstGeom>
        </p:spPr>
        <p:txBody>
          <a:bodyPr/>
          <a:lstStyle/>
          <a:p>
            <a:pPr/>
            <a:r>
              <a:t>PRISM DIOPTRE, TYPES AND APPLICATIONS</a:t>
            </a:r>
          </a:p>
          <a:p>
            <a:pPr/>
          </a:p>
          <a:p>
            <a:pPr/>
            <a:r>
              <a:t>Session 5</a:t>
            </a:r>
          </a:p>
          <a:p>
            <a:pPr/>
            <a:r>
              <a:t>Module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Prism Diopters</a:t>
            </a:r>
          </a:p>
        </p:txBody>
      </p:sp>
      <p:sp>
        <p:nvSpPr>
          <p:cNvPr id="159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 prism of one prism diopter power produces a linear apparent displacement of 1cm , of an object O situated at 1m.</a:t>
            </a:r>
          </a:p>
          <a:p>
            <a:pPr>
              <a:defRPr sz="2400"/>
            </a:pPr>
            <a:r>
              <a:t>Denoted by the symbol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D</a:t>
            </a:r>
          </a:p>
        </p:txBody>
      </p:sp>
      <p:pic>
        <p:nvPicPr>
          <p:cNvPr id="16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11272" t="0" r="0" b="4598"/>
          <a:stretch>
            <a:fillRect/>
          </a:stretch>
        </p:blipFill>
        <p:spPr>
          <a:xfrm>
            <a:off x="2380342" y="3639306"/>
            <a:ext cx="7044445" cy="23696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185165" indent="-185165" defTabSz="740663">
              <a:spcBef>
                <a:spcPts val="800"/>
              </a:spcBef>
              <a:defRPr sz="1944">
                <a:solidFill>
                  <a:srgbClr val="231F20"/>
                </a:solidFill>
              </a:defRPr>
            </a:pPr>
            <a:r>
              <a:t>The prism diopter is an angular measure derived by using the tangent of the angle of deviation. </a:t>
            </a:r>
          </a:p>
          <a:p>
            <a:pPr marL="185165" indent="-185165" defTabSz="740663">
              <a:spcBef>
                <a:spcPts val="800"/>
              </a:spcBef>
              <a:defRPr sz="1944">
                <a:solidFill>
                  <a:srgbClr val="231F20"/>
                </a:solidFill>
              </a:defRPr>
            </a:pPr>
            <a:r>
              <a:t>The prism diopter is the unit of angular measure whose tangent is 0.01 or 1/100.</a:t>
            </a:r>
          </a:p>
          <a:p>
            <a:pPr marL="185165" indent="-185165" defTabSz="740663">
              <a:spcBef>
                <a:spcPts val="800"/>
              </a:spcBef>
              <a:defRPr sz="1944">
                <a:solidFill>
                  <a:srgbClr val="231F20"/>
                </a:solidFill>
              </a:defRPr>
            </a:pPr>
            <a:r>
              <a:t>In trigonometry the tangent of an angle  is the opposite over the adjacent.</a:t>
            </a:r>
          </a:p>
          <a:p>
            <a:pPr marL="185165" indent="-185165" defTabSz="740663">
              <a:spcBef>
                <a:spcPts val="800"/>
              </a:spcBef>
              <a:defRPr sz="1944">
                <a:solidFill>
                  <a:srgbClr val="231F20"/>
                </a:solidFill>
              </a:defRPr>
            </a:pPr>
          </a:p>
          <a:p>
            <a:pPr marL="0" indent="0" defTabSz="740663">
              <a:spcBef>
                <a:spcPts val="800"/>
              </a:spcBef>
              <a:buSzTx/>
              <a:buNone/>
              <a:defRPr sz="1944">
                <a:solidFill>
                  <a:srgbClr val="231F20"/>
                </a:solidFill>
              </a:defRPr>
            </a:pPr>
          </a:p>
          <a:p>
            <a:pPr marL="0" indent="0" defTabSz="740663">
              <a:spcBef>
                <a:spcPts val="800"/>
              </a:spcBef>
              <a:buSzTx/>
              <a:buNone/>
              <a:defRPr sz="1944">
                <a:solidFill>
                  <a:srgbClr val="231F20"/>
                </a:solidFill>
              </a:defRPr>
            </a:pPr>
          </a:p>
          <a:p>
            <a:pPr marL="0" indent="0" defTabSz="740663">
              <a:spcBef>
                <a:spcPts val="800"/>
              </a:spcBef>
              <a:buSzTx/>
              <a:buNone/>
              <a:defRPr sz="1944"/>
            </a:pPr>
            <a:br>
              <a:rPr>
                <a:solidFill>
                  <a:srgbClr val="231F20"/>
                </a:solidFill>
              </a:rPr>
            </a:br>
            <a:endParaRPr>
              <a:solidFill>
                <a:srgbClr val="231F20"/>
              </a:solidFill>
            </a:endParaRPr>
          </a:p>
          <a:p>
            <a:pPr marL="0" indent="0" defTabSz="740663">
              <a:spcBef>
                <a:spcPts val="800"/>
              </a:spcBef>
              <a:buSzTx/>
              <a:buNone/>
              <a:defRPr sz="1944">
                <a:solidFill>
                  <a:srgbClr val="231F20"/>
                </a:solidFill>
              </a:defRPr>
            </a:pPr>
          </a:p>
          <a:p>
            <a:pPr marL="0" indent="0" defTabSz="740663">
              <a:spcBef>
                <a:spcPts val="800"/>
              </a:spcBef>
              <a:buSzTx/>
              <a:buNone/>
              <a:defRPr sz="1944">
                <a:solidFill>
                  <a:srgbClr val="231F20"/>
                </a:solidFill>
              </a:defRPr>
            </a:pPr>
            <a:br/>
            <a:br/>
            <a:r>
              <a:rPr>
                <a:solidFill>
                  <a:srgbClr val="000000"/>
                </a:solidFill>
              </a:rPr>
              <a:t> </a:t>
            </a:r>
            <a:br>
              <a:rPr>
                <a:solidFill>
                  <a:srgbClr val="000000"/>
                </a:solidFill>
              </a:rPr>
            </a:br>
          </a:p>
        </p:txBody>
      </p:sp>
      <p:pic>
        <p:nvPicPr>
          <p:cNvPr id="16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6454" t="6942" r="0" b="0"/>
          <a:stretch>
            <a:fillRect/>
          </a:stretch>
        </p:blipFill>
        <p:spPr>
          <a:xfrm>
            <a:off x="1901370" y="4001294"/>
            <a:ext cx="1809462" cy="856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81931" y="3676370"/>
            <a:ext cx="5839641" cy="23625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11529" t="0" r="0" b="16381"/>
          <a:stretch>
            <a:fillRect/>
          </a:stretch>
        </p:blipFill>
        <p:spPr>
          <a:xfrm>
            <a:off x="566057" y="403070"/>
            <a:ext cx="8763036" cy="27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10981" t="0" r="0" b="8161"/>
          <a:stretch>
            <a:fillRect/>
          </a:stretch>
        </p:blipFill>
        <p:spPr>
          <a:xfrm>
            <a:off x="4553421" y="3403615"/>
            <a:ext cx="7638579" cy="3051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Centrad</a:t>
            </a:r>
          </a:p>
        </p:txBody>
      </p:sp>
      <p:sp>
        <p:nvSpPr>
          <p:cNvPr id="171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It differs from the prism dioptre only in that image displacement is measured along an arc 1m from the prism.</a:t>
            </a:r>
          </a:p>
          <a:p>
            <a:pPr>
              <a:defRPr sz="2400"/>
            </a:pPr>
            <a:r>
              <a:t>The centrad produces a very slightly greater angle of deviation than the prism dioptre, but the difference is negligible.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4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br/>
          </a:p>
        </p:txBody>
      </p:sp>
      <p:pic>
        <p:nvPicPr>
          <p:cNvPr id="17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6426" y="2004367"/>
            <a:ext cx="7325285" cy="407624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TextBox 5"/>
          <p:cNvSpPr txBox="1"/>
          <p:nvPr/>
        </p:nvSpPr>
        <p:spPr>
          <a:xfrm>
            <a:off x="590809" y="1811110"/>
            <a:ext cx="4117705" cy="4193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Char char="▪"/>
              <a:defRPr sz="2400">
                <a:solidFill>
                  <a:srgbClr val="231F20"/>
                </a:solidFill>
              </a:defRPr>
            </a:pPr>
            <a:r>
              <a:t>One (1) centrad equals one hundredth part(1/100</a:t>
            </a:r>
            <a:r>
              <a:rPr baseline="30000"/>
              <a:t>th</a:t>
            </a:r>
            <a:r>
              <a:t>) of a radian. </a:t>
            </a:r>
          </a:p>
          <a:p>
            <a:pPr marL="342900" indent="-342900">
              <a:buSzPct val="100000"/>
              <a:buChar char="▪"/>
              <a:defRPr sz="2400">
                <a:solidFill>
                  <a:srgbClr val="231F20"/>
                </a:solidFill>
              </a:defRPr>
            </a:pPr>
          </a:p>
          <a:p>
            <a:pPr marL="342900" indent="-342900">
              <a:buSzPct val="100000"/>
              <a:buChar char="▪"/>
              <a:defRPr sz="2400">
                <a:solidFill>
                  <a:srgbClr val="231F20"/>
                </a:solidFill>
              </a:defRPr>
            </a:pPr>
            <a:r>
              <a:t>The one hundredth part</a:t>
            </a:r>
            <a:br/>
            <a:r>
              <a:t>is measured on the circular arc.</a:t>
            </a:r>
          </a:p>
          <a:p>
            <a:pPr marL="342900" indent="-342900">
              <a:buSzPct val="100000"/>
              <a:buChar char="▪"/>
              <a:defRPr sz="2400">
                <a:solidFill>
                  <a:srgbClr val="231F20"/>
                </a:solidFill>
              </a:defRPr>
            </a:pPr>
          </a:p>
          <a:p>
            <a:pPr marL="342900" indent="-342900">
              <a:buSzPct val="100000"/>
              <a:buChar char="▪"/>
              <a:defRPr sz="2400">
                <a:solidFill>
                  <a:srgbClr val="231F20"/>
                </a:solidFill>
              </a:defRPr>
            </a:pPr>
            <a:r>
              <a:t> If the radius equals 100 cm, then 1 centrad () is 1 cm measured on the curved arc.</a:t>
            </a:r>
            <a:r>
              <a:rPr>
                <a:solidFill>
                  <a:srgbClr val="000000"/>
                </a:solidFill>
              </a:rPr>
              <a:t> </a:t>
            </a:r>
            <a:br>
              <a:rPr>
                <a:solidFill>
                  <a:srgbClr val="000000"/>
                </a:solidFill>
              </a:rPr>
            </a:b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There are two primary positions in which the power of a prism may be specified.</a:t>
            </a:r>
          </a:p>
          <a:p>
            <a:pPr>
              <a:defRPr sz="2400"/>
            </a:pPr>
          </a:p>
          <a:p>
            <a:pPr marL="0" indent="0">
              <a:buSzTx/>
              <a:buNone/>
              <a:defRPr sz="2400"/>
            </a:pPr>
            <a:r>
              <a:t>Frontal Position</a:t>
            </a:r>
          </a:p>
          <a:p>
            <a:pPr marL="0" indent="0">
              <a:buSzTx/>
              <a:buNone/>
              <a:defRPr sz="2400"/>
            </a:pPr>
          </a:p>
          <a:p>
            <a:pPr marL="0" indent="0">
              <a:buSzTx/>
              <a:buNone/>
              <a:defRPr sz="2400"/>
            </a:pPr>
            <a:r>
              <a:t>Prentice position.</a:t>
            </a:r>
          </a:p>
        </p:txBody>
      </p:sp>
      <p:pic>
        <p:nvPicPr>
          <p:cNvPr id="18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0" r="9542" b="50000"/>
          <a:stretch>
            <a:fillRect/>
          </a:stretch>
        </p:blipFill>
        <p:spPr>
          <a:xfrm>
            <a:off x="7703556" y="2598058"/>
            <a:ext cx="4023988" cy="342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2363" t="50000" r="0" b="0"/>
          <a:stretch>
            <a:fillRect/>
          </a:stretch>
        </p:blipFill>
        <p:spPr>
          <a:xfrm>
            <a:off x="3360253" y="2448153"/>
            <a:ext cx="4343303" cy="3429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z="2800"/>
            </a:lvl1pPr>
          </a:lstStyle>
          <a:p>
            <a:pPr/>
            <a:r>
              <a:t>Calibration</a:t>
            </a:r>
          </a:p>
        </p:txBody>
      </p:sp>
      <p:sp>
        <p:nvSpPr>
          <p:cNvPr id="184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2400">
                <a:solidFill>
                  <a:srgbClr val="222222"/>
                </a:solidFill>
              </a:defRPr>
            </a:pPr>
            <a:r>
              <a:t>Prisms made of glass are calibrated in </a:t>
            </a:r>
            <a:r>
              <a:rPr b="1"/>
              <a:t>Prentice position</a:t>
            </a:r>
            <a:r>
              <a:t>. They should be held with the back surface </a:t>
            </a:r>
            <a:r>
              <a:rPr b="1"/>
              <a:t>perpendicular to the line of sight</a:t>
            </a:r>
            <a:r>
              <a:t>.</a:t>
            </a:r>
          </a:p>
          <a:p>
            <a:pPr>
              <a:defRPr sz="2400">
                <a:solidFill>
                  <a:srgbClr val="222222"/>
                </a:solidFill>
              </a:defRPr>
            </a:pPr>
          </a:p>
          <a:p>
            <a:pPr>
              <a:defRPr sz="2400">
                <a:solidFill>
                  <a:srgbClr val="222222"/>
                </a:solidFill>
              </a:defRPr>
            </a:pPr>
            <a:r>
              <a:t>Plastic prisms and prism bars are calibrated by the angle of minimum deviation. They should be held with a </a:t>
            </a:r>
            <a:r>
              <a:rPr b="1"/>
              <a:t>back surface parallel to the face </a:t>
            </a:r>
            <a:r>
              <a:t>or in the </a:t>
            </a:r>
            <a:r>
              <a:rPr b="1"/>
              <a:t>frontal plane position.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z="3200"/>
            </a:lvl1pPr>
          </a:lstStyle>
          <a:p>
            <a:pPr/>
            <a:r>
              <a:t>Characteristics of prism</a:t>
            </a:r>
          </a:p>
        </p:txBody>
      </p:sp>
      <p:sp>
        <p:nvSpPr>
          <p:cNvPr id="187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A prism has a thickest edge, the base and a thinnest edge, the apex.</a:t>
            </a:r>
          </a:p>
          <a:p>
            <a:pPr/>
            <a:r>
              <a:t>A prism displaces the incident rays towards the base of the prism.</a:t>
            </a:r>
          </a:p>
          <a:p>
            <a:pPr/>
            <a:r>
              <a:t>A prism displaces the image towards the apex of the prism.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Prism Terminology</a:t>
            </a:r>
          </a:p>
        </p:txBody>
      </p:sp>
      <p:sp>
        <p:nvSpPr>
          <p:cNvPr id="101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Apex</a:t>
            </a:r>
          </a:p>
          <a:p>
            <a:pPr>
              <a:defRPr sz="2400"/>
            </a:pPr>
            <a:r>
              <a:t>Base</a:t>
            </a:r>
          </a:p>
          <a:p>
            <a:pPr>
              <a:defRPr sz="2400"/>
            </a:pPr>
            <a:r>
              <a:t>Refracting Angle (Prism Angle)</a:t>
            </a:r>
          </a:p>
          <a:p>
            <a:pPr>
              <a:defRPr sz="2400"/>
            </a:pPr>
            <a:r>
              <a:t>Angle of Deviation</a:t>
            </a:r>
          </a:p>
          <a:p>
            <a:pPr>
              <a:defRPr sz="2400"/>
            </a:pPr>
            <a:r>
              <a:t>Refracting power</a:t>
            </a:r>
          </a:p>
        </p:txBody>
      </p:sp>
      <p:pic>
        <p:nvPicPr>
          <p:cNvPr id="10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6363" r="0" b="0"/>
          <a:stretch>
            <a:fillRect/>
          </a:stretch>
        </p:blipFill>
        <p:spPr>
          <a:xfrm>
            <a:off x="2581297" y="4241443"/>
            <a:ext cx="4418219" cy="2396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8523" y="3843975"/>
            <a:ext cx="2937762" cy="25460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/>
            </a:pPr>
          </a:p>
          <a:p>
            <a:pPr>
              <a:defRPr sz="2400"/>
            </a:pPr>
            <a:r>
              <a:t>Erect</a:t>
            </a:r>
          </a:p>
          <a:p>
            <a:pPr>
              <a:defRPr sz="2400"/>
            </a:pPr>
            <a:r>
              <a:t>Virtual</a:t>
            </a:r>
          </a:p>
          <a:p>
            <a:pPr>
              <a:defRPr sz="2400"/>
            </a:pPr>
            <a:r>
              <a:t>Displaced towards the apex of the prism.</a:t>
            </a:r>
          </a:p>
        </p:txBody>
      </p:sp>
      <p:sp>
        <p:nvSpPr>
          <p:cNvPr id="190" name="AutoShape 2"/>
          <p:cNvSpPr txBox="1"/>
          <p:nvPr>
            <p:ph type="title"/>
          </p:nvPr>
        </p:nvSpPr>
        <p:spPr>
          <a:xfrm>
            <a:off x="533400" y="1279525"/>
            <a:ext cx="10515600" cy="1325563"/>
          </a:xfrm>
          <a:prstGeom prst="rect">
            <a:avLst/>
          </a:prstGeom>
        </p:spPr>
        <p:txBody>
          <a:bodyPr anchor="t"/>
          <a:lstStyle/>
          <a:p>
            <a:pPr>
              <a:defRPr b="1" sz="3200"/>
            </a:pPr>
            <a:r>
              <a:t>The image formed by the prism is 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Prism Orientation</a:t>
            </a:r>
          </a:p>
        </p:txBody>
      </p:sp>
      <p:sp>
        <p:nvSpPr>
          <p:cNvPr id="193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Prism can be oriented in front of the eye using notations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Base-In</a:t>
            </a:r>
          </a:p>
          <a:p>
            <a:pPr marL="0" indent="0">
              <a:buSzTx/>
              <a:buNone/>
            </a:pPr>
            <a:r>
              <a:t>Base –Out</a:t>
            </a:r>
          </a:p>
          <a:p>
            <a:pPr marL="0" indent="0">
              <a:buSzTx/>
              <a:buNone/>
            </a:pPr>
            <a:r>
              <a:t>Base Up</a:t>
            </a:r>
          </a:p>
          <a:p>
            <a:pPr marL="0" indent="0">
              <a:buSzTx/>
              <a:buNone/>
            </a:pPr>
            <a:r>
              <a:t>Base Down 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All other base directions require 360 degree notation.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6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rcRect l="0" t="21705" r="0" b="12778"/>
          <a:stretch>
            <a:fillRect/>
          </a:stretch>
        </p:blipFill>
        <p:spPr>
          <a:xfrm>
            <a:off x="3599329" y="2326340"/>
            <a:ext cx="5801784" cy="2850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rcRect l="0" t="21087" r="0" b="29467"/>
          <a:stretch>
            <a:fillRect/>
          </a:stretch>
        </p:blipFill>
        <p:spPr>
          <a:xfrm>
            <a:off x="2038661" y="2414775"/>
            <a:ext cx="8920243" cy="33079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Application </a:t>
            </a:r>
          </a:p>
        </p:txBody>
      </p:sp>
      <p:sp>
        <p:nvSpPr>
          <p:cNvPr id="202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Diagnostic Prisms</a:t>
            </a:r>
          </a:p>
          <a:p>
            <a:pPr/>
          </a:p>
          <a:p>
            <a:pPr/>
            <a:r>
              <a:t>Therapeutic Prisms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Diagnostic Prisms</a:t>
            </a:r>
            <a:br/>
          </a:p>
        </p:txBody>
      </p:sp>
      <p:sp>
        <p:nvSpPr>
          <p:cNvPr id="205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Assessment of squint and heterophoria</a:t>
            </a:r>
          </a:p>
          <a:p>
            <a:pPr/>
          </a:p>
          <a:p>
            <a:pPr/>
            <a:r>
              <a:t>Measurement of angle objectively by prism cover test.</a:t>
            </a:r>
          </a:p>
          <a:p>
            <a:pPr/>
            <a:r>
              <a:t>Measurement of angle subjectively by Maddox rod</a:t>
            </a:r>
          </a:p>
          <a:p>
            <a:pPr/>
            <a:r>
              <a:t>To assess likelihood  of diplopia after proposed squint surgery in adults.</a:t>
            </a:r>
          </a:p>
          <a:p>
            <a:pPr/>
            <a:r>
              <a:t>Measurement of fusional reserve.</a:t>
            </a:r>
          </a:p>
          <a:p>
            <a:pPr/>
            <a:r>
              <a:t>Four dioptre prism test.(microtropia)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Assessment of simulated blindness</a:t>
            </a:r>
          </a:p>
        </p:txBody>
      </p:sp>
      <p:sp>
        <p:nvSpPr>
          <p:cNvPr id="208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If a prism is placed in front of  a seeing eye, the eye will move to regain fixation.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Types of prism used in diagnosis</a:t>
            </a:r>
          </a:p>
        </p:txBody>
      </p:sp>
      <p:sp>
        <p:nvSpPr>
          <p:cNvPr id="211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Single unmounted prisms/ loose prisms.</a:t>
            </a:r>
          </a:p>
          <a:p>
            <a:pPr/>
          </a:p>
          <a:p>
            <a:pPr/>
            <a:r>
              <a:t>The prisms from the trial lens set</a:t>
            </a:r>
          </a:p>
          <a:p>
            <a:pPr/>
          </a:p>
          <a:p>
            <a:pPr/>
            <a:r>
              <a:t>Prism bars</a:t>
            </a:r>
          </a:p>
          <a:p>
            <a:pPr>
              <a:buFontTx/>
              <a:buChar char="-"/>
            </a:pPr>
            <a:r>
              <a:t>Horizontal </a:t>
            </a:r>
          </a:p>
          <a:p>
            <a:pPr>
              <a:buFontTx/>
              <a:buChar char="-"/>
            </a:pPr>
            <a:r>
              <a:t>Vertical     </a:t>
            </a:r>
          </a:p>
        </p:txBody>
      </p:sp>
      <p:pic>
        <p:nvPicPr>
          <p:cNvPr id="21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75925" t="15006" r="920" b="29734"/>
          <a:stretch>
            <a:fillRect/>
          </a:stretch>
        </p:blipFill>
        <p:spPr>
          <a:xfrm>
            <a:off x="9095508" y="1027905"/>
            <a:ext cx="2258293" cy="4042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48725" t="74781" r="12994" b="0"/>
          <a:stretch>
            <a:fillRect/>
          </a:stretch>
        </p:blipFill>
        <p:spPr>
          <a:xfrm>
            <a:off x="4229100" y="4135804"/>
            <a:ext cx="3733800" cy="1844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Therapeutic prism</a:t>
            </a:r>
          </a:p>
        </p:txBody>
      </p:sp>
      <p:sp>
        <p:nvSpPr>
          <p:cNvPr id="216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Convergence insufficiency </a:t>
            </a:r>
          </a:p>
          <a:p>
            <a:pPr marL="0" indent="0">
              <a:buSzTx/>
              <a:buNone/>
            </a:pPr>
            <a:r>
              <a:t> Common therapy for building the fusional reserve of patients with C.I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Base out prisms are using in exercise periods.</a:t>
            </a:r>
          </a:p>
        </p:txBody>
      </p:sp>
      <p:pic>
        <p:nvPicPr>
          <p:cNvPr id="21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55215" t="57963" r="0" b="5383"/>
          <a:stretch>
            <a:fillRect/>
          </a:stretch>
        </p:blipFill>
        <p:spPr>
          <a:xfrm>
            <a:off x="7459450" y="3429000"/>
            <a:ext cx="4368173" cy="2681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To relieve diplopia in certain cases of squint.</a:t>
            </a:r>
          </a:p>
        </p:txBody>
      </p:sp>
      <p:sp>
        <p:nvSpPr>
          <p:cNvPr id="220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Include decompensated heterophorias,small vertical squint and some paralytic squint with diplopia in the primary position.</a:t>
            </a:r>
          </a:p>
          <a:p>
            <a:pPr/>
          </a:p>
          <a:p>
            <a:pPr/>
            <a:r>
              <a:t>Prisms are reserved for those patients for whom surgery is not indicated.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Prism Terminology</a:t>
            </a:r>
          </a:p>
        </p:txBody>
      </p:sp>
      <p:sp>
        <p:nvSpPr>
          <p:cNvPr id="106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Apex </a:t>
            </a:r>
          </a:p>
          <a:p>
            <a:pPr>
              <a:buFontTx/>
              <a:buChar char="▪"/>
              <a:defRPr sz="2400"/>
            </a:pPr>
            <a:r>
              <a:t>Tip of the prism where the two surfaces meet.</a:t>
            </a:r>
          </a:p>
          <a:p>
            <a:pPr>
              <a:buFontTx/>
              <a:buChar char="▪"/>
              <a:defRPr sz="2400"/>
            </a:pPr>
            <a:r>
              <a:t>Thinnest portion of the prism.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Base</a:t>
            </a:r>
          </a:p>
          <a:p>
            <a:pPr>
              <a:buFontTx/>
              <a:buChar char="▪"/>
              <a:defRPr sz="2400"/>
            </a:pPr>
            <a:r>
              <a:t>The bottom of the prism or the side opposite the apical angle</a:t>
            </a:r>
          </a:p>
          <a:p>
            <a:pPr>
              <a:buFontTx/>
              <a:buChar char="▪"/>
              <a:defRPr sz="2400"/>
            </a:pPr>
            <a:r>
              <a:t>Thickest portion of the prism</a:t>
            </a:r>
          </a:p>
          <a:p>
            <a:pPr>
              <a:buFontTx/>
              <a:buChar char="▪"/>
              <a:defRPr sz="2400"/>
            </a:pPr>
            <a:r>
              <a:t>Orientation of an ophthalmic prism is described related to the base.</a:t>
            </a:r>
          </a:p>
        </p:txBody>
      </p:sp>
      <p:pic>
        <p:nvPicPr>
          <p:cNvPr id="10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3578" t="0" r="0" b="0"/>
          <a:stretch>
            <a:fillRect/>
          </a:stretch>
        </p:blipFill>
        <p:spPr>
          <a:xfrm>
            <a:off x="7910285" y="1688568"/>
            <a:ext cx="4135465" cy="2387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Forms of therapeutic prisms wear</a:t>
            </a:r>
          </a:p>
        </p:txBody>
      </p:sp>
      <p:sp>
        <p:nvSpPr>
          <p:cNvPr id="223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Permanent wear</a:t>
            </a:r>
          </a:p>
          <a:p>
            <a:pPr/>
          </a:p>
          <a:p>
            <a:pPr/>
            <a:r>
              <a:t>Temporary wear </a:t>
            </a:r>
          </a:p>
        </p:txBody>
      </p:sp>
      <p:pic>
        <p:nvPicPr>
          <p:cNvPr id="22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40518" r="0" b="6249"/>
          <a:stretch>
            <a:fillRect/>
          </a:stretch>
        </p:blipFill>
        <p:spPr>
          <a:xfrm>
            <a:off x="4690829" y="1236608"/>
            <a:ext cx="6662971" cy="266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0070" y="3307789"/>
            <a:ext cx="4572001" cy="3333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1"/>
      <p:bldP build="whole" bldLvl="1" animBg="1" rev="0" advAuto="0" spid="225" grpId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Prisms in optical instruments </a:t>
            </a:r>
          </a:p>
        </p:txBody>
      </p:sp>
      <p:pic>
        <p:nvPicPr>
          <p:cNvPr id="228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rcRect l="6440" t="0" r="0" b="50126"/>
          <a:stretch>
            <a:fillRect/>
          </a:stretch>
        </p:blipFill>
        <p:spPr>
          <a:xfrm>
            <a:off x="997526" y="1690688"/>
            <a:ext cx="4013064" cy="2883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rcRect l="7143" t="55604" r="0" b="0"/>
          <a:stretch>
            <a:fillRect/>
          </a:stretch>
        </p:blipFill>
        <p:spPr>
          <a:xfrm>
            <a:off x="5805054" y="1579416"/>
            <a:ext cx="4474322" cy="2883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35938" t="64015" r="33807" b="4544"/>
          <a:stretch>
            <a:fillRect/>
          </a:stretch>
        </p:blipFill>
        <p:spPr>
          <a:xfrm>
            <a:off x="3700826" y="2904980"/>
            <a:ext cx="4341388" cy="338343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extBox 7"/>
          <p:cNvSpPr txBox="1"/>
          <p:nvPr/>
        </p:nvSpPr>
        <p:spPr>
          <a:xfrm>
            <a:off x="8718664" y="4973782"/>
            <a:ext cx="2388526" cy="935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000"/>
            </a:lvl1pPr>
          </a:lstStyle>
          <a:p>
            <a:pPr/>
            <a:r>
              <a:t>????....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4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Types of prisms… ?</a:t>
            </a:r>
          </a:p>
          <a:p>
            <a:pPr/>
          </a:p>
          <a:p>
            <a:pPr/>
            <a:r>
              <a:t>Applications of prisms …?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Prism Terminology</a:t>
            </a:r>
          </a:p>
        </p:txBody>
      </p:sp>
      <p:sp>
        <p:nvSpPr>
          <p:cNvPr id="110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/>
            </a:pPr>
            <a:r>
              <a:t>Refractive Angle / Apical angle(alpha angle)</a:t>
            </a:r>
            <a:r>
              <a:t>β</a:t>
            </a:r>
          </a:p>
          <a:p>
            <a:pPr>
              <a:buFontTx/>
              <a:buChar char="▪"/>
              <a:defRPr sz="2400"/>
            </a:pPr>
            <a:r>
              <a:t>The  angle between two surfaces of prism is called as refractive angle / apical angle.</a:t>
            </a:r>
          </a:p>
          <a:p>
            <a:pPr>
              <a:buFontTx/>
              <a:buChar char="▪"/>
              <a:defRPr sz="2400"/>
            </a:pPr>
            <a:r>
              <a:t>Greater the angle, the more prism will deviate light.</a:t>
            </a:r>
          </a:p>
        </p:txBody>
      </p:sp>
      <p:pic>
        <p:nvPicPr>
          <p:cNvPr id="11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1921" y="4001294"/>
            <a:ext cx="4288915" cy="2387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/>
            </a:pPr>
            <a:r>
              <a:t>Angle of Deviation </a:t>
            </a:r>
          </a:p>
          <a:p>
            <a:pPr>
              <a:buFontTx/>
              <a:buChar char="▪"/>
              <a:defRPr sz="2400"/>
            </a:pPr>
            <a:r>
              <a:t>Amount of light deviates from its original path, in degrees((</a:t>
            </a:r>
            <a:r>
              <a:t>ε</a:t>
            </a:r>
            <a:r>
              <a:t>)</a:t>
            </a:r>
          </a:p>
        </p:txBody>
      </p:sp>
      <p:pic>
        <p:nvPicPr>
          <p:cNvPr id="11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1921" y="4001294"/>
            <a:ext cx="4288915" cy="2387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/>
          <p:nvPr>
            <p:ph type="title"/>
          </p:nvPr>
        </p:nvSpPr>
        <p:spPr>
          <a:xfrm>
            <a:off x="838200" y="23449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z="3200"/>
            </a:lvl1pPr>
          </a:lstStyle>
          <a:p>
            <a:pPr/>
            <a:r>
              <a:t>Prism Action</a:t>
            </a:r>
          </a:p>
        </p:txBody>
      </p:sp>
      <p:sp>
        <p:nvSpPr>
          <p:cNvPr id="118" name="Content Placeholder 2"/>
          <p:cNvSpPr txBox="1"/>
          <p:nvPr>
            <p:ph type="body" idx="1"/>
          </p:nvPr>
        </p:nvSpPr>
        <p:spPr>
          <a:xfrm>
            <a:off x="664028" y="1440948"/>
            <a:ext cx="10515601" cy="4351338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Prism deviates light towards the base of the prism.</a:t>
            </a:r>
          </a:p>
          <a:p>
            <a:pPr>
              <a:defRPr sz="2400"/>
            </a:pPr>
            <a:r>
              <a:t>Objects appear to move the base of the prism</a:t>
            </a:r>
          </a:p>
          <a:p>
            <a:pPr>
              <a:defRPr sz="2400"/>
            </a:pPr>
            <a:r>
              <a:t>Eye must make a movement toward apex to maintain fixation of an object.</a:t>
            </a:r>
          </a:p>
          <a:p>
            <a:pPr>
              <a:defRPr sz="2400"/>
            </a:pPr>
            <a:r>
              <a:t>Eye moves by an amount equal to the angle of deviation.</a:t>
            </a:r>
          </a:p>
        </p:txBody>
      </p:sp>
      <p:pic>
        <p:nvPicPr>
          <p:cNvPr id="11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9234" y="3616616"/>
            <a:ext cx="8171338" cy="31118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2" name="Content Placeholder 7" descr="Content Placeholder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2567" y="1825625"/>
            <a:ext cx="7426864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ontent Placeholder 2"/>
          <p:cNvSpPr txBox="1"/>
          <p:nvPr>
            <p:ph type="body" idx="1"/>
          </p:nvPr>
        </p:nvSpPr>
        <p:spPr>
          <a:xfrm>
            <a:off x="504372" y="834345"/>
            <a:ext cx="10515601" cy="435133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/>
            </a:pPr>
            <a:r>
              <a:t>Passage of light through prism</a:t>
            </a:r>
          </a:p>
          <a:p>
            <a:pPr marL="0" indent="0">
              <a:buSzTx/>
              <a:buNone/>
              <a:defRPr sz="2000"/>
            </a:pPr>
          </a:p>
          <a:p>
            <a:pPr marL="0" indent="0">
              <a:buSzTx/>
              <a:buNone/>
              <a:defRPr sz="2400"/>
            </a:pPr>
            <a:r>
              <a:t>Obeys Snell’s law.</a:t>
            </a:r>
          </a:p>
          <a:p>
            <a:pPr marL="0" indent="0">
              <a:buSzTx/>
              <a:buNone/>
              <a:defRPr sz="2400"/>
            </a:pPr>
            <a:r>
              <a:t>Ray is deviated towards the base of the prism.</a:t>
            </a:r>
          </a:p>
          <a:p>
            <a:pPr marL="0" indent="0">
              <a:buSzTx/>
              <a:buNone/>
              <a:defRPr sz="2400"/>
            </a:pPr>
            <a:r>
              <a:t>Net change in direction of ray- angle of deviation.</a:t>
            </a:r>
          </a:p>
        </p:txBody>
      </p:sp>
      <p:pic>
        <p:nvPicPr>
          <p:cNvPr id="125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99975" y="3429000"/>
            <a:ext cx="4782218" cy="2419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