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6" r:id="rId7"/>
    <p:sldId id="267" r:id="rId8"/>
    <p:sldId id="287" r:id="rId9"/>
    <p:sldId id="262" r:id="rId10"/>
    <p:sldId id="268" r:id="rId11"/>
    <p:sldId id="261" r:id="rId12"/>
    <p:sldId id="269" r:id="rId13"/>
    <p:sldId id="271" r:id="rId14"/>
    <p:sldId id="272" r:id="rId15"/>
    <p:sldId id="270" r:id="rId16"/>
    <p:sldId id="273" r:id="rId17"/>
    <p:sldId id="274" r:id="rId18"/>
    <p:sldId id="275" r:id="rId19"/>
    <p:sldId id="276" r:id="rId20"/>
    <p:sldId id="288" r:id="rId21"/>
    <p:sldId id="277" r:id="rId22"/>
    <p:sldId id="283" r:id="rId23"/>
    <p:sldId id="284" r:id="rId24"/>
    <p:sldId id="278" r:id="rId25"/>
    <p:sldId id="285" r:id="rId26"/>
    <p:sldId id="281" r:id="rId27"/>
    <p:sldId id="286" r:id="rId28"/>
    <p:sldId id="279" r:id="rId29"/>
    <p:sldId id="280" r:id="rId30"/>
    <p:sldId id="289" r:id="rId31"/>
    <p:sldId id="290" r:id="rId32"/>
    <p:sldId id="291" r:id="rId33"/>
    <p:sldId id="292" r:id="rId34"/>
    <p:sldId id="293" r:id="rId35"/>
    <p:sldId id="296" r:id="rId36"/>
    <p:sldId id="294" r:id="rId37"/>
    <p:sldId id="295" r:id="rId38"/>
    <p:sldId id="297" r:id="rId39"/>
    <p:sldId id="298" r:id="rId40"/>
    <p:sldId id="301" r:id="rId41"/>
    <p:sldId id="299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71B2C-CDC3-4305-85AF-E6D2BDF3A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84BC9D-E5ED-4696-A15E-09B6B0E1EF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CBB28-EEFB-43B8-894D-ABB88975C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4BF1-F648-406A-A689-A8F8A1F2ABCD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6D469F-E13E-4C67-A8D8-E04DC9739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EC708-2179-49F8-A760-29CAE236D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0D51-FFAC-4BC8-8BDD-464ADB9DB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711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443E0-FD14-486C-834E-4CA48F6DC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7E1FB7-45B2-4B75-A016-B5580FFC5B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805A1-4226-4147-8943-C3A799993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4BF1-F648-406A-A689-A8F8A1F2ABCD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F5628-042C-40B0-95D5-54C144EA6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06D49-B335-4A98-A75B-376CC4C0F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0D51-FFAC-4BC8-8BDD-464ADB9DB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697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6B03D7-DEDD-486D-9EE2-035A265138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CF76D-A546-4D46-BA56-88890EF22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B7D8-F605-4FF8-ADF1-D5D60834F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4BF1-F648-406A-A689-A8F8A1F2ABCD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02E69-4FAC-4CB7-8059-5F0CEB7A0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2B799-C0C4-4D87-B234-45CF77BBE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0D51-FFAC-4BC8-8BDD-464ADB9DB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67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3FEA0-420E-40E4-A82F-AA7456DC4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51AD5-9EE9-4593-894B-1F6ECCD52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855C5-92E8-45E0-8AD2-C0BB67629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4BF1-F648-406A-A689-A8F8A1F2ABCD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F0AC3-677E-49D3-A7E1-2B44B67C0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6F3AD-4D11-4DF1-867E-E8B0D27A8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0D51-FFAC-4BC8-8BDD-464ADB9DB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18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74A14-E3E8-4FB8-B618-E8D863D0B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FEF747-495C-4B04-AAB7-8C52CA8F9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00FAB-4F6D-45C5-872B-3D5CE605B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4BF1-F648-406A-A689-A8F8A1F2ABCD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FDDF6-1DCE-41CB-93CA-430AF72E5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FD0CE-10A2-4F50-9FC5-FE3C6CDEE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0D51-FFAC-4BC8-8BDD-464ADB9DB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472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38C6D-83B5-4020-BEE6-E53C77874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4E27C-4312-458D-975E-C35DBDD62C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A6EB1B-0EF4-4895-AAED-FD1CDEBF69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4D7DD3-7ABC-435D-80E9-F4516EE4D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4BF1-F648-406A-A689-A8F8A1F2ABCD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A0054C-2288-4614-B564-F2C77A334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96A081-4EF3-4B1A-88B7-F4EB0316A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0D51-FFAC-4BC8-8BDD-464ADB9DB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584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570AA-A3DC-49E0-9D56-9274CB724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9F1566-B746-45FE-8E2B-E7644161E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7B364A-8404-4E60-BC2C-1FB8BE4E36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454FFF-F2D9-4660-9C6B-D5FB3D01C7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9D21D5-844D-4B21-B0DC-B96AFCBCD2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550B7B-6E3D-4127-96A9-38AD268A0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4BF1-F648-406A-A689-A8F8A1F2ABCD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E4F4FB-BB6A-47C8-9346-49B24EE7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FEAF70-535D-49A7-8688-A1A30FE57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0D51-FFAC-4BC8-8BDD-464ADB9DB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86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0A9DD-AB11-4430-A2B7-B3ACCAD40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AB6370-6576-4BA7-9FE1-AD9520472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4BF1-F648-406A-A689-A8F8A1F2ABCD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AE90D0-15A9-4D1D-965F-2D49B71A9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BCB77D-591C-42DC-BD60-8704F7330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0D51-FFAC-4BC8-8BDD-464ADB9DB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6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64EFF1-4C57-4F7F-A5C3-E79774B1F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4BF1-F648-406A-A689-A8F8A1F2ABCD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4FBC75-A654-487B-9D84-8D4E148DE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6CA1A4-3F0C-4E99-A630-06B078E6E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0D51-FFAC-4BC8-8BDD-464ADB9DB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19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501DC-51C7-4C5A-86AB-313DC5A82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9F633-FEC0-4B49-B029-D452510C9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D4D44-8869-4080-9B5A-54E49C6196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95D56-CAA5-48FA-97CB-64873119E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4BF1-F648-406A-A689-A8F8A1F2ABCD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A729A-03D6-444F-B965-330F6213A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2AD3EB-5DE9-4B61-89B7-E1AFB670D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0D51-FFAC-4BC8-8BDD-464ADB9DB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95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6B56F-2D45-4C27-B936-480D382FE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2BFA35-1379-4D2D-BCDF-EF8B652001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104AC0-35E3-40FD-99A5-98886E621D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CBF6A-9EE1-4420-9B16-E0298B1CD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4BF1-F648-406A-A689-A8F8A1F2ABCD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4F2875-5B32-4A2F-B395-F8255C06D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304491-5899-40A0-A6A5-AC5AB8084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0D51-FFAC-4BC8-8BDD-464ADB9DB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84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F9AB69-C107-4B08-B507-0F815ACEC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3DC14D-A67B-4005-B96D-103FEDCDA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A8CF7-980A-46AD-8549-DCBE5BB7A4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94BF1-F648-406A-A689-A8F8A1F2ABCD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A7993-02BE-465B-B7D4-60090C14F4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3E45D-A115-4213-9284-D379938BCA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50D51-FFAC-4BC8-8BDD-464ADB9DB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8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39F06B-FFC8-4E26-AFB3-9001ABE810DF}"/>
              </a:ext>
            </a:extLst>
          </p:cNvPr>
          <p:cNvSpPr txBox="1"/>
          <p:nvPr/>
        </p:nvSpPr>
        <p:spPr>
          <a:xfrm>
            <a:off x="4086224" y="2757715"/>
            <a:ext cx="2466975" cy="1015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Prisms</a:t>
            </a:r>
            <a:r>
              <a:rPr lang="en-US" sz="40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BDB8C5-D8B6-4309-8D8C-EFE487499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514" y="523580"/>
            <a:ext cx="2982685" cy="22341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515B48-1ADC-44C8-B6C7-3AAA13A0AAD1}"/>
              </a:ext>
            </a:extLst>
          </p:cNvPr>
          <p:cNvSpPr txBox="1"/>
          <p:nvPr/>
        </p:nvSpPr>
        <p:spPr>
          <a:xfrm>
            <a:off x="9085943" y="5596116"/>
            <a:ext cx="359954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Sony Gunaganti</a:t>
            </a:r>
          </a:p>
          <a:p>
            <a:r>
              <a:rPr lang="en-US" sz="2000" i="1" dirty="0"/>
              <a:t>Department of Optometry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844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60175-C3AD-4D4C-A64C-4755321FE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Conti</a:t>
            </a:r>
            <a:r>
              <a:rPr lang="en-US" dirty="0"/>
              <a:t>…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853F6C8-AF71-4AB2-BF5A-8BBEAA75C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Angle of deviation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2400" dirty="0"/>
              <a:t>Determined by 3 factors</a:t>
            </a:r>
          </a:p>
          <a:p>
            <a:r>
              <a:rPr lang="en-US" sz="2400" dirty="0"/>
              <a:t>Refractive index of the material</a:t>
            </a:r>
          </a:p>
          <a:p>
            <a:r>
              <a:rPr lang="en-US" sz="2400" dirty="0"/>
              <a:t>Refracting angle</a:t>
            </a:r>
          </a:p>
          <a:p>
            <a:r>
              <a:rPr lang="en-US" sz="2400" dirty="0"/>
              <a:t>Angle of incidence</a:t>
            </a:r>
          </a:p>
        </p:txBody>
      </p:sp>
    </p:spTree>
    <p:extLst>
      <p:ext uri="{BB962C8B-B14F-4D97-AF65-F5344CB8AC3E}">
        <p14:creationId xmlns:p14="http://schemas.microsoft.com/office/powerpoint/2010/main" val="1647095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A67672-DB8A-4B68-AFA3-5F7E763DF859}"/>
              </a:ext>
            </a:extLst>
          </p:cNvPr>
          <p:cNvSpPr txBox="1"/>
          <p:nvPr/>
        </p:nvSpPr>
        <p:spPr>
          <a:xfrm>
            <a:off x="304800" y="449943"/>
            <a:ext cx="111905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i="1" dirty="0">
                <a:solidFill>
                  <a:srgbClr val="231F20"/>
                </a:solidFill>
                <a:effectLst/>
              </a:rPr>
              <a:t>When light strikes the first surface it is going from a low refractive index material (air) into a higher refractive index material (the prism).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i="1" dirty="0">
              <a:solidFill>
                <a:srgbClr val="231F2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i="1" dirty="0">
                <a:solidFill>
                  <a:srgbClr val="231F20"/>
                </a:solidFill>
                <a:effectLst/>
              </a:rPr>
              <a:t>However, it does not change direction because it enters the surface straight 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i="1" dirty="0">
              <a:solidFill>
                <a:srgbClr val="231F2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i="1" dirty="0">
                <a:solidFill>
                  <a:srgbClr val="231F20"/>
                </a:solidFill>
                <a:effectLst/>
              </a:rPr>
              <a:t>Light will continue to travel through the prism without being bent until it reaches the second surface 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i="1" dirty="0">
              <a:solidFill>
                <a:srgbClr val="231F2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i="1" dirty="0">
                <a:solidFill>
                  <a:srgbClr val="231F20"/>
                </a:solidFill>
                <a:effectLst/>
              </a:rPr>
              <a:t>This ray of light then strikes the second surface at an angle.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i="1" dirty="0">
              <a:solidFill>
                <a:srgbClr val="231F2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i="1" dirty="0">
                <a:solidFill>
                  <a:srgbClr val="231F20"/>
                </a:solidFill>
                <a:effectLst/>
              </a:rPr>
              <a:t> Because the light has not been bent by the first surface, the angle at which it strikes the second surface is equal to the apical angle of the prism ( As this ray of light approaches the second surface of the prism, it is traveling from the</a:t>
            </a:r>
            <a:r>
              <a:rPr lang="en-US" sz="2000" i="1" dirty="0">
                <a:solidFill>
                  <a:srgbClr val="231F20"/>
                </a:solidFill>
              </a:rPr>
              <a:t> d</a:t>
            </a:r>
            <a:r>
              <a:rPr lang="en-US" sz="2000" b="0" i="1" dirty="0">
                <a:solidFill>
                  <a:srgbClr val="231F20"/>
                </a:solidFill>
                <a:effectLst/>
              </a:rPr>
              <a:t>enser (high refractive index) medium of the prism to a less dense medium (air) and will be bent away from the normal* to the surface.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i="1" dirty="0">
              <a:solidFill>
                <a:srgbClr val="231F2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i="1" dirty="0">
                <a:solidFill>
                  <a:srgbClr val="231F20"/>
                </a:solidFill>
                <a:effectLst/>
              </a:rPr>
              <a:t>Light is always bent toward the base of a prism.</a:t>
            </a:r>
            <a:r>
              <a:rPr lang="en-US" sz="2000" i="1" dirty="0"/>
              <a:t>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129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C1087A-0559-4658-ABBB-48CB717C528B}"/>
              </a:ext>
            </a:extLst>
          </p:cNvPr>
          <p:cNvSpPr txBox="1"/>
          <p:nvPr/>
        </p:nvSpPr>
        <p:spPr>
          <a:xfrm>
            <a:off x="304800" y="406400"/>
            <a:ext cx="1129211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31F20"/>
                </a:solidFill>
                <a:effectLst/>
              </a:rPr>
              <a:t>If a prism has an </a:t>
            </a:r>
            <a:r>
              <a:rPr lang="en-US" sz="2400" b="1" i="0" dirty="0">
                <a:solidFill>
                  <a:srgbClr val="231F20"/>
                </a:solidFill>
                <a:effectLst/>
              </a:rPr>
              <a:t>apical angle of 8 degrees </a:t>
            </a:r>
            <a:r>
              <a:rPr lang="en-US" sz="2400" b="0" i="0" dirty="0">
                <a:solidFill>
                  <a:srgbClr val="231F20"/>
                </a:solidFill>
                <a:effectLst/>
              </a:rPr>
              <a:t>and is made from CR-39 plastic with a </a:t>
            </a:r>
            <a:r>
              <a:rPr lang="en-US" sz="2400" b="1" i="0" dirty="0">
                <a:solidFill>
                  <a:srgbClr val="231F20"/>
                </a:solidFill>
                <a:effectLst/>
              </a:rPr>
              <a:t>refractive index of 1.498</a:t>
            </a:r>
            <a:r>
              <a:rPr lang="en-US" sz="2400" b="0" i="0" dirty="0">
                <a:solidFill>
                  <a:srgbClr val="231F20"/>
                </a:solidFill>
                <a:effectLst/>
              </a:rPr>
              <a:t>, how many degrees will the prism deviate the light ray from its original path?</a:t>
            </a:r>
            <a:r>
              <a:rPr lang="en-US" sz="2400" dirty="0"/>
              <a:t> </a:t>
            </a:r>
          </a:p>
          <a:p>
            <a:endParaRPr lang="en-US" dirty="0"/>
          </a:p>
          <a:p>
            <a:br>
              <a:rPr lang="en-US" dirty="0"/>
            </a:br>
            <a:endParaRPr lang="en-US" dirty="0"/>
          </a:p>
          <a:p>
            <a:endParaRPr lang="en-US" dirty="0"/>
          </a:p>
          <a:p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EFDB20-28FC-4B48-8095-1558D63ADF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5" t="2572" r="7848"/>
          <a:stretch/>
        </p:blipFill>
        <p:spPr>
          <a:xfrm>
            <a:off x="6241145" y="1970079"/>
            <a:ext cx="5950855" cy="38238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2F721E-BE6F-4331-ADA1-D02B1ABB6C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74" y="1839451"/>
            <a:ext cx="5579282" cy="371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60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249C06-9157-4C48-A9DF-3DC61692EC19}"/>
              </a:ext>
            </a:extLst>
          </p:cNvPr>
          <p:cNvSpPr txBox="1"/>
          <p:nvPr/>
        </p:nvSpPr>
        <p:spPr>
          <a:xfrm>
            <a:off x="653143" y="711200"/>
            <a:ext cx="1108891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31F20"/>
                </a:solidFill>
                <a:effectLst/>
              </a:rPr>
              <a:t>The angle of refraction is the angle at which the light ray leaves the second surface.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31F2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31F20"/>
                </a:solidFill>
                <a:effectLst/>
              </a:rPr>
              <a:t>To find the angle of deviation</a:t>
            </a:r>
            <a:r>
              <a:rPr lang="en-US" sz="2400" dirty="0">
                <a:solidFill>
                  <a:srgbClr val="231F20"/>
                </a:solidFill>
              </a:rPr>
              <a:t> </a:t>
            </a:r>
            <a:r>
              <a:rPr lang="en-US" sz="2400" b="0" i="0" dirty="0">
                <a:solidFill>
                  <a:srgbClr val="231F20"/>
                </a:solidFill>
                <a:effectLst/>
              </a:rPr>
              <a:t>(i.e., how many degrees the light is deviated from its original path), subtract the angle of incidence from the angle of refraction.</a:t>
            </a:r>
          </a:p>
          <a:p>
            <a:br>
              <a:rPr lang="en-US" sz="2400" b="0" i="0" dirty="0">
                <a:solidFill>
                  <a:srgbClr val="00B050"/>
                </a:solidFill>
                <a:effectLst/>
              </a:rPr>
            </a:br>
            <a:r>
              <a:rPr lang="en-US" sz="2400" b="0" i="0" dirty="0">
                <a:solidFill>
                  <a:srgbClr val="00B050"/>
                </a:solidFill>
                <a:effectLst/>
              </a:rPr>
              <a:t>(angle of deviation) = (angle of refraction) - (angle of incidence)</a:t>
            </a:r>
            <a:br>
              <a:rPr lang="en-US" sz="2400" b="0" i="0" dirty="0">
                <a:solidFill>
                  <a:srgbClr val="231F20"/>
                </a:solidFill>
                <a:effectLst/>
              </a:rPr>
            </a:br>
            <a:endParaRPr lang="en-US" sz="2400" b="0" i="0" dirty="0">
              <a:solidFill>
                <a:srgbClr val="231F20"/>
              </a:solidFill>
              <a:effectLst/>
            </a:endParaRPr>
          </a:p>
          <a:p>
            <a:r>
              <a:rPr lang="en-US" sz="2400" b="0" i="1" dirty="0">
                <a:solidFill>
                  <a:srgbClr val="231F20"/>
                </a:solidFill>
                <a:effectLst/>
              </a:rPr>
              <a:t>d </a:t>
            </a:r>
            <a:r>
              <a:rPr lang="en-US" sz="2400" b="0" i="0" dirty="0">
                <a:solidFill>
                  <a:srgbClr val="231F20"/>
                </a:solidFill>
                <a:effectLst/>
              </a:rPr>
              <a:t>= </a:t>
            </a:r>
            <a:r>
              <a:rPr lang="en-US" sz="2400" b="0" i="1" dirty="0" err="1">
                <a:solidFill>
                  <a:srgbClr val="231F20"/>
                </a:solidFill>
                <a:effectLst/>
              </a:rPr>
              <a:t>i</a:t>
            </a:r>
            <a:r>
              <a:rPr lang="en-US" sz="2400" dirty="0">
                <a:solidFill>
                  <a:srgbClr val="231F20"/>
                </a:solidFill>
                <a:sym typeface="Symbol" panose="05050102010706020507" pitchFamily="18" charset="2"/>
              </a:rPr>
              <a:t></a:t>
            </a:r>
            <a:r>
              <a:rPr lang="en-US" sz="2400" b="0" i="0" dirty="0">
                <a:solidFill>
                  <a:srgbClr val="231F20"/>
                </a:solidFill>
                <a:effectLst/>
              </a:rPr>
              <a:t> - </a:t>
            </a:r>
            <a:r>
              <a:rPr lang="en-US" sz="2400" b="0" i="1" dirty="0" err="1">
                <a:solidFill>
                  <a:srgbClr val="231F20"/>
                </a:solidFill>
                <a:effectLst/>
              </a:rPr>
              <a:t>i</a:t>
            </a:r>
            <a:br>
              <a:rPr lang="en-US" sz="2400" b="0" i="1" dirty="0">
                <a:solidFill>
                  <a:srgbClr val="231F20"/>
                </a:solidFill>
                <a:effectLst/>
              </a:rPr>
            </a:br>
            <a:r>
              <a:rPr lang="en-US" sz="2400" b="0" i="0" dirty="0">
                <a:solidFill>
                  <a:srgbClr val="231F20"/>
                </a:solidFill>
                <a:effectLst/>
              </a:rPr>
              <a:t>= 12.03 - 8.00</a:t>
            </a:r>
            <a:br>
              <a:rPr lang="en-US" sz="2400" b="0" i="0" dirty="0">
                <a:solidFill>
                  <a:srgbClr val="231F20"/>
                </a:solidFill>
                <a:effectLst/>
              </a:rPr>
            </a:br>
            <a:r>
              <a:rPr lang="en-US" sz="2400" b="0" i="0" dirty="0">
                <a:solidFill>
                  <a:srgbClr val="231F20"/>
                </a:solidFill>
                <a:effectLst/>
              </a:rPr>
              <a:t>= 3.97 degrees</a:t>
            </a:r>
            <a:r>
              <a:rPr lang="en-US" sz="2400" dirty="0"/>
              <a:t> </a:t>
            </a:r>
          </a:p>
          <a:p>
            <a:r>
              <a:rPr lang="en-US" sz="2400" dirty="0"/>
              <a:t>= </a:t>
            </a:r>
            <a:r>
              <a:rPr lang="en-US" sz="2400" b="0" i="0" dirty="0">
                <a:solidFill>
                  <a:srgbClr val="231F20"/>
                </a:solidFill>
                <a:effectLst/>
              </a:rPr>
              <a:t>4.0 degrees</a:t>
            </a:r>
            <a:r>
              <a:rPr lang="en-US" sz="2400" dirty="0"/>
              <a:t> </a:t>
            </a:r>
            <a:br>
              <a:rPr lang="en-US" sz="2400" dirty="0"/>
            </a:br>
            <a:br>
              <a:rPr lang="en-US" sz="2400" dirty="0"/>
            </a:br>
            <a:endParaRPr lang="en-US" sz="2400" dirty="0">
              <a:solidFill>
                <a:srgbClr val="231F20"/>
              </a:solidFill>
            </a:endParaRP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72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70D93E-FA59-4CB9-8C6F-B6B4E217CD9F}"/>
              </a:ext>
            </a:extLst>
          </p:cNvPr>
          <p:cNvSpPr txBox="1"/>
          <p:nvPr/>
        </p:nvSpPr>
        <p:spPr>
          <a:xfrm>
            <a:off x="174172" y="75378"/>
            <a:ext cx="1129211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dirty="0">
                <a:solidFill>
                  <a:srgbClr val="231F20"/>
                </a:solidFill>
                <a:effectLst/>
              </a:rPr>
              <a:t>This means if we begin with:</a:t>
            </a:r>
          </a:p>
          <a:p>
            <a:br>
              <a:rPr lang="en-US" sz="2000" b="0" i="0" dirty="0">
                <a:solidFill>
                  <a:srgbClr val="231F20"/>
                </a:solidFill>
                <a:effectLst/>
              </a:rPr>
            </a:br>
            <a:r>
              <a:rPr lang="en-US" sz="2000" b="0" i="1" dirty="0">
                <a:solidFill>
                  <a:srgbClr val="231F20"/>
                </a:solidFill>
                <a:effectLst/>
              </a:rPr>
              <a:t>n </a:t>
            </a:r>
            <a:r>
              <a:rPr lang="en-US" sz="2000" b="0" i="0" dirty="0">
                <a:solidFill>
                  <a:srgbClr val="231F20"/>
                </a:solidFill>
                <a:effectLst/>
              </a:rPr>
              <a:t>sin </a:t>
            </a:r>
            <a:r>
              <a:rPr lang="en-US" sz="2000" b="0" i="1" dirty="0">
                <a:solidFill>
                  <a:srgbClr val="231F20"/>
                </a:solidFill>
                <a:effectLst/>
              </a:rPr>
              <a:t>i</a:t>
            </a:r>
            <a:r>
              <a:rPr lang="en-US" sz="2000" b="0" i="0" dirty="0">
                <a:solidFill>
                  <a:srgbClr val="231F20"/>
                </a:solidFill>
                <a:effectLst/>
              </a:rPr>
              <a:t>2 = </a:t>
            </a:r>
            <a:r>
              <a:rPr lang="en-US" sz="2000" b="0" i="1" dirty="0">
                <a:solidFill>
                  <a:srgbClr val="231F20"/>
                </a:solidFill>
                <a:effectLst/>
              </a:rPr>
              <a:t>n</a:t>
            </a:r>
            <a:r>
              <a:rPr lang="en-US" sz="2000" dirty="0">
                <a:solidFill>
                  <a:srgbClr val="231F20"/>
                </a:solidFill>
                <a:sym typeface="Symbol" panose="05050102010706020507" pitchFamily="18" charset="2"/>
              </a:rPr>
              <a:t></a:t>
            </a:r>
            <a:r>
              <a:rPr lang="en-US" sz="2000" b="0" i="0" dirty="0">
                <a:solidFill>
                  <a:srgbClr val="231F20"/>
                </a:solidFill>
                <a:effectLst/>
              </a:rPr>
              <a:t> sin i2</a:t>
            </a:r>
            <a:r>
              <a:rPr lang="en-US" sz="2000" dirty="0">
                <a:solidFill>
                  <a:srgbClr val="231F20"/>
                </a:solidFill>
                <a:sym typeface="Symbol" panose="05050102010706020507" pitchFamily="18" charset="2"/>
              </a:rPr>
              <a:t></a:t>
            </a:r>
          </a:p>
          <a:p>
            <a:br>
              <a:rPr lang="en-US" sz="2000" b="0" i="0" dirty="0">
                <a:solidFill>
                  <a:srgbClr val="231F20"/>
                </a:solidFill>
                <a:effectLst/>
              </a:rPr>
            </a:br>
            <a:r>
              <a:rPr lang="en-US" sz="2000" b="0" i="0" dirty="0">
                <a:solidFill>
                  <a:srgbClr val="231F20"/>
                </a:solidFill>
                <a:effectLst/>
              </a:rPr>
              <a:t>We can substitute and get:</a:t>
            </a:r>
          </a:p>
          <a:p>
            <a:br>
              <a:rPr lang="en-US" sz="2000" b="0" i="0" dirty="0">
                <a:solidFill>
                  <a:srgbClr val="231F20"/>
                </a:solidFill>
                <a:effectLst/>
              </a:rPr>
            </a:br>
            <a:r>
              <a:rPr lang="en-US" sz="2000" b="0" i="1" dirty="0">
                <a:solidFill>
                  <a:srgbClr val="231F20"/>
                </a:solidFill>
                <a:effectLst/>
              </a:rPr>
              <a:t>n </a:t>
            </a:r>
            <a:r>
              <a:rPr lang="en-US" sz="2000" b="0" i="0" dirty="0">
                <a:solidFill>
                  <a:srgbClr val="231F20"/>
                </a:solidFill>
                <a:effectLst/>
              </a:rPr>
              <a:t>sin </a:t>
            </a:r>
            <a:r>
              <a:rPr lang="en-US" sz="2000" b="0" i="1" dirty="0">
                <a:solidFill>
                  <a:srgbClr val="231F20"/>
                </a:solidFill>
                <a:effectLst/>
              </a:rPr>
              <a:t>a </a:t>
            </a:r>
            <a:r>
              <a:rPr lang="en-US" sz="2000" b="0" i="0" dirty="0">
                <a:solidFill>
                  <a:srgbClr val="231F20"/>
                </a:solidFill>
                <a:effectLst/>
              </a:rPr>
              <a:t>= </a:t>
            </a:r>
            <a:r>
              <a:rPr lang="en-US" sz="2000" b="0" i="1" dirty="0">
                <a:solidFill>
                  <a:srgbClr val="231F20"/>
                </a:solidFill>
                <a:effectLst/>
              </a:rPr>
              <a:t>n</a:t>
            </a:r>
            <a:r>
              <a:rPr lang="en-US" sz="2000" dirty="0">
                <a:solidFill>
                  <a:srgbClr val="231F20"/>
                </a:solidFill>
                <a:sym typeface="Symbol" panose="05050102010706020507" pitchFamily="18" charset="2"/>
              </a:rPr>
              <a:t></a:t>
            </a:r>
            <a:r>
              <a:rPr lang="en-US" sz="2000" b="0" i="0" dirty="0">
                <a:solidFill>
                  <a:srgbClr val="231F20"/>
                </a:solidFill>
                <a:effectLst/>
              </a:rPr>
              <a:t> sin (</a:t>
            </a:r>
            <a:r>
              <a:rPr lang="en-US" sz="2000" b="0" i="1" dirty="0">
                <a:solidFill>
                  <a:srgbClr val="231F20"/>
                </a:solidFill>
                <a:effectLst/>
              </a:rPr>
              <a:t>a </a:t>
            </a:r>
            <a:r>
              <a:rPr lang="en-US" sz="2000" b="0" i="0" dirty="0">
                <a:solidFill>
                  <a:srgbClr val="231F20"/>
                </a:solidFill>
                <a:effectLst/>
              </a:rPr>
              <a:t>+ </a:t>
            </a:r>
            <a:r>
              <a:rPr lang="en-US" sz="2000" b="0" i="1" dirty="0">
                <a:solidFill>
                  <a:srgbClr val="231F20"/>
                </a:solidFill>
                <a:effectLst/>
              </a:rPr>
              <a:t>d</a:t>
            </a:r>
            <a:r>
              <a:rPr lang="en-US" sz="2000" b="0" i="0" dirty="0">
                <a:solidFill>
                  <a:srgbClr val="231F20"/>
                </a:solidFill>
                <a:effectLst/>
              </a:rPr>
              <a:t>)</a:t>
            </a:r>
          </a:p>
          <a:p>
            <a:br>
              <a:rPr lang="en-US" sz="2000" b="0" i="0" dirty="0">
                <a:solidFill>
                  <a:srgbClr val="231F20"/>
                </a:solidFill>
                <a:effectLst/>
              </a:rPr>
            </a:br>
            <a:r>
              <a:rPr lang="en-US" sz="2000" b="0" i="0" dirty="0">
                <a:solidFill>
                  <a:srgbClr val="231F20"/>
                </a:solidFill>
                <a:effectLst/>
              </a:rPr>
              <a:t>*</a:t>
            </a:r>
            <a:r>
              <a:rPr lang="en-US" sz="2000" b="1" i="1" dirty="0">
                <a:solidFill>
                  <a:srgbClr val="231F20"/>
                </a:solidFill>
                <a:effectLst/>
              </a:rPr>
              <a:t>When angles are small (10 degrees or less), the sine</a:t>
            </a:r>
            <a:r>
              <a:rPr lang="en-US" sz="2000" b="1" i="1" dirty="0">
                <a:solidFill>
                  <a:srgbClr val="231F20"/>
                </a:solidFill>
              </a:rPr>
              <a:t> </a:t>
            </a:r>
            <a:r>
              <a:rPr lang="en-US" sz="2000" b="1" i="1" dirty="0">
                <a:solidFill>
                  <a:srgbClr val="231F20"/>
                </a:solidFill>
                <a:effectLst/>
              </a:rPr>
              <a:t>of the angle is the same as the angle measured in radians.</a:t>
            </a:r>
          </a:p>
          <a:p>
            <a:br>
              <a:rPr lang="en-US" sz="2000" b="0" i="0" dirty="0">
                <a:solidFill>
                  <a:srgbClr val="231F20"/>
                </a:solidFill>
                <a:effectLst/>
              </a:rPr>
            </a:br>
            <a:r>
              <a:rPr lang="en-US" sz="2000" b="0" i="0" dirty="0">
                <a:solidFill>
                  <a:srgbClr val="231F20"/>
                </a:solidFill>
                <a:effectLst/>
              </a:rPr>
              <a:t>(</a:t>
            </a:r>
            <a:r>
              <a:rPr lang="en-US" sz="2000" b="0" i="1" dirty="0">
                <a:solidFill>
                  <a:srgbClr val="231F20"/>
                </a:solidFill>
                <a:effectLst/>
              </a:rPr>
              <a:t>n</a:t>
            </a:r>
            <a:r>
              <a:rPr lang="en-US" sz="2000" b="0" i="0" dirty="0">
                <a:solidFill>
                  <a:srgbClr val="231F20"/>
                </a:solidFill>
                <a:effectLst/>
              </a:rPr>
              <a:t>) (</a:t>
            </a:r>
            <a:r>
              <a:rPr lang="en-US" sz="2000" b="0" i="1" dirty="0">
                <a:solidFill>
                  <a:srgbClr val="231F20"/>
                </a:solidFill>
                <a:effectLst/>
              </a:rPr>
              <a:t>a</a:t>
            </a:r>
            <a:r>
              <a:rPr lang="en-US" sz="2000" b="0" i="0" dirty="0">
                <a:solidFill>
                  <a:srgbClr val="231F20"/>
                </a:solidFill>
                <a:effectLst/>
              </a:rPr>
              <a:t>) = (</a:t>
            </a:r>
            <a:r>
              <a:rPr lang="en-US" sz="2000" b="0" i="1" dirty="0">
                <a:solidFill>
                  <a:srgbClr val="231F20"/>
                </a:solidFill>
                <a:effectLst/>
              </a:rPr>
              <a:t>n</a:t>
            </a:r>
            <a:r>
              <a:rPr lang="en-US" sz="2000" dirty="0">
                <a:solidFill>
                  <a:srgbClr val="231F20"/>
                </a:solidFill>
                <a:sym typeface="Symbol" panose="05050102010706020507" pitchFamily="18" charset="2"/>
              </a:rPr>
              <a:t></a:t>
            </a:r>
            <a:r>
              <a:rPr lang="en-US" sz="2000" b="0" i="0" dirty="0">
                <a:solidFill>
                  <a:srgbClr val="231F20"/>
                </a:solidFill>
                <a:effectLst/>
              </a:rPr>
              <a:t>) (</a:t>
            </a:r>
            <a:r>
              <a:rPr lang="en-US" sz="2000" b="0" i="1" dirty="0">
                <a:solidFill>
                  <a:srgbClr val="231F20"/>
                </a:solidFill>
                <a:effectLst/>
              </a:rPr>
              <a:t>a </a:t>
            </a:r>
            <a:r>
              <a:rPr lang="en-US" sz="2000" b="0" i="0" dirty="0">
                <a:solidFill>
                  <a:srgbClr val="231F20"/>
                </a:solidFill>
                <a:effectLst/>
              </a:rPr>
              <a:t>+ </a:t>
            </a:r>
            <a:r>
              <a:rPr lang="en-US" sz="2000" b="0" i="1" dirty="0">
                <a:solidFill>
                  <a:srgbClr val="231F20"/>
                </a:solidFill>
                <a:effectLst/>
              </a:rPr>
              <a:t>d</a:t>
            </a:r>
            <a:r>
              <a:rPr lang="en-US" sz="2000" b="0" i="0" dirty="0">
                <a:solidFill>
                  <a:srgbClr val="231F20"/>
                </a:solidFill>
                <a:effectLst/>
              </a:rPr>
              <a:t>)</a:t>
            </a:r>
            <a:br>
              <a:rPr lang="en-US" sz="2000" b="0" i="0" dirty="0">
                <a:solidFill>
                  <a:srgbClr val="231F20"/>
                </a:solidFill>
                <a:effectLst/>
              </a:rPr>
            </a:br>
            <a:r>
              <a:rPr lang="en-US" sz="2000" b="0" i="0" dirty="0">
                <a:solidFill>
                  <a:srgbClr val="231F20"/>
                </a:solidFill>
                <a:effectLst/>
              </a:rPr>
              <a:t>Because the prism is in air, </a:t>
            </a:r>
            <a:r>
              <a:rPr lang="en-US" sz="2000" b="0" i="1" dirty="0">
                <a:solidFill>
                  <a:srgbClr val="231F20"/>
                </a:solidFill>
                <a:effectLst/>
              </a:rPr>
              <a:t>n</a:t>
            </a:r>
            <a:r>
              <a:rPr lang="en-US" sz="2000" dirty="0">
                <a:solidFill>
                  <a:srgbClr val="231F20"/>
                </a:solidFill>
                <a:sym typeface="Symbol" panose="05050102010706020507" pitchFamily="18" charset="2"/>
              </a:rPr>
              <a:t></a:t>
            </a:r>
            <a:r>
              <a:rPr lang="en-US" sz="2000" b="0" i="0" dirty="0">
                <a:solidFill>
                  <a:srgbClr val="231F20"/>
                </a:solidFill>
                <a:effectLst/>
              </a:rPr>
              <a:t> = 1, and the equation becomes:</a:t>
            </a:r>
          </a:p>
          <a:p>
            <a:br>
              <a:rPr lang="en-US" sz="2000" b="0" i="0" dirty="0">
                <a:solidFill>
                  <a:srgbClr val="231F20"/>
                </a:solidFill>
                <a:effectLst/>
              </a:rPr>
            </a:br>
            <a:r>
              <a:rPr lang="en-US" sz="2000" b="0" i="0" dirty="0">
                <a:solidFill>
                  <a:srgbClr val="231F20"/>
                </a:solidFill>
                <a:effectLst/>
              </a:rPr>
              <a:t>(</a:t>
            </a:r>
            <a:r>
              <a:rPr lang="en-US" sz="2000" b="0" i="1" dirty="0">
                <a:solidFill>
                  <a:srgbClr val="231F20"/>
                </a:solidFill>
                <a:effectLst/>
              </a:rPr>
              <a:t>n</a:t>
            </a:r>
            <a:r>
              <a:rPr lang="en-US" sz="2000" b="0" i="0" dirty="0">
                <a:solidFill>
                  <a:srgbClr val="231F20"/>
                </a:solidFill>
                <a:effectLst/>
              </a:rPr>
              <a:t>) (</a:t>
            </a:r>
            <a:r>
              <a:rPr lang="en-US" sz="2000" b="0" i="1" dirty="0">
                <a:solidFill>
                  <a:srgbClr val="231F20"/>
                </a:solidFill>
                <a:effectLst/>
              </a:rPr>
              <a:t>a</a:t>
            </a:r>
            <a:r>
              <a:rPr lang="en-US" sz="2000" b="0" i="0" dirty="0">
                <a:solidFill>
                  <a:srgbClr val="231F20"/>
                </a:solidFill>
                <a:effectLst/>
              </a:rPr>
              <a:t>) = (</a:t>
            </a:r>
            <a:r>
              <a:rPr lang="en-US" sz="2000" b="0" i="1" dirty="0">
                <a:solidFill>
                  <a:srgbClr val="231F20"/>
                </a:solidFill>
                <a:effectLst/>
              </a:rPr>
              <a:t>a </a:t>
            </a:r>
            <a:r>
              <a:rPr lang="en-US" sz="2000" b="0" i="0" dirty="0">
                <a:solidFill>
                  <a:srgbClr val="231F20"/>
                </a:solidFill>
                <a:effectLst/>
              </a:rPr>
              <a:t>+ </a:t>
            </a:r>
            <a:r>
              <a:rPr lang="en-US" sz="2000" b="0" i="1" dirty="0">
                <a:solidFill>
                  <a:srgbClr val="231F20"/>
                </a:solidFill>
                <a:effectLst/>
              </a:rPr>
              <a:t>d</a:t>
            </a:r>
            <a:r>
              <a:rPr lang="en-US" sz="2000" b="0" i="0" dirty="0">
                <a:solidFill>
                  <a:srgbClr val="231F20"/>
                </a:solidFill>
                <a:effectLst/>
              </a:rPr>
              <a:t>)</a:t>
            </a:r>
          </a:p>
          <a:p>
            <a:br>
              <a:rPr lang="en-US" sz="2000" b="0" i="0" dirty="0">
                <a:solidFill>
                  <a:srgbClr val="231F20"/>
                </a:solidFill>
                <a:effectLst/>
              </a:rPr>
            </a:br>
            <a:r>
              <a:rPr lang="en-US" sz="2000" b="0" i="0" dirty="0">
                <a:solidFill>
                  <a:srgbClr val="231F20"/>
                </a:solidFill>
                <a:effectLst/>
              </a:rPr>
              <a:t>To find d, we can transpose the equation and get:</a:t>
            </a:r>
            <a:br>
              <a:rPr lang="en-US" sz="2000" b="0" i="0" dirty="0">
                <a:solidFill>
                  <a:srgbClr val="231F20"/>
                </a:solidFill>
                <a:effectLst/>
              </a:rPr>
            </a:br>
            <a:r>
              <a:rPr lang="en-US" sz="2000" b="0" i="1" dirty="0">
                <a:solidFill>
                  <a:srgbClr val="231F20"/>
                </a:solidFill>
                <a:effectLst/>
              </a:rPr>
              <a:t>d </a:t>
            </a:r>
            <a:r>
              <a:rPr lang="en-US" sz="2000" b="0" i="0" dirty="0">
                <a:solidFill>
                  <a:srgbClr val="231F20"/>
                </a:solidFill>
                <a:effectLst/>
              </a:rPr>
              <a:t>= (</a:t>
            </a:r>
            <a:r>
              <a:rPr lang="en-US" sz="2000" b="0" i="1" dirty="0">
                <a:solidFill>
                  <a:srgbClr val="231F20"/>
                </a:solidFill>
                <a:effectLst/>
              </a:rPr>
              <a:t>n</a:t>
            </a:r>
            <a:r>
              <a:rPr lang="en-US" sz="2000" b="0" i="0" dirty="0">
                <a:solidFill>
                  <a:srgbClr val="231F20"/>
                </a:solidFill>
                <a:effectLst/>
              </a:rPr>
              <a:t>) (</a:t>
            </a:r>
            <a:r>
              <a:rPr lang="en-US" sz="2000" b="0" i="1" dirty="0">
                <a:solidFill>
                  <a:srgbClr val="231F20"/>
                </a:solidFill>
                <a:effectLst/>
              </a:rPr>
              <a:t>a</a:t>
            </a:r>
            <a:r>
              <a:rPr lang="en-US" sz="2000" b="0" i="0" dirty="0">
                <a:solidFill>
                  <a:srgbClr val="231F20"/>
                </a:solidFill>
                <a:effectLst/>
              </a:rPr>
              <a:t>) </a:t>
            </a:r>
            <a:r>
              <a:rPr lang="en-US" sz="2000" dirty="0">
                <a:solidFill>
                  <a:srgbClr val="231F20"/>
                </a:solidFill>
              </a:rPr>
              <a:t>- </a:t>
            </a:r>
            <a:r>
              <a:rPr lang="en-US" sz="2000" b="0" i="1" dirty="0">
                <a:solidFill>
                  <a:srgbClr val="231F20"/>
                </a:solidFill>
                <a:effectLst/>
              </a:rPr>
              <a:t>a</a:t>
            </a:r>
          </a:p>
          <a:p>
            <a:br>
              <a:rPr lang="en-US" sz="2000" b="0" i="1" dirty="0">
                <a:solidFill>
                  <a:srgbClr val="231F20"/>
                </a:solidFill>
                <a:effectLst/>
              </a:rPr>
            </a:br>
            <a:r>
              <a:rPr lang="en-US" sz="2000" b="0" i="0" dirty="0">
                <a:solidFill>
                  <a:srgbClr val="231F20"/>
                </a:solidFill>
                <a:effectLst/>
              </a:rPr>
              <a:t>or, written another way,</a:t>
            </a:r>
            <a:br>
              <a:rPr lang="en-US" sz="2000" b="0" i="0" dirty="0">
                <a:solidFill>
                  <a:srgbClr val="231F20"/>
                </a:solidFill>
                <a:effectLst/>
              </a:rPr>
            </a:br>
            <a:r>
              <a:rPr lang="en-US" sz="2000" b="0" i="1" dirty="0">
                <a:solidFill>
                  <a:srgbClr val="231F20"/>
                </a:solidFill>
                <a:effectLst/>
              </a:rPr>
              <a:t>d </a:t>
            </a:r>
            <a:r>
              <a:rPr lang="en-US" sz="2000" b="0" i="0" dirty="0">
                <a:solidFill>
                  <a:srgbClr val="231F20"/>
                </a:solidFill>
                <a:effectLst/>
              </a:rPr>
              <a:t>= </a:t>
            </a:r>
            <a:r>
              <a:rPr lang="en-US" sz="2000" b="0" i="1" dirty="0">
                <a:solidFill>
                  <a:srgbClr val="231F20"/>
                </a:solidFill>
                <a:effectLst/>
              </a:rPr>
              <a:t>a</a:t>
            </a:r>
            <a:r>
              <a:rPr lang="en-US" sz="2000" b="0" i="0" dirty="0">
                <a:solidFill>
                  <a:srgbClr val="231F20"/>
                </a:solidFill>
                <a:effectLst/>
              </a:rPr>
              <a:t>(</a:t>
            </a:r>
            <a:r>
              <a:rPr lang="en-US" sz="2000" b="0" i="1" dirty="0">
                <a:solidFill>
                  <a:srgbClr val="231F20"/>
                </a:solidFill>
                <a:effectLst/>
              </a:rPr>
              <a:t>n </a:t>
            </a:r>
            <a:r>
              <a:rPr lang="en-US" sz="2000" b="0" i="0" dirty="0">
                <a:solidFill>
                  <a:srgbClr val="231F20"/>
                </a:solidFill>
                <a:effectLst/>
              </a:rPr>
              <a:t>- 1)</a:t>
            </a:r>
            <a:r>
              <a:rPr lang="en-US" sz="2000" dirty="0"/>
              <a:t> </a:t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1493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D2E18C1-BBA8-4D40-AF6D-C2CCDA3DAD7D}"/>
              </a:ext>
            </a:extLst>
          </p:cNvPr>
          <p:cNvSpPr txBox="1"/>
          <p:nvPr/>
        </p:nvSpPr>
        <p:spPr>
          <a:xfrm>
            <a:off x="391886" y="493486"/>
            <a:ext cx="1121954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dirty="0">
                <a:solidFill>
                  <a:srgbClr val="812990"/>
                </a:solidFill>
                <a:effectLst/>
              </a:rPr>
              <a:t>Simplifying for Thin Prisms</a:t>
            </a:r>
            <a:r>
              <a:rPr lang="en-US" sz="2800" dirty="0"/>
              <a:t> 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31F20"/>
                </a:solidFill>
                <a:effectLst/>
              </a:rPr>
              <a:t>The angle of incidence (i2) equals the apical angle of the prism (</a:t>
            </a:r>
            <a:r>
              <a:rPr lang="en-US" sz="2400" b="0" i="1" dirty="0">
                <a:solidFill>
                  <a:srgbClr val="231F20"/>
                </a:solidFill>
                <a:effectLst/>
              </a:rPr>
              <a:t>a</a:t>
            </a:r>
            <a:r>
              <a:rPr lang="en-US" sz="2400" b="0" i="0" dirty="0">
                <a:solidFill>
                  <a:srgbClr val="231F20"/>
                </a:solidFill>
                <a:effectLst/>
              </a:rPr>
              <a:t>), or (</a:t>
            </a:r>
            <a:r>
              <a:rPr lang="en-US" sz="2400" b="0" i="1" dirty="0">
                <a:solidFill>
                  <a:srgbClr val="231F20"/>
                </a:solidFill>
                <a:effectLst/>
              </a:rPr>
              <a:t>i</a:t>
            </a:r>
            <a:r>
              <a:rPr lang="en-US" sz="2400" b="0" i="0" dirty="0">
                <a:solidFill>
                  <a:srgbClr val="231F20"/>
                </a:solidFill>
                <a:effectLst/>
              </a:rPr>
              <a:t>2 = </a:t>
            </a:r>
            <a:r>
              <a:rPr lang="en-US" sz="2400" b="0" i="1" dirty="0">
                <a:solidFill>
                  <a:srgbClr val="231F20"/>
                </a:solidFill>
                <a:effectLst/>
              </a:rPr>
              <a:t>a</a:t>
            </a:r>
            <a:r>
              <a:rPr lang="en-US" sz="2400" b="0" i="0" dirty="0">
                <a:solidFill>
                  <a:srgbClr val="231F20"/>
                </a:solidFill>
                <a:effectLst/>
              </a:rPr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31F20"/>
                </a:solidFill>
                <a:effectLst/>
              </a:rPr>
              <a:t>The angle of refraction (</a:t>
            </a:r>
            <a:r>
              <a:rPr lang="en-US" sz="2400" b="0" i="1" dirty="0">
                <a:solidFill>
                  <a:srgbClr val="231F20"/>
                </a:solidFill>
                <a:effectLst/>
              </a:rPr>
              <a:t>i</a:t>
            </a:r>
            <a:r>
              <a:rPr lang="en-US" sz="2400" b="0" i="0" dirty="0">
                <a:solidFill>
                  <a:srgbClr val="231F20"/>
                </a:solidFill>
                <a:effectLst/>
              </a:rPr>
              <a:t>2</a:t>
            </a:r>
            <a:r>
              <a:rPr lang="en-US" sz="2400" dirty="0">
                <a:solidFill>
                  <a:srgbClr val="231F20"/>
                </a:solidFill>
                <a:sym typeface="Symbol" panose="05050102010706020507" pitchFamily="18" charset="2"/>
              </a:rPr>
              <a:t></a:t>
            </a:r>
            <a:r>
              <a:rPr lang="en-US" sz="2400" b="0" i="0" dirty="0">
                <a:solidFill>
                  <a:srgbClr val="231F20"/>
                </a:solidFill>
                <a:effectLst/>
              </a:rPr>
              <a:t>) is the sum of the apical angle</a:t>
            </a:r>
            <a:br>
              <a:rPr lang="en-US" sz="2400" b="0" i="0" dirty="0">
                <a:solidFill>
                  <a:srgbClr val="231F20"/>
                </a:solidFill>
                <a:effectLst/>
              </a:rPr>
            </a:br>
            <a:r>
              <a:rPr lang="en-US" sz="2400" b="0" i="0" dirty="0">
                <a:solidFill>
                  <a:srgbClr val="231F20"/>
                </a:solidFill>
                <a:effectLst/>
              </a:rPr>
              <a:t>(</a:t>
            </a:r>
            <a:r>
              <a:rPr lang="en-US" sz="2400" b="0" i="1" dirty="0">
                <a:solidFill>
                  <a:srgbClr val="231F20"/>
                </a:solidFill>
                <a:effectLst/>
              </a:rPr>
              <a:t>a</a:t>
            </a:r>
            <a:r>
              <a:rPr lang="en-US" sz="2400" b="0" i="0" dirty="0">
                <a:solidFill>
                  <a:srgbClr val="231F20"/>
                </a:solidFill>
                <a:effectLst/>
              </a:rPr>
              <a:t>) plus the angle of deviation (</a:t>
            </a:r>
            <a:r>
              <a:rPr lang="en-US" sz="2400" b="0" i="1" dirty="0">
                <a:solidFill>
                  <a:srgbClr val="231F20"/>
                </a:solidFill>
                <a:effectLst/>
              </a:rPr>
              <a:t>d</a:t>
            </a:r>
            <a:r>
              <a:rPr lang="en-US" sz="2400" b="0" i="0" dirty="0">
                <a:solidFill>
                  <a:srgbClr val="231F20"/>
                </a:solidFill>
                <a:effectLst/>
              </a:rPr>
              <a:t>).</a:t>
            </a:r>
          </a:p>
          <a:p>
            <a:r>
              <a:rPr lang="en-US" sz="2400" dirty="0">
                <a:solidFill>
                  <a:srgbClr val="231F20"/>
                </a:solidFill>
              </a:rPr>
              <a:t>      </a:t>
            </a:r>
          </a:p>
          <a:p>
            <a:r>
              <a:rPr lang="en-US" sz="2400" b="0" i="0" dirty="0">
                <a:solidFill>
                  <a:srgbClr val="231F20"/>
                </a:solidFill>
                <a:effectLst/>
              </a:rPr>
              <a:t>                (</a:t>
            </a:r>
            <a:r>
              <a:rPr lang="en-US" sz="2400" b="0" i="1" dirty="0">
                <a:solidFill>
                  <a:srgbClr val="231F20"/>
                </a:solidFill>
                <a:effectLst/>
              </a:rPr>
              <a:t>i</a:t>
            </a:r>
            <a:r>
              <a:rPr lang="en-US" sz="2400" b="0" i="0" dirty="0">
                <a:solidFill>
                  <a:srgbClr val="231F20"/>
                </a:solidFill>
                <a:effectLst/>
              </a:rPr>
              <a:t>2</a:t>
            </a:r>
            <a:r>
              <a:rPr lang="en-US" sz="2400" dirty="0">
                <a:solidFill>
                  <a:srgbClr val="231F20"/>
                </a:solidFill>
                <a:sym typeface="Symbol" panose="05050102010706020507" pitchFamily="18" charset="2"/>
              </a:rPr>
              <a:t></a:t>
            </a:r>
            <a:r>
              <a:rPr lang="en-US" sz="2400" b="0" i="0" dirty="0">
                <a:solidFill>
                  <a:srgbClr val="231F20"/>
                </a:solidFill>
                <a:effectLst/>
              </a:rPr>
              <a:t> = </a:t>
            </a:r>
            <a:r>
              <a:rPr lang="en-US" sz="2400" b="0" i="1" dirty="0">
                <a:solidFill>
                  <a:srgbClr val="231F20"/>
                </a:solidFill>
                <a:effectLst/>
              </a:rPr>
              <a:t>a </a:t>
            </a:r>
            <a:r>
              <a:rPr lang="en-US" sz="2400" b="0" i="0" dirty="0">
                <a:solidFill>
                  <a:srgbClr val="231F20"/>
                </a:solidFill>
                <a:effectLst/>
              </a:rPr>
              <a:t>+ </a:t>
            </a:r>
            <a:r>
              <a:rPr lang="en-US" sz="2400" b="0" i="1" dirty="0">
                <a:solidFill>
                  <a:srgbClr val="231F20"/>
                </a:solidFill>
                <a:effectLst/>
              </a:rPr>
              <a:t>d</a:t>
            </a:r>
            <a:r>
              <a:rPr lang="en-US" sz="2400" b="0" i="0" dirty="0">
                <a:solidFill>
                  <a:srgbClr val="231F20"/>
                </a:solidFill>
                <a:effectLst/>
              </a:rPr>
              <a:t>)</a:t>
            </a:r>
            <a:r>
              <a:rPr lang="en-US" sz="2400" dirty="0"/>
              <a:t> </a:t>
            </a:r>
          </a:p>
          <a:p>
            <a:endParaRPr lang="en-US" dirty="0"/>
          </a:p>
          <a:p>
            <a:br>
              <a:rPr lang="en-US" dirty="0"/>
            </a:b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FAFD3E-B6D7-4FE0-ADC0-D3322F27C4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2" t="5118" r="10903"/>
          <a:stretch/>
        </p:blipFill>
        <p:spPr>
          <a:xfrm>
            <a:off x="6429828" y="2613430"/>
            <a:ext cx="5762172" cy="375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890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7D1CE1-557D-457F-930F-F3790CB0EBA8}"/>
              </a:ext>
            </a:extLst>
          </p:cNvPr>
          <p:cNvSpPr txBox="1"/>
          <p:nvPr/>
        </p:nvSpPr>
        <p:spPr>
          <a:xfrm>
            <a:off x="377371" y="420914"/>
            <a:ext cx="1107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solidFill>
                  <a:srgbClr val="231F20"/>
                </a:solidFill>
                <a:effectLst/>
              </a:rPr>
              <a:t>For material with an index of 1.5, the calculation is even easier and reduces to: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526477-92DD-4C4E-82FC-6D08D73DAC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981" y="1478113"/>
            <a:ext cx="2788536" cy="222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08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EFEC1A-7728-414F-9202-1EC6F9F8F5AA}"/>
              </a:ext>
            </a:extLst>
          </p:cNvPr>
          <p:cNvSpPr txBox="1"/>
          <p:nvPr/>
        </p:nvSpPr>
        <p:spPr>
          <a:xfrm>
            <a:off x="261257" y="348343"/>
            <a:ext cx="1146628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solidFill>
                  <a:srgbClr val="231F20"/>
                </a:solidFill>
                <a:effectLst/>
              </a:rPr>
              <a:t>A prism with an index of refraction of 1.70 has an apical angle of 9 degrees. Using the thin prism approximation, what is the angle of deviation?</a:t>
            </a:r>
            <a:r>
              <a:rPr lang="en-US" sz="2400" dirty="0"/>
              <a:t> </a:t>
            </a:r>
          </a:p>
          <a:p>
            <a:endParaRPr lang="en-US" dirty="0"/>
          </a:p>
          <a:p>
            <a:br>
              <a:rPr lang="en-US" dirty="0"/>
            </a:br>
            <a:endParaRPr lang="en-US" dirty="0"/>
          </a:p>
          <a:p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1E6696-1473-4AFE-9F98-856D90EB8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299" y="1875902"/>
            <a:ext cx="5032634" cy="310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2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4EFF9C-624B-4B3A-8B95-402566551BA8}"/>
              </a:ext>
            </a:extLst>
          </p:cNvPr>
          <p:cNvSpPr txBox="1"/>
          <p:nvPr/>
        </p:nvSpPr>
        <p:spPr>
          <a:xfrm>
            <a:off x="333829" y="478971"/>
            <a:ext cx="112776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231F20"/>
                </a:solidFill>
                <a:effectLst/>
              </a:rPr>
              <a:t>Finding Apical Angle from Degrees of Deviation</a:t>
            </a:r>
            <a:br>
              <a:rPr lang="en-US" sz="2400" b="1" i="1" dirty="0">
                <a:solidFill>
                  <a:srgbClr val="231F20"/>
                </a:solidFill>
                <a:effectLst/>
              </a:rPr>
            </a:br>
            <a:br>
              <a:rPr lang="en-US" sz="2400" b="0" i="0" dirty="0">
                <a:solidFill>
                  <a:srgbClr val="231F20"/>
                </a:solidFill>
                <a:effectLst/>
              </a:rPr>
            </a:br>
            <a:r>
              <a:rPr lang="en-US" sz="2400" b="0" i="1" dirty="0">
                <a:solidFill>
                  <a:srgbClr val="231F20"/>
                </a:solidFill>
                <a:effectLst/>
              </a:rPr>
              <a:t>d </a:t>
            </a:r>
            <a:r>
              <a:rPr lang="en-US" sz="2400" b="0" i="0" dirty="0">
                <a:solidFill>
                  <a:srgbClr val="231F20"/>
                </a:solidFill>
                <a:effectLst/>
              </a:rPr>
              <a:t>= </a:t>
            </a:r>
            <a:r>
              <a:rPr lang="en-US" sz="2400" b="0" i="1" dirty="0">
                <a:solidFill>
                  <a:srgbClr val="231F20"/>
                </a:solidFill>
                <a:effectLst/>
              </a:rPr>
              <a:t>a</a:t>
            </a:r>
            <a:r>
              <a:rPr lang="en-US" sz="2400" b="0" i="0" dirty="0">
                <a:solidFill>
                  <a:srgbClr val="231F20"/>
                </a:solidFill>
                <a:effectLst/>
              </a:rPr>
              <a:t>(</a:t>
            </a:r>
            <a:r>
              <a:rPr lang="en-US" sz="2400" b="0" i="1" dirty="0">
                <a:solidFill>
                  <a:srgbClr val="231F20"/>
                </a:solidFill>
                <a:effectLst/>
              </a:rPr>
              <a:t>n </a:t>
            </a:r>
            <a:r>
              <a:rPr lang="en-US" sz="2400" b="0" i="0" dirty="0">
                <a:solidFill>
                  <a:srgbClr val="231F20"/>
                </a:solidFill>
                <a:effectLst/>
              </a:rPr>
              <a:t>- 1)</a:t>
            </a:r>
          </a:p>
          <a:p>
            <a:endParaRPr lang="en-US" sz="2400" dirty="0">
              <a:solidFill>
                <a:srgbClr val="231F20"/>
              </a:solidFill>
            </a:endParaRPr>
          </a:p>
          <a:p>
            <a:r>
              <a:rPr lang="en-US" sz="2400" b="0" i="0" dirty="0">
                <a:solidFill>
                  <a:srgbClr val="231F20"/>
                </a:solidFill>
                <a:effectLst/>
              </a:rPr>
              <a:t>????</a:t>
            </a:r>
          </a:p>
          <a:p>
            <a:endParaRPr lang="en-US" sz="2400" dirty="0">
              <a:solidFill>
                <a:srgbClr val="231F20"/>
              </a:solidFill>
            </a:endParaRPr>
          </a:p>
          <a:p>
            <a:r>
              <a:rPr lang="en-US" sz="2400" dirty="0">
                <a:solidFill>
                  <a:srgbClr val="231F20"/>
                </a:solidFill>
              </a:rPr>
              <a:t>a = d /(n-1)</a:t>
            </a:r>
            <a:endParaRPr lang="en-US" sz="2400" b="0" i="0" dirty="0">
              <a:solidFill>
                <a:srgbClr val="231F20"/>
              </a:solidFill>
              <a:effectLst/>
            </a:endParaRPr>
          </a:p>
          <a:p>
            <a:endParaRPr lang="en-US" dirty="0">
              <a:solidFill>
                <a:srgbClr val="231F20"/>
              </a:solidFill>
              <a:latin typeface="FranklinGothic-Book"/>
            </a:endParaRPr>
          </a:p>
          <a:p>
            <a:br>
              <a:rPr lang="en-US" sz="1800" b="0" i="0" dirty="0">
                <a:solidFill>
                  <a:srgbClr val="231F20"/>
                </a:solidFill>
                <a:effectLst/>
                <a:latin typeface="FranklinGothic-Book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00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18C316-5E40-4AE6-9C09-03FD818849D1}"/>
              </a:ext>
            </a:extLst>
          </p:cNvPr>
          <p:cNvSpPr txBox="1"/>
          <p:nvPr/>
        </p:nvSpPr>
        <p:spPr>
          <a:xfrm>
            <a:off x="348342" y="449943"/>
            <a:ext cx="1149531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Units of prisms</a:t>
            </a:r>
          </a:p>
          <a:p>
            <a:endParaRPr lang="en-US" sz="2400" dirty="0"/>
          </a:p>
          <a:p>
            <a:r>
              <a:rPr lang="en-US" sz="2400" dirty="0"/>
              <a:t>The power of a prism can be expressed in ..</a:t>
            </a:r>
          </a:p>
          <a:p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/>
              <a:t>Prism Diopter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/>
              <a:t>The </a:t>
            </a:r>
            <a:r>
              <a:rPr lang="en-US" sz="2400" dirty="0" err="1"/>
              <a:t>Centrad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78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6BDDC8-EF4D-496A-B6BE-94093FF9FBE6}"/>
              </a:ext>
            </a:extLst>
          </p:cNvPr>
          <p:cNvSpPr txBox="1"/>
          <p:nvPr/>
        </p:nvSpPr>
        <p:spPr>
          <a:xfrm>
            <a:off x="464457" y="464457"/>
            <a:ext cx="1130662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Prisms </a:t>
            </a:r>
          </a:p>
          <a:p>
            <a:endParaRPr lang="en-US" sz="2400" dirty="0"/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Portion of refracting Medium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Bordered by two planes surface which are inclined at a finite angle.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A prism deviates light from its original path without changing its vergence.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b="1" i="1" dirty="0"/>
              <a:t>Parts :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Two surfaces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Apex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Base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C8C4C7-8AB9-453F-9EA2-27BCB1504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9083" y="3717018"/>
            <a:ext cx="3573299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42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966E1-A854-4CA8-9820-14ED48409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Angle of Minimum Deviation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F1558-3FC2-4209-BF92-BFBB9F337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any particular prism, the angle of deviation D is least when the angle of incidence equals the angle of emergence.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Refraction is then said to be symmetrical and the angle is called the Angle of minimum deviation. </a:t>
            </a:r>
          </a:p>
        </p:txBody>
      </p:sp>
    </p:spTree>
    <p:extLst>
      <p:ext uri="{BB962C8B-B14F-4D97-AF65-F5344CB8AC3E}">
        <p14:creationId xmlns:p14="http://schemas.microsoft.com/office/powerpoint/2010/main" val="2607414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80E7D-690B-44C2-98AB-93E58ED00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Prism Diopters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15D11-0F19-489A-9899-53AAF539A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 prism of one prism diopter power produces a linear apparent displacement of 1cm , of an object O situated at 1m.</a:t>
            </a:r>
          </a:p>
          <a:p>
            <a:r>
              <a:rPr lang="en-US" sz="2400" dirty="0"/>
              <a:t>Denoted by the symbol </a:t>
            </a:r>
            <a:r>
              <a:rPr lang="en-US" sz="2400" dirty="0">
                <a:sym typeface="Symbol" panose="05050102010706020507" pitchFamily="18" charset="2"/>
              </a:rPr>
              <a:t>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C5594E-D87D-481C-BE96-5564E5D4BD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2" b="4598"/>
          <a:stretch/>
        </p:blipFill>
        <p:spPr>
          <a:xfrm>
            <a:off x="2380343" y="3639307"/>
            <a:ext cx="7044444" cy="236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69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05CF0-C818-4F0B-B0FB-C270779E5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2DAB9-5348-459E-BC6C-CCFA52F6C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0" i="0" dirty="0">
                <a:solidFill>
                  <a:srgbClr val="231F20"/>
                </a:solidFill>
                <a:effectLst/>
              </a:rPr>
              <a:t>The prism diopter is an angular measure derived by using the tangent of the angle of deviation. </a:t>
            </a:r>
          </a:p>
          <a:p>
            <a:r>
              <a:rPr lang="en-US" sz="2400" b="0" i="0" dirty="0">
                <a:solidFill>
                  <a:srgbClr val="231F20"/>
                </a:solidFill>
                <a:effectLst/>
              </a:rPr>
              <a:t>The prism diopter is the unit of angular measure whose tangent is 0.01 or 1/100.</a:t>
            </a:r>
          </a:p>
          <a:p>
            <a:r>
              <a:rPr lang="en-US" sz="2400" dirty="0">
                <a:solidFill>
                  <a:srgbClr val="231F20"/>
                </a:solidFill>
              </a:rPr>
              <a:t>I</a:t>
            </a:r>
            <a:r>
              <a:rPr lang="en-US" sz="2400" b="0" i="0" dirty="0">
                <a:solidFill>
                  <a:srgbClr val="231F20"/>
                </a:solidFill>
                <a:effectLst/>
              </a:rPr>
              <a:t>n trigonometry the tangent of an angle  is the opposite over the adjacent.</a:t>
            </a:r>
          </a:p>
          <a:p>
            <a:endParaRPr lang="en-US" sz="2400" dirty="0">
              <a:solidFill>
                <a:srgbClr val="231F20"/>
              </a:solidFill>
            </a:endParaRPr>
          </a:p>
          <a:p>
            <a:pPr marL="0" indent="0">
              <a:buNone/>
            </a:pPr>
            <a:endParaRPr lang="en-US" sz="2400" b="0" i="0" dirty="0">
              <a:solidFill>
                <a:srgbClr val="231F20"/>
              </a:solidFill>
              <a:effectLst/>
            </a:endParaRPr>
          </a:p>
          <a:p>
            <a:pPr marL="0" indent="0">
              <a:buNone/>
            </a:pPr>
            <a:endParaRPr lang="en-US" sz="2400" dirty="0">
              <a:solidFill>
                <a:srgbClr val="231F20"/>
              </a:solidFill>
            </a:endParaRPr>
          </a:p>
          <a:p>
            <a:pPr marL="0" indent="0">
              <a:buNone/>
            </a:pPr>
            <a:br>
              <a:rPr lang="en-US" sz="2400" dirty="0"/>
            </a:br>
            <a:endParaRPr lang="en-US" sz="2400" b="0" i="0" dirty="0">
              <a:solidFill>
                <a:srgbClr val="231F20"/>
              </a:solidFill>
              <a:effectLst/>
            </a:endParaRPr>
          </a:p>
          <a:p>
            <a:pPr marL="0" indent="0">
              <a:buNone/>
            </a:pPr>
            <a:endParaRPr lang="en-US" sz="2400" dirty="0">
              <a:solidFill>
                <a:srgbClr val="231F20"/>
              </a:solidFill>
            </a:endParaRPr>
          </a:p>
          <a:p>
            <a:pPr marL="0" indent="0">
              <a:buNone/>
            </a:pPr>
            <a:br>
              <a:rPr lang="en-US" sz="2400" b="0" i="0" dirty="0">
                <a:solidFill>
                  <a:srgbClr val="231F20"/>
                </a:solidFill>
                <a:effectLst/>
              </a:rPr>
            </a:br>
            <a:br>
              <a:rPr lang="en-US" sz="2400" b="0" i="0" dirty="0">
                <a:solidFill>
                  <a:srgbClr val="000000"/>
                </a:solidFill>
                <a:effectLst/>
              </a:rPr>
            </a:b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BD2082-8B75-40FC-A1EE-E925D16CAF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5" t="6942" b="-1"/>
          <a:stretch/>
        </p:blipFill>
        <p:spPr>
          <a:xfrm>
            <a:off x="1901370" y="4001294"/>
            <a:ext cx="1809461" cy="8563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DBC04A-0CF2-4727-A765-6825682544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932" y="3676370"/>
            <a:ext cx="5839640" cy="236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0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4F4D43-293C-46FE-8ADF-6B8903725D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9" b="16381"/>
          <a:stretch/>
        </p:blipFill>
        <p:spPr>
          <a:xfrm>
            <a:off x="566057" y="403071"/>
            <a:ext cx="8763036" cy="27174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ED7891-5A45-421F-A0F0-45170A51D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1" b="8161"/>
          <a:stretch/>
        </p:blipFill>
        <p:spPr>
          <a:xfrm>
            <a:off x="4553421" y="3403616"/>
            <a:ext cx="7638579" cy="305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891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D432B-4B50-47E2-8A93-F28AF513F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Centrad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3DF70-0F50-44E4-90B9-7CAA80A9E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It differs from the prism </a:t>
            </a:r>
            <a:r>
              <a:rPr lang="en-US" sz="2400" dirty="0" err="1"/>
              <a:t>dioptre</a:t>
            </a:r>
            <a:r>
              <a:rPr lang="en-US" sz="2400" dirty="0"/>
              <a:t> only in that image displacement is measured along an arc 1m from the prism.</a:t>
            </a:r>
          </a:p>
          <a:p>
            <a:r>
              <a:rPr lang="en-US" sz="2400" dirty="0"/>
              <a:t>The </a:t>
            </a:r>
            <a:r>
              <a:rPr lang="en-US" sz="2400" dirty="0" err="1"/>
              <a:t>centrad</a:t>
            </a:r>
            <a:r>
              <a:rPr lang="en-US" sz="2400" dirty="0"/>
              <a:t> produces a very slightly greater angle of deviation than the prism </a:t>
            </a:r>
            <a:r>
              <a:rPr lang="en-US" sz="2400" dirty="0" err="1"/>
              <a:t>dioptre</a:t>
            </a:r>
            <a:r>
              <a:rPr lang="en-US" sz="2400" dirty="0"/>
              <a:t>, but the difference is negligible.</a:t>
            </a:r>
          </a:p>
        </p:txBody>
      </p:sp>
    </p:spTree>
    <p:extLst>
      <p:ext uri="{BB962C8B-B14F-4D97-AF65-F5344CB8AC3E}">
        <p14:creationId xmlns:p14="http://schemas.microsoft.com/office/powerpoint/2010/main" val="3034401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F9EC7-43E0-4AFD-A55E-9A256C411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58D36-4440-4990-BAA2-BB7E7CB62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324D21-2F15-4699-9D8F-3DE5548B4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427" y="2004368"/>
            <a:ext cx="7325283" cy="40762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817ADE-74B4-428D-92A7-EDFE55FEDECF}"/>
              </a:ext>
            </a:extLst>
          </p:cNvPr>
          <p:cNvSpPr txBox="1"/>
          <p:nvPr/>
        </p:nvSpPr>
        <p:spPr>
          <a:xfrm>
            <a:off x="545090" y="1811111"/>
            <a:ext cx="420914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0" i="0" dirty="0">
                <a:solidFill>
                  <a:srgbClr val="231F20"/>
                </a:solidFill>
                <a:effectLst/>
              </a:rPr>
              <a:t>One (1) </a:t>
            </a:r>
            <a:r>
              <a:rPr lang="en-US" sz="2400" b="0" i="0" dirty="0" err="1">
                <a:solidFill>
                  <a:srgbClr val="231F20"/>
                </a:solidFill>
                <a:effectLst/>
              </a:rPr>
              <a:t>centrad</a:t>
            </a:r>
            <a:r>
              <a:rPr lang="en-US" sz="2400" b="0" i="0" dirty="0">
                <a:solidFill>
                  <a:srgbClr val="231F20"/>
                </a:solidFill>
                <a:effectLst/>
              </a:rPr>
              <a:t> equals one hundredth part(1/100</a:t>
            </a:r>
            <a:r>
              <a:rPr lang="en-US" sz="2400" b="0" i="0" baseline="30000" dirty="0">
                <a:solidFill>
                  <a:srgbClr val="231F20"/>
                </a:solidFill>
                <a:effectLst/>
              </a:rPr>
              <a:t>th</a:t>
            </a:r>
            <a:r>
              <a:rPr lang="en-US" sz="2400" b="0" i="0" dirty="0">
                <a:solidFill>
                  <a:srgbClr val="231F20"/>
                </a:solidFill>
                <a:effectLst/>
              </a:rPr>
              <a:t>) of a radian.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231F2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0" i="0" dirty="0">
                <a:solidFill>
                  <a:srgbClr val="231F20"/>
                </a:solidFill>
                <a:effectLst/>
              </a:rPr>
              <a:t>The one hundredth part</a:t>
            </a:r>
            <a:br>
              <a:rPr lang="en-US" sz="2400" b="0" i="0" dirty="0">
                <a:solidFill>
                  <a:srgbClr val="231F20"/>
                </a:solidFill>
                <a:effectLst/>
              </a:rPr>
            </a:br>
            <a:r>
              <a:rPr lang="en-US" sz="2400" b="0" i="0" dirty="0">
                <a:solidFill>
                  <a:srgbClr val="231F20"/>
                </a:solidFill>
                <a:effectLst/>
              </a:rPr>
              <a:t>is measured on the circular arc.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231F2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0" i="0" dirty="0">
                <a:solidFill>
                  <a:srgbClr val="231F20"/>
                </a:solidFill>
                <a:effectLst/>
              </a:rPr>
              <a:t> If the radius equals 100 cm, then 1 </a:t>
            </a:r>
            <a:r>
              <a:rPr lang="en-US" sz="2400" b="0" i="0" dirty="0" err="1">
                <a:solidFill>
                  <a:srgbClr val="231F20"/>
                </a:solidFill>
                <a:effectLst/>
              </a:rPr>
              <a:t>centrad</a:t>
            </a:r>
            <a:r>
              <a:rPr lang="en-US" sz="2400" b="0" i="0" dirty="0">
                <a:solidFill>
                  <a:srgbClr val="231F20"/>
                </a:solidFill>
                <a:effectLst/>
              </a:rPr>
              <a:t> () is 1 cm measured on the curved arc.</a:t>
            </a:r>
            <a:r>
              <a:rPr lang="en-US" sz="2400" dirty="0"/>
              <a:t> </a:t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671470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01C49-66A9-4AF1-B43E-754389280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73010-CA3A-4F16-8D1B-A339BF052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There are two primary positions in which the power of a prism may be specified.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Frontal Position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Prentice position.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E7DE87-2FA0-4CAC-BBE3-2D464A92BC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542" b="50000"/>
          <a:stretch/>
        </p:blipFill>
        <p:spPr>
          <a:xfrm>
            <a:off x="7703556" y="2598058"/>
            <a:ext cx="4023987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F5C6AE-A961-418F-B39A-7409655D35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3" t="50000"/>
          <a:stretch/>
        </p:blipFill>
        <p:spPr>
          <a:xfrm>
            <a:off x="3360254" y="2448153"/>
            <a:ext cx="4343302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490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7F71E-4694-4AC7-906D-B7F3F91EF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Calibration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B2425-E5EA-44CD-A710-84B86084D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0" i="0" dirty="0">
                <a:solidFill>
                  <a:srgbClr val="222222"/>
                </a:solidFill>
                <a:effectLst/>
              </a:rPr>
              <a:t>Prisms made of glass are calibrated in </a:t>
            </a:r>
            <a:r>
              <a:rPr lang="en-US" sz="2400" b="1" i="0" dirty="0">
                <a:solidFill>
                  <a:srgbClr val="222222"/>
                </a:solidFill>
                <a:effectLst/>
              </a:rPr>
              <a:t>Prentice position</a:t>
            </a:r>
            <a:r>
              <a:rPr lang="en-US" sz="2400" b="0" i="0" dirty="0">
                <a:solidFill>
                  <a:srgbClr val="222222"/>
                </a:solidFill>
                <a:effectLst/>
              </a:rPr>
              <a:t>. They should be held with the back surface </a:t>
            </a:r>
            <a:r>
              <a:rPr lang="en-US" sz="2400" b="1" i="0" dirty="0">
                <a:solidFill>
                  <a:srgbClr val="222222"/>
                </a:solidFill>
                <a:effectLst/>
              </a:rPr>
              <a:t>perpendicular to the line of sight</a:t>
            </a:r>
            <a:r>
              <a:rPr lang="en-US" sz="2400" b="0" i="0" dirty="0">
                <a:solidFill>
                  <a:srgbClr val="222222"/>
                </a:solidFill>
                <a:effectLst/>
              </a:rPr>
              <a:t>.</a:t>
            </a:r>
          </a:p>
          <a:p>
            <a:endParaRPr lang="en-US" sz="2400" dirty="0">
              <a:solidFill>
                <a:srgbClr val="222222"/>
              </a:solidFill>
            </a:endParaRPr>
          </a:p>
          <a:p>
            <a:r>
              <a:rPr lang="en-US" sz="2400" b="0" i="0" dirty="0">
                <a:solidFill>
                  <a:srgbClr val="222222"/>
                </a:solidFill>
                <a:effectLst/>
              </a:rPr>
              <a:t>Plastic prisms and prism bars are calibrated by the angle of minimum deviation. They should be held with a </a:t>
            </a:r>
            <a:r>
              <a:rPr lang="en-US" sz="2400" b="1" i="0" dirty="0">
                <a:solidFill>
                  <a:srgbClr val="222222"/>
                </a:solidFill>
                <a:effectLst/>
              </a:rPr>
              <a:t>back surface parallel to the face </a:t>
            </a:r>
            <a:r>
              <a:rPr lang="en-US" sz="2400" b="0" i="0" dirty="0">
                <a:solidFill>
                  <a:srgbClr val="222222"/>
                </a:solidFill>
                <a:effectLst/>
              </a:rPr>
              <a:t>or in the </a:t>
            </a:r>
            <a:r>
              <a:rPr lang="en-US" sz="2400" b="1" i="0" dirty="0">
                <a:solidFill>
                  <a:srgbClr val="222222"/>
                </a:solidFill>
                <a:effectLst/>
              </a:rPr>
              <a:t>frontal plane position.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792869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FEDEE-7133-4336-96EA-3B8405440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Characteristics of prism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4F360-39BF-44A7-8FCC-5EB2C0519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prism has a thickest edge, the base and a thinnest edge, the apex.</a:t>
            </a:r>
          </a:p>
          <a:p>
            <a:r>
              <a:rPr lang="en-US" dirty="0"/>
              <a:t>A prism displaces the incident rays towards the base of the prism.</a:t>
            </a:r>
          </a:p>
          <a:p>
            <a:r>
              <a:rPr lang="en-US" dirty="0"/>
              <a:t>A prism displaces the image towards the apex of the prism.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3835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BE7C4-B701-4254-85AB-89E3B5100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Erect</a:t>
            </a:r>
          </a:p>
          <a:p>
            <a:r>
              <a:rPr lang="en-US" sz="2400" dirty="0"/>
              <a:t>Virtual</a:t>
            </a:r>
          </a:p>
          <a:p>
            <a:r>
              <a:rPr lang="en-US" sz="2400" dirty="0"/>
              <a:t>Displaced towards the apex of the prism.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CB7D5053-B316-4D26-92B6-7BBF2A4300EC}"/>
              </a:ext>
            </a:extLst>
          </p:cNvPr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33400" y="1279525"/>
            <a:ext cx="10515600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1" dirty="0"/>
              <a:t>The image formed by the prism is </a:t>
            </a:r>
            <a:br>
              <a:rPr lang="en-US" sz="44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912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691B5-9278-4DA0-991D-9C4C3DA82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Prism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BC2AC-6CF8-4CA4-B78B-5B7B89C6D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Apex</a:t>
            </a:r>
          </a:p>
          <a:p>
            <a:r>
              <a:rPr lang="en-US" sz="2400" dirty="0"/>
              <a:t>Base</a:t>
            </a:r>
          </a:p>
          <a:p>
            <a:r>
              <a:rPr lang="en-US" sz="2400" dirty="0"/>
              <a:t>Refracting Angle (Prism Angle)</a:t>
            </a:r>
          </a:p>
          <a:p>
            <a:r>
              <a:rPr lang="en-US" sz="2400" dirty="0"/>
              <a:t>Angle of Deviation</a:t>
            </a:r>
          </a:p>
          <a:p>
            <a:r>
              <a:rPr lang="en-US" sz="2400" dirty="0"/>
              <a:t>Refracting power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DE9CA9-2FEB-4EDE-A7F6-829944C38E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3"/>
          <a:stretch/>
        </p:blipFill>
        <p:spPr>
          <a:xfrm>
            <a:off x="2581297" y="4241444"/>
            <a:ext cx="4418218" cy="23965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F937DF-5B81-4ECA-A3A9-554E4672B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524" y="3843976"/>
            <a:ext cx="2937761" cy="254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3649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AF07E-E079-45F6-9DC7-B747A17CC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Prism Orientation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1493D-3452-4666-9C68-856E5BA4E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Prism can be oriented in front of the eye using notations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Base-In</a:t>
            </a:r>
          </a:p>
          <a:p>
            <a:pPr marL="0" indent="0">
              <a:buNone/>
            </a:pPr>
            <a:r>
              <a:rPr lang="en-US" dirty="0"/>
              <a:t>Base –Out</a:t>
            </a:r>
          </a:p>
          <a:p>
            <a:pPr marL="0" indent="0">
              <a:buNone/>
            </a:pPr>
            <a:r>
              <a:rPr lang="en-US" dirty="0"/>
              <a:t>Base Up</a:t>
            </a:r>
          </a:p>
          <a:p>
            <a:pPr marL="0" indent="0">
              <a:buNone/>
            </a:pPr>
            <a:r>
              <a:rPr lang="en-US" dirty="0"/>
              <a:t>Base Down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All other base directions require 360 degree notation.</a:t>
            </a:r>
          </a:p>
        </p:txBody>
      </p:sp>
    </p:spTree>
    <p:extLst>
      <p:ext uri="{BB962C8B-B14F-4D97-AF65-F5344CB8AC3E}">
        <p14:creationId xmlns:p14="http://schemas.microsoft.com/office/powerpoint/2010/main" val="26693376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77C3C-89FE-4311-8A9D-935DA3851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C10908-EAC7-48DE-86E5-DFFF3F534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1705" b="12779"/>
          <a:stretch/>
        </p:blipFill>
        <p:spPr>
          <a:xfrm>
            <a:off x="3599329" y="2326340"/>
            <a:ext cx="5801783" cy="285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985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29CAD-E551-4253-87CD-A1827FEE7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D28026-46E9-4D81-9899-426ED595B9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1087" b="29467"/>
          <a:stretch/>
        </p:blipFill>
        <p:spPr>
          <a:xfrm>
            <a:off x="2038661" y="2414775"/>
            <a:ext cx="8920242" cy="330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262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A0413-1C85-41B3-81DC-673AB131C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3AD83-2ED0-4706-9D68-C832C0EAF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Diagnostic Prisms</a:t>
            </a:r>
          </a:p>
          <a:p>
            <a:endParaRPr lang="en-US" dirty="0"/>
          </a:p>
          <a:p>
            <a:r>
              <a:rPr lang="en-US" dirty="0"/>
              <a:t>Therapeutic Prisms</a:t>
            </a:r>
          </a:p>
        </p:txBody>
      </p:sp>
    </p:spTree>
    <p:extLst>
      <p:ext uri="{BB962C8B-B14F-4D97-AF65-F5344CB8AC3E}">
        <p14:creationId xmlns:p14="http://schemas.microsoft.com/office/powerpoint/2010/main" val="18196907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8ABCA-22CA-4F12-9955-D7CDC4AAA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 Prisms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A5A9E-AD93-4358-87A8-BDD151AA9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Assessment of squint and heterophoria</a:t>
            </a:r>
          </a:p>
          <a:p>
            <a:endParaRPr lang="en-US" dirty="0"/>
          </a:p>
          <a:p>
            <a:r>
              <a:rPr lang="en-US" dirty="0"/>
              <a:t>Measurement of angle objectively by prism cover test.</a:t>
            </a:r>
          </a:p>
          <a:p>
            <a:r>
              <a:rPr lang="en-US" dirty="0"/>
              <a:t>Measurement of angle subjectively by Maddox rod</a:t>
            </a:r>
          </a:p>
          <a:p>
            <a:r>
              <a:rPr lang="en-US" dirty="0"/>
              <a:t>To assess likelihood  of diplopia after proposed squint surgery in adults.</a:t>
            </a:r>
          </a:p>
          <a:p>
            <a:r>
              <a:rPr lang="en-US" dirty="0"/>
              <a:t>Measurement of fusional reserve.</a:t>
            </a:r>
          </a:p>
          <a:p>
            <a:r>
              <a:rPr lang="en-US" dirty="0"/>
              <a:t>Four </a:t>
            </a:r>
            <a:r>
              <a:rPr lang="en-US" dirty="0" err="1"/>
              <a:t>dioptre</a:t>
            </a:r>
            <a:r>
              <a:rPr lang="en-US" dirty="0"/>
              <a:t> prism test.(microtropia)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4624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47988-4194-401A-8EE2-91A31D029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of simulated blindness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2A837-DF23-461F-9211-7BA88AAA4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prism is placed in front of  a seeing eye, the eye will move to regain fixation.</a:t>
            </a:r>
          </a:p>
        </p:txBody>
      </p:sp>
    </p:spTree>
    <p:extLst>
      <p:ext uri="{BB962C8B-B14F-4D97-AF65-F5344CB8AC3E}">
        <p14:creationId xmlns:p14="http://schemas.microsoft.com/office/powerpoint/2010/main" val="33468463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05BC8-6CCE-436E-B872-904799BB4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prism used in 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C9F29-7511-4FE0-8B16-74A1D9F89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 unmounted prisms/ loose prisms.</a:t>
            </a:r>
          </a:p>
          <a:p>
            <a:endParaRPr lang="en-US" dirty="0"/>
          </a:p>
          <a:p>
            <a:r>
              <a:rPr lang="en-US" dirty="0"/>
              <a:t>The prisms from the trial lens set</a:t>
            </a:r>
          </a:p>
          <a:p>
            <a:endParaRPr lang="en-US" dirty="0"/>
          </a:p>
          <a:p>
            <a:r>
              <a:rPr lang="en-US" dirty="0"/>
              <a:t>Prism bars</a:t>
            </a:r>
          </a:p>
          <a:p>
            <a:pPr>
              <a:buFontTx/>
              <a:buChar char="-"/>
            </a:pPr>
            <a:r>
              <a:rPr lang="en-US" dirty="0"/>
              <a:t>Horizontal </a:t>
            </a:r>
          </a:p>
          <a:p>
            <a:pPr>
              <a:buFontTx/>
              <a:buChar char="-"/>
            </a:pPr>
            <a:r>
              <a:rPr lang="en-US" dirty="0"/>
              <a:t>Vertical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48C5A3-2980-4F65-A4AA-E7D41967BF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925" t="15006" r="921" b="29734"/>
          <a:stretch/>
        </p:blipFill>
        <p:spPr>
          <a:xfrm>
            <a:off x="9095508" y="1027906"/>
            <a:ext cx="2258292" cy="40423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9EDB26-261D-4A40-B2E0-CDC75A7533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725" t="74781" r="12994" b="-329"/>
          <a:stretch/>
        </p:blipFill>
        <p:spPr>
          <a:xfrm>
            <a:off x="4229100" y="4135805"/>
            <a:ext cx="3733800" cy="186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354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B5946-330C-4FBA-9FCB-5D4FEC1F6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Therapeutic prism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0CB57-9C20-40F7-9138-3A6353968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Convergence insufficiency </a:t>
            </a:r>
          </a:p>
          <a:p>
            <a:pPr marL="0" indent="0">
              <a:buNone/>
            </a:pPr>
            <a:r>
              <a:rPr lang="en-US" dirty="0"/>
              <a:t> Common therapy for building the fusional reserve of patients with C.I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Base out prisms are using in exercise periods.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5D176B-FE16-45D0-B6EA-B5C4E95153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215" t="57964" b="5383"/>
          <a:stretch/>
        </p:blipFill>
        <p:spPr>
          <a:xfrm>
            <a:off x="7459450" y="3429000"/>
            <a:ext cx="4368172" cy="268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566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51444-3717-4536-AAA1-864660FCD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relieve diplopia in certain cases of squint.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15D7E-4B3D-4424-AEE3-B40DFC3C0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Include decompensated </a:t>
            </a:r>
            <a:r>
              <a:rPr lang="en-US" dirty="0" err="1"/>
              <a:t>heterophorias,small</a:t>
            </a:r>
            <a:r>
              <a:rPr lang="en-US" dirty="0"/>
              <a:t> vertical squint and some paralytic squint with diplopia in the primary position.</a:t>
            </a:r>
          </a:p>
          <a:p>
            <a:endParaRPr lang="en-US" dirty="0"/>
          </a:p>
          <a:p>
            <a:r>
              <a:rPr lang="en-US" dirty="0"/>
              <a:t>Prisms are reserved for those patients for whom surgery is not indicated.</a:t>
            </a:r>
          </a:p>
        </p:txBody>
      </p:sp>
    </p:spTree>
    <p:extLst>
      <p:ext uri="{BB962C8B-B14F-4D97-AF65-F5344CB8AC3E}">
        <p14:creationId xmlns:p14="http://schemas.microsoft.com/office/powerpoint/2010/main" val="30301087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FE7AF-1963-4002-90E2-A19C3B6BC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Forms of therapeutic prisms wear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D336E-EA83-43EA-8F3A-627F4A0C5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Permanent wear</a:t>
            </a:r>
          </a:p>
          <a:p>
            <a:endParaRPr lang="en-US" dirty="0"/>
          </a:p>
          <a:p>
            <a:r>
              <a:rPr lang="en-US" dirty="0"/>
              <a:t>Temporary wear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7CF038-0D47-4039-8481-8C8E161F1B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518" b="6249"/>
          <a:stretch/>
        </p:blipFill>
        <p:spPr>
          <a:xfrm>
            <a:off x="4690829" y="1236608"/>
            <a:ext cx="6662971" cy="2660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EB51C7-9F98-4849-A8A8-AAB7B5F6F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71" y="3307790"/>
            <a:ext cx="45720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29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9869B-CDF8-4CAE-8B90-8AAEAE21C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Prism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A80B2-748B-4BD8-B7F8-D519F8928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Apex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Tip of the prism where the two surfaces meet.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Thinnest portion of the prism.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Base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The bottom of the prism or the side opposite the apical angle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Thickest portion of the prism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Orientation of an ophthalmic prism is described related to the base.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3BA6B2-A57E-4A89-A834-D6A5E8EF74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"/>
          <a:stretch/>
        </p:blipFill>
        <p:spPr>
          <a:xfrm>
            <a:off x="7910285" y="1688568"/>
            <a:ext cx="4135464" cy="238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565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93E35-0D04-478C-8ED4-BA706F5B9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Prisms in optical instruments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756958-C270-4928-A24B-13C0DC7474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0" b="50126"/>
          <a:stretch/>
        </p:blipFill>
        <p:spPr>
          <a:xfrm>
            <a:off x="997526" y="1690688"/>
            <a:ext cx="4013063" cy="2883302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072522B-C3A0-48FE-8DEA-C80C8A1B20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55604"/>
          <a:stretch/>
        </p:blipFill>
        <p:spPr>
          <a:xfrm>
            <a:off x="5805054" y="1579417"/>
            <a:ext cx="4474321" cy="28833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B9B96E-D66D-4C3A-BC15-82D9757B1B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938" t="64015" r="33807" b="4545"/>
          <a:stretch/>
        </p:blipFill>
        <p:spPr>
          <a:xfrm>
            <a:off x="3700827" y="2904980"/>
            <a:ext cx="4341387" cy="33834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2209D0-CB40-4C11-8DFA-102C9B6D08CF}"/>
              </a:ext>
            </a:extLst>
          </p:cNvPr>
          <p:cNvSpPr txBox="1"/>
          <p:nvPr/>
        </p:nvSpPr>
        <p:spPr>
          <a:xfrm>
            <a:off x="8672945" y="4973782"/>
            <a:ext cx="24799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????....</a:t>
            </a:r>
          </a:p>
        </p:txBody>
      </p:sp>
    </p:spTree>
    <p:extLst>
      <p:ext uri="{BB962C8B-B14F-4D97-AF65-F5344CB8AC3E}">
        <p14:creationId xmlns:p14="http://schemas.microsoft.com/office/powerpoint/2010/main" val="325468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EB05F-4753-4B17-B911-32C09F86A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AF88E-3C49-4CE7-BDE9-E4FF3C758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 of prisms… ?</a:t>
            </a:r>
          </a:p>
          <a:p>
            <a:endParaRPr lang="en-US" dirty="0"/>
          </a:p>
          <a:p>
            <a:r>
              <a:rPr lang="en-US" dirty="0"/>
              <a:t>Applications of prisms …?</a:t>
            </a:r>
          </a:p>
        </p:txBody>
      </p:sp>
    </p:spTree>
    <p:extLst>
      <p:ext uri="{BB962C8B-B14F-4D97-AF65-F5344CB8AC3E}">
        <p14:creationId xmlns:p14="http://schemas.microsoft.com/office/powerpoint/2010/main" val="1218884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FA252-1EFF-4445-8158-6770484B3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Prism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63971-724D-4341-B3D4-724B475E4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Refractive Angle / Apical angle(alpha angle)</a:t>
            </a:r>
            <a:r>
              <a:rPr lang="el-GR" b="1" dirty="0"/>
              <a:t>β</a:t>
            </a:r>
            <a:endParaRPr lang="en-US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The  angle between two surfaces of prism is called as refractive angle / apical angle.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Greater the angle, the more prism will deviate light.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D59468-FCF7-498B-BA34-188F263C9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22" y="4001294"/>
            <a:ext cx="4288913" cy="238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950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C41BA-18FE-4DC9-9D3E-33744A9EC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FCDB0-159E-4486-9762-FF0E94DC7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Angle of Deviation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Amount of light deviates from its original path, in degrees((</a:t>
            </a:r>
            <a:r>
              <a:rPr lang="el-GR" sz="2400" dirty="0"/>
              <a:t>ε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801B6A-7E75-4F11-98A9-C6A25D4D1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22" y="4001294"/>
            <a:ext cx="4288913" cy="238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87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A9ABD-4F9B-4D03-BF51-A3D93A6E5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497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/>
              <a:t>Prism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AD535-906F-49B6-8230-2AB6A34EC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029" y="1440948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Prism deviates light towards the base of the prism.</a:t>
            </a:r>
          </a:p>
          <a:p>
            <a:r>
              <a:rPr lang="en-US" sz="2400" dirty="0"/>
              <a:t>Objects appear to move the base of the prism</a:t>
            </a:r>
          </a:p>
          <a:p>
            <a:r>
              <a:rPr lang="en-US" sz="2400" dirty="0"/>
              <a:t>Eye must make a movement toward apex to maintain fixation of an object.</a:t>
            </a:r>
          </a:p>
          <a:p>
            <a:r>
              <a:rPr lang="en-US" sz="2400" dirty="0"/>
              <a:t>Eye moves by an amount equal to the angle of deviation.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21AC50-4363-4757-92CD-EC8FD5665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234" y="3616617"/>
            <a:ext cx="8171338" cy="311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22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55B90-70DA-4484-B1EC-F8BD3752B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0ED1E55-B0B4-4F10-A2DD-BB30175BF3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2568" y="1825625"/>
            <a:ext cx="742686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980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D3C3B-070A-4565-8B5B-60D2FD071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372" y="83434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Passage of light through prism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dirty="0"/>
              <a:t>Obeys Snell’s law.</a:t>
            </a:r>
          </a:p>
          <a:p>
            <a:pPr marL="0" indent="0">
              <a:buNone/>
            </a:pPr>
            <a:r>
              <a:rPr lang="en-US" sz="2400" dirty="0"/>
              <a:t>Ray is deviated towards the base of the prism.</a:t>
            </a:r>
          </a:p>
          <a:p>
            <a:pPr marL="0" indent="0">
              <a:buNone/>
            </a:pPr>
            <a:r>
              <a:rPr lang="en-US" sz="2400" dirty="0"/>
              <a:t>Net change in direction of ray- angle of deviation.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E63D00D4-E71D-439B-97F0-4E7A737C5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976" y="3429000"/>
            <a:ext cx="4782217" cy="241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8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4098</TotalTime>
  <Words>1454</Words>
  <Application>Microsoft Office PowerPoint</Application>
  <PresentationFormat>Widescreen</PresentationFormat>
  <Paragraphs>209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FranklinGothic-Book</vt:lpstr>
      <vt:lpstr>Times New Roman</vt:lpstr>
      <vt:lpstr>Wingdings</vt:lpstr>
      <vt:lpstr>Office Theme</vt:lpstr>
      <vt:lpstr>PowerPoint Presentation</vt:lpstr>
      <vt:lpstr>PowerPoint Presentation</vt:lpstr>
      <vt:lpstr>Prism Terminology</vt:lpstr>
      <vt:lpstr>Prism Terminology</vt:lpstr>
      <vt:lpstr>Prism Terminology</vt:lpstr>
      <vt:lpstr>PowerPoint Presentation</vt:lpstr>
      <vt:lpstr>Prism Action</vt:lpstr>
      <vt:lpstr>PowerPoint Presentation</vt:lpstr>
      <vt:lpstr>PowerPoint Presentation</vt:lpstr>
      <vt:lpstr>Conti…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Angle of Minimum Deviation</vt:lpstr>
      <vt:lpstr>Prism Diopters</vt:lpstr>
      <vt:lpstr>PowerPoint Presentation</vt:lpstr>
      <vt:lpstr>PowerPoint Presentation</vt:lpstr>
      <vt:lpstr>Centrad</vt:lpstr>
      <vt:lpstr>PowerPoint Presentation</vt:lpstr>
      <vt:lpstr>PowerPoint Presentation</vt:lpstr>
      <vt:lpstr>Calibration</vt:lpstr>
      <vt:lpstr>Characteristics of prism</vt:lpstr>
      <vt:lpstr>The image formed by the prism is  </vt:lpstr>
      <vt:lpstr>Prism Orientation</vt:lpstr>
      <vt:lpstr>PowerPoint Presentation</vt:lpstr>
      <vt:lpstr>PowerPoint Presentation</vt:lpstr>
      <vt:lpstr>Application </vt:lpstr>
      <vt:lpstr>Diagnostic Prisms </vt:lpstr>
      <vt:lpstr>Assessment of simulated blindness</vt:lpstr>
      <vt:lpstr>Types of prism used in diagnosis</vt:lpstr>
      <vt:lpstr>Therapeutic prism</vt:lpstr>
      <vt:lpstr>To relieve diplopia in certain cases of squint.</vt:lpstr>
      <vt:lpstr>Forms of therapeutic prisms wear</vt:lpstr>
      <vt:lpstr>Prisms in optical instruments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gunaganti sony</dc:creator>
  <cp:lastModifiedBy>gunaganti sony</cp:lastModifiedBy>
  <cp:revision>14</cp:revision>
  <dcterms:created xsi:type="dcterms:W3CDTF">2021-09-27T05:37:38Z</dcterms:created>
  <dcterms:modified xsi:type="dcterms:W3CDTF">2021-10-05T04:54:06Z</dcterms:modified>
</cp:coreProperties>
</file>