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0"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charset="0"/>
        <a:ea typeface="+mn-ea"/>
        <a:cs typeface="Arial" charset="0"/>
      </a:defRPr>
    </a:lvl5pPr>
    <a:lvl6pPr marL="2286000" algn="l" defTabSz="914400" rtl="0" eaLnBrk="1" latinLnBrk="0" hangingPunct="1">
      <a:defRPr sz="2400" kern="1200">
        <a:solidFill>
          <a:schemeClr val="tx1"/>
        </a:solidFill>
        <a:latin typeface="Times New Roman" charset="0"/>
        <a:ea typeface="+mn-ea"/>
        <a:cs typeface="Arial" charset="0"/>
      </a:defRPr>
    </a:lvl6pPr>
    <a:lvl7pPr marL="2743200" algn="l" defTabSz="914400" rtl="0" eaLnBrk="1" latinLnBrk="0" hangingPunct="1">
      <a:defRPr sz="2400" kern="1200">
        <a:solidFill>
          <a:schemeClr val="tx1"/>
        </a:solidFill>
        <a:latin typeface="Times New Roman" charset="0"/>
        <a:ea typeface="+mn-ea"/>
        <a:cs typeface="Arial" charset="0"/>
      </a:defRPr>
    </a:lvl7pPr>
    <a:lvl8pPr marL="3200400" algn="l" defTabSz="914400" rtl="0" eaLnBrk="1" latinLnBrk="0" hangingPunct="1">
      <a:defRPr sz="2400" kern="1200">
        <a:solidFill>
          <a:schemeClr val="tx1"/>
        </a:solidFill>
        <a:latin typeface="Times New Roman" charset="0"/>
        <a:ea typeface="+mn-ea"/>
        <a:cs typeface="Arial" charset="0"/>
      </a:defRPr>
    </a:lvl8pPr>
    <a:lvl9pPr marL="3657600" algn="l" defTabSz="914400" rtl="0" eaLnBrk="1" latinLnBrk="0" hangingPunct="1">
      <a:defRPr sz="2400" kern="1200">
        <a:solidFill>
          <a:schemeClr val="tx1"/>
        </a:solidFill>
        <a:latin typeface="Times New Roman"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9966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92" autoAdjust="0"/>
  </p:normalViewPr>
  <p:slideViewPr>
    <p:cSldViewPr>
      <p:cViewPr varScale="1">
        <p:scale>
          <a:sx n="65" d="100"/>
          <a:sy n="65" d="100"/>
        </p:scale>
        <p:origin x="-153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D594C7-D3F7-46C1-99C8-481D868A06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4ACA7B-DFEF-43C2-8253-90B78774DC8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9600" y="762000"/>
            <a:ext cx="2184400" cy="531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762000"/>
            <a:ext cx="6400800" cy="531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23EA21-31C4-4629-BF5E-D75EEE39AF1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762000"/>
            <a:ext cx="8737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22800" y="190500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3FD7C4-4429-4933-B70D-9F282546D6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13DC9C-20CC-4566-9C43-C2215F7EEF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0484D5-95A4-4C12-81E7-A22FEECBF8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90500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6E1398-0FFF-460F-9C3F-7EB6222B54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1329C5-4D73-4EC7-BE50-FA5F721089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6F2900-FC39-46A9-95DC-7246535890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DC6D81-02C1-4CC4-B992-66D2A74F97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6CC209-0E67-4DC3-AF62-AB01848554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4C8C39-127F-4605-A7BC-94C52A68D0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06400" y="762000"/>
            <a:ext cx="87376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90500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2"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pPr>
              <a:defRPr/>
            </a:pPr>
            <a:endParaRPr lang="en-US"/>
          </a:p>
        </p:txBody>
      </p:sp>
      <p:sp>
        <p:nvSpPr>
          <p:cNvPr id="53253"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pPr>
              <a:defRPr/>
            </a:pPr>
            <a:endParaRPr lang="en-US"/>
          </a:p>
        </p:txBody>
      </p:sp>
      <p:sp>
        <p:nvSpPr>
          <p:cNvPr id="53254"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pPr>
              <a:defRPr/>
            </a:pPr>
            <a:fld id="{A795B4F9-6752-4188-BF3E-500CAA1B3FC4}" type="slidenum">
              <a:rPr lang="en-US"/>
              <a:pPr>
                <a:defRPr/>
              </a:pPr>
              <a:t>‹#›</a:t>
            </a:fld>
            <a:endParaRPr lang="en-US"/>
          </a:p>
        </p:txBody>
      </p:sp>
      <p:sp>
        <p:nvSpPr>
          <p:cNvPr id="53255" name="Rectangle 7"/>
          <p:cNvSpPr>
            <a:spLocks noChangeArrowheads="1"/>
          </p:cNvSpPr>
          <p:nvPr/>
        </p:nvSpPr>
        <p:spPr bwMode="auto">
          <a:xfrm>
            <a:off x="0" y="652463"/>
            <a:ext cx="457200" cy="5795962"/>
          </a:xfrm>
          <a:prstGeom prst="rect">
            <a:avLst/>
          </a:prstGeom>
          <a:solidFill>
            <a:srgbClr val="FF6600"/>
          </a:solidFill>
          <a:ln w="9525" algn="ctr">
            <a:noFill/>
            <a:miter lim="800000"/>
            <a:headEnd/>
            <a:tailEnd/>
          </a:ln>
          <a:effectLst/>
        </p:spPr>
        <p:txBody>
          <a:bodyPr wrap="none" anchor="ctr"/>
          <a:lstStyle/>
          <a:p>
            <a:pPr>
              <a:defRPr/>
            </a:pPr>
            <a:endParaRPr lang="en-US"/>
          </a:p>
        </p:txBody>
      </p:sp>
      <p:sp>
        <p:nvSpPr>
          <p:cNvPr id="53256" name="Line 8"/>
          <p:cNvSpPr>
            <a:spLocks noChangeShapeType="1"/>
          </p:cNvSpPr>
          <p:nvPr/>
        </p:nvSpPr>
        <p:spPr bwMode="auto">
          <a:xfrm>
            <a:off x="0" y="6457950"/>
            <a:ext cx="9144000" cy="0"/>
          </a:xfrm>
          <a:prstGeom prst="line">
            <a:avLst/>
          </a:prstGeom>
          <a:noFill/>
          <a:ln w="25400">
            <a:solidFill>
              <a:srgbClr val="B2B2B2"/>
            </a:solidFill>
            <a:round/>
            <a:headEnd/>
            <a:tailEnd/>
          </a:ln>
          <a:effectLst/>
        </p:spPr>
        <p:txBody>
          <a:bodyPr wrap="none" anchor="ctr"/>
          <a:lstStyle/>
          <a:p>
            <a:pPr>
              <a:defRPr/>
            </a:pPr>
            <a:endParaRPr lang="en-US"/>
          </a:p>
        </p:txBody>
      </p:sp>
      <p:sp>
        <p:nvSpPr>
          <p:cNvPr id="53258" name="Rectangle 10"/>
          <p:cNvSpPr>
            <a:spLocks noChangeArrowheads="1"/>
          </p:cNvSpPr>
          <p:nvPr/>
        </p:nvSpPr>
        <p:spPr bwMode="auto">
          <a:xfrm>
            <a:off x="0" y="609600"/>
            <a:ext cx="9144000" cy="46038"/>
          </a:xfrm>
          <a:prstGeom prst="rect">
            <a:avLst/>
          </a:prstGeom>
          <a:gradFill rotWithShape="1">
            <a:gsLst>
              <a:gs pos="0">
                <a:srgbClr val="E42314"/>
              </a:gs>
              <a:gs pos="50000">
                <a:srgbClr val="F08C12"/>
              </a:gs>
              <a:gs pos="100000">
                <a:srgbClr val="E42314"/>
              </a:gs>
            </a:gsLst>
            <a:lin ang="0" scaled="1"/>
          </a:gradFill>
          <a:ln w="9525">
            <a:noFill/>
            <a:miter lim="800000"/>
            <a:headEnd/>
            <a:tailEnd/>
          </a:ln>
          <a:effectLst/>
        </p:spPr>
        <p:txBody>
          <a:bodyPr wrap="none" anchor="ctr"/>
          <a:lstStyle/>
          <a:p>
            <a:pPr>
              <a:defRPr/>
            </a:pPr>
            <a:endParaRPr lang="en-US"/>
          </a:p>
        </p:txBody>
      </p:sp>
      <p:sp>
        <p:nvSpPr>
          <p:cNvPr id="53259" name="Text Box 11"/>
          <p:cNvSpPr txBox="1">
            <a:spLocks noChangeArrowheads="1"/>
          </p:cNvSpPr>
          <p:nvPr/>
        </p:nvSpPr>
        <p:spPr bwMode="auto">
          <a:xfrm>
            <a:off x="2057400" y="190500"/>
            <a:ext cx="1219200" cy="304800"/>
          </a:xfrm>
          <a:prstGeom prst="rect">
            <a:avLst/>
          </a:prstGeom>
          <a:noFill/>
          <a:ln w="9525" algn="ctr">
            <a:noFill/>
            <a:miter lim="800000"/>
            <a:headEnd/>
            <a:tailEnd/>
          </a:ln>
          <a:effectLst/>
        </p:spPr>
        <p:txBody>
          <a:bodyPr>
            <a:spAutoFit/>
          </a:bodyPr>
          <a:lstStyle/>
          <a:p>
            <a:pPr algn="ctr" eaLnBrk="1" hangingPunct="1">
              <a:spcBef>
                <a:spcPct val="50000"/>
              </a:spcBef>
              <a:defRPr/>
            </a:pPr>
            <a:r>
              <a:rPr lang="en-US" sz="1400" i="1">
                <a:solidFill>
                  <a:srgbClr val="4D4D4D"/>
                </a:solidFill>
                <a:latin typeface="Arial" charset="0"/>
              </a:rPr>
              <a:t>Humility</a:t>
            </a:r>
          </a:p>
        </p:txBody>
      </p:sp>
      <p:sp>
        <p:nvSpPr>
          <p:cNvPr id="53260" name="Text Box 12"/>
          <p:cNvSpPr txBox="1">
            <a:spLocks noChangeArrowheads="1"/>
          </p:cNvSpPr>
          <p:nvPr/>
        </p:nvSpPr>
        <p:spPr bwMode="auto">
          <a:xfrm>
            <a:off x="4343400" y="190500"/>
            <a:ext cx="1981200" cy="304800"/>
          </a:xfrm>
          <a:prstGeom prst="rect">
            <a:avLst/>
          </a:prstGeom>
          <a:noFill/>
          <a:ln w="9525" algn="ctr">
            <a:noFill/>
            <a:miter lim="800000"/>
            <a:headEnd/>
            <a:tailEnd/>
          </a:ln>
          <a:effectLst/>
        </p:spPr>
        <p:txBody>
          <a:bodyPr>
            <a:spAutoFit/>
          </a:bodyPr>
          <a:lstStyle/>
          <a:p>
            <a:pPr algn="ctr" eaLnBrk="1" hangingPunct="1">
              <a:spcBef>
                <a:spcPct val="50000"/>
              </a:spcBef>
              <a:defRPr/>
            </a:pPr>
            <a:r>
              <a:rPr lang="en-US" sz="1400" i="1">
                <a:solidFill>
                  <a:srgbClr val="4D4D4D"/>
                </a:solidFill>
                <a:latin typeface="Arial" charset="0"/>
              </a:rPr>
              <a:t>Entrepreneurship</a:t>
            </a:r>
          </a:p>
        </p:txBody>
      </p:sp>
      <p:sp>
        <p:nvSpPr>
          <p:cNvPr id="53261" name="Text Box 13"/>
          <p:cNvSpPr txBox="1">
            <a:spLocks noChangeArrowheads="1"/>
          </p:cNvSpPr>
          <p:nvPr/>
        </p:nvSpPr>
        <p:spPr bwMode="auto">
          <a:xfrm>
            <a:off x="7162800" y="190500"/>
            <a:ext cx="1981200" cy="304800"/>
          </a:xfrm>
          <a:prstGeom prst="rect">
            <a:avLst/>
          </a:prstGeom>
          <a:noFill/>
          <a:ln w="9525" algn="ctr">
            <a:noFill/>
            <a:miter lim="800000"/>
            <a:headEnd/>
            <a:tailEnd/>
          </a:ln>
          <a:effectLst/>
        </p:spPr>
        <p:txBody>
          <a:bodyPr>
            <a:spAutoFit/>
          </a:bodyPr>
          <a:lstStyle/>
          <a:p>
            <a:pPr algn="ctr" eaLnBrk="1" hangingPunct="1">
              <a:spcBef>
                <a:spcPct val="50000"/>
              </a:spcBef>
              <a:defRPr/>
            </a:pPr>
            <a:r>
              <a:rPr lang="en-US" sz="1400" i="1">
                <a:solidFill>
                  <a:srgbClr val="4D4D4D"/>
                </a:solidFill>
                <a:latin typeface="Arial" charset="0"/>
              </a:rPr>
              <a:t>Teamwork</a:t>
            </a:r>
          </a:p>
        </p:txBody>
      </p:sp>
      <p:sp>
        <p:nvSpPr>
          <p:cNvPr id="53262" name="Text Box 14"/>
          <p:cNvSpPr txBox="1">
            <a:spLocks noChangeArrowheads="1"/>
          </p:cNvSpPr>
          <p:nvPr/>
        </p:nvSpPr>
        <p:spPr bwMode="auto">
          <a:xfrm>
            <a:off x="2362200" y="6519863"/>
            <a:ext cx="1219200" cy="304800"/>
          </a:xfrm>
          <a:prstGeom prst="rect">
            <a:avLst/>
          </a:prstGeom>
          <a:noFill/>
          <a:ln w="9525" algn="ctr">
            <a:noFill/>
            <a:miter lim="800000"/>
            <a:headEnd/>
            <a:tailEnd/>
          </a:ln>
          <a:effectLst/>
        </p:spPr>
        <p:txBody>
          <a:bodyPr>
            <a:spAutoFit/>
          </a:bodyPr>
          <a:lstStyle/>
          <a:p>
            <a:pPr algn="ctr" eaLnBrk="1" hangingPunct="1">
              <a:spcBef>
                <a:spcPct val="50000"/>
              </a:spcBef>
              <a:defRPr/>
            </a:pPr>
            <a:r>
              <a:rPr lang="en-US" sz="1400" i="1">
                <a:solidFill>
                  <a:srgbClr val="4D4D4D"/>
                </a:solidFill>
                <a:latin typeface="Arial" charset="0"/>
              </a:rPr>
              <a:t>Learning</a:t>
            </a:r>
          </a:p>
        </p:txBody>
      </p:sp>
      <p:sp>
        <p:nvSpPr>
          <p:cNvPr id="53263" name="Text Box 15"/>
          <p:cNvSpPr txBox="1">
            <a:spLocks noChangeArrowheads="1"/>
          </p:cNvSpPr>
          <p:nvPr/>
        </p:nvSpPr>
        <p:spPr bwMode="auto">
          <a:xfrm>
            <a:off x="4343400" y="6519863"/>
            <a:ext cx="1981200" cy="304800"/>
          </a:xfrm>
          <a:prstGeom prst="rect">
            <a:avLst/>
          </a:prstGeom>
          <a:noFill/>
          <a:ln w="9525" algn="ctr">
            <a:noFill/>
            <a:miter lim="800000"/>
            <a:headEnd/>
            <a:tailEnd/>
          </a:ln>
          <a:effectLst/>
        </p:spPr>
        <p:txBody>
          <a:bodyPr>
            <a:spAutoFit/>
          </a:bodyPr>
          <a:lstStyle/>
          <a:p>
            <a:pPr algn="ctr" eaLnBrk="1" hangingPunct="1">
              <a:spcBef>
                <a:spcPct val="50000"/>
              </a:spcBef>
              <a:defRPr/>
            </a:pPr>
            <a:r>
              <a:rPr lang="en-US" sz="1400" i="1">
                <a:solidFill>
                  <a:srgbClr val="4D4D4D"/>
                </a:solidFill>
                <a:latin typeface="Arial" charset="0"/>
              </a:rPr>
              <a:t>Social Responsibility</a:t>
            </a:r>
          </a:p>
        </p:txBody>
      </p:sp>
      <p:sp>
        <p:nvSpPr>
          <p:cNvPr id="53264" name="Text Box 16"/>
          <p:cNvSpPr txBox="1">
            <a:spLocks noChangeArrowheads="1"/>
          </p:cNvSpPr>
          <p:nvPr/>
        </p:nvSpPr>
        <p:spPr bwMode="auto">
          <a:xfrm>
            <a:off x="7162800" y="6519863"/>
            <a:ext cx="1981200" cy="304800"/>
          </a:xfrm>
          <a:prstGeom prst="rect">
            <a:avLst/>
          </a:prstGeom>
          <a:noFill/>
          <a:ln w="9525" algn="ctr">
            <a:noFill/>
            <a:miter lim="800000"/>
            <a:headEnd/>
            <a:tailEnd/>
          </a:ln>
          <a:effectLst/>
        </p:spPr>
        <p:txBody>
          <a:bodyPr>
            <a:spAutoFit/>
          </a:bodyPr>
          <a:lstStyle/>
          <a:p>
            <a:pPr algn="ctr" eaLnBrk="1" hangingPunct="1">
              <a:spcBef>
                <a:spcPct val="50000"/>
              </a:spcBef>
              <a:defRPr/>
            </a:pPr>
            <a:r>
              <a:rPr lang="en-US" sz="1400" i="1">
                <a:solidFill>
                  <a:srgbClr val="4D4D4D"/>
                </a:solidFill>
                <a:latin typeface="Arial" charset="0"/>
              </a:rPr>
              <a:t>Respect for Individual</a:t>
            </a:r>
          </a:p>
        </p:txBody>
      </p:sp>
      <p:sp>
        <p:nvSpPr>
          <p:cNvPr id="53265" name="Text Box 17"/>
          <p:cNvSpPr txBox="1">
            <a:spLocks noChangeArrowheads="1"/>
          </p:cNvSpPr>
          <p:nvPr/>
        </p:nvSpPr>
        <p:spPr bwMode="auto">
          <a:xfrm>
            <a:off x="0" y="6515100"/>
            <a:ext cx="1828800" cy="304800"/>
          </a:xfrm>
          <a:prstGeom prst="rect">
            <a:avLst/>
          </a:prstGeom>
          <a:noFill/>
          <a:ln w="9525" algn="ctr">
            <a:noFill/>
            <a:miter lim="800000"/>
            <a:headEnd/>
            <a:tailEnd/>
          </a:ln>
          <a:effectLst/>
        </p:spPr>
        <p:txBody>
          <a:bodyPr>
            <a:spAutoFit/>
          </a:bodyPr>
          <a:lstStyle/>
          <a:p>
            <a:pPr algn="ctr" eaLnBrk="1" hangingPunct="1">
              <a:spcBef>
                <a:spcPct val="50000"/>
              </a:spcBef>
              <a:defRPr/>
            </a:pPr>
            <a:r>
              <a:rPr lang="en-US" sz="1400" i="1">
                <a:solidFill>
                  <a:srgbClr val="4D4D4D"/>
                </a:solidFill>
                <a:latin typeface="Arial" charset="0"/>
              </a:rPr>
              <a:t>Deliver The Promise</a:t>
            </a:r>
          </a:p>
        </p:txBody>
      </p:sp>
      <p:sp>
        <p:nvSpPr>
          <p:cNvPr id="53266" name="Rectangle 18"/>
          <p:cNvSpPr>
            <a:spLocks noChangeArrowheads="1"/>
          </p:cNvSpPr>
          <p:nvPr/>
        </p:nvSpPr>
        <p:spPr bwMode="auto">
          <a:xfrm>
            <a:off x="7010400" y="6172200"/>
            <a:ext cx="2133600" cy="476250"/>
          </a:xfrm>
          <a:prstGeom prst="rect">
            <a:avLst/>
          </a:prstGeom>
          <a:noFill/>
          <a:ln w="9525">
            <a:noFill/>
            <a:miter lim="800000"/>
            <a:headEnd/>
            <a:tailEnd/>
          </a:ln>
          <a:effectLst/>
        </p:spPr>
        <p:txBody>
          <a:bodyPr/>
          <a:lstStyle/>
          <a:p>
            <a:pPr algn="r" eaLnBrk="1" hangingPunct="1">
              <a:defRPr/>
            </a:pPr>
            <a:r>
              <a:rPr lang="en-US" sz="1400">
                <a:latin typeface="Arial" charset="0"/>
              </a:rPr>
              <a:t>Slide No.:</a:t>
            </a:r>
            <a:fld id="{9BD8834C-6EF0-43CE-B827-E0D3A8926FE1}" type="slidenum">
              <a:rPr lang="en-US" sz="1400">
                <a:latin typeface="Arial" charset="0"/>
              </a:rPr>
              <a:pPr algn="r" eaLnBrk="1" hangingPunct="1">
                <a:defRPr/>
              </a:pPr>
              <a:t>‹#›</a:t>
            </a:fld>
            <a:endParaRPr lang="en-US" sz="1400">
              <a:latin typeface="Arial" charset="0"/>
            </a:endParaRPr>
          </a:p>
        </p:txBody>
      </p:sp>
      <p:sp>
        <p:nvSpPr>
          <p:cNvPr id="53267" name="Rectangle 19"/>
          <p:cNvSpPr>
            <a:spLocks noChangeArrowheads="1"/>
          </p:cNvSpPr>
          <p:nvPr/>
        </p:nvSpPr>
        <p:spPr bwMode="auto">
          <a:xfrm>
            <a:off x="381000" y="6172200"/>
            <a:ext cx="2133600" cy="476250"/>
          </a:xfrm>
          <a:prstGeom prst="rect">
            <a:avLst/>
          </a:prstGeom>
          <a:noFill/>
          <a:ln w="9525">
            <a:noFill/>
            <a:miter lim="800000"/>
            <a:headEnd/>
            <a:tailEnd/>
          </a:ln>
          <a:effectLst/>
        </p:spPr>
        <p:txBody>
          <a:bodyPr/>
          <a:lstStyle/>
          <a:p>
            <a:pPr eaLnBrk="1" hangingPunct="1">
              <a:defRPr/>
            </a:pPr>
            <a:endParaRPr lang="en-US" sz="1400">
              <a:latin typeface="Arial" charset="0"/>
            </a:endParaRPr>
          </a:p>
        </p:txBody>
      </p:sp>
      <p:pic>
        <p:nvPicPr>
          <p:cNvPr id="1045" name="Picture 21" descr="gear08"/>
          <p:cNvPicPr>
            <a:picLocks noChangeAspect="1" noChangeArrowheads="1" noCrop="1"/>
          </p:cNvPicPr>
          <p:nvPr/>
        </p:nvPicPr>
        <p:blipFill>
          <a:blip r:embed="rId14"/>
          <a:srcRect/>
          <a:stretch>
            <a:fillRect/>
          </a:stretch>
        </p:blipFill>
        <p:spPr bwMode="auto">
          <a:xfrm>
            <a:off x="38100" y="609600"/>
            <a:ext cx="762000" cy="800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2286000"/>
            <a:ext cx="7772400" cy="1143000"/>
          </a:xfrm>
        </p:spPr>
        <p:txBody>
          <a:bodyPr/>
          <a:lstStyle/>
          <a:p>
            <a:r>
              <a:rPr lang="en-US" sz="2400" dirty="0" smtClean="0"/>
              <a:t>Non-Traditional </a:t>
            </a:r>
            <a:r>
              <a:rPr lang="en-US" sz="2400" dirty="0"/>
              <a:t>M</a:t>
            </a:r>
            <a:r>
              <a:rPr lang="en-US" sz="2400" dirty="0" smtClean="0"/>
              <a:t>achining </a:t>
            </a:r>
            <a:r>
              <a:rPr lang="en-US" sz="2400" dirty="0"/>
              <a:t>M</a:t>
            </a:r>
            <a:r>
              <a:rPr lang="en-US" sz="2400" dirty="0" smtClean="0"/>
              <a:t>ethods</a:t>
            </a:r>
            <a:r>
              <a:rPr lang="en-US" sz="2400" dirty="0" smtClean="0"/>
              <a:t/>
            </a:r>
            <a:br>
              <a:rPr lang="en-US" sz="2400" dirty="0" smtClean="0"/>
            </a:br>
            <a:r>
              <a:rPr lang="en-US" sz="2800" dirty="0" smtClean="0"/>
              <a:t>Unconventional </a:t>
            </a:r>
            <a:r>
              <a:rPr lang="en-US" sz="2800" dirty="0"/>
              <a:t>M</a:t>
            </a:r>
            <a:r>
              <a:rPr lang="en-US" sz="2800" dirty="0" smtClean="0"/>
              <a:t>achining Methods</a:t>
            </a:r>
            <a:endParaRPr lang="en-US" sz="2800" dirty="0" smtClean="0"/>
          </a:p>
        </p:txBody>
      </p:sp>
      <p:sp>
        <p:nvSpPr>
          <p:cNvPr id="2051" name="Rectangle 1027"/>
          <p:cNvSpPr>
            <a:spLocks noGrp="1" noChangeArrowheads="1"/>
          </p:cNvSpPr>
          <p:nvPr>
            <p:ph type="subTitle" idx="1"/>
          </p:nvPr>
        </p:nvSpPr>
        <p:spPr/>
        <p:txBody>
          <a:bodyPr/>
          <a:lstStyle/>
          <a:p>
            <a:r>
              <a:rPr lang="en-US" dirty="0" err="1" smtClean="0"/>
              <a:t>Dr.P.S.Rao</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381000"/>
            <a:ext cx="8229600" cy="5745163"/>
          </a:xfrm>
        </p:spPr>
        <p:txBody>
          <a:bodyPr/>
          <a:lstStyle/>
          <a:p>
            <a:pPr>
              <a:buFont typeface="Monotype Sorts" pitchFamily="2" charset="2"/>
              <a:buNone/>
            </a:pPr>
            <a:r>
              <a:rPr lang="en-US" sz="2400" b="1" smtClean="0"/>
              <a:t>Electrochemical Grinding (ECG)</a:t>
            </a:r>
          </a:p>
          <a:p>
            <a:pPr>
              <a:buFont typeface="Monotype Sorts" pitchFamily="2" charset="2"/>
              <a:buNone/>
            </a:pPr>
            <a:endParaRPr lang="en-US" sz="2400" b="1" smtClean="0"/>
          </a:p>
          <a:p>
            <a:r>
              <a:rPr lang="en-US" sz="2400" smtClean="0"/>
              <a:t>Combines electrochemical machining with conventional grinding.</a:t>
            </a:r>
          </a:p>
          <a:p>
            <a:r>
              <a:rPr lang="en-US" sz="2400" smtClean="0"/>
              <a:t>The equipment used is similar to conventional grinder except that the wheel is a rotating cathode with abrasive particles. The wheel is metal bonded with diamond or Al oxide abrasives.</a:t>
            </a:r>
          </a:p>
          <a:p>
            <a:r>
              <a:rPr lang="en-US" sz="2400" smtClean="0"/>
              <a:t>Abrasives serve as insulator between wheel and work piece. A flow of electrolyte (sodium nitrate) is provided for electrochemical machining.</a:t>
            </a:r>
          </a:p>
          <a:p>
            <a:r>
              <a:rPr lang="en-US" sz="2400" smtClean="0"/>
              <a:t>Suitable in grinding very hard materials where wheel wear can be very high in traditional grinding.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8200" y="762000"/>
            <a:ext cx="8001000" cy="1295400"/>
          </a:xfrm>
        </p:spPr>
        <p:txBody>
          <a:bodyPr/>
          <a:lstStyle/>
          <a:p>
            <a:r>
              <a:rPr lang="en-US" sz="2800" smtClean="0"/>
              <a:t>ELECTRICAL DISCHARGE MACHINING</a:t>
            </a:r>
            <a:br>
              <a:rPr lang="en-US" sz="2800" smtClean="0"/>
            </a:br>
            <a:r>
              <a:rPr lang="en-US" sz="2800" smtClean="0"/>
              <a:t>			EDM</a:t>
            </a:r>
          </a:p>
        </p:txBody>
      </p:sp>
      <p:pic>
        <p:nvPicPr>
          <p:cNvPr id="12291" name="Picture 4" descr="edm"/>
          <p:cNvPicPr>
            <a:picLocks noGrp="1" noChangeAspect="1" noChangeArrowheads="1"/>
          </p:cNvPicPr>
          <p:nvPr>
            <p:ph idx="1"/>
          </p:nvPr>
        </p:nvPicPr>
        <p:blipFill>
          <a:blip r:embed="rId2"/>
          <a:srcRect/>
          <a:stretch>
            <a:fillRect/>
          </a:stretch>
        </p:blipFill>
        <p:spPr>
          <a:xfrm>
            <a:off x="1143000" y="1974850"/>
            <a:ext cx="7543800" cy="412115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219200" y="990600"/>
            <a:ext cx="7467600" cy="5135563"/>
          </a:xfrm>
        </p:spPr>
        <p:txBody>
          <a:bodyPr/>
          <a:lstStyle/>
          <a:p>
            <a:pPr>
              <a:buFont typeface="Monotype Sorts" pitchFamily="2" charset="2"/>
              <a:buNone/>
            </a:pPr>
            <a:r>
              <a:rPr lang="en-US" sz="2400" b="1" smtClean="0"/>
              <a:t>Electrical discharge machining (EDM)</a:t>
            </a:r>
          </a:p>
          <a:p>
            <a:pPr>
              <a:buFont typeface="Monotype Sorts" pitchFamily="2" charset="2"/>
              <a:buNone/>
            </a:pPr>
            <a:endParaRPr lang="en-US" sz="2400" b="1" smtClean="0"/>
          </a:p>
          <a:p>
            <a:r>
              <a:rPr lang="en-US" sz="2400" smtClean="0"/>
              <a:t>Based on erosion of metals by spark discharges.</a:t>
            </a:r>
          </a:p>
          <a:p>
            <a:r>
              <a:rPr lang="en-US" sz="2400" smtClean="0"/>
              <a:t>EDM system consist of a tool (electrode) and work piece, connected to a dc power supply and placed in a dielectric fluid.</a:t>
            </a:r>
          </a:p>
          <a:p>
            <a:r>
              <a:rPr lang="en-US" sz="2400" smtClean="0"/>
              <a:t>when potential difference between tool and work piece is high, a transient spark discharges through the fluid, removing a small amount of metal from the work piece surface.</a:t>
            </a:r>
          </a:p>
          <a:p>
            <a:r>
              <a:rPr lang="en-US" sz="2400" smtClean="0"/>
              <a:t>This process is repeated with capacitor discharge rates of 50-500 kHz.</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914400" y="1143000"/>
            <a:ext cx="7772400" cy="4983163"/>
          </a:xfrm>
        </p:spPr>
        <p:txBody>
          <a:bodyPr/>
          <a:lstStyle/>
          <a:p>
            <a:pPr>
              <a:lnSpc>
                <a:spcPct val="90000"/>
              </a:lnSpc>
            </a:pPr>
            <a:r>
              <a:rPr lang="en-US" sz="2400" smtClean="0"/>
              <a:t>dielectric fluid – mineral oils, kerosene, distilled and deionized water etc.</a:t>
            </a:r>
          </a:p>
          <a:p>
            <a:pPr>
              <a:lnSpc>
                <a:spcPct val="90000"/>
              </a:lnSpc>
              <a:buFont typeface="Monotype Sorts" pitchFamily="2" charset="2"/>
              <a:buNone/>
            </a:pPr>
            <a:r>
              <a:rPr lang="en-US" sz="2400" smtClean="0"/>
              <a:t>		role of the dielectric fluid</a:t>
            </a:r>
          </a:p>
          <a:p>
            <a:pPr>
              <a:lnSpc>
                <a:spcPct val="90000"/>
              </a:lnSpc>
              <a:buFont typeface="Monotype Sorts" pitchFamily="2" charset="2"/>
              <a:buNone/>
            </a:pPr>
            <a:r>
              <a:rPr lang="en-US" sz="2400" smtClean="0"/>
              <a:t>		1. acts as a insulator until the potential is sufficiently high.</a:t>
            </a:r>
          </a:p>
          <a:p>
            <a:pPr>
              <a:lnSpc>
                <a:spcPct val="90000"/>
              </a:lnSpc>
              <a:buFont typeface="Monotype Sorts" pitchFamily="2" charset="2"/>
              <a:buNone/>
            </a:pPr>
            <a:r>
              <a:rPr lang="en-US" sz="2400" smtClean="0"/>
              <a:t>		2. acts as a flushing medium and carries away the debris.</a:t>
            </a:r>
          </a:p>
          <a:p>
            <a:pPr>
              <a:lnSpc>
                <a:spcPct val="90000"/>
              </a:lnSpc>
              <a:buFont typeface="Monotype Sorts" pitchFamily="2" charset="2"/>
              <a:buNone/>
            </a:pPr>
            <a:r>
              <a:rPr lang="en-US" sz="2400" smtClean="0"/>
              <a:t>		3. also acts as a cooling medium.</a:t>
            </a:r>
          </a:p>
          <a:p>
            <a:pPr>
              <a:lnSpc>
                <a:spcPct val="90000"/>
              </a:lnSpc>
            </a:pPr>
            <a:r>
              <a:rPr lang="en-US" sz="2400" smtClean="0"/>
              <a:t>Electrodes – usually made of graphite. </a:t>
            </a:r>
          </a:p>
          <a:p>
            <a:pPr>
              <a:lnSpc>
                <a:spcPct val="90000"/>
              </a:lnSpc>
            </a:pPr>
            <a:r>
              <a:rPr lang="en-US" sz="2400" smtClean="0"/>
              <a:t>EDM can be used for die cavities, small diameter deep holes,turbine blades and various intricate shapes.			</a:t>
            </a:r>
          </a:p>
          <a:p>
            <a:pPr>
              <a:lnSpc>
                <a:spcPct val="90000"/>
              </a:lnSpc>
              <a:buFont typeface="Monotype Sorts" pitchFamily="2" charset="2"/>
              <a:buNone/>
            </a:pPr>
            <a:r>
              <a:rPr lang="en-US" sz="24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685800"/>
            <a:ext cx="6705600" cy="422275"/>
          </a:xfrm>
        </p:spPr>
        <p:txBody>
          <a:bodyPr/>
          <a:lstStyle/>
          <a:p>
            <a:r>
              <a:rPr lang="en-US" sz="2800" smtClean="0"/>
              <a:t>WIRE- EDM    WEDM</a:t>
            </a:r>
          </a:p>
        </p:txBody>
      </p:sp>
      <p:sp>
        <p:nvSpPr>
          <p:cNvPr id="15363" name="Rectangle 3"/>
          <p:cNvSpPr>
            <a:spLocks noGrp="1" noChangeArrowheads="1"/>
          </p:cNvSpPr>
          <p:nvPr>
            <p:ph idx="1"/>
          </p:nvPr>
        </p:nvSpPr>
        <p:spPr>
          <a:xfrm>
            <a:off x="914400" y="1524000"/>
            <a:ext cx="7467600" cy="4678363"/>
          </a:xfrm>
        </p:spPr>
        <p:txBody>
          <a:bodyPr/>
          <a:lstStyle/>
          <a:p>
            <a:pPr>
              <a:buFont typeface="Monotype Sorts" pitchFamily="2" charset="2"/>
              <a:buNone/>
            </a:pPr>
            <a:endParaRPr lang="en-US" smtClean="0"/>
          </a:p>
        </p:txBody>
      </p:sp>
      <p:pic>
        <p:nvPicPr>
          <p:cNvPr id="15364" name="Picture 4" descr="wireedm"/>
          <p:cNvPicPr>
            <a:picLocks noChangeAspect="1" noChangeArrowheads="1"/>
          </p:cNvPicPr>
          <p:nvPr/>
        </p:nvPicPr>
        <p:blipFill>
          <a:blip r:embed="rId2"/>
          <a:srcRect/>
          <a:stretch>
            <a:fillRect/>
          </a:stretch>
        </p:blipFill>
        <p:spPr bwMode="auto">
          <a:xfrm>
            <a:off x="914400" y="1257300"/>
            <a:ext cx="7848600" cy="491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143000" y="990600"/>
            <a:ext cx="7543800" cy="5105400"/>
          </a:xfrm>
        </p:spPr>
        <p:txBody>
          <a:bodyPr/>
          <a:lstStyle/>
          <a:p>
            <a:pPr>
              <a:buFont typeface="Monotype Sorts" pitchFamily="2" charset="2"/>
              <a:buNone/>
            </a:pPr>
            <a:r>
              <a:rPr lang="en-US" sz="2400" b="1" smtClean="0"/>
              <a:t>Wire EDM</a:t>
            </a:r>
          </a:p>
          <a:p>
            <a:pPr>
              <a:buFont typeface="Monotype Sorts" pitchFamily="2" charset="2"/>
              <a:buNone/>
            </a:pPr>
            <a:endParaRPr lang="en-US" sz="2400" b="1" smtClean="0"/>
          </a:p>
          <a:p>
            <a:r>
              <a:rPr lang="en-US" sz="2400" smtClean="0"/>
              <a:t>This process is similar to contour cutting with a band saw.</a:t>
            </a:r>
          </a:p>
          <a:p>
            <a:r>
              <a:rPr lang="en-US" sz="2400" smtClean="0"/>
              <a:t>a slow moving wire travels along a prescribed path, cutting the work piece with discharge sparks.</a:t>
            </a:r>
          </a:p>
          <a:p>
            <a:r>
              <a:rPr lang="en-US" sz="2400" smtClean="0"/>
              <a:t>wire should have sufficient tensile strength and fracture toughness.</a:t>
            </a:r>
          </a:p>
          <a:p>
            <a:r>
              <a:rPr lang="en-US" sz="2400" smtClean="0"/>
              <a:t>wire is made of brass, copper or tungsten. (about 0.25mm in diameter).</a:t>
            </a:r>
          </a:p>
          <a:p>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685800"/>
            <a:ext cx="7772400" cy="422275"/>
          </a:xfrm>
        </p:spPr>
        <p:txBody>
          <a:bodyPr/>
          <a:lstStyle/>
          <a:p>
            <a:r>
              <a:rPr lang="en-US" sz="2800" smtClean="0"/>
              <a:t>LASER BEAM MACHINING-LBM</a:t>
            </a:r>
          </a:p>
        </p:txBody>
      </p:sp>
      <p:sp>
        <p:nvSpPr>
          <p:cNvPr id="17411" name="Rectangle 3"/>
          <p:cNvSpPr>
            <a:spLocks noGrp="1" noChangeArrowheads="1"/>
          </p:cNvSpPr>
          <p:nvPr>
            <p:ph idx="1"/>
          </p:nvPr>
        </p:nvSpPr>
        <p:spPr>
          <a:xfrm>
            <a:off x="609600" y="1524000"/>
            <a:ext cx="8229600" cy="4678363"/>
          </a:xfrm>
        </p:spPr>
        <p:txBody>
          <a:bodyPr/>
          <a:lstStyle/>
          <a:p>
            <a:pPr>
              <a:buFont typeface="Monotype Sorts" pitchFamily="2" charset="2"/>
              <a:buNone/>
            </a:pPr>
            <a:endParaRPr lang="en-US" smtClean="0"/>
          </a:p>
        </p:txBody>
      </p:sp>
      <p:pic>
        <p:nvPicPr>
          <p:cNvPr id="17412" name="Picture 4" descr="lbm"/>
          <p:cNvPicPr>
            <a:picLocks noChangeAspect="1" noChangeArrowheads="1"/>
          </p:cNvPicPr>
          <p:nvPr/>
        </p:nvPicPr>
        <p:blipFill>
          <a:blip r:embed="rId2"/>
          <a:srcRect/>
          <a:stretch>
            <a:fillRect/>
          </a:stretch>
        </p:blipFill>
        <p:spPr bwMode="auto">
          <a:xfrm>
            <a:off x="533400" y="1524000"/>
            <a:ext cx="79248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914400" y="914400"/>
            <a:ext cx="7772400" cy="5211763"/>
          </a:xfrm>
        </p:spPr>
        <p:txBody>
          <a:bodyPr/>
          <a:lstStyle/>
          <a:p>
            <a:pPr>
              <a:lnSpc>
                <a:spcPct val="80000"/>
              </a:lnSpc>
              <a:buFont typeface="Monotype Sorts" pitchFamily="2" charset="2"/>
              <a:buNone/>
            </a:pPr>
            <a:r>
              <a:rPr lang="en-US" sz="2800" b="1" smtClean="0"/>
              <a:t>Laser beam machining (LBM)</a:t>
            </a:r>
          </a:p>
          <a:p>
            <a:pPr>
              <a:lnSpc>
                <a:spcPct val="80000"/>
              </a:lnSpc>
              <a:buFont typeface="Monotype Sorts" pitchFamily="2" charset="2"/>
              <a:buNone/>
            </a:pPr>
            <a:endParaRPr lang="en-US" sz="2800" b="1" smtClean="0"/>
          </a:p>
          <a:p>
            <a:pPr>
              <a:lnSpc>
                <a:spcPct val="80000"/>
              </a:lnSpc>
            </a:pPr>
            <a:r>
              <a:rPr lang="en-US" sz="2800" smtClean="0"/>
              <a:t>In LBM laser is focused and the work piece which melts and evaporates portions of the work piece.</a:t>
            </a:r>
          </a:p>
          <a:p>
            <a:pPr>
              <a:lnSpc>
                <a:spcPct val="80000"/>
              </a:lnSpc>
            </a:pPr>
            <a:r>
              <a:rPr lang="en-US" sz="2800" smtClean="0"/>
              <a:t>Low reflectivity and thermal conductivity of the work piece surface, and low specific heat and latent heat of melting and evaporation – increases process efficiency.</a:t>
            </a:r>
          </a:p>
          <a:p>
            <a:pPr>
              <a:lnSpc>
                <a:spcPct val="80000"/>
              </a:lnSpc>
            </a:pPr>
            <a:r>
              <a:rPr lang="en-US" sz="2800" smtClean="0"/>
              <a:t>application  - holes with depth-to-diameter ratios of 50 to 1 can be drilled. e.g. bleeder holes for fuel-pump covers, lubrication holes in transmission hubs. </a:t>
            </a:r>
          </a:p>
          <a:p>
            <a:pPr>
              <a:lnSpc>
                <a:spcPct val="80000"/>
              </a:lnSpc>
            </a:pPr>
            <a:endParaRPr 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762000"/>
            <a:ext cx="8077200" cy="463550"/>
          </a:xfrm>
        </p:spPr>
        <p:txBody>
          <a:bodyPr/>
          <a:lstStyle/>
          <a:p>
            <a:r>
              <a:rPr lang="en-US" sz="2800" smtClean="0"/>
              <a:t>ELCTRON BEAM MACHINING-EBM</a:t>
            </a:r>
          </a:p>
        </p:txBody>
      </p:sp>
      <p:sp>
        <p:nvSpPr>
          <p:cNvPr id="19459" name="Rectangle 3"/>
          <p:cNvSpPr>
            <a:spLocks noGrp="1" noChangeArrowheads="1"/>
          </p:cNvSpPr>
          <p:nvPr>
            <p:ph idx="1"/>
          </p:nvPr>
        </p:nvSpPr>
        <p:spPr>
          <a:xfrm>
            <a:off x="609600" y="1371600"/>
            <a:ext cx="7772400" cy="4724400"/>
          </a:xfrm>
        </p:spPr>
        <p:txBody>
          <a:bodyPr/>
          <a:lstStyle/>
          <a:p>
            <a:pPr>
              <a:buFont typeface="Monotype Sorts" pitchFamily="2" charset="2"/>
              <a:buNone/>
            </a:pPr>
            <a:endParaRPr lang="en-US" smtClean="0"/>
          </a:p>
        </p:txBody>
      </p:sp>
      <p:pic>
        <p:nvPicPr>
          <p:cNvPr id="19460" name="Picture 4" descr="ebm"/>
          <p:cNvPicPr>
            <a:picLocks noChangeAspect="1" noChangeArrowheads="1"/>
          </p:cNvPicPr>
          <p:nvPr/>
        </p:nvPicPr>
        <p:blipFill>
          <a:blip r:embed="rId2"/>
          <a:srcRect/>
          <a:stretch>
            <a:fillRect/>
          </a:stretch>
        </p:blipFill>
        <p:spPr bwMode="auto">
          <a:xfrm>
            <a:off x="609600" y="1371600"/>
            <a:ext cx="81534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838200" y="838200"/>
            <a:ext cx="7848600" cy="5287963"/>
          </a:xfrm>
        </p:spPr>
        <p:txBody>
          <a:bodyPr/>
          <a:lstStyle/>
          <a:p>
            <a:pPr>
              <a:buFont typeface="Monotype Sorts" pitchFamily="2" charset="2"/>
              <a:buNone/>
            </a:pPr>
            <a:r>
              <a:rPr lang="en-US" sz="2400" b="1" smtClean="0"/>
              <a:t>Electron beam machining (EBM)</a:t>
            </a:r>
          </a:p>
          <a:p>
            <a:pPr>
              <a:buFont typeface="Monotype Sorts" pitchFamily="2" charset="2"/>
              <a:buNone/>
            </a:pPr>
            <a:endParaRPr lang="en-US" sz="2400" b="1" smtClean="0"/>
          </a:p>
          <a:p>
            <a:r>
              <a:rPr lang="en-US" sz="2400" smtClean="0"/>
              <a:t>similar to LBM except laser beam is replaced by high velocity electrons.</a:t>
            </a:r>
          </a:p>
          <a:p>
            <a:r>
              <a:rPr lang="en-US" sz="2400" smtClean="0"/>
              <a:t>when electron beam strikes the work piece surface, heat is produced and metal is vaporized.</a:t>
            </a:r>
          </a:p>
          <a:p>
            <a:r>
              <a:rPr lang="en-US" sz="2400" smtClean="0"/>
              <a:t>surface finish achieved is better than LBM.</a:t>
            </a:r>
          </a:p>
          <a:p>
            <a:r>
              <a:rPr lang="en-US" sz="2400" smtClean="0"/>
              <a:t>Used for very accurate cutting of a wide variety of metals.</a:t>
            </a:r>
          </a:p>
          <a:p>
            <a:pPr>
              <a:buFont typeface="Monotype Sorts" pitchFamily="2" charset="2"/>
              <a:buNone/>
            </a:pPr>
            <a:endParaRPr lang="en-US" sz="2400" smtClean="0"/>
          </a:p>
          <a:p>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idx="1"/>
          </p:nvPr>
        </p:nvSpPr>
        <p:spPr>
          <a:xfrm>
            <a:off x="1219200" y="685800"/>
            <a:ext cx="7543800" cy="5410200"/>
          </a:xfrm>
        </p:spPr>
        <p:txBody>
          <a:bodyPr/>
          <a:lstStyle/>
          <a:p>
            <a:pPr>
              <a:buFont typeface="Monotype Sorts" pitchFamily="2" charset="2"/>
              <a:buNone/>
            </a:pPr>
            <a:r>
              <a:rPr lang="en-US" sz="2400" smtClean="0"/>
              <a:t>The requirements that lead to the development of nontraditional machining.</a:t>
            </a:r>
          </a:p>
          <a:p>
            <a:pPr>
              <a:buFont typeface="Monotype Sorts" pitchFamily="2" charset="2"/>
              <a:buNone/>
            </a:pPr>
            <a:endParaRPr lang="en-US" sz="2400" smtClean="0"/>
          </a:p>
          <a:p>
            <a:r>
              <a:rPr lang="en-US" sz="2400" smtClean="0"/>
              <a:t>Very high hardness and strength of the material. (above 400 HB.)</a:t>
            </a:r>
          </a:p>
          <a:p>
            <a:r>
              <a:rPr lang="en-US" sz="2400" smtClean="0"/>
              <a:t>The work piece is too flexible or slender to support the  grinding/milling/or machining forces.</a:t>
            </a:r>
          </a:p>
          <a:p>
            <a:r>
              <a:rPr lang="en-US" sz="2400" smtClean="0"/>
              <a:t>The shape of the part is complex, such as internal and external profiles, or small diameter holes.</a:t>
            </a:r>
          </a:p>
          <a:p>
            <a:r>
              <a:rPr lang="en-US" sz="2400" smtClean="0"/>
              <a:t>Surface finish or tolerance better than those obtainable conventional process.</a:t>
            </a:r>
          </a:p>
          <a:p>
            <a:r>
              <a:rPr lang="en-US" sz="2400" smtClean="0"/>
              <a:t>Temperature rise or residual stress in the work piece are undesirable.</a:t>
            </a:r>
          </a:p>
          <a:p>
            <a:pPr>
              <a:buFont typeface="Monotype Sorts" pitchFamily="2" charset="2"/>
              <a:buNone/>
            </a:pPr>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762000"/>
            <a:ext cx="7772400" cy="609600"/>
          </a:xfrm>
        </p:spPr>
        <p:txBody>
          <a:bodyPr/>
          <a:lstStyle/>
          <a:p>
            <a:r>
              <a:rPr lang="en-US" sz="2800" smtClean="0"/>
              <a:t>	WATER JET MACHINING-WJM</a:t>
            </a:r>
          </a:p>
        </p:txBody>
      </p:sp>
      <p:sp>
        <p:nvSpPr>
          <p:cNvPr id="21507" name="Rectangle 3"/>
          <p:cNvSpPr>
            <a:spLocks noGrp="1" noChangeArrowheads="1"/>
          </p:cNvSpPr>
          <p:nvPr>
            <p:ph idx="1"/>
          </p:nvPr>
        </p:nvSpPr>
        <p:spPr>
          <a:xfrm>
            <a:off x="762000" y="1447800"/>
            <a:ext cx="7924800" cy="4678363"/>
          </a:xfrm>
        </p:spPr>
        <p:txBody>
          <a:bodyPr/>
          <a:lstStyle/>
          <a:p>
            <a:pPr>
              <a:buFont typeface="Monotype Sorts" pitchFamily="2" charset="2"/>
              <a:buNone/>
            </a:pPr>
            <a:endParaRPr lang="en-US" smtClean="0"/>
          </a:p>
        </p:txBody>
      </p:sp>
      <p:pic>
        <p:nvPicPr>
          <p:cNvPr id="21508" name="Picture 4" descr="wjm"/>
          <p:cNvPicPr>
            <a:picLocks noChangeAspect="1" noChangeArrowheads="1"/>
          </p:cNvPicPr>
          <p:nvPr/>
        </p:nvPicPr>
        <p:blipFill>
          <a:blip r:embed="rId2"/>
          <a:srcRect/>
          <a:stretch>
            <a:fillRect/>
          </a:stretch>
        </p:blipFill>
        <p:spPr bwMode="auto">
          <a:xfrm>
            <a:off x="762000" y="1295400"/>
            <a:ext cx="79248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990600" y="762000"/>
            <a:ext cx="7696200" cy="5791200"/>
          </a:xfrm>
        </p:spPr>
        <p:txBody>
          <a:bodyPr/>
          <a:lstStyle/>
          <a:p>
            <a:pPr>
              <a:lnSpc>
                <a:spcPct val="90000"/>
              </a:lnSpc>
              <a:buFont typeface="Monotype Sorts" pitchFamily="2" charset="2"/>
              <a:buNone/>
            </a:pPr>
            <a:r>
              <a:rPr lang="en-US" sz="2400" b="1" smtClean="0"/>
              <a:t>Water jet machining (WJT)</a:t>
            </a:r>
          </a:p>
          <a:p>
            <a:pPr>
              <a:lnSpc>
                <a:spcPct val="90000"/>
              </a:lnSpc>
              <a:buFont typeface="Monotype Sorts" pitchFamily="2" charset="2"/>
              <a:buNone/>
            </a:pPr>
            <a:endParaRPr lang="en-US" sz="2400" b="1" smtClean="0"/>
          </a:p>
          <a:p>
            <a:pPr>
              <a:lnSpc>
                <a:spcPct val="90000"/>
              </a:lnSpc>
            </a:pPr>
            <a:r>
              <a:rPr lang="en-US" sz="2400" smtClean="0"/>
              <a:t>Water jet acts like a saw and cuts a narrow groove in the material.</a:t>
            </a:r>
          </a:p>
          <a:p>
            <a:pPr>
              <a:lnSpc>
                <a:spcPct val="90000"/>
              </a:lnSpc>
            </a:pPr>
            <a:r>
              <a:rPr lang="en-US" sz="2400" smtClean="0"/>
              <a:t>Pressure level of the jet is about 400MPa.</a:t>
            </a:r>
          </a:p>
          <a:p>
            <a:pPr>
              <a:lnSpc>
                <a:spcPct val="90000"/>
              </a:lnSpc>
            </a:pPr>
            <a:r>
              <a:rPr lang="en-US" sz="2400" smtClean="0"/>
              <a:t>Advantages</a:t>
            </a:r>
          </a:p>
          <a:p>
            <a:pPr>
              <a:lnSpc>
                <a:spcPct val="90000"/>
              </a:lnSpc>
              <a:buFont typeface="Monotype Sorts" pitchFamily="2" charset="2"/>
              <a:buNone/>
            </a:pPr>
            <a:r>
              <a:rPr lang="en-US" sz="2400" smtClean="0"/>
              <a:t>		- no heat produced</a:t>
            </a:r>
          </a:p>
          <a:p>
            <a:pPr>
              <a:lnSpc>
                <a:spcPct val="90000"/>
              </a:lnSpc>
              <a:buFont typeface="Monotype Sorts" pitchFamily="2" charset="2"/>
              <a:buNone/>
            </a:pPr>
            <a:r>
              <a:rPr lang="en-US" sz="2400" smtClean="0"/>
              <a:t>		- cut can be started anywhere without the need for predrilled holes</a:t>
            </a:r>
          </a:p>
          <a:p>
            <a:pPr>
              <a:lnSpc>
                <a:spcPct val="90000"/>
              </a:lnSpc>
              <a:buFont typeface="Monotype Sorts" pitchFamily="2" charset="2"/>
              <a:buNone/>
            </a:pPr>
            <a:r>
              <a:rPr lang="en-US" sz="2400" smtClean="0"/>
              <a:t>		- burr produced is minimum</a:t>
            </a:r>
          </a:p>
          <a:p>
            <a:pPr>
              <a:lnSpc>
                <a:spcPct val="90000"/>
              </a:lnSpc>
              <a:buFont typeface="Monotype Sorts" pitchFamily="2" charset="2"/>
              <a:buNone/>
            </a:pPr>
            <a:r>
              <a:rPr lang="en-US" sz="2400" smtClean="0"/>
              <a:t>		- environmentally safe and friendly manufacturing.</a:t>
            </a:r>
          </a:p>
          <a:p>
            <a:pPr>
              <a:lnSpc>
                <a:spcPct val="90000"/>
              </a:lnSpc>
            </a:pPr>
            <a:r>
              <a:rPr lang="en-US" sz="2400" smtClean="0"/>
              <a:t>Application – used for cutting composites, plastics, fabrics, rubber, wood products etc. Also used in food processing industry.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06400" y="762000"/>
            <a:ext cx="8737600" cy="422275"/>
          </a:xfrm>
        </p:spPr>
        <p:txBody>
          <a:bodyPr/>
          <a:lstStyle/>
          <a:p>
            <a:r>
              <a:rPr lang="en-US" sz="2800" smtClean="0"/>
              <a:t>ABRASIVE JET MACHINING</a:t>
            </a:r>
          </a:p>
        </p:txBody>
      </p:sp>
      <p:sp>
        <p:nvSpPr>
          <p:cNvPr id="23555" name="Rectangle 3"/>
          <p:cNvSpPr>
            <a:spLocks noGrp="1" noChangeArrowheads="1"/>
          </p:cNvSpPr>
          <p:nvPr>
            <p:ph idx="1"/>
          </p:nvPr>
        </p:nvSpPr>
        <p:spPr/>
        <p:txBody>
          <a:bodyPr/>
          <a:lstStyle/>
          <a:p>
            <a:pPr>
              <a:buFont typeface="Monotype Sorts" pitchFamily="2" charset="2"/>
              <a:buNone/>
            </a:pPr>
            <a:endParaRPr lang="en-US" smtClean="0"/>
          </a:p>
        </p:txBody>
      </p:sp>
      <p:pic>
        <p:nvPicPr>
          <p:cNvPr id="23556" name="Picture 4" descr="AbrasJm"/>
          <p:cNvPicPr>
            <a:picLocks noChangeAspect="1" noChangeArrowheads="1"/>
          </p:cNvPicPr>
          <p:nvPr/>
        </p:nvPicPr>
        <p:blipFill>
          <a:blip r:embed="rId2"/>
          <a:srcRect/>
          <a:stretch>
            <a:fillRect/>
          </a:stretch>
        </p:blipFill>
        <p:spPr bwMode="auto">
          <a:xfrm>
            <a:off x="533400" y="1676400"/>
            <a:ext cx="80772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066800" y="762000"/>
            <a:ext cx="7620000" cy="5364163"/>
          </a:xfrm>
        </p:spPr>
        <p:txBody>
          <a:bodyPr/>
          <a:lstStyle/>
          <a:p>
            <a:pPr>
              <a:buFont typeface="Monotype Sorts" pitchFamily="2" charset="2"/>
              <a:buNone/>
            </a:pPr>
            <a:r>
              <a:rPr lang="en-US" sz="2400" b="1" smtClean="0"/>
              <a:t>Abrasive Jet Machining (AJM)</a:t>
            </a:r>
          </a:p>
          <a:p>
            <a:pPr>
              <a:buFont typeface="Monotype Sorts" pitchFamily="2" charset="2"/>
              <a:buNone/>
            </a:pPr>
            <a:endParaRPr lang="en-US" sz="2400" b="1" smtClean="0"/>
          </a:p>
          <a:p>
            <a:pPr>
              <a:buFont typeface="Monotype Sorts" pitchFamily="2" charset="2"/>
              <a:buNone/>
            </a:pPr>
            <a:endParaRPr lang="en-US" sz="2400" b="1" smtClean="0"/>
          </a:p>
          <a:p>
            <a:r>
              <a:rPr lang="en-US" sz="2400" smtClean="0"/>
              <a:t>In AJM a high velocity jet of dry air, nitrogen or CO2 containing abrasive particles is aimed at the work piece.</a:t>
            </a:r>
          </a:p>
          <a:p>
            <a:pPr>
              <a:buFont typeface="Monotype Sorts" pitchFamily="2" charset="2"/>
              <a:buNone/>
            </a:pPr>
            <a:endParaRPr lang="en-US" sz="2400" smtClean="0"/>
          </a:p>
          <a:p>
            <a:r>
              <a:rPr lang="en-US" sz="2400" smtClean="0"/>
              <a:t>The impact of the particles produce sufficient force to cut small hole or slots, deburring, trimming and removing oxides and other surface films.</a:t>
            </a:r>
          </a:p>
          <a:p>
            <a:pPr>
              <a:buFont typeface="Monotype Sorts" pitchFamily="2" charset="2"/>
              <a:buNone/>
            </a:pPr>
            <a:endParaRPr lang="en-US"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609600"/>
            <a:ext cx="7747000" cy="762000"/>
          </a:xfrm>
        </p:spPr>
        <p:txBody>
          <a:bodyPr/>
          <a:lstStyle/>
          <a:p>
            <a:r>
              <a:rPr lang="en-US" sz="2800" smtClean="0"/>
              <a:t>ULTRASONIC MACHINING-USM</a:t>
            </a:r>
          </a:p>
        </p:txBody>
      </p:sp>
      <p:sp>
        <p:nvSpPr>
          <p:cNvPr id="25603" name="Rectangle 3"/>
          <p:cNvSpPr>
            <a:spLocks noGrp="1" noChangeArrowheads="1"/>
          </p:cNvSpPr>
          <p:nvPr>
            <p:ph idx="1"/>
          </p:nvPr>
        </p:nvSpPr>
        <p:spPr>
          <a:xfrm>
            <a:off x="457200" y="1371600"/>
            <a:ext cx="8686800" cy="4754563"/>
          </a:xfrm>
        </p:spPr>
        <p:txBody>
          <a:bodyPr/>
          <a:lstStyle/>
          <a:p>
            <a:pPr>
              <a:buFont typeface="Monotype Sorts" pitchFamily="2" charset="2"/>
              <a:buNone/>
            </a:pPr>
            <a:endParaRPr lang="en-US" smtClean="0"/>
          </a:p>
        </p:txBody>
      </p:sp>
      <p:pic>
        <p:nvPicPr>
          <p:cNvPr id="25604" name="Picture 4" descr="ultasonic"/>
          <p:cNvPicPr>
            <a:picLocks noChangeAspect="1" noChangeArrowheads="1"/>
          </p:cNvPicPr>
          <p:nvPr/>
        </p:nvPicPr>
        <p:blipFill>
          <a:blip r:embed="rId2"/>
          <a:srcRect/>
          <a:stretch>
            <a:fillRect/>
          </a:stretch>
        </p:blipFill>
        <p:spPr bwMode="auto">
          <a:xfrm>
            <a:off x="533400" y="1371600"/>
            <a:ext cx="84582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990600" y="914400"/>
            <a:ext cx="7696200" cy="5410200"/>
          </a:xfrm>
        </p:spPr>
        <p:txBody>
          <a:bodyPr/>
          <a:lstStyle/>
          <a:p>
            <a:pPr>
              <a:buFont typeface="Monotype Sorts" pitchFamily="2" charset="2"/>
              <a:buNone/>
            </a:pPr>
            <a:r>
              <a:rPr lang="en-US" sz="2400" b="1" smtClean="0"/>
              <a:t>ULTRASONIC MACHINING (USM)</a:t>
            </a:r>
          </a:p>
          <a:p>
            <a:r>
              <a:rPr lang="en-US" sz="2400" smtClean="0"/>
              <a:t>In UM the tip of the tool vibrates at low amplitude and at high frequency. This vibration transmits a high velocity to fine abrasive grains between tool and the surface of the work piece.</a:t>
            </a:r>
          </a:p>
          <a:p>
            <a:endParaRPr lang="en-US" sz="2400" smtClean="0"/>
          </a:p>
          <a:p>
            <a:r>
              <a:rPr lang="en-US" sz="2400" smtClean="0"/>
              <a:t>material removed by erosion with abrasive particles.</a:t>
            </a:r>
          </a:p>
          <a:p>
            <a:endParaRPr lang="en-US" sz="2400" smtClean="0"/>
          </a:p>
          <a:p>
            <a:r>
              <a:rPr lang="en-US" sz="2400" smtClean="0"/>
              <a:t>The abrasive grains are usually boron carbides.</a:t>
            </a:r>
          </a:p>
          <a:p>
            <a:endParaRPr lang="en-US" sz="2400" smtClean="0"/>
          </a:p>
          <a:p>
            <a:r>
              <a:rPr lang="en-US" sz="2400" smtClean="0"/>
              <a:t>This technique is used to cut hard and brittle materials like ceramics, carbides, glass, precious stones and hardened steel.</a:t>
            </a:r>
          </a:p>
          <a:p>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838200" y="990600"/>
            <a:ext cx="8077200" cy="5334000"/>
          </a:xfrm>
        </p:spPr>
        <p:txBody>
          <a:bodyPr/>
          <a:lstStyle/>
          <a:p>
            <a:pPr marL="609600" indent="-609600">
              <a:lnSpc>
                <a:spcPct val="80000"/>
              </a:lnSpc>
              <a:buFont typeface="Monotype Sorts" pitchFamily="2" charset="2"/>
              <a:buNone/>
            </a:pPr>
            <a:r>
              <a:rPr lang="en-US" sz="2000" b="1" smtClean="0"/>
              <a:t>Chemical Machining</a:t>
            </a:r>
            <a:r>
              <a:rPr lang="en-US" sz="2000" smtClean="0"/>
              <a:t> (CM) </a:t>
            </a:r>
          </a:p>
          <a:p>
            <a:pPr marL="609600" indent="-609600">
              <a:lnSpc>
                <a:spcPct val="80000"/>
              </a:lnSpc>
            </a:pPr>
            <a:r>
              <a:rPr lang="en-US" sz="2000" smtClean="0"/>
              <a:t>Oldest nontraditional machining process.</a:t>
            </a:r>
          </a:p>
          <a:p>
            <a:pPr marL="609600" indent="-609600">
              <a:lnSpc>
                <a:spcPct val="80000"/>
              </a:lnSpc>
            </a:pPr>
            <a:endParaRPr lang="en-US" sz="2000" smtClean="0"/>
          </a:p>
          <a:p>
            <a:pPr marL="609600" indent="-609600">
              <a:lnSpc>
                <a:spcPct val="80000"/>
              </a:lnSpc>
            </a:pPr>
            <a:r>
              <a:rPr lang="en-US" sz="2000" smtClean="0"/>
              <a:t>material is removed from a surface by chemical dissolution using chemical reagents or etchants like acids and alkaline solutions.</a:t>
            </a:r>
          </a:p>
          <a:p>
            <a:pPr marL="609600" indent="-609600">
              <a:lnSpc>
                <a:spcPct val="80000"/>
              </a:lnSpc>
            </a:pPr>
            <a:r>
              <a:rPr lang="en-US" sz="2000" smtClean="0"/>
              <a:t>Types of chemical machining</a:t>
            </a:r>
          </a:p>
          <a:p>
            <a:pPr marL="609600" indent="-609600">
              <a:lnSpc>
                <a:spcPct val="80000"/>
              </a:lnSpc>
            </a:pPr>
            <a:endParaRPr lang="en-US" sz="2000" smtClean="0"/>
          </a:p>
          <a:p>
            <a:pPr marL="609600" indent="-609600">
              <a:lnSpc>
                <a:spcPct val="80000"/>
              </a:lnSpc>
              <a:buClr>
                <a:schemeClr val="tx1"/>
              </a:buClr>
              <a:buFont typeface="Wingdings" pitchFamily="2" charset="2"/>
              <a:buNone/>
            </a:pPr>
            <a:r>
              <a:rPr lang="en-US" sz="2000" smtClean="0"/>
              <a:t>	1. </a:t>
            </a:r>
            <a:r>
              <a:rPr lang="en-US" sz="2000" b="1" smtClean="0"/>
              <a:t>chemical Milling</a:t>
            </a:r>
          </a:p>
          <a:p>
            <a:pPr marL="609600" indent="-609600">
              <a:lnSpc>
                <a:spcPct val="80000"/>
              </a:lnSpc>
              <a:buClr>
                <a:schemeClr val="tx1"/>
              </a:buClr>
              <a:buFont typeface="Wingdings" pitchFamily="2" charset="2"/>
              <a:buNone/>
            </a:pPr>
            <a:r>
              <a:rPr lang="en-US" sz="2000" smtClean="0"/>
              <a:t>			By selectively attacking different areas of work piece with chemical reagents shallow cavities can be produced on plates, sheets, forging and extrusion.</a:t>
            </a:r>
          </a:p>
          <a:p>
            <a:pPr marL="609600" indent="-609600">
              <a:lnSpc>
                <a:spcPct val="80000"/>
              </a:lnSpc>
              <a:buClr>
                <a:schemeClr val="tx1"/>
              </a:buClr>
              <a:buFont typeface="Wingdings" pitchFamily="2" charset="2"/>
              <a:buNone/>
            </a:pPr>
            <a:endParaRPr lang="en-US" sz="2000" smtClean="0"/>
          </a:p>
          <a:p>
            <a:pPr marL="609600" indent="-609600">
              <a:lnSpc>
                <a:spcPct val="80000"/>
              </a:lnSpc>
              <a:buClr>
                <a:schemeClr val="tx1"/>
              </a:buClr>
              <a:buFont typeface="Wingdings" pitchFamily="2" charset="2"/>
              <a:buNone/>
            </a:pPr>
            <a:r>
              <a:rPr lang="en-US" sz="2000" smtClean="0"/>
              <a:t>	2. </a:t>
            </a:r>
            <a:r>
              <a:rPr lang="en-US" sz="2000" b="1" smtClean="0"/>
              <a:t>chemical blanking</a:t>
            </a:r>
          </a:p>
          <a:p>
            <a:pPr marL="609600" indent="-609600">
              <a:lnSpc>
                <a:spcPct val="80000"/>
              </a:lnSpc>
              <a:buClr>
                <a:schemeClr val="tx1"/>
              </a:buClr>
              <a:buFont typeface="Wingdings" pitchFamily="2" charset="2"/>
              <a:buNone/>
            </a:pPr>
            <a:r>
              <a:rPr lang="en-US" sz="2000" smtClean="0"/>
              <a:t>		It is similar to blanking in sheet metals except material is removed by chemical dissolution rather than by shearing. Used in bur free etching of printed circuit boards, </a:t>
            </a:r>
            <a:endParaRPr lang="en-US" sz="2000" b="1" smtClean="0"/>
          </a:p>
          <a:p>
            <a:pPr marL="609600" indent="-609600">
              <a:lnSpc>
                <a:spcPct val="80000"/>
              </a:lnSpc>
              <a:buClr>
                <a:schemeClr val="tx1"/>
              </a:buClr>
              <a:buFont typeface="Wingdings" pitchFamily="2" charset="2"/>
              <a:buNone/>
            </a:pPr>
            <a:r>
              <a:rPr lang="en-US" sz="2000" smtClean="0"/>
              <a:t>	decorative panels etc.</a:t>
            </a:r>
          </a:p>
          <a:p>
            <a:pPr marL="609600" indent="-609600">
              <a:lnSpc>
                <a:spcPct val="80000"/>
              </a:lnSpc>
              <a:buClr>
                <a:schemeClr val="tx1"/>
              </a:buClr>
              <a:buFont typeface="Wingdings" pitchFamily="2" charset="2"/>
              <a:buNone/>
            </a:pPr>
            <a:r>
              <a:rPr lang="en-US" sz="2000" smtClean="0"/>
              <a:t> </a:t>
            </a:r>
          </a:p>
          <a:p>
            <a:pPr marL="609600" indent="-609600">
              <a:lnSpc>
                <a:spcPct val="80000"/>
              </a:lnSpc>
              <a:buFont typeface="Monotype Sorts" pitchFamily="2" charset="2"/>
              <a:buNone/>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295400" y="1066800"/>
            <a:ext cx="7848600" cy="304800"/>
          </a:xfrm>
        </p:spPr>
        <p:txBody>
          <a:bodyPr/>
          <a:lstStyle/>
          <a:p>
            <a:r>
              <a:rPr lang="en-US" sz="2800" smtClean="0"/>
              <a:t>CHEMICAL MACHINING</a:t>
            </a:r>
          </a:p>
        </p:txBody>
      </p:sp>
      <p:pic>
        <p:nvPicPr>
          <p:cNvPr id="5123" name="Picture 7" descr="chemma"/>
          <p:cNvPicPr>
            <a:picLocks noGrp="1" noChangeAspect="1" noChangeArrowheads="1"/>
          </p:cNvPicPr>
          <p:nvPr>
            <p:ph sz="half" idx="1"/>
          </p:nvPr>
        </p:nvPicPr>
        <p:blipFill>
          <a:blip r:embed="rId2">
            <a:lum contrast="24000"/>
          </a:blip>
          <a:srcRect/>
          <a:stretch>
            <a:fillRect/>
          </a:stretch>
        </p:blipFill>
        <p:spPr>
          <a:xfrm>
            <a:off x="901700" y="2070100"/>
            <a:ext cx="7708900" cy="402590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1066800" y="914400"/>
            <a:ext cx="7239000" cy="5105400"/>
          </a:xfrm>
        </p:spPr>
        <p:txBody>
          <a:bodyPr/>
          <a:lstStyle/>
          <a:p>
            <a:pPr>
              <a:buFont typeface="Monotype Sorts" pitchFamily="2" charset="2"/>
              <a:buNone/>
            </a:pPr>
            <a:r>
              <a:rPr lang="en-US" smtClean="0"/>
              <a:t>	</a:t>
            </a:r>
            <a:r>
              <a:rPr lang="en-US" sz="2400" smtClean="0"/>
              <a:t> </a:t>
            </a:r>
            <a:r>
              <a:rPr lang="en-US" sz="2400" b="1" smtClean="0"/>
              <a:t>Photochemical blanking</a:t>
            </a:r>
          </a:p>
          <a:p>
            <a:pPr>
              <a:buFont typeface="Monotype Sorts" pitchFamily="2" charset="2"/>
              <a:buNone/>
            </a:pPr>
            <a:endParaRPr lang="en-US" sz="2400" b="1" smtClean="0"/>
          </a:p>
          <a:p>
            <a:pPr>
              <a:buFont typeface="Monotype Sorts" pitchFamily="2" charset="2"/>
              <a:buNone/>
            </a:pPr>
            <a:endParaRPr lang="en-US" sz="2400" b="1" smtClean="0"/>
          </a:p>
          <a:p>
            <a:pPr>
              <a:buFont typeface="Monotype Sorts" pitchFamily="2" charset="2"/>
              <a:buNone/>
            </a:pPr>
            <a:r>
              <a:rPr lang="en-US" sz="2400" smtClean="0"/>
              <a:t>		This process is effective in blanking fragile work pieces and materials. Material is removed using photographic techniques. Applications are electric motor lamination, flat springs, masks for color television, printed circuit cards etc.</a:t>
            </a:r>
          </a:p>
          <a:p>
            <a:pPr>
              <a:buFont typeface="Monotype Sorts" pitchFamily="2" charset="2"/>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762000"/>
            <a:ext cx="7924800" cy="609600"/>
          </a:xfrm>
        </p:spPr>
        <p:txBody>
          <a:bodyPr/>
          <a:lstStyle/>
          <a:p>
            <a:r>
              <a:rPr lang="en-US" sz="2800" smtClean="0"/>
              <a:t>ELECTROCHEMICAL MACHINING-ECM</a:t>
            </a:r>
          </a:p>
        </p:txBody>
      </p:sp>
      <p:pic>
        <p:nvPicPr>
          <p:cNvPr id="7171" name="Picture 6" descr="electrochemical"/>
          <p:cNvPicPr>
            <a:picLocks noGrp="1" noChangeAspect="1" noChangeArrowheads="1"/>
          </p:cNvPicPr>
          <p:nvPr>
            <p:ph sz="half" idx="1"/>
          </p:nvPr>
        </p:nvPicPr>
        <p:blipFill>
          <a:blip r:embed="rId2"/>
          <a:srcRect/>
          <a:stretch>
            <a:fillRect/>
          </a:stretch>
        </p:blipFill>
        <p:spPr>
          <a:xfrm>
            <a:off x="1295400" y="1295400"/>
            <a:ext cx="6553200" cy="50292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219200" y="762000"/>
            <a:ext cx="7315200" cy="5181600"/>
          </a:xfrm>
        </p:spPr>
        <p:txBody>
          <a:bodyPr/>
          <a:lstStyle/>
          <a:p>
            <a:pPr>
              <a:lnSpc>
                <a:spcPct val="90000"/>
              </a:lnSpc>
              <a:buFont typeface="Monotype Sorts" pitchFamily="2" charset="2"/>
              <a:buNone/>
            </a:pPr>
            <a:r>
              <a:rPr lang="en-US" sz="2400" b="1" smtClean="0"/>
              <a:t>Electro Chemical Machining</a:t>
            </a:r>
          </a:p>
          <a:p>
            <a:pPr>
              <a:lnSpc>
                <a:spcPct val="90000"/>
              </a:lnSpc>
              <a:buFont typeface="Monotype Sorts" pitchFamily="2" charset="2"/>
              <a:buNone/>
            </a:pPr>
            <a:endParaRPr lang="en-US" sz="2400" b="1" smtClean="0"/>
          </a:p>
          <a:p>
            <a:pPr>
              <a:lnSpc>
                <a:spcPct val="90000"/>
              </a:lnSpc>
            </a:pPr>
            <a:r>
              <a:rPr lang="en-US" sz="2400" smtClean="0"/>
              <a:t>Reverse of electroplating</a:t>
            </a:r>
          </a:p>
          <a:p>
            <a:pPr>
              <a:lnSpc>
                <a:spcPct val="90000"/>
              </a:lnSpc>
            </a:pPr>
            <a:r>
              <a:rPr lang="en-US" sz="2400" smtClean="0"/>
              <a:t>An electrolyte acts as a current carrier and high electrolyte movement in the tool-work-piece gap washes metal ions away from the work piece (anode) before they have a chance to plate on to the tool (cathode).</a:t>
            </a:r>
          </a:p>
          <a:p>
            <a:pPr>
              <a:lnSpc>
                <a:spcPct val="90000"/>
              </a:lnSpc>
            </a:pPr>
            <a:r>
              <a:rPr lang="en-US" sz="2400" smtClean="0"/>
              <a:t>Tool – generally made of bronze, copper, brass or stainless steel.</a:t>
            </a:r>
          </a:p>
          <a:p>
            <a:pPr>
              <a:lnSpc>
                <a:spcPct val="90000"/>
              </a:lnSpc>
            </a:pPr>
            <a:r>
              <a:rPr lang="en-US" sz="2400" smtClean="0"/>
              <a:t>Electrolyte – salt solutions like sodium chloride or sodium nitrate mixed in water.</a:t>
            </a:r>
          </a:p>
          <a:p>
            <a:pPr>
              <a:lnSpc>
                <a:spcPct val="90000"/>
              </a:lnSpc>
            </a:pPr>
            <a:r>
              <a:rPr lang="en-US" sz="2400" smtClean="0"/>
              <a:t>Power – DC supply of 5-25 V.</a:t>
            </a:r>
          </a:p>
          <a:p>
            <a:pPr>
              <a:lnSpc>
                <a:spcPct val="90000"/>
              </a:lnSpc>
              <a:buFont typeface="Monotype Sorts" pitchFamily="2" charset="2"/>
              <a:buNone/>
            </a:pPr>
            <a:endParaRPr lang="en-US" sz="2400" smtClean="0"/>
          </a:p>
          <a:p>
            <a:pPr>
              <a:lnSpc>
                <a:spcPct val="90000"/>
              </a:lnSpc>
            </a:pPr>
            <a:endParaRPr lang="en-US" sz="2400" smtClean="0"/>
          </a:p>
          <a:p>
            <a:pPr>
              <a:lnSpc>
                <a:spcPct val="90000"/>
              </a:lnSpc>
              <a:buFont typeface="Monotype Sorts" pitchFamily="2" charset="2"/>
              <a:buNone/>
            </a:pPr>
            <a:endParaRPr lang="en-US" sz="24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838200" y="838200"/>
            <a:ext cx="7848600" cy="5287963"/>
          </a:xfrm>
        </p:spPr>
        <p:txBody>
          <a:bodyPr/>
          <a:lstStyle/>
          <a:p>
            <a:pPr>
              <a:buFont typeface="Monotype Sorts" pitchFamily="2" charset="2"/>
              <a:buNone/>
            </a:pPr>
            <a:r>
              <a:rPr lang="en-US" sz="2400" b="1" smtClean="0"/>
              <a:t>Advantages of ECM</a:t>
            </a:r>
          </a:p>
          <a:p>
            <a:pPr>
              <a:buFont typeface="Monotype Sorts" pitchFamily="2" charset="2"/>
              <a:buNone/>
            </a:pPr>
            <a:endParaRPr lang="en-US" sz="2400" b="1" smtClean="0"/>
          </a:p>
          <a:p>
            <a:r>
              <a:rPr lang="en-US" sz="2400" smtClean="0"/>
              <a:t>Process leaves a burr free surface.</a:t>
            </a:r>
          </a:p>
          <a:p>
            <a:r>
              <a:rPr lang="en-US" sz="2400" smtClean="0"/>
              <a:t>Does not cause any thermal damage to the parts.</a:t>
            </a:r>
          </a:p>
          <a:p>
            <a:r>
              <a:rPr lang="en-US" sz="2400" smtClean="0"/>
              <a:t>Lack of tool force prevents distortion of parts.</a:t>
            </a:r>
          </a:p>
          <a:p>
            <a:r>
              <a:rPr lang="en-US" sz="2400" smtClean="0"/>
              <a:t>Capable of machining complex parts and hard materials</a:t>
            </a:r>
          </a:p>
          <a:p>
            <a:endParaRPr lang="en-US" sz="2400" smtClean="0"/>
          </a:p>
          <a:p>
            <a:pPr>
              <a:buFont typeface="Monotype Sorts" pitchFamily="2" charset="2"/>
              <a:buNone/>
            </a:pPr>
            <a:r>
              <a:rPr lang="en-US" sz="2400" smtClean="0"/>
              <a:t>		ECM systems are now available as Numerically Controlled machining centers with capability for high production, high flexibility and high tolerances.</a:t>
            </a:r>
          </a:p>
          <a:p>
            <a:pPr>
              <a:buFont typeface="Monotype Sorts" pitchFamily="2" charset="2"/>
              <a:buNone/>
            </a:pP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762000"/>
            <a:ext cx="7543800" cy="609600"/>
          </a:xfrm>
        </p:spPr>
        <p:txBody>
          <a:bodyPr/>
          <a:lstStyle/>
          <a:p>
            <a:r>
              <a:rPr lang="en-US" sz="2800" smtClean="0"/>
              <a:t>ELECTROCHEMICAL GRINDING</a:t>
            </a:r>
          </a:p>
        </p:txBody>
      </p:sp>
      <p:pic>
        <p:nvPicPr>
          <p:cNvPr id="10243" name="Picture 8" descr="ecgrind"/>
          <p:cNvPicPr>
            <a:picLocks noChangeAspect="1" noChangeArrowheads="1"/>
          </p:cNvPicPr>
          <p:nvPr/>
        </p:nvPicPr>
        <p:blipFill>
          <a:blip r:embed="rId2">
            <a:lum bright="-6000" contrast="12000"/>
          </a:blip>
          <a:srcRect/>
          <a:stretch>
            <a:fillRect/>
          </a:stretch>
        </p:blipFill>
        <p:spPr bwMode="auto">
          <a:xfrm>
            <a:off x="685800" y="1524000"/>
            <a:ext cx="77724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cs typeface="Arial"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275</TotalTime>
  <Words>806</Words>
  <Application>Microsoft Office PowerPoint</Application>
  <PresentationFormat>On-screen Show (4:3)</PresentationFormat>
  <Paragraphs>113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Contemporary Portrait</vt:lpstr>
      <vt:lpstr>Non-Traditional Machining Methods Unconventional Machining Methods</vt:lpstr>
      <vt:lpstr>PowerPoint Presentation</vt:lpstr>
      <vt:lpstr>PowerPoint Presentation</vt:lpstr>
      <vt:lpstr>CHEMICAL MACHINING</vt:lpstr>
      <vt:lpstr>PowerPoint Presentation</vt:lpstr>
      <vt:lpstr>ELECTROCHEMICAL MACHINING-ECM</vt:lpstr>
      <vt:lpstr>PowerPoint Presentation</vt:lpstr>
      <vt:lpstr>PowerPoint Presentation</vt:lpstr>
      <vt:lpstr>ELECTROCHEMICAL GRINDING</vt:lpstr>
      <vt:lpstr>PowerPoint Presentation</vt:lpstr>
      <vt:lpstr>ELECTRICAL DISCHARGE MACHINING    EDM</vt:lpstr>
      <vt:lpstr>PowerPoint Presentation</vt:lpstr>
      <vt:lpstr>PowerPoint Presentation</vt:lpstr>
      <vt:lpstr>WIRE- EDM    WEDM</vt:lpstr>
      <vt:lpstr>PowerPoint Presentation</vt:lpstr>
      <vt:lpstr>LASER BEAM MACHINING-LBM</vt:lpstr>
      <vt:lpstr>PowerPoint Presentation</vt:lpstr>
      <vt:lpstr>ELCTRON BEAM MACHINING-EBM</vt:lpstr>
      <vt:lpstr>PowerPoint Presentation</vt:lpstr>
      <vt:lpstr> WATER JET MACHINING-WJM</vt:lpstr>
      <vt:lpstr>PowerPoint Presentation</vt:lpstr>
      <vt:lpstr>ABRASIVE JET MACHINING</vt:lpstr>
      <vt:lpstr>PowerPoint Presentation</vt:lpstr>
      <vt:lpstr>ULTRASONIC MACHINING-USM</vt:lpstr>
      <vt:lpstr>PowerPoint Presentation</vt:lpstr>
    </vt:vector>
  </TitlesOfParts>
  <Company>University at Buffalo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NONTRADITIONAL (OR)   UNCONVENTIONAL MACHINING</dc:title>
  <dc:creator>Public Computing</dc:creator>
  <cp:lastModifiedBy>cutm</cp:lastModifiedBy>
  <cp:revision>68</cp:revision>
  <dcterms:created xsi:type="dcterms:W3CDTF">2003-04-21T01:24:04Z</dcterms:created>
  <dcterms:modified xsi:type="dcterms:W3CDTF">2018-12-09T15:12:47Z</dcterms:modified>
</cp:coreProperties>
</file>