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3" r:id="rId34"/>
    <p:sldId id="302" r:id="rId35"/>
    <p:sldId id="289" r:id="rId36"/>
    <p:sldId id="290" r:id="rId37"/>
    <p:sldId id="291" r:id="rId38"/>
    <p:sldId id="292" r:id="rId39"/>
    <p:sldId id="304" r:id="rId40"/>
    <p:sldId id="305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065F-AB23-4B15-B8D9-74A9D03AB72D}" type="datetimeFigureOut">
              <a:rPr lang="en-US" smtClean="0"/>
              <a:pPr/>
              <a:t>11/2/2016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7E95-26C5-4E54-BF04-9587DEFE75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5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4AFC44-D1B3-4F3D-9AC8-7B9587B4E702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04598F-C9F2-47B4-AEE2-3811E406C893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C375E8-FC03-437E-AA76-967F1ED4EA31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A88D3-C1FC-4708-B872-D228963BF1EC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C06B-4109-4690-A60C-3434C9A72E8A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5CF98-0EA6-4CA8-B518-465050211A78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819FAA-4572-41B6-AEBF-84B3FE12B9EC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12AEB-0078-45EA-B34E-F9D580F8BF80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EA366-AC23-41CE-A0D5-CBAEDDD29C4B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B30CD-B861-4634-A28D-570CB718A19B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8F8C54-FD27-4FC9-BD75-EDC8CAA55818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I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AE756DB0-BBED-4305-A538-6142981EC8FB}" type="datetime1">
              <a:rPr lang="en-US" smtClean="0"/>
              <a:pPr algn="r" eaLnBrk="1" latinLnBrk="0" hangingPunct="1"/>
              <a:t>11/2/2016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z="1200" smtClean="0">
                <a:solidFill>
                  <a:schemeClr val="bg2">
                    <a:shade val="50000"/>
                  </a:schemeClr>
                </a:solidFill>
                <a:effectLst/>
              </a:rPr>
              <a:t>I</a:t>
            </a:r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26627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THEORY OF METAL MACHINING</a:t>
            </a:r>
          </a:p>
        </p:txBody>
      </p:sp>
      <p:sp>
        <p:nvSpPr>
          <p:cNvPr id="26628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Machining Technology</a:t>
            </a:r>
          </a:p>
          <a:p>
            <a:pPr eaLnBrk="1" hangingPunct="1"/>
            <a:r>
              <a:rPr lang="en-US" smtClean="0"/>
              <a:t>Theory of Chip Formation in Metal Machining</a:t>
            </a:r>
          </a:p>
          <a:p>
            <a:pPr eaLnBrk="1" hangingPunct="1"/>
            <a:r>
              <a:rPr lang="en-US" smtClean="0"/>
              <a:t>Force Relationships and the Merchant Equation</a:t>
            </a:r>
          </a:p>
          <a:p>
            <a:pPr eaLnBrk="1" hangingPunct="1"/>
            <a:r>
              <a:rPr lang="en-US" smtClean="0"/>
              <a:t>Power and Energy Relationships in Machining</a:t>
            </a:r>
          </a:p>
          <a:p>
            <a:pPr eaLnBrk="1" hangingPunct="1"/>
            <a:r>
              <a:rPr lang="en-US" smtClean="0"/>
              <a:t>Cutting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7772400" cy="19050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Milling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Rotating multiple-cutting-edge tool is moved slowly relative to work to generate plane or straight surface</a:t>
            </a:r>
            <a:endParaRPr lang="en-US" dirty="0" smtClean="0">
              <a:cs typeface="Courier New" pitchFamily="49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Two forms: peripheral milling and face milling</a:t>
            </a:r>
            <a:endParaRPr lang="en-US" dirty="0" smtClean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6286620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  <a:cs typeface="Times New Roman" pitchFamily="18" charset="0"/>
              </a:rPr>
              <a:t>Figure 21.3 ‑ (c) peripheral milling, and (d) face milling</a:t>
            </a:r>
          </a:p>
        </p:txBody>
      </p:sp>
      <p:pic>
        <p:nvPicPr>
          <p:cNvPr id="35845" name="Picture 7" descr="C:\My Documents\Books\Mfg01Images\7928D_Wiley\Groover\Fund Of Modern Manufacturing\jpeg_art\ch21_jpeg\21.3cc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69341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Cutting Tool Classification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i="1" smtClean="0"/>
              <a:t>Single-Point Tools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One cutting edge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i="1" smtClean="0">
                <a:cs typeface="Times New Roman" pitchFamily="18" charset="0"/>
              </a:rPr>
              <a:t>Turning</a:t>
            </a:r>
            <a:r>
              <a:rPr lang="en-US" smtClean="0">
                <a:cs typeface="Times New Roman" pitchFamily="18" charset="0"/>
              </a:rPr>
              <a:t> uses single point tools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Point is usually rounded to form a </a:t>
            </a:r>
            <a:r>
              <a:rPr lang="en-US" i="1" smtClean="0">
                <a:cs typeface="Times New Roman" pitchFamily="18" charset="0"/>
              </a:rPr>
              <a:t>nose radius</a:t>
            </a:r>
            <a:endParaRPr lang="en-US" smtClean="0"/>
          </a:p>
          <a:p>
            <a:pPr marL="381000" indent="-3810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i="1" smtClean="0"/>
              <a:t>Multiple Cutting Edge Tools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More than one cutting edge</a:t>
            </a:r>
            <a:endParaRPr lang="en-US" smtClean="0">
              <a:cs typeface="Courier New" pitchFamily="49" charset="0"/>
            </a:endParaRP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Motion relative to work usually achieved by rotating </a:t>
            </a:r>
            <a:endParaRPr lang="en-US" smtClean="0">
              <a:cs typeface="Courier New" pitchFamily="49" charset="0"/>
            </a:endParaRP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i="1" smtClean="0">
                <a:cs typeface="Times New Roman" pitchFamily="18" charset="0"/>
              </a:rPr>
              <a:t>Drilling</a:t>
            </a:r>
            <a:r>
              <a:rPr lang="en-US" smtClean="0">
                <a:cs typeface="Times New Roman" pitchFamily="18" charset="0"/>
              </a:rPr>
              <a:t> and </a:t>
            </a:r>
            <a:r>
              <a:rPr lang="en-US" i="1" smtClean="0">
                <a:cs typeface="Times New Roman" pitchFamily="18" charset="0"/>
              </a:rPr>
              <a:t>milling</a:t>
            </a:r>
            <a:r>
              <a:rPr lang="en-US" smtClean="0">
                <a:cs typeface="Times New Roman" pitchFamily="18" charset="0"/>
              </a:rPr>
              <a:t> use rotating multiple cutting edge tools. 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7891" name="Text Box 1029"/>
          <p:cNvSpPr txBox="1">
            <a:spLocks noChangeArrowheads="1"/>
          </p:cNvSpPr>
          <p:nvPr/>
        </p:nvSpPr>
        <p:spPr bwMode="auto">
          <a:xfrm>
            <a:off x="609600" y="42672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latin typeface="Arial" charset="0"/>
                <a:cs typeface="Times New Roman" pitchFamily="18" charset="0"/>
              </a:rPr>
              <a:t>Figure 21.4 ‑ (a) A single‑point tool showing rake face, flank, and tool point; and (b) a helical milling cutter, representative of tools with multiple cutting edges</a:t>
            </a:r>
            <a:endParaRPr lang="en-US"/>
          </a:p>
        </p:txBody>
      </p:sp>
      <p:pic>
        <p:nvPicPr>
          <p:cNvPr id="37892" name="Picture 1030" descr="C:\My Documents\Books\Mfg01Images\7928D_Wiley\Groover\Fund Of Modern Manufacturing\jpeg_art\ch21_jpeg\w033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5136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Cutting Conditions in Machining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The three dimensions of a machining process:</a:t>
            </a:r>
            <a:r>
              <a:rPr lang="en-US" i="1" smtClean="0"/>
              <a:t> </a:t>
            </a:r>
          </a:p>
          <a:p>
            <a:pPr lvl="1" eaLnBrk="1" hangingPunct="1"/>
            <a:r>
              <a:rPr lang="en-US" smtClean="0"/>
              <a:t>Cutting speed </a:t>
            </a:r>
            <a:r>
              <a:rPr lang="en-US" i="1" smtClean="0"/>
              <a:t>v</a:t>
            </a:r>
            <a:r>
              <a:rPr lang="en-US" smtClean="0"/>
              <a:t> – primary motion</a:t>
            </a:r>
          </a:p>
          <a:p>
            <a:pPr lvl="1" eaLnBrk="1" hangingPunct="1"/>
            <a:r>
              <a:rPr lang="en-US" smtClean="0"/>
              <a:t>Feed </a:t>
            </a:r>
            <a:r>
              <a:rPr lang="en-US" i="1" smtClean="0"/>
              <a:t>f</a:t>
            </a:r>
            <a:r>
              <a:rPr lang="en-US" smtClean="0"/>
              <a:t> – secondary motion</a:t>
            </a:r>
          </a:p>
          <a:p>
            <a:pPr lvl="1" eaLnBrk="1" hangingPunct="1"/>
            <a:r>
              <a:rPr lang="en-US" smtClean="0"/>
              <a:t>Depth of cut </a:t>
            </a:r>
            <a:r>
              <a:rPr lang="en-US" i="1" smtClean="0"/>
              <a:t>d</a:t>
            </a:r>
            <a:r>
              <a:rPr lang="en-US" smtClean="0"/>
              <a:t> – penetration of tool below original work surface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For certain operations, material removal rate can be found as 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		</a:t>
            </a:r>
            <a:r>
              <a:rPr lang="en-US" i="1" smtClean="0">
                <a:cs typeface="Times New Roman" pitchFamily="18" charset="0"/>
              </a:rPr>
              <a:t>MRR</a:t>
            </a:r>
            <a:r>
              <a:rPr lang="en-US" smtClean="0">
                <a:cs typeface="Times New Roman" pitchFamily="18" charset="0"/>
              </a:rPr>
              <a:t> = </a:t>
            </a:r>
            <a:r>
              <a:rPr lang="en-US" i="1" smtClean="0">
                <a:cs typeface="Times New Roman" pitchFamily="18" charset="0"/>
              </a:rPr>
              <a:t>v f d</a:t>
            </a:r>
            <a:r>
              <a:rPr lang="en-US" smtClean="0">
                <a:cs typeface="Times New Roman" pitchFamily="18" charset="0"/>
              </a:rPr>
              <a:t> 	</a:t>
            </a:r>
            <a:endParaRPr lang="en-US" smtClean="0">
              <a:cs typeface="Courier New" pitchFamily="49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smtClean="0">
                <a:cs typeface="Times New Roman" pitchFamily="18" charset="0"/>
              </a:rPr>
              <a:t>where </a:t>
            </a:r>
            <a:r>
              <a:rPr lang="en-US" i="1" smtClean="0">
                <a:cs typeface="Times New Roman" pitchFamily="18" charset="0"/>
              </a:rPr>
              <a:t>v</a:t>
            </a:r>
            <a:r>
              <a:rPr lang="en-US" smtClean="0">
                <a:cs typeface="Times New Roman" pitchFamily="18" charset="0"/>
              </a:rPr>
              <a:t> = cutting speed;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smtClean="0">
                <a:cs typeface="Times New Roman" pitchFamily="18" charset="0"/>
              </a:rPr>
              <a:t> = feed; </a:t>
            </a:r>
            <a:r>
              <a:rPr lang="en-US" i="1" smtClean="0">
                <a:cs typeface="Times New Roman" pitchFamily="18" charset="0"/>
              </a:rPr>
              <a:t>d</a:t>
            </a:r>
            <a:r>
              <a:rPr lang="en-US" smtClean="0">
                <a:cs typeface="Times New Roman" pitchFamily="18" charset="0"/>
              </a:rPr>
              <a:t> = depth of cut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Cutting Conditions for Turning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33400" y="51816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  <a:cs typeface="Times New Roman" pitchFamily="18" charset="0"/>
              </a:rPr>
              <a:t>Figure 21.5 ‑ Cutting speed, feed, and depth of cut for a turning operation</a:t>
            </a:r>
          </a:p>
        </p:txBody>
      </p:sp>
      <p:pic>
        <p:nvPicPr>
          <p:cNvPr id="39941" name="Picture 8" descr="C:\My Documents\Books\Mfg01Images\7928D_Wiley\Groover\Fund Of Modern Manufacturing\jpeg_art\ch21_jpeg\w03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1054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Roughing vs. Finishing in Machining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cs typeface="Times New Roman" pitchFamily="18" charset="0"/>
              </a:rPr>
              <a:t>In production, several roughing cuts are usually taken on the part, followed by one or two finishing cuts 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cs typeface="Times New Roman" pitchFamily="18" charset="0"/>
              </a:rPr>
              <a:t>Roughing</a:t>
            </a:r>
            <a:r>
              <a:rPr lang="en-US" smtClean="0">
                <a:cs typeface="Times New Roman" pitchFamily="18" charset="0"/>
              </a:rPr>
              <a:t> - removes large amounts of material from the starting workpart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Creates shape close to desired geometry, but leaves some material for finish cutting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High feeds and depths</a:t>
            </a:r>
            <a:r>
              <a:rPr lang="en-US" smtClean="0"/>
              <a:t>, low speeds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cs typeface="Times New Roman" pitchFamily="18" charset="0"/>
              </a:rPr>
              <a:t>Finishing</a:t>
            </a:r>
            <a:r>
              <a:rPr lang="en-US" smtClean="0">
                <a:cs typeface="Times New Roman" pitchFamily="18" charset="0"/>
              </a:rPr>
              <a:t> - completes part 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Achieves final dimensions, tolerances, and finish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Low feeds and depths, high cutting speeds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cs typeface="Times New Roman" pitchFamily="18" charset="0"/>
              </a:rPr>
              <a:t>Machine Tools</a:t>
            </a:r>
            <a:r>
              <a:rPr lang="en-US" b="1" smtClean="0"/>
              <a:t>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A power‑driven machine that performs a machining operation, including grinding </a:t>
            </a:r>
            <a:endParaRPr lang="en-US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Functions in machining: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Holds workpart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Positions tool relative to work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Provides power at speed, feed, and depth that have been set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The term is also applied to machines that perform metal forming operations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772400" cy="15240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spcAft>
                <a:spcPts val="600"/>
              </a:spcAft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Orthogonal Cutting Model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dirty="0" smtClean="0">
                <a:cs typeface="Times New Roman" pitchFamily="18" charset="0"/>
                <a:sym typeface="Symbol" pitchFamily="18" charset="2"/>
              </a:rPr>
              <a:t>A simplified 2-D model of machining that describes the mechanics of machining fairly accurately 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charset="0"/>
                <a:cs typeface="Times New Roman" pitchFamily="18" charset="0"/>
                <a:sym typeface="Symbol" pitchFamily="18" charset="2"/>
              </a:rPr>
              <a:t>Figure 21.6 ‑ Orthogonal cutting: (a) as a three‑dimensional process </a:t>
            </a:r>
            <a:endParaRPr lang="en-US" sz="2000"/>
          </a:p>
        </p:txBody>
      </p:sp>
      <p:pic>
        <p:nvPicPr>
          <p:cNvPr id="43013" name="Picture 8" descr="C:\My Documents\Books\Mfg01Images\7928D_Wiley\Groover\Fund Of Modern Manufacturing\jpeg_art\ch21_jpeg\w0333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97113"/>
            <a:ext cx="4495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Chip Thickness Ratio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7848600" cy="2057400"/>
          </a:xfrm>
        </p:spPr>
        <p:txBody>
          <a:bodyPr>
            <a:normAutofit fontScale="62500" lnSpcReduction="20000"/>
          </a:bodyPr>
          <a:lstStyle/>
          <a:p>
            <a:pPr lvl="1" eaLnBrk="1" hangingPunct="1">
              <a:buFont typeface="Symbol" pitchFamily="18" charset="2"/>
              <a:buNone/>
            </a:pPr>
            <a:r>
              <a:rPr lang="en-US" dirty="0" smtClean="0">
                <a:cs typeface="Times New Roman" pitchFamily="18" charset="0"/>
              </a:rPr>
              <a:t>where </a:t>
            </a:r>
            <a:r>
              <a:rPr lang="en-US" i="1" dirty="0" smtClean="0">
                <a:cs typeface="Times New Roman" pitchFamily="18" charset="0"/>
              </a:rPr>
              <a:t>r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i="1" dirty="0" smtClean="0">
                <a:cs typeface="Times New Roman" pitchFamily="18" charset="0"/>
              </a:rPr>
              <a:t>chip thickness ratio</a:t>
            </a:r>
            <a:r>
              <a:rPr lang="en-US" dirty="0" smtClean="0">
                <a:cs typeface="Times New Roman" pitchFamily="18" charset="0"/>
              </a:rPr>
              <a:t>; 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i="1" dirty="0" smtClean="0">
                <a:cs typeface="Times New Roman" pitchFamily="18" charset="0"/>
              </a:rPr>
              <a:t>t</a:t>
            </a:r>
            <a:r>
              <a:rPr lang="en-US" i="1" baseline="-30000" dirty="0" smtClean="0"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= thickness of the chip prior to chip formation; 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dirty="0" smtClean="0">
                <a:cs typeface="Times New Roman" pitchFamily="18" charset="0"/>
              </a:rPr>
              <a:t>And</a:t>
            </a:r>
          </a:p>
          <a:p>
            <a:pPr lvl="1" eaLnBrk="1" hangingPunct="1">
              <a:buFont typeface="Symbol" pitchFamily="18" charset="2"/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t</a:t>
            </a:r>
            <a:r>
              <a:rPr lang="en-US" i="1" baseline="-30000" dirty="0" err="1" smtClean="0">
                <a:cs typeface="Times New Roman" pitchFamily="18" charset="0"/>
              </a:rPr>
              <a:t>c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= chip thickness after </a:t>
            </a:r>
            <a:r>
              <a:rPr lang="en-US" dirty="0" smtClean="0">
                <a:cs typeface="Times New Roman" pitchFamily="18" charset="0"/>
              </a:rPr>
              <a:t>separation</a:t>
            </a:r>
          </a:p>
          <a:p>
            <a:pPr lvl="1" eaLnBrk="1" hangingPunct="1">
              <a:buFont typeface="Symbol" pitchFamily="18" charset="2"/>
              <a:buNone/>
            </a:pPr>
            <a:endParaRPr lang="en-US" dirty="0" smtClean="0">
              <a:cs typeface="Courier New" pitchFamily="49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dirty="0" smtClean="0">
                <a:cs typeface="Times New Roman" pitchFamily="18" charset="0"/>
              </a:rPr>
              <a:t>Chip thickness after cut is always greater than before, so chip ratio is always less than 1.0 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752600" y="1981200"/>
          <a:ext cx="11255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787320" imgH="799920" progId="Equation.3">
                  <p:embed/>
                </p:oleObj>
              </mc:Choice>
              <mc:Fallback>
                <p:oleObj name="Equation" r:id="rId3" imgW="787320" imgH="799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112553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Determining Shear Plane Angle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Based on the geometric parameters of the orthogonal model, the shear plane angle 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</a:t>
            </a:r>
            <a:r>
              <a:rPr lang="en-US" smtClean="0">
                <a:cs typeface="Times New Roman" pitchFamily="18" charset="0"/>
              </a:rPr>
              <a:t> can be determined as: </a:t>
            </a:r>
            <a:endParaRPr lang="en-US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where </a:t>
            </a:r>
            <a:r>
              <a:rPr lang="en-US" i="1">
                <a:latin typeface="Arial" charset="0"/>
                <a:cs typeface="Times New Roman" pitchFamily="18" charset="0"/>
              </a:rPr>
              <a:t>r</a:t>
            </a:r>
            <a:r>
              <a:rPr lang="en-US">
                <a:latin typeface="Arial" charset="0"/>
                <a:cs typeface="Times New Roman" pitchFamily="18" charset="0"/>
              </a:rPr>
              <a:t> = chip ratio, and </a:t>
            </a:r>
            <a:r>
              <a:rPr lang="en-US" i="1">
                <a:latin typeface="Arial" charset="0"/>
                <a:cs typeface="Courier New" pitchFamily="49" charset="0"/>
                <a:sym typeface="Symbol" pitchFamily="18" charset="2"/>
              </a:rPr>
              <a:t></a:t>
            </a:r>
            <a:r>
              <a:rPr lang="en-US" i="1">
                <a:latin typeface="Arial" charset="0"/>
                <a:cs typeface="Times New Roman" pitchFamily="18" charset="0"/>
              </a:rPr>
              <a:t> </a:t>
            </a:r>
            <a:r>
              <a:rPr lang="en-US">
                <a:latin typeface="Arial" charset="0"/>
                <a:cs typeface="Times New Roman" pitchFamily="18" charset="0"/>
              </a:rPr>
              <a:t>= rake angle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057400" y="3352800"/>
          <a:ext cx="2197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197080" imgH="723600" progId="Equation.3">
                  <p:embed/>
                </p:oleObj>
              </mc:Choice>
              <mc:Fallback>
                <p:oleObj name="Equation" r:id="rId3" imgW="2197080" imgH="72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52800"/>
                        <a:ext cx="21971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Material Removal Processes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A family of shaping operations, the common feature of which is removal of material from a starting workpart so the remaining part has the desired shape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Categories: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Machining</a:t>
            </a:r>
            <a:r>
              <a:rPr lang="en-US" smtClean="0">
                <a:cs typeface="Times New Roman" pitchFamily="18" charset="0"/>
              </a:rPr>
              <a:t> – material removal by a sharp cutting tool, e.g., turning, milling, drilling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Abrasive processes</a:t>
            </a:r>
            <a:r>
              <a:rPr lang="en-US" smtClean="0">
                <a:cs typeface="Times New Roman" pitchFamily="18" charset="0"/>
              </a:rPr>
              <a:t> – material removal by hard, abrasive particles, e.g., grinding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Nontraditional processes</a:t>
            </a:r>
            <a:r>
              <a:rPr lang="en-US" smtClean="0">
                <a:cs typeface="Times New Roman" pitchFamily="18" charset="0"/>
              </a:rPr>
              <a:t> - various energy forms other than sharp cutting tool to remove material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403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4724400"/>
            <a:ext cx="80772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smtClean="0">
                <a:cs typeface="Times New Roman" pitchFamily="18" charset="0"/>
              </a:rPr>
              <a:t>Figure 21.7 ‑ Shear strain during chip formation: (a) chip formation depicted as a series of parallel plates sliding relative to each other, (b) one of the plates isolated to show shear strain, and (c) shear strain triangle used to derive strain equation</a:t>
            </a:r>
            <a:endParaRPr lang="en-US" sz="2000" smtClean="0"/>
          </a:p>
        </p:txBody>
      </p:sp>
      <p:pic>
        <p:nvPicPr>
          <p:cNvPr id="44036" name="Picture 8" descr="C:\My Documents\Books\Mfg01Images\7928D_Wiley\Groover\Fund Of Modern Manufacturing\jpeg_art\ch21_jpeg\w033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22288"/>
            <a:ext cx="69342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sym typeface="Symbol" pitchFamily="18" charset="2"/>
              </a:rPr>
              <a:t>Shear Strain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7772400" cy="2667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Shear strain in machining can be computed from the following equation, based on the preceding parallel plate model: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2800" i="1" dirty="0" smtClean="0">
                <a:cs typeface="Courier New" pitchFamily="49" charset="0"/>
                <a:sym typeface="Symbol" pitchFamily="18" charset="2"/>
              </a:rPr>
              <a:t></a:t>
            </a:r>
            <a:r>
              <a:rPr lang="en-US" sz="2800" i="1" dirty="0" smtClean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= tan(</a:t>
            </a:r>
            <a:r>
              <a:rPr lang="en-US" sz="2800" i="1" dirty="0" smtClean="0">
                <a:cs typeface="Courier New" pitchFamily="49" charset="0"/>
                <a:sym typeface="Symbol" pitchFamily="18" charset="2"/>
              </a:rPr>
              <a:t></a:t>
            </a:r>
            <a:r>
              <a:rPr lang="en-US" sz="2800" dirty="0" smtClean="0">
                <a:cs typeface="Times New Roman" pitchFamily="18" charset="0"/>
              </a:rPr>
              <a:t> - </a:t>
            </a:r>
            <a:r>
              <a:rPr lang="en-US" sz="2800" i="1" dirty="0" smtClean="0">
                <a:cs typeface="Courier New" pitchFamily="49" charset="0"/>
                <a:sym typeface="Symbol" pitchFamily="18" charset="2"/>
              </a:rPr>
              <a:t></a:t>
            </a:r>
            <a:r>
              <a:rPr lang="en-US" sz="2800" dirty="0" smtClean="0">
                <a:cs typeface="Times New Roman" pitchFamily="18" charset="0"/>
              </a:rPr>
              <a:t>) + cot </a:t>
            </a:r>
            <a:r>
              <a:rPr lang="en-US" sz="2800" i="1" dirty="0" smtClean="0">
                <a:cs typeface="Courier New" pitchFamily="49" charset="0"/>
                <a:sym typeface="Symbol" pitchFamily="18" charset="2"/>
              </a:rPr>
              <a:t></a:t>
            </a:r>
            <a:r>
              <a:rPr lang="en-US" dirty="0" smtClean="0">
                <a:cs typeface="Times New Roman" pitchFamily="18" charset="0"/>
              </a:rPr>
              <a:t> 		</a:t>
            </a:r>
            <a:endParaRPr lang="en-US" dirty="0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</a:t>
            </a:r>
            <a:r>
              <a:rPr lang="en-US" i="1" dirty="0" smtClean="0">
                <a:cs typeface="Courier New" pitchFamily="49" charset="0"/>
                <a:sym typeface="Symbol" pitchFamily="18" charset="2"/>
              </a:rPr>
              <a:t></a:t>
            </a:r>
            <a:r>
              <a:rPr lang="en-US" i="1" dirty="0" smtClean="0">
                <a:cs typeface="Times New Roman" pitchFamily="18" charset="0"/>
              </a:rPr>
              <a:t> = </a:t>
            </a:r>
            <a:r>
              <a:rPr lang="en-US" dirty="0" smtClean="0">
                <a:cs typeface="Times New Roman" pitchFamily="18" charset="0"/>
              </a:rPr>
              <a:t>shear strain,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Courier New" pitchFamily="49" charset="0"/>
                <a:sym typeface="Symbol" pitchFamily="18" charset="2"/>
              </a:rPr>
              <a:t> =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shear plane angle, and</a:t>
            </a:r>
            <a:r>
              <a:rPr lang="en-US" i="1" dirty="0" smtClean="0">
                <a:cs typeface="Courier New" pitchFamily="49" charset="0"/>
                <a:sym typeface="Symbol" pitchFamily="18" charset="2"/>
              </a:rPr>
              <a:t>  = </a:t>
            </a:r>
            <a:r>
              <a:rPr lang="en-US" dirty="0" smtClean="0">
                <a:cs typeface="Courier New" pitchFamily="49" charset="0"/>
                <a:sym typeface="Symbol" pitchFamily="18" charset="2"/>
              </a:rPr>
              <a:t>rake angle of cutting tool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7848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latin typeface="Arial" charset="0"/>
                <a:cs typeface="Times New Roman" pitchFamily="18" charset="0"/>
              </a:rPr>
              <a:t>Figure 21.8 ‑ More realistic view of chip formation, showing shear zone rather than shear plane. Also shown is the secondary shear zone resulting from tool‑chip friction</a:t>
            </a:r>
            <a:endParaRPr lang="en-US"/>
          </a:p>
        </p:txBody>
      </p:sp>
      <p:pic>
        <p:nvPicPr>
          <p:cNvPr id="46084" name="Picture 7" descr="C:\My Documents\Books\Mfg01Images\7928D_Wiley\Groover\Fund Of Modern Manufacturing\jpeg_art\ch21_jpeg\21.8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5532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Four Basic Types of Chip in Machining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Discontinuous chip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Continuous chip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Continuous chip with Built-up Edge (BUE)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Serrated chip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3962400" cy="5181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cs typeface="Times New Roman" pitchFamily="18" charset="0"/>
              </a:rPr>
              <a:t>Segmented Chip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Brittle work materials (e.g., cast irons)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Low cutting speeds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Large feed and depth of cut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High tool‑chip friction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cs typeface="Times New Roman" pitchFamily="18" charset="0"/>
              </a:rPr>
              <a:t>Figure 21.9 ‑ Four types of chip formation in metal cutting: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cs typeface="Times New Roman" pitchFamily="18" charset="0"/>
              </a:rPr>
              <a:t>     (a) segmented</a:t>
            </a:r>
          </a:p>
        </p:txBody>
      </p:sp>
      <p:pic>
        <p:nvPicPr>
          <p:cNvPr id="48132" name="Picture 7" descr="C:\My Documents\Books\Mfg01Images\7928D_Wiley\Groover\Fund Of Modern Manufacturing\jpeg_art\ch21_jpeg\21.9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914400"/>
            <a:ext cx="3452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3962400" cy="51816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Continuous Chip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Ductile work materials (e.g., low carbon steel)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High cutting speeds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Small feeds and depths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Sharp cutting edge on the tool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Low tool‑chip friction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sz="2000" smtClean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000" smtClean="0">
                <a:cs typeface="Times New Roman" pitchFamily="18" charset="0"/>
                <a:sym typeface="Symbol" pitchFamily="18" charset="2"/>
              </a:rPr>
              <a:t>Figure 21.9 ‑ Four types of chip formation in metal cutting: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000" smtClean="0">
                <a:cs typeface="Times New Roman" pitchFamily="18" charset="0"/>
                <a:sym typeface="Symbol" pitchFamily="18" charset="2"/>
              </a:rPr>
              <a:t>     (b) continuous</a:t>
            </a:r>
          </a:p>
        </p:txBody>
      </p:sp>
      <p:pic>
        <p:nvPicPr>
          <p:cNvPr id="49156" name="Picture 6" descr="C:\My Documents\Books\Mfg01Images\7928D_Wiley\Groover\Fund Of Modern Manufacturing\jpeg_art\ch21_jpeg\21.9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990600"/>
            <a:ext cx="36052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4648200" cy="4114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solidFill>
                  <a:schemeClr val="accent1"/>
                </a:solidFill>
                <a:cs typeface="Times New Roman" pitchFamily="18" charset="0"/>
              </a:rPr>
              <a:t>Continuous with BUE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Ductile materials</a:t>
            </a:r>
          </a:p>
          <a:p>
            <a:pPr eaLnBrk="1" hangingPunct="1"/>
            <a:r>
              <a:rPr lang="en-US" dirty="0" err="1" smtClean="0">
                <a:cs typeface="Times New Roman" pitchFamily="18" charset="0"/>
              </a:rPr>
              <a:t>Low‑to‑medium</a:t>
            </a:r>
            <a:r>
              <a:rPr lang="en-US" dirty="0" smtClean="0">
                <a:cs typeface="Times New Roman" pitchFamily="18" charset="0"/>
              </a:rPr>
              <a:t> cutting speeds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Tool-chip friction causes portions of chip to adhere to rake face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BUE formation is cyclical; it forms, then breaks off</a:t>
            </a:r>
            <a:endParaRPr lang="en-US" dirty="0" smtClean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990600" y="5029200"/>
            <a:ext cx="373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  <a:cs typeface="Times New Roman" pitchFamily="18" charset="0"/>
              </a:rPr>
              <a:t>Figure 21.9 ‑ Four types of chip formation in metal cutting: (c) continuous with built‑up edge</a:t>
            </a:r>
            <a:endParaRPr lang="en-US" sz="2000"/>
          </a:p>
        </p:txBody>
      </p:sp>
      <p:pic>
        <p:nvPicPr>
          <p:cNvPr id="50181" name="Picture 6" descr="C:\My Documents\Books\Mfg01Images\7928D_Wiley\Groover\Fund Of Modern Manufacturing\jpeg_art\ch21_jpeg\21.9c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451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3886200" cy="55626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cs typeface="Times New Roman" pitchFamily="18" charset="0"/>
              </a:rPr>
              <a:t>Serrated Chip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Semicontinuous - saw-tooth 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Cyclical chip formation of alternating high shear strain then low shear strain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Most closely associated with difficult-to-machine metals at high cutting speeds 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cs typeface="Times New Roman" pitchFamily="18" charset="0"/>
              </a:rPr>
              <a:t>Figure 21.9 ‑ Four types of chip formation in metal cutting: (d) serrated</a:t>
            </a:r>
            <a:endParaRPr lang="en-US" sz="2000" smtClean="0"/>
          </a:p>
        </p:txBody>
      </p:sp>
      <p:pic>
        <p:nvPicPr>
          <p:cNvPr id="51204" name="Picture 4" descr="C:\My Documents\Books\Mfg01Images\7928D_Wiley\Groover\Fund Of Modern Manufacturing\jpeg_art\ch21_jpeg\21.9c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76872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  <a:cs typeface="Times New Roman" pitchFamily="18" charset="0"/>
              </a:rPr>
              <a:t>Forces Acting on Chip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i="1" dirty="0" smtClean="0">
                <a:cs typeface="Times New Roman" pitchFamily="18" charset="0"/>
              </a:rPr>
              <a:t>Friction force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F</a:t>
            </a:r>
            <a:r>
              <a:rPr lang="en-US" dirty="0" smtClean="0">
                <a:cs typeface="Times New Roman" pitchFamily="18" charset="0"/>
              </a:rPr>
              <a:t>  and </a:t>
            </a:r>
            <a:r>
              <a:rPr lang="en-US" i="1" dirty="0" smtClean="0">
                <a:cs typeface="Times New Roman" pitchFamily="18" charset="0"/>
              </a:rPr>
              <a:t>Normal force to friction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smtClean="0">
                <a:cs typeface="Times New Roman" pitchFamily="18" charset="0"/>
              </a:rPr>
              <a:t>N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i="1" dirty="0" smtClean="0">
                <a:cs typeface="Times New Roman" pitchFamily="18" charset="0"/>
              </a:rPr>
              <a:t>Shear force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F</a:t>
            </a:r>
            <a:r>
              <a:rPr lang="en-US" i="1" baseline="-30000" dirty="0" err="1" smtClean="0">
                <a:cs typeface="Times New Roman" pitchFamily="18" charset="0"/>
              </a:rPr>
              <a:t>s</a:t>
            </a:r>
            <a:r>
              <a:rPr lang="en-US" dirty="0" smtClean="0">
                <a:cs typeface="Times New Roman" pitchFamily="18" charset="0"/>
              </a:rPr>
              <a:t> and </a:t>
            </a:r>
            <a:r>
              <a:rPr lang="en-US" i="1" dirty="0" smtClean="0">
                <a:cs typeface="Times New Roman" pitchFamily="18" charset="0"/>
              </a:rPr>
              <a:t>Normal force to shear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F</a:t>
            </a:r>
            <a:r>
              <a:rPr lang="en-US" i="1" baseline="-30000" dirty="0" err="1" smtClean="0">
                <a:cs typeface="Times New Roman" pitchFamily="18" charset="0"/>
              </a:rPr>
              <a:t>n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Courier New" pitchFamily="49" charset="0"/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2819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  <a:cs typeface="Times New Roman" pitchFamily="18" charset="0"/>
              </a:rPr>
              <a:t>Figure 21.10 ‑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  <a:cs typeface="Times New Roman" pitchFamily="18" charset="0"/>
              </a:rPr>
              <a:t>Forces in metal cutting: (a) forces acting on the chip in orthogonal cutting</a:t>
            </a:r>
            <a:endParaRPr lang="en-US"/>
          </a:p>
        </p:txBody>
      </p:sp>
      <p:pic>
        <p:nvPicPr>
          <p:cNvPr id="52229" name="Picture 8" descr="C:\My Documents\Books\Mfg01Images\7928D_Wiley\Groover\Fund Of Modern Manufacturing\jpeg_art\ch21_jpeg\w0336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362200"/>
            <a:ext cx="4683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Resultant Forces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Vector addition of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smtClean="0">
                <a:cs typeface="Times New Roman" pitchFamily="18" charset="0"/>
              </a:rPr>
              <a:t> and </a:t>
            </a:r>
            <a:r>
              <a:rPr lang="en-US" i="1" smtClean="0">
                <a:cs typeface="Times New Roman" pitchFamily="18" charset="0"/>
              </a:rPr>
              <a:t>N</a:t>
            </a:r>
            <a:r>
              <a:rPr lang="en-US" smtClean="0">
                <a:cs typeface="Times New Roman" pitchFamily="18" charset="0"/>
              </a:rPr>
              <a:t> = resultant </a:t>
            </a:r>
            <a:r>
              <a:rPr lang="en-US" i="1" smtClean="0">
                <a:cs typeface="Times New Roman" pitchFamily="18" charset="0"/>
              </a:rPr>
              <a:t>R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Vector addition of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s</a:t>
            </a:r>
            <a:r>
              <a:rPr lang="en-US" smtClean="0">
                <a:cs typeface="Times New Roman" pitchFamily="18" charset="0"/>
              </a:rPr>
              <a:t> and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n</a:t>
            </a:r>
            <a:r>
              <a:rPr lang="en-US" smtClean="0">
                <a:cs typeface="Times New Roman" pitchFamily="18" charset="0"/>
              </a:rPr>
              <a:t> = resultant </a:t>
            </a:r>
            <a:r>
              <a:rPr lang="en-US" i="1" smtClean="0">
                <a:cs typeface="Times New Roman" pitchFamily="18" charset="0"/>
              </a:rPr>
              <a:t>R</a:t>
            </a:r>
            <a:r>
              <a:rPr lang="en-US" smtClean="0">
                <a:cs typeface="Times New Roman" pitchFamily="18" charset="0"/>
              </a:rPr>
              <a:t>'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 Forces acting on the chip must be in balance: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R</a:t>
            </a:r>
            <a:r>
              <a:rPr lang="en-US" smtClean="0">
                <a:cs typeface="Times New Roman" pitchFamily="18" charset="0"/>
              </a:rPr>
              <a:t>' must be equal in magnitude to </a:t>
            </a:r>
            <a:r>
              <a:rPr lang="en-US" i="1" smtClean="0">
                <a:cs typeface="Times New Roman" pitchFamily="18" charset="0"/>
              </a:rPr>
              <a:t>R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R’</a:t>
            </a:r>
            <a:r>
              <a:rPr lang="en-US" smtClean="0">
                <a:cs typeface="Times New Roman" pitchFamily="18" charset="0"/>
              </a:rPr>
              <a:t> must be opposite in direction to </a:t>
            </a:r>
            <a:r>
              <a:rPr lang="en-US" i="1" smtClean="0">
                <a:cs typeface="Times New Roman" pitchFamily="18" charset="0"/>
              </a:rPr>
              <a:t>R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R’</a:t>
            </a:r>
            <a:r>
              <a:rPr lang="en-US" smtClean="0">
                <a:cs typeface="Times New Roman" pitchFamily="18" charset="0"/>
              </a:rPr>
              <a:t> must be collinear with </a:t>
            </a:r>
            <a:r>
              <a:rPr lang="en-US" i="1" smtClean="0">
                <a:cs typeface="Times New Roman" pitchFamily="18" charset="0"/>
              </a:rPr>
              <a:t>R</a:t>
            </a:r>
            <a:r>
              <a:rPr lang="en-US" smtClean="0">
                <a:cs typeface="Times New Roman" pitchFamily="18" charset="0"/>
              </a:rPr>
              <a:t> 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7772400" cy="1752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  <a:cs typeface="Times New Roman" pitchFamily="18" charset="0"/>
              </a:rPr>
              <a:t>Machining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   Cutting action involves shear deformation of work material to form a chip  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As chip is removed, a new surface is exposed</a:t>
            </a: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1143000" y="5715000"/>
            <a:ext cx="731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Arial" charset="0"/>
                <a:cs typeface="Times New Roman" pitchFamily="18" charset="0"/>
              </a:rPr>
              <a:t>Figure 21.2 ‑ (a) A </a:t>
            </a:r>
            <a:r>
              <a:rPr lang="en-US" sz="2000" dirty="0" err="1">
                <a:latin typeface="Arial" charset="0"/>
                <a:cs typeface="Times New Roman" pitchFamily="18" charset="0"/>
              </a:rPr>
              <a:t>cross‑sectional</a:t>
            </a:r>
            <a:r>
              <a:rPr lang="en-US" sz="2000" dirty="0">
                <a:latin typeface="Arial" charset="0"/>
                <a:cs typeface="Times New Roman" pitchFamily="18" charset="0"/>
              </a:rPr>
              <a:t> view of the machining process, (b) tool with negative rake angle; compare with positive rake angle in (a)</a:t>
            </a:r>
            <a:endParaRPr lang="en-US" sz="2000" dirty="0"/>
          </a:p>
        </p:txBody>
      </p:sp>
      <p:pic>
        <p:nvPicPr>
          <p:cNvPr id="28677" name="Picture 12" descr="C:\My Documents\Books\Mfg01Images\7928D_Wiley\Groover\Fund Of Modern Manufacturing\jpeg_art\ch21_jpeg\w032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823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sym typeface="Symbol" pitchFamily="18" charset="2"/>
              </a:rPr>
              <a:t>Coefficient of Friction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33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Coefficient of friction between tool and chip: </a:t>
            </a:r>
            <a:endParaRPr lang="en-US" smtClean="0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Friction angle related to coefficient of friction as follows: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752600" y="2590800"/>
          <a:ext cx="825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825480" imgH="723600" progId="Equation.3">
                  <p:embed/>
                </p:oleObj>
              </mc:Choice>
              <mc:Fallback>
                <p:oleObj name="Equation" r:id="rId3" imgW="825480" imgH="723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825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752600" y="4724400"/>
          <a:ext cx="124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1244520" imgH="342720" progId="Equation.3">
                  <p:embed/>
                </p:oleObj>
              </mc:Choice>
              <mc:Fallback>
                <p:oleObj name="Equation" r:id="rId5" imgW="124452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1244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sym typeface="Symbol" pitchFamily="18" charset="2"/>
              </a:rPr>
              <a:t>Shear Stress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33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Shear stress acting along the shear plane: </a:t>
            </a:r>
            <a:endParaRPr lang="en-US" smtClean="0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879600" y="4235450"/>
          <a:ext cx="1409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409400" imgH="850680" progId="Equation.3">
                  <p:embed/>
                </p:oleObj>
              </mc:Choice>
              <mc:Fallback>
                <p:oleObj name="Equation" r:id="rId3" imgW="1409400" imgH="8506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235450"/>
                        <a:ext cx="14097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685800" y="3581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where </a:t>
            </a:r>
            <a:r>
              <a:rPr lang="en-US" i="1">
                <a:latin typeface="Arial" charset="0"/>
                <a:cs typeface="Times New Roman" pitchFamily="18" charset="0"/>
              </a:rPr>
              <a:t>A</a:t>
            </a:r>
            <a:r>
              <a:rPr lang="en-US" i="1" baseline="-30000">
                <a:latin typeface="Arial" charset="0"/>
                <a:cs typeface="Times New Roman" pitchFamily="18" charset="0"/>
              </a:rPr>
              <a:t>s</a:t>
            </a:r>
            <a:r>
              <a:rPr lang="en-US">
                <a:latin typeface="Arial" charset="0"/>
                <a:cs typeface="Times New Roman" pitchFamily="18" charset="0"/>
              </a:rPr>
              <a:t> = area of the shear plane</a:t>
            </a:r>
            <a:endParaRPr lang="en-US"/>
          </a:p>
        </p:txBody>
      </p:sp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Shear stress = shear strength of work material during cutting</a:t>
            </a:r>
            <a:endParaRPr lang="en-US"/>
          </a:p>
        </p:txBody>
      </p:sp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1879600" y="2559050"/>
          <a:ext cx="99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990360" imgH="863280" progId="Equation.3">
                  <p:embed/>
                </p:oleObj>
              </mc:Choice>
              <mc:Fallback>
                <p:oleObj name="Equation" r:id="rId5" imgW="990360" imgH="8632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559050"/>
                        <a:ext cx="990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200" smtClean="0">
                <a:solidFill>
                  <a:schemeClr val="accent1"/>
                </a:solidFill>
                <a:cs typeface="Times New Roman" pitchFamily="18" charset="0"/>
              </a:rPr>
              <a:t>Cutting Force and Thrust Force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Forces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smtClean="0">
                <a:cs typeface="Times New Roman" pitchFamily="18" charset="0"/>
              </a:rPr>
              <a:t>, </a:t>
            </a:r>
            <a:r>
              <a:rPr lang="en-US" i="1" smtClean="0">
                <a:cs typeface="Times New Roman" pitchFamily="18" charset="0"/>
              </a:rPr>
              <a:t>N</a:t>
            </a:r>
            <a:r>
              <a:rPr lang="en-US" smtClean="0">
                <a:cs typeface="Times New Roman" pitchFamily="18" charset="0"/>
              </a:rPr>
              <a:t>,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s</a:t>
            </a:r>
            <a:r>
              <a:rPr lang="en-US" smtClean="0">
                <a:cs typeface="Times New Roman" pitchFamily="18" charset="0"/>
              </a:rPr>
              <a:t>, and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n</a:t>
            </a:r>
            <a:r>
              <a:rPr lang="en-US" smtClean="0">
                <a:cs typeface="Times New Roman" pitchFamily="18" charset="0"/>
              </a:rPr>
              <a:t> cannot be directly measured </a:t>
            </a:r>
            <a:endParaRPr lang="en-US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Forces acting on the tool that can be measured:</a:t>
            </a:r>
          </a:p>
          <a:p>
            <a:pPr lvl="1" eaLnBrk="1" hangingPunct="1"/>
            <a:r>
              <a:rPr lang="en-US" i="1" smtClean="0">
                <a:cs typeface="Times New Roman" pitchFamily="18" charset="0"/>
              </a:rPr>
              <a:t>Cutting force</a:t>
            </a:r>
            <a:r>
              <a:rPr lang="en-US" smtClean="0">
                <a:cs typeface="Times New Roman" pitchFamily="18" charset="0"/>
              </a:rPr>
              <a:t>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smtClean="0">
                <a:cs typeface="Times New Roman" pitchFamily="18" charset="0"/>
              </a:rPr>
              <a:t> and </a:t>
            </a:r>
            <a:r>
              <a:rPr lang="en-US" i="1" smtClean="0">
                <a:cs typeface="Times New Roman" pitchFamily="18" charset="0"/>
              </a:rPr>
              <a:t>Thrust force</a:t>
            </a:r>
            <a:r>
              <a:rPr lang="en-US" smtClean="0">
                <a:cs typeface="Times New Roman" pitchFamily="18" charset="0"/>
              </a:rPr>
              <a:t>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t</a:t>
            </a:r>
            <a:r>
              <a:rPr lang="en-US" smtClean="0">
                <a:cs typeface="Times New Roman" pitchFamily="18" charset="0"/>
              </a:rPr>
              <a:t> </a:t>
            </a:r>
            <a:endParaRPr lang="en-US" smtClean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3400" y="3733800"/>
            <a:ext cx="3124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sz="2000">
                <a:latin typeface="Arial" charset="0"/>
                <a:cs typeface="Times New Roman" pitchFamily="18" charset="0"/>
              </a:rPr>
              <a:t>Figure 21.10 ‑ Forces in metal cutting: (b) forces acting on the tool that can be measured</a:t>
            </a:r>
            <a:endParaRPr lang="en-US" sz="2000"/>
          </a:p>
        </p:txBody>
      </p:sp>
      <p:pic>
        <p:nvPicPr>
          <p:cNvPr id="54277" name="Picture 9" descr="C:\My Documents\Books\Mfg01Images\7928D_Wiley\Groover\Fund Of Modern Manufacturing\jpeg_art\ch21_jpeg\w0336a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708275"/>
            <a:ext cx="42672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</a:t>
            </a:r>
            <a:endParaRPr kumimoji="0" lang="en-US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3924" y="304800"/>
            <a:ext cx="805919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</a:t>
            </a:r>
            <a:endParaRPr kumimoji="0" lang="en-US"/>
          </a:p>
        </p:txBody>
      </p:sp>
      <p:pic>
        <p:nvPicPr>
          <p:cNvPr id="60418" name="Picture 2" descr="F:\5TH SEM FINAL MCMT MATERIAL\velocities, chipthickness ratio\MC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7023" y="609600"/>
            <a:ext cx="800062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smtClean="0">
                <a:cs typeface="Times New Roman" pitchFamily="18" charset="0"/>
                <a:sym typeface="Symbol" pitchFamily="18" charset="2"/>
              </a:rPr>
              <a:t>Forces in Metal Cutting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Equations can be derived to relate the forces that cannot be measured to the forces that can be measured:</a:t>
            </a:r>
            <a:endParaRPr lang="en-US" smtClean="0">
              <a:cs typeface="Courier New" pitchFamily="49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smtClean="0">
                <a:cs typeface="Times New Roman" pitchFamily="18" charset="0"/>
              </a:rPr>
              <a:t>		</a:t>
            </a:r>
            <a:r>
              <a:rPr lang="en-US" i="1" smtClean="0">
                <a:cs typeface="Times New Roman" pitchFamily="18" charset="0"/>
              </a:rPr>
              <a:t>F = F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i="1" smtClean="0">
                <a:cs typeface="Times New Roman" pitchFamily="18" charset="0"/>
              </a:rPr>
              <a:t> sin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</a:t>
            </a:r>
            <a:r>
              <a:rPr lang="en-US" i="1" smtClean="0">
                <a:cs typeface="Times New Roman" pitchFamily="18" charset="0"/>
              </a:rPr>
              <a:t>  + F</a:t>
            </a:r>
            <a:r>
              <a:rPr lang="en-US" i="1" baseline="-30000" smtClean="0">
                <a:cs typeface="Times New Roman" pitchFamily="18" charset="0"/>
              </a:rPr>
              <a:t>t</a:t>
            </a:r>
            <a:r>
              <a:rPr lang="en-US" i="1" smtClean="0">
                <a:cs typeface="Times New Roman" pitchFamily="18" charset="0"/>
              </a:rPr>
              <a:t> cos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</a:t>
            </a:r>
            <a:endParaRPr lang="en-US" i="1" smtClean="0">
              <a:cs typeface="Courier New" pitchFamily="49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i="1" smtClean="0">
                <a:cs typeface="Times New Roman" pitchFamily="18" charset="0"/>
              </a:rPr>
              <a:t>		N = F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i="1" smtClean="0">
                <a:cs typeface="Times New Roman" pitchFamily="18" charset="0"/>
              </a:rPr>
              <a:t> cos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</a:t>
            </a:r>
            <a:r>
              <a:rPr lang="en-US" i="1" smtClean="0">
                <a:cs typeface="Times New Roman" pitchFamily="18" charset="0"/>
              </a:rPr>
              <a:t> ‑ F</a:t>
            </a:r>
            <a:r>
              <a:rPr lang="en-US" i="1" baseline="-30000" smtClean="0">
                <a:cs typeface="Times New Roman" pitchFamily="18" charset="0"/>
              </a:rPr>
              <a:t>t</a:t>
            </a:r>
            <a:r>
              <a:rPr lang="en-US" i="1" smtClean="0">
                <a:cs typeface="Times New Roman" pitchFamily="18" charset="0"/>
              </a:rPr>
              <a:t> sin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</a:t>
            </a:r>
            <a:r>
              <a:rPr lang="en-US" i="1" smtClean="0">
                <a:cs typeface="Times New Roman" pitchFamily="18" charset="0"/>
              </a:rPr>
              <a:t> </a:t>
            </a:r>
            <a:endParaRPr lang="en-US" i="1" smtClean="0">
              <a:cs typeface="Courier New" pitchFamily="49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i="1" smtClean="0">
                <a:cs typeface="Times New Roman" pitchFamily="18" charset="0"/>
              </a:rPr>
              <a:t>		F</a:t>
            </a:r>
            <a:r>
              <a:rPr lang="en-US" i="1" baseline="-30000" smtClean="0">
                <a:cs typeface="Times New Roman" pitchFamily="18" charset="0"/>
              </a:rPr>
              <a:t>s</a:t>
            </a:r>
            <a:r>
              <a:rPr lang="en-US" i="1" smtClean="0">
                <a:cs typeface="Times New Roman" pitchFamily="18" charset="0"/>
              </a:rPr>
              <a:t> = F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i="1" smtClean="0">
                <a:cs typeface="Times New Roman" pitchFamily="18" charset="0"/>
              </a:rPr>
              <a:t> cos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</a:t>
            </a:r>
            <a:r>
              <a:rPr lang="en-US" i="1" smtClean="0">
                <a:cs typeface="Times New Roman" pitchFamily="18" charset="0"/>
              </a:rPr>
              <a:t> ‑ F</a:t>
            </a:r>
            <a:r>
              <a:rPr lang="en-US" i="1" baseline="-30000" smtClean="0">
                <a:cs typeface="Times New Roman" pitchFamily="18" charset="0"/>
              </a:rPr>
              <a:t>t</a:t>
            </a:r>
            <a:r>
              <a:rPr lang="en-US" i="1" smtClean="0">
                <a:cs typeface="Times New Roman" pitchFamily="18" charset="0"/>
              </a:rPr>
              <a:t> sin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</a:t>
            </a:r>
            <a:endParaRPr lang="en-US" i="1" smtClean="0">
              <a:cs typeface="Courier New" pitchFamily="49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i="1" smtClean="0">
                <a:cs typeface="Times New Roman" pitchFamily="18" charset="0"/>
              </a:rPr>
              <a:t>		F</a:t>
            </a:r>
            <a:r>
              <a:rPr lang="en-US" i="1" baseline="-30000" smtClean="0">
                <a:cs typeface="Times New Roman" pitchFamily="18" charset="0"/>
              </a:rPr>
              <a:t>n</a:t>
            </a:r>
            <a:r>
              <a:rPr lang="en-US" i="1" smtClean="0">
                <a:cs typeface="Times New Roman" pitchFamily="18" charset="0"/>
              </a:rPr>
              <a:t> = F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i="1" smtClean="0">
                <a:cs typeface="Times New Roman" pitchFamily="18" charset="0"/>
              </a:rPr>
              <a:t> sin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</a:t>
            </a:r>
            <a:r>
              <a:rPr lang="en-US" i="1" smtClean="0">
                <a:cs typeface="Times New Roman" pitchFamily="18" charset="0"/>
              </a:rPr>
              <a:t> + F</a:t>
            </a:r>
            <a:r>
              <a:rPr lang="en-US" i="1" baseline="-30000" smtClean="0">
                <a:cs typeface="Times New Roman" pitchFamily="18" charset="0"/>
              </a:rPr>
              <a:t>t</a:t>
            </a:r>
            <a:r>
              <a:rPr lang="en-US" i="1" smtClean="0">
                <a:cs typeface="Times New Roman" pitchFamily="18" charset="0"/>
              </a:rPr>
              <a:t> cos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</a:t>
            </a:r>
            <a:endParaRPr lang="en-US" i="1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Based on these calculated force, shear stress and coefficient of friction can be determined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The Merchant Equation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Of all the possible angles at which shear deformation could occur, the work material will select a shear plane angle </a:t>
            </a:r>
            <a:r>
              <a:rPr lang="en-US" i="1" smtClean="0">
                <a:cs typeface="Courier New" pitchFamily="49" charset="0"/>
                <a:sym typeface="Symbol" pitchFamily="18" charset="2"/>
              </a:rPr>
              <a:t></a:t>
            </a:r>
            <a:r>
              <a:rPr lang="en-US" smtClean="0">
                <a:cs typeface="Times New Roman" pitchFamily="18" charset="0"/>
              </a:rPr>
              <a:t> which minimizes energy, given by</a:t>
            </a:r>
          </a:p>
          <a:p>
            <a:pPr eaLnBrk="1" hangingPunct="1">
              <a:buFontTx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Derived by Eugene Merchant</a:t>
            </a:r>
            <a:endParaRPr lang="en-US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Based on orthogonal cutting, but validity extends to 3-D machining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819400" y="3276600"/>
          <a:ext cx="1866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866600" imgH="723600" progId="Equation.3">
                  <p:embed/>
                </p:oleObj>
              </mc:Choice>
              <mc:Fallback>
                <p:oleObj name="Equation" r:id="rId3" imgW="1866600" imgH="72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1866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mtClean="0">
                <a:cs typeface="Times New Roman" pitchFamily="18" charset="0"/>
                <a:sym typeface="Symbol" pitchFamily="18" charset="2"/>
              </a:rPr>
              <a:t>What the Merchant Equation Tells Us</a:t>
            </a:r>
            <a:r>
              <a:rPr lang="en-US" b="1" smtClean="0">
                <a:sym typeface="Symbol" pitchFamily="18" charset="2"/>
              </a:rPr>
              <a:t> 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190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To increase shear plane angle 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Increase the rake angle 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Reduce the friction angle (or coefficient of friction)</a:t>
            </a:r>
            <a:endParaRPr lang="en-US" smtClean="0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2971800" y="2133600"/>
          <a:ext cx="1866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866600" imgH="723600" progId="Equation.3">
                  <p:embed/>
                </p:oleObj>
              </mc:Choice>
              <mc:Fallback>
                <p:oleObj name="Equation" r:id="rId3" imgW="1866600" imgH="723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18669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1524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Higher shear plane angle means smaller shear plane  which means lower shear force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Result: lower cutting forces, power, temperature, all of which mean easier machining</a:t>
            </a: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685800" y="4800600"/>
            <a:ext cx="807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Symbol" pitchFamily="18" charset="2"/>
              <a:buNone/>
            </a:pPr>
            <a:r>
              <a:rPr lang="en-US" sz="2000">
                <a:latin typeface="Arial" charset="0"/>
                <a:cs typeface="Times New Roman" pitchFamily="18" charset="0"/>
              </a:rPr>
              <a:t>Figure 21.12 ‑ Effect of shear plane angle</a:t>
            </a:r>
            <a:r>
              <a:rPr lang="en-US" sz="2000">
                <a:latin typeface="Arial" charset="0"/>
                <a:cs typeface="Courier New" pitchFamily="49" charset="0"/>
                <a:sym typeface="Symbol" pitchFamily="18" charset="2"/>
              </a:rPr>
              <a:t></a:t>
            </a:r>
            <a:r>
              <a:rPr lang="en-US" sz="2000">
                <a:latin typeface="Arial" charset="0"/>
                <a:cs typeface="Times New Roman" pitchFamily="18" charset="0"/>
              </a:rPr>
              <a:t> : (a) higher </a:t>
            </a:r>
            <a:r>
              <a:rPr lang="en-US" sz="2000">
                <a:latin typeface="Arial" charset="0"/>
                <a:cs typeface="Courier New" pitchFamily="49" charset="0"/>
                <a:sym typeface="Symbol" pitchFamily="18" charset="2"/>
              </a:rPr>
              <a:t></a:t>
            </a:r>
            <a:r>
              <a:rPr lang="en-US" sz="2000">
                <a:latin typeface="Arial" charset="0"/>
                <a:cs typeface="Times New Roman" pitchFamily="18" charset="0"/>
              </a:rPr>
              <a:t> with a resulting lower shear plane area; (b) smaller </a:t>
            </a:r>
            <a:r>
              <a:rPr lang="en-US" sz="2000">
                <a:latin typeface="Arial" charset="0"/>
                <a:cs typeface="Courier New" pitchFamily="49" charset="0"/>
                <a:sym typeface="Symbol" pitchFamily="18" charset="2"/>
              </a:rPr>
              <a:t></a:t>
            </a:r>
            <a:r>
              <a:rPr lang="en-US" sz="2000">
                <a:latin typeface="Arial" charset="0"/>
                <a:cs typeface="Times New Roman" pitchFamily="18" charset="0"/>
              </a:rPr>
              <a:t> with a corresponding larger shear plane area. Note that the rake angle is larger in (a), which tends to increase shear angle according to the Merchant equation</a:t>
            </a:r>
            <a:endParaRPr lang="en-US"/>
          </a:p>
        </p:txBody>
      </p:sp>
      <p:pic>
        <p:nvPicPr>
          <p:cNvPr id="56325" name="Picture 7" descr="C:\My Documents\Books\Mfg01Images\7928D_Wiley\Groover\Fund Of Modern Manufacturing\jpeg_art\ch21_jpeg\w0338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5532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</a:t>
            </a:r>
            <a:endParaRPr kumimoji="0" lang="en-US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58238"/>
            <a:ext cx="6934200" cy="54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Why Machining is Important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en-US" smtClean="0">
                <a:cs typeface="Times New Roman" pitchFamily="18" charset="0"/>
              </a:rPr>
              <a:t>Variety of work materials can be machined</a:t>
            </a:r>
          </a:p>
          <a:p>
            <a:pPr marL="914400" lvl="1" indent="-457200" eaLnBrk="1" hangingPunct="1"/>
            <a:r>
              <a:rPr lang="en-US" smtClean="0">
                <a:cs typeface="Times New Roman" pitchFamily="18" charset="0"/>
              </a:rPr>
              <a:t>Most frequently applied to metals</a:t>
            </a:r>
            <a:endParaRPr lang="en-US" smtClean="0">
              <a:cs typeface="Courier New" pitchFamily="49" charset="0"/>
            </a:endParaRPr>
          </a:p>
          <a:p>
            <a:pPr marL="457200" indent="-457200" eaLnBrk="1" hangingPunct="1"/>
            <a:r>
              <a:rPr lang="en-US" smtClean="0">
                <a:cs typeface="Times New Roman" pitchFamily="18" charset="0"/>
              </a:rPr>
              <a:t>Variety of part shapes and special geometry features possible, such as:</a:t>
            </a:r>
          </a:p>
          <a:p>
            <a:pPr marL="914400" lvl="1" indent="-457200" eaLnBrk="1" hangingPunct="1"/>
            <a:r>
              <a:rPr lang="en-US" smtClean="0">
                <a:cs typeface="Times New Roman" pitchFamily="18" charset="0"/>
              </a:rPr>
              <a:t>Screw threads</a:t>
            </a:r>
          </a:p>
          <a:p>
            <a:pPr marL="914400" lvl="1" indent="-457200" eaLnBrk="1" hangingPunct="1"/>
            <a:r>
              <a:rPr lang="en-US" smtClean="0">
                <a:cs typeface="Times New Roman" pitchFamily="18" charset="0"/>
              </a:rPr>
              <a:t>Accurate round holes</a:t>
            </a:r>
          </a:p>
          <a:p>
            <a:pPr marL="914400" lvl="1" indent="-457200" eaLnBrk="1" hangingPunct="1"/>
            <a:r>
              <a:rPr lang="en-US" smtClean="0">
                <a:cs typeface="Times New Roman" pitchFamily="18" charset="0"/>
              </a:rPr>
              <a:t>Very straight edges and surfaces</a:t>
            </a:r>
            <a:endParaRPr lang="en-US" smtClean="0">
              <a:cs typeface="Courier New" pitchFamily="49" charset="0"/>
            </a:endParaRPr>
          </a:p>
          <a:p>
            <a:pPr marL="457200" indent="-457200" eaLnBrk="1" hangingPunct="1"/>
            <a:r>
              <a:rPr lang="en-US" smtClean="0">
                <a:cs typeface="Times New Roman" pitchFamily="18" charset="0"/>
              </a:rPr>
              <a:t>Good dimensional accuracy and surface finish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TMC</a:t>
            </a:r>
            <a:endParaRPr kumimoji="0" lang="en-US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771434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Power and Energy Relationships</a:t>
            </a:r>
            <a:r>
              <a:rPr lang="en-US" b="1" smtClean="0">
                <a:cs typeface="Times New Roman" pitchFamily="18" charset="0"/>
              </a:rPr>
              <a:t> 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A machining operation requires power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The power to perform machining can be computed from: 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			</a:t>
            </a:r>
            <a:r>
              <a:rPr lang="en-US" i="1" smtClean="0">
                <a:cs typeface="Times New Roman" pitchFamily="18" charset="0"/>
              </a:rPr>
              <a:t>P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smtClean="0">
                <a:cs typeface="Times New Roman" pitchFamily="18" charset="0"/>
              </a:rPr>
              <a:t> =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i="1" smtClean="0">
                <a:cs typeface="Times New Roman" pitchFamily="18" charset="0"/>
              </a:rPr>
              <a:t> v</a:t>
            </a:r>
            <a:r>
              <a:rPr lang="en-US" smtClean="0">
                <a:cs typeface="Times New Roman" pitchFamily="18" charset="0"/>
              </a:rPr>
              <a:t> 	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where </a:t>
            </a:r>
            <a:r>
              <a:rPr lang="en-US" i="1" smtClean="0">
                <a:cs typeface="Times New Roman" pitchFamily="18" charset="0"/>
              </a:rPr>
              <a:t>P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smtClean="0">
                <a:cs typeface="Times New Roman" pitchFamily="18" charset="0"/>
              </a:rPr>
              <a:t> = cutting power; </a:t>
            </a:r>
            <a:r>
              <a:rPr lang="en-US" i="1" smtClean="0">
                <a:cs typeface="Times New Roman" pitchFamily="18" charset="0"/>
              </a:rPr>
              <a:t>F</a:t>
            </a:r>
            <a:r>
              <a:rPr lang="en-US" i="1" baseline="-30000" smtClean="0">
                <a:cs typeface="Times New Roman" pitchFamily="18" charset="0"/>
              </a:rPr>
              <a:t>c</a:t>
            </a:r>
            <a:r>
              <a:rPr lang="en-US" smtClean="0">
                <a:cs typeface="Times New Roman" pitchFamily="18" charset="0"/>
              </a:rPr>
              <a:t> = cutting force; and </a:t>
            </a:r>
            <a:r>
              <a:rPr lang="en-US" i="1" smtClean="0">
                <a:cs typeface="Times New Roman" pitchFamily="18" charset="0"/>
              </a:rPr>
              <a:t>v</a:t>
            </a:r>
            <a:r>
              <a:rPr lang="en-US" smtClean="0">
                <a:cs typeface="Times New Roman" pitchFamily="18" charset="0"/>
              </a:rPr>
              <a:t> = cutting 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Power and Energy Relationships</a:t>
            </a:r>
            <a:r>
              <a:rPr lang="en-US" b="1" smtClean="0">
                <a:cs typeface="Times New Roman" pitchFamily="18" charset="0"/>
              </a:rPr>
              <a:t>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In U.S. customary units, power is traditional expressed as horsepower (dividing ft‑lb/min by 33,000) </a:t>
            </a:r>
            <a:endParaRPr lang="en-US" smtClean="0">
              <a:cs typeface="Courier New" pitchFamily="49" charset="0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685800" y="4038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where </a:t>
            </a:r>
            <a:r>
              <a:rPr lang="en-US" i="1">
                <a:latin typeface="Arial" charset="0"/>
                <a:cs typeface="Times New Roman" pitchFamily="18" charset="0"/>
              </a:rPr>
              <a:t>HP</a:t>
            </a:r>
            <a:r>
              <a:rPr lang="en-US" i="1" baseline="-30000">
                <a:latin typeface="Arial" charset="0"/>
                <a:cs typeface="Times New Roman" pitchFamily="18" charset="0"/>
              </a:rPr>
              <a:t>c</a:t>
            </a:r>
            <a:r>
              <a:rPr lang="en-US">
                <a:latin typeface="Arial" charset="0"/>
                <a:cs typeface="Times New Roman" pitchFamily="18" charset="0"/>
              </a:rPr>
              <a:t> = cutting horsepower, hp</a:t>
            </a:r>
            <a:endParaRPr lang="en-US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3429000" y="3048000"/>
          <a:ext cx="172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1726920" imgH="761760" progId="Equation.3">
                  <p:embed/>
                </p:oleObj>
              </mc:Choice>
              <mc:Fallback>
                <p:oleObj name="Equation" r:id="rId3" imgW="172692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1727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819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Power and Energy Relationships</a:t>
            </a:r>
            <a:r>
              <a:rPr lang="en-US" b="1" smtClean="0">
                <a:cs typeface="Times New Roman" pitchFamily="18" charset="0"/>
              </a:rPr>
              <a:t> </a:t>
            </a:r>
          </a:p>
        </p:txBody>
      </p:sp>
      <p:sp>
        <p:nvSpPr>
          <p:cNvPr id="819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Gross power to operate the machine tool </a:t>
            </a:r>
            <a:r>
              <a:rPr lang="en-US" i="1" smtClean="0">
                <a:cs typeface="Times New Roman" pitchFamily="18" charset="0"/>
              </a:rPr>
              <a:t>P</a:t>
            </a:r>
            <a:r>
              <a:rPr lang="en-US" i="1" baseline="-30000" smtClean="0">
                <a:cs typeface="Times New Roman" pitchFamily="18" charset="0"/>
              </a:rPr>
              <a:t>g</a:t>
            </a:r>
            <a:r>
              <a:rPr lang="en-US" smtClean="0">
                <a:cs typeface="Times New Roman" pitchFamily="18" charset="0"/>
              </a:rPr>
              <a:t> or </a:t>
            </a:r>
            <a:r>
              <a:rPr lang="en-US" i="1" smtClean="0">
                <a:cs typeface="Times New Roman" pitchFamily="18" charset="0"/>
              </a:rPr>
              <a:t>HP</a:t>
            </a:r>
            <a:r>
              <a:rPr lang="en-US" i="1" baseline="-30000" smtClean="0">
                <a:cs typeface="Times New Roman" pitchFamily="18" charset="0"/>
              </a:rPr>
              <a:t>g</a:t>
            </a:r>
            <a:r>
              <a:rPr lang="en-US" smtClean="0">
                <a:cs typeface="Times New Roman" pitchFamily="18" charset="0"/>
              </a:rPr>
              <a:t> is given by</a:t>
            </a:r>
          </a:p>
          <a:p>
            <a:pPr eaLnBrk="1" hangingPunct="1">
              <a:buFontTx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				or</a:t>
            </a:r>
          </a:p>
        </p:txBody>
      </p:sp>
      <p:sp>
        <p:nvSpPr>
          <p:cNvPr id="8199" name="Text Box 1028"/>
          <p:cNvSpPr txBox="1">
            <a:spLocks noChangeArrowheads="1"/>
          </p:cNvSpPr>
          <p:nvPr/>
        </p:nvSpPr>
        <p:spPr bwMode="auto">
          <a:xfrm>
            <a:off x="685800" y="3962400"/>
            <a:ext cx="7848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where </a:t>
            </a:r>
            <a:r>
              <a:rPr lang="en-US" i="1">
                <a:latin typeface="Arial" charset="0"/>
                <a:cs typeface="Times New Roman" pitchFamily="18" charset="0"/>
              </a:rPr>
              <a:t>E</a:t>
            </a:r>
            <a:r>
              <a:rPr lang="en-US">
                <a:latin typeface="Arial" charset="0"/>
                <a:cs typeface="Times New Roman" pitchFamily="18" charset="0"/>
              </a:rPr>
              <a:t> = mechanical efficiency of machine tool </a:t>
            </a:r>
            <a:endParaRPr lang="en-US">
              <a:latin typeface="Arial" charset="0"/>
              <a:cs typeface="Courier New" pitchFamily="49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>
                <a:latin typeface="Arial" charset="0"/>
                <a:cs typeface="Times New Roman" pitchFamily="18" charset="0"/>
              </a:rPr>
              <a:t>  Typical </a:t>
            </a:r>
            <a:r>
              <a:rPr lang="en-US" i="1">
                <a:latin typeface="Arial" charset="0"/>
                <a:cs typeface="Times New Roman" pitchFamily="18" charset="0"/>
              </a:rPr>
              <a:t>E</a:t>
            </a:r>
            <a:r>
              <a:rPr lang="en-US">
                <a:latin typeface="Arial" charset="0"/>
                <a:cs typeface="Times New Roman" pitchFamily="18" charset="0"/>
              </a:rPr>
              <a:t> for machine tools = </a:t>
            </a:r>
            <a:r>
              <a:rPr lang="en-US">
                <a:latin typeface="Arial" charset="0"/>
                <a:cs typeface="Times New Roman" pitchFamily="18" charset="0"/>
                <a:sym typeface="Symbol" pitchFamily="18" charset="2"/>
              </a:rPr>
              <a:t> </a:t>
            </a:r>
            <a:r>
              <a:rPr lang="en-US">
                <a:latin typeface="Arial" charset="0"/>
                <a:cs typeface="Times New Roman" pitchFamily="18" charset="0"/>
              </a:rPr>
              <a:t>90%</a:t>
            </a:r>
          </a:p>
        </p:txBody>
      </p:sp>
      <p:graphicFrame>
        <p:nvGraphicFramePr>
          <p:cNvPr id="8194" name="Object 1030"/>
          <p:cNvGraphicFramePr>
            <a:graphicFrameLocks noChangeAspect="1"/>
          </p:cNvGraphicFramePr>
          <p:nvPr/>
        </p:nvGraphicFramePr>
        <p:xfrm>
          <a:off x="1885950" y="3098800"/>
          <a:ext cx="1092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1091880" imgH="774360" progId="Equation.3">
                  <p:embed/>
                </p:oleObj>
              </mc:Choice>
              <mc:Fallback>
                <p:oleObj name="Equation" r:id="rId3" imgW="1091880" imgH="77436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098800"/>
                        <a:ext cx="1092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31"/>
          <p:cNvGraphicFramePr>
            <a:graphicFrameLocks noChangeAspect="1"/>
          </p:cNvGraphicFramePr>
          <p:nvPr/>
        </p:nvGraphicFramePr>
        <p:xfrm>
          <a:off x="4298950" y="3098800"/>
          <a:ext cx="1574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1574640" imgH="774360" progId="Equation.3">
                  <p:embed/>
                </p:oleObj>
              </mc:Choice>
              <mc:Fallback>
                <p:oleObj name="Equation" r:id="rId5" imgW="1574640" imgH="77436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098800"/>
                        <a:ext cx="1574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Unit Power in Machining</a:t>
            </a:r>
            <a:r>
              <a:rPr lang="en-US" smtClean="0"/>
              <a:t>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362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Useful to convert power into power per unit volume rate of metal cut</a:t>
            </a:r>
            <a:endParaRPr lang="en-US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Called the </a:t>
            </a:r>
            <a:r>
              <a:rPr lang="en-US" i="1" smtClean="0">
                <a:cs typeface="Times New Roman" pitchFamily="18" charset="0"/>
              </a:rPr>
              <a:t>unit power</a:t>
            </a:r>
            <a:r>
              <a:rPr lang="en-US" smtClean="0">
                <a:cs typeface="Times New Roman" pitchFamily="18" charset="0"/>
              </a:rPr>
              <a:t>, </a:t>
            </a:r>
            <a:r>
              <a:rPr lang="en-US" i="1" smtClean="0">
                <a:cs typeface="Times New Roman" pitchFamily="18" charset="0"/>
              </a:rPr>
              <a:t>P</a:t>
            </a:r>
            <a:r>
              <a:rPr lang="en-US" i="1" baseline="-30000" smtClean="0">
                <a:cs typeface="Times New Roman" pitchFamily="18" charset="0"/>
              </a:rPr>
              <a:t>u</a:t>
            </a:r>
            <a:r>
              <a:rPr lang="en-US" smtClean="0">
                <a:cs typeface="Times New Roman" pitchFamily="18" charset="0"/>
              </a:rPr>
              <a:t> or </a:t>
            </a:r>
            <a:r>
              <a:rPr lang="en-US" i="1" smtClean="0">
                <a:cs typeface="Times New Roman" pitchFamily="18" charset="0"/>
              </a:rPr>
              <a:t>unit horsepower</a:t>
            </a:r>
            <a:r>
              <a:rPr lang="en-US" smtClean="0">
                <a:cs typeface="Times New Roman" pitchFamily="18" charset="0"/>
              </a:rPr>
              <a:t>, </a:t>
            </a:r>
            <a:r>
              <a:rPr lang="en-US" i="1" smtClean="0">
                <a:cs typeface="Times New Roman" pitchFamily="18" charset="0"/>
              </a:rPr>
              <a:t>HP</a:t>
            </a:r>
            <a:r>
              <a:rPr lang="en-US" i="1" baseline="-30000" smtClean="0">
                <a:cs typeface="Times New Roman" pitchFamily="18" charset="0"/>
              </a:rPr>
              <a:t>u</a:t>
            </a:r>
            <a:endParaRPr lang="en-US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				or</a:t>
            </a:r>
            <a:endParaRPr lang="en-US" smtClean="0">
              <a:cs typeface="Courier New" pitchFamily="49" charset="0"/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762000" y="4419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where </a:t>
            </a:r>
            <a:r>
              <a:rPr lang="en-US" i="1">
                <a:latin typeface="Arial" charset="0"/>
                <a:cs typeface="Times New Roman" pitchFamily="18" charset="0"/>
              </a:rPr>
              <a:t>MRR</a:t>
            </a:r>
            <a:r>
              <a:rPr lang="en-US">
                <a:latin typeface="Arial" charset="0"/>
                <a:cs typeface="Times New Roman" pitchFamily="18" charset="0"/>
              </a:rPr>
              <a:t> = material removal rate</a:t>
            </a:r>
            <a:endParaRPr lang="en-US"/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1600200" y="3505200"/>
          <a:ext cx="1511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511280" imgH="774360" progId="Equation.3">
                  <p:embed/>
                </p:oleObj>
              </mc:Choice>
              <mc:Fallback>
                <p:oleObj name="Equation" r:id="rId3" imgW="1511280" imgH="7743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15113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"/>
          <p:cNvGraphicFramePr>
            <a:graphicFrameLocks noChangeAspect="1"/>
          </p:cNvGraphicFramePr>
          <p:nvPr/>
        </p:nvGraphicFramePr>
        <p:xfrm>
          <a:off x="4114800" y="3505200"/>
          <a:ext cx="1739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5" imgW="1739880" imgH="774360" progId="Equation.3">
                  <p:embed/>
                </p:oleObj>
              </mc:Choice>
              <mc:Fallback>
                <p:oleObj name="Equation" r:id="rId5" imgW="1739880" imgH="774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05200"/>
                        <a:ext cx="17399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Specific Energy in Machining</a:t>
            </a:r>
            <a:endParaRPr 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Unit power is also known as the </a:t>
            </a:r>
            <a:r>
              <a:rPr lang="en-US" i="1" smtClean="0">
                <a:cs typeface="Times New Roman" pitchFamily="18" charset="0"/>
              </a:rPr>
              <a:t>specific</a:t>
            </a:r>
            <a:r>
              <a:rPr lang="en-US" smtClean="0">
                <a:cs typeface="Times New Roman" pitchFamily="18" charset="0"/>
              </a:rPr>
              <a:t> </a:t>
            </a:r>
            <a:r>
              <a:rPr lang="en-US" i="1" smtClean="0">
                <a:cs typeface="Times New Roman" pitchFamily="18" charset="0"/>
              </a:rPr>
              <a:t>energy</a:t>
            </a:r>
            <a:r>
              <a:rPr lang="en-US" b="1" i="1" smtClean="0">
                <a:cs typeface="Times New Roman" pitchFamily="18" charset="0"/>
              </a:rPr>
              <a:t> </a:t>
            </a:r>
            <a:r>
              <a:rPr lang="en-US" i="1" smtClean="0">
                <a:cs typeface="Times New Roman" pitchFamily="18" charset="0"/>
              </a:rPr>
              <a:t>U</a:t>
            </a:r>
            <a:r>
              <a:rPr lang="en-US" smtClean="0">
                <a:cs typeface="Times New Roman" pitchFamily="18" charset="0"/>
              </a:rPr>
              <a:t>	</a:t>
            </a:r>
            <a:endParaRPr lang="en-US" smtClean="0">
              <a:cs typeface="Courier New" pitchFamily="49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09600" y="40386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Units for specific energy are typically N‑m/mm</a:t>
            </a:r>
            <a:r>
              <a:rPr lang="en-US" baseline="30000">
                <a:latin typeface="Arial" charset="0"/>
                <a:cs typeface="Times New Roman" pitchFamily="18" charset="0"/>
              </a:rPr>
              <a:t>3 </a:t>
            </a:r>
            <a:r>
              <a:rPr lang="en-US">
                <a:latin typeface="Arial" charset="0"/>
                <a:cs typeface="Times New Roman" pitchFamily="18" charset="0"/>
              </a:rPr>
              <a:t> or J/mm</a:t>
            </a:r>
            <a:r>
              <a:rPr lang="en-US" baseline="30000">
                <a:latin typeface="Arial" charset="0"/>
                <a:cs typeface="Times New Roman" pitchFamily="18" charset="0"/>
              </a:rPr>
              <a:t>3</a:t>
            </a:r>
            <a:r>
              <a:rPr lang="en-US">
                <a:latin typeface="Arial" charset="0"/>
                <a:cs typeface="Times New Roman" pitchFamily="18" charset="0"/>
              </a:rPr>
              <a:t> (in‑lb/in</a:t>
            </a:r>
            <a:r>
              <a:rPr lang="en-US" baseline="30000">
                <a:latin typeface="Arial" charset="0"/>
                <a:cs typeface="Times New Roman" pitchFamily="18" charset="0"/>
              </a:rPr>
              <a:t>3</a:t>
            </a:r>
            <a:r>
              <a:rPr lang="en-US">
                <a:latin typeface="Arial" charset="0"/>
                <a:cs typeface="Times New Roman" pitchFamily="18" charset="0"/>
              </a:rPr>
              <a:t>)</a:t>
            </a:r>
            <a:endParaRPr lang="en-US"/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219200" y="2971800"/>
          <a:ext cx="3733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3733560" imgH="799920" progId="Equation.3">
                  <p:embed/>
                </p:oleObj>
              </mc:Choice>
              <mc:Fallback>
                <p:oleObj name="Equation" r:id="rId3" imgW="3733560" imgH="79992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3733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Cutting Temperature</a:t>
            </a:r>
            <a:r>
              <a:rPr lang="en-US" smtClean="0"/>
              <a:t> 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Approximately 98% of the energy in machining is converted into heat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This can cause temperatures to be very high at the tool‑chip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The remaining energy (about 2%) is retained as elastic energy in the chip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Cutting Temperature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98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Several analytical methods to calculate cutting temperature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Method by N. Cook derived from dimensional analysis using experimental data for various work materials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792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>
                <a:latin typeface="Arial" charset="0"/>
                <a:cs typeface="Times New Roman" pitchFamily="18" charset="0"/>
              </a:rPr>
              <a:t>where </a:t>
            </a:r>
            <a:r>
              <a:rPr lang="en-US" i="1">
                <a:latin typeface="Arial" charset="0"/>
                <a:cs typeface="Times New Roman" pitchFamily="18" charset="0"/>
              </a:rPr>
              <a:t>T</a:t>
            </a:r>
            <a:r>
              <a:rPr lang="en-US">
                <a:latin typeface="Arial" charset="0"/>
                <a:cs typeface="Times New Roman" pitchFamily="18" charset="0"/>
              </a:rPr>
              <a:t> = temperature rise at tool‑chip interface; </a:t>
            </a:r>
            <a:r>
              <a:rPr lang="en-US" i="1">
                <a:latin typeface="Arial" charset="0"/>
                <a:cs typeface="Times New Roman" pitchFamily="18" charset="0"/>
              </a:rPr>
              <a:t>U</a:t>
            </a:r>
            <a:r>
              <a:rPr lang="en-US">
                <a:latin typeface="Arial" charset="0"/>
                <a:cs typeface="Times New Roman" pitchFamily="18" charset="0"/>
              </a:rPr>
              <a:t> = specific energy; </a:t>
            </a:r>
            <a:r>
              <a:rPr lang="en-US" i="1">
                <a:latin typeface="Arial" charset="0"/>
                <a:cs typeface="Times New Roman" pitchFamily="18" charset="0"/>
              </a:rPr>
              <a:t>v</a:t>
            </a:r>
            <a:r>
              <a:rPr lang="en-US">
                <a:latin typeface="Arial" charset="0"/>
                <a:cs typeface="Times New Roman" pitchFamily="18" charset="0"/>
              </a:rPr>
              <a:t> = cutting speed; </a:t>
            </a:r>
            <a:r>
              <a:rPr lang="en-US" i="1">
                <a:latin typeface="Arial" charset="0"/>
                <a:cs typeface="Times New Roman" pitchFamily="18" charset="0"/>
              </a:rPr>
              <a:t>t</a:t>
            </a:r>
            <a:r>
              <a:rPr lang="en-US" i="1" baseline="-30000">
                <a:latin typeface="Arial" charset="0"/>
                <a:cs typeface="Times New Roman" pitchFamily="18" charset="0"/>
              </a:rPr>
              <a:t>o</a:t>
            </a:r>
            <a:r>
              <a:rPr lang="en-US">
                <a:latin typeface="Arial" charset="0"/>
                <a:cs typeface="Times New Roman" pitchFamily="18" charset="0"/>
              </a:rPr>
              <a:t> = chip thickness before cut; </a:t>
            </a:r>
            <a:r>
              <a:rPr lang="en-US" i="1">
                <a:latin typeface="Arial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i="1">
                <a:latin typeface="Arial" charset="0"/>
                <a:cs typeface="Times New Roman" pitchFamily="18" charset="0"/>
              </a:rPr>
              <a:t>C</a:t>
            </a:r>
            <a:r>
              <a:rPr lang="en-US">
                <a:latin typeface="Arial" charset="0"/>
                <a:cs typeface="Times New Roman" pitchFamily="18" charset="0"/>
              </a:rPr>
              <a:t> = volumetric specific heat of work material; </a:t>
            </a:r>
            <a:r>
              <a:rPr lang="en-US" i="1">
                <a:latin typeface="Arial" charset="0"/>
                <a:cs typeface="Times New Roman" pitchFamily="18" charset="0"/>
              </a:rPr>
              <a:t>K </a:t>
            </a:r>
            <a:r>
              <a:rPr lang="en-US">
                <a:latin typeface="Arial" charset="0"/>
                <a:cs typeface="Times New Roman" pitchFamily="18" charset="0"/>
              </a:rPr>
              <a:t>= thermal diffusivity of the work material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3124200" y="3429000"/>
          <a:ext cx="2501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2501640" imgH="888840" progId="Equation.3">
                  <p:embed/>
                </p:oleObj>
              </mc:Choice>
              <mc:Fallback>
                <p:oleObj name="Equation" r:id="rId3" imgW="250164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25019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Cutting Temperature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Experimental methods can be used to measure temperatures in machining </a:t>
            </a:r>
            <a:endParaRPr lang="en-US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Most frequently used technique is the </a:t>
            </a:r>
            <a:r>
              <a:rPr lang="en-US" i="1" smtClean="0">
                <a:cs typeface="Times New Roman" pitchFamily="18" charset="0"/>
              </a:rPr>
              <a:t>tool‑chip thermocouple</a:t>
            </a:r>
            <a:r>
              <a:rPr lang="en-US" smtClean="0">
                <a:cs typeface="Times New Roman" pitchFamily="18" charset="0"/>
              </a:rPr>
              <a:t> </a:t>
            </a:r>
            <a:endParaRPr lang="en-US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Using this method, K. Trigger determined the speed‑temperature relationship to be of the form: </a:t>
            </a:r>
            <a:endParaRPr lang="en-US" smtClean="0"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			</a:t>
            </a:r>
            <a:r>
              <a:rPr lang="en-US" i="1" smtClean="0">
                <a:cs typeface="Times New Roman" pitchFamily="18" charset="0"/>
              </a:rPr>
              <a:t>T</a:t>
            </a:r>
            <a:r>
              <a:rPr lang="en-US" smtClean="0">
                <a:cs typeface="Times New Roman" pitchFamily="18" charset="0"/>
              </a:rPr>
              <a:t> = </a:t>
            </a:r>
            <a:r>
              <a:rPr lang="en-US" i="1" smtClean="0">
                <a:cs typeface="Times New Roman" pitchFamily="18" charset="0"/>
              </a:rPr>
              <a:t>K v</a:t>
            </a:r>
            <a:r>
              <a:rPr lang="en-US" i="1" baseline="30000" smtClean="0">
                <a:cs typeface="Times New Roman" pitchFamily="18" charset="0"/>
              </a:rPr>
              <a:t>m</a:t>
            </a:r>
            <a:r>
              <a:rPr lang="en-US" smtClean="0">
                <a:cs typeface="Times New Roman" pitchFamily="18" charset="0"/>
              </a:rPr>
              <a:t> 		</a:t>
            </a:r>
            <a:endParaRPr lang="en-US" smtClean="0">
              <a:cs typeface="Courier New" pitchFamily="49" charset="0"/>
            </a:endParaRPr>
          </a:p>
          <a:p>
            <a:pPr lvl="1" eaLnBrk="1" hangingPunct="1">
              <a:buFont typeface="Symbol" pitchFamily="18" charset="2"/>
              <a:buNone/>
            </a:pPr>
            <a:r>
              <a:rPr lang="en-US" smtClean="0">
                <a:cs typeface="Times New Roman" pitchFamily="18" charset="0"/>
              </a:rPr>
              <a:t>where </a:t>
            </a:r>
            <a:r>
              <a:rPr lang="en-US" i="1" smtClean="0">
                <a:cs typeface="Times New Roman" pitchFamily="18" charset="0"/>
              </a:rPr>
              <a:t>T</a:t>
            </a:r>
            <a:r>
              <a:rPr lang="en-US" smtClean="0">
                <a:cs typeface="Times New Roman" pitchFamily="18" charset="0"/>
              </a:rPr>
              <a:t> = measured tool‑chip interface temperature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Cutting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Plastically deform a material using a hard tool in order to obtain desired physical shape and properties</a:t>
            </a:r>
          </a:p>
          <a:p>
            <a:r>
              <a:rPr lang="en-US" dirty="0" smtClean="0"/>
              <a:t>Very complex phenomena </a:t>
            </a:r>
          </a:p>
          <a:p>
            <a:r>
              <a:rPr lang="en-US" dirty="0" smtClean="0"/>
              <a:t>Essential for </a:t>
            </a:r>
            <a:r>
              <a:rPr lang="en-US" smtClean="0"/>
              <a:t>high precision; </a:t>
            </a:r>
            <a:r>
              <a:rPr lang="en-US" dirty="0" smtClean="0"/>
              <a:t>high performance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Disadvantages with Machining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Wasteful of material 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Chips generated in machining are wasted material, at least in the unit operation </a:t>
            </a:r>
            <a:endParaRPr lang="en-US" smtClean="0">
              <a:cs typeface="Courier New" pitchFamily="49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Time consuming 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A machining operation generally takes more time to shape a given part than alternative shaping processes, such as casting, powder metallurgy, or forming</a:t>
            </a:r>
            <a:endParaRPr lang="en-US" smtClean="0">
              <a:cs typeface="Courier New" pitchFamily="49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smtClean="0"/>
              <a:t>Machining in the Manufacturing Sequence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Generally performed after other manufacturing processes, such as casting, forging, and bar drawing 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Other processes create the general shape of the starting workpart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Machining provides the final shape, dimensions, finish, and special geometric details that other processes cannot create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Machining Operations</a:t>
            </a:r>
          </a:p>
        </p:txBody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important machining operations:</a:t>
            </a:r>
          </a:p>
          <a:p>
            <a:pPr lvl="1" eaLnBrk="1" hangingPunct="1"/>
            <a:r>
              <a:rPr lang="en-US" smtClean="0"/>
              <a:t>Turning</a:t>
            </a:r>
          </a:p>
          <a:p>
            <a:pPr lvl="1" eaLnBrk="1" hangingPunct="1"/>
            <a:r>
              <a:rPr lang="en-US" smtClean="0"/>
              <a:t>Drilling</a:t>
            </a:r>
          </a:p>
          <a:p>
            <a:pPr lvl="1" eaLnBrk="1" hangingPunct="1"/>
            <a:r>
              <a:rPr lang="en-US" smtClean="0"/>
              <a:t>Milling</a:t>
            </a:r>
          </a:p>
          <a:p>
            <a:pPr eaLnBrk="1" hangingPunct="1"/>
            <a:r>
              <a:rPr lang="en-US" smtClean="0"/>
              <a:t>Other machining operations:</a:t>
            </a:r>
          </a:p>
          <a:p>
            <a:pPr lvl="1" eaLnBrk="1" hangingPunct="1"/>
            <a:r>
              <a:rPr lang="en-US" smtClean="0"/>
              <a:t>Shaping and planing</a:t>
            </a:r>
          </a:p>
          <a:p>
            <a:pPr lvl="1" eaLnBrk="1" hangingPunct="1"/>
            <a:r>
              <a:rPr lang="en-US" smtClean="0"/>
              <a:t>Broaching</a:t>
            </a:r>
          </a:p>
          <a:p>
            <a:pPr lvl="1" eaLnBrk="1" hangingPunct="1"/>
            <a:r>
              <a:rPr lang="en-US" smtClean="0"/>
              <a:t>Sawing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762000"/>
            <a:ext cx="7696200" cy="14478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  <a:cs typeface="Times New Roman" pitchFamily="18" charset="0"/>
              </a:rPr>
              <a:t>Turning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Single point cutting tool removes material from a rotating </a:t>
            </a:r>
            <a:r>
              <a:rPr lang="en-US" dirty="0" err="1" smtClean="0">
                <a:cs typeface="Times New Roman" pitchFamily="18" charset="0"/>
              </a:rPr>
              <a:t>workpiece</a:t>
            </a:r>
            <a:r>
              <a:rPr lang="en-US" dirty="0" smtClean="0">
                <a:cs typeface="Times New Roman" pitchFamily="18" charset="0"/>
              </a:rPr>
              <a:t> to form a cylindrical shape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685800" y="54864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latin typeface="Arial" charset="0"/>
                <a:cs typeface="Times New Roman" pitchFamily="18" charset="0"/>
              </a:rPr>
              <a:t>Figure 21.3 (a) turning</a:t>
            </a:r>
            <a:endParaRPr lang="en-US"/>
          </a:p>
        </p:txBody>
      </p:sp>
      <p:pic>
        <p:nvPicPr>
          <p:cNvPr id="33797" name="Picture 14" descr="C:\My Documents\Books\Mfg01Images\7928D_Wiley\Groover\Fund Of Modern Manufacturing\jpeg_art\ch21_jpeg\21.3c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22763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772400" cy="14478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  <a:cs typeface="Times New Roman" pitchFamily="18" charset="0"/>
              </a:rPr>
              <a:t>Drilling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Used to create a round hole, usually by means of a rotating tool (drill bit) that has two cutting edges</a:t>
            </a:r>
            <a:endParaRPr lang="en-US" dirty="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350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Arial" charset="0"/>
                <a:cs typeface="Times New Roman" pitchFamily="18" charset="0"/>
              </a:rPr>
              <a:t>Figure 21.3 ‑ The three most common types of machining process: (b) drilling</a:t>
            </a:r>
          </a:p>
        </p:txBody>
      </p:sp>
      <p:pic>
        <p:nvPicPr>
          <p:cNvPr id="34821" name="Picture 5" descr="C:\My Documents\Books\Mfg01Images\7928D_Wiley\Groover\Fund Of Modern Manufacturing\jpeg_art\ch21_jpeg\21.3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1988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1879</Words>
  <Application>Microsoft Office PowerPoint</Application>
  <PresentationFormat>On-screen Show (4:3)</PresentationFormat>
  <Paragraphs>277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Courier New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Equation</vt:lpstr>
      <vt:lpstr> THEORY OF METAL MACHINING</vt:lpstr>
      <vt:lpstr>Material Removal Processes</vt:lpstr>
      <vt:lpstr>PowerPoint Presentation</vt:lpstr>
      <vt:lpstr>Why Machining is Important</vt:lpstr>
      <vt:lpstr>Disadvantages with Machining</vt:lpstr>
      <vt:lpstr>Machining in the Manufacturing Sequence</vt:lpstr>
      <vt:lpstr>Machining Operations</vt:lpstr>
      <vt:lpstr>PowerPoint Presentation</vt:lpstr>
      <vt:lpstr>PowerPoint Presentation</vt:lpstr>
      <vt:lpstr>PowerPoint Presentation</vt:lpstr>
      <vt:lpstr>Cutting Tool Classification</vt:lpstr>
      <vt:lpstr>PowerPoint Presentation</vt:lpstr>
      <vt:lpstr>Cutting Conditions in Machining</vt:lpstr>
      <vt:lpstr>PowerPoint Presentation</vt:lpstr>
      <vt:lpstr>Roughing vs. Finishing in Machining</vt:lpstr>
      <vt:lpstr>Machine Tools </vt:lpstr>
      <vt:lpstr>PowerPoint Presentation</vt:lpstr>
      <vt:lpstr>Chip Thickness Ratio</vt:lpstr>
      <vt:lpstr>Determining Shear Plane Angle</vt:lpstr>
      <vt:lpstr>PowerPoint Presentation</vt:lpstr>
      <vt:lpstr>Shear Strain</vt:lpstr>
      <vt:lpstr>PowerPoint Presentation</vt:lpstr>
      <vt:lpstr>Four Basic Types of Chip in Machining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Resultant Forces</vt:lpstr>
      <vt:lpstr>Coefficient of Friction</vt:lpstr>
      <vt:lpstr>Shear Stress</vt:lpstr>
      <vt:lpstr>PowerPoint Presentation</vt:lpstr>
      <vt:lpstr>PowerPoint Presentation</vt:lpstr>
      <vt:lpstr>PowerPoint Presentation</vt:lpstr>
      <vt:lpstr>Forces in Metal Cutting </vt:lpstr>
      <vt:lpstr>The Merchant Equation </vt:lpstr>
      <vt:lpstr>What the Merchant Equation Tells Us </vt:lpstr>
      <vt:lpstr>PowerPoint Presentation</vt:lpstr>
      <vt:lpstr>PowerPoint Presentation</vt:lpstr>
      <vt:lpstr>PowerPoint Presentation</vt:lpstr>
      <vt:lpstr>Power and Energy Relationships </vt:lpstr>
      <vt:lpstr>Power and Energy Relationships </vt:lpstr>
      <vt:lpstr>Power and Energy Relationships </vt:lpstr>
      <vt:lpstr>Unit Power in Machining </vt:lpstr>
      <vt:lpstr>Specific Energy in Machining</vt:lpstr>
      <vt:lpstr>Cutting Temperature </vt:lpstr>
      <vt:lpstr>Cutting Temperature</vt:lpstr>
      <vt:lpstr>Cutting Temperature</vt:lpstr>
      <vt:lpstr>Metal Cutting theory</vt:lpstr>
    </vt:vector>
  </TitlesOfParts>
  <Company>NC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 THEORY OF METAL MACHINING</dc:title>
  <dc:creator>Dr. Richard A Wysk</dc:creator>
  <cp:lastModifiedBy>cutm</cp:lastModifiedBy>
  <cp:revision>15</cp:revision>
  <dcterms:created xsi:type="dcterms:W3CDTF">2010-08-18T15:51:37Z</dcterms:created>
  <dcterms:modified xsi:type="dcterms:W3CDTF">2016-11-02T05:53:59Z</dcterms:modified>
</cp:coreProperties>
</file>