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0" r:id="rId11"/>
    <p:sldId id="268" r:id="rId12"/>
    <p:sldId id="265" r:id="rId13"/>
    <p:sldId id="269"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4D8F-6B23-4B27-891F-8A1D79B618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C0DC11-CCBB-4BB7-9C29-90AB023399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09B510-6B7B-4F47-912F-D5245B0B827B}"/>
              </a:ext>
            </a:extLst>
          </p:cNvPr>
          <p:cNvSpPr>
            <a:spLocks noGrp="1"/>
          </p:cNvSpPr>
          <p:nvPr>
            <p:ph type="dt" sz="half" idx="10"/>
          </p:nvPr>
        </p:nvSpPr>
        <p:spPr/>
        <p:txBody>
          <a:bodyPr/>
          <a:lstStyle/>
          <a:p>
            <a:fld id="{CA2C1496-5506-4BA5-B163-7AF3960A6BB7}" type="datetimeFigureOut">
              <a:rPr lang="en-US" smtClean="0"/>
              <a:t>12/18/2021</a:t>
            </a:fld>
            <a:endParaRPr lang="en-US"/>
          </a:p>
        </p:txBody>
      </p:sp>
      <p:sp>
        <p:nvSpPr>
          <p:cNvPr id="5" name="Footer Placeholder 4">
            <a:extLst>
              <a:ext uri="{FF2B5EF4-FFF2-40B4-BE49-F238E27FC236}">
                <a16:creationId xmlns:a16="http://schemas.microsoft.com/office/drawing/2014/main" id="{DC723330-F09C-4F4C-A1D4-D59DAE454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EC2C6-BEC1-46E0-9C07-38B061EAFF8D}"/>
              </a:ext>
            </a:extLst>
          </p:cNvPr>
          <p:cNvSpPr>
            <a:spLocks noGrp="1"/>
          </p:cNvSpPr>
          <p:nvPr>
            <p:ph type="sldNum" sz="quarter" idx="12"/>
          </p:nvPr>
        </p:nvSpPr>
        <p:spPr/>
        <p:txBody>
          <a:bodyPr/>
          <a:lstStyle/>
          <a:p>
            <a:fld id="{1A019BBE-322B-419C-A5D5-04AFB47D8BF4}" type="slidenum">
              <a:rPr lang="en-US" smtClean="0"/>
              <a:t>‹#›</a:t>
            </a:fld>
            <a:endParaRPr lang="en-US"/>
          </a:p>
        </p:txBody>
      </p:sp>
    </p:spTree>
    <p:extLst>
      <p:ext uri="{BB962C8B-B14F-4D97-AF65-F5344CB8AC3E}">
        <p14:creationId xmlns:p14="http://schemas.microsoft.com/office/powerpoint/2010/main" val="3605380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6D50-BB8A-472D-B58B-A2C5361C20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78A492-6F49-4D2A-A824-0F40693376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1B2FB-C8A5-43F6-854F-D34F99E3407B}"/>
              </a:ext>
            </a:extLst>
          </p:cNvPr>
          <p:cNvSpPr>
            <a:spLocks noGrp="1"/>
          </p:cNvSpPr>
          <p:nvPr>
            <p:ph type="dt" sz="half" idx="10"/>
          </p:nvPr>
        </p:nvSpPr>
        <p:spPr/>
        <p:txBody>
          <a:bodyPr/>
          <a:lstStyle/>
          <a:p>
            <a:fld id="{CA2C1496-5506-4BA5-B163-7AF3960A6BB7}" type="datetimeFigureOut">
              <a:rPr lang="en-US" smtClean="0"/>
              <a:t>12/18/2021</a:t>
            </a:fld>
            <a:endParaRPr lang="en-US"/>
          </a:p>
        </p:txBody>
      </p:sp>
      <p:sp>
        <p:nvSpPr>
          <p:cNvPr id="5" name="Footer Placeholder 4">
            <a:extLst>
              <a:ext uri="{FF2B5EF4-FFF2-40B4-BE49-F238E27FC236}">
                <a16:creationId xmlns:a16="http://schemas.microsoft.com/office/drawing/2014/main" id="{6FFA5E3A-371A-4141-A30E-27E26C996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4CEF6-A13E-4A9B-9272-4A6A301D8D94}"/>
              </a:ext>
            </a:extLst>
          </p:cNvPr>
          <p:cNvSpPr>
            <a:spLocks noGrp="1"/>
          </p:cNvSpPr>
          <p:nvPr>
            <p:ph type="sldNum" sz="quarter" idx="12"/>
          </p:nvPr>
        </p:nvSpPr>
        <p:spPr/>
        <p:txBody>
          <a:bodyPr/>
          <a:lstStyle/>
          <a:p>
            <a:fld id="{1A019BBE-322B-419C-A5D5-04AFB47D8BF4}" type="slidenum">
              <a:rPr lang="en-US" smtClean="0"/>
              <a:t>‹#›</a:t>
            </a:fld>
            <a:endParaRPr lang="en-US"/>
          </a:p>
        </p:txBody>
      </p:sp>
    </p:spTree>
    <p:extLst>
      <p:ext uri="{BB962C8B-B14F-4D97-AF65-F5344CB8AC3E}">
        <p14:creationId xmlns:p14="http://schemas.microsoft.com/office/powerpoint/2010/main" val="3460018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E38FAF-72BB-4297-87A7-F01ACFE003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B88E6F-19FC-49E7-86C1-2C4B00FBDA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2818A-04C7-44BD-B73E-767231F89340}"/>
              </a:ext>
            </a:extLst>
          </p:cNvPr>
          <p:cNvSpPr>
            <a:spLocks noGrp="1"/>
          </p:cNvSpPr>
          <p:nvPr>
            <p:ph type="dt" sz="half" idx="10"/>
          </p:nvPr>
        </p:nvSpPr>
        <p:spPr/>
        <p:txBody>
          <a:bodyPr/>
          <a:lstStyle/>
          <a:p>
            <a:fld id="{CA2C1496-5506-4BA5-B163-7AF3960A6BB7}" type="datetimeFigureOut">
              <a:rPr lang="en-US" smtClean="0"/>
              <a:t>12/18/2021</a:t>
            </a:fld>
            <a:endParaRPr lang="en-US"/>
          </a:p>
        </p:txBody>
      </p:sp>
      <p:sp>
        <p:nvSpPr>
          <p:cNvPr id="5" name="Footer Placeholder 4">
            <a:extLst>
              <a:ext uri="{FF2B5EF4-FFF2-40B4-BE49-F238E27FC236}">
                <a16:creationId xmlns:a16="http://schemas.microsoft.com/office/drawing/2014/main" id="{408C0EAF-8187-48EA-AA3B-0A86B6DA31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D87D4-711E-44F3-98D0-E2FD40CA899D}"/>
              </a:ext>
            </a:extLst>
          </p:cNvPr>
          <p:cNvSpPr>
            <a:spLocks noGrp="1"/>
          </p:cNvSpPr>
          <p:nvPr>
            <p:ph type="sldNum" sz="quarter" idx="12"/>
          </p:nvPr>
        </p:nvSpPr>
        <p:spPr/>
        <p:txBody>
          <a:bodyPr/>
          <a:lstStyle/>
          <a:p>
            <a:fld id="{1A019BBE-322B-419C-A5D5-04AFB47D8BF4}" type="slidenum">
              <a:rPr lang="en-US" smtClean="0"/>
              <a:t>‹#›</a:t>
            </a:fld>
            <a:endParaRPr lang="en-US"/>
          </a:p>
        </p:txBody>
      </p:sp>
    </p:spTree>
    <p:extLst>
      <p:ext uri="{BB962C8B-B14F-4D97-AF65-F5344CB8AC3E}">
        <p14:creationId xmlns:p14="http://schemas.microsoft.com/office/powerpoint/2010/main" val="50067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D8196-361E-46E9-9074-700568AB4B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0310B7-A045-4552-A8F8-2DB3F4F285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DB8B63-6281-4A0B-BA08-2A1CD70230A0}"/>
              </a:ext>
            </a:extLst>
          </p:cNvPr>
          <p:cNvSpPr>
            <a:spLocks noGrp="1"/>
          </p:cNvSpPr>
          <p:nvPr>
            <p:ph type="dt" sz="half" idx="10"/>
          </p:nvPr>
        </p:nvSpPr>
        <p:spPr/>
        <p:txBody>
          <a:bodyPr/>
          <a:lstStyle/>
          <a:p>
            <a:fld id="{CA2C1496-5506-4BA5-B163-7AF3960A6BB7}" type="datetimeFigureOut">
              <a:rPr lang="en-US" smtClean="0"/>
              <a:t>12/18/2021</a:t>
            </a:fld>
            <a:endParaRPr lang="en-US"/>
          </a:p>
        </p:txBody>
      </p:sp>
      <p:sp>
        <p:nvSpPr>
          <p:cNvPr id="5" name="Footer Placeholder 4">
            <a:extLst>
              <a:ext uri="{FF2B5EF4-FFF2-40B4-BE49-F238E27FC236}">
                <a16:creationId xmlns:a16="http://schemas.microsoft.com/office/drawing/2014/main" id="{A574E03D-A985-453C-A83A-000AB6521F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86DCF-0AC7-4910-80C0-25E5A335A657}"/>
              </a:ext>
            </a:extLst>
          </p:cNvPr>
          <p:cNvSpPr>
            <a:spLocks noGrp="1"/>
          </p:cNvSpPr>
          <p:nvPr>
            <p:ph type="sldNum" sz="quarter" idx="12"/>
          </p:nvPr>
        </p:nvSpPr>
        <p:spPr/>
        <p:txBody>
          <a:bodyPr/>
          <a:lstStyle/>
          <a:p>
            <a:fld id="{1A019BBE-322B-419C-A5D5-04AFB47D8BF4}" type="slidenum">
              <a:rPr lang="en-US" smtClean="0"/>
              <a:t>‹#›</a:t>
            </a:fld>
            <a:endParaRPr lang="en-US"/>
          </a:p>
        </p:txBody>
      </p:sp>
    </p:spTree>
    <p:extLst>
      <p:ext uri="{BB962C8B-B14F-4D97-AF65-F5344CB8AC3E}">
        <p14:creationId xmlns:p14="http://schemas.microsoft.com/office/powerpoint/2010/main" val="4250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CC6F-D1D2-43A6-AE03-1C3684121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D68FBE-138B-4BFC-922C-7174D7B808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8EFF84-15FB-45F5-A152-F8C288A41B67}"/>
              </a:ext>
            </a:extLst>
          </p:cNvPr>
          <p:cNvSpPr>
            <a:spLocks noGrp="1"/>
          </p:cNvSpPr>
          <p:nvPr>
            <p:ph type="dt" sz="half" idx="10"/>
          </p:nvPr>
        </p:nvSpPr>
        <p:spPr/>
        <p:txBody>
          <a:bodyPr/>
          <a:lstStyle/>
          <a:p>
            <a:fld id="{CA2C1496-5506-4BA5-B163-7AF3960A6BB7}" type="datetimeFigureOut">
              <a:rPr lang="en-US" smtClean="0"/>
              <a:t>12/18/2021</a:t>
            </a:fld>
            <a:endParaRPr lang="en-US"/>
          </a:p>
        </p:txBody>
      </p:sp>
      <p:sp>
        <p:nvSpPr>
          <p:cNvPr id="5" name="Footer Placeholder 4">
            <a:extLst>
              <a:ext uri="{FF2B5EF4-FFF2-40B4-BE49-F238E27FC236}">
                <a16:creationId xmlns:a16="http://schemas.microsoft.com/office/drawing/2014/main" id="{6988C3EA-E1E7-46F3-BDE8-8EACB5C8B4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A6D369-0839-421B-B99E-0E051C201C15}"/>
              </a:ext>
            </a:extLst>
          </p:cNvPr>
          <p:cNvSpPr>
            <a:spLocks noGrp="1"/>
          </p:cNvSpPr>
          <p:nvPr>
            <p:ph type="sldNum" sz="quarter" idx="12"/>
          </p:nvPr>
        </p:nvSpPr>
        <p:spPr/>
        <p:txBody>
          <a:bodyPr/>
          <a:lstStyle/>
          <a:p>
            <a:fld id="{1A019BBE-322B-419C-A5D5-04AFB47D8BF4}" type="slidenum">
              <a:rPr lang="en-US" smtClean="0"/>
              <a:t>‹#›</a:t>
            </a:fld>
            <a:endParaRPr lang="en-US"/>
          </a:p>
        </p:txBody>
      </p:sp>
    </p:spTree>
    <p:extLst>
      <p:ext uri="{BB962C8B-B14F-4D97-AF65-F5344CB8AC3E}">
        <p14:creationId xmlns:p14="http://schemas.microsoft.com/office/powerpoint/2010/main" val="144209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7DFD1-935F-46F3-87AA-F75DA8A80A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02C96C-8D86-48BF-91B8-8193135843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5D58B2-05E5-45AE-9BF9-B9B37299BC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F16821-4D72-4072-AA3F-5BEB93E952D9}"/>
              </a:ext>
            </a:extLst>
          </p:cNvPr>
          <p:cNvSpPr>
            <a:spLocks noGrp="1"/>
          </p:cNvSpPr>
          <p:nvPr>
            <p:ph type="dt" sz="half" idx="10"/>
          </p:nvPr>
        </p:nvSpPr>
        <p:spPr/>
        <p:txBody>
          <a:bodyPr/>
          <a:lstStyle/>
          <a:p>
            <a:fld id="{CA2C1496-5506-4BA5-B163-7AF3960A6BB7}" type="datetimeFigureOut">
              <a:rPr lang="en-US" smtClean="0"/>
              <a:t>12/18/2021</a:t>
            </a:fld>
            <a:endParaRPr lang="en-US"/>
          </a:p>
        </p:txBody>
      </p:sp>
      <p:sp>
        <p:nvSpPr>
          <p:cNvPr id="6" name="Footer Placeholder 5">
            <a:extLst>
              <a:ext uri="{FF2B5EF4-FFF2-40B4-BE49-F238E27FC236}">
                <a16:creationId xmlns:a16="http://schemas.microsoft.com/office/drawing/2014/main" id="{C4577452-957F-48F2-8D0A-09679F477C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8072E0-0E2D-45A1-B5AC-065507559E8B}"/>
              </a:ext>
            </a:extLst>
          </p:cNvPr>
          <p:cNvSpPr>
            <a:spLocks noGrp="1"/>
          </p:cNvSpPr>
          <p:nvPr>
            <p:ph type="sldNum" sz="quarter" idx="12"/>
          </p:nvPr>
        </p:nvSpPr>
        <p:spPr/>
        <p:txBody>
          <a:bodyPr/>
          <a:lstStyle/>
          <a:p>
            <a:fld id="{1A019BBE-322B-419C-A5D5-04AFB47D8BF4}" type="slidenum">
              <a:rPr lang="en-US" smtClean="0"/>
              <a:t>‹#›</a:t>
            </a:fld>
            <a:endParaRPr lang="en-US"/>
          </a:p>
        </p:txBody>
      </p:sp>
    </p:spTree>
    <p:extLst>
      <p:ext uri="{BB962C8B-B14F-4D97-AF65-F5344CB8AC3E}">
        <p14:creationId xmlns:p14="http://schemas.microsoft.com/office/powerpoint/2010/main" val="3348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1FBB5-C58D-484F-A651-2429A77A6E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02780-E5A8-4F7C-BBC7-C112C4996D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607668-5E66-4237-ADAB-7EC74AC70A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56DDA6-B58B-4B0D-886F-8E9B73A49F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769BA2-FA63-4370-A072-8D2BC77B40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BFDD05-A6D8-4447-A575-E3CA223DABEA}"/>
              </a:ext>
            </a:extLst>
          </p:cNvPr>
          <p:cNvSpPr>
            <a:spLocks noGrp="1"/>
          </p:cNvSpPr>
          <p:nvPr>
            <p:ph type="dt" sz="half" idx="10"/>
          </p:nvPr>
        </p:nvSpPr>
        <p:spPr/>
        <p:txBody>
          <a:bodyPr/>
          <a:lstStyle/>
          <a:p>
            <a:fld id="{CA2C1496-5506-4BA5-B163-7AF3960A6BB7}" type="datetimeFigureOut">
              <a:rPr lang="en-US" smtClean="0"/>
              <a:t>12/18/2021</a:t>
            </a:fld>
            <a:endParaRPr lang="en-US"/>
          </a:p>
        </p:txBody>
      </p:sp>
      <p:sp>
        <p:nvSpPr>
          <p:cNvPr id="8" name="Footer Placeholder 7">
            <a:extLst>
              <a:ext uri="{FF2B5EF4-FFF2-40B4-BE49-F238E27FC236}">
                <a16:creationId xmlns:a16="http://schemas.microsoft.com/office/drawing/2014/main" id="{AB92C405-8A4B-4C89-9674-50FE3D4FC7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EEA996-3F56-4E02-97F1-1BD3D7FE6B96}"/>
              </a:ext>
            </a:extLst>
          </p:cNvPr>
          <p:cNvSpPr>
            <a:spLocks noGrp="1"/>
          </p:cNvSpPr>
          <p:nvPr>
            <p:ph type="sldNum" sz="quarter" idx="12"/>
          </p:nvPr>
        </p:nvSpPr>
        <p:spPr/>
        <p:txBody>
          <a:bodyPr/>
          <a:lstStyle/>
          <a:p>
            <a:fld id="{1A019BBE-322B-419C-A5D5-04AFB47D8BF4}" type="slidenum">
              <a:rPr lang="en-US" smtClean="0"/>
              <a:t>‹#›</a:t>
            </a:fld>
            <a:endParaRPr lang="en-US"/>
          </a:p>
        </p:txBody>
      </p:sp>
    </p:spTree>
    <p:extLst>
      <p:ext uri="{BB962C8B-B14F-4D97-AF65-F5344CB8AC3E}">
        <p14:creationId xmlns:p14="http://schemas.microsoft.com/office/powerpoint/2010/main" val="48262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3A5C-FBD1-4FFD-845F-C6DE93C74E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ABBA75-7E28-4BCB-8709-D2E8BD077FAD}"/>
              </a:ext>
            </a:extLst>
          </p:cNvPr>
          <p:cNvSpPr>
            <a:spLocks noGrp="1"/>
          </p:cNvSpPr>
          <p:nvPr>
            <p:ph type="dt" sz="half" idx="10"/>
          </p:nvPr>
        </p:nvSpPr>
        <p:spPr/>
        <p:txBody>
          <a:bodyPr/>
          <a:lstStyle/>
          <a:p>
            <a:fld id="{CA2C1496-5506-4BA5-B163-7AF3960A6BB7}" type="datetimeFigureOut">
              <a:rPr lang="en-US" smtClean="0"/>
              <a:t>12/18/2021</a:t>
            </a:fld>
            <a:endParaRPr lang="en-US"/>
          </a:p>
        </p:txBody>
      </p:sp>
      <p:sp>
        <p:nvSpPr>
          <p:cNvPr id="4" name="Footer Placeholder 3">
            <a:extLst>
              <a:ext uri="{FF2B5EF4-FFF2-40B4-BE49-F238E27FC236}">
                <a16:creationId xmlns:a16="http://schemas.microsoft.com/office/drawing/2014/main" id="{B47870E2-6584-465A-BC00-3D3AFD7526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E3468E-59C4-415F-A845-D8D72B5AEAF0}"/>
              </a:ext>
            </a:extLst>
          </p:cNvPr>
          <p:cNvSpPr>
            <a:spLocks noGrp="1"/>
          </p:cNvSpPr>
          <p:nvPr>
            <p:ph type="sldNum" sz="quarter" idx="12"/>
          </p:nvPr>
        </p:nvSpPr>
        <p:spPr/>
        <p:txBody>
          <a:bodyPr/>
          <a:lstStyle/>
          <a:p>
            <a:fld id="{1A019BBE-322B-419C-A5D5-04AFB47D8BF4}" type="slidenum">
              <a:rPr lang="en-US" smtClean="0"/>
              <a:t>‹#›</a:t>
            </a:fld>
            <a:endParaRPr lang="en-US"/>
          </a:p>
        </p:txBody>
      </p:sp>
    </p:spTree>
    <p:extLst>
      <p:ext uri="{BB962C8B-B14F-4D97-AF65-F5344CB8AC3E}">
        <p14:creationId xmlns:p14="http://schemas.microsoft.com/office/powerpoint/2010/main" val="463415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73E6DB-6781-49B3-86A8-E7113B2CE431}"/>
              </a:ext>
            </a:extLst>
          </p:cNvPr>
          <p:cNvSpPr>
            <a:spLocks noGrp="1"/>
          </p:cNvSpPr>
          <p:nvPr>
            <p:ph type="dt" sz="half" idx="10"/>
          </p:nvPr>
        </p:nvSpPr>
        <p:spPr/>
        <p:txBody>
          <a:bodyPr/>
          <a:lstStyle/>
          <a:p>
            <a:fld id="{CA2C1496-5506-4BA5-B163-7AF3960A6BB7}" type="datetimeFigureOut">
              <a:rPr lang="en-US" smtClean="0"/>
              <a:t>12/18/2021</a:t>
            </a:fld>
            <a:endParaRPr lang="en-US"/>
          </a:p>
        </p:txBody>
      </p:sp>
      <p:sp>
        <p:nvSpPr>
          <p:cNvPr id="3" name="Footer Placeholder 2">
            <a:extLst>
              <a:ext uri="{FF2B5EF4-FFF2-40B4-BE49-F238E27FC236}">
                <a16:creationId xmlns:a16="http://schemas.microsoft.com/office/drawing/2014/main" id="{614663F2-8581-421F-AE0B-E9B8233E9E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97331C-B8AC-4028-B7E3-F3612DB4F1D3}"/>
              </a:ext>
            </a:extLst>
          </p:cNvPr>
          <p:cNvSpPr>
            <a:spLocks noGrp="1"/>
          </p:cNvSpPr>
          <p:nvPr>
            <p:ph type="sldNum" sz="quarter" idx="12"/>
          </p:nvPr>
        </p:nvSpPr>
        <p:spPr/>
        <p:txBody>
          <a:bodyPr/>
          <a:lstStyle/>
          <a:p>
            <a:fld id="{1A019BBE-322B-419C-A5D5-04AFB47D8BF4}" type="slidenum">
              <a:rPr lang="en-US" smtClean="0"/>
              <a:t>‹#›</a:t>
            </a:fld>
            <a:endParaRPr lang="en-US"/>
          </a:p>
        </p:txBody>
      </p:sp>
    </p:spTree>
    <p:extLst>
      <p:ext uri="{BB962C8B-B14F-4D97-AF65-F5344CB8AC3E}">
        <p14:creationId xmlns:p14="http://schemas.microsoft.com/office/powerpoint/2010/main" val="4192160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77259-F741-40F3-A777-69F4243DA9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0FA373-767C-4DCC-8C4B-95B5E8C3D6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FF68B1-F6DB-4409-AB99-99E6FC4A28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952025-58BE-43BF-955A-424135E5EFE7}"/>
              </a:ext>
            </a:extLst>
          </p:cNvPr>
          <p:cNvSpPr>
            <a:spLocks noGrp="1"/>
          </p:cNvSpPr>
          <p:nvPr>
            <p:ph type="dt" sz="half" idx="10"/>
          </p:nvPr>
        </p:nvSpPr>
        <p:spPr/>
        <p:txBody>
          <a:bodyPr/>
          <a:lstStyle/>
          <a:p>
            <a:fld id="{CA2C1496-5506-4BA5-B163-7AF3960A6BB7}" type="datetimeFigureOut">
              <a:rPr lang="en-US" smtClean="0"/>
              <a:t>12/18/2021</a:t>
            </a:fld>
            <a:endParaRPr lang="en-US"/>
          </a:p>
        </p:txBody>
      </p:sp>
      <p:sp>
        <p:nvSpPr>
          <p:cNvPr id="6" name="Footer Placeholder 5">
            <a:extLst>
              <a:ext uri="{FF2B5EF4-FFF2-40B4-BE49-F238E27FC236}">
                <a16:creationId xmlns:a16="http://schemas.microsoft.com/office/drawing/2014/main" id="{05640421-3118-4E8B-A2B2-88A0C4C36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ED22D2-E398-4DB9-8F9D-D0D8CC5836C5}"/>
              </a:ext>
            </a:extLst>
          </p:cNvPr>
          <p:cNvSpPr>
            <a:spLocks noGrp="1"/>
          </p:cNvSpPr>
          <p:nvPr>
            <p:ph type="sldNum" sz="quarter" idx="12"/>
          </p:nvPr>
        </p:nvSpPr>
        <p:spPr/>
        <p:txBody>
          <a:bodyPr/>
          <a:lstStyle/>
          <a:p>
            <a:fld id="{1A019BBE-322B-419C-A5D5-04AFB47D8BF4}" type="slidenum">
              <a:rPr lang="en-US" smtClean="0"/>
              <a:t>‹#›</a:t>
            </a:fld>
            <a:endParaRPr lang="en-US"/>
          </a:p>
        </p:txBody>
      </p:sp>
    </p:spTree>
    <p:extLst>
      <p:ext uri="{BB962C8B-B14F-4D97-AF65-F5344CB8AC3E}">
        <p14:creationId xmlns:p14="http://schemas.microsoft.com/office/powerpoint/2010/main" val="20781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A04C-4AE8-4BB9-B59F-B17E026460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DF6B84-64E8-4306-9E89-FF14019165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77938E-E158-45DB-813B-36BB01905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37F02A-584D-42AF-9976-4FBECF86A816}"/>
              </a:ext>
            </a:extLst>
          </p:cNvPr>
          <p:cNvSpPr>
            <a:spLocks noGrp="1"/>
          </p:cNvSpPr>
          <p:nvPr>
            <p:ph type="dt" sz="half" idx="10"/>
          </p:nvPr>
        </p:nvSpPr>
        <p:spPr/>
        <p:txBody>
          <a:bodyPr/>
          <a:lstStyle/>
          <a:p>
            <a:fld id="{CA2C1496-5506-4BA5-B163-7AF3960A6BB7}" type="datetimeFigureOut">
              <a:rPr lang="en-US" smtClean="0"/>
              <a:t>12/18/2021</a:t>
            </a:fld>
            <a:endParaRPr lang="en-US"/>
          </a:p>
        </p:txBody>
      </p:sp>
      <p:sp>
        <p:nvSpPr>
          <p:cNvPr id="6" name="Footer Placeholder 5">
            <a:extLst>
              <a:ext uri="{FF2B5EF4-FFF2-40B4-BE49-F238E27FC236}">
                <a16:creationId xmlns:a16="http://schemas.microsoft.com/office/drawing/2014/main" id="{4C112162-1D7F-46AA-BF3D-BEF16C72DF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84145E-0DF7-4C80-A392-22DB79B8DA83}"/>
              </a:ext>
            </a:extLst>
          </p:cNvPr>
          <p:cNvSpPr>
            <a:spLocks noGrp="1"/>
          </p:cNvSpPr>
          <p:nvPr>
            <p:ph type="sldNum" sz="quarter" idx="12"/>
          </p:nvPr>
        </p:nvSpPr>
        <p:spPr/>
        <p:txBody>
          <a:bodyPr/>
          <a:lstStyle/>
          <a:p>
            <a:fld id="{1A019BBE-322B-419C-A5D5-04AFB47D8BF4}" type="slidenum">
              <a:rPr lang="en-US" smtClean="0"/>
              <a:t>‹#›</a:t>
            </a:fld>
            <a:endParaRPr lang="en-US"/>
          </a:p>
        </p:txBody>
      </p:sp>
    </p:spTree>
    <p:extLst>
      <p:ext uri="{BB962C8B-B14F-4D97-AF65-F5344CB8AC3E}">
        <p14:creationId xmlns:p14="http://schemas.microsoft.com/office/powerpoint/2010/main" val="1723939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74BB2D-1531-4DF1-A401-4E71645EF0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BA3FE8-9075-4118-9EBF-FB0DCDFF49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1335D7-B755-4A09-8A0E-3AFA93BB29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C1496-5506-4BA5-B163-7AF3960A6BB7}" type="datetimeFigureOut">
              <a:rPr lang="en-US" smtClean="0"/>
              <a:t>12/18/2021</a:t>
            </a:fld>
            <a:endParaRPr lang="en-US"/>
          </a:p>
        </p:txBody>
      </p:sp>
      <p:sp>
        <p:nvSpPr>
          <p:cNvPr id="5" name="Footer Placeholder 4">
            <a:extLst>
              <a:ext uri="{FF2B5EF4-FFF2-40B4-BE49-F238E27FC236}">
                <a16:creationId xmlns:a16="http://schemas.microsoft.com/office/drawing/2014/main" id="{743EDD43-41EF-4B60-A674-8174F1FEF8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F2C52C-7A05-476C-9D25-AC18C11142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19BBE-322B-419C-A5D5-04AFB47D8BF4}" type="slidenum">
              <a:rPr lang="en-US" smtClean="0"/>
              <a:t>‹#›</a:t>
            </a:fld>
            <a:endParaRPr lang="en-US"/>
          </a:p>
        </p:txBody>
      </p:sp>
    </p:spTree>
    <p:extLst>
      <p:ext uri="{BB962C8B-B14F-4D97-AF65-F5344CB8AC3E}">
        <p14:creationId xmlns:p14="http://schemas.microsoft.com/office/powerpoint/2010/main" val="298624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C934-707C-4B55-B2C6-2EBD51FFDF03}"/>
              </a:ext>
            </a:extLst>
          </p:cNvPr>
          <p:cNvSpPr>
            <a:spLocks noGrp="1"/>
          </p:cNvSpPr>
          <p:nvPr>
            <p:ph type="ctrTitle"/>
          </p:nvPr>
        </p:nvSpPr>
        <p:spPr/>
        <p:txBody>
          <a:bodyPr/>
          <a:lstStyle/>
          <a:p>
            <a:r>
              <a:rPr lang="en-US" dirty="0"/>
              <a:t>Tilt induced power in spectacles</a:t>
            </a:r>
          </a:p>
        </p:txBody>
      </p:sp>
      <p:sp>
        <p:nvSpPr>
          <p:cNvPr id="3" name="Subtitle 2">
            <a:extLst>
              <a:ext uri="{FF2B5EF4-FFF2-40B4-BE49-F238E27FC236}">
                <a16:creationId xmlns:a16="http://schemas.microsoft.com/office/drawing/2014/main" id="{C7B03E61-0795-4E14-9728-E5AC5E9C874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38393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EA040-DFE3-4A62-8DC3-72AB22D7CE0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E2DC68F-946C-4E20-B8AC-D6C5D9389D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0348" y="855751"/>
            <a:ext cx="7179365" cy="5332324"/>
          </a:xfrm>
        </p:spPr>
      </p:pic>
    </p:spTree>
    <p:extLst>
      <p:ext uri="{BB962C8B-B14F-4D97-AF65-F5344CB8AC3E}">
        <p14:creationId xmlns:p14="http://schemas.microsoft.com/office/powerpoint/2010/main" val="381206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5212-45A7-4A2D-A854-1A2F362CBA5F}"/>
              </a:ext>
            </a:extLst>
          </p:cNvPr>
          <p:cNvSpPr>
            <a:spLocks noGrp="1"/>
          </p:cNvSpPr>
          <p:nvPr>
            <p:ph type="title"/>
          </p:nvPr>
        </p:nvSpPr>
        <p:spPr/>
        <p:txBody>
          <a:bodyPr/>
          <a:lstStyle/>
          <a:p>
            <a:r>
              <a:rPr lang="en-US" dirty="0"/>
              <a:t>For spherocylindrical lenses.</a:t>
            </a:r>
          </a:p>
        </p:txBody>
      </p:sp>
      <p:sp>
        <p:nvSpPr>
          <p:cNvPr id="3" name="Content Placeholder 2">
            <a:extLst>
              <a:ext uri="{FF2B5EF4-FFF2-40B4-BE49-F238E27FC236}">
                <a16:creationId xmlns:a16="http://schemas.microsoft.com/office/drawing/2014/main" id="{4086CB0F-AB3F-4608-AEFF-7A1EDE66331E}"/>
              </a:ext>
            </a:extLst>
          </p:cNvPr>
          <p:cNvSpPr>
            <a:spLocks noGrp="1"/>
          </p:cNvSpPr>
          <p:nvPr>
            <p:ph idx="1"/>
          </p:nvPr>
        </p:nvSpPr>
        <p:spPr/>
        <p:txBody>
          <a:bodyPr/>
          <a:lstStyle/>
          <a:p>
            <a:r>
              <a:rPr lang="en-US" sz="2400" b="0" i="0" dirty="0">
                <a:solidFill>
                  <a:srgbClr val="231F20"/>
                </a:solidFill>
                <a:effectLst/>
              </a:rPr>
              <a:t>The effective power in the sagittal meridian is</a:t>
            </a:r>
            <a:r>
              <a:rPr lang="en-US" sz="1800" b="0" i="0" dirty="0">
                <a:solidFill>
                  <a:srgbClr val="231F20"/>
                </a:solidFill>
                <a:effectLst/>
                <a:latin typeface="JansonText-Roman"/>
              </a:rPr>
              <a:t>:</a:t>
            </a:r>
            <a:r>
              <a:rPr lang="en-US" dirty="0"/>
              <a:t> </a:t>
            </a:r>
            <a:br>
              <a:rPr lang="en-US" dirty="0"/>
            </a:br>
            <a:endParaRPr lang="en-US" dirty="0"/>
          </a:p>
          <a:p>
            <a:endParaRPr lang="en-US" dirty="0"/>
          </a:p>
          <a:p>
            <a:endParaRPr lang="en-US" dirty="0"/>
          </a:p>
          <a:p>
            <a:endParaRPr lang="en-US" dirty="0"/>
          </a:p>
          <a:p>
            <a:r>
              <a:rPr lang="en-US" sz="2400" b="0" i="0" dirty="0">
                <a:solidFill>
                  <a:srgbClr val="231F20"/>
                </a:solidFill>
                <a:effectLst/>
              </a:rPr>
              <a:t>The power in the tangential meridian is</a:t>
            </a:r>
            <a:r>
              <a:rPr lang="en-US" sz="2400" dirty="0"/>
              <a:t> </a:t>
            </a:r>
            <a:br>
              <a:rPr lang="en-US" dirty="0"/>
            </a:br>
            <a:endParaRPr lang="en-US" dirty="0"/>
          </a:p>
        </p:txBody>
      </p:sp>
      <p:pic>
        <p:nvPicPr>
          <p:cNvPr id="5" name="Picture 4">
            <a:extLst>
              <a:ext uri="{FF2B5EF4-FFF2-40B4-BE49-F238E27FC236}">
                <a16:creationId xmlns:a16="http://schemas.microsoft.com/office/drawing/2014/main" id="{48DEC604-ABB1-4197-9096-D4A422C24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024" y="2801664"/>
            <a:ext cx="2846619" cy="1254671"/>
          </a:xfrm>
          <a:prstGeom prst="rect">
            <a:avLst/>
          </a:prstGeom>
        </p:spPr>
      </p:pic>
      <p:pic>
        <p:nvPicPr>
          <p:cNvPr id="7" name="Picture 6">
            <a:extLst>
              <a:ext uri="{FF2B5EF4-FFF2-40B4-BE49-F238E27FC236}">
                <a16:creationId xmlns:a16="http://schemas.microsoft.com/office/drawing/2014/main" id="{7A33F6B2-501D-44CA-97E2-C6AE4B08E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1024" y="5026520"/>
            <a:ext cx="2909164" cy="1150443"/>
          </a:xfrm>
          <a:prstGeom prst="rect">
            <a:avLst/>
          </a:prstGeom>
        </p:spPr>
      </p:pic>
    </p:spTree>
    <p:extLst>
      <p:ext uri="{BB962C8B-B14F-4D97-AF65-F5344CB8AC3E}">
        <p14:creationId xmlns:p14="http://schemas.microsoft.com/office/powerpoint/2010/main" val="3309465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AE331-3DBF-4588-BDD7-A0D5527D46FF}"/>
              </a:ext>
            </a:extLst>
          </p:cNvPr>
          <p:cNvSpPr>
            <a:spLocks noGrp="1"/>
          </p:cNvSpPr>
          <p:nvPr>
            <p:ph type="title"/>
          </p:nvPr>
        </p:nvSpPr>
        <p:spPr/>
        <p:txBody>
          <a:bodyPr>
            <a:normAutofit fontScale="90000"/>
          </a:bodyPr>
          <a:lstStyle/>
          <a:p>
            <a:br>
              <a:rPr lang="en-US" sz="4000" dirty="0"/>
            </a:br>
            <a:br>
              <a:rPr lang="en-US" sz="4000" dirty="0"/>
            </a:br>
            <a:br>
              <a:rPr lang="en-US" sz="4000" dirty="0"/>
            </a:br>
            <a:r>
              <a:rPr lang="en-US" sz="4000" dirty="0"/>
              <a:t>Face – form tilt</a:t>
            </a:r>
            <a:br>
              <a:rPr lang="en-US" dirty="0"/>
            </a:br>
            <a:br>
              <a:rPr lang="en-US" dirty="0"/>
            </a:br>
            <a:r>
              <a:rPr lang="en-US" sz="2700" b="0" i="0" dirty="0">
                <a:solidFill>
                  <a:srgbClr val="333333"/>
                </a:solidFill>
                <a:effectLst/>
                <a:latin typeface="Lato" panose="020F0502020204030203" pitchFamily="34" charset="0"/>
              </a:rPr>
              <a:t>Face form angle is also known as bow, wrap angle, or dihedral angle, and is defined as the ‘angle between the plane of the spectacle front and the plane of the right lens shape or of the left lens shape’. It is negative if the temporal edge of the lens is further away from the head than the plane of the front.</a:t>
            </a:r>
            <a:br>
              <a:rPr lang="en-US" sz="2700" dirty="0"/>
            </a:br>
            <a:endParaRPr lang="en-US" sz="2700" dirty="0">
              <a:latin typeface="+mn-lt"/>
            </a:endParaRPr>
          </a:p>
        </p:txBody>
      </p:sp>
      <p:pic>
        <p:nvPicPr>
          <p:cNvPr id="4" name="Content Placeholder 3">
            <a:extLst>
              <a:ext uri="{FF2B5EF4-FFF2-40B4-BE49-F238E27FC236}">
                <a16:creationId xmlns:a16="http://schemas.microsoft.com/office/drawing/2014/main" id="{DE62528E-B837-4AFE-A22B-451832A1910E}"/>
              </a:ext>
            </a:extLst>
          </p:cNvPr>
          <p:cNvPicPr>
            <a:picLocks noGrp="1" noChangeAspect="1"/>
          </p:cNvPicPr>
          <p:nvPr>
            <p:ph idx="1"/>
          </p:nvPr>
        </p:nvPicPr>
        <p:blipFill rotWithShape="1">
          <a:blip r:embed="rId2"/>
          <a:srcRect b="42399"/>
          <a:stretch/>
        </p:blipFill>
        <p:spPr>
          <a:xfrm>
            <a:off x="4329404" y="3180239"/>
            <a:ext cx="5942045" cy="3312636"/>
          </a:xfrm>
          <a:prstGeom prst="rect">
            <a:avLst/>
          </a:prstGeom>
        </p:spPr>
      </p:pic>
    </p:spTree>
    <p:extLst>
      <p:ext uri="{BB962C8B-B14F-4D97-AF65-F5344CB8AC3E}">
        <p14:creationId xmlns:p14="http://schemas.microsoft.com/office/powerpoint/2010/main" val="2749120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BB824-056D-41F3-AB4A-E00CD1A1A563}"/>
              </a:ext>
            </a:extLst>
          </p:cNvPr>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DF37276-7B7C-48BC-AC29-973C8572958D}"/>
                  </a:ext>
                </a:extLst>
              </p:cNvPr>
              <p:cNvSpPr>
                <a:spLocks noGrp="1"/>
              </p:cNvSpPr>
              <p:nvPr>
                <p:ph idx="1"/>
              </p:nvPr>
            </p:nvSpPr>
            <p:spPr/>
            <p:txBody>
              <a:bodyPr>
                <a:normAutofit/>
              </a:bodyPr>
              <a:lstStyle/>
              <a:p>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𝑠</m:t>
                        </m:r>
                      </m:sub>
                    </m:sSub>
                  </m:oMath>
                </a14:m>
                <a:r>
                  <a:rPr lang="en-US" dirty="0"/>
                  <a:t> =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r>
                      <a:rPr lang="en-US" b="0" i="0" smtClean="0">
                        <a:latin typeface="Cambria Math" panose="02040503050406030204" pitchFamily="18" charset="0"/>
                      </a:rPr>
                      <m:t>[ 1+</m:t>
                    </m:r>
                    <m:f>
                      <m:fPr>
                        <m:ctrlPr>
                          <a:rPr lang="en-US" i="1" dirty="0" smtClean="0">
                            <a:solidFill>
                              <a:srgbClr val="836967"/>
                            </a:solidFill>
                            <a:latin typeface="Cambria Math" panose="02040503050406030204" pitchFamily="18" charset="0"/>
                          </a:rPr>
                        </m:ctrlPr>
                      </m:fPr>
                      <m:num>
                        <m:func>
                          <m:funcPr>
                            <m:ctrlPr>
                              <a:rPr lang="en-US" i="1" dirty="0">
                                <a:solidFill>
                                  <a:srgbClr val="836967"/>
                                </a:solidFill>
                                <a:latin typeface="Cambria Math" panose="02040503050406030204" pitchFamily="18" charset="0"/>
                              </a:rPr>
                            </m:ctrlPr>
                          </m:funcPr>
                          <m:fName>
                            <m:sSup>
                              <m:sSupPr>
                                <m:ctrlPr>
                                  <a:rPr lang="en-US" i="1" dirty="0">
                                    <a:solidFill>
                                      <a:srgbClr val="836967"/>
                                    </a:solidFill>
                                    <a:latin typeface="Cambria Math" panose="02040503050406030204" pitchFamily="18" charset="0"/>
                                  </a:rPr>
                                </m:ctrlPr>
                              </m:sSupPr>
                              <m:e>
                                <m:r>
                                  <m:rPr>
                                    <m:sty m:val="p"/>
                                  </m:rPr>
                                  <a:rPr lang="en-US" dirty="0">
                                    <a:latin typeface="Cambria Math" panose="02040503050406030204" pitchFamily="18" charset="0"/>
                                  </a:rPr>
                                  <m:t>sin</m:t>
                                </m:r>
                              </m:e>
                              <m:sup>
                                <m:r>
                                  <a:rPr lang="en-US" i="0" dirty="0">
                                    <a:latin typeface="Cambria Math" panose="02040503050406030204" pitchFamily="18" charset="0"/>
                                  </a:rPr>
                                  <m:t>2</m:t>
                                </m:r>
                              </m:sup>
                            </m:sSup>
                          </m:fName>
                          <m:e>
                            <m:r>
                              <a:rPr lang="en-US" i="1" dirty="0">
                                <a:latin typeface="Cambria Math" panose="02040503050406030204" pitchFamily="18" charset="0"/>
                              </a:rPr>
                              <m:t>𝜃</m:t>
                            </m:r>
                          </m:e>
                        </m:func>
                      </m:num>
                      <m:den>
                        <m:r>
                          <a:rPr lang="en-US" i="0" dirty="0">
                            <a:latin typeface="Cambria Math" panose="02040503050406030204" pitchFamily="18" charset="0"/>
                          </a:rPr>
                          <m:t>2</m:t>
                        </m:r>
                        <m:r>
                          <a:rPr lang="en-US" i="1" dirty="0">
                            <a:latin typeface="Cambria Math" panose="02040503050406030204" pitchFamily="18" charset="0"/>
                          </a:rPr>
                          <m:t>𝑛</m:t>
                        </m:r>
                      </m:den>
                    </m:f>
                    <m:r>
                      <a:rPr lang="en-US" b="0" i="1" dirty="0" smtClean="0">
                        <a:latin typeface="Cambria Math" panose="02040503050406030204" pitchFamily="18" charset="0"/>
                      </a:rPr>
                      <m:t>]</m:t>
                    </m:r>
                  </m:oMath>
                </a14:m>
                <a:endParaRPr lang="en-US" dirty="0"/>
              </a:p>
              <a:p>
                <a:r>
                  <a:rPr lang="en-US" dirty="0"/>
                  <a:t>C =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sz="3200" b="0" i="0" dirty="0">
                    <a:solidFill>
                      <a:srgbClr val="231F20"/>
                    </a:solidFill>
                    <a:effectLst/>
                    <a:latin typeface="FranklinGothic-Book"/>
                  </a:rPr>
                  <a:t>tan2 </a:t>
                </a:r>
                <a:r>
                  <a:rPr lang="en-US" sz="3200" b="0" i="0" dirty="0">
                    <a:solidFill>
                      <a:srgbClr val="231F20"/>
                    </a:solidFill>
                    <a:effectLst/>
                    <a:latin typeface="Symbol-I"/>
                  </a:rPr>
                  <a:t>q</a:t>
                </a:r>
                <a:r>
                  <a:rPr lang="en-US" sz="3200" dirty="0"/>
                  <a:t> </a:t>
                </a:r>
              </a:p>
              <a:p>
                <a:endParaRPr lang="en-US" sz="3200" dirty="0"/>
              </a:p>
              <a:p>
                <a:endParaRPr lang="en-US" sz="3200" dirty="0"/>
              </a:p>
              <a:p>
                <a:endParaRPr lang="en-US" sz="3200" dirty="0"/>
              </a:p>
              <a:p>
                <a:pPr marL="0" indent="0">
                  <a:buNone/>
                </a:pPr>
                <a:r>
                  <a:rPr lang="en-US" sz="2000" b="0" i="0" dirty="0">
                    <a:solidFill>
                      <a:srgbClr val="231F20"/>
                    </a:solidFill>
                    <a:effectLst/>
                  </a:rPr>
                  <a:t>The sign (+ or -) of the induced cylinder is the same as the sign of the tilted lens. </a:t>
                </a:r>
              </a:p>
              <a:p>
                <a:pPr marL="0" indent="0">
                  <a:buNone/>
                </a:pPr>
                <a:r>
                  <a:rPr lang="en-US" sz="2000" b="0" i="0" dirty="0">
                    <a:solidFill>
                      <a:srgbClr val="231F20"/>
                    </a:solidFill>
                    <a:effectLst/>
                  </a:rPr>
                  <a:t>The axis of the induced cylinder is the same as the axis of tilt- </a:t>
                </a:r>
                <a:r>
                  <a:rPr lang="en-US" sz="2000" b="0" i="0" dirty="0" err="1">
                    <a:solidFill>
                      <a:srgbClr val="231F20"/>
                    </a:solidFill>
                    <a:effectLst/>
                  </a:rPr>
                  <a:t>i.e</a:t>
                </a:r>
                <a:r>
                  <a:rPr lang="en-US" sz="2000" b="0" i="0" dirty="0">
                    <a:solidFill>
                      <a:srgbClr val="231F20"/>
                    </a:solidFill>
                    <a:effectLst/>
                  </a:rPr>
                  <a:t>, 180</a:t>
                </a:r>
                <a:endParaRPr lang="en-US" sz="2000" dirty="0"/>
              </a:p>
            </p:txBody>
          </p:sp>
        </mc:Choice>
        <mc:Fallback>
          <p:sp>
            <p:nvSpPr>
              <p:cNvPr id="3" name="Content Placeholder 2">
                <a:extLst>
                  <a:ext uri="{FF2B5EF4-FFF2-40B4-BE49-F238E27FC236}">
                    <a16:creationId xmlns:a16="http://schemas.microsoft.com/office/drawing/2014/main" id="{4DF37276-7B7C-48BC-AC29-973C8572958D}"/>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Tree>
    <p:extLst>
      <p:ext uri="{BB962C8B-B14F-4D97-AF65-F5344CB8AC3E}">
        <p14:creationId xmlns:p14="http://schemas.microsoft.com/office/powerpoint/2010/main" val="2433624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538F0-B4F7-43BC-9ED8-D2E70A18CC14}"/>
              </a:ext>
            </a:extLst>
          </p:cNvPr>
          <p:cNvSpPr>
            <a:spLocks noGrp="1"/>
          </p:cNvSpPr>
          <p:nvPr>
            <p:ph type="title"/>
          </p:nvPr>
        </p:nvSpPr>
        <p:spPr/>
        <p:txBody>
          <a:bodyPr>
            <a:normAutofit/>
          </a:bodyPr>
          <a:lstStyle/>
          <a:p>
            <a:r>
              <a:rPr lang="en-US" sz="2800" b="0" i="0" dirty="0">
                <a:solidFill>
                  <a:srgbClr val="231F20"/>
                </a:solidFill>
                <a:effectLst/>
              </a:rPr>
              <a:t>Induced Prism with Wrap-Around Eyewear </a:t>
            </a:r>
            <a:br>
              <a:rPr lang="en-US" sz="2800" dirty="0"/>
            </a:br>
            <a:endParaRPr lang="en-US" sz="2800" dirty="0"/>
          </a:p>
        </p:txBody>
      </p:sp>
      <p:pic>
        <p:nvPicPr>
          <p:cNvPr id="4" name="Content Placeholder 3">
            <a:extLst>
              <a:ext uri="{FF2B5EF4-FFF2-40B4-BE49-F238E27FC236}">
                <a16:creationId xmlns:a16="http://schemas.microsoft.com/office/drawing/2014/main" id="{005A9A50-6EC1-4880-9860-1CCDE4D9BFE4}"/>
              </a:ext>
            </a:extLst>
          </p:cNvPr>
          <p:cNvPicPr>
            <a:picLocks noGrp="1" noChangeAspect="1"/>
          </p:cNvPicPr>
          <p:nvPr>
            <p:ph idx="1"/>
          </p:nvPr>
        </p:nvPicPr>
        <p:blipFill>
          <a:blip r:embed="rId2"/>
          <a:stretch>
            <a:fillRect/>
          </a:stretch>
        </p:blipFill>
        <p:spPr>
          <a:xfrm>
            <a:off x="8286543" y="2933071"/>
            <a:ext cx="3454884" cy="3628417"/>
          </a:xfrm>
          <a:prstGeom prst="rect">
            <a:avLst/>
          </a:prstGeom>
        </p:spPr>
      </p:pic>
      <p:sp>
        <p:nvSpPr>
          <p:cNvPr id="5" name="TextBox 4">
            <a:extLst>
              <a:ext uri="{FF2B5EF4-FFF2-40B4-BE49-F238E27FC236}">
                <a16:creationId xmlns:a16="http://schemas.microsoft.com/office/drawing/2014/main" id="{B3245B79-95A1-4E38-A0EA-9F8065B0AC43}"/>
              </a:ext>
            </a:extLst>
          </p:cNvPr>
          <p:cNvSpPr txBox="1"/>
          <p:nvPr/>
        </p:nvSpPr>
        <p:spPr>
          <a:xfrm>
            <a:off x="665922" y="1403544"/>
            <a:ext cx="10797208" cy="2462213"/>
          </a:xfrm>
          <a:prstGeom prst="rect">
            <a:avLst/>
          </a:prstGeom>
          <a:noFill/>
        </p:spPr>
        <p:txBody>
          <a:bodyPr wrap="square" rtlCol="0">
            <a:spAutoFit/>
          </a:bodyPr>
          <a:lstStyle/>
          <a:p>
            <a:r>
              <a:rPr lang="en-US" sz="2000" b="0" i="0" dirty="0">
                <a:solidFill>
                  <a:srgbClr val="231F20"/>
                </a:solidFill>
                <a:effectLst/>
              </a:rPr>
              <a:t>There are also induced prismatic effects associated with tilting lenses. </a:t>
            </a:r>
            <a:br>
              <a:rPr lang="en-US" sz="2000" dirty="0"/>
            </a:br>
            <a:endParaRPr lang="en-US" sz="2000" dirty="0"/>
          </a:p>
          <a:p>
            <a:r>
              <a:rPr lang="en-US" sz="2000" b="0" i="0" dirty="0">
                <a:solidFill>
                  <a:srgbClr val="231F20"/>
                </a:solidFill>
                <a:effectLst/>
              </a:rPr>
              <a:t>This prismatic effect depends on the angle of tilt, the steepness of the base curve, the index of the material, and the thickness of the lens. It is predictable using the</a:t>
            </a:r>
            <a:br>
              <a:rPr lang="en-US" sz="2000" b="0" i="0" dirty="0">
                <a:solidFill>
                  <a:srgbClr val="231F20"/>
                </a:solidFill>
                <a:effectLst/>
              </a:rPr>
            </a:br>
            <a:r>
              <a:rPr lang="en-US" sz="2000" b="0" i="0" dirty="0">
                <a:solidFill>
                  <a:srgbClr val="231F20"/>
                </a:solidFill>
                <a:effectLst/>
              </a:rPr>
              <a:t>equation.</a:t>
            </a:r>
          </a:p>
          <a:p>
            <a:r>
              <a:rPr lang="en-US" dirty="0"/>
              <a:t> </a:t>
            </a:r>
          </a:p>
          <a:p>
            <a:br>
              <a:rPr lang="en-US" dirty="0"/>
            </a:br>
            <a:endParaRPr lang="en-US" dirty="0"/>
          </a:p>
        </p:txBody>
      </p:sp>
      <p:pic>
        <p:nvPicPr>
          <p:cNvPr id="7" name="Picture 6">
            <a:extLst>
              <a:ext uri="{FF2B5EF4-FFF2-40B4-BE49-F238E27FC236}">
                <a16:creationId xmlns:a16="http://schemas.microsoft.com/office/drawing/2014/main" id="{6863A9C9-9555-4D69-B683-9736AE4F4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182" y="3399183"/>
            <a:ext cx="3114891" cy="1158740"/>
          </a:xfrm>
          <a:prstGeom prst="rect">
            <a:avLst/>
          </a:prstGeom>
        </p:spPr>
      </p:pic>
      <p:sp>
        <p:nvSpPr>
          <p:cNvPr id="9" name="TextBox 8">
            <a:extLst>
              <a:ext uri="{FF2B5EF4-FFF2-40B4-BE49-F238E27FC236}">
                <a16:creationId xmlns:a16="http://schemas.microsoft.com/office/drawing/2014/main" id="{431A2022-EDC4-4A27-B722-8798A1E6C98E}"/>
              </a:ext>
            </a:extLst>
          </p:cNvPr>
          <p:cNvSpPr txBox="1"/>
          <p:nvPr/>
        </p:nvSpPr>
        <p:spPr>
          <a:xfrm>
            <a:off x="318763" y="4194165"/>
            <a:ext cx="6466349" cy="2031325"/>
          </a:xfrm>
          <a:prstGeom prst="rect">
            <a:avLst/>
          </a:prstGeom>
          <a:noFill/>
        </p:spPr>
        <p:txBody>
          <a:bodyPr wrap="square">
            <a:spAutoFit/>
          </a:bodyPr>
          <a:lstStyle/>
          <a:p>
            <a:r>
              <a:rPr lang="en-US" b="0" i="0" dirty="0">
                <a:solidFill>
                  <a:srgbClr val="231F20"/>
                </a:solidFill>
                <a:effectLst/>
              </a:rPr>
              <a:t>Where</a:t>
            </a:r>
            <a:br>
              <a:rPr lang="en-US" b="0" i="0" dirty="0">
                <a:solidFill>
                  <a:srgbClr val="231F20"/>
                </a:solidFill>
                <a:effectLst/>
              </a:rPr>
            </a:br>
            <a:r>
              <a:rPr lang="en-US" b="0" i="0" dirty="0">
                <a:solidFill>
                  <a:srgbClr val="231F20"/>
                </a:solidFill>
                <a:effectLst/>
                <a:sym typeface="Symbol" panose="05050102010706020507" pitchFamily="18" charset="2"/>
              </a:rPr>
              <a:t> </a:t>
            </a:r>
            <a:r>
              <a:rPr lang="en-US" b="0" i="0" dirty="0">
                <a:solidFill>
                  <a:srgbClr val="231F20"/>
                </a:solidFill>
                <a:effectLst/>
              </a:rPr>
              <a:t>= the prism induced</a:t>
            </a:r>
            <a:br>
              <a:rPr lang="en-US" b="0" i="0" dirty="0">
                <a:solidFill>
                  <a:srgbClr val="231F20"/>
                </a:solidFill>
                <a:effectLst/>
              </a:rPr>
            </a:br>
            <a:r>
              <a:rPr lang="en-US" b="0" i="0" dirty="0">
                <a:solidFill>
                  <a:srgbClr val="231F20"/>
                </a:solidFill>
                <a:effectLst/>
              </a:rPr>
              <a:t>q = the angle of tilt</a:t>
            </a:r>
            <a:br>
              <a:rPr lang="en-US" b="0" i="0" dirty="0">
                <a:solidFill>
                  <a:srgbClr val="231F20"/>
                </a:solidFill>
                <a:effectLst/>
              </a:rPr>
            </a:br>
            <a:r>
              <a:rPr lang="en-US" b="0" i="1" dirty="0">
                <a:solidFill>
                  <a:srgbClr val="231F20"/>
                </a:solidFill>
                <a:effectLst/>
              </a:rPr>
              <a:t>t </a:t>
            </a:r>
            <a:r>
              <a:rPr lang="en-US" b="0" i="0" dirty="0">
                <a:solidFill>
                  <a:srgbClr val="231F20"/>
                </a:solidFill>
                <a:effectLst/>
              </a:rPr>
              <a:t>= the thickness of the lens at the reference point in meters</a:t>
            </a:r>
            <a:br>
              <a:rPr lang="en-US" b="0" i="0" dirty="0">
                <a:solidFill>
                  <a:srgbClr val="231F20"/>
                </a:solidFill>
                <a:effectLst/>
              </a:rPr>
            </a:br>
            <a:r>
              <a:rPr lang="en-US" b="0" i="1" dirty="0">
                <a:solidFill>
                  <a:srgbClr val="231F20"/>
                </a:solidFill>
                <a:effectLst/>
              </a:rPr>
              <a:t>n </a:t>
            </a:r>
            <a:r>
              <a:rPr lang="en-US" b="0" i="0" dirty="0">
                <a:solidFill>
                  <a:srgbClr val="231F20"/>
                </a:solidFill>
                <a:effectLst/>
              </a:rPr>
              <a:t>= lens refractive index</a:t>
            </a:r>
            <a:br>
              <a:rPr lang="en-US" b="0" i="0" dirty="0">
                <a:solidFill>
                  <a:srgbClr val="231F20"/>
                </a:solidFill>
                <a:effectLst/>
              </a:rPr>
            </a:br>
            <a:r>
              <a:rPr lang="en-US" b="0" i="1" dirty="0">
                <a:solidFill>
                  <a:srgbClr val="231F20"/>
                </a:solidFill>
                <a:effectLst/>
              </a:rPr>
              <a:t>F</a:t>
            </a:r>
            <a:r>
              <a:rPr lang="en-US" b="0" i="0" dirty="0">
                <a:solidFill>
                  <a:srgbClr val="231F20"/>
                </a:solidFill>
                <a:effectLst/>
              </a:rPr>
              <a:t>1 = the front curve of the lens</a:t>
            </a:r>
            <a:r>
              <a:rPr lang="en-US" dirty="0"/>
              <a:t> </a:t>
            </a:r>
            <a:br>
              <a:rPr lang="en-US" dirty="0"/>
            </a:br>
            <a:endParaRPr lang="en-US" dirty="0"/>
          </a:p>
        </p:txBody>
      </p:sp>
    </p:spTree>
    <p:extLst>
      <p:ext uri="{BB962C8B-B14F-4D97-AF65-F5344CB8AC3E}">
        <p14:creationId xmlns:p14="http://schemas.microsoft.com/office/powerpoint/2010/main" val="181783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A977B-0E04-492B-907C-919B4E68EA96}"/>
              </a:ext>
            </a:extLst>
          </p:cNvPr>
          <p:cNvSpPr>
            <a:spLocks noGrp="1"/>
          </p:cNvSpPr>
          <p:nvPr>
            <p:ph type="title"/>
          </p:nvPr>
        </p:nvSpPr>
        <p:spPr/>
        <p:txBody>
          <a:bodyPr/>
          <a:lstStyle/>
          <a:p>
            <a:pPr algn="ctr"/>
            <a:r>
              <a:rPr lang="en-US" dirty="0" err="1"/>
              <a:t>Pantoscopic</a:t>
            </a:r>
            <a:r>
              <a:rPr lang="en-US" dirty="0"/>
              <a:t> Tilt</a:t>
            </a:r>
          </a:p>
        </p:txBody>
      </p:sp>
      <p:pic>
        <p:nvPicPr>
          <p:cNvPr id="5" name="Content Placeholder 4">
            <a:extLst>
              <a:ext uri="{FF2B5EF4-FFF2-40B4-BE49-F238E27FC236}">
                <a16:creationId xmlns:a16="http://schemas.microsoft.com/office/drawing/2014/main" id="{BDCAD849-E447-4669-9F84-60BE3F71AA2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8459" t="36848" r="4111" b="8257"/>
          <a:stretch/>
        </p:blipFill>
        <p:spPr>
          <a:xfrm>
            <a:off x="7097755" y="1690688"/>
            <a:ext cx="4638261" cy="3018217"/>
          </a:xfrm>
        </p:spPr>
      </p:pic>
      <p:sp>
        <p:nvSpPr>
          <p:cNvPr id="6" name="TextBox 5">
            <a:extLst>
              <a:ext uri="{FF2B5EF4-FFF2-40B4-BE49-F238E27FC236}">
                <a16:creationId xmlns:a16="http://schemas.microsoft.com/office/drawing/2014/main" id="{EAA2B179-A5D5-4D89-A66A-33527300BDE9}"/>
              </a:ext>
            </a:extLst>
          </p:cNvPr>
          <p:cNvSpPr txBox="1"/>
          <p:nvPr/>
        </p:nvSpPr>
        <p:spPr>
          <a:xfrm>
            <a:off x="621792" y="1993392"/>
            <a:ext cx="5368193"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err="1"/>
              <a:t>Pantoscopic</a:t>
            </a:r>
            <a:r>
              <a:rPr lang="en-US" sz="2400" dirty="0"/>
              <a:t> tilt is defined as a lens tilt about the horizontal axis, with respect to primary gaze of a subject.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 a simple way, it can be explained as The rotation of lens bottom towards the cheeks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Typically this tilt range from 0 to 12 degrees, tilt up to 3-7 degrees are considered normal</a:t>
            </a:r>
          </a:p>
        </p:txBody>
      </p:sp>
    </p:spTree>
    <p:extLst>
      <p:ext uri="{BB962C8B-B14F-4D97-AF65-F5344CB8AC3E}">
        <p14:creationId xmlns:p14="http://schemas.microsoft.com/office/powerpoint/2010/main" val="2889798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BC0EB-6EFD-45EE-B5C8-821E7526F0F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44F925D-93B6-4412-9E80-AB46AF01478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048" t="7954" r="9985" b="8048"/>
          <a:stretch/>
        </p:blipFill>
        <p:spPr>
          <a:xfrm>
            <a:off x="1741064" y="1455574"/>
            <a:ext cx="8373320" cy="4824327"/>
          </a:xfrm>
        </p:spPr>
      </p:pic>
    </p:spTree>
    <p:extLst>
      <p:ext uri="{BB962C8B-B14F-4D97-AF65-F5344CB8AC3E}">
        <p14:creationId xmlns:p14="http://schemas.microsoft.com/office/powerpoint/2010/main" val="4086949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F16A0-9995-4AD7-A0D4-DED567D7F088}"/>
              </a:ext>
            </a:extLst>
          </p:cNvPr>
          <p:cNvSpPr>
            <a:spLocks noGrp="1"/>
          </p:cNvSpPr>
          <p:nvPr>
            <p:ph type="title"/>
          </p:nvPr>
        </p:nvSpPr>
        <p:spPr/>
        <p:txBody>
          <a:bodyPr/>
          <a:lstStyle/>
          <a:p>
            <a:r>
              <a:rPr lang="en-US" dirty="0"/>
              <a:t>Tool to measure </a:t>
            </a:r>
            <a:r>
              <a:rPr lang="en-US" dirty="0" err="1"/>
              <a:t>pantoscopic</a:t>
            </a:r>
            <a:r>
              <a:rPr lang="en-US" dirty="0"/>
              <a:t> tilt</a:t>
            </a:r>
          </a:p>
        </p:txBody>
      </p:sp>
      <p:pic>
        <p:nvPicPr>
          <p:cNvPr id="5" name="Content Placeholder 4">
            <a:extLst>
              <a:ext uri="{FF2B5EF4-FFF2-40B4-BE49-F238E27FC236}">
                <a16:creationId xmlns:a16="http://schemas.microsoft.com/office/drawing/2014/main" id="{329BF6C8-667F-4BF9-B57D-5C159D728F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5992" y="2185261"/>
            <a:ext cx="4692423" cy="3939713"/>
          </a:xfrm>
        </p:spPr>
      </p:pic>
    </p:spTree>
    <p:extLst>
      <p:ext uri="{BB962C8B-B14F-4D97-AF65-F5344CB8AC3E}">
        <p14:creationId xmlns:p14="http://schemas.microsoft.com/office/powerpoint/2010/main" val="172306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99565-7EAD-4856-B6A6-E98A53907D82}"/>
              </a:ext>
            </a:extLst>
          </p:cNvPr>
          <p:cNvSpPr>
            <a:spLocks noGrp="1"/>
          </p:cNvSpPr>
          <p:nvPr>
            <p:ph type="title"/>
          </p:nvPr>
        </p:nvSpPr>
        <p:spPr/>
        <p:txBody>
          <a:bodyPr/>
          <a:lstStyle/>
          <a:p>
            <a:r>
              <a:rPr lang="en-US" dirty="0"/>
              <a:t>Why </a:t>
            </a:r>
            <a:r>
              <a:rPr lang="en-US" dirty="0" err="1"/>
              <a:t>pantoscopic</a:t>
            </a:r>
            <a:r>
              <a:rPr lang="en-US" dirty="0"/>
              <a:t> tilt..?</a:t>
            </a:r>
          </a:p>
        </p:txBody>
      </p:sp>
      <p:pic>
        <p:nvPicPr>
          <p:cNvPr id="5" name="Content Placeholder 4">
            <a:extLst>
              <a:ext uri="{FF2B5EF4-FFF2-40B4-BE49-F238E27FC236}">
                <a16:creationId xmlns:a16="http://schemas.microsoft.com/office/drawing/2014/main" id="{18751EEF-97E1-46F2-8959-3858A4C43D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59216" y="2082573"/>
            <a:ext cx="3934232" cy="4207127"/>
          </a:xfrm>
        </p:spPr>
      </p:pic>
    </p:spTree>
    <p:extLst>
      <p:ext uri="{BB962C8B-B14F-4D97-AF65-F5344CB8AC3E}">
        <p14:creationId xmlns:p14="http://schemas.microsoft.com/office/powerpoint/2010/main" val="4011481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8324-D7CF-40A8-8FA9-99CE19CA5853}"/>
              </a:ext>
            </a:extLst>
          </p:cNvPr>
          <p:cNvSpPr>
            <a:spLocks noGrp="1"/>
          </p:cNvSpPr>
          <p:nvPr>
            <p:ph type="title"/>
          </p:nvPr>
        </p:nvSpPr>
        <p:spPr/>
        <p:txBody>
          <a:bodyPr/>
          <a:lstStyle/>
          <a:p>
            <a:r>
              <a:rPr lang="en-US" dirty="0"/>
              <a:t>Effect of tilt on power</a:t>
            </a:r>
          </a:p>
        </p:txBody>
      </p:sp>
      <p:pic>
        <p:nvPicPr>
          <p:cNvPr id="5" name="Content Placeholder 4">
            <a:extLst>
              <a:ext uri="{FF2B5EF4-FFF2-40B4-BE49-F238E27FC236}">
                <a16:creationId xmlns:a16="http://schemas.microsoft.com/office/drawing/2014/main" id="{936F607E-263A-4D98-A0D5-28B55D741F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1453" y="2322862"/>
            <a:ext cx="7192347" cy="4369350"/>
          </a:xfrm>
        </p:spPr>
      </p:pic>
    </p:spTree>
    <p:extLst>
      <p:ext uri="{BB962C8B-B14F-4D97-AF65-F5344CB8AC3E}">
        <p14:creationId xmlns:p14="http://schemas.microsoft.com/office/powerpoint/2010/main" val="2073900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3660D-93B5-4F5A-B4FB-BBCDE23A77B9}"/>
              </a:ext>
            </a:extLst>
          </p:cNvPr>
          <p:cNvSpPr>
            <a:spLocks noGrp="1"/>
          </p:cNvSpPr>
          <p:nvPr>
            <p:ph type="title"/>
          </p:nvPr>
        </p:nvSpPr>
        <p:spPr/>
        <p:txBody>
          <a:bodyPr/>
          <a:lstStyle/>
          <a:p>
            <a:r>
              <a:rPr lang="en-US" dirty="0"/>
              <a:t>Calculating tilt induced power on spectacle.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0769CB6-049C-4763-A760-9921C8306AF4}"/>
                  </a:ext>
                </a:extLst>
              </p:cNvPr>
              <p:cNvSpPr>
                <a:spLocks noGrp="1"/>
              </p:cNvSpPr>
              <p:nvPr>
                <p:ph idx="1"/>
              </p:nvPr>
            </p:nvSpPr>
            <p:spPr/>
            <p:txBody>
              <a:bodyPr>
                <a:normAutofit fontScale="92500" lnSpcReduction="20000"/>
              </a:bodyPr>
              <a:lstStyle/>
              <a:p>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𝑠</m:t>
                        </m:r>
                      </m:sub>
                    </m:sSub>
                  </m:oMath>
                </a14:m>
                <a:r>
                  <a:rPr lang="en-US" dirty="0"/>
                  <a:t> =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r>
                      <a:rPr lang="en-US" b="0" i="0" smtClean="0">
                        <a:latin typeface="Cambria Math" panose="02040503050406030204" pitchFamily="18" charset="0"/>
                      </a:rPr>
                      <m:t>[ 1+</m:t>
                    </m:r>
                    <m:f>
                      <m:fPr>
                        <m:ctrlPr>
                          <a:rPr lang="en-US" dirty="0" smtClean="0">
                            <a:solidFill>
                              <a:srgbClr val="836967"/>
                            </a:solidFill>
                            <a:latin typeface="Cambria Math" panose="02040503050406030204" pitchFamily="18" charset="0"/>
                          </a:rPr>
                        </m:ctrlPr>
                      </m:fPr>
                      <m:num>
                        <m:func>
                          <m:funcPr>
                            <m:ctrlPr>
                              <a:rPr lang="en-US" dirty="0">
                                <a:solidFill>
                                  <a:srgbClr val="836967"/>
                                </a:solidFill>
                                <a:latin typeface="Cambria Math" panose="02040503050406030204" pitchFamily="18" charset="0"/>
                              </a:rPr>
                            </m:ctrlPr>
                          </m:funcPr>
                          <m:fName>
                            <m:sSup>
                              <m:sSupPr>
                                <m:ctrlPr>
                                  <a:rPr lang="en-US" dirty="0">
                                    <a:solidFill>
                                      <a:srgbClr val="836967"/>
                                    </a:solidFill>
                                    <a:latin typeface="Cambria Math" panose="02040503050406030204" pitchFamily="18" charset="0"/>
                                  </a:rPr>
                                </m:ctrlPr>
                              </m:sSupPr>
                              <m:e>
                                <m:r>
                                  <m:rPr>
                                    <m:sty m:val="p"/>
                                  </m:rPr>
                                  <a:rPr lang="en-US" dirty="0">
                                    <a:latin typeface="Cambria Math" panose="02040503050406030204" pitchFamily="18" charset="0"/>
                                  </a:rPr>
                                  <m:t>sin</m:t>
                                </m:r>
                              </m:e>
                              <m:sup>
                                <m:r>
                                  <a:rPr lang="en-US" i="0" dirty="0">
                                    <a:latin typeface="Cambria Math" panose="02040503050406030204" pitchFamily="18" charset="0"/>
                                  </a:rPr>
                                  <m:t>2</m:t>
                                </m:r>
                              </m:sup>
                            </m:sSup>
                          </m:fName>
                          <m:e>
                            <m:r>
                              <a:rPr lang="en-US" i="1" dirty="0">
                                <a:latin typeface="Cambria Math" panose="02040503050406030204" pitchFamily="18" charset="0"/>
                              </a:rPr>
                              <m:t>𝜃</m:t>
                            </m:r>
                          </m:e>
                        </m:func>
                      </m:num>
                      <m:den>
                        <m:r>
                          <a:rPr lang="en-US" i="0" dirty="0">
                            <a:latin typeface="Cambria Math" panose="02040503050406030204" pitchFamily="18" charset="0"/>
                          </a:rPr>
                          <m:t>2</m:t>
                        </m:r>
                        <m:r>
                          <a:rPr lang="en-US" i="1" dirty="0">
                            <a:latin typeface="Cambria Math" panose="02040503050406030204" pitchFamily="18" charset="0"/>
                          </a:rPr>
                          <m:t>𝑛</m:t>
                        </m:r>
                      </m:den>
                    </m:f>
                    <m:r>
                      <a:rPr lang="en-US" b="0" i="1" dirty="0" smtClean="0">
                        <a:latin typeface="Cambria Math" panose="02040503050406030204" pitchFamily="18" charset="0"/>
                      </a:rPr>
                      <m:t>]</m:t>
                    </m:r>
                  </m:oMath>
                </a14:m>
                <a:endParaRPr lang="en-US" dirty="0"/>
              </a:p>
              <a:p>
                <a:r>
                  <a:rPr lang="en-US" dirty="0"/>
                  <a:t>C =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sz="3200" b="0" i="0" dirty="0">
                    <a:solidFill>
                      <a:srgbClr val="231F20"/>
                    </a:solidFill>
                    <a:effectLst/>
                    <a:latin typeface="FranklinGothic-Book"/>
                  </a:rPr>
                  <a:t>tan2 </a:t>
                </a:r>
                <a:r>
                  <a:rPr lang="en-US" sz="3200" b="0" i="0" dirty="0">
                    <a:solidFill>
                      <a:srgbClr val="231F20"/>
                    </a:solidFill>
                    <a:effectLst/>
                    <a:latin typeface="Symbol-I"/>
                  </a:rPr>
                  <a:t>q</a:t>
                </a:r>
                <a:r>
                  <a:rPr lang="en-US" sz="3200" dirty="0"/>
                  <a:t> </a:t>
                </a:r>
                <a:br>
                  <a:rPr lang="en-US" dirty="0"/>
                </a:br>
                <a:endParaRPr lang="en-US" dirty="0"/>
              </a:p>
              <a:p>
                <a:pPr marL="0" indent="0">
                  <a:buNone/>
                </a:pPr>
                <a:endParaRPr lang="en-US" dirty="0"/>
              </a:p>
              <a:p>
                <a:pPr marL="0" indent="0">
                  <a:buNone/>
                </a:pPr>
                <a:r>
                  <a:rPr lang="en-US" sz="2000" b="0" i="1" dirty="0">
                    <a:solidFill>
                      <a:srgbClr val="231F20"/>
                    </a:solidFill>
                    <a:effectLst/>
                    <a:latin typeface="FranklinGothic-BookOblique"/>
                  </a:rPr>
                  <a:t>F</a:t>
                </a:r>
                <a:r>
                  <a:rPr lang="en-US" sz="2000" b="0" i="0" dirty="0">
                    <a:solidFill>
                      <a:srgbClr val="231F20"/>
                    </a:solidFill>
                    <a:effectLst/>
                    <a:latin typeface="FranklinGothic-Book"/>
                  </a:rPr>
                  <a:t>s </a:t>
                </a:r>
                <a:r>
                  <a:rPr lang="en-US" sz="2000" b="0" i="0" dirty="0">
                    <a:solidFill>
                      <a:srgbClr val="231F20"/>
                    </a:solidFill>
                    <a:effectLst/>
                    <a:latin typeface="Symbol" panose="05050102010706020507" pitchFamily="18" charset="2"/>
                  </a:rPr>
                  <a:t>= </a:t>
                </a:r>
                <a:r>
                  <a:rPr lang="en-US" sz="2000" b="0" i="0" dirty="0">
                    <a:solidFill>
                      <a:srgbClr val="231F20"/>
                    </a:solidFill>
                    <a:effectLst/>
                    <a:latin typeface="FranklinGothic-Book"/>
                  </a:rPr>
                  <a:t>the power in the sagittal meridian</a:t>
                </a:r>
                <a:br>
                  <a:rPr lang="en-US" sz="2000" b="0" i="0" dirty="0">
                    <a:solidFill>
                      <a:srgbClr val="231F20"/>
                    </a:solidFill>
                    <a:effectLst/>
                    <a:latin typeface="FranklinGothic-Book"/>
                  </a:rPr>
                </a:br>
                <a:r>
                  <a:rPr lang="en-US" sz="2000" b="0" i="1" dirty="0">
                    <a:solidFill>
                      <a:srgbClr val="231F20"/>
                    </a:solidFill>
                    <a:effectLst/>
                    <a:latin typeface="FranklinGothic-BookOblique"/>
                  </a:rPr>
                  <a:t>F </a:t>
                </a:r>
                <a:r>
                  <a:rPr lang="en-US" sz="2000" b="0" i="0" dirty="0">
                    <a:solidFill>
                      <a:srgbClr val="231F20"/>
                    </a:solidFill>
                    <a:effectLst/>
                    <a:latin typeface="Symbol" panose="05050102010706020507" pitchFamily="18" charset="2"/>
                  </a:rPr>
                  <a:t>= </a:t>
                </a:r>
                <a:r>
                  <a:rPr lang="en-US" sz="2000" b="0" i="0" dirty="0">
                    <a:solidFill>
                      <a:srgbClr val="231F20"/>
                    </a:solidFill>
                    <a:effectLst/>
                    <a:latin typeface="FranklinGothic-Book"/>
                  </a:rPr>
                  <a:t>the power of the lens being tilted (i.e., the “old” lens)</a:t>
                </a:r>
              </a:p>
              <a:p>
                <a:pPr marL="0" indent="0">
                  <a:buNone/>
                </a:pPr>
                <a:r>
                  <a:rPr lang="en-US" sz="2000" dirty="0">
                    <a:solidFill>
                      <a:srgbClr val="231F20"/>
                    </a:solidFill>
                    <a:latin typeface="FranklinGothic-Book"/>
                  </a:rPr>
                  <a:t>C = induced cylinder</a:t>
                </a:r>
                <a:br>
                  <a:rPr lang="en-US" sz="2000" b="0" i="0" dirty="0">
                    <a:solidFill>
                      <a:srgbClr val="231F20"/>
                    </a:solidFill>
                    <a:effectLst/>
                    <a:latin typeface="FranklinGothic-Book"/>
                  </a:rPr>
                </a:br>
                <a:r>
                  <a:rPr lang="en-US" sz="2000" b="0" i="0" dirty="0">
                    <a:solidFill>
                      <a:srgbClr val="231F20"/>
                    </a:solidFill>
                    <a:effectLst/>
                    <a:latin typeface="Symbol" panose="05050102010706020507" pitchFamily="18" charset="2"/>
                  </a:rPr>
                  <a:t> </a:t>
                </a:r>
                <a:r>
                  <a:rPr lang="en-US" sz="2000" dirty="0">
                    <a:sym typeface="Symbol" panose="05050102010706020507" pitchFamily="18" charset="2"/>
                  </a:rPr>
                  <a:t> </a:t>
                </a:r>
                <a:r>
                  <a:rPr lang="en-US" sz="2000" b="0" i="0" dirty="0">
                    <a:solidFill>
                      <a:srgbClr val="231F20"/>
                    </a:solidFill>
                    <a:effectLst/>
                    <a:latin typeface="Symbol" panose="05050102010706020507" pitchFamily="18" charset="2"/>
                  </a:rPr>
                  <a:t>= </a:t>
                </a:r>
                <a:r>
                  <a:rPr lang="en-US" sz="2000" b="0" i="0" dirty="0">
                    <a:solidFill>
                      <a:srgbClr val="231F20"/>
                    </a:solidFill>
                    <a:effectLst/>
                    <a:latin typeface="FranklinGothic-Book"/>
                  </a:rPr>
                  <a:t>the angle of tilt and</a:t>
                </a:r>
                <a:br>
                  <a:rPr lang="en-US" sz="2000" b="0" i="0" dirty="0">
                    <a:solidFill>
                      <a:srgbClr val="231F20"/>
                    </a:solidFill>
                    <a:effectLst/>
                    <a:latin typeface="FranklinGothic-Book"/>
                  </a:rPr>
                </a:br>
                <a:r>
                  <a:rPr lang="en-US" sz="2000" b="0" i="1" dirty="0">
                    <a:solidFill>
                      <a:srgbClr val="231F20"/>
                    </a:solidFill>
                    <a:effectLst/>
                    <a:latin typeface="FranklinGothic-BookOblique"/>
                  </a:rPr>
                  <a:t>n </a:t>
                </a:r>
                <a:r>
                  <a:rPr lang="en-US" sz="2000" b="0" i="0" dirty="0">
                    <a:solidFill>
                      <a:srgbClr val="231F20"/>
                    </a:solidFill>
                    <a:effectLst/>
                    <a:latin typeface="Symbol" panose="05050102010706020507" pitchFamily="18" charset="2"/>
                  </a:rPr>
                  <a:t>= </a:t>
                </a:r>
                <a:r>
                  <a:rPr lang="en-US" sz="2000" b="0" i="0" dirty="0">
                    <a:solidFill>
                      <a:srgbClr val="231F20"/>
                    </a:solidFill>
                    <a:effectLst/>
                    <a:latin typeface="FranklinGothic-Book"/>
                  </a:rPr>
                  <a:t>the refractive index of the lens</a:t>
                </a:r>
                <a:r>
                  <a:rPr lang="en-US" sz="2000" dirty="0"/>
                  <a:t> </a:t>
                </a:r>
                <a:br>
                  <a:rPr lang="en-US" dirty="0"/>
                </a:br>
                <a:endParaRPr lang="en-US" dirty="0"/>
              </a:p>
              <a:p>
                <a:pPr marL="0" indent="0">
                  <a:buNone/>
                </a:pPr>
                <a:r>
                  <a:rPr lang="en-US" dirty="0"/>
                  <a:t>* </a:t>
                </a:r>
                <a:r>
                  <a:rPr lang="en-US" sz="1800" b="0" i="0" dirty="0">
                    <a:solidFill>
                      <a:srgbClr val="231F20"/>
                    </a:solidFill>
                    <a:effectLst/>
                    <a:latin typeface="JansonText-Roman"/>
                  </a:rPr>
                  <a:t>The sign (</a:t>
                </a:r>
                <a:r>
                  <a:rPr lang="en-US" sz="1800" b="0" i="0" dirty="0">
                    <a:solidFill>
                      <a:srgbClr val="231F20"/>
                    </a:solidFill>
                    <a:effectLst/>
                    <a:latin typeface="Symbol" panose="05050102010706020507" pitchFamily="18" charset="2"/>
                  </a:rPr>
                  <a:t>+ </a:t>
                </a:r>
                <a:r>
                  <a:rPr lang="en-US" sz="1800" b="0" i="0" dirty="0">
                    <a:solidFill>
                      <a:srgbClr val="231F20"/>
                    </a:solidFill>
                    <a:effectLst/>
                    <a:latin typeface="JansonText-Roman"/>
                  </a:rPr>
                  <a:t>or </a:t>
                </a:r>
                <a:r>
                  <a:rPr lang="en-US" sz="1800" b="0" i="0" dirty="0">
                    <a:solidFill>
                      <a:srgbClr val="231F20"/>
                    </a:solidFill>
                    <a:effectLst/>
                    <a:latin typeface="Symbol" panose="05050102010706020507" pitchFamily="18" charset="2"/>
                  </a:rPr>
                  <a:t>-</a:t>
                </a:r>
                <a:r>
                  <a:rPr lang="en-US" sz="1800" b="0" i="0" dirty="0">
                    <a:solidFill>
                      <a:srgbClr val="231F20"/>
                    </a:solidFill>
                    <a:effectLst/>
                    <a:latin typeface="JansonText-Roman"/>
                  </a:rPr>
                  <a:t>) of the induced cylinder is the same as the sign of the tilted lens. The axis of the induced</a:t>
                </a:r>
                <a:br>
                  <a:rPr lang="en-US" sz="1800" b="0" i="0" dirty="0">
                    <a:solidFill>
                      <a:srgbClr val="231F20"/>
                    </a:solidFill>
                    <a:effectLst/>
                    <a:latin typeface="JansonText-Roman"/>
                  </a:rPr>
                </a:br>
                <a:r>
                  <a:rPr lang="en-US" sz="1800" b="0" i="0" dirty="0">
                    <a:solidFill>
                      <a:srgbClr val="231F20"/>
                    </a:solidFill>
                    <a:effectLst/>
                    <a:latin typeface="JansonText-Roman"/>
                  </a:rPr>
                  <a:t>cylinder is the same as the axis of tilt.</a:t>
                </a:r>
                <a:r>
                  <a:rPr lang="en-US" dirty="0"/>
                  <a:t> </a:t>
                </a:r>
                <a:br>
                  <a:rPr lang="en-US" dirty="0"/>
                </a:br>
                <a:endParaRPr lang="en-US" dirty="0"/>
              </a:p>
            </p:txBody>
          </p:sp>
        </mc:Choice>
        <mc:Fallback>
          <p:sp>
            <p:nvSpPr>
              <p:cNvPr id="3" name="Content Placeholder 2">
                <a:extLst>
                  <a:ext uri="{FF2B5EF4-FFF2-40B4-BE49-F238E27FC236}">
                    <a16:creationId xmlns:a16="http://schemas.microsoft.com/office/drawing/2014/main" id="{A0769CB6-049C-4763-A760-9921C8306AF4}"/>
                  </a:ext>
                </a:extLst>
              </p:cNvPr>
              <p:cNvSpPr>
                <a:spLocks noGrp="1" noRot="1" noChangeAspect="1" noMove="1" noResize="1" noEditPoints="1" noAdjustHandles="1" noChangeArrowheads="1" noChangeShapeType="1" noTextEdit="1"/>
              </p:cNvSpPr>
              <p:nvPr>
                <p:ph idx="1"/>
              </p:nvPr>
            </p:nvSpPr>
            <p:spPr>
              <a:blipFill>
                <a:blip r:embed="rId2"/>
                <a:stretch>
                  <a:fillRect l="-1043" t="-1401"/>
                </a:stretch>
              </a:blipFill>
            </p:spPr>
            <p:txBody>
              <a:bodyPr/>
              <a:lstStyle/>
              <a:p>
                <a:r>
                  <a:rPr lang="en-US">
                    <a:noFill/>
                  </a:rPr>
                  <a:t> </a:t>
                </a:r>
              </a:p>
            </p:txBody>
          </p:sp>
        </mc:Fallback>
      </mc:AlternateContent>
    </p:spTree>
    <p:extLst>
      <p:ext uri="{BB962C8B-B14F-4D97-AF65-F5344CB8AC3E}">
        <p14:creationId xmlns:p14="http://schemas.microsoft.com/office/powerpoint/2010/main" val="2182373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FC0D-64DC-4ACF-8430-5DF592F33018}"/>
              </a:ext>
            </a:extLst>
          </p:cNvPr>
          <p:cNvSpPr>
            <a:spLocks noGrp="1"/>
          </p:cNvSpPr>
          <p:nvPr>
            <p:ph type="title"/>
          </p:nvPr>
        </p:nvSpPr>
        <p:spPr/>
        <p:txBody>
          <a:bodyPr>
            <a:normAutofit/>
          </a:bodyPr>
          <a:lstStyle/>
          <a:p>
            <a:r>
              <a:rPr lang="en-US" sz="3200" dirty="0"/>
              <a:t>What will be the new sphere and cylinder if a lens of -8.00DS with refractive index of 1.6 is tilted by 10 degrees.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41AE879-99DC-4323-99BF-300C599AA965}"/>
                  </a:ext>
                </a:extLst>
              </p:cNvPr>
              <p:cNvSpPr>
                <a:spLocks noGrp="1"/>
              </p:cNvSpPr>
              <p:nvPr>
                <p:ph idx="1"/>
              </p:nvPr>
            </p:nvSpPr>
            <p:spPr/>
            <p:txBody>
              <a:bodyPr/>
              <a:lstStyle/>
              <a:p>
                <a:r>
                  <a:rPr lang="en-US" dirty="0"/>
                  <a:t>Given </a:t>
                </a:r>
              </a:p>
              <a:p>
                <a:pPr marL="0" indent="0">
                  <a:buNone/>
                </a:pPr>
                <a:r>
                  <a:rPr lang="en-US" dirty="0"/>
                  <a:t>F = -8.00DS</a:t>
                </a:r>
              </a:p>
              <a:p>
                <a:pPr>
                  <a:buFont typeface="Symbol" panose="05050102010706020507" pitchFamily="18" charset="2"/>
                  <a:buChar char="q"/>
                </a:pPr>
                <a:r>
                  <a:rPr lang="en-US" dirty="0">
                    <a:sym typeface="Symbol" panose="05050102010706020507" pitchFamily="18" charset="2"/>
                  </a:rPr>
                  <a:t>= 1.6</a:t>
                </a:r>
              </a:p>
              <a:p>
                <a:pPr marL="0" indent="0">
                  <a:buNone/>
                </a:pPr>
                <a14:m>
                  <m:oMath xmlns:m="http://schemas.openxmlformats.org/officeDocument/2006/math">
                    <m:sSub>
                      <m:sSubPr>
                        <m:ctrlPr>
                          <a:rPr lang="en-US" i="1" smtClean="0">
                            <a:latin typeface="Cambria Math" panose="02040503050406030204" pitchFamily="18" charset="0"/>
                            <a:sym typeface="Symbol" panose="05050102010706020507" pitchFamily="18" charset="2"/>
                          </a:rPr>
                        </m:ctrlPr>
                      </m:sSubPr>
                      <m:e>
                        <m:r>
                          <a:rPr lang="en-US" b="0" i="1" smtClean="0">
                            <a:latin typeface="Cambria Math" panose="02040503050406030204" pitchFamily="18" charset="0"/>
                            <a:sym typeface="Symbol" panose="05050102010706020507" pitchFamily="18" charset="2"/>
                          </a:rPr>
                          <m:t>𝐹</m:t>
                        </m:r>
                      </m:e>
                      <m:sub>
                        <m:r>
                          <a:rPr lang="en-US" b="0" i="1" smtClean="0">
                            <a:latin typeface="Cambria Math" panose="02040503050406030204" pitchFamily="18" charset="0"/>
                            <a:sym typeface="Symbol" panose="05050102010706020507" pitchFamily="18" charset="2"/>
                          </a:rPr>
                          <m:t>1</m:t>
                        </m:r>
                      </m:sub>
                    </m:sSub>
                  </m:oMath>
                </a14:m>
                <a:r>
                  <a:rPr lang="en-US" dirty="0"/>
                  <a:t> = ?</a:t>
                </a:r>
              </a:p>
              <a:p>
                <a:pPr marL="0" indent="0">
                  <a:buNone/>
                </a:pPr>
                <a:r>
                  <a:rPr lang="en-US" dirty="0"/>
                  <a:t>C  = ?</a:t>
                </a:r>
              </a:p>
              <a:p>
                <a:pPr marL="0" indent="0">
                  <a:buNone/>
                </a:pPr>
                <a:endParaRPr lang="en-US" dirty="0"/>
              </a:p>
            </p:txBody>
          </p:sp>
        </mc:Choice>
        <mc:Fallback>
          <p:sp>
            <p:nvSpPr>
              <p:cNvPr id="3" name="Content Placeholder 2">
                <a:extLst>
                  <a:ext uri="{FF2B5EF4-FFF2-40B4-BE49-F238E27FC236}">
                    <a16:creationId xmlns:a16="http://schemas.microsoft.com/office/drawing/2014/main" id="{C41AE879-99DC-4323-99BF-300C599AA965}"/>
                  </a:ext>
                </a:extLst>
              </p:cNvPr>
              <p:cNvSpPr>
                <a:spLocks noGrp="1" noRot="1" noChangeAspect="1" noMove="1" noResize="1" noEditPoints="1" noAdjustHandles="1" noChangeArrowheads="1" noChangeShapeType="1" noTextEdit="1"/>
              </p:cNvSpPr>
              <p:nvPr>
                <p:ph idx="1"/>
              </p:nvPr>
            </p:nvSpPr>
            <p:spPr>
              <a:blipFill>
                <a:blip r:embed="rId2"/>
                <a:stretch>
                  <a:fillRect l="-1217" t="-238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683B1D9F-D704-423C-8490-5D9455550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942" y="2105424"/>
            <a:ext cx="5183789" cy="2354607"/>
          </a:xfrm>
          <a:prstGeom prst="rect">
            <a:avLst/>
          </a:prstGeom>
        </p:spPr>
      </p:pic>
      <p:pic>
        <p:nvPicPr>
          <p:cNvPr id="7" name="Picture 6">
            <a:extLst>
              <a:ext uri="{FF2B5EF4-FFF2-40B4-BE49-F238E27FC236}">
                <a16:creationId xmlns:a16="http://schemas.microsoft.com/office/drawing/2014/main" id="{8FF5C118-7807-4648-A323-9ECE7DCC7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711" y="4546323"/>
            <a:ext cx="6101691" cy="1946552"/>
          </a:xfrm>
          <a:prstGeom prst="rect">
            <a:avLst/>
          </a:prstGeom>
        </p:spPr>
      </p:pic>
    </p:spTree>
    <p:extLst>
      <p:ext uri="{BB962C8B-B14F-4D97-AF65-F5344CB8AC3E}">
        <p14:creationId xmlns:p14="http://schemas.microsoft.com/office/powerpoint/2010/main" val="394468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A94E2-8C6E-4007-B080-EE1D6870651C}"/>
              </a:ext>
            </a:extLst>
          </p:cNvPr>
          <p:cNvSpPr>
            <a:spLocks noGrp="1"/>
          </p:cNvSpPr>
          <p:nvPr>
            <p:ph type="title"/>
          </p:nvPr>
        </p:nvSpPr>
        <p:spPr/>
        <p:txBody>
          <a:bodyPr/>
          <a:lstStyle/>
          <a:p>
            <a:r>
              <a:rPr lang="en-US" dirty="0"/>
              <a:t>Martins rule </a:t>
            </a:r>
          </a:p>
        </p:txBody>
      </p:sp>
      <p:sp>
        <p:nvSpPr>
          <p:cNvPr id="3" name="Content Placeholder 2">
            <a:extLst>
              <a:ext uri="{FF2B5EF4-FFF2-40B4-BE49-F238E27FC236}">
                <a16:creationId xmlns:a16="http://schemas.microsoft.com/office/drawing/2014/main" id="{3BC95852-CB7D-4575-93D0-8A3DD6EAC6A2}"/>
              </a:ext>
            </a:extLst>
          </p:cNvPr>
          <p:cNvSpPr>
            <a:spLocks noGrp="1"/>
          </p:cNvSpPr>
          <p:nvPr>
            <p:ph idx="1"/>
          </p:nvPr>
        </p:nvSpPr>
        <p:spPr/>
        <p:txBody>
          <a:bodyPr/>
          <a:lstStyle/>
          <a:p>
            <a:r>
              <a:rPr lang="en-US" dirty="0"/>
              <a:t>Tilt of a lens results in shifting the optical axis away from the center of rotation.</a:t>
            </a:r>
          </a:p>
          <a:p>
            <a:r>
              <a:rPr lang="en-US" dirty="0"/>
              <a:t>It means that the line of sight is at an angle to the lens in its primary position of gaze.</a:t>
            </a:r>
          </a:p>
          <a:p>
            <a:endParaRPr lang="en-US" dirty="0"/>
          </a:p>
          <a:p>
            <a:r>
              <a:rPr lang="en-US" dirty="0"/>
              <a:t>For every 1 degree tilt the lowering of the optical center by 0.5mm</a:t>
            </a:r>
          </a:p>
        </p:txBody>
      </p:sp>
      <p:pic>
        <p:nvPicPr>
          <p:cNvPr id="5" name="Picture 4">
            <a:extLst>
              <a:ext uri="{FF2B5EF4-FFF2-40B4-BE49-F238E27FC236}">
                <a16:creationId xmlns:a16="http://schemas.microsoft.com/office/drawing/2014/main" id="{4055894A-9E24-4FAD-9EAD-7669CFCCE322}"/>
              </a:ext>
            </a:extLst>
          </p:cNvPr>
          <p:cNvPicPr>
            <a:picLocks noChangeAspect="1"/>
          </p:cNvPicPr>
          <p:nvPr/>
        </p:nvPicPr>
        <p:blipFill rotWithShape="1">
          <a:blip r:embed="rId2">
            <a:extLst>
              <a:ext uri="{28A0092B-C50C-407E-A947-70E740481C1C}">
                <a14:useLocalDpi xmlns:a14="http://schemas.microsoft.com/office/drawing/2010/main" val="0"/>
              </a:ext>
            </a:extLst>
          </a:blip>
          <a:srcRect t="31421"/>
          <a:stretch/>
        </p:blipFill>
        <p:spPr>
          <a:xfrm>
            <a:off x="6805979" y="4609323"/>
            <a:ext cx="5127460" cy="2034074"/>
          </a:xfrm>
          <a:prstGeom prst="rect">
            <a:avLst/>
          </a:prstGeom>
        </p:spPr>
      </p:pic>
    </p:spTree>
    <p:extLst>
      <p:ext uri="{BB962C8B-B14F-4D97-AF65-F5344CB8AC3E}">
        <p14:creationId xmlns:p14="http://schemas.microsoft.com/office/powerpoint/2010/main" val="322305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537</Words>
  <Application>Microsoft Office PowerPoint</Application>
  <PresentationFormat>Widescreen</PresentationFormat>
  <Paragraphs>48</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Cambria Math</vt:lpstr>
      <vt:lpstr>FranklinGothic-Book</vt:lpstr>
      <vt:lpstr>FranklinGothic-BookOblique</vt:lpstr>
      <vt:lpstr>JansonText-Roman</vt:lpstr>
      <vt:lpstr>Lato</vt:lpstr>
      <vt:lpstr>Symbol</vt:lpstr>
      <vt:lpstr>Symbol-I</vt:lpstr>
      <vt:lpstr>Times New Roman</vt:lpstr>
      <vt:lpstr>Office Theme</vt:lpstr>
      <vt:lpstr>Tilt induced power in spectacles</vt:lpstr>
      <vt:lpstr>Pantoscopic Tilt</vt:lpstr>
      <vt:lpstr>PowerPoint Presentation</vt:lpstr>
      <vt:lpstr>Tool to measure pantoscopic tilt</vt:lpstr>
      <vt:lpstr>Why pantoscopic tilt..?</vt:lpstr>
      <vt:lpstr>Effect of tilt on power</vt:lpstr>
      <vt:lpstr>Calculating tilt induced power on spectacle.</vt:lpstr>
      <vt:lpstr>What will be the new sphere and cylinder if a lens of -8.00DS with refractive index of 1.6 is tilted by 10 degrees.</vt:lpstr>
      <vt:lpstr>Martins rule </vt:lpstr>
      <vt:lpstr>PowerPoint Presentation</vt:lpstr>
      <vt:lpstr>For spherocylindrical lenses.</vt:lpstr>
      <vt:lpstr>   Face – form tilt  Face form angle is also known as bow, wrap angle, or dihedral angle, and is defined as the ‘angle between the plane of the spectacle front and the plane of the right lens shape or of the left lens shape’. It is negative if the temporal edge of the lens is further away from the head than the plane of the front. </vt:lpstr>
      <vt:lpstr>PowerPoint Presentation</vt:lpstr>
      <vt:lpstr>Induced Prism with Wrap-Around Eyewear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Tilt induced power in spectacles</dc:title>
  <dc:creator>gunaganti sony</dc:creator>
  <cp:lastModifiedBy>gunaganti sony</cp:lastModifiedBy>
  <cp:revision>8</cp:revision>
  <dcterms:created xsi:type="dcterms:W3CDTF">2021-12-17T18:09:37Z</dcterms:created>
  <dcterms:modified xsi:type="dcterms:W3CDTF">2021-12-18T07:30:43Z</dcterms:modified>
</cp:coreProperties>
</file>