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8" r:id="rId4"/>
    <p:sldId id="259" r:id="rId5"/>
    <p:sldId id="260" r:id="rId6"/>
    <p:sldId id="284" r:id="rId7"/>
    <p:sldId id="261" r:id="rId8"/>
    <p:sldId id="295" r:id="rId9"/>
    <p:sldId id="262" r:id="rId10"/>
    <p:sldId id="287" r:id="rId11"/>
    <p:sldId id="263" r:id="rId12"/>
    <p:sldId id="264" r:id="rId13"/>
    <p:sldId id="286" r:id="rId14"/>
    <p:sldId id="285" r:id="rId15"/>
    <p:sldId id="266" r:id="rId16"/>
    <p:sldId id="267" r:id="rId17"/>
    <p:sldId id="268" r:id="rId18"/>
    <p:sldId id="269" r:id="rId19"/>
    <p:sldId id="270" r:id="rId20"/>
    <p:sldId id="271" r:id="rId21"/>
    <p:sldId id="272" r:id="rId22"/>
    <p:sldId id="296" r:id="rId23"/>
    <p:sldId id="299" r:id="rId24"/>
    <p:sldId id="300" r:id="rId25"/>
    <p:sldId id="301" r:id="rId26"/>
    <p:sldId id="297" r:id="rId27"/>
    <p:sldId id="273" r:id="rId28"/>
    <p:sldId id="302" r:id="rId29"/>
    <p:sldId id="298" r:id="rId30"/>
    <p:sldId id="289" r:id="rId31"/>
    <p:sldId id="290" r:id="rId32"/>
    <p:sldId id="291" r:id="rId33"/>
    <p:sldId id="292" r:id="rId34"/>
    <p:sldId id="293" r:id="rId35"/>
    <p:sldId id="294" r:id="rId36"/>
    <p:sldId id="274" r:id="rId37"/>
    <p:sldId id="275" r:id="rId38"/>
    <p:sldId id="276" r:id="rId39"/>
    <p:sldId id="277" r:id="rId40"/>
    <p:sldId id="278" r:id="rId41"/>
    <p:sldId id="279" r:id="rId42"/>
    <p:sldId id="280" r:id="rId43"/>
    <p:sldId id="281" r:id="rId44"/>
    <p:sldId id="288" r:id="rId45"/>
    <p:sldId id="282" r:id="rId46"/>
    <p:sldId id="283" r:id="rId47"/>
    <p:sldId id="257" r:id="rId48"/>
    <p:sldId id="30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en.wikipedia.org/wiki/Erucic_aci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ustard Crop | Mustard Crop Farming Punjab"/>
          <p:cNvPicPr>
            <a:picLocks noChangeAspect="1" noChangeArrowheads="1"/>
          </p:cNvPicPr>
          <p:nvPr/>
        </p:nvPicPr>
        <p:blipFill>
          <a:blip r:embed="rId2"/>
          <a:srcRect/>
          <a:stretch>
            <a:fillRect/>
          </a:stretch>
        </p:blipFill>
        <p:spPr bwMode="auto">
          <a:xfrm>
            <a:off x="-9525" y="0"/>
            <a:ext cx="9153525" cy="6858001"/>
          </a:xfrm>
          <a:prstGeom prst="rect">
            <a:avLst/>
          </a:prstGeom>
          <a:noFill/>
        </p:spPr>
      </p:pic>
      <p:sp>
        <p:nvSpPr>
          <p:cNvPr id="6" name="TextBox 5"/>
          <p:cNvSpPr txBox="1"/>
          <p:nvPr/>
        </p:nvSpPr>
        <p:spPr>
          <a:xfrm>
            <a:off x="457200" y="1676400"/>
            <a:ext cx="8695929" cy="1446550"/>
          </a:xfrm>
          <a:prstGeom prst="rect">
            <a:avLst/>
          </a:prstGeom>
          <a:solidFill>
            <a:srgbClr val="92D050"/>
          </a:solidFill>
        </p:spPr>
        <p:txBody>
          <a:bodyPr wrap="square" rtlCol="0">
            <a:spAutoFit/>
          </a:bodyPr>
          <a:lstStyle/>
          <a:p>
            <a:pPr algn="ctr"/>
            <a:r>
              <a:rPr lang="en-US" sz="4400" b="1" dirty="0" smtClean="0">
                <a:solidFill>
                  <a:srgbClr val="7030A0"/>
                </a:solidFill>
              </a:rPr>
              <a:t>Mustard seed production and  </a:t>
            </a:r>
            <a:r>
              <a:rPr lang="en-US" sz="4400" b="1" dirty="0" smtClean="0">
                <a:solidFill>
                  <a:srgbClr val="7030A0"/>
                </a:solidFill>
              </a:rPr>
              <a:t>hybrid seed production </a:t>
            </a:r>
            <a:endParaRPr lang="en-IN" sz="4400" b="1" dirty="0">
              <a:solidFill>
                <a:srgbClr val="7030A0"/>
              </a:solidFill>
            </a:endParaRPr>
          </a:p>
        </p:txBody>
      </p:sp>
      <p:sp>
        <p:nvSpPr>
          <p:cNvPr id="7" name="TextBox 6"/>
          <p:cNvSpPr txBox="1"/>
          <p:nvPr/>
        </p:nvSpPr>
        <p:spPr>
          <a:xfrm>
            <a:off x="2362200" y="4038600"/>
            <a:ext cx="3611245" cy="2339102"/>
          </a:xfrm>
          <a:prstGeom prst="rect">
            <a:avLst/>
          </a:prstGeom>
          <a:solidFill>
            <a:srgbClr val="92D050"/>
          </a:solidFill>
        </p:spPr>
        <p:txBody>
          <a:bodyPr wrap="none" rtlCol="0">
            <a:spAutoFit/>
          </a:bodyPr>
          <a:lstStyle/>
          <a:p>
            <a:pPr algn="ctr"/>
            <a:r>
              <a:rPr lang="en-US" b="1" dirty="0" smtClean="0">
                <a:solidFill>
                  <a:schemeClr val="tx2">
                    <a:lumMod val="75000"/>
                  </a:schemeClr>
                </a:solidFill>
              </a:rPr>
              <a:t>By</a:t>
            </a:r>
            <a:endParaRPr lang="en-US" sz="3200" b="1" dirty="0" smtClean="0">
              <a:solidFill>
                <a:schemeClr val="tx2">
                  <a:lumMod val="75000"/>
                </a:schemeClr>
              </a:solidFill>
            </a:endParaRPr>
          </a:p>
          <a:p>
            <a:pPr algn="ctr"/>
            <a:r>
              <a:rPr lang="en-US" sz="3200" b="1" dirty="0" smtClean="0">
                <a:solidFill>
                  <a:schemeClr val="tx2">
                    <a:lumMod val="75000"/>
                  </a:schemeClr>
                </a:solidFill>
              </a:rPr>
              <a:t>Dr M. </a:t>
            </a:r>
            <a:r>
              <a:rPr lang="en-US" sz="3200" b="1" dirty="0" err="1" smtClean="0">
                <a:solidFill>
                  <a:schemeClr val="tx2">
                    <a:lumMod val="75000"/>
                  </a:schemeClr>
                </a:solidFill>
              </a:rPr>
              <a:t>Subba</a:t>
            </a:r>
            <a:r>
              <a:rPr lang="en-US" sz="3200" b="1" dirty="0" smtClean="0">
                <a:solidFill>
                  <a:schemeClr val="tx2">
                    <a:lumMod val="75000"/>
                  </a:schemeClr>
                </a:solidFill>
              </a:rPr>
              <a:t> </a:t>
            </a:r>
            <a:r>
              <a:rPr lang="en-US" sz="3200" b="1" dirty="0" err="1" smtClean="0">
                <a:solidFill>
                  <a:schemeClr val="tx2">
                    <a:lumMod val="75000"/>
                  </a:schemeClr>
                </a:solidFill>
              </a:rPr>
              <a:t>Rao</a:t>
            </a:r>
            <a:r>
              <a:rPr lang="en-US" sz="3200" b="1" dirty="0" smtClean="0">
                <a:solidFill>
                  <a:schemeClr val="tx2">
                    <a:lumMod val="75000"/>
                  </a:schemeClr>
                </a:solidFill>
              </a:rPr>
              <a:t>,</a:t>
            </a:r>
          </a:p>
          <a:p>
            <a:pPr algn="ctr"/>
            <a:r>
              <a:rPr lang="en-US" sz="3200" b="1" dirty="0" smtClean="0">
                <a:solidFill>
                  <a:schemeClr val="tx2">
                    <a:lumMod val="75000"/>
                  </a:schemeClr>
                </a:solidFill>
              </a:rPr>
              <a:t>Professor &amp; Head,</a:t>
            </a:r>
          </a:p>
          <a:p>
            <a:pPr algn="ctr"/>
            <a:r>
              <a:rPr lang="en-US" sz="3200" b="1" dirty="0" smtClean="0">
                <a:solidFill>
                  <a:schemeClr val="tx2">
                    <a:lumMod val="75000"/>
                  </a:schemeClr>
                </a:solidFill>
              </a:rPr>
              <a:t>Agricultural College,</a:t>
            </a:r>
          </a:p>
          <a:p>
            <a:pPr algn="ctr"/>
            <a:r>
              <a:rPr lang="en-US" sz="3200" b="1" dirty="0" smtClean="0">
                <a:solidFill>
                  <a:schemeClr val="tx2">
                    <a:lumMod val="75000"/>
                  </a:schemeClr>
                </a:solidFill>
              </a:rPr>
              <a:t> </a:t>
            </a:r>
            <a:r>
              <a:rPr lang="en-US" sz="3200" b="1" dirty="0" err="1" smtClean="0">
                <a:solidFill>
                  <a:schemeClr val="tx2">
                    <a:lumMod val="75000"/>
                  </a:schemeClr>
                </a:solidFill>
              </a:rPr>
              <a:t>Mahanandi</a:t>
            </a:r>
            <a:endParaRPr lang="en-IN" sz="32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18"/>
            <a:ext cx="9144000" cy="684428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6176"/>
            <a:ext cx="9144000" cy="68580"/>
          </a:xfrm>
          <a:custGeom>
            <a:avLst/>
            <a:gdLst/>
            <a:ahLst/>
            <a:cxnLst/>
            <a:rect l="l" t="t" r="r" b="b"/>
            <a:pathLst>
              <a:path w="9144000" h="68579">
                <a:moveTo>
                  <a:pt x="0" y="68580"/>
                </a:moveTo>
                <a:lnTo>
                  <a:pt x="9144000" y="68580"/>
                </a:lnTo>
                <a:lnTo>
                  <a:pt x="9144000" y="0"/>
                </a:lnTo>
                <a:lnTo>
                  <a:pt x="0" y="0"/>
                </a:lnTo>
                <a:lnTo>
                  <a:pt x="0" y="68580"/>
                </a:lnTo>
                <a:close/>
              </a:path>
            </a:pathLst>
          </a:custGeom>
          <a:solidFill>
            <a:srgbClr val="FAF9F5"/>
          </a:solidFill>
        </p:spPr>
        <p:txBody>
          <a:bodyPr wrap="square" lIns="0" tIns="0" rIns="0" bIns="0" rtlCol="0"/>
          <a:lstStyle/>
          <a:p>
            <a:endParaRPr/>
          </a:p>
        </p:txBody>
      </p:sp>
      <p:grpSp>
        <p:nvGrpSpPr>
          <p:cNvPr id="3" name="object 3"/>
          <p:cNvGrpSpPr/>
          <p:nvPr/>
        </p:nvGrpSpPr>
        <p:grpSpPr>
          <a:xfrm>
            <a:off x="-4572" y="0"/>
            <a:ext cx="9153525" cy="655320"/>
            <a:chOff x="-4572" y="0"/>
            <a:chExt cx="9153525" cy="655320"/>
          </a:xfrm>
        </p:grpSpPr>
        <p:sp>
          <p:nvSpPr>
            <p:cNvPr id="4" name="object 4"/>
            <p:cNvSpPr/>
            <p:nvPr/>
          </p:nvSpPr>
          <p:spPr>
            <a:xfrm>
              <a:off x="0" y="0"/>
              <a:ext cx="9144000" cy="646430"/>
            </a:xfrm>
            <a:custGeom>
              <a:avLst/>
              <a:gdLst/>
              <a:ahLst/>
              <a:cxnLst/>
              <a:rect l="l" t="t" r="r" b="b"/>
              <a:pathLst>
                <a:path w="9144000" h="646430">
                  <a:moveTo>
                    <a:pt x="9144000" y="0"/>
                  </a:moveTo>
                  <a:lnTo>
                    <a:pt x="0" y="0"/>
                  </a:lnTo>
                  <a:lnTo>
                    <a:pt x="0" y="646176"/>
                  </a:lnTo>
                  <a:lnTo>
                    <a:pt x="9144000" y="646176"/>
                  </a:lnTo>
                  <a:lnTo>
                    <a:pt x="9144000" y="0"/>
                  </a:lnTo>
                  <a:close/>
                </a:path>
              </a:pathLst>
            </a:custGeom>
            <a:solidFill>
              <a:srgbClr val="298586"/>
            </a:solidFill>
          </p:spPr>
          <p:txBody>
            <a:bodyPr wrap="square" lIns="0" tIns="0" rIns="0" bIns="0" rtlCol="0"/>
            <a:lstStyle/>
            <a:p>
              <a:endParaRPr/>
            </a:p>
          </p:txBody>
        </p:sp>
        <p:sp>
          <p:nvSpPr>
            <p:cNvPr id="5" name="object 5"/>
            <p:cNvSpPr/>
            <p:nvPr/>
          </p:nvSpPr>
          <p:spPr>
            <a:xfrm>
              <a:off x="0" y="0"/>
              <a:ext cx="9144000" cy="646430"/>
            </a:xfrm>
            <a:custGeom>
              <a:avLst/>
              <a:gdLst/>
              <a:ahLst/>
              <a:cxnLst/>
              <a:rect l="l" t="t" r="r" b="b"/>
              <a:pathLst>
                <a:path w="9144000" h="646430">
                  <a:moveTo>
                    <a:pt x="0" y="646176"/>
                  </a:moveTo>
                  <a:lnTo>
                    <a:pt x="9144000" y="646176"/>
                  </a:lnTo>
                  <a:lnTo>
                    <a:pt x="9144000" y="0"/>
                  </a:lnTo>
                  <a:lnTo>
                    <a:pt x="0" y="0"/>
                  </a:lnTo>
                  <a:lnTo>
                    <a:pt x="0" y="646176"/>
                  </a:lnTo>
                  <a:close/>
                </a:path>
              </a:pathLst>
            </a:custGeom>
            <a:ln w="9144">
              <a:solidFill>
                <a:srgbClr val="00AFEF"/>
              </a:solidFill>
            </a:ln>
          </p:spPr>
          <p:txBody>
            <a:bodyPr wrap="square" lIns="0" tIns="0" rIns="0" bIns="0" rtlCol="0"/>
            <a:lstStyle/>
            <a:p>
              <a:endParaRPr/>
            </a:p>
          </p:txBody>
        </p:sp>
      </p:grpSp>
      <p:sp>
        <p:nvSpPr>
          <p:cNvPr id="6" name="object 6"/>
          <p:cNvSpPr txBox="1">
            <a:spLocks noGrp="1"/>
          </p:cNvSpPr>
          <p:nvPr>
            <p:ph type="title"/>
          </p:nvPr>
        </p:nvSpPr>
        <p:spPr>
          <a:xfrm>
            <a:off x="1693545" y="17475"/>
            <a:ext cx="5755005" cy="57467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sz="3600" b="0" dirty="0">
                <a:solidFill>
                  <a:srgbClr val="F1F1F1"/>
                </a:solidFill>
                <a:latin typeface="Times New Roman"/>
                <a:cs typeface="Times New Roman"/>
              </a:rPr>
              <a:t>AREA	AND</a:t>
            </a:r>
            <a:r>
              <a:rPr sz="3600" b="0" spc="-35" dirty="0">
                <a:solidFill>
                  <a:srgbClr val="F1F1F1"/>
                </a:solidFill>
                <a:latin typeface="Times New Roman"/>
                <a:cs typeface="Times New Roman"/>
              </a:rPr>
              <a:t> </a:t>
            </a:r>
            <a:r>
              <a:rPr sz="3600" b="0" spc="-5" dirty="0">
                <a:solidFill>
                  <a:srgbClr val="F1F1F1"/>
                </a:solidFill>
                <a:latin typeface="Times New Roman"/>
                <a:cs typeface="Times New Roman"/>
              </a:rPr>
              <a:t>DISTRIBUTION</a:t>
            </a:r>
            <a:endParaRPr sz="3600">
              <a:latin typeface="Times New Roman"/>
              <a:cs typeface="Times New Roman"/>
            </a:endParaRPr>
          </a:p>
        </p:txBody>
      </p:sp>
      <p:grpSp>
        <p:nvGrpSpPr>
          <p:cNvPr id="7" name="object 7"/>
          <p:cNvGrpSpPr/>
          <p:nvPr/>
        </p:nvGrpSpPr>
        <p:grpSpPr>
          <a:xfrm>
            <a:off x="-4762" y="709993"/>
            <a:ext cx="9153525" cy="6153150"/>
            <a:chOff x="-4762" y="709993"/>
            <a:chExt cx="9153525" cy="6153150"/>
          </a:xfrm>
        </p:grpSpPr>
        <p:sp>
          <p:nvSpPr>
            <p:cNvPr id="8" name="object 8"/>
            <p:cNvSpPr/>
            <p:nvPr/>
          </p:nvSpPr>
          <p:spPr>
            <a:xfrm>
              <a:off x="0" y="714755"/>
              <a:ext cx="9144000" cy="6143625"/>
            </a:xfrm>
            <a:custGeom>
              <a:avLst/>
              <a:gdLst/>
              <a:ahLst/>
              <a:cxnLst/>
              <a:rect l="l" t="t" r="r" b="b"/>
              <a:pathLst>
                <a:path w="9144000" h="6143625">
                  <a:moveTo>
                    <a:pt x="9144000" y="0"/>
                  </a:moveTo>
                  <a:lnTo>
                    <a:pt x="0" y="0"/>
                  </a:lnTo>
                  <a:lnTo>
                    <a:pt x="0" y="6143240"/>
                  </a:lnTo>
                  <a:lnTo>
                    <a:pt x="9144000" y="6143240"/>
                  </a:lnTo>
                  <a:lnTo>
                    <a:pt x="9144000" y="0"/>
                  </a:lnTo>
                  <a:close/>
                </a:path>
              </a:pathLst>
            </a:custGeom>
            <a:solidFill>
              <a:srgbClr val="D1CDEC"/>
            </a:solidFill>
          </p:spPr>
          <p:txBody>
            <a:bodyPr wrap="square" lIns="0" tIns="0" rIns="0" bIns="0" rtlCol="0"/>
            <a:lstStyle/>
            <a:p>
              <a:endParaRPr/>
            </a:p>
          </p:txBody>
        </p:sp>
        <p:sp>
          <p:nvSpPr>
            <p:cNvPr id="9" name="object 9"/>
            <p:cNvSpPr/>
            <p:nvPr/>
          </p:nvSpPr>
          <p:spPr>
            <a:xfrm>
              <a:off x="0" y="714755"/>
              <a:ext cx="9144000" cy="6143625"/>
            </a:xfrm>
            <a:custGeom>
              <a:avLst/>
              <a:gdLst/>
              <a:ahLst/>
              <a:cxnLst/>
              <a:rect l="l" t="t" r="r" b="b"/>
              <a:pathLst>
                <a:path w="9144000" h="6143625">
                  <a:moveTo>
                    <a:pt x="9144000" y="6143240"/>
                  </a:moveTo>
                  <a:lnTo>
                    <a:pt x="9144000" y="0"/>
                  </a:lnTo>
                  <a:lnTo>
                    <a:pt x="0" y="0"/>
                  </a:lnTo>
                  <a:lnTo>
                    <a:pt x="0" y="6143240"/>
                  </a:lnTo>
                </a:path>
              </a:pathLst>
            </a:custGeom>
            <a:ln w="9144">
              <a:solidFill>
                <a:srgbClr val="D2E0AF"/>
              </a:solidFill>
            </a:ln>
          </p:spPr>
          <p:txBody>
            <a:bodyPr wrap="square" lIns="0" tIns="0" rIns="0" bIns="0" rtlCol="0"/>
            <a:lstStyle/>
            <a:p>
              <a:endParaRPr/>
            </a:p>
          </p:txBody>
        </p:sp>
      </p:grpSp>
      <p:sp>
        <p:nvSpPr>
          <p:cNvPr id="10" name="object 10"/>
          <p:cNvSpPr txBox="1"/>
          <p:nvPr/>
        </p:nvSpPr>
        <p:spPr>
          <a:xfrm>
            <a:off x="78739" y="741426"/>
            <a:ext cx="6512559" cy="299720"/>
          </a:xfrm>
          <a:prstGeom prst="rect">
            <a:avLst/>
          </a:prstGeom>
        </p:spPr>
        <p:txBody>
          <a:bodyPr vert="horz" wrap="square" lIns="0" tIns="12700" rIns="0" bIns="0" rtlCol="0">
            <a:spAutoFit/>
          </a:bodyPr>
          <a:lstStyle/>
          <a:p>
            <a:pPr marL="194945" indent="-182245">
              <a:lnSpc>
                <a:spcPct val="100000"/>
              </a:lnSpc>
              <a:spcBef>
                <a:spcPts val="100"/>
              </a:spcBef>
              <a:buSzPct val="94444"/>
              <a:buFont typeface="Wingdings"/>
              <a:buChar char=""/>
              <a:tabLst>
                <a:tab pos="194945" algn="l"/>
              </a:tabLst>
            </a:pPr>
            <a:r>
              <a:rPr sz="1800" spc="-5" dirty="0">
                <a:solidFill>
                  <a:srgbClr val="0D0D0D"/>
                </a:solidFill>
                <a:latin typeface="Arial"/>
                <a:cs typeface="Arial"/>
              </a:rPr>
              <a:t>Rapeseed and </a:t>
            </a:r>
            <a:r>
              <a:rPr sz="1800" dirty="0">
                <a:solidFill>
                  <a:srgbClr val="0D0D0D"/>
                </a:solidFill>
                <a:latin typeface="Arial"/>
                <a:cs typeface="Arial"/>
              </a:rPr>
              <a:t>mustard </a:t>
            </a:r>
            <a:r>
              <a:rPr sz="1800" spc="-5" dirty="0">
                <a:solidFill>
                  <a:srgbClr val="0D0D0D"/>
                </a:solidFill>
                <a:latin typeface="Arial"/>
                <a:cs typeface="Arial"/>
              </a:rPr>
              <a:t>are </a:t>
            </a:r>
            <a:r>
              <a:rPr sz="1800" spc="-15" dirty="0">
                <a:solidFill>
                  <a:srgbClr val="0D0D0D"/>
                </a:solidFill>
                <a:latin typeface="Arial"/>
                <a:cs typeface="Arial"/>
              </a:rPr>
              <a:t>grown </a:t>
            </a:r>
            <a:r>
              <a:rPr sz="1800" spc="-5" dirty="0">
                <a:solidFill>
                  <a:srgbClr val="0D0D0D"/>
                </a:solidFill>
                <a:latin typeface="Arial"/>
                <a:cs typeface="Arial"/>
              </a:rPr>
              <a:t>in 53 countries </a:t>
            </a:r>
            <a:r>
              <a:rPr sz="1800" dirty="0">
                <a:solidFill>
                  <a:srgbClr val="0D0D0D"/>
                </a:solidFill>
                <a:latin typeface="Arial"/>
                <a:cs typeface="Arial"/>
              </a:rPr>
              <a:t>of </a:t>
            </a:r>
            <a:r>
              <a:rPr sz="1800" spc="-5" dirty="0">
                <a:solidFill>
                  <a:srgbClr val="0D0D0D"/>
                </a:solidFill>
                <a:latin typeface="Arial"/>
                <a:cs typeface="Arial"/>
              </a:rPr>
              <a:t>the</a:t>
            </a:r>
            <a:r>
              <a:rPr sz="1800" spc="105" dirty="0">
                <a:solidFill>
                  <a:srgbClr val="0D0D0D"/>
                </a:solidFill>
                <a:latin typeface="Arial"/>
                <a:cs typeface="Arial"/>
              </a:rPr>
              <a:t> </a:t>
            </a:r>
            <a:r>
              <a:rPr sz="1800" spc="-10" dirty="0">
                <a:solidFill>
                  <a:srgbClr val="0D0D0D"/>
                </a:solidFill>
                <a:latin typeface="Arial"/>
                <a:cs typeface="Arial"/>
              </a:rPr>
              <a:t>world.</a:t>
            </a:r>
            <a:endParaRPr sz="1800">
              <a:latin typeface="Arial"/>
              <a:cs typeface="Arial"/>
            </a:endParaRPr>
          </a:p>
        </p:txBody>
      </p:sp>
      <p:sp>
        <p:nvSpPr>
          <p:cNvPr id="11" name="object 11"/>
          <p:cNvSpPr txBox="1"/>
          <p:nvPr/>
        </p:nvSpPr>
        <p:spPr>
          <a:xfrm>
            <a:off x="78739" y="1290320"/>
            <a:ext cx="1452245" cy="299720"/>
          </a:xfrm>
          <a:prstGeom prst="rect">
            <a:avLst/>
          </a:prstGeom>
        </p:spPr>
        <p:txBody>
          <a:bodyPr vert="horz" wrap="square" lIns="0" tIns="12700" rIns="0" bIns="0" rtlCol="0">
            <a:spAutoFit/>
          </a:bodyPr>
          <a:lstStyle/>
          <a:p>
            <a:pPr marL="320040" indent="-307975">
              <a:lnSpc>
                <a:spcPct val="100000"/>
              </a:lnSpc>
              <a:spcBef>
                <a:spcPts val="100"/>
              </a:spcBef>
              <a:buFont typeface="Wingdings"/>
              <a:buChar char=""/>
              <a:tabLst>
                <a:tab pos="320675" algn="l"/>
                <a:tab pos="1297940" algn="l"/>
              </a:tabLst>
            </a:pPr>
            <a:r>
              <a:rPr sz="1800" dirty="0">
                <a:solidFill>
                  <a:srgbClr val="0D0D0D"/>
                </a:solidFill>
                <a:latin typeface="Arial"/>
                <a:cs typeface="Arial"/>
              </a:rPr>
              <a:t>W</a:t>
            </a:r>
            <a:r>
              <a:rPr sz="1800" spc="5" dirty="0">
                <a:solidFill>
                  <a:srgbClr val="0D0D0D"/>
                </a:solidFill>
                <a:latin typeface="Arial"/>
                <a:cs typeface="Arial"/>
              </a:rPr>
              <a:t>O</a:t>
            </a:r>
            <a:r>
              <a:rPr sz="1800" spc="-5" dirty="0">
                <a:solidFill>
                  <a:srgbClr val="0D0D0D"/>
                </a:solidFill>
                <a:latin typeface="Arial"/>
                <a:cs typeface="Arial"/>
              </a:rPr>
              <a:t>R</a:t>
            </a:r>
            <a:r>
              <a:rPr sz="1800" spc="-15" dirty="0">
                <a:solidFill>
                  <a:srgbClr val="0D0D0D"/>
                </a:solidFill>
                <a:latin typeface="Arial"/>
                <a:cs typeface="Arial"/>
              </a:rPr>
              <a:t>L</a:t>
            </a:r>
            <a:r>
              <a:rPr sz="1800" spc="-5" dirty="0">
                <a:solidFill>
                  <a:srgbClr val="0D0D0D"/>
                </a:solidFill>
                <a:latin typeface="Arial"/>
                <a:cs typeface="Arial"/>
              </a:rPr>
              <a:t>D</a:t>
            </a:r>
            <a:r>
              <a:rPr sz="1800" dirty="0">
                <a:solidFill>
                  <a:srgbClr val="0D0D0D"/>
                </a:solidFill>
                <a:latin typeface="Arial"/>
                <a:cs typeface="Arial"/>
              </a:rPr>
              <a:t>	</a:t>
            </a:r>
            <a:r>
              <a:rPr sz="1800" spc="10" dirty="0">
                <a:solidFill>
                  <a:srgbClr val="0D0D0D"/>
                </a:solidFill>
                <a:latin typeface="Arial"/>
                <a:cs typeface="Arial"/>
              </a:rPr>
              <a:t>:</a:t>
            </a:r>
            <a:r>
              <a:rPr sz="1800" dirty="0">
                <a:solidFill>
                  <a:srgbClr val="0D0D0D"/>
                </a:solidFill>
                <a:latin typeface="Arial"/>
                <a:cs typeface="Arial"/>
              </a:rPr>
              <a:t>-</a:t>
            </a:r>
            <a:endParaRPr sz="1800">
              <a:latin typeface="Arial"/>
              <a:cs typeface="Arial"/>
            </a:endParaRPr>
          </a:p>
        </p:txBody>
      </p:sp>
      <p:sp>
        <p:nvSpPr>
          <p:cNvPr id="12" name="object 12"/>
          <p:cNvSpPr txBox="1"/>
          <p:nvPr/>
        </p:nvSpPr>
        <p:spPr>
          <a:xfrm>
            <a:off x="1667001" y="1290320"/>
            <a:ext cx="5219700" cy="574040"/>
          </a:xfrm>
          <a:prstGeom prst="rect">
            <a:avLst/>
          </a:prstGeom>
        </p:spPr>
        <p:txBody>
          <a:bodyPr vert="horz" wrap="square" lIns="0" tIns="12700" rIns="0" bIns="0" rtlCol="0">
            <a:spAutoFit/>
          </a:bodyPr>
          <a:lstStyle/>
          <a:p>
            <a:pPr marL="12700" marR="5080" indent="15240">
              <a:lnSpc>
                <a:spcPct val="100000"/>
              </a:lnSpc>
              <a:spcBef>
                <a:spcPts val="100"/>
              </a:spcBef>
              <a:tabLst>
                <a:tab pos="1272540" algn="l"/>
                <a:tab pos="1294130" algn="l"/>
                <a:tab pos="1498600" algn="l"/>
                <a:tab pos="3393440" algn="l"/>
                <a:tab pos="4089400" algn="l"/>
              </a:tabLst>
            </a:pPr>
            <a:r>
              <a:rPr sz="1800" spc="-5" dirty="0">
                <a:solidFill>
                  <a:srgbClr val="0D0D0D"/>
                </a:solidFill>
                <a:latin typeface="Arial"/>
                <a:cs typeface="Arial"/>
              </a:rPr>
              <a:t>Area	</a:t>
            </a:r>
            <a:r>
              <a:rPr sz="1800" dirty="0">
                <a:solidFill>
                  <a:srgbClr val="0D0D0D"/>
                </a:solidFill>
                <a:latin typeface="Arial"/>
                <a:cs typeface="Arial"/>
              </a:rPr>
              <a:t>-  </a:t>
            </a:r>
            <a:r>
              <a:rPr sz="1800" spc="-5" dirty="0">
                <a:solidFill>
                  <a:srgbClr val="0D0D0D"/>
                </a:solidFill>
                <a:latin typeface="Arial"/>
                <a:cs typeface="Arial"/>
              </a:rPr>
              <a:t>35.44</a:t>
            </a:r>
            <a:r>
              <a:rPr sz="1800" spc="15" dirty="0">
                <a:solidFill>
                  <a:srgbClr val="0D0D0D"/>
                </a:solidFill>
                <a:latin typeface="Arial"/>
                <a:cs typeface="Arial"/>
              </a:rPr>
              <a:t> </a:t>
            </a:r>
            <a:r>
              <a:rPr sz="1800" spc="-5" dirty="0">
                <a:solidFill>
                  <a:srgbClr val="0D0D0D"/>
                </a:solidFill>
                <a:latin typeface="Arial"/>
                <a:cs typeface="Arial"/>
              </a:rPr>
              <a:t>Million</a:t>
            </a:r>
            <a:r>
              <a:rPr sz="1800" spc="25" dirty="0">
                <a:solidFill>
                  <a:srgbClr val="0D0D0D"/>
                </a:solidFill>
                <a:latin typeface="Arial"/>
                <a:cs typeface="Arial"/>
              </a:rPr>
              <a:t> </a:t>
            </a:r>
            <a:r>
              <a:rPr sz="1800" spc="-5" dirty="0">
                <a:solidFill>
                  <a:srgbClr val="0D0D0D"/>
                </a:solidFill>
                <a:latin typeface="Arial"/>
                <a:cs typeface="Arial"/>
              </a:rPr>
              <a:t>ha	</a:t>
            </a:r>
            <a:r>
              <a:rPr sz="1800" dirty="0">
                <a:solidFill>
                  <a:srgbClr val="0D0D0D"/>
                </a:solidFill>
                <a:latin typeface="Arial"/>
                <a:cs typeface="Arial"/>
              </a:rPr>
              <a:t>( </a:t>
            </a:r>
            <a:r>
              <a:rPr sz="1800" spc="-5" dirty="0">
                <a:solidFill>
                  <a:srgbClr val="0D0D0D"/>
                </a:solidFill>
                <a:latin typeface="Arial"/>
                <a:cs typeface="Arial"/>
              </a:rPr>
              <a:t>2017-18 </a:t>
            </a:r>
            <a:r>
              <a:rPr sz="1800" dirty="0">
                <a:solidFill>
                  <a:srgbClr val="0D0D0D"/>
                </a:solidFill>
                <a:latin typeface="Arial"/>
                <a:cs typeface="Arial"/>
              </a:rPr>
              <a:t>)  </a:t>
            </a:r>
            <a:r>
              <a:rPr sz="1800" spc="-5" dirty="0">
                <a:solidFill>
                  <a:srgbClr val="0D0D0D"/>
                </a:solidFill>
                <a:latin typeface="Arial"/>
                <a:cs typeface="Arial"/>
              </a:rPr>
              <a:t>Production		</a:t>
            </a:r>
            <a:r>
              <a:rPr sz="1800" dirty="0">
                <a:solidFill>
                  <a:srgbClr val="0D0D0D"/>
                </a:solidFill>
                <a:latin typeface="Arial"/>
                <a:cs typeface="Arial"/>
              </a:rPr>
              <a:t>-	</a:t>
            </a:r>
            <a:r>
              <a:rPr sz="1800" spc="-5" dirty="0">
                <a:solidFill>
                  <a:srgbClr val="0D0D0D"/>
                </a:solidFill>
                <a:latin typeface="Arial"/>
                <a:cs typeface="Arial"/>
              </a:rPr>
              <a:t>40.60 Million</a:t>
            </a:r>
            <a:r>
              <a:rPr sz="1800" spc="30" dirty="0">
                <a:solidFill>
                  <a:srgbClr val="0D0D0D"/>
                </a:solidFill>
                <a:latin typeface="Arial"/>
                <a:cs typeface="Arial"/>
              </a:rPr>
              <a:t> </a:t>
            </a:r>
            <a:r>
              <a:rPr sz="1800" dirty="0">
                <a:solidFill>
                  <a:srgbClr val="0D0D0D"/>
                </a:solidFill>
                <a:latin typeface="Arial"/>
                <a:cs typeface="Arial"/>
              </a:rPr>
              <a:t>metric</a:t>
            </a:r>
            <a:r>
              <a:rPr sz="1800" spc="5" dirty="0">
                <a:solidFill>
                  <a:srgbClr val="0D0D0D"/>
                </a:solidFill>
                <a:latin typeface="Arial"/>
                <a:cs typeface="Arial"/>
              </a:rPr>
              <a:t> </a:t>
            </a:r>
            <a:r>
              <a:rPr sz="1800" spc="-5" dirty="0">
                <a:solidFill>
                  <a:srgbClr val="0D0D0D"/>
                </a:solidFill>
                <a:latin typeface="Arial"/>
                <a:cs typeface="Arial"/>
              </a:rPr>
              <a:t>tons	</a:t>
            </a:r>
            <a:r>
              <a:rPr sz="1800" dirty="0">
                <a:solidFill>
                  <a:srgbClr val="0D0D0D"/>
                </a:solidFill>
                <a:latin typeface="Arial"/>
                <a:cs typeface="Arial"/>
              </a:rPr>
              <a:t>( </a:t>
            </a:r>
            <a:r>
              <a:rPr sz="1800" spc="-5" dirty="0">
                <a:solidFill>
                  <a:srgbClr val="0D0D0D"/>
                </a:solidFill>
                <a:latin typeface="Arial"/>
                <a:cs typeface="Arial"/>
              </a:rPr>
              <a:t>2017-18</a:t>
            </a:r>
            <a:r>
              <a:rPr sz="1800" spc="-80" dirty="0">
                <a:solidFill>
                  <a:srgbClr val="0D0D0D"/>
                </a:solidFill>
                <a:latin typeface="Arial"/>
                <a:cs typeface="Arial"/>
              </a:rPr>
              <a:t> </a:t>
            </a:r>
            <a:r>
              <a:rPr sz="1800" dirty="0">
                <a:solidFill>
                  <a:srgbClr val="0D0D0D"/>
                </a:solidFill>
                <a:latin typeface="Arial"/>
                <a:cs typeface="Arial"/>
              </a:rPr>
              <a:t>)</a:t>
            </a:r>
            <a:endParaRPr sz="1800">
              <a:latin typeface="Arial"/>
              <a:cs typeface="Arial"/>
            </a:endParaRPr>
          </a:p>
        </p:txBody>
      </p:sp>
      <p:sp>
        <p:nvSpPr>
          <p:cNvPr id="13" name="object 13"/>
          <p:cNvSpPr txBox="1"/>
          <p:nvPr/>
        </p:nvSpPr>
        <p:spPr>
          <a:xfrm>
            <a:off x="78739" y="1838959"/>
            <a:ext cx="8627110" cy="1123315"/>
          </a:xfrm>
          <a:prstGeom prst="rect">
            <a:avLst/>
          </a:prstGeom>
        </p:spPr>
        <p:txBody>
          <a:bodyPr vert="horz" wrap="square" lIns="0" tIns="12700" rIns="0" bIns="0" rtlCol="0">
            <a:spAutoFit/>
          </a:bodyPr>
          <a:lstStyle/>
          <a:p>
            <a:pPr marR="324485" algn="ctr">
              <a:lnSpc>
                <a:spcPct val="100000"/>
              </a:lnSpc>
              <a:spcBef>
                <a:spcPts val="100"/>
              </a:spcBef>
              <a:tabLst>
                <a:tab pos="1447800" algn="l"/>
                <a:tab pos="2019300" algn="l"/>
                <a:tab pos="3974465" algn="l"/>
              </a:tabLst>
            </a:pPr>
            <a:r>
              <a:rPr sz="1800" spc="-5" dirty="0">
                <a:solidFill>
                  <a:srgbClr val="0D0D0D"/>
                </a:solidFill>
                <a:latin typeface="Arial"/>
                <a:cs typeface="Arial"/>
              </a:rPr>
              <a:t>Productivity</a:t>
            </a:r>
            <a:r>
              <a:rPr sz="1800" spc="15" dirty="0">
                <a:solidFill>
                  <a:srgbClr val="0D0D0D"/>
                </a:solidFill>
                <a:latin typeface="Arial"/>
                <a:cs typeface="Arial"/>
              </a:rPr>
              <a:t> </a:t>
            </a:r>
            <a:r>
              <a:rPr sz="1800" dirty="0">
                <a:solidFill>
                  <a:srgbClr val="0D0D0D"/>
                </a:solidFill>
                <a:latin typeface="Arial"/>
                <a:cs typeface="Arial"/>
              </a:rPr>
              <a:t>-	</a:t>
            </a:r>
            <a:r>
              <a:rPr sz="1800" spc="-5" dirty="0">
                <a:solidFill>
                  <a:srgbClr val="0D0D0D"/>
                </a:solidFill>
                <a:latin typeface="Arial"/>
                <a:cs typeface="Arial"/>
              </a:rPr>
              <a:t>2.09	</a:t>
            </a:r>
            <a:r>
              <a:rPr sz="1800" dirty="0">
                <a:solidFill>
                  <a:srgbClr val="0D0D0D"/>
                </a:solidFill>
                <a:latin typeface="Arial"/>
                <a:cs typeface="Arial"/>
              </a:rPr>
              <a:t>Metric </a:t>
            </a:r>
            <a:r>
              <a:rPr sz="1800" spc="-5" dirty="0">
                <a:solidFill>
                  <a:srgbClr val="0D0D0D"/>
                </a:solidFill>
                <a:latin typeface="Arial"/>
                <a:cs typeface="Arial"/>
              </a:rPr>
              <a:t>tons</a:t>
            </a:r>
            <a:r>
              <a:rPr sz="1800" spc="10" dirty="0">
                <a:solidFill>
                  <a:srgbClr val="0D0D0D"/>
                </a:solidFill>
                <a:latin typeface="Arial"/>
                <a:cs typeface="Arial"/>
              </a:rPr>
              <a:t> </a:t>
            </a:r>
            <a:r>
              <a:rPr sz="1800" spc="-5" dirty="0">
                <a:solidFill>
                  <a:srgbClr val="0D0D0D"/>
                </a:solidFill>
                <a:latin typeface="Arial"/>
                <a:cs typeface="Arial"/>
              </a:rPr>
              <a:t>per</a:t>
            </a:r>
            <a:r>
              <a:rPr sz="1800" spc="5" dirty="0">
                <a:solidFill>
                  <a:srgbClr val="0D0D0D"/>
                </a:solidFill>
                <a:latin typeface="Arial"/>
                <a:cs typeface="Arial"/>
              </a:rPr>
              <a:t> </a:t>
            </a:r>
            <a:r>
              <a:rPr sz="1800" spc="-5" dirty="0">
                <a:solidFill>
                  <a:srgbClr val="0D0D0D"/>
                </a:solidFill>
                <a:latin typeface="Arial"/>
                <a:cs typeface="Arial"/>
              </a:rPr>
              <a:t>ha	</a:t>
            </a:r>
            <a:r>
              <a:rPr sz="1800" dirty="0">
                <a:solidFill>
                  <a:srgbClr val="0D0D0D"/>
                </a:solidFill>
                <a:latin typeface="Arial"/>
                <a:cs typeface="Arial"/>
              </a:rPr>
              <a:t>( </a:t>
            </a:r>
            <a:r>
              <a:rPr sz="1800" spc="-5" dirty="0">
                <a:solidFill>
                  <a:srgbClr val="0D0D0D"/>
                </a:solidFill>
                <a:latin typeface="Arial"/>
                <a:cs typeface="Arial"/>
              </a:rPr>
              <a:t>2017-18</a:t>
            </a:r>
            <a:r>
              <a:rPr sz="1800" dirty="0">
                <a:solidFill>
                  <a:srgbClr val="0D0D0D"/>
                </a:solidFill>
                <a:latin typeface="Arial"/>
                <a:cs typeface="Arial"/>
              </a:rPr>
              <a:t> )</a:t>
            </a:r>
            <a:endParaRPr sz="1800">
              <a:latin typeface="Arial"/>
              <a:cs typeface="Arial"/>
            </a:endParaRPr>
          </a:p>
          <a:p>
            <a:pPr>
              <a:lnSpc>
                <a:spcPct val="100000"/>
              </a:lnSpc>
              <a:spcBef>
                <a:spcPts val="30"/>
              </a:spcBef>
            </a:pPr>
            <a:endParaRPr sz="1850">
              <a:latin typeface="Arial"/>
              <a:cs typeface="Arial"/>
            </a:endParaRPr>
          </a:p>
          <a:p>
            <a:pPr marL="257810" indent="-245745">
              <a:lnSpc>
                <a:spcPct val="100000"/>
              </a:lnSpc>
              <a:buFont typeface="Wingdings"/>
              <a:buChar char=""/>
              <a:tabLst>
                <a:tab pos="258445" algn="l"/>
              </a:tabLst>
            </a:pPr>
            <a:r>
              <a:rPr sz="1800" spc="-5" dirty="0">
                <a:solidFill>
                  <a:srgbClr val="0D0D0D"/>
                </a:solidFill>
                <a:latin typeface="Arial"/>
                <a:cs typeface="Arial"/>
              </a:rPr>
              <a:t>Major </a:t>
            </a:r>
            <a:r>
              <a:rPr sz="1800" spc="-10" dirty="0">
                <a:solidFill>
                  <a:srgbClr val="0D0D0D"/>
                </a:solidFill>
                <a:latin typeface="Arial"/>
                <a:cs typeface="Arial"/>
              </a:rPr>
              <a:t>growing </a:t>
            </a:r>
            <a:r>
              <a:rPr sz="1800" spc="-5" dirty="0">
                <a:solidFill>
                  <a:srgbClr val="0D0D0D"/>
                </a:solidFill>
                <a:latin typeface="Arial"/>
                <a:cs typeface="Arial"/>
              </a:rPr>
              <a:t>countries </a:t>
            </a:r>
            <a:r>
              <a:rPr sz="1800" dirty="0">
                <a:solidFill>
                  <a:srgbClr val="0D0D0D"/>
                </a:solidFill>
                <a:latin typeface="Arial"/>
                <a:cs typeface="Arial"/>
              </a:rPr>
              <a:t>:- : </a:t>
            </a:r>
            <a:r>
              <a:rPr sz="1800" spc="-5" dirty="0">
                <a:solidFill>
                  <a:srgbClr val="0D0D0D"/>
                </a:solidFill>
                <a:latin typeface="Arial"/>
                <a:cs typeface="Arial"/>
              </a:rPr>
              <a:t>India, </a:t>
            </a:r>
            <a:r>
              <a:rPr sz="1800" spc="-10" dirty="0">
                <a:solidFill>
                  <a:srgbClr val="0D0D0D"/>
                </a:solidFill>
                <a:latin typeface="Arial"/>
                <a:cs typeface="Arial"/>
              </a:rPr>
              <a:t>Canada, China, </a:t>
            </a:r>
            <a:r>
              <a:rPr sz="1800" spc="-5" dirty="0">
                <a:solidFill>
                  <a:srgbClr val="0D0D0D"/>
                </a:solidFill>
                <a:latin typeface="Arial"/>
                <a:cs typeface="Arial"/>
              </a:rPr>
              <a:t>Pakistan, </a:t>
            </a:r>
            <a:r>
              <a:rPr sz="1800" spc="-10" dirty="0">
                <a:solidFill>
                  <a:srgbClr val="0D0D0D"/>
                </a:solidFill>
                <a:latin typeface="Arial"/>
                <a:cs typeface="Arial"/>
              </a:rPr>
              <a:t>Poland, Bangladesh</a:t>
            </a:r>
            <a:r>
              <a:rPr sz="1800" spc="280" dirty="0">
                <a:solidFill>
                  <a:srgbClr val="0D0D0D"/>
                </a:solidFill>
                <a:latin typeface="Arial"/>
                <a:cs typeface="Arial"/>
              </a:rPr>
              <a:t> </a:t>
            </a:r>
            <a:r>
              <a:rPr sz="1800" dirty="0">
                <a:solidFill>
                  <a:srgbClr val="0D0D0D"/>
                </a:solidFill>
                <a:latin typeface="Arial"/>
                <a:cs typeface="Arial"/>
              </a:rPr>
              <a:t>&amp;</a:t>
            </a:r>
            <a:endParaRPr sz="1800">
              <a:latin typeface="Arial"/>
              <a:cs typeface="Arial"/>
            </a:endParaRPr>
          </a:p>
          <a:p>
            <a:pPr marL="12700">
              <a:lnSpc>
                <a:spcPct val="100000"/>
              </a:lnSpc>
              <a:spcBef>
                <a:spcPts val="5"/>
              </a:spcBef>
              <a:tabLst>
                <a:tab pos="3119755" algn="l"/>
              </a:tabLst>
            </a:pPr>
            <a:r>
              <a:rPr sz="1800" dirty="0">
                <a:solidFill>
                  <a:srgbClr val="0D0D0D"/>
                </a:solidFill>
                <a:latin typeface="Arial"/>
                <a:cs typeface="Arial"/>
              </a:rPr>
              <a:t>.	</a:t>
            </a:r>
            <a:r>
              <a:rPr sz="1800" spc="-10" dirty="0">
                <a:solidFill>
                  <a:srgbClr val="0D0D0D"/>
                </a:solidFill>
                <a:latin typeface="Arial"/>
                <a:cs typeface="Arial"/>
              </a:rPr>
              <a:t>Sweden </a:t>
            </a:r>
            <a:r>
              <a:rPr sz="1800" dirty="0">
                <a:solidFill>
                  <a:srgbClr val="0D0D0D"/>
                </a:solidFill>
                <a:latin typeface="Arial"/>
                <a:cs typeface="Arial"/>
              </a:rPr>
              <a:t>,</a:t>
            </a:r>
            <a:r>
              <a:rPr sz="1800" spc="45" dirty="0">
                <a:solidFill>
                  <a:srgbClr val="0D0D0D"/>
                </a:solidFill>
                <a:latin typeface="Arial"/>
                <a:cs typeface="Arial"/>
              </a:rPr>
              <a:t> </a:t>
            </a:r>
            <a:r>
              <a:rPr sz="1800" spc="-5" dirty="0">
                <a:solidFill>
                  <a:srgbClr val="0D0D0D"/>
                </a:solidFill>
                <a:latin typeface="Arial"/>
                <a:cs typeface="Arial"/>
              </a:rPr>
              <a:t>etc.</a:t>
            </a:r>
            <a:endParaRPr sz="1800">
              <a:latin typeface="Arial"/>
              <a:cs typeface="Arial"/>
            </a:endParaRPr>
          </a:p>
        </p:txBody>
      </p:sp>
      <p:graphicFrame>
        <p:nvGraphicFramePr>
          <p:cNvPr id="14" name="object 14"/>
          <p:cNvGraphicFramePr>
            <a:graphicFrameLocks noGrp="1"/>
          </p:cNvGraphicFramePr>
          <p:nvPr/>
        </p:nvGraphicFramePr>
        <p:xfrm>
          <a:off x="59689" y="3245168"/>
          <a:ext cx="6464935" cy="804027"/>
        </p:xfrm>
        <a:graphic>
          <a:graphicData uri="http://schemas.openxmlformats.org/drawingml/2006/table">
            <a:tbl>
              <a:tblPr firstRow="1" bandRow="1">
                <a:tableStyleId>{2D5ABB26-0587-4C30-8999-92F81FD0307C}</a:tableStyleId>
              </a:tblPr>
              <a:tblGrid>
                <a:gridCol w="1253490"/>
                <a:gridCol w="1395730"/>
                <a:gridCol w="3815715"/>
              </a:tblGrid>
              <a:tr h="264854">
                <a:tc>
                  <a:txBody>
                    <a:bodyPr/>
                    <a:lstStyle/>
                    <a:p>
                      <a:pPr marL="276860" indent="-245745">
                        <a:lnSpc>
                          <a:spcPts val="1985"/>
                        </a:lnSpc>
                        <a:buFont typeface="Wingdings"/>
                        <a:buChar char=""/>
                        <a:tabLst>
                          <a:tab pos="277495" algn="l"/>
                        </a:tabLst>
                      </a:pPr>
                      <a:r>
                        <a:rPr sz="1800" dirty="0">
                          <a:solidFill>
                            <a:srgbClr val="0D0D0D"/>
                          </a:solidFill>
                          <a:latin typeface="Arial"/>
                          <a:cs typeface="Arial"/>
                        </a:rPr>
                        <a:t>INDIA</a:t>
                      </a:r>
                      <a:r>
                        <a:rPr sz="1800" spc="340" dirty="0">
                          <a:solidFill>
                            <a:srgbClr val="0D0D0D"/>
                          </a:solidFill>
                          <a:latin typeface="Arial"/>
                          <a:cs typeface="Arial"/>
                        </a:rPr>
                        <a:t> </a:t>
                      </a:r>
                      <a:r>
                        <a:rPr sz="1800" spc="5" dirty="0">
                          <a:solidFill>
                            <a:srgbClr val="0D0D0D"/>
                          </a:solidFill>
                          <a:latin typeface="Arial"/>
                          <a:cs typeface="Arial"/>
                        </a:rPr>
                        <a:t>:-</a:t>
                      </a:r>
                      <a:endParaRPr sz="1800">
                        <a:latin typeface="Arial"/>
                        <a:cs typeface="Arial"/>
                      </a:endParaRPr>
                    </a:p>
                  </a:txBody>
                  <a:tcPr marL="0" marR="0" marT="0" marB="0">
                    <a:solidFill>
                      <a:srgbClr val="D1CDEC"/>
                    </a:solidFill>
                  </a:tcPr>
                </a:tc>
                <a:tc>
                  <a:txBody>
                    <a:bodyPr/>
                    <a:lstStyle/>
                    <a:p>
                      <a:pPr marL="128270">
                        <a:lnSpc>
                          <a:spcPts val="1985"/>
                        </a:lnSpc>
                      </a:pPr>
                      <a:r>
                        <a:rPr sz="1800" spc="-5" dirty="0">
                          <a:solidFill>
                            <a:srgbClr val="0D0D0D"/>
                          </a:solidFill>
                          <a:latin typeface="Arial"/>
                          <a:cs typeface="Arial"/>
                        </a:rPr>
                        <a:t>Area</a:t>
                      </a:r>
                      <a:endParaRPr sz="1800">
                        <a:latin typeface="Arial"/>
                        <a:cs typeface="Arial"/>
                      </a:endParaRPr>
                    </a:p>
                  </a:txBody>
                  <a:tcPr marL="0" marR="0" marT="0" marB="0">
                    <a:solidFill>
                      <a:srgbClr val="D1CDEC"/>
                    </a:solidFill>
                  </a:tcPr>
                </a:tc>
                <a:tc>
                  <a:txBody>
                    <a:bodyPr/>
                    <a:lstStyle/>
                    <a:p>
                      <a:pPr marL="104139">
                        <a:lnSpc>
                          <a:spcPts val="1985"/>
                        </a:lnSpc>
                      </a:pPr>
                      <a:r>
                        <a:rPr sz="1800" dirty="0">
                          <a:solidFill>
                            <a:srgbClr val="0D0D0D"/>
                          </a:solidFill>
                          <a:latin typeface="Arial"/>
                          <a:cs typeface="Arial"/>
                        </a:rPr>
                        <a:t>- </a:t>
                      </a:r>
                      <a:r>
                        <a:rPr sz="1800" spc="-5" dirty="0">
                          <a:solidFill>
                            <a:srgbClr val="0D0D0D"/>
                          </a:solidFill>
                          <a:latin typeface="Arial"/>
                          <a:cs typeface="Arial"/>
                        </a:rPr>
                        <a:t>5.70 Million ha </a:t>
                      </a:r>
                      <a:r>
                        <a:rPr sz="1800" dirty="0">
                          <a:solidFill>
                            <a:srgbClr val="0D0D0D"/>
                          </a:solidFill>
                          <a:latin typeface="Arial"/>
                          <a:cs typeface="Arial"/>
                        </a:rPr>
                        <a:t>( </a:t>
                      </a:r>
                      <a:r>
                        <a:rPr sz="1800" spc="-5" dirty="0">
                          <a:solidFill>
                            <a:srgbClr val="0D0D0D"/>
                          </a:solidFill>
                          <a:latin typeface="Arial"/>
                          <a:cs typeface="Arial"/>
                        </a:rPr>
                        <a:t>2017-18</a:t>
                      </a:r>
                      <a:r>
                        <a:rPr sz="1800" spc="10" dirty="0">
                          <a:solidFill>
                            <a:srgbClr val="0D0D0D"/>
                          </a:solidFill>
                          <a:latin typeface="Arial"/>
                          <a:cs typeface="Arial"/>
                        </a:rPr>
                        <a:t> </a:t>
                      </a:r>
                      <a:r>
                        <a:rPr sz="1800" dirty="0">
                          <a:solidFill>
                            <a:srgbClr val="0D0D0D"/>
                          </a:solidFill>
                          <a:latin typeface="Arial"/>
                          <a:cs typeface="Arial"/>
                        </a:rPr>
                        <a:t>)</a:t>
                      </a:r>
                      <a:endParaRPr sz="1800">
                        <a:latin typeface="Arial"/>
                        <a:cs typeface="Arial"/>
                      </a:endParaRPr>
                    </a:p>
                  </a:txBody>
                  <a:tcPr marL="0" marR="0" marT="0" marB="0">
                    <a:solidFill>
                      <a:srgbClr val="D1CDEC"/>
                    </a:solidFill>
                  </a:tcPr>
                </a:tc>
              </a:tr>
              <a:tr h="274319">
                <a:tc>
                  <a:txBody>
                    <a:bodyPr/>
                    <a:lstStyle/>
                    <a:p>
                      <a:pPr>
                        <a:lnSpc>
                          <a:spcPct val="100000"/>
                        </a:lnSpc>
                      </a:pPr>
                      <a:endParaRPr sz="1700">
                        <a:latin typeface="Times New Roman"/>
                        <a:cs typeface="Times New Roman"/>
                      </a:endParaRPr>
                    </a:p>
                  </a:txBody>
                  <a:tcPr marL="0" marR="0" marT="0" marB="0">
                    <a:solidFill>
                      <a:srgbClr val="D1CDEC"/>
                    </a:solidFill>
                  </a:tcPr>
                </a:tc>
                <a:tc>
                  <a:txBody>
                    <a:bodyPr/>
                    <a:lstStyle/>
                    <a:p>
                      <a:pPr marL="111760">
                        <a:lnSpc>
                          <a:spcPts val="2060"/>
                        </a:lnSpc>
                      </a:pPr>
                      <a:r>
                        <a:rPr sz="1800" spc="-5" dirty="0">
                          <a:solidFill>
                            <a:srgbClr val="0D0D0D"/>
                          </a:solidFill>
                          <a:latin typeface="Arial"/>
                          <a:cs typeface="Arial"/>
                        </a:rPr>
                        <a:t>Production</a:t>
                      </a:r>
                      <a:endParaRPr sz="1800">
                        <a:latin typeface="Arial"/>
                        <a:cs typeface="Arial"/>
                      </a:endParaRPr>
                    </a:p>
                  </a:txBody>
                  <a:tcPr marL="0" marR="0" marT="0" marB="0">
                    <a:solidFill>
                      <a:srgbClr val="D1CDEC"/>
                    </a:solidFill>
                  </a:tcPr>
                </a:tc>
                <a:tc>
                  <a:txBody>
                    <a:bodyPr/>
                    <a:lstStyle/>
                    <a:p>
                      <a:pPr marL="125730">
                        <a:lnSpc>
                          <a:spcPts val="2060"/>
                        </a:lnSpc>
                      </a:pPr>
                      <a:r>
                        <a:rPr sz="1800" dirty="0">
                          <a:solidFill>
                            <a:srgbClr val="0D0D0D"/>
                          </a:solidFill>
                          <a:latin typeface="Arial"/>
                          <a:cs typeface="Arial"/>
                        </a:rPr>
                        <a:t>- </a:t>
                      </a:r>
                      <a:r>
                        <a:rPr sz="1800" spc="-5" dirty="0">
                          <a:solidFill>
                            <a:srgbClr val="0D0D0D"/>
                          </a:solidFill>
                          <a:latin typeface="Arial"/>
                          <a:cs typeface="Arial"/>
                        </a:rPr>
                        <a:t>6.50 Million </a:t>
                      </a:r>
                      <a:r>
                        <a:rPr sz="1800" dirty="0">
                          <a:solidFill>
                            <a:srgbClr val="0D0D0D"/>
                          </a:solidFill>
                          <a:latin typeface="Arial"/>
                          <a:cs typeface="Arial"/>
                        </a:rPr>
                        <a:t>metric </a:t>
                      </a:r>
                      <a:r>
                        <a:rPr sz="1800" spc="-5" dirty="0">
                          <a:solidFill>
                            <a:srgbClr val="0D0D0D"/>
                          </a:solidFill>
                          <a:latin typeface="Arial"/>
                          <a:cs typeface="Arial"/>
                        </a:rPr>
                        <a:t>tons </a:t>
                      </a:r>
                      <a:r>
                        <a:rPr sz="1800" dirty="0">
                          <a:solidFill>
                            <a:srgbClr val="0D0D0D"/>
                          </a:solidFill>
                          <a:latin typeface="Arial"/>
                          <a:cs typeface="Arial"/>
                        </a:rPr>
                        <a:t>( </a:t>
                      </a:r>
                      <a:r>
                        <a:rPr sz="1800" spc="-5" dirty="0">
                          <a:solidFill>
                            <a:srgbClr val="0D0D0D"/>
                          </a:solidFill>
                          <a:latin typeface="Arial"/>
                          <a:cs typeface="Arial"/>
                        </a:rPr>
                        <a:t>2017-18</a:t>
                      </a:r>
                      <a:r>
                        <a:rPr sz="1800" spc="-10" dirty="0">
                          <a:solidFill>
                            <a:srgbClr val="0D0D0D"/>
                          </a:solidFill>
                          <a:latin typeface="Arial"/>
                          <a:cs typeface="Arial"/>
                        </a:rPr>
                        <a:t> </a:t>
                      </a:r>
                      <a:r>
                        <a:rPr sz="1800" dirty="0">
                          <a:solidFill>
                            <a:srgbClr val="0D0D0D"/>
                          </a:solidFill>
                          <a:latin typeface="Arial"/>
                          <a:cs typeface="Arial"/>
                        </a:rPr>
                        <a:t>)</a:t>
                      </a:r>
                      <a:endParaRPr sz="1800">
                        <a:latin typeface="Arial"/>
                        <a:cs typeface="Arial"/>
                      </a:endParaRPr>
                    </a:p>
                  </a:txBody>
                  <a:tcPr marL="0" marR="0" marT="0" marB="0">
                    <a:solidFill>
                      <a:srgbClr val="D1CDEC"/>
                    </a:solidFill>
                  </a:tcPr>
                </a:tc>
              </a:tr>
              <a:tr h="264854">
                <a:tc>
                  <a:txBody>
                    <a:bodyPr/>
                    <a:lstStyle/>
                    <a:p>
                      <a:pPr>
                        <a:lnSpc>
                          <a:spcPct val="100000"/>
                        </a:lnSpc>
                      </a:pPr>
                      <a:endParaRPr sz="1600">
                        <a:latin typeface="Times New Roman"/>
                        <a:cs typeface="Times New Roman"/>
                      </a:endParaRPr>
                    </a:p>
                  </a:txBody>
                  <a:tcPr marL="0" marR="0" marT="0" marB="0">
                    <a:solidFill>
                      <a:srgbClr val="D1CDEC"/>
                    </a:solidFill>
                  </a:tcPr>
                </a:tc>
                <a:tc>
                  <a:txBody>
                    <a:bodyPr/>
                    <a:lstStyle/>
                    <a:p>
                      <a:pPr marL="111760">
                        <a:lnSpc>
                          <a:spcPts val="1985"/>
                        </a:lnSpc>
                      </a:pPr>
                      <a:r>
                        <a:rPr sz="1800" spc="-5" dirty="0">
                          <a:solidFill>
                            <a:srgbClr val="0D0D0D"/>
                          </a:solidFill>
                          <a:latin typeface="Arial"/>
                          <a:cs typeface="Arial"/>
                        </a:rPr>
                        <a:t>Productivity</a:t>
                      </a:r>
                      <a:endParaRPr sz="1800">
                        <a:latin typeface="Arial"/>
                        <a:cs typeface="Arial"/>
                      </a:endParaRPr>
                    </a:p>
                  </a:txBody>
                  <a:tcPr marL="0" marR="0" marT="0" marB="0">
                    <a:solidFill>
                      <a:srgbClr val="D1CDEC"/>
                    </a:solidFill>
                  </a:tcPr>
                </a:tc>
                <a:tc>
                  <a:txBody>
                    <a:bodyPr/>
                    <a:lstStyle/>
                    <a:p>
                      <a:pPr marL="151765">
                        <a:lnSpc>
                          <a:spcPts val="1985"/>
                        </a:lnSpc>
                      </a:pPr>
                      <a:r>
                        <a:rPr sz="1800" dirty="0">
                          <a:solidFill>
                            <a:srgbClr val="0D0D0D"/>
                          </a:solidFill>
                          <a:latin typeface="Arial"/>
                          <a:cs typeface="Arial"/>
                        </a:rPr>
                        <a:t>- </a:t>
                      </a:r>
                      <a:r>
                        <a:rPr sz="1800" spc="-5" dirty="0">
                          <a:solidFill>
                            <a:srgbClr val="0D0D0D"/>
                          </a:solidFill>
                          <a:latin typeface="Arial"/>
                          <a:cs typeface="Arial"/>
                        </a:rPr>
                        <a:t>1 </a:t>
                      </a:r>
                      <a:r>
                        <a:rPr sz="1800" dirty="0">
                          <a:solidFill>
                            <a:srgbClr val="0D0D0D"/>
                          </a:solidFill>
                          <a:latin typeface="Arial"/>
                          <a:cs typeface="Arial"/>
                        </a:rPr>
                        <a:t>metric tons </a:t>
                      </a:r>
                      <a:r>
                        <a:rPr sz="1800" spc="-5" dirty="0">
                          <a:solidFill>
                            <a:srgbClr val="0D0D0D"/>
                          </a:solidFill>
                          <a:latin typeface="Arial"/>
                          <a:cs typeface="Arial"/>
                        </a:rPr>
                        <a:t>per ha </a:t>
                      </a:r>
                      <a:r>
                        <a:rPr sz="1800" dirty="0">
                          <a:solidFill>
                            <a:srgbClr val="0D0D0D"/>
                          </a:solidFill>
                          <a:latin typeface="Arial"/>
                          <a:cs typeface="Arial"/>
                        </a:rPr>
                        <a:t>( </a:t>
                      </a:r>
                      <a:r>
                        <a:rPr sz="1800" spc="-5" dirty="0">
                          <a:solidFill>
                            <a:srgbClr val="0D0D0D"/>
                          </a:solidFill>
                          <a:latin typeface="Arial"/>
                          <a:cs typeface="Arial"/>
                        </a:rPr>
                        <a:t>2017- 18</a:t>
                      </a:r>
                      <a:r>
                        <a:rPr sz="1800" spc="-30" dirty="0">
                          <a:solidFill>
                            <a:srgbClr val="0D0D0D"/>
                          </a:solidFill>
                          <a:latin typeface="Arial"/>
                          <a:cs typeface="Arial"/>
                        </a:rPr>
                        <a:t> </a:t>
                      </a:r>
                      <a:r>
                        <a:rPr sz="1800" dirty="0">
                          <a:solidFill>
                            <a:srgbClr val="0D0D0D"/>
                          </a:solidFill>
                          <a:latin typeface="Arial"/>
                          <a:cs typeface="Arial"/>
                        </a:rPr>
                        <a:t>)</a:t>
                      </a:r>
                      <a:endParaRPr sz="1800">
                        <a:latin typeface="Arial"/>
                        <a:cs typeface="Arial"/>
                      </a:endParaRPr>
                    </a:p>
                  </a:txBody>
                  <a:tcPr marL="0" marR="0" marT="0" marB="0">
                    <a:solidFill>
                      <a:srgbClr val="D1CDEC"/>
                    </a:solidFill>
                  </a:tcPr>
                </a:tc>
              </a:tr>
            </a:tbl>
          </a:graphicData>
        </a:graphic>
      </p:graphicFrame>
      <p:sp>
        <p:nvSpPr>
          <p:cNvPr id="15" name="object 15"/>
          <p:cNvSpPr txBox="1"/>
          <p:nvPr/>
        </p:nvSpPr>
        <p:spPr>
          <a:xfrm>
            <a:off x="78739" y="4308475"/>
            <a:ext cx="8949055" cy="2494915"/>
          </a:xfrm>
          <a:prstGeom prst="rect">
            <a:avLst/>
          </a:prstGeom>
        </p:spPr>
        <p:txBody>
          <a:bodyPr vert="horz" wrap="square" lIns="0" tIns="12700" rIns="0" bIns="0" rtlCol="0">
            <a:spAutoFit/>
          </a:bodyPr>
          <a:lstStyle/>
          <a:p>
            <a:pPr marL="257810" indent="-245745">
              <a:lnSpc>
                <a:spcPct val="100000"/>
              </a:lnSpc>
              <a:spcBef>
                <a:spcPts val="100"/>
              </a:spcBef>
              <a:buFont typeface="Wingdings"/>
              <a:buChar char=""/>
              <a:tabLst>
                <a:tab pos="258445" algn="l"/>
              </a:tabLst>
            </a:pPr>
            <a:r>
              <a:rPr sz="1800" spc="-5" dirty="0">
                <a:solidFill>
                  <a:srgbClr val="0D0D0D"/>
                </a:solidFill>
                <a:latin typeface="Arial"/>
                <a:cs typeface="Arial"/>
              </a:rPr>
              <a:t>Major </a:t>
            </a:r>
            <a:r>
              <a:rPr sz="1800" spc="-10" dirty="0">
                <a:solidFill>
                  <a:srgbClr val="0D0D0D"/>
                </a:solidFill>
                <a:latin typeface="Arial"/>
                <a:cs typeface="Arial"/>
              </a:rPr>
              <a:t>growing </a:t>
            </a:r>
            <a:r>
              <a:rPr sz="1800" dirty="0">
                <a:solidFill>
                  <a:srgbClr val="0D0D0D"/>
                </a:solidFill>
                <a:latin typeface="Arial"/>
                <a:cs typeface="Arial"/>
              </a:rPr>
              <a:t>states of </a:t>
            </a:r>
            <a:r>
              <a:rPr sz="1800" spc="-5" dirty="0">
                <a:solidFill>
                  <a:srgbClr val="0D0D0D"/>
                </a:solidFill>
                <a:latin typeface="Arial"/>
                <a:cs typeface="Arial"/>
              </a:rPr>
              <a:t>India </a:t>
            </a:r>
            <a:r>
              <a:rPr sz="1800" spc="5" dirty="0">
                <a:solidFill>
                  <a:srgbClr val="0D0D0D"/>
                </a:solidFill>
                <a:latin typeface="Arial"/>
                <a:cs typeface="Arial"/>
              </a:rPr>
              <a:t>:- </a:t>
            </a:r>
            <a:r>
              <a:rPr sz="1800" spc="-60" dirty="0">
                <a:solidFill>
                  <a:srgbClr val="0D0D0D"/>
                </a:solidFill>
                <a:latin typeface="Arial"/>
                <a:cs typeface="Arial"/>
              </a:rPr>
              <a:t>U.P, </a:t>
            </a:r>
            <a:r>
              <a:rPr sz="1800" spc="-5" dirty="0">
                <a:solidFill>
                  <a:srgbClr val="0D0D0D"/>
                </a:solidFill>
                <a:latin typeface="Arial"/>
                <a:cs typeface="Arial"/>
              </a:rPr>
              <a:t>Rajasthan, </a:t>
            </a:r>
            <a:r>
              <a:rPr sz="1800" spc="-60" dirty="0">
                <a:solidFill>
                  <a:srgbClr val="0D0D0D"/>
                </a:solidFill>
                <a:latin typeface="Arial"/>
                <a:cs typeface="Arial"/>
              </a:rPr>
              <a:t>M.P, </a:t>
            </a:r>
            <a:r>
              <a:rPr sz="1800" spc="-10" dirty="0">
                <a:solidFill>
                  <a:srgbClr val="0D0D0D"/>
                </a:solidFill>
                <a:latin typeface="Arial"/>
                <a:cs typeface="Arial"/>
              </a:rPr>
              <a:t>Haryana, </a:t>
            </a:r>
            <a:r>
              <a:rPr sz="1800" spc="-5" dirty="0">
                <a:solidFill>
                  <a:srgbClr val="0D0D0D"/>
                </a:solidFill>
                <a:latin typeface="Arial"/>
                <a:cs typeface="Arial"/>
              </a:rPr>
              <a:t>Punjab, Assam, </a:t>
            </a:r>
            <a:r>
              <a:rPr sz="1800" spc="-20" dirty="0">
                <a:solidFill>
                  <a:srgbClr val="0D0D0D"/>
                </a:solidFill>
                <a:latin typeface="Arial"/>
                <a:cs typeface="Arial"/>
              </a:rPr>
              <a:t>Bihar,</a:t>
            </a:r>
            <a:r>
              <a:rPr sz="1800" spc="195" dirty="0">
                <a:solidFill>
                  <a:srgbClr val="0D0D0D"/>
                </a:solidFill>
                <a:latin typeface="Arial"/>
                <a:cs typeface="Arial"/>
              </a:rPr>
              <a:t> </a:t>
            </a:r>
            <a:r>
              <a:rPr sz="1800" dirty="0">
                <a:solidFill>
                  <a:srgbClr val="0D0D0D"/>
                </a:solidFill>
                <a:latin typeface="Arial"/>
                <a:cs typeface="Arial"/>
              </a:rPr>
              <a:t>.</a:t>
            </a:r>
            <a:endParaRPr sz="1800">
              <a:latin typeface="Arial"/>
              <a:cs typeface="Arial"/>
            </a:endParaRPr>
          </a:p>
          <a:p>
            <a:pPr marL="12700">
              <a:lnSpc>
                <a:spcPct val="100000"/>
              </a:lnSpc>
              <a:tabLst>
                <a:tab pos="3435985" algn="l"/>
              </a:tabLst>
            </a:pPr>
            <a:r>
              <a:rPr sz="1800" dirty="0">
                <a:solidFill>
                  <a:srgbClr val="0D0D0D"/>
                </a:solidFill>
                <a:latin typeface="Arial"/>
                <a:cs typeface="Arial"/>
              </a:rPr>
              <a:t>.	</a:t>
            </a:r>
            <a:r>
              <a:rPr sz="1800" spc="-5" dirty="0">
                <a:solidFill>
                  <a:srgbClr val="0D0D0D"/>
                </a:solidFill>
                <a:latin typeface="Arial"/>
                <a:cs typeface="Arial"/>
              </a:rPr>
              <a:t>Gujarat </a:t>
            </a:r>
            <a:r>
              <a:rPr sz="1800" dirty="0">
                <a:solidFill>
                  <a:srgbClr val="0D0D0D"/>
                </a:solidFill>
                <a:latin typeface="Arial"/>
                <a:cs typeface="Arial"/>
              </a:rPr>
              <a:t>&amp; </a:t>
            </a:r>
            <a:r>
              <a:rPr sz="1800" spc="-10" dirty="0">
                <a:solidFill>
                  <a:srgbClr val="0D0D0D"/>
                </a:solidFill>
                <a:latin typeface="Arial"/>
                <a:cs typeface="Arial"/>
              </a:rPr>
              <a:t>West</a:t>
            </a:r>
            <a:r>
              <a:rPr sz="1800" spc="5" dirty="0">
                <a:solidFill>
                  <a:srgbClr val="0D0D0D"/>
                </a:solidFill>
                <a:latin typeface="Arial"/>
                <a:cs typeface="Arial"/>
              </a:rPr>
              <a:t> </a:t>
            </a:r>
            <a:r>
              <a:rPr sz="1800" spc="-5" dirty="0">
                <a:solidFill>
                  <a:srgbClr val="0D0D0D"/>
                </a:solidFill>
                <a:latin typeface="Arial"/>
                <a:cs typeface="Arial"/>
              </a:rPr>
              <a:t>Bengal.</a:t>
            </a:r>
            <a:endParaRPr sz="1800">
              <a:latin typeface="Arial"/>
              <a:cs typeface="Arial"/>
            </a:endParaRPr>
          </a:p>
          <a:p>
            <a:pPr>
              <a:lnSpc>
                <a:spcPct val="100000"/>
              </a:lnSpc>
              <a:spcBef>
                <a:spcPts val="30"/>
              </a:spcBef>
            </a:pPr>
            <a:endParaRPr sz="1850">
              <a:latin typeface="Arial"/>
              <a:cs typeface="Arial"/>
            </a:endParaRPr>
          </a:p>
          <a:p>
            <a:pPr marL="257810" indent="-245745">
              <a:lnSpc>
                <a:spcPct val="100000"/>
              </a:lnSpc>
              <a:buFont typeface="Wingdings"/>
              <a:buChar char=""/>
              <a:tabLst>
                <a:tab pos="258445" algn="l"/>
                <a:tab pos="2386330" algn="l"/>
              </a:tabLst>
            </a:pPr>
            <a:r>
              <a:rPr sz="1800" dirty="0">
                <a:solidFill>
                  <a:srgbClr val="0D0D0D"/>
                </a:solidFill>
                <a:latin typeface="Arial"/>
                <a:cs typeface="Arial"/>
              </a:rPr>
              <a:t>U.P</a:t>
            </a:r>
            <a:r>
              <a:rPr sz="1800" spc="-35" dirty="0">
                <a:solidFill>
                  <a:srgbClr val="0D0D0D"/>
                </a:solidFill>
                <a:latin typeface="Arial"/>
                <a:cs typeface="Arial"/>
              </a:rPr>
              <a:t> </a:t>
            </a:r>
            <a:r>
              <a:rPr sz="1800" spc="-5" dirty="0">
                <a:solidFill>
                  <a:srgbClr val="0D0D0D"/>
                </a:solidFill>
                <a:latin typeface="Arial"/>
                <a:cs typeface="Arial"/>
              </a:rPr>
              <a:t>alone</a:t>
            </a:r>
            <a:r>
              <a:rPr sz="1800" spc="15" dirty="0">
                <a:solidFill>
                  <a:srgbClr val="0D0D0D"/>
                </a:solidFill>
                <a:latin typeface="Arial"/>
                <a:cs typeface="Arial"/>
              </a:rPr>
              <a:t> </a:t>
            </a:r>
            <a:r>
              <a:rPr sz="1800" spc="-5" dirty="0">
                <a:solidFill>
                  <a:srgbClr val="0D0D0D"/>
                </a:solidFill>
                <a:latin typeface="Arial"/>
                <a:cs typeface="Arial"/>
              </a:rPr>
              <a:t>produces	about 20 % </a:t>
            </a:r>
            <a:r>
              <a:rPr sz="1800" dirty="0">
                <a:solidFill>
                  <a:srgbClr val="0D0D0D"/>
                </a:solidFill>
                <a:latin typeface="Arial"/>
                <a:cs typeface="Arial"/>
              </a:rPr>
              <a:t>of total </a:t>
            </a:r>
            <a:r>
              <a:rPr sz="1800" spc="-5" dirty="0">
                <a:solidFill>
                  <a:srgbClr val="0D0D0D"/>
                </a:solidFill>
                <a:latin typeface="Arial"/>
                <a:cs typeface="Arial"/>
              </a:rPr>
              <a:t>rapeseed </a:t>
            </a:r>
            <a:r>
              <a:rPr sz="1800" dirty="0">
                <a:solidFill>
                  <a:srgbClr val="0D0D0D"/>
                </a:solidFill>
                <a:latin typeface="Arial"/>
                <a:cs typeface="Arial"/>
              </a:rPr>
              <a:t>&amp; mustard </a:t>
            </a:r>
            <a:r>
              <a:rPr sz="1800" spc="-5" dirty="0">
                <a:solidFill>
                  <a:srgbClr val="0D0D0D"/>
                </a:solidFill>
                <a:latin typeface="Arial"/>
                <a:cs typeface="Arial"/>
              </a:rPr>
              <a:t>production in</a:t>
            </a:r>
            <a:r>
              <a:rPr sz="1800" spc="10" dirty="0">
                <a:solidFill>
                  <a:srgbClr val="0D0D0D"/>
                </a:solidFill>
                <a:latin typeface="Arial"/>
                <a:cs typeface="Arial"/>
              </a:rPr>
              <a:t> </a:t>
            </a:r>
            <a:r>
              <a:rPr sz="1800" spc="-5" dirty="0">
                <a:solidFill>
                  <a:srgbClr val="0D0D0D"/>
                </a:solidFill>
                <a:latin typeface="Arial"/>
                <a:cs typeface="Arial"/>
              </a:rPr>
              <a:t>India.</a:t>
            </a:r>
            <a:endParaRPr sz="1800">
              <a:latin typeface="Arial"/>
              <a:cs typeface="Arial"/>
            </a:endParaRPr>
          </a:p>
          <a:p>
            <a:pPr>
              <a:lnSpc>
                <a:spcPct val="100000"/>
              </a:lnSpc>
              <a:spcBef>
                <a:spcPts val="35"/>
              </a:spcBef>
              <a:buClr>
                <a:srgbClr val="0D0D0D"/>
              </a:buClr>
              <a:buFont typeface="Wingdings"/>
              <a:buChar char=""/>
            </a:pPr>
            <a:endParaRPr sz="1850">
              <a:latin typeface="Arial"/>
              <a:cs typeface="Arial"/>
            </a:endParaRPr>
          </a:p>
          <a:p>
            <a:pPr marL="317500" indent="-304800">
              <a:lnSpc>
                <a:spcPct val="100000"/>
              </a:lnSpc>
              <a:buFont typeface="Wingdings"/>
              <a:buChar char=""/>
              <a:tabLst>
                <a:tab pos="317500" algn="l"/>
              </a:tabLst>
            </a:pPr>
            <a:r>
              <a:rPr sz="1800" spc="-45" dirty="0">
                <a:solidFill>
                  <a:srgbClr val="0D0D0D"/>
                </a:solidFill>
                <a:latin typeface="Arial"/>
                <a:cs typeface="Arial"/>
              </a:rPr>
              <a:t>Total </a:t>
            </a:r>
            <a:r>
              <a:rPr sz="1800" spc="-5" dirty="0">
                <a:solidFill>
                  <a:srgbClr val="0D0D0D"/>
                </a:solidFill>
                <a:latin typeface="Arial"/>
                <a:cs typeface="Arial"/>
              </a:rPr>
              <a:t>oilseed in </a:t>
            </a:r>
            <a:r>
              <a:rPr sz="1800" dirty="0">
                <a:solidFill>
                  <a:srgbClr val="0D0D0D"/>
                </a:solidFill>
                <a:latin typeface="Arial"/>
                <a:cs typeface="Arial"/>
              </a:rPr>
              <a:t>J&amp;K ( </a:t>
            </a:r>
            <a:r>
              <a:rPr sz="1800" spc="-5" dirty="0">
                <a:solidFill>
                  <a:srgbClr val="0D0D0D"/>
                </a:solidFill>
                <a:latin typeface="Arial"/>
                <a:cs typeface="Arial"/>
              </a:rPr>
              <a:t>2014-15</a:t>
            </a:r>
            <a:r>
              <a:rPr sz="1800" spc="50" dirty="0">
                <a:solidFill>
                  <a:srgbClr val="0D0D0D"/>
                </a:solidFill>
                <a:latin typeface="Arial"/>
                <a:cs typeface="Arial"/>
              </a:rPr>
              <a:t> </a:t>
            </a:r>
            <a:r>
              <a:rPr sz="1800" dirty="0">
                <a:solidFill>
                  <a:srgbClr val="0D0D0D"/>
                </a:solidFill>
                <a:latin typeface="Arial"/>
                <a:cs typeface="Arial"/>
              </a:rPr>
              <a:t>)</a:t>
            </a:r>
            <a:endParaRPr sz="1800">
              <a:latin typeface="Arial"/>
              <a:cs typeface="Arial"/>
            </a:endParaRPr>
          </a:p>
          <a:p>
            <a:pPr marL="1143635">
              <a:lnSpc>
                <a:spcPct val="100000"/>
              </a:lnSpc>
              <a:tabLst>
                <a:tab pos="2385695" algn="l"/>
                <a:tab pos="3530600" algn="l"/>
              </a:tabLst>
            </a:pPr>
            <a:r>
              <a:rPr sz="1800" spc="-5" dirty="0">
                <a:solidFill>
                  <a:srgbClr val="0D0D0D"/>
                </a:solidFill>
                <a:latin typeface="Arial"/>
                <a:cs typeface="Arial"/>
              </a:rPr>
              <a:t>Area	(000)</a:t>
            </a:r>
            <a:r>
              <a:rPr sz="1800" spc="10" dirty="0">
                <a:solidFill>
                  <a:srgbClr val="0D0D0D"/>
                </a:solidFill>
                <a:latin typeface="Arial"/>
                <a:cs typeface="Arial"/>
              </a:rPr>
              <a:t> </a:t>
            </a:r>
            <a:r>
              <a:rPr sz="1800" spc="-5" dirty="0">
                <a:solidFill>
                  <a:srgbClr val="0D0D0D"/>
                </a:solidFill>
                <a:latin typeface="Arial"/>
                <a:cs typeface="Arial"/>
              </a:rPr>
              <a:t>Ha	</a:t>
            </a:r>
            <a:r>
              <a:rPr sz="1800" dirty="0">
                <a:solidFill>
                  <a:srgbClr val="0D0D0D"/>
                </a:solidFill>
                <a:latin typeface="Arial"/>
                <a:cs typeface="Arial"/>
              </a:rPr>
              <a:t>–</a:t>
            </a:r>
            <a:r>
              <a:rPr sz="1800" spc="-5" dirty="0">
                <a:solidFill>
                  <a:srgbClr val="0D0D0D"/>
                </a:solidFill>
                <a:latin typeface="Arial"/>
                <a:cs typeface="Arial"/>
              </a:rPr>
              <a:t> 65.95</a:t>
            </a:r>
            <a:endParaRPr sz="1800">
              <a:latin typeface="Arial"/>
              <a:cs typeface="Arial"/>
            </a:endParaRPr>
          </a:p>
          <a:p>
            <a:pPr marL="1155700" marR="4610735">
              <a:lnSpc>
                <a:spcPct val="100000"/>
              </a:lnSpc>
              <a:tabLst>
                <a:tab pos="2374265" algn="l"/>
                <a:tab pos="3543935" algn="l"/>
              </a:tabLst>
            </a:pPr>
            <a:r>
              <a:rPr sz="1800" spc="-5" dirty="0">
                <a:solidFill>
                  <a:srgbClr val="0D0D0D"/>
                </a:solidFill>
                <a:latin typeface="Arial"/>
                <a:cs typeface="Arial"/>
              </a:rPr>
              <a:t>Production	(000 </a:t>
            </a:r>
            <a:r>
              <a:rPr sz="1800" dirty="0">
                <a:solidFill>
                  <a:srgbClr val="0D0D0D"/>
                </a:solidFill>
                <a:latin typeface="Arial"/>
                <a:cs typeface="Arial"/>
              </a:rPr>
              <a:t>Qtls ) – </a:t>
            </a:r>
            <a:r>
              <a:rPr sz="1800" spc="-5" dirty="0">
                <a:solidFill>
                  <a:srgbClr val="0D0D0D"/>
                </a:solidFill>
                <a:latin typeface="Arial"/>
                <a:cs typeface="Arial"/>
              </a:rPr>
              <a:t>583.8  </a:t>
            </a:r>
            <a:r>
              <a:rPr sz="1800" spc="-10" dirty="0">
                <a:solidFill>
                  <a:srgbClr val="0D0D0D"/>
                </a:solidFill>
                <a:latin typeface="Arial"/>
                <a:cs typeface="Arial"/>
              </a:rPr>
              <a:t>yield	</a:t>
            </a:r>
            <a:r>
              <a:rPr sz="1800" dirty="0">
                <a:solidFill>
                  <a:srgbClr val="0D0D0D"/>
                </a:solidFill>
                <a:latin typeface="Arial"/>
                <a:cs typeface="Arial"/>
              </a:rPr>
              <a:t>( Qt </a:t>
            </a:r>
            <a:r>
              <a:rPr sz="1800" spc="-5" dirty="0">
                <a:solidFill>
                  <a:srgbClr val="0D0D0D"/>
                </a:solidFill>
                <a:latin typeface="Arial"/>
                <a:cs typeface="Arial"/>
              </a:rPr>
              <a:t>/ha</a:t>
            </a:r>
            <a:r>
              <a:rPr sz="1800" spc="5" dirty="0">
                <a:solidFill>
                  <a:srgbClr val="0D0D0D"/>
                </a:solidFill>
                <a:latin typeface="Arial"/>
                <a:cs typeface="Arial"/>
              </a:rPr>
              <a:t> </a:t>
            </a:r>
            <a:r>
              <a:rPr sz="1800" dirty="0">
                <a:solidFill>
                  <a:srgbClr val="0D0D0D"/>
                </a:solidFill>
                <a:latin typeface="Arial"/>
                <a:cs typeface="Arial"/>
              </a:rPr>
              <a:t>)	–</a:t>
            </a:r>
            <a:r>
              <a:rPr sz="1800" spc="-30" dirty="0">
                <a:solidFill>
                  <a:srgbClr val="0D0D0D"/>
                </a:solidFill>
                <a:latin typeface="Arial"/>
                <a:cs typeface="Arial"/>
              </a:rPr>
              <a:t> </a:t>
            </a:r>
            <a:r>
              <a:rPr sz="1800" spc="-5" dirty="0">
                <a:solidFill>
                  <a:srgbClr val="0D0D0D"/>
                </a:solidFill>
                <a:latin typeface="Arial"/>
                <a:cs typeface="Arial"/>
              </a:rPr>
              <a:t>8.85</a:t>
            </a:r>
            <a:endParaRPr sz="1800">
              <a:latin typeface="Arial"/>
              <a:cs typeface="Arial"/>
            </a:endParaRPr>
          </a:p>
        </p:txBody>
      </p:sp>
      <p:sp>
        <p:nvSpPr>
          <p:cNvPr id="16" name="object 16"/>
          <p:cNvSpPr/>
          <p:nvPr/>
        </p:nvSpPr>
        <p:spPr>
          <a:xfrm>
            <a:off x="5715000" y="5500115"/>
            <a:ext cx="3214116" cy="135788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object 3"/>
          <p:cNvSpPr/>
          <p:nvPr/>
        </p:nvSpPr>
        <p:spPr>
          <a:xfrm>
            <a:off x="1600200" y="1371600"/>
            <a:ext cx="95023" cy="25319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00200" y="2514600"/>
            <a:ext cx="95023" cy="253195"/>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836271" y="1219200"/>
            <a:ext cx="6344329" cy="3480440"/>
          </a:xfrm>
          <a:prstGeom prst="rect">
            <a:avLst/>
          </a:prstGeom>
        </p:spPr>
        <p:txBody>
          <a:bodyPr vert="horz" wrap="square" lIns="0" tIns="30480" rIns="0" bIns="0" rtlCol="0">
            <a:spAutoFit/>
          </a:bodyPr>
          <a:lstStyle/>
          <a:p>
            <a:pPr marL="12700" marR="282575">
              <a:lnSpc>
                <a:spcPts val="2890"/>
              </a:lnSpc>
              <a:spcBef>
                <a:spcPts val="240"/>
              </a:spcBef>
            </a:pPr>
            <a:r>
              <a:rPr sz="2450" spc="-10" dirty="0">
                <a:solidFill>
                  <a:srgbClr val="00B050"/>
                </a:solidFill>
                <a:latin typeface="RobotoRegular"/>
                <a:cs typeface="RobotoRegular"/>
              </a:rPr>
              <a:t>About </a:t>
            </a:r>
            <a:r>
              <a:rPr sz="2450" spc="15" dirty="0">
                <a:solidFill>
                  <a:srgbClr val="00B050"/>
                </a:solidFill>
                <a:latin typeface="RobotoRegular"/>
                <a:cs typeface="RobotoRegular"/>
              </a:rPr>
              <a:t>35% </a:t>
            </a:r>
            <a:r>
              <a:rPr sz="2450" spc="-15" dirty="0">
                <a:solidFill>
                  <a:srgbClr val="00B050"/>
                </a:solidFill>
                <a:latin typeface="RobotoRegular"/>
                <a:cs typeface="RobotoRegular"/>
              </a:rPr>
              <a:t>Area </a:t>
            </a:r>
            <a:r>
              <a:rPr sz="2450" dirty="0">
                <a:solidFill>
                  <a:srgbClr val="00B050"/>
                </a:solidFill>
                <a:latin typeface="RobotoRegular"/>
                <a:cs typeface="RobotoRegular"/>
              </a:rPr>
              <a:t>of </a:t>
            </a:r>
            <a:r>
              <a:rPr sz="2450" spc="-15" dirty="0">
                <a:solidFill>
                  <a:srgbClr val="00B050"/>
                </a:solidFill>
                <a:latin typeface="RobotoRegular"/>
                <a:cs typeface="RobotoRegular"/>
              </a:rPr>
              <a:t>the </a:t>
            </a:r>
            <a:r>
              <a:rPr sz="2450" spc="-10" dirty="0">
                <a:solidFill>
                  <a:srgbClr val="00B050"/>
                </a:solidFill>
                <a:latin typeface="RobotoRegular"/>
                <a:cs typeface="RobotoRegular"/>
              </a:rPr>
              <a:t>total </a:t>
            </a:r>
            <a:r>
              <a:rPr sz="2450" dirty="0">
                <a:solidFill>
                  <a:srgbClr val="00B050"/>
                </a:solidFill>
                <a:latin typeface="RobotoRegular"/>
                <a:cs typeface="RobotoRegular"/>
              </a:rPr>
              <a:t>cultivated </a:t>
            </a:r>
            <a:r>
              <a:rPr sz="2450" spc="-15" dirty="0">
                <a:solidFill>
                  <a:srgbClr val="00B050"/>
                </a:solidFill>
                <a:latin typeface="RobotoRegular"/>
                <a:cs typeface="RobotoRegular"/>
              </a:rPr>
              <a:t>area </a:t>
            </a:r>
            <a:r>
              <a:rPr sz="2450" dirty="0">
                <a:solidFill>
                  <a:srgbClr val="00B050"/>
                </a:solidFill>
                <a:latin typeface="RobotoRegular"/>
                <a:cs typeface="RobotoRegular"/>
              </a:rPr>
              <a:t>of </a:t>
            </a:r>
            <a:r>
              <a:rPr sz="2450" spc="-5" dirty="0">
                <a:solidFill>
                  <a:srgbClr val="00B050"/>
                </a:solidFill>
                <a:latin typeface="RobotoRegular"/>
                <a:cs typeface="RobotoRegular"/>
              </a:rPr>
              <a:t>world  </a:t>
            </a:r>
            <a:r>
              <a:rPr sz="2450" spc="10" dirty="0">
                <a:solidFill>
                  <a:srgbClr val="00B050"/>
                </a:solidFill>
                <a:latin typeface="RobotoRegular"/>
                <a:cs typeface="RobotoRegular"/>
              </a:rPr>
              <a:t>is in </a:t>
            </a:r>
            <a:r>
              <a:rPr sz="2450" spc="5" dirty="0">
                <a:solidFill>
                  <a:srgbClr val="00B050"/>
                </a:solidFill>
                <a:latin typeface="RobotoRegular"/>
                <a:cs typeface="RobotoRegular"/>
              </a:rPr>
              <a:t>India </a:t>
            </a:r>
            <a:r>
              <a:rPr sz="2450" dirty="0">
                <a:solidFill>
                  <a:srgbClr val="00B050"/>
                </a:solidFill>
                <a:latin typeface="RobotoRegular"/>
                <a:cs typeface="RobotoRegular"/>
              </a:rPr>
              <a:t>with </a:t>
            </a:r>
            <a:r>
              <a:rPr sz="2450" spc="15" dirty="0">
                <a:solidFill>
                  <a:srgbClr val="00B050"/>
                </a:solidFill>
                <a:latin typeface="RobotoRegular"/>
                <a:cs typeface="RobotoRegular"/>
              </a:rPr>
              <a:t>16% </a:t>
            </a:r>
            <a:r>
              <a:rPr sz="2450" dirty="0">
                <a:solidFill>
                  <a:srgbClr val="00B050"/>
                </a:solidFill>
                <a:latin typeface="RobotoRegular"/>
                <a:cs typeface="RobotoRegular"/>
              </a:rPr>
              <a:t>of </a:t>
            </a:r>
            <a:r>
              <a:rPr sz="2450" spc="-20" dirty="0">
                <a:solidFill>
                  <a:srgbClr val="00B050"/>
                </a:solidFill>
                <a:latin typeface="RobotoRegular"/>
                <a:cs typeface="RobotoRegular"/>
              </a:rPr>
              <a:t>shares </a:t>
            </a:r>
            <a:r>
              <a:rPr sz="2450" spc="10" dirty="0">
                <a:solidFill>
                  <a:srgbClr val="00B050"/>
                </a:solidFill>
                <a:latin typeface="RobotoRegular"/>
                <a:cs typeface="RobotoRegular"/>
              </a:rPr>
              <a:t>in</a:t>
            </a:r>
            <a:r>
              <a:rPr sz="2450" spc="-140" dirty="0">
                <a:solidFill>
                  <a:srgbClr val="00B050"/>
                </a:solidFill>
                <a:latin typeface="RobotoRegular"/>
                <a:cs typeface="RobotoRegular"/>
              </a:rPr>
              <a:t> </a:t>
            </a:r>
            <a:r>
              <a:rPr sz="2450" spc="-5" dirty="0">
                <a:solidFill>
                  <a:srgbClr val="00B050"/>
                </a:solidFill>
                <a:latin typeface="RobotoRegular"/>
                <a:cs typeface="RobotoRegular"/>
              </a:rPr>
              <a:t>production.</a:t>
            </a:r>
            <a:endParaRPr sz="2450">
              <a:solidFill>
                <a:srgbClr val="00B050"/>
              </a:solidFill>
              <a:latin typeface="RobotoRegular"/>
              <a:cs typeface="RobotoRegular"/>
            </a:endParaRPr>
          </a:p>
          <a:p>
            <a:pPr marL="12700" marR="5080">
              <a:lnSpc>
                <a:spcPts val="2890"/>
              </a:lnSpc>
              <a:spcBef>
                <a:spcPts val="890"/>
              </a:spcBef>
            </a:pPr>
            <a:r>
              <a:rPr sz="2450" spc="-20" dirty="0">
                <a:solidFill>
                  <a:srgbClr val="00B050"/>
                </a:solidFill>
                <a:latin typeface="RobotoRegular"/>
                <a:cs typeface="RobotoRegular"/>
              </a:rPr>
              <a:t>Rajasthan </a:t>
            </a:r>
            <a:r>
              <a:rPr sz="2450" spc="-5" dirty="0">
                <a:solidFill>
                  <a:srgbClr val="00B050"/>
                </a:solidFill>
                <a:latin typeface="RobotoRegular"/>
                <a:cs typeface="RobotoRegular"/>
              </a:rPr>
              <a:t>contributes </a:t>
            </a:r>
            <a:r>
              <a:rPr sz="2450" spc="-10" dirty="0">
                <a:solidFill>
                  <a:srgbClr val="00B050"/>
                </a:solidFill>
                <a:latin typeface="RobotoRegular"/>
                <a:cs typeface="RobotoRegular"/>
              </a:rPr>
              <a:t>about </a:t>
            </a:r>
            <a:r>
              <a:rPr sz="2450" spc="15" dirty="0">
                <a:solidFill>
                  <a:srgbClr val="00B050"/>
                </a:solidFill>
                <a:latin typeface="RobotoRegular"/>
                <a:cs typeface="RobotoRegular"/>
              </a:rPr>
              <a:t>49% </a:t>
            </a:r>
            <a:r>
              <a:rPr sz="2450" spc="-5" dirty="0">
                <a:solidFill>
                  <a:srgbClr val="00B050"/>
                </a:solidFill>
                <a:latin typeface="RobotoRegular"/>
                <a:cs typeface="RobotoRegular"/>
              </a:rPr>
              <a:t>to </a:t>
            </a:r>
            <a:r>
              <a:rPr sz="2450" spc="-15" dirty="0">
                <a:solidFill>
                  <a:srgbClr val="00B050"/>
                </a:solidFill>
                <a:latin typeface="RobotoRegular"/>
                <a:cs typeface="RobotoRegular"/>
              </a:rPr>
              <a:t>the </a:t>
            </a:r>
            <a:r>
              <a:rPr sz="2450" spc="-25" dirty="0">
                <a:solidFill>
                  <a:srgbClr val="00B050"/>
                </a:solidFill>
                <a:latin typeface="RobotoRegular"/>
                <a:cs typeface="RobotoRegular"/>
              </a:rPr>
              <a:t>country's  </a:t>
            </a:r>
            <a:r>
              <a:rPr sz="2450" spc="-10" dirty="0">
                <a:solidFill>
                  <a:srgbClr val="00B050"/>
                </a:solidFill>
                <a:latin typeface="RobotoRegular"/>
                <a:cs typeface="RobotoRegular"/>
              </a:rPr>
              <a:t>total </a:t>
            </a:r>
            <a:r>
              <a:rPr sz="2450" spc="-15" dirty="0">
                <a:solidFill>
                  <a:srgbClr val="00B050"/>
                </a:solidFill>
                <a:latin typeface="RobotoRegular"/>
                <a:cs typeface="RobotoRegular"/>
              </a:rPr>
              <a:t>mustard </a:t>
            </a:r>
            <a:r>
              <a:rPr sz="2450" spc="-5" dirty="0">
                <a:solidFill>
                  <a:srgbClr val="00B050"/>
                </a:solidFill>
                <a:latin typeface="RobotoRegular"/>
                <a:cs typeface="RobotoRegular"/>
              </a:rPr>
              <a:t>production, </a:t>
            </a:r>
            <a:r>
              <a:rPr sz="2450" spc="10" dirty="0">
                <a:solidFill>
                  <a:srgbClr val="00B050"/>
                </a:solidFill>
                <a:latin typeface="RobotoRegular"/>
                <a:cs typeface="RobotoRegular"/>
              </a:rPr>
              <a:t>followed by </a:t>
            </a:r>
            <a:r>
              <a:rPr sz="2450" spc="-15" dirty="0">
                <a:solidFill>
                  <a:srgbClr val="00B050"/>
                </a:solidFill>
                <a:latin typeface="RobotoRegular"/>
                <a:cs typeface="RobotoRegular"/>
              </a:rPr>
              <a:t>Uttar  </a:t>
            </a:r>
            <a:r>
              <a:rPr sz="2450" spc="-5" dirty="0">
                <a:solidFill>
                  <a:srgbClr val="00B050"/>
                </a:solidFill>
                <a:latin typeface="RobotoRegular"/>
                <a:cs typeface="RobotoRegular"/>
              </a:rPr>
              <a:t>pradesh(11%), Haryana(11%), </a:t>
            </a:r>
            <a:r>
              <a:rPr sz="2450" spc="-20" dirty="0">
                <a:solidFill>
                  <a:srgbClr val="00B050"/>
                </a:solidFill>
                <a:latin typeface="RobotoRegular"/>
                <a:cs typeface="RobotoRegular"/>
              </a:rPr>
              <a:t>Madhya </a:t>
            </a:r>
            <a:r>
              <a:rPr sz="2450" spc="-5" dirty="0">
                <a:solidFill>
                  <a:srgbClr val="00B050"/>
                </a:solidFill>
                <a:latin typeface="RobotoRegular"/>
                <a:cs typeface="RobotoRegular"/>
              </a:rPr>
              <a:t>pradesh(11%),  </a:t>
            </a:r>
            <a:r>
              <a:rPr sz="2450" spc="-10" dirty="0">
                <a:solidFill>
                  <a:srgbClr val="00B050"/>
                </a:solidFill>
                <a:latin typeface="RobotoRegular"/>
                <a:cs typeface="RobotoRegular"/>
              </a:rPr>
              <a:t>Gujarat(6%), </a:t>
            </a:r>
            <a:r>
              <a:rPr sz="2450" spc="-5" dirty="0">
                <a:solidFill>
                  <a:srgbClr val="00B050"/>
                </a:solidFill>
                <a:latin typeface="RobotoRegular"/>
                <a:cs typeface="RobotoRegular"/>
              </a:rPr>
              <a:t>West </a:t>
            </a:r>
            <a:r>
              <a:rPr sz="2450" spc="5" dirty="0">
                <a:solidFill>
                  <a:srgbClr val="00B050"/>
                </a:solidFill>
                <a:latin typeface="RobotoRegular"/>
                <a:cs typeface="RobotoRegular"/>
              </a:rPr>
              <a:t>Bengal(5%), </a:t>
            </a:r>
            <a:r>
              <a:rPr sz="2450" spc="-20" dirty="0">
                <a:solidFill>
                  <a:srgbClr val="00B050"/>
                </a:solidFill>
                <a:latin typeface="RobotoRegular"/>
                <a:cs typeface="RobotoRegular"/>
              </a:rPr>
              <a:t>and </a:t>
            </a:r>
            <a:r>
              <a:rPr sz="2450" spc="-10" dirty="0">
                <a:solidFill>
                  <a:srgbClr val="00B050"/>
                </a:solidFill>
                <a:latin typeface="RobotoRegular"/>
                <a:cs typeface="RobotoRegular"/>
              </a:rPr>
              <a:t>other</a:t>
            </a:r>
            <a:r>
              <a:rPr sz="2450" spc="185" dirty="0">
                <a:solidFill>
                  <a:srgbClr val="00B050"/>
                </a:solidFill>
                <a:latin typeface="RobotoRegular"/>
                <a:cs typeface="RobotoRegular"/>
              </a:rPr>
              <a:t> </a:t>
            </a:r>
            <a:r>
              <a:rPr sz="2450" dirty="0">
                <a:solidFill>
                  <a:srgbClr val="00B050"/>
                </a:solidFill>
                <a:latin typeface="RobotoRegular"/>
                <a:cs typeface="RobotoRegular"/>
              </a:rPr>
              <a:t>districts(7%)</a:t>
            </a:r>
            <a:endParaRPr sz="2450">
              <a:solidFill>
                <a:srgbClr val="00B050"/>
              </a:solidFill>
              <a:latin typeface="RobotoRegular"/>
              <a:cs typeface="RobotoRegular"/>
            </a:endParaRPr>
          </a:p>
          <a:p>
            <a:pPr marL="12700">
              <a:lnSpc>
                <a:spcPts val="2820"/>
              </a:lnSpc>
            </a:pPr>
            <a:r>
              <a:rPr sz="2450" dirty="0">
                <a:solidFill>
                  <a:srgbClr val="00B050"/>
                </a:solidFill>
                <a:latin typeface="RobotoRegular"/>
                <a:cs typeface="RobotoRegular"/>
              </a:rPr>
              <a:t>.</a:t>
            </a:r>
            <a:endParaRPr sz="2450">
              <a:solidFill>
                <a:srgbClr val="00B050"/>
              </a:solidFill>
              <a:latin typeface="RobotoRegular"/>
              <a:cs typeface="RobotoRegul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object 2"/>
          <p:cNvSpPr/>
          <p:nvPr/>
        </p:nvSpPr>
        <p:spPr>
          <a:xfrm>
            <a:off x="873253" y="2109216"/>
            <a:ext cx="7559801" cy="3165348"/>
          </a:xfrm>
          <a:prstGeom prst="rect">
            <a:avLst/>
          </a:prstGeom>
          <a:blipFill>
            <a:blip r:embed="rId2" cstate="print"/>
            <a:stretch>
              <a:fillRect/>
            </a:stretch>
          </a:blipFill>
        </p:spPr>
        <p:txBody>
          <a:bodyPr wrap="square" lIns="0" tIns="0" rIns="0" bIns="0" rtlCol="0"/>
          <a:lstStyle/>
          <a:p>
            <a:endParaRPr/>
          </a:p>
        </p:txBody>
      </p:sp>
      <p:sp>
        <p:nvSpPr>
          <p:cNvPr id="3" name="TextBox 2"/>
          <p:cNvSpPr txBox="1"/>
          <p:nvPr/>
        </p:nvSpPr>
        <p:spPr>
          <a:xfrm>
            <a:off x="2895600" y="914400"/>
            <a:ext cx="3962400" cy="646331"/>
          </a:xfrm>
          <a:prstGeom prst="rect">
            <a:avLst/>
          </a:prstGeom>
          <a:noFill/>
        </p:spPr>
        <p:txBody>
          <a:bodyPr wrap="square" rtlCol="0">
            <a:spAutoFit/>
          </a:bodyPr>
          <a:lstStyle/>
          <a:p>
            <a:pPr algn="ctr"/>
            <a:r>
              <a:rPr lang="en-US" sz="3600" dirty="0" smtClean="0">
                <a:solidFill>
                  <a:srgbClr val="C00000"/>
                </a:solidFill>
              </a:rPr>
              <a:t>Hybrids  Released </a:t>
            </a:r>
            <a:endParaRPr lang="en-IN" sz="3600"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376996" y="304800"/>
            <a:ext cx="4795203" cy="690574"/>
          </a:xfrm>
          <a:prstGeom prst="rect">
            <a:avLst/>
          </a:prstGeom>
        </p:spPr>
        <p:txBody>
          <a:bodyPr vert="horz" wrap="square" lIns="0" tIns="13335" rIns="0" bIns="0" rtlCol="0">
            <a:spAutoFit/>
          </a:bodyPr>
          <a:lstStyle/>
          <a:p>
            <a:pPr marL="12700">
              <a:lnSpc>
                <a:spcPct val="100000"/>
              </a:lnSpc>
              <a:spcBef>
                <a:spcPts val="105"/>
              </a:spcBef>
            </a:pPr>
            <a:r>
              <a:rPr lang="en-US" spc="-10" dirty="0" smtClean="0"/>
              <a:t>     </a:t>
            </a:r>
            <a:r>
              <a:rPr spc="-10" smtClean="0">
                <a:solidFill>
                  <a:srgbClr val="C00000"/>
                </a:solidFill>
              </a:rPr>
              <a:t>Seed </a:t>
            </a:r>
            <a:r>
              <a:rPr spc="10" smtClean="0">
                <a:solidFill>
                  <a:srgbClr val="C00000"/>
                </a:solidFill>
              </a:rPr>
              <a:t>treatment</a:t>
            </a:r>
            <a:endParaRPr dirty="0">
              <a:solidFill>
                <a:srgbClr val="C00000"/>
              </a:solidFill>
            </a:endParaRPr>
          </a:p>
        </p:txBody>
      </p:sp>
      <p:sp>
        <p:nvSpPr>
          <p:cNvPr id="3" name="object 3"/>
          <p:cNvSpPr/>
          <p:nvPr/>
        </p:nvSpPr>
        <p:spPr>
          <a:xfrm>
            <a:off x="1503764" y="1533597"/>
            <a:ext cx="95023" cy="25319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739217" y="1422164"/>
            <a:ext cx="6884607" cy="3749744"/>
          </a:xfrm>
          <a:prstGeom prst="rect">
            <a:avLst/>
          </a:prstGeom>
        </p:spPr>
        <p:txBody>
          <a:bodyPr vert="horz" wrap="square" lIns="0" tIns="30480" rIns="0" bIns="0" rtlCol="0">
            <a:spAutoFit/>
          </a:bodyPr>
          <a:lstStyle/>
          <a:p>
            <a:pPr marL="12700" marR="5080">
              <a:lnSpc>
                <a:spcPts val="2890"/>
              </a:lnSpc>
              <a:spcBef>
                <a:spcPts val="240"/>
              </a:spcBef>
            </a:pPr>
            <a:r>
              <a:rPr sz="2450" spc="-5" dirty="0">
                <a:solidFill>
                  <a:srgbClr val="00B050"/>
                </a:solidFill>
                <a:latin typeface="RobotoRegular"/>
                <a:cs typeface="RobotoRegular"/>
              </a:rPr>
              <a:t>The seed </a:t>
            </a:r>
            <a:r>
              <a:rPr sz="2450" spc="-15" dirty="0">
                <a:solidFill>
                  <a:srgbClr val="00B050"/>
                </a:solidFill>
                <a:latin typeface="RobotoRegular"/>
                <a:cs typeface="RobotoRegular"/>
              </a:rPr>
              <a:t>should </a:t>
            </a:r>
            <a:r>
              <a:rPr sz="2450" spc="10" dirty="0">
                <a:solidFill>
                  <a:srgbClr val="00B050"/>
                </a:solidFill>
                <a:latin typeface="RobotoRegular"/>
                <a:cs typeface="RobotoRegular"/>
              </a:rPr>
              <a:t>be </a:t>
            </a:r>
            <a:r>
              <a:rPr sz="2450" spc="-10" dirty="0">
                <a:solidFill>
                  <a:srgbClr val="00B050"/>
                </a:solidFill>
                <a:latin typeface="RobotoRegular"/>
                <a:cs typeface="RobotoRegular"/>
              </a:rPr>
              <a:t>treated </a:t>
            </a:r>
            <a:r>
              <a:rPr sz="2450" dirty="0">
                <a:solidFill>
                  <a:srgbClr val="00B050"/>
                </a:solidFill>
                <a:latin typeface="RobotoRegular"/>
                <a:cs typeface="RobotoRegular"/>
              </a:rPr>
              <a:t>with </a:t>
            </a:r>
            <a:r>
              <a:rPr sz="2450" spc="10" dirty="0">
                <a:solidFill>
                  <a:srgbClr val="00B050"/>
                </a:solidFill>
                <a:latin typeface="RobotoRegular"/>
                <a:cs typeface="RobotoRegular"/>
              </a:rPr>
              <a:t>6g </a:t>
            </a:r>
            <a:r>
              <a:rPr sz="2450" dirty="0">
                <a:solidFill>
                  <a:srgbClr val="00B050"/>
                </a:solidFill>
                <a:latin typeface="RobotoRegular"/>
                <a:cs typeface="RobotoRegular"/>
              </a:rPr>
              <a:t>bavistin </a:t>
            </a:r>
            <a:r>
              <a:rPr sz="2450" spc="5" dirty="0">
                <a:solidFill>
                  <a:srgbClr val="00B050"/>
                </a:solidFill>
                <a:latin typeface="RobotoRegular"/>
                <a:cs typeface="RobotoRegular"/>
              </a:rPr>
              <a:t>/kg </a:t>
            </a:r>
            <a:r>
              <a:rPr sz="2450" spc="-5" dirty="0">
                <a:solidFill>
                  <a:srgbClr val="00B050"/>
                </a:solidFill>
                <a:latin typeface="RobotoRegular"/>
                <a:cs typeface="RobotoRegular"/>
              </a:rPr>
              <a:t>seeds,  </a:t>
            </a:r>
            <a:r>
              <a:rPr sz="2450" spc="5" dirty="0">
                <a:solidFill>
                  <a:srgbClr val="00B050"/>
                </a:solidFill>
                <a:latin typeface="RobotoRegular"/>
                <a:cs typeface="RobotoRegular"/>
              </a:rPr>
              <a:t>2.5g </a:t>
            </a:r>
            <a:r>
              <a:rPr sz="2450" spc="10" dirty="0">
                <a:solidFill>
                  <a:srgbClr val="00B050"/>
                </a:solidFill>
                <a:latin typeface="RobotoRegular"/>
                <a:cs typeface="RobotoRegular"/>
              </a:rPr>
              <a:t>imidacloprid/kg </a:t>
            </a:r>
            <a:r>
              <a:rPr sz="2450" spc="-5" dirty="0">
                <a:solidFill>
                  <a:srgbClr val="00B050"/>
                </a:solidFill>
                <a:latin typeface="RobotoRegular"/>
                <a:cs typeface="RobotoRegular"/>
              </a:rPr>
              <a:t>seed </a:t>
            </a:r>
            <a:r>
              <a:rPr sz="2450" spc="-20" dirty="0">
                <a:solidFill>
                  <a:srgbClr val="00B050"/>
                </a:solidFill>
                <a:latin typeface="RobotoRegular"/>
                <a:cs typeface="RobotoRegular"/>
              </a:rPr>
              <a:t>and </a:t>
            </a:r>
            <a:r>
              <a:rPr sz="2450" spc="15" dirty="0">
                <a:solidFill>
                  <a:srgbClr val="00B050"/>
                </a:solidFill>
                <a:latin typeface="RobotoRegular"/>
                <a:cs typeface="RobotoRegular"/>
              </a:rPr>
              <a:t>40g </a:t>
            </a:r>
            <a:r>
              <a:rPr sz="2450" spc="10" dirty="0">
                <a:solidFill>
                  <a:srgbClr val="00B050"/>
                </a:solidFill>
                <a:latin typeface="RobotoRegular"/>
                <a:cs typeface="RobotoRegular"/>
              </a:rPr>
              <a:t>biofertilizers  </a:t>
            </a:r>
            <a:r>
              <a:rPr sz="2450" spc="5" dirty="0">
                <a:solidFill>
                  <a:srgbClr val="00B050"/>
                </a:solidFill>
                <a:latin typeface="RobotoRegular"/>
                <a:cs typeface="RobotoRegular"/>
              </a:rPr>
              <a:t>(azotobacter </a:t>
            </a:r>
            <a:r>
              <a:rPr sz="2450" spc="10" dirty="0">
                <a:solidFill>
                  <a:srgbClr val="00B050"/>
                </a:solidFill>
                <a:latin typeface="RobotoRegular"/>
                <a:cs typeface="RobotoRegular"/>
              </a:rPr>
              <a:t>+PSB)/kg </a:t>
            </a:r>
            <a:r>
              <a:rPr sz="2450" spc="-5" dirty="0">
                <a:solidFill>
                  <a:srgbClr val="00B050"/>
                </a:solidFill>
                <a:latin typeface="RobotoRegular"/>
                <a:cs typeface="RobotoRegular"/>
              </a:rPr>
              <a:t>seed </a:t>
            </a:r>
            <a:r>
              <a:rPr sz="2450" dirty="0">
                <a:solidFill>
                  <a:srgbClr val="00B050"/>
                </a:solidFill>
                <a:latin typeface="RobotoRegular"/>
                <a:cs typeface="RobotoRegular"/>
              </a:rPr>
              <a:t>before </a:t>
            </a:r>
            <a:r>
              <a:rPr sz="2450" spc="-10" dirty="0">
                <a:solidFill>
                  <a:srgbClr val="00B050"/>
                </a:solidFill>
                <a:latin typeface="RobotoRegular"/>
                <a:cs typeface="RobotoRegular"/>
              </a:rPr>
              <a:t>sowing </a:t>
            </a:r>
            <a:r>
              <a:rPr sz="2450" spc="-5" dirty="0">
                <a:solidFill>
                  <a:srgbClr val="00B050"/>
                </a:solidFill>
                <a:latin typeface="RobotoRegular"/>
                <a:cs typeface="RobotoRegular"/>
              </a:rPr>
              <a:t>to </a:t>
            </a:r>
            <a:r>
              <a:rPr sz="2450" spc="-10" dirty="0">
                <a:solidFill>
                  <a:srgbClr val="00B050"/>
                </a:solidFill>
                <a:latin typeface="RobotoRegular"/>
                <a:cs typeface="RobotoRegular"/>
              </a:rPr>
              <a:t>control  fungal </a:t>
            </a:r>
            <a:r>
              <a:rPr sz="2450" spc="-5" dirty="0">
                <a:solidFill>
                  <a:srgbClr val="00B050"/>
                </a:solidFill>
                <a:latin typeface="RobotoRegular"/>
                <a:cs typeface="RobotoRegular"/>
              </a:rPr>
              <a:t>seed </a:t>
            </a:r>
            <a:r>
              <a:rPr sz="2450" spc="-15" dirty="0">
                <a:solidFill>
                  <a:srgbClr val="00B050"/>
                </a:solidFill>
                <a:latin typeface="RobotoRegular"/>
                <a:cs typeface="RobotoRegular"/>
              </a:rPr>
              <a:t>borne </a:t>
            </a:r>
            <a:r>
              <a:rPr sz="2450" spc="-5" dirty="0">
                <a:solidFill>
                  <a:srgbClr val="00B050"/>
                </a:solidFill>
                <a:latin typeface="RobotoRegular"/>
                <a:cs typeface="RobotoRegular"/>
              </a:rPr>
              <a:t>disease, insects(cut </a:t>
            </a:r>
            <a:r>
              <a:rPr sz="2450" dirty="0">
                <a:solidFill>
                  <a:srgbClr val="00B050"/>
                </a:solidFill>
                <a:latin typeface="RobotoRegular"/>
                <a:cs typeface="RobotoRegular"/>
              </a:rPr>
              <a:t>worm, </a:t>
            </a:r>
            <a:r>
              <a:rPr sz="2450" spc="-5" dirty="0">
                <a:solidFill>
                  <a:srgbClr val="00B050"/>
                </a:solidFill>
                <a:latin typeface="RobotoRegular"/>
                <a:cs typeface="RobotoRegular"/>
              </a:rPr>
              <a:t>painted </a:t>
            </a:r>
            <a:r>
              <a:rPr sz="2450" dirty="0">
                <a:solidFill>
                  <a:srgbClr val="00B050"/>
                </a:solidFill>
                <a:latin typeface="RobotoRegular"/>
                <a:cs typeface="RobotoRegular"/>
              </a:rPr>
              <a:t>bug,  leaf </a:t>
            </a:r>
            <a:r>
              <a:rPr sz="2450" spc="-5" dirty="0">
                <a:solidFill>
                  <a:srgbClr val="00B050"/>
                </a:solidFill>
                <a:latin typeface="RobotoRegular"/>
                <a:cs typeface="RobotoRegular"/>
              </a:rPr>
              <a:t>minor) </a:t>
            </a:r>
            <a:r>
              <a:rPr sz="2450" spc="-20" dirty="0">
                <a:solidFill>
                  <a:srgbClr val="00B050"/>
                </a:solidFill>
                <a:latin typeface="RobotoRegular"/>
                <a:cs typeface="RobotoRegular"/>
              </a:rPr>
              <a:t>and </a:t>
            </a:r>
            <a:r>
              <a:rPr sz="2450" spc="-15" dirty="0">
                <a:solidFill>
                  <a:srgbClr val="00B050"/>
                </a:solidFill>
                <a:latin typeface="RobotoRegular"/>
                <a:cs typeface="RobotoRegular"/>
              </a:rPr>
              <a:t>enhance </a:t>
            </a:r>
            <a:r>
              <a:rPr sz="2450" spc="-20" dirty="0">
                <a:solidFill>
                  <a:srgbClr val="00B050"/>
                </a:solidFill>
                <a:latin typeface="RobotoRegular"/>
                <a:cs typeface="RobotoRegular"/>
              </a:rPr>
              <a:t>nutrient </a:t>
            </a:r>
            <a:r>
              <a:rPr sz="2450" spc="-25" dirty="0">
                <a:solidFill>
                  <a:srgbClr val="00B050"/>
                </a:solidFill>
                <a:latin typeface="RobotoRegular"/>
                <a:cs typeface="RobotoRegular"/>
              </a:rPr>
              <a:t>use </a:t>
            </a:r>
            <a:r>
              <a:rPr sz="2450" spc="-5" dirty="0">
                <a:solidFill>
                  <a:srgbClr val="00B050"/>
                </a:solidFill>
                <a:latin typeface="RobotoRegular"/>
                <a:cs typeface="RobotoRegular"/>
              </a:rPr>
              <a:t>eﬃciency</a:t>
            </a:r>
            <a:r>
              <a:rPr sz="2450" spc="-5">
                <a:solidFill>
                  <a:srgbClr val="00B050"/>
                </a:solidFill>
                <a:latin typeface="RobotoRegular"/>
                <a:cs typeface="RobotoRegular"/>
              </a:rPr>
              <a:t>. </a:t>
            </a:r>
            <a:endParaRPr lang="en-US" sz="2450" spc="-5" dirty="0" smtClean="0">
              <a:solidFill>
                <a:srgbClr val="00B050"/>
              </a:solidFill>
              <a:latin typeface="RobotoRegular"/>
              <a:cs typeface="RobotoRegular"/>
            </a:endParaRPr>
          </a:p>
          <a:p>
            <a:pPr marL="12700" marR="5080">
              <a:lnSpc>
                <a:spcPts val="2890"/>
              </a:lnSpc>
              <a:spcBef>
                <a:spcPts val="240"/>
              </a:spcBef>
            </a:pPr>
            <a:r>
              <a:rPr sz="2450" spc="-10" smtClean="0">
                <a:solidFill>
                  <a:srgbClr val="00B050"/>
                </a:solidFill>
                <a:latin typeface="RobotoRegular"/>
                <a:cs typeface="RobotoRegular"/>
              </a:rPr>
              <a:t>An  </a:t>
            </a:r>
            <a:r>
              <a:rPr sz="2450" spc="-15" dirty="0">
                <a:solidFill>
                  <a:srgbClr val="00B050"/>
                </a:solidFill>
                <a:latin typeface="RobotoRegular"/>
                <a:cs typeface="RobotoRegular"/>
              </a:rPr>
              <a:t>integrated </a:t>
            </a:r>
            <a:r>
              <a:rPr sz="2450" spc="-10" dirty="0">
                <a:solidFill>
                  <a:srgbClr val="00B050"/>
                </a:solidFill>
                <a:latin typeface="RobotoRegular"/>
                <a:cs typeface="RobotoRegular"/>
              </a:rPr>
              <a:t>disease </a:t>
            </a:r>
            <a:r>
              <a:rPr sz="2450" dirty="0">
                <a:solidFill>
                  <a:srgbClr val="00B050"/>
                </a:solidFill>
                <a:latin typeface="RobotoRegular"/>
                <a:cs typeface="RobotoRegular"/>
              </a:rPr>
              <a:t>management </a:t>
            </a:r>
            <a:r>
              <a:rPr sz="2450" spc="-25" dirty="0">
                <a:solidFill>
                  <a:srgbClr val="00B050"/>
                </a:solidFill>
                <a:latin typeface="RobotoRegular"/>
                <a:cs typeface="RobotoRegular"/>
              </a:rPr>
              <a:t>strategy </a:t>
            </a:r>
            <a:r>
              <a:rPr sz="2450" spc="5" dirty="0">
                <a:solidFill>
                  <a:srgbClr val="00B050"/>
                </a:solidFill>
                <a:latin typeface="RobotoRegular"/>
                <a:cs typeface="RobotoRegular"/>
              </a:rPr>
              <a:t>for </a:t>
            </a:r>
            <a:r>
              <a:rPr sz="2450" spc="-15" dirty="0">
                <a:solidFill>
                  <a:srgbClr val="00B050"/>
                </a:solidFill>
                <a:latin typeface="RobotoRegular"/>
                <a:cs typeface="RobotoRegular"/>
              </a:rPr>
              <a:t>white-rust  </a:t>
            </a:r>
            <a:r>
              <a:rPr sz="2450" spc="5" dirty="0">
                <a:solidFill>
                  <a:srgbClr val="00B050"/>
                </a:solidFill>
                <a:latin typeface="RobotoRegular"/>
                <a:cs typeface="RobotoRegular"/>
              </a:rPr>
              <a:t>affected </a:t>
            </a:r>
            <a:r>
              <a:rPr sz="2450" spc="-15" dirty="0">
                <a:solidFill>
                  <a:srgbClr val="00B050"/>
                </a:solidFill>
                <a:latin typeface="RobotoRegular"/>
                <a:cs typeface="RobotoRegular"/>
              </a:rPr>
              <a:t>areas </a:t>
            </a:r>
            <a:r>
              <a:rPr sz="2450" spc="-5" dirty="0">
                <a:solidFill>
                  <a:srgbClr val="00B050"/>
                </a:solidFill>
                <a:latin typeface="RobotoRegular"/>
                <a:cs typeface="RobotoRegular"/>
              </a:rPr>
              <a:t>to </a:t>
            </a:r>
            <a:r>
              <a:rPr sz="2450" spc="-10" dirty="0">
                <a:solidFill>
                  <a:srgbClr val="00B050"/>
                </a:solidFill>
                <a:latin typeface="RobotoRegular"/>
                <a:cs typeface="RobotoRegular"/>
              </a:rPr>
              <a:t>control </a:t>
            </a:r>
            <a:r>
              <a:rPr sz="2450" dirty="0">
                <a:solidFill>
                  <a:srgbClr val="00B050"/>
                </a:solidFill>
                <a:latin typeface="RobotoRegular"/>
                <a:cs typeface="RobotoRegular"/>
              </a:rPr>
              <a:t>leaf </a:t>
            </a:r>
            <a:r>
              <a:rPr sz="2450" spc="-20" dirty="0">
                <a:solidFill>
                  <a:srgbClr val="00B050"/>
                </a:solidFill>
                <a:latin typeface="RobotoRegular"/>
                <a:cs typeface="RobotoRegular"/>
              </a:rPr>
              <a:t>and </a:t>
            </a:r>
            <a:r>
              <a:rPr sz="2450" spc="-15" dirty="0">
                <a:solidFill>
                  <a:srgbClr val="00B050"/>
                </a:solidFill>
                <a:latin typeface="RobotoRegular"/>
                <a:cs typeface="RobotoRegular"/>
              </a:rPr>
              <a:t>head </a:t>
            </a:r>
            <a:r>
              <a:rPr sz="2450" spc="-10" dirty="0">
                <a:solidFill>
                  <a:srgbClr val="00B050"/>
                </a:solidFill>
                <a:latin typeface="RobotoRegular"/>
                <a:cs typeface="RobotoRegular"/>
              </a:rPr>
              <a:t>phases </a:t>
            </a:r>
            <a:r>
              <a:rPr sz="2450" dirty="0">
                <a:solidFill>
                  <a:srgbClr val="00B050"/>
                </a:solidFill>
                <a:latin typeface="RobotoRegular"/>
                <a:cs typeface="RobotoRegular"/>
              </a:rPr>
              <a:t>of </a:t>
            </a:r>
            <a:r>
              <a:rPr sz="2450" spc="-15" dirty="0">
                <a:solidFill>
                  <a:srgbClr val="00B050"/>
                </a:solidFill>
                <a:latin typeface="RobotoRegular"/>
                <a:cs typeface="RobotoRegular"/>
              </a:rPr>
              <a:t>the </a:t>
            </a:r>
            <a:r>
              <a:rPr sz="2450" spc="-30" dirty="0">
                <a:solidFill>
                  <a:srgbClr val="00B050"/>
                </a:solidFill>
                <a:latin typeface="RobotoRegular"/>
                <a:cs typeface="RobotoRegular"/>
              </a:rPr>
              <a:t>rust  </a:t>
            </a:r>
            <a:r>
              <a:rPr sz="2450" dirty="0">
                <a:solidFill>
                  <a:srgbClr val="00B050"/>
                </a:solidFill>
                <a:latin typeface="RobotoRegular"/>
                <a:cs typeface="RobotoRegular"/>
              </a:rPr>
              <a:t>includes </a:t>
            </a:r>
            <a:r>
              <a:rPr sz="2450" spc="-5" dirty="0">
                <a:solidFill>
                  <a:srgbClr val="00B050"/>
                </a:solidFill>
                <a:latin typeface="RobotoRegular"/>
                <a:cs typeface="RobotoRegular"/>
              </a:rPr>
              <a:t>seed </a:t>
            </a:r>
            <a:r>
              <a:rPr sz="2450" spc="-10" dirty="0">
                <a:solidFill>
                  <a:srgbClr val="00B050"/>
                </a:solidFill>
                <a:latin typeface="RobotoRegular"/>
                <a:cs typeface="RobotoRegular"/>
              </a:rPr>
              <a:t>treatment </a:t>
            </a:r>
            <a:r>
              <a:rPr sz="2450" dirty="0">
                <a:solidFill>
                  <a:srgbClr val="00B050"/>
                </a:solidFill>
                <a:latin typeface="RobotoRegular"/>
                <a:cs typeface="RobotoRegular"/>
              </a:rPr>
              <a:t>with </a:t>
            </a:r>
            <a:r>
              <a:rPr sz="2450" spc="-10" dirty="0">
                <a:solidFill>
                  <a:srgbClr val="00B050"/>
                </a:solidFill>
                <a:latin typeface="RobotoRegular"/>
                <a:cs typeface="RobotoRegular"/>
              </a:rPr>
              <a:t>apron </a:t>
            </a:r>
            <a:r>
              <a:rPr sz="2450" spc="5">
                <a:solidFill>
                  <a:srgbClr val="00B050"/>
                </a:solidFill>
                <a:latin typeface="RobotoRegular"/>
                <a:cs typeface="RobotoRegular"/>
              </a:rPr>
              <a:t>35D</a:t>
            </a:r>
            <a:r>
              <a:rPr sz="2450" spc="5" smtClean="0">
                <a:solidFill>
                  <a:srgbClr val="00B050"/>
                </a:solidFill>
                <a:latin typeface="RobotoRegular"/>
                <a:cs typeface="RobotoRegular"/>
              </a:rPr>
              <a:t>@</a:t>
            </a:r>
            <a:r>
              <a:rPr lang="en-US" sz="2450" spc="5" smtClean="0">
                <a:solidFill>
                  <a:srgbClr val="00B050"/>
                </a:solidFill>
                <a:latin typeface="RobotoRegular"/>
                <a:cs typeface="RobotoRegular"/>
              </a:rPr>
              <a:t>  </a:t>
            </a:r>
            <a:r>
              <a:rPr sz="2450" spc="5" smtClean="0">
                <a:solidFill>
                  <a:srgbClr val="00B050"/>
                </a:solidFill>
                <a:latin typeface="RobotoRegular"/>
                <a:cs typeface="RobotoRegular"/>
              </a:rPr>
              <a:t>6g/kg </a:t>
            </a:r>
            <a:r>
              <a:rPr sz="2450" dirty="0">
                <a:solidFill>
                  <a:srgbClr val="00B050"/>
                </a:solidFill>
                <a:latin typeface="RobotoRegular"/>
                <a:cs typeface="RobotoRegular"/>
              </a:rPr>
              <a:t>of</a:t>
            </a:r>
            <a:r>
              <a:rPr sz="2450" spc="35" dirty="0">
                <a:solidFill>
                  <a:srgbClr val="00B050"/>
                </a:solidFill>
                <a:latin typeface="RobotoRegular"/>
                <a:cs typeface="RobotoRegular"/>
              </a:rPr>
              <a:t> </a:t>
            </a:r>
            <a:r>
              <a:rPr sz="2450" dirty="0">
                <a:solidFill>
                  <a:srgbClr val="00B050"/>
                </a:solidFill>
                <a:latin typeface="RobotoRegular"/>
                <a:cs typeface="RobotoRegular"/>
              </a:rPr>
              <a:t>seed.</a:t>
            </a:r>
            <a:endParaRPr sz="2450">
              <a:solidFill>
                <a:srgbClr val="00B050"/>
              </a:solidFill>
              <a:latin typeface="RobotoRegular"/>
              <a:cs typeface="RobotoRegul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Nucleus and breeder seed production of open pollinated varieties</a:t>
            </a:r>
            <a:r>
              <a:rPr lang="en-IN" dirty="0" smtClean="0">
                <a:solidFill>
                  <a:srgbClr val="C00000"/>
                </a:solidFill>
              </a:rPr>
              <a:t/>
            </a:r>
            <a:br>
              <a:rPr lang="en-IN" dirty="0" smtClean="0">
                <a:solidFill>
                  <a:srgbClr val="C00000"/>
                </a:solidFill>
              </a:rPr>
            </a:br>
            <a:endParaRPr lang="en-IN" dirty="0">
              <a:solidFill>
                <a:srgbClr val="C00000"/>
              </a:solidFill>
            </a:endParaRPr>
          </a:p>
        </p:txBody>
      </p:sp>
      <p:sp>
        <p:nvSpPr>
          <p:cNvPr id="3" name="Content Placeholder 2"/>
          <p:cNvSpPr>
            <a:spLocks noGrp="1"/>
          </p:cNvSpPr>
          <p:nvPr>
            <p:ph idx="1"/>
          </p:nvPr>
        </p:nvSpPr>
        <p:spPr>
          <a:xfrm>
            <a:off x="381000" y="1143000"/>
            <a:ext cx="8458200" cy="5867400"/>
          </a:xfrm>
        </p:spPr>
        <p:txBody>
          <a:bodyPr>
            <a:normAutofit fontScale="55000" lnSpcReduction="20000"/>
          </a:bodyPr>
          <a:lstStyle/>
          <a:p>
            <a:r>
              <a:rPr lang="en-US" sz="5100" dirty="0" smtClean="0">
                <a:solidFill>
                  <a:srgbClr val="00B050"/>
                </a:solidFill>
              </a:rPr>
              <a:t>The procedure of nucleus/breeder seed production varies from crop to crop according to their breeding behavior. </a:t>
            </a:r>
          </a:p>
          <a:p>
            <a:r>
              <a:rPr lang="en-US" sz="5100" dirty="0" smtClean="0">
                <a:solidFill>
                  <a:srgbClr val="00B050"/>
                </a:solidFill>
              </a:rPr>
              <a:t>The field should be selected where no </a:t>
            </a:r>
            <a:r>
              <a:rPr lang="en-US" sz="5100" i="1" dirty="0" err="1" smtClean="0">
                <a:solidFill>
                  <a:srgbClr val="00B050"/>
                </a:solidFill>
              </a:rPr>
              <a:t>Brassica</a:t>
            </a:r>
            <a:r>
              <a:rPr lang="en-US" sz="5100" i="1" dirty="0" smtClean="0">
                <a:solidFill>
                  <a:srgbClr val="00B050"/>
                </a:solidFill>
              </a:rPr>
              <a:t> species</a:t>
            </a:r>
            <a:r>
              <a:rPr lang="en-US" sz="5100" dirty="0" smtClean="0">
                <a:solidFill>
                  <a:srgbClr val="00B050"/>
                </a:solidFill>
              </a:rPr>
              <a:t> had been grown for last three years, unless the crop was raised for nucleus seed production of the same variety. </a:t>
            </a:r>
            <a:endParaRPr lang="en-IN" sz="5100" dirty="0" smtClean="0">
              <a:solidFill>
                <a:srgbClr val="00B050"/>
              </a:solidFill>
            </a:endParaRPr>
          </a:p>
          <a:p>
            <a:r>
              <a:rPr lang="en-US" sz="5100" dirty="0" smtClean="0">
                <a:solidFill>
                  <a:srgbClr val="00B050"/>
                </a:solidFill>
              </a:rPr>
              <a:t>Field should be properly isolated from the other field of any </a:t>
            </a:r>
            <a:r>
              <a:rPr lang="en-US" sz="5100" i="1" dirty="0" err="1" smtClean="0">
                <a:solidFill>
                  <a:srgbClr val="00B050"/>
                </a:solidFill>
              </a:rPr>
              <a:t>Brassica</a:t>
            </a:r>
            <a:r>
              <a:rPr lang="en-US" sz="5100" i="1" dirty="0" smtClean="0">
                <a:solidFill>
                  <a:srgbClr val="00B050"/>
                </a:solidFill>
              </a:rPr>
              <a:t> species</a:t>
            </a:r>
            <a:r>
              <a:rPr lang="en-US" sz="5100" dirty="0" smtClean="0">
                <a:solidFill>
                  <a:srgbClr val="00B050"/>
                </a:solidFill>
              </a:rPr>
              <a:t>. </a:t>
            </a:r>
          </a:p>
          <a:p>
            <a:r>
              <a:rPr lang="en-US" sz="5100" dirty="0" smtClean="0">
                <a:solidFill>
                  <a:srgbClr val="00B050"/>
                </a:solidFill>
              </a:rPr>
              <a:t>An isolation distance of 200 m is recommended for production of nucleus and breeder seed of self-incompatible (cross pollinated) crops, including </a:t>
            </a:r>
            <a:r>
              <a:rPr lang="en-US" sz="5100" i="1" dirty="0" smtClean="0">
                <a:solidFill>
                  <a:srgbClr val="00B050"/>
                </a:solidFill>
              </a:rPr>
              <a:t>B. </a:t>
            </a:r>
            <a:r>
              <a:rPr lang="en-US" sz="5100" i="1" dirty="0" err="1" smtClean="0">
                <a:solidFill>
                  <a:srgbClr val="00B050"/>
                </a:solidFill>
              </a:rPr>
              <a:t>rapa</a:t>
            </a:r>
            <a:r>
              <a:rPr lang="en-US" sz="5100" i="1" dirty="0" smtClean="0">
                <a:solidFill>
                  <a:srgbClr val="00B050"/>
                </a:solidFill>
              </a:rPr>
              <a:t> </a:t>
            </a:r>
            <a:r>
              <a:rPr lang="en-US" sz="5100" dirty="0" smtClean="0">
                <a:solidFill>
                  <a:srgbClr val="00B050"/>
                </a:solidFill>
              </a:rPr>
              <a:t>var. </a:t>
            </a:r>
            <a:r>
              <a:rPr lang="en-US" sz="5100" i="1" dirty="0" err="1" smtClean="0">
                <a:solidFill>
                  <a:srgbClr val="00B050"/>
                </a:solidFill>
              </a:rPr>
              <a:t>toria</a:t>
            </a:r>
            <a:r>
              <a:rPr lang="en-US" sz="5100" dirty="0" smtClean="0">
                <a:solidFill>
                  <a:srgbClr val="00B050"/>
                </a:solidFill>
              </a:rPr>
              <a:t>; </a:t>
            </a:r>
            <a:r>
              <a:rPr lang="en-US" sz="5100" i="1" dirty="0" smtClean="0">
                <a:solidFill>
                  <a:srgbClr val="00B050"/>
                </a:solidFill>
              </a:rPr>
              <a:t>B. </a:t>
            </a:r>
            <a:r>
              <a:rPr lang="en-US" sz="5100" i="1" dirty="0" err="1" smtClean="0">
                <a:solidFill>
                  <a:srgbClr val="00B050"/>
                </a:solidFill>
              </a:rPr>
              <a:t>rapa</a:t>
            </a:r>
            <a:r>
              <a:rPr lang="en-US" sz="5100" i="1" dirty="0" smtClean="0">
                <a:solidFill>
                  <a:srgbClr val="00B050"/>
                </a:solidFill>
              </a:rPr>
              <a:t> </a:t>
            </a:r>
            <a:r>
              <a:rPr lang="en-US" sz="5100" dirty="0" smtClean="0">
                <a:solidFill>
                  <a:srgbClr val="00B050"/>
                </a:solidFill>
              </a:rPr>
              <a:t>var. brown </a:t>
            </a:r>
            <a:r>
              <a:rPr lang="en-US" sz="5100" dirty="0" err="1" smtClean="0">
                <a:solidFill>
                  <a:srgbClr val="00B050"/>
                </a:solidFill>
              </a:rPr>
              <a:t>sarson</a:t>
            </a:r>
            <a:r>
              <a:rPr lang="en-US" sz="5100" dirty="0" smtClean="0">
                <a:solidFill>
                  <a:srgbClr val="00B050"/>
                </a:solidFill>
              </a:rPr>
              <a:t> and </a:t>
            </a:r>
            <a:r>
              <a:rPr lang="en-US" sz="5100" i="1" dirty="0" smtClean="0">
                <a:solidFill>
                  <a:srgbClr val="00B050"/>
                </a:solidFill>
              </a:rPr>
              <a:t>E. sativa </a:t>
            </a:r>
            <a:r>
              <a:rPr lang="en-US" sz="5100" dirty="0" smtClean="0">
                <a:solidFill>
                  <a:srgbClr val="00B050"/>
                </a:solidFill>
              </a:rPr>
              <a:t>(</a:t>
            </a:r>
            <a:r>
              <a:rPr lang="en-US" sz="5100" dirty="0" err="1" smtClean="0">
                <a:solidFill>
                  <a:srgbClr val="00B050"/>
                </a:solidFill>
              </a:rPr>
              <a:t>taramira</a:t>
            </a:r>
            <a:r>
              <a:rPr lang="en-US" sz="5100" dirty="0" smtClean="0">
                <a:solidFill>
                  <a:srgbClr val="00B050"/>
                </a:solidFill>
              </a:rPr>
              <a:t>) and self compatible (self pollinated) crops, including </a:t>
            </a:r>
            <a:r>
              <a:rPr lang="en-US" sz="5100" i="1" dirty="0" smtClean="0">
                <a:solidFill>
                  <a:srgbClr val="00B050"/>
                </a:solidFill>
              </a:rPr>
              <a:t>B. </a:t>
            </a:r>
            <a:r>
              <a:rPr lang="en-US" sz="5100" i="1" dirty="0" err="1" smtClean="0">
                <a:solidFill>
                  <a:srgbClr val="00B050"/>
                </a:solidFill>
              </a:rPr>
              <a:t>juncea</a:t>
            </a:r>
            <a:r>
              <a:rPr lang="en-US" sz="5100" i="1" dirty="0" smtClean="0">
                <a:solidFill>
                  <a:srgbClr val="00B050"/>
                </a:solidFill>
              </a:rPr>
              <a:t> </a:t>
            </a:r>
            <a:r>
              <a:rPr lang="en-US" sz="5100" dirty="0" smtClean="0">
                <a:solidFill>
                  <a:srgbClr val="00B050"/>
                </a:solidFill>
              </a:rPr>
              <a:t>(Indian mustard), </a:t>
            </a:r>
            <a:r>
              <a:rPr lang="en-US" sz="5100" i="1" dirty="0" smtClean="0">
                <a:solidFill>
                  <a:srgbClr val="00B050"/>
                </a:solidFill>
              </a:rPr>
              <a:t>B. </a:t>
            </a:r>
            <a:r>
              <a:rPr lang="en-US" sz="5100" i="1" dirty="0" err="1" smtClean="0">
                <a:solidFill>
                  <a:srgbClr val="00B050"/>
                </a:solidFill>
              </a:rPr>
              <a:t>rapa</a:t>
            </a:r>
            <a:r>
              <a:rPr lang="en-US" sz="5100" i="1" dirty="0" smtClean="0">
                <a:solidFill>
                  <a:srgbClr val="00B050"/>
                </a:solidFill>
              </a:rPr>
              <a:t> </a:t>
            </a:r>
            <a:r>
              <a:rPr lang="en-US" sz="5100" dirty="0" err="1" smtClean="0">
                <a:solidFill>
                  <a:srgbClr val="00B050"/>
                </a:solidFill>
              </a:rPr>
              <a:t>var</a:t>
            </a:r>
            <a:r>
              <a:rPr lang="en-US" sz="5100" dirty="0" smtClean="0">
                <a:solidFill>
                  <a:srgbClr val="00B050"/>
                </a:solidFill>
              </a:rPr>
              <a:t> yellow </a:t>
            </a:r>
            <a:r>
              <a:rPr lang="en-US" sz="5100" dirty="0" err="1" smtClean="0">
                <a:solidFill>
                  <a:srgbClr val="00B050"/>
                </a:solidFill>
              </a:rPr>
              <a:t>sarson</a:t>
            </a:r>
            <a:r>
              <a:rPr lang="en-US" sz="5100" dirty="0" smtClean="0">
                <a:solidFill>
                  <a:srgbClr val="00B050"/>
                </a:solidFill>
              </a:rPr>
              <a:t> and </a:t>
            </a:r>
            <a:r>
              <a:rPr lang="en-US" sz="5100" i="1" dirty="0" smtClean="0">
                <a:solidFill>
                  <a:srgbClr val="00B050"/>
                </a:solidFill>
              </a:rPr>
              <a:t>B. </a:t>
            </a:r>
            <a:r>
              <a:rPr lang="en-US" sz="5100" i="1" dirty="0" err="1" smtClean="0">
                <a:solidFill>
                  <a:srgbClr val="00B050"/>
                </a:solidFill>
              </a:rPr>
              <a:t>carinata</a:t>
            </a:r>
            <a:r>
              <a:rPr lang="en-US" sz="5100" i="1" dirty="0" smtClean="0">
                <a:solidFill>
                  <a:srgbClr val="00B050"/>
                </a:solidFill>
              </a:rPr>
              <a:t> </a:t>
            </a:r>
            <a:r>
              <a:rPr lang="en-US" sz="5100" dirty="0" smtClean="0">
                <a:solidFill>
                  <a:srgbClr val="00B050"/>
                </a:solidFill>
              </a:rPr>
              <a:t>(Karan </a:t>
            </a:r>
            <a:r>
              <a:rPr lang="en-US" sz="5100" dirty="0" err="1" smtClean="0">
                <a:solidFill>
                  <a:srgbClr val="00B050"/>
                </a:solidFill>
              </a:rPr>
              <a:t>rai</a:t>
            </a:r>
            <a:r>
              <a:rPr lang="en-US" sz="5100" dirty="0" smtClean="0">
                <a:solidFill>
                  <a:srgbClr val="00B050"/>
                </a:solidFill>
              </a:rPr>
              <a:t>).</a:t>
            </a:r>
            <a:endParaRPr lang="en-IN" sz="5100" dirty="0" smtClean="0">
              <a:solidFill>
                <a:srgbClr val="00B050"/>
              </a:solidFill>
            </a:endParaRPr>
          </a:p>
          <a:p>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Nucleus and breeder seed production of open pollinated varieties</a:t>
            </a:r>
            <a:r>
              <a:rPr lang="en-IN" dirty="0" smtClean="0">
                <a:solidFill>
                  <a:srgbClr val="C00000"/>
                </a:solidFill>
              </a:rPr>
              <a:t/>
            </a:r>
            <a:br>
              <a:rPr lang="en-IN" dirty="0" smtClean="0">
                <a:solidFill>
                  <a:srgbClr val="C00000"/>
                </a:solidFill>
              </a:rPr>
            </a:br>
            <a:endParaRPr lang="en-IN" dirty="0"/>
          </a:p>
        </p:txBody>
      </p:sp>
      <p:sp>
        <p:nvSpPr>
          <p:cNvPr id="3" name="Content Placeholder 2"/>
          <p:cNvSpPr>
            <a:spLocks noGrp="1"/>
          </p:cNvSpPr>
          <p:nvPr>
            <p:ph idx="1"/>
          </p:nvPr>
        </p:nvSpPr>
        <p:spPr/>
        <p:txBody>
          <a:bodyPr>
            <a:normAutofit lnSpcReduction="10000"/>
          </a:bodyPr>
          <a:lstStyle/>
          <a:p>
            <a:r>
              <a:rPr lang="en-US" dirty="0" smtClean="0">
                <a:solidFill>
                  <a:srgbClr val="00B050"/>
                </a:solidFill>
              </a:rPr>
              <a:t>Approximately 500 true-to type plants are selected from the basic bulk or multiplication plot for nucleus seed production of self pollinated crops while 2500 or more plants are selected in cross pollinated crops to prevent the narrowing of genetic base of these crops. Five border rows of the same variety (true to type) should be planted around the plot. Selected plants are harvested and threshed separately</a:t>
            </a:r>
            <a:endParaRPr lang="en-IN" dirty="0">
              <a:solidFill>
                <a:srgbClr val="00B05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Nucleus and breeder seed production of open pollinated varieties</a:t>
            </a:r>
            <a:endParaRPr lang="en-IN" dirty="0"/>
          </a:p>
        </p:txBody>
      </p:sp>
      <p:sp>
        <p:nvSpPr>
          <p:cNvPr id="3" name="Content Placeholder 2"/>
          <p:cNvSpPr>
            <a:spLocks noGrp="1"/>
          </p:cNvSpPr>
          <p:nvPr>
            <p:ph idx="1"/>
          </p:nvPr>
        </p:nvSpPr>
        <p:spPr/>
        <p:txBody>
          <a:bodyPr>
            <a:normAutofit/>
          </a:bodyPr>
          <a:lstStyle/>
          <a:p>
            <a:r>
              <a:rPr lang="en-US" dirty="0" smtClean="0"/>
              <a:t> </a:t>
            </a:r>
            <a:r>
              <a:rPr lang="en-US" dirty="0" smtClean="0">
                <a:solidFill>
                  <a:srgbClr val="00B050"/>
                </a:solidFill>
              </a:rPr>
              <a:t>The seed lot from each selected plant should be examined critically for seed characters like shape, </a:t>
            </a:r>
            <a:r>
              <a:rPr lang="en-US" dirty="0" err="1" smtClean="0">
                <a:solidFill>
                  <a:srgbClr val="00B050"/>
                </a:solidFill>
              </a:rPr>
              <a:t>colour</a:t>
            </a:r>
            <a:r>
              <a:rPr lang="en-US" dirty="0" smtClean="0">
                <a:solidFill>
                  <a:srgbClr val="00B050"/>
                </a:solidFill>
              </a:rPr>
              <a:t> etc. </a:t>
            </a:r>
          </a:p>
          <a:p>
            <a:r>
              <a:rPr lang="en-US" dirty="0" smtClean="0">
                <a:solidFill>
                  <a:srgbClr val="00B050"/>
                </a:solidFill>
              </a:rPr>
              <a:t>Off type seed lots (or plants) are discarded and only the true to type lots (plants) are maintained separately for raising nucleus seed plot. </a:t>
            </a:r>
            <a:endParaRPr lang="en-IN" dirty="0">
              <a:solidFill>
                <a:srgbClr val="00B05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Nucleus and breeder seed production of open pollinated varieties</a:t>
            </a:r>
            <a:endParaRPr lang="en-IN" dirty="0"/>
          </a:p>
        </p:txBody>
      </p:sp>
      <p:sp>
        <p:nvSpPr>
          <p:cNvPr id="3" name="Content Placeholder 2"/>
          <p:cNvSpPr>
            <a:spLocks noGrp="1"/>
          </p:cNvSpPr>
          <p:nvPr>
            <p:ph idx="1"/>
          </p:nvPr>
        </p:nvSpPr>
        <p:spPr/>
        <p:txBody>
          <a:bodyPr/>
          <a:lstStyle/>
          <a:p>
            <a:r>
              <a:rPr lang="en-US" dirty="0" smtClean="0">
                <a:solidFill>
                  <a:srgbClr val="00B050"/>
                </a:solidFill>
              </a:rPr>
              <a:t>Sowing for nucleus seed plot is done from the selected individual nucleus plants in plant to progeny rows. Each progeny row is examined critically at different growth stages for diagnostic characteristics. If any progeny row shows any variation the entire progeny row should be uprooted before flowering.</a:t>
            </a:r>
            <a:endParaRPr lang="en-IN" dirty="0" smtClean="0">
              <a:solidFill>
                <a:srgbClr val="00B050"/>
              </a:solidFill>
            </a:endParaRPr>
          </a:p>
          <a:p>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Nucleus and breeder seed production of open pollinated varieties</a:t>
            </a:r>
            <a:endParaRPr lang="en-IN"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00B050"/>
                </a:solidFill>
              </a:rPr>
              <a:t>In case off-types are found after flowering, the surrounding rows should also be uprooted to avoid contamination. </a:t>
            </a:r>
          </a:p>
          <a:p>
            <a:r>
              <a:rPr lang="en-US" dirty="0" smtClean="0">
                <a:solidFill>
                  <a:srgbClr val="00B050"/>
                </a:solidFill>
              </a:rPr>
              <a:t>Single plants (about 500 in self pollinated and about 2500 in cross pollinated crops) are harvested and their seed is kept separately for raising the next cycle of nucleus progeny rows next year. </a:t>
            </a:r>
          </a:p>
          <a:p>
            <a:r>
              <a:rPr lang="en-US" dirty="0" smtClean="0">
                <a:solidFill>
                  <a:srgbClr val="00B050"/>
                </a:solidFill>
              </a:rPr>
              <a:t>Remaining seed of progenies should be bulked to be used for production of breeder seed.</a:t>
            </a:r>
            <a:endParaRPr lang="en-IN" dirty="0" smtClean="0">
              <a:solidFill>
                <a:srgbClr val="00B050"/>
              </a:solidFill>
            </a:endParaRPr>
          </a:p>
          <a:p>
            <a:endParaRPr lang="en-IN" dirty="0">
              <a:solidFill>
                <a:srgbClr val="00B05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914400" y="1066800"/>
            <a:ext cx="7315200" cy="5632311"/>
          </a:xfrm>
          <a:prstGeom prst="rect">
            <a:avLst/>
          </a:prstGeom>
        </p:spPr>
        <p:txBody>
          <a:bodyPr wrap="square">
            <a:spAutoFit/>
          </a:bodyPr>
          <a:lstStyle/>
          <a:p>
            <a:r>
              <a:rPr lang="en-US" sz="3600" b="1" dirty="0" err="1" smtClean="0">
                <a:solidFill>
                  <a:srgbClr val="00B050"/>
                </a:solidFill>
              </a:rPr>
              <a:t>Rai</a:t>
            </a:r>
            <a:r>
              <a:rPr lang="en-US" sz="3600" b="1" dirty="0" smtClean="0">
                <a:solidFill>
                  <a:srgbClr val="00B050"/>
                </a:solidFill>
              </a:rPr>
              <a:t> (</a:t>
            </a:r>
            <a:r>
              <a:rPr lang="en-US" sz="3600" b="1" i="1" dirty="0" smtClean="0">
                <a:solidFill>
                  <a:srgbClr val="00B050"/>
                </a:solidFill>
              </a:rPr>
              <a:t>B. </a:t>
            </a:r>
            <a:r>
              <a:rPr lang="en-US" sz="3600" b="1" i="1" dirty="0" err="1" smtClean="0">
                <a:solidFill>
                  <a:srgbClr val="00B050"/>
                </a:solidFill>
              </a:rPr>
              <a:t>juncea</a:t>
            </a:r>
            <a:r>
              <a:rPr lang="en-US" sz="3600" b="1" dirty="0" smtClean="0">
                <a:solidFill>
                  <a:srgbClr val="00B050"/>
                </a:solidFill>
              </a:rPr>
              <a:t>), </a:t>
            </a:r>
          </a:p>
          <a:p>
            <a:endParaRPr lang="en-US" sz="3600" b="1" dirty="0" smtClean="0">
              <a:solidFill>
                <a:srgbClr val="00B050"/>
              </a:solidFill>
            </a:endParaRPr>
          </a:p>
          <a:p>
            <a:r>
              <a:rPr lang="en-US" sz="3600" b="1" dirty="0" err="1" smtClean="0">
                <a:solidFill>
                  <a:srgbClr val="00B050"/>
                </a:solidFill>
              </a:rPr>
              <a:t>Benarasi</a:t>
            </a:r>
            <a:r>
              <a:rPr lang="en-US" sz="3600" b="1" dirty="0" smtClean="0">
                <a:solidFill>
                  <a:srgbClr val="00B050"/>
                </a:solidFill>
              </a:rPr>
              <a:t> </a:t>
            </a:r>
            <a:r>
              <a:rPr lang="en-US" sz="3600" b="1" dirty="0" err="1" smtClean="0">
                <a:solidFill>
                  <a:srgbClr val="00B050"/>
                </a:solidFill>
              </a:rPr>
              <a:t>rai</a:t>
            </a:r>
            <a:r>
              <a:rPr lang="en-US" sz="3600" b="1" dirty="0" smtClean="0">
                <a:solidFill>
                  <a:srgbClr val="00B050"/>
                </a:solidFill>
              </a:rPr>
              <a:t> (</a:t>
            </a:r>
            <a:r>
              <a:rPr lang="en-US" sz="3600" b="1" i="1" dirty="0" err="1" smtClean="0">
                <a:solidFill>
                  <a:srgbClr val="00B050"/>
                </a:solidFill>
              </a:rPr>
              <a:t>B.nigra</a:t>
            </a:r>
            <a:r>
              <a:rPr lang="en-US" sz="3600" b="1" dirty="0" smtClean="0">
                <a:solidFill>
                  <a:srgbClr val="00B050"/>
                </a:solidFill>
              </a:rPr>
              <a:t>) and</a:t>
            </a:r>
          </a:p>
          <a:p>
            <a:endParaRPr lang="en-US" sz="3600" b="1" dirty="0" smtClean="0">
              <a:solidFill>
                <a:srgbClr val="00B050"/>
              </a:solidFill>
            </a:endParaRPr>
          </a:p>
          <a:p>
            <a:r>
              <a:rPr lang="en-US" sz="3600" b="1" dirty="0" smtClean="0">
                <a:solidFill>
                  <a:srgbClr val="00B050"/>
                </a:solidFill>
              </a:rPr>
              <a:t> </a:t>
            </a:r>
            <a:r>
              <a:rPr lang="en-US" sz="3600" b="1" dirty="0" err="1" smtClean="0">
                <a:solidFill>
                  <a:srgbClr val="00B050"/>
                </a:solidFill>
              </a:rPr>
              <a:t>Pahadi</a:t>
            </a:r>
            <a:r>
              <a:rPr lang="en-US" sz="3600" b="1" dirty="0" smtClean="0">
                <a:solidFill>
                  <a:srgbClr val="00B050"/>
                </a:solidFill>
              </a:rPr>
              <a:t> </a:t>
            </a:r>
            <a:r>
              <a:rPr lang="en-US" sz="3600" b="1" dirty="0" err="1" smtClean="0">
                <a:solidFill>
                  <a:srgbClr val="00B050"/>
                </a:solidFill>
              </a:rPr>
              <a:t>rai</a:t>
            </a:r>
            <a:r>
              <a:rPr lang="en-US" sz="3600" b="1" dirty="0" smtClean="0">
                <a:solidFill>
                  <a:srgbClr val="00B050"/>
                </a:solidFill>
              </a:rPr>
              <a:t> (</a:t>
            </a:r>
            <a:r>
              <a:rPr lang="en-US" sz="3600" b="1" i="1" dirty="0" err="1" smtClean="0">
                <a:solidFill>
                  <a:srgbClr val="00B050"/>
                </a:solidFill>
              </a:rPr>
              <a:t>B.juncea</a:t>
            </a:r>
            <a:r>
              <a:rPr lang="en-US" sz="3600" b="1" i="1" dirty="0" smtClean="0">
                <a:solidFill>
                  <a:srgbClr val="00B050"/>
                </a:solidFill>
              </a:rPr>
              <a:t> </a:t>
            </a:r>
            <a:r>
              <a:rPr lang="en-US" sz="3600" b="1" dirty="0" err="1" smtClean="0">
                <a:solidFill>
                  <a:srgbClr val="00B050"/>
                </a:solidFill>
              </a:rPr>
              <a:t>var</a:t>
            </a:r>
            <a:r>
              <a:rPr lang="en-US" sz="3600" b="1" dirty="0" smtClean="0">
                <a:solidFill>
                  <a:srgbClr val="00B050"/>
                </a:solidFill>
              </a:rPr>
              <a:t> </a:t>
            </a:r>
            <a:r>
              <a:rPr lang="en-US" sz="3600" b="1" dirty="0" err="1" smtClean="0">
                <a:solidFill>
                  <a:srgbClr val="00B050"/>
                </a:solidFill>
              </a:rPr>
              <a:t>rugosa</a:t>
            </a:r>
            <a:r>
              <a:rPr lang="en-US" sz="3600" b="1" dirty="0" smtClean="0">
                <a:solidFill>
                  <a:srgbClr val="00B050"/>
                </a:solidFill>
              </a:rPr>
              <a:t>)</a:t>
            </a:r>
          </a:p>
          <a:p>
            <a:r>
              <a:rPr lang="en-US" sz="3600" b="1" dirty="0" smtClean="0">
                <a:solidFill>
                  <a:srgbClr val="00B050"/>
                </a:solidFill>
              </a:rPr>
              <a:t> </a:t>
            </a:r>
          </a:p>
          <a:p>
            <a:r>
              <a:rPr lang="en-US" sz="3600" b="1" dirty="0" smtClean="0">
                <a:solidFill>
                  <a:srgbClr val="00B050"/>
                </a:solidFill>
              </a:rPr>
              <a:t>belong to mustard and </a:t>
            </a:r>
          </a:p>
          <a:p>
            <a:endParaRPr lang="en-US" sz="3600" b="1" dirty="0" smtClean="0">
              <a:solidFill>
                <a:srgbClr val="00B050"/>
              </a:solidFill>
            </a:endParaRPr>
          </a:p>
          <a:p>
            <a:r>
              <a:rPr lang="en-US" sz="3600" b="1" dirty="0" smtClean="0">
                <a:solidFill>
                  <a:srgbClr val="00B050"/>
                </a:solidFill>
              </a:rPr>
              <a:t>Cultivated for edible oil.</a:t>
            </a:r>
            <a:endParaRPr lang="en-IN" sz="3600" b="1" dirty="0" smtClean="0">
              <a:solidFill>
                <a:srgbClr val="00B050"/>
              </a:solidFill>
            </a:endParaRPr>
          </a:p>
          <a:p>
            <a:endParaRPr lang="en-IN" sz="3600" b="1" dirty="0">
              <a:solidFill>
                <a:srgbClr val="00B05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err="1" smtClean="0">
                <a:solidFill>
                  <a:srgbClr val="C00000"/>
                </a:solidFill>
              </a:rPr>
              <a:t>Rouguing</a:t>
            </a:r>
            <a:r>
              <a:rPr lang="en-US" b="1" dirty="0" smtClean="0">
                <a:solidFill>
                  <a:srgbClr val="C00000"/>
                </a:solidFill>
              </a:rPr>
              <a:t>     </a:t>
            </a:r>
            <a:r>
              <a:rPr lang="en-IN" dirty="0" smtClean="0">
                <a:solidFill>
                  <a:srgbClr val="C00000"/>
                </a:solidFill>
              </a:rPr>
              <a:t/>
            </a:r>
            <a:br>
              <a:rPr lang="en-IN" dirty="0" smtClean="0">
                <a:solidFill>
                  <a:srgbClr val="C00000"/>
                </a:solidFill>
              </a:rPr>
            </a:br>
            <a:endParaRPr lang="en-IN" dirty="0">
              <a:solidFill>
                <a:srgbClr val="C00000"/>
              </a:solidFill>
            </a:endParaRPr>
          </a:p>
        </p:txBody>
      </p:sp>
      <p:sp>
        <p:nvSpPr>
          <p:cNvPr id="3" name="Content Placeholder 2"/>
          <p:cNvSpPr>
            <a:spLocks noGrp="1"/>
          </p:cNvSpPr>
          <p:nvPr>
            <p:ph idx="1"/>
          </p:nvPr>
        </p:nvSpPr>
        <p:spPr>
          <a:xfrm>
            <a:off x="457200" y="1066800"/>
            <a:ext cx="8229600" cy="5486400"/>
          </a:xfrm>
        </p:spPr>
        <p:txBody>
          <a:bodyPr>
            <a:noAutofit/>
          </a:bodyPr>
          <a:lstStyle/>
          <a:p>
            <a:r>
              <a:rPr lang="en-US" sz="2400" dirty="0" smtClean="0">
                <a:solidFill>
                  <a:srgbClr val="00B050"/>
                </a:solidFill>
              </a:rPr>
              <a:t>The removal of off type plants should be carried out at 3 stages.</a:t>
            </a:r>
          </a:p>
          <a:p>
            <a:r>
              <a:rPr lang="en-US" sz="2400" dirty="0" smtClean="0">
                <a:solidFill>
                  <a:srgbClr val="00B050"/>
                </a:solidFill>
              </a:rPr>
              <a:t> First, the off-type plants distinguishable on the basis of morphological characteristics should be removed before</a:t>
            </a:r>
            <a:endParaRPr lang="en-IN" sz="2400" dirty="0" smtClean="0">
              <a:solidFill>
                <a:srgbClr val="00B050"/>
              </a:solidFill>
            </a:endParaRPr>
          </a:p>
          <a:p>
            <a:pPr>
              <a:buNone/>
            </a:pPr>
            <a:r>
              <a:rPr lang="en-US" sz="2400" dirty="0" smtClean="0">
                <a:solidFill>
                  <a:srgbClr val="00B050"/>
                </a:solidFill>
              </a:rPr>
              <a:t>     flowering. </a:t>
            </a:r>
          </a:p>
          <a:p>
            <a:r>
              <a:rPr lang="en-US" sz="2400" dirty="0" smtClean="0">
                <a:solidFill>
                  <a:srgbClr val="00B050"/>
                </a:solidFill>
              </a:rPr>
              <a:t>Second, the off-type plants, which are identified at flowering, should be removed before pod-formation. </a:t>
            </a:r>
          </a:p>
          <a:p>
            <a:r>
              <a:rPr lang="en-US" sz="2400" dirty="0" smtClean="0">
                <a:solidFill>
                  <a:srgbClr val="00B050"/>
                </a:solidFill>
              </a:rPr>
              <a:t>Third, the off-type plants should be removed on the basis of </a:t>
            </a:r>
            <a:r>
              <a:rPr lang="en-US" sz="2400" dirty="0" err="1" smtClean="0">
                <a:solidFill>
                  <a:srgbClr val="00B050"/>
                </a:solidFill>
              </a:rPr>
              <a:t>siliqua</a:t>
            </a:r>
            <a:r>
              <a:rPr lang="en-US" sz="2400" dirty="0" smtClean="0">
                <a:solidFill>
                  <a:srgbClr val="00B050"/>
                </a:solidFill>
              </a:rPr>
              <a:t> and seed characteristics and also on the basis of maturity duration. </a:t>
            </a:r>
          </a:p>
          <a:p>
            <a:r>
              <a:rPr lang="en-US" sz="2400" dirty="0" smtClean="0">
                <a:solidFill>
                  <a:srgbClr val="00B050"/>
                </a:solidFill>
              </a:rPr>
              <a:t>Disease infected plants should also be removed.</a:t>
            </a:r>
          </a:p>
          <a:p>
            <a:r>
              <a:rPr lang="en-US" sz="2400" dirty="0" smtClean="0">
                <a:solidFill>
                  <a:srgbClr val="00B050"/>
                </a:solidFill>
              </a:rPr>
              <a:t> The field should be kept free from all kinds of weeds particularly from </a:t>
            </a:r>
            <a:r>
              <a:rPr lang="en-US" sz="2400" i="1" dirty="0" err="1" smtClean="0">
                <a:solidFill>
                  <a:srgbClr val="00B050"/>
                </a:solidFill>
              </a:rPr>
              <a:t>Argemone</a:t>
            </a:r>
            <a:r>
              <a:rPr lang="en-US" sz="2400" i="1" dirty="0" smtClean="0">
                <a:solidFill>
                  <a:srgbClr val="00B050"/>
                </a:solidFill>
              </a:rPr>
              <a:t> </a:t>
            </a:r>
            <a:r>
              <a:rPr lang="en-US" sz="2400" i="1" dirty="0" err="1" smtClean="0">
                <a:solidFill>
                  <a:srgbClr val="00B050"/>
                </a:solidFill>
              </a:rPr>
              <a:t>mexicana</a:t>
            </a:r>
            <a:r>
              <a:rPr lang="en-US" sz="2400" i="1" dirty="0" smtClean="0">
                <a:solidFill>
                  <a:srgbClr val="00B050"/>
                </a:solidFill>
              </a:rPr>
              <a:t> </a:t>
            </a:r>
            <a:r>
              <a:rPr lang="en-US" sz="2400" dirty="0" smtClean="0">
                <a:solidFill>
                  <a:srgbClr val="00B050"/>
                </a:solidFill>
              </a:rPr>
              <a:t>(</a:t>
            </a:r>
            <a:r>
              <a:rPr lang="en-US" sz="2400" dirty="0" err="1" smtClean="0">
                <a:solidFill>
                  <a:srgbClr val="00B050"/>
                </a:solidFill>
              </a:rPr>
              <a:t>Satyanashi</a:t>
            </a:r>
            <a:r>
              <a:rPr lang="en-US" sz="2400" dirty="0" smtClean="0">
                <a:solidFill>
                  <a:srgbClr val="00B050"/>
                </a:solidFill>
              </a:rPr>
              <a:t>) which should be uprooted altogether before it flowers.</a:t>
            </a:r>
            <a:endParaRPr lang="en-IN" sz="2400" dirty="0" smtClean="0">
              <a:solidFill>
                <a:srgbClr val="00B050"/>
              </a:solidFill>
            </a:endParaRPr>
          </a:p>
          <a:p>
            <a:endParaRPr lang="en-IN" sz="2400" dirty="0">
              <a:solidFill>
                <a:srgbClr val="00B05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Nucleus and breeder seed production of parental lines</a:t>
            </a:r>
            <a:r>
              <a:rPr lang="en-IN" dirty="0" smtClean="0"/>
              <a:t/>
            </a:r>
            <a:br>
              <a:rPr lang="en-IN" dirty="0" smtClean="0"/>
            </a:br>
            <a:endParaRPr lang="en-IN" dirty="0"/>
          </a:p>
        </p:txBody>
      </p:sp>
      <p:sp>
        <p:nvSpPr>
          <p:cNvPr id="3" name="Content Placeholder 2"/>
          <p:cNvSpPr>
            <a:spLocks noGrp="1"/>
          </p:cNvSpPr>
          <p:nvPr>
            <p:ph idx="1"/>
          </p:nvPr>
        </p:nvSpPr>
        <p:spPr>
          <a:xfrm>
            <a:off x="457200" y="1219200"/>
            <a:ext cx="8229600" cy="5410200"/>
          </a:xfrm>
        </p:spPr>
        <p:txBody>
          <a:bodyPr>
            <a:normAutofit fontScale="92500" lnSpcReduction="20000"/>
          </a:bodyPr>
          <a:lstStyle/>
          <a:p>
            <a:r>
              <a:rPr lang="en-US" dirty="0" smtClean="0">
                <a:solidFill>
                  <a:srgbClr val="00B050"/>
                </a:solidFill>
              </a:rPr>
              <a:t>Hybrids developed in rapeseed-mustard are based upon Cytoplasmic Genetic Male Sterility system. Parental lines are multiplied in different plots. The seed parent (A line) is maintained by growing the rows of A and B lines in a specific ratio. Normally, 3:1 ratio of seed parent (A line) and maintainer (B line) are followed. The maintainer rows (B line) are harvested first. Later on, the remaining rows of seed (A line) parent are harvested and bulked.</a:t>
            </a:r>
            <a:endParaRPr lang="en-IN" dirty="0" smtClean="0">
              <a:solidFill>
                <a:srgbClr val="00B050"/>
              </a:solidFill>
            </a:endParaRPr>
          </a:p>
          <a:p>
            <a:r>
              <a:rPr lang="en-US" dirty="0" smtClean="0">
                <a:solidFill>
                  <a:srgbClr val="00B050"/>
                </a:solidFill>
              </a:rPr>
              <a:t>Strict rouging is advised during flowering to rogue out the fertile plants from seed parent.</a:t>
            </a:r>
          </a:p>
          <a:p>
            <a:r>
              <a:rPr lang="en-US" dirty="0" smtClean="0">
                <a:solidFill>
                  <a:srgbClr val="00B050"/>
                </a:solidFill>
              </a:rPr>
              <a:t> The seed production of B and R line is similar to any other varietal seed production. </a:t>
            </a:r>
          </a:p>
          <a:p>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ctrTitle"/>
          </p:nvPr>
        </p:nvSpPr>
        <p:spPr>
          <a:xfrm>
            <a:off x="-76200" y="228600"/>
            <a:ext cx="8839200" cy="567463"/>
          </a:xfrm>
          <a:prstGeom prst="rect">
            <a:avLst/>
          </a:prstGeom>
        </p:spPr>
        <p:txBody>
          <a:bodyPr vert="horz" wrap="square" lIns="0" tIns="13335" rIns="0" bIns="0" rtlCol="0">
            <a:spAutoFit/>
          </a:bodyPr>
          <a:lstStyle/>
          <a:p>
            <a:pPr marL="1610360" algn="l">
              <a:lnSpc>
                <a:spcPct val="100000"/>
              </a:lnSpc>
              <a:spcBef>
                <a:spcPts val="105"/>
              </a:spcBef>
            </a:pPr>
            <a:r>
              <a:rPr sz="3600" spc="-5" smtClean="0">
                <a:solidFill>
                  <a:srgbClr val="C00000"/>
                </a:solidFill>
              </a:rPr>
              <a:t>M</a:t>
            </a:r>
            <a:r>
              <a:rPr lang="en-US" sz="3600" spc="-5" dirty="0" err="1" smtClean="0">
                <a:solidFill>
                  <a:srgbClr val="C00000"/>
                </a:solidFill>
              </a:rPr>
              <a:t>ethod</a:t>
            </a:r>
            <a:r>
              <a:rPr lang="en-US" sz="3600" spc="-5" dirty="0" smtClean="0">
                <a:solidFill>
                  <a:srgbClr val="C00000"/>
                </a:solidFill>
              </a:rPr>
              <a:t> </a:t>
            </a:r>
            <a:r>
              <a:rPr sz="3600" spc="-5" smtClean="0">
                <a:solidFill>
                  <a:srgbClr val="C00000"/>
                </a:solidFill>
              </a:rPr>
              <a:t> </a:t>
            </a:r>
            <a:r>
              <a:rPr lang="en-US" sz="3600" spc="-5" dirty="0" smtClean="0">
                <a:solidFill>
                  <a:srgbClr val="C00000"/>
                </a:solidFill>
              </a:rPr>
              <a:t>of </a:t>
            </a:r>
            <a:r>
              <a:rPr sz="3600" spc="15" smtClean="0">
                <a:solidFill>
                  <a:srgbClr val="C00000"/>
                </a:solidFill>
              </a:rPr>
              <a:t> </a:t>
            </a:r>
            <a:r>
              <a:rPr sz="3600" spc="5" smtClean="0">
                <a:solidFill>
                  <a:srgbClr val="C00000"/>
                </a:solidFill>
              </a:rPr>
              <a:t>H</a:t>
            </a:r>
            <a:r>
              <a:rPr lang="en-US" sz="3600" spc="5" dirty="0" err="1" smtClean="0">
                <a:solidFill>
                  <a:srgbClr val="C00000"/>
                </a:solidFill>
              </a:rPr>
              <a:t>ybrid</a:t>
            </a:r>
            <a:r>
              <a:rPr sz="3600" spc="5" smtClean="0">
                <a:solidFill>
                  <a:srgbClr val="C00000"/>
                </a:solidFill>
              </a:rPr>
              <a:t> </a:t>
            </a:r>
            <a:r>
              <a:rPr sz="3600" spc="-30" smtClean="0">
                <a:solidFill>
                  <a:srgbClr val="C00000"/>
                </a:solidFill>
              </a:rPr>
              <a:t>S</a:t>
            </a:r>
            <a:r>
              <a:rPr lang="en-US" sz="3600" spc="-30" dirty="0" err="1" smtClean="0">
                <a:solidFill>
                  <a:srgbClr val="C00000"/>
                </a:solidFill>
              </a:rPr>
              <a:t>eed</a:t>
            </a:r>
            <a:r>
              <a:rPr lang="en-US" sz="3600" spc="-30" dirty="0" smtClean="0">
                <a:solidFill>
                  <a:srgbClr val="C00000"/>
                </a:solidFill>
              </a:rPr>
              <a:t> </a:t>
            </a:r>
            <a:r>
              <a:rPr sz="3600" spc="-10" smtClean="0">
                <a:solidFill>
                  <a:srgbClr val="C00000"/>
                </a:solidFill>
              </a:rPr>
              <a:t>P</a:t>
            </a:r>
            <a:r>
              <a:rPr lang="en-US" sz="3600" spc="-10" dirty="0" err="1" smtClean="0">
                <a:solidFill>
                  <a:srgbClr val="C00000"/>
                </a:solidFill>
              </a:rPr>
              <a:t>roduction</a:t>
            </a:r>
            <a:r>
              <a:rPr lang="en-US" sz="3600" spc="-10" dirty="0" smtClean="0">
                <a:solidFill>
                  <a:srgbClr val="C00000"/>
                </a:solidFill>
              </a:rPr>
              <a:t> </a:t>
            </a:r>
            <a:endParaRPr sz="3600" spc="-10" dirty="0">
              <a:solidFill>
                <a:srgbClr val="C00000"/>
              </a:solidFill>
            </a:endParaRPr>
          </a:p>
        </p:txBody>
      </p:sp>
      <p:sp>
        <p:nvSpPr>
          <p:cNvPr id="3" name="object 3"/>
          <p:cNvSpPr/>
          <p:nvPr/>
        </p:nvSpPr>
        <p:spPr>
          <a:xfrm>
            <a:off x="2026776" y="2276223"/>
            <a:ext cx="135747" cy="36170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256809" y="2133600"/>
            <a:ext cx="5726946" cy="1091324"/>
          </a:xfrm>
          <a:prstGeom prst="rect">
            <a:avLst/>
          </a:prstGeom>
        </p:spPr>
        <p:txBody>
          <a:bodyPr vert="horz" wrap="square" lIns="0" tIns="39370" rIns="0" bIns="0" rtlCol="0">
            <a:spAutoFit/>
          </a:bodyPr>
          <a:lstStyle/>
          <a:p>
            <a:pPr marL="12700" marR="5080">
              <a:lnSpc>
                <a:spcPts val="4120"/>
              </a:lnSpc>
              <a:spcBef>
                <a:spcPts val="310"/>
              </a:spcBef>
            </a:pPr>
            <a:r>
              <a:rPr sz="3500" spc="5">
                <a:solidFill>
                  <a:srgbClr val="00B050"/>
                </a:solidFill>
                <a:latin typeface="RobotoRegular"/>
                <a:cs typeface="RobotoRegular"/>
              </a:rPr>
              <a:t>Cytoplasmic </a:t>
            </a:r>
            <a:r>
              <a:rPr sz="3500" smtClean="0">
                <a:solidFill>
                  <a:srgbClr val="00B050"/>
                </a:solidFill>
                <a:latin typeface="RobotoRegular"/>
                <a:cs typeface="RobotoRegular"/>
              </a:rPr>
              <a:t>Gen</a:t>
            </a:r>
            <a:r>
              <a:rPr lang="en-US" sz="3500" dirty="0" smtClean="0">
                <a:solidFill>
                  <a:srgbClr val="00B050"/>
                </a:solidFill>
                <a:latin typeface="RobotoRegular"/>
                <a:cs typeface="RobotoRegular"/>
              </a:rPr>
              <a:t>e</a:t>
            </a:r>
            <a:r>
              <a:rPr sz="3500" smtClean="0">
                <a:solidFill>
                  <a:srgbClr val="00B050"/>
                </a:solidFill>
                <a:latin typeface="RobotoRegular"/>
                <a:cs typeface="RobotoRegular"/>
              </a:rPr>
              <a:t>tic </a:t>
            </a:r>
            <a:r>
              <a:rPr sz="3500" spc="10" dirty="0">
                <a:solidFill>
                  <a:srgbClr val="00B050"/>
                </a:solidFill>
                <a:latin typeface="RobotoRegular"/>
                <a:cs typeface="RobotoRegular"/>
              </a:rPr>
              <a:t>Male-Sterility  System</a:t>
            </a:r>
            <a:r>
              <a:rPr sz="3500" spc="-5" dirty="0">
                <a:solidFill>
                  <a:srgbClr val="00B050"/>
                </a:solidFill>
                <a:latin typeface="RobotoRegular"/>
                <a:cs typeface="RobotoRegular"/>
              </a:rPr>
              <a:t> </a:t>
            </a:r>
            <a:r>
              <a:rPr sz="3500" spc="5" dirty="0">
                <a:solidFill>
                  <a:srgbClr val="00B050"/>
                </a:solidFill>
                <a:latin typeface="RobotoRegular"/>
                <a:cs typeface="RobotoRegular"/>
              </a:rPr>
              <a:t>(CGMS)</a:t>
            </a:r>
            <a:endParaRPr sz="3500">
              <a:solidFill>
                <a:srgbClr val="00B050"/>
              </a:solidFill>
              <a:latin typeface="RobotoRegular"/>
              <a:cs typeface="RobotoRegul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object 2"/>
          <p:cNvSpPr txBox="1"/>
          <p:nvPr/>
        </p:nvSpPr>
        <p:spPr>
          <a:xfrm>
            <a:off x="668654" y="1230579"/>
            <a:ext cx="7608570" cy="4300022"/>
          </a:xfrm>
          <a:prstGeom prst="rect">
            <a:avLst/>
          </a:prstGeom>
        </p:spPr>
        <p:txBody>
          <a:bodyPr vert="horz" wrap="square" lIns="0" tIns="55244" rIns="0" bIns="0" rtlCol="0">
            <a:spAutoFit/>
          </a:bodyPr>
          <a:lstStyle/>
          <a:p>
            <a:pPr marL="266700" marR="30480" indent="-229235">
              <a:lnSpc>
                <a:spcPct val="90000"/>
              </a:lnSpc>
              <a:spcBef>
                <a:spcPts val="434"/>
              </a:spcBef>
              <a:buFont typeface="Arial"/>
              <a:buChar char="•"/>
              <a:tabLst>
                <a:tab pos="267335" algn="l"/>
              </a:tabLst>
            </a:pPr>
            <a:r>
              <a:rPr sz="2800" spc="-5" dirty="0">
                <a:solidFill>
                  <a:srgbClr val="00B050"/>
                </a:solidFill>
                <a:latin typeface="Times New Roman"/>
                <a:cs typeface="Times New Roman"/>
              </a:rPr>
              <a:t>The discovery of the cytoplasmic </a:t>
            </a:r>
            <a:r>
              <a:rPr sz="2800" spc="-10" dirty="0">
                <a:solidFill>
                  <a:srgbClr val="00B050"/>
                </a:solidFill>
                <a:latin typeface="Times New Roman"/>
                <a:cs typeface="Times New Roman"/>
              </a:rPr>
              <a:t>male </a:t>
            </a:r>
            <a:r>
              <a:rPr sz="2800" spc="-5" dirty="0">
                <a:solidFill>
                  <a:srgbClr val="00B050"/>
                </a:solidFill>
                <a:latin typeface="Times New Roman"/>
                <a:cs typeface="Times New Roman"/>
              </a:rPr>
              <a:t>sterility(CMS) </a:t>
            </a:r>
            <a:r>
              <a:rPr sz="2800" spc="10" dirty="0">
                <a:solidFill>
                  <a:srgbClr val="00B050"/>
                </a:solidFill>
                <a:latin typeface="Times New Roman"/>
                <a:cs typeface="Times New Roman"/>
              </a:rPr>
              <a:t>1</a:t>
            </a:r>
            <a:r>
              <a:rPr sz="2775" spc="15" baseline="25525" dirty="0">
                <a:solidFill>
                  <a:srgbClr val="00B050"/>
                </a:solidFill>
                <a:latin typeface="Times New Roman"/>
                <a:cs typeface="Times New Roman"/>
              </a:rPr>
              <a:t>st </a:t>
            </a:r>
            <a:r>
              <a:rPr sz="2800" spc="-5" dirty="0">
                <a:solidFill>
                  <a:srgbClr val="00B050"/>
                </a:solidFill>
                <a:latin typeface="Times New Roman"/>
                <a:cs typeface="Times New Roman"/>
              </a:rPr>
              <a:t>in </a:t>
            </a:r>
            <a:r>
              <a:rPr sz="2800" i="1" spc="-5" dirty="0">
                <a:solidFill>
                  <a:srgbClr val="00B050"/>
                </a:solidFill>
                <a:latin typeface="Times New Roman"/>
                <a:cs typeface="Times New Roman"/>
              </a:rPr>
              <a:t>B.napus</a:t>
            </a:r>
            <a:r>
              <a:rPr sz="2800" spc="-5" dirty="0">
                <a:solidFill>
                  <a:srgbClr val="00B050"/>
                </a:solidFill>
                <a:latin typeface="Times New Roman"/>
                <a:cs typeface="Times New Roman"/>
              </a:rPr>
              <a:t>  later in </a:t>
            </a:r>
            <a:r>
              <a:rPr sz="2800" i="1" spc="-5" dirty="0">
                <a:solidFill>
                  <a:srgbClr val="00B050"/>
                </a:solidFill>
                <a:latin typeface="Times New Roman"/>
                <a:cs typeface="Times New Roman"/>
              </a:rPr>
              <a:t>B.juncea</a:t>
            </a:r>
            <a:r>
              <a:rPr sz="2800" spc="-5" dirty="0">
                <a:solidFill>
                  <a:srgbClr val="00B050"/>
                </a:solidFill>
                <a:latin typeface="Times New Roman"/>
                <a:cs typeface="Times New Roman"/>
              </a:rPr>
              <a:t> opened up possibilities to develop F1 </a:t>
            </a:r>
            <a:r>
              <a:rPr sz="2800" dirty="0">
                <a:solidFill>
                  <a:srgbClr val="00B050"/>
                </a:solidFill>
                <a:latin typeface="Times New Roman"/>
                <a:cs typeface="Times New Roman"/>
              </a:rPr>
              <a:t>hybrids </a:t>
            </a:r>
            <a:r>
              <a:rPr sz="2800" spc="-5" dirty="0">
                <a:solidFill>
                  <a:srgbClr val="00B050"/>
                </a:solidFill>
                <a:latin typeface="Times New Roman"/>
                <a:cs typeface="Times New Roman"/>
              </a:rPr>
              <a:t>in self  pollinating</a:t>
            </a:r>
            <a:r>
              <a:rPr sz="2800" spc="-10" dirty="0">
                <a:solidFill>
                  <a:srgbClr val="00B050"/>
                </a:solidFill>
                <a:latin typeface="Times New Roman"/>
                <a:cs typeface="Times New Roman"/>
              </a:rPr>
              <a:t> </a:t>
            </a:r>
            <a:r>
              <a:rPr sz="2800" spc="-5" dirty="0">
                <a:solidFill>
                  <a:srgbClr val="00B050"/>
                </a:solidFill>
                <a:latin typeface="Times New Roman"/>
                <a:cs typeface="Times New Roman"/>
              </a:rPr>
              <a:t>crops.</a:t>
            </a:r>
            <a:endParaRPr sz="2800">
              <a:solidFill>
                <a:srgbClr val="00B050"/>
              </a:solidFill>
              <a:latin typeface="Times New Roman"/>
              <a:cs typeface="Times New Roman"/>
            </a:endParaRPr>
          </a:p>
          <a:p>
            <a:pPr marL="266700" marR="217804" indent="-229235">
              <a:lnSpc>
                <a:spcPts val="3030"/>
              </a:lnSpc>
              <a:spcBef>
                <a:spcPts val="1045"/>
              </a:spcBef>
              <a:buFont typeface="Arial"/>
              <a:buChar char="•"/>
              <a:tabLst>
                <a:tab pos="267335" algn="l"/>
              </a:tabLst>
            </a:pPr>
            <a:r>
              <a:rPr sz="2800" spc="-5" dirty="0">
                <a:solidFill>
                  <a:srgbClr val="00B050"/>
                </a:solidFill>
                <a:latin typeface="Times New Roman"/>
                <a:cs typeface="Times New Roman"/>
              </a:rPr>
              <a:t>The </a:t>
            </a:r>
            <a:r>
              <a:rPr sz="2800" spc="5" dirty="0">
                <a:solidFill>
                  <a:srgbClr val="00B050"/>
                </a:solidFill>
                <a:latin typeface="Times New Roman"/>
                <a:cs typeface="Times New Roman"/>
              </a:rPr>
              <a:t>1</a:t>
            </a:r>
            <a:r>
              <a:rPr sz="2775" spc="7" baseline="25525" dirty="0">
                <a:solidFill>
                  <a:srgbClr val="00B050"/>
                </a:solidFill>
                <a:latin typeface="Times New Roman"/>
                <a:cs typeface="Times New Roman"/>
              </a:rPr>
              <a:t>st </a:t>
            </a:r>
            <a:r>
              <a:rPr sz="2800" spc="-5" dirty="0">
                <a:solidFill>
                  <a:srgbClr val="00B050"/>
                </a:solidFill>
                <a:latin typeface="Times New Roman"/>
                <a:cs typeface="Times New Roman"/>
              </a:rPr>
              <a:t>CMS </a:t>
            </a:r>
            <a:r>
              <a:rPr sz="2800" dirty="0">
                <a:solidFill>
                  <a:srgbClr val="00B050"/>
                </a:solidFill>
                <a:latin typeface="Times New Roman"/>
                <a:cs typeface="Times New Roman"/>
              </a:rPr>
              <a:t>based </a:t>
            </a:r>
            <a:r>
              <a:rPr sz="2800" spc="-5" dirty="0">
                <a:solidFill>
                  <a:srgbClr val="00B050"/>
                </a:solidFill>
                <a:latin typeface="Times New Roman"/>
                <a:cs typeface="Times New Roman"/>
              </a:rPr>
              <a:t>hybrid of </a:t>
            </a:r>
            <a:r>
              <a:rPr sz="2800" i="1" spc="-5" dirty="0">
                <a:solidFill>
                  <a:srgbClr val="00B050"/>
                </a:solidFill>
                <a:latin typeface="Times New Roman"/>
                <a:cs typeface="Times New Roman"/>
              </a:rPr>
              <a:t>B.napus</a:t>
            </a:r>
            <a:r>
              <a:rPr sz="2800" spc="-5" dirty="0">
                <a:latin typeface="Times New Roman"/>
                <a:cs typeface="Times New Roman"/>
              </a:rPr>
              <a:t>, </a:t>
            </a:r>
            <a:r>
              <a:rPr sz="2800" spc="-5" dirty="0">
                <a:solidFill>
                  <a:srgbClr val="C00000"/>
                </a:solidFill>
                <a:latin typeface="Times New Roman"/>
                <a:cs typeface="Times New Roman"/>
              </a:rPr>
              <a:t>Qinyou No.2 </a:t>
            </a:r>
            <a:r>
              <a:rPr sz="2800" spc="-5" dirty="0">
                <a:solidFill>
                  <a:srgbClr val="00B050"/>
                </a:solidFill>
                <a:latin typeface="Times New Roman"/>
                <a:cs typeface="Times New Roman"/>
              </a:rPr>
              <a:t>was released in  china in</a:t>
            </a:r>
            <a:r>
              <a:rPr sz="2800" spc="-25" dirty="0">
                <a:solidFill>
                  <a:srgbClr val="00B050"/>
                </a:solidFill>
                <a:latin typeface="Times New Roman"/>
                <a:cs typeface="Times New Roman"/>
              </a:rPr>
              <a:t> </a:t>
            </a:r>
            <a:r>
              <a:rPr sz="2800" dirty="0">
                <a:solidFill>
                  <a:srgbClr val="00B050"/>
                </a:solidFill>
                <a:latin typeface="Times New Roman"/>
                <a:cs typeface="Times New Roman"/>
              </a:rPr>
              <a:t>1985.</a:t>
            </a:r>
            <a:endParaRPr sz="2800">
              <a:solidFill>
                <a:srgbClr val="00B050"/>
              </a:solidFill>
              <a:latin typeface="Times New Roman"/>
              <a:cs typeface="Times New Roman"/>
            </a:endParaRPr>
          </a:p>
          <a:p>
            <a:pPr marL="266700" marR="337185" indent="-229235">
              <a:lnSpc>
                <a:spcPts val="3020"/>
              </a:lnSpc>
              <a:spcBef>
                <a:spcPts val="994"/>
              </a:spcBef>
              <a:buFont typeface="Arial"/>
              <a:buChar char="•"/>
              <a:tabLst>
                <a:tab pos="267335" algn="l"/>
                <a:tab pos="4345305" algn="l"/>
              </a:tabLst>
            </a:pPr>
            <a:r>
              <a:rPr sz="2800" spc="-5" dirty="0">
                <a:solidFill>
                  <a:srgbClr val="00B050"/>
                </a:solidFill>
                <a:latin typeface="Times New Roman"/>
                <a:cs typeface="Times New Roman"/>
              </a:rPr>
              <a:t>Gobhi sarson</a:t>
            </a:r>
            <a:r>
              <a:rPr sz="2800" spc="40" dirty="0">
                <a:solidFill>
                  <a:srgbClr val="00B050"/>
                </a:solidFill>
                <a:latin typeface="Times New Roman"/>
                <a:cs typeface="Times New Roman"/>
              </a:rPr>
              <a:t> </a:t>
            </a:r>
            <a:r>
              <a:rPr sz="2800" spc="-5" dirty="0">
                <a:solidFill>
                  <a:srgbClr val="00B050"/>
                </a:solidFill>
                <a:latin typeface="Times New Roman"/>
                <a:cs typeface="Times New Roman"/>
              </a:rPr>
              <a:t>hybrid</a:t>
            </a:r>
            <a:r>
              <a:rPr sz="2800" spc="15" dirty="0">
                <a:solidFill>
                  <a:srgbClr val="00B050"/>
                </a:solidFill>
                <a:latin typeface="Times New Roman"/>
                <a:cs typeface="Times New Roman"/>
              </a:rPr>
              <a:t> </a:t>
            </a:r>
            <a:r>
              <a:rPr sz="2800" spc="-5" dirty="0">
                <a:solidFill>
                  <a:srgbClr val="00B050"/>
                </a:solidFill>
                <a:latin typeface="Times New Roman"/>
                <a:cs typeface="Times New Roman"/>
              </a:rPr>
              <a:t>PGSH	51 </a:t>
            </a:r>
            <a:r>
              <a:rPr sz="2800" spc="-10" dirty="0">
                <a:solidFill>
                  <a:srgbClr val="00B050"/>
                </a:solidFill>
                <a:latin typeface="Times New Roman"/>
                <a:cs typeface="Times New Roman"/>
              </a:rPr>
              <a:t>was </a:t>
            </a:r>
            <a:r>
              <a:rPr sz="2800" spc="15" dirty="0">
                <a:solidFill>
                  <a:srgbClr val="00B050"/>
                </a:solidFill>
                <a:latin typeface="Times New Roman"/>
                <a:cs typeface="Times New Roman"/>
              </a:rPr>
              <a:t>1</a:t>
            </a:r>
            <a:r>
              <a:rPr sz="2775" spc="22" baseline="25525" dirty="0">
                <a:solidFill>
                  <a:srgbClr val="00B050"/>
                </a:solidFill>
                <a:latin typeface="Times New Roman"/>
                <a:cs typeface="Times New Roman"/>
              </a:rPr>
              <a:t>st </a:t>
            </a:r>
            <a:r>
              <a:rPr sz="2800" dirty="0">
                <a:solidFill>
                  <a:srgbClr val="00B050"/>
                </a:solidFill>
                <a:latin typeface="Times New Roman"/>
                <a:cs typeface="Times New Roman"/>
              </a:rPr>
              <a:t>oil </a:t>
            </a:r>
            <a:r>
              <a:rPr sz="2800" spc="-5" dirty="0">
                <a:solidFill>
                  <a:srgbClr val="00B050"/>
                </a:solidFill>
                <a:latin typeface="Times New Roman"/>
                <a:cs typeface="Times New Roman"/>
              </a:rPr>
              <a:t>seed brassica released in  </a:t>
            </a:r>
            <a:r>
              <a:rPr sz="2800" dirty="0">
                <a:solidFill>
                  <a:srgbClr val="00B050"/>
                </a:solidFill>
                <a:latin typeface="Times New Roman"/>
                <a:cs typeface="Times New Roman"/>
              </a:rPr>
              <a:t>India.</a:t>
            </a:r>
            <a:endParaRPr sz="2800">
              <a:solidFill>
                <a:srgbClr val="00B050"/>
              </a:solidFill>
              <a:latin typeface="Times New Roman"/>
              <a:cs typeface="Times New Roman"/>
            </a:endParaRPr>
          </a:p>
          <a:p>
            <a:pPr marL="266700" marR="245110" indent="-229235">
              <a:lnSpc>
                <a:spcPts val="3030"/>
              </a:lnSpc>
              <a:spcBef>
                <a:spcPts val="994"/>
              </a:spcBef>
              <a:buFont typeface="Arial"/>
              <a:buChar char="•"/>
              <a:tabLst>
                <a:tab pos="267335" algn="l"/>
              </a:tabLst>
            </a:pPr>
            <a:r>
              <a:rPr sz="2800" spc="-5" dirty="0">
                <a:solidFill>
                  <a:srgbClr val="00B050"/>
                </a:solidFill>
                <a:latin typeface="Times New Roman"/>
                <a:cs typeface="Times New Roman"/>
              </a:rPr>
              <a:t>In </a:t>
            </a:r>
            <a:r>
              <a:rPr sz="2800" i="1" spc="-5" dirty="0">
                <a:solidFill>
                  <a:srgbClr val="00B050"/>
                </a:solidFill>
                <a:latin typeface="Times New Roman"/>
                <a:cs typeface="Times New Roman"/>
              </a:rPr>
              <a:t>B.juncea</a:t>
            </a:r>
            <a:r>
              <a:rPr sz="2800" spc="-5" dirty="0">
                <a:solidFill>
                  <a:srgbClr val="00B050"/>
                </a:solidFill>
                <a:latin typeface="Times New Roman"/>
                <a:cs typeface="Times New Roman"/>
              </a:rPr>
              <a:t> two </a:t>
            </a:r>
            <a:r>
              <a:rPr sz="2800" dirty="0">
                <a:solidFill>
                  <a:srgbClr val="00B050"/>
                </a:solidFill>
                <a:latin typeface="Times New Roman"/>
                <a:cs typeface="Times New Roman"/>
              </a:rPr>
              <a:t>hybrids </a:t>
            </a:r>
            <a:r>
              <a:rPr sz="2800" spc="-5" dirty="0">
                <a:solidFill>
                  <a:srgbClr val="C00000"/>
                </a:solidFill>
                <a:latin typeface="Times New Roman"/>
                <a:cs typeface="Times New Roman"/>
              </a:rPr>
              <a:t>DMH-1(cms126-1) </a:t>
            </a:r>
            <a:r>
              <a:rPr sz="2800" spc="-5">
                <a:solidFill>
                  <a:srgbClr val="00B050"/>
                </a:solidFill>
                <a:latin typeface="Times New Roman"/>
                <a:cs typeface="Times New Roman"/>
              </a:rPr>
              <a:t>and</a:t>
            </a:r>
            <a:r>
              <a:rPr sz="2800" spc="-5">
                <a:latin typeface="Times New Roman"/>
                <a:cs typeface="Times New Roman"/>
              </a:rPr>
              <a:t> </a:t>
            </a:r>
            <a:r>
              <a:rPr sz="2800" spc="-5" smtClean="0">
                <a:solidFill>
                  <a:srgbClr val="C00000"/>
                </a:solidFill>
                <a:latin typeface="Times New Roman"/>
                <a:cs typeface="Times New Roman"/>
              </a:rPr>
              <a:t>NRCHB-506</a:t>
            </a:r>
            <a:r>
              <a:rPr lang="en-US" sz="2800" spc="-5" dirty="0" smtClean="0">
                <a:solidFill>
                  <a:srgbClr val="C00000"/>
                </a:solidFill>
                <a:latin typeface="Times New Roman"/>
                <a:cs typeface="Times New Roman"/>
              </a:rPr>
              <a:t> </a:t>
            </a:r>
            <a:r>
              <a:rPr sz="2800" spc="-5" smtClean="0">
                <a:solidFill>
                  <a:srgbClr val="C00000"/>
                </a:solidFill>
                <a:latin typeface="Times New Roman"/>
                <a:cs typeface="Times New Roman"/>
              </a:rPr>
              <a:t>(</a:t>
            </a:r>
            <a:r>
              <a:rPr sz="2800" spc="-5" dirty="0">
                <a:solidFill>
                  <a:srgbClr val="C00000"/>
                </a:solidFill>
                <a:latin typeface="Times New Roman"/>
                <a:cs typeface="Times New Roman"/>
              </a:rPr>
              <a:t>mori  CMS) were</a:t>
            </a:r>
            <a:r>
              <a:rPr sz="2800" spc="20" dirty="0">
                <a:solidFill>
                  <a:srgbClr val="C00000"/>
                </a:solidFill>
                <a:latin typeface="Times New Roman"/>
                <a:cs typeface="Times New Roman"/>
              </a:rPr>
              <a:t> </a:t>
            </a:r>
            <a:r>
              <a:rPr sz="2800" spc="-5" dirty="0">
                <a:solidFill>
                  <a:srgbClr val="C00000"/>
                </a:solidFill>
                <a:latin typeface="Times New Roman"/>
                <a:cs typeface="Times New Roman"/>
              </a:rPr>
              <a:t>released.</a:t>
            </a:r>
            <a:endParaRPr sz="2800">
              <a:latin typeface="Times New Roman"/>
              <a:cs typeface="Times New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object 2"/>
          <p:cNvSpPr txBox="1"/>
          <p:nvPr/>
        </p:nvSpPr>
        <p:spPr>
          <a:xfrm>
            <a:off x="578205" y="797179"/>
            <a:ext cx="7668578" cy="5626540"/>
          </a:xfrm>
          <a:prstGeom prst="rect">
            <a:avLst/>
          </a:prstGeom>
        </p:spPr>
        <p:txBody>
          <a:bodyPr vert="horz" wrap="square" lIns="0" tIns="12065" rIns="0" bIns="0" rtlCol="0">
            <a:spAutoFit/>
          </a:bodyPr>
          <a:lstStyle/>
          <a:p>
            <a:pPr marL="158115">
              <a:lnSpc>
                <a:spcPct val="100000"/>
              </a:lnSpc>
              <a:spcBef>
                <a:spcPts val="95"/>
              </a:spcBef>
            </a:pPr>
            <a:r>
              <a:rPr sz="2800" b="1" spc="-5" dirty="0">
                <a:solidFill>
                  <a:srgbClr val="C00000"/>
                </a:solidFill>
                <a:latin typeface="Times New Roman"/>
                <a:cs typeface="Times New Roman"/>
              </a:rPr>
              <a:t>BY USING CMS SYSTEM WITH</a:t>
            </a:r>
            <a:r>
              <a:rPr sz="2800" b="1" spc="-110" dirty="0">
                <a:solidFill>
                  <a:srgbClr val="C00000"/>
                </a:solidFill>
                <a:latin typeface="Times New Roman"/>
                <a:cs typeface="Times New Roman"/>
              </a:rPr>
              <a:t> </a:t>
            </a:r>
            <a:r>
              <a:rPr sz="2800" b="1" spc="-15" dirty="0">
                <a:solidFill>
                  <a:srgbClr val="C00000"/>
                </a:solidFill>
                <a:latin typeface="Times New Roman"/>
                <a:cs typeface="Times New Roman"/>
              </a:rPr>
              <a:t>RESTORER</a:t>
            </a:r>
            <a:endParaRPr sz="2800">
              <a:solidFill>
                <a:srgbClr val="C00000"/>
              </a:solidFill>
              <a:latin typeface="Times New Roman"/>
              <a:cs typeface="Times New Roman"/>
            </a:endParaRPr>
          </a:p>
          <a:p>
            <a:pPr>
              <a:lnSpc>
                <a:spcPct val="100000"/>
              </a:lnSpc>
              <a:spcBef>
                <a:spcPts val="55"/>
              </a:spcBef>
            </a:pPr>
            <a:endParaRPr sz="3600">
              <a:latin typeface="Times New Roman"/>
              <a:cs typeface="Times New Roman"/>
            </a:endParaRPr>
          </a:p>
          <a:p>
            <a:pPr marL="240665" marR="1574165" indent="-228600">
              <a:lnSpc>
                <a:spcPts val="3030"/>
              </a:lnSpc>
              <a:buFont typeface="Arial"/>
              <a:buChar char="•"/>
              <a:tabLst>
                <a:tab pos="241300" algn="l"/>
              </a:tabLst>
            </a:pPr>
            <a:r>
              <a:rPr sz="2800" spc="-5" dirty="0">
                <a:solidFill>
                  <a:srgbClr val="00B050"/>
                </a:solidFill>
                <a:latin typeface="Times New Roman"/>
                <a:cs typeface="Times New Roman"/>
              </a:rPr>
              <a:t>Basically the </a:t>
            </a:r>
            <a:r>
              <a:rPr sz="2800" dirty="0">
                <a:solidFill>
                  <a:srgbClr val="00B050"/>
                </a:solidFill>
                <a:latin typeface="Times New Roman"/>
                <a:cs typeface="Times New Roman"/>
              </a:rPr>
              <a:t>production </a:t>
            </a:r>
            <a:r>
              <a:rPr sz="2800" spc="-5" dirty="0">
                <a:solidFill>
                  <a:srgbClr val="00B050"/>
                </a:solidFill>
                <a:latin typeface="Times New Roman"/>
                <a:cs typeface="Times New Roman"/>
              </a:rPr>
              <a:t>of the </a:t>
            </a:r>
            <a:r>
              <a:rPr sz="2800" dirty="0">
                <a:solidFill>
                  <a:srgbClr val="00B050"/>
                </a:solidFill>
                <a:latin typeface="Times New Roman"/>
                <a:cs typeface="Times New Roman"/>
              </a:rPr>
              <a:t>hybrid </a:t>
            </a:r>
            <a:r>
              <a:rPr sz="2800" spc="-5" dirty="0">
                <a:solidFill>
                  <a:srgbClr val="00B050"/>
                </a:solidFill>
                <a:latin typeface="Times New Roman"/>
                <a:cs typeface="Times New Roman"/>
              </a:rPr>
              <a:t>seed is similar to the  multiplication of the CMS</a:t>
            </a:r>
            <a:r>
              <a:rPr sz="2800" spc="-30" dirty="0">
                <a:solidFill>
                  <a:srgbClr val="00B050"/>
                </a:solidFill>
                <a:latin typeface="Times New Roman"/>
                <a:cs typeface="Times New Roman"/>
              </a:rPr>
              <a:t> </a:t>
            </a:r>
            <a:r>
              <a:rPr sz="2800" dirty="0">
                <a:solidFill>
                  <a:srgbClr val="00B050"/>
                </a:solidFill>
                <a:latin typeface="Times New Roman"/>
                <a:cs typeface="Times New Roman"/>
              </a:rPr>
              <a:t>line.</a:t>
            </a:r>
            <a:endParaRPr sz="2800">
              <a:solidFill>
                <a:srgbClr val="00B050"/>
              </a:solidFill>
              <a:latin typeface="Times New Roman"/>
              <a:cs typeface="Times New Roman"/>
            </a:endParaRPr>
          </a:p>
          <a:p>
            <a:pPr marL="241300" marR="749300" indent="-241300">
              <a:lnSpc>
                <a:spcPts val="3020"/>
              </a:lnSpc>
              <a:spcBef>
                <a:spcPts val="1005"/>
              </a:spcBef>
              <a:buFont typeface="Arial"/>
              <a:buChar char="•"/>
              <a:tabLst>
                <a:tab pos="241300" algn="l"/>
              </a:tabLst>
            </a:pPr>
            <a:r>
              <a:rPr sz="2800" spc="-5" dirty="0">
                <a:solidFill>
                  <a:srgbClr val="00B050"/>
                </a:solidFill>
                <a:latin typeface="Times New Roman"/>
                <a:cs typeface="Times New Roman"/>
              </a:rPr>
              <a:t>It is done by cross pollination of the </a:t>
            </a:r>
            <a:r>
              <a:rPr sz="2800" spc="-5" dirty="0">
                <a:solidFill>
                  <a:srgbClr val="C00000"/>
                </a:solidFill>
                <a:latin typeface="Times New Roman"/>
                <a:cs typeface="Times New Roman"/>
              </a:rPr>
              <a:t>A-line(male sterile</a:t>
            </a:r>
            <a:r>
              <a:rPr sz="2800" spc="-5" dirty="0">
                <a:solidFill>
                  <a:srgbClr val="FF0000"/>
                </a:solidFill>
                <a:latin typeface="Times New Roman"/>
                <a:cs typeface="Times New Roman"/>
              </a:rPr>
              <a:t>)</a:t>
            </a:r>
            <a:r>
              <a:rPr sz="2800" spc="-5" dirty="0">
                <a:solidFill>
                  <a:srgbClr val="00B050"/>
                </a:solidFill>
                <a:latin typeface="Times New Roman"/>
                <a:cs typeface="Times New Roman"/>
              </a:rPr>
              <a:t> with the  </a:t>
            </a:r>
            <a:r>
              <a:rPr sz="2800" spc="-5" dirty="0">
                <a:solidFill>
                  <a:srgbClr val="C00000"/>
                </a:solidFill>
                <a:latin typeface="Times New Roman"/>
                <a:cs typeface="Times New Roman"/>
              </a:rPr>
              <a:t>R-line (restorer</a:t>
            </a:r>
            <a:r>
              <a:rPr sz="2800" spc="-15" dirty="0">
                <a:solidFill>
                  <a:srgbClr val="C00000"/>
                </a:solidFill>
                <a:latin typeface="Times New Roman"/>
                <a:cs typeface="Times New Roman"/>
              </a:rPr>
              <a:t> </a:t>
            </a:r>
            <a:r>
              <a:rPr sz="2800" spc="-5" dirty="0">
                <a:solidFill>
                  <a:srgbClr val="C00000"/>
                </a:solidFill>
                <a:latin typeface="Times New Roman"/>
                <a:cs typeface="Times New Roman"/>
              </a:rPr>
              <a:t>line).</a:t>
            </a:r>
            <a:endParaRPr sz="2800">
              <a:latin typeface="Times New Roman"/>
              <a:cs typeface="Times New Roman"/>
            </a:endParaRPr>
          </a:p>
          <a:p>
            <a:pPr marL="240665" marR="5080" indent="-228600">
              <a:lnSpc>
                <a:spcPts val="3020"/>
              </a:lnSpc>
              <a:spcBef>
                <a:spcPts val="1005"/>
              </a:spcBef>
              <a:buFont typeface="Arial"/>
              <a:buChar char="•"/>
              <a:tabLst>
                <a:tab pos="241300" algn="l"/>
                <a:tab pos="8053705" algn="l"/>
              </a:tabLst>
            </a:pPr>
            <a:r>
              <a:rPr sz="2800" spc="-5" dirty="0">
                <a:solidFill>
                  <a:srgbClr val="00B050"/>
                </a:solidFill>
                <a:latin typeface="Times New Roman"/>
                <a:cs typeface="Times New Roman"/>
              </a:rPr>
              <a:t>The </a:t>
            </a:r>
            <a:r>
              <a:rPr sz="2800" dirty="0">
                <a:solidFill>
                  <a:srgbClr val="00B050"/>
                </a:solidFill>
                <a:latin typeface="Times New Roman"/>
                <a:cs typeface="Times New Roman"/>
              </a:rPr>
              <a:t>F1 </a:t>
            </a:r>
            <a:r>
              <a:rPr sz="2800" spc="-5" dirty="0">
                <a:solidFill>
                  <a:srgbClr val="00B050"/>
                </a:solidFill>
                <a:latin typeface="Times New Roman"/>
                <a:cs typeface="Times New Roman"/>
              </a:rPr>
              <a:t>hybrid seed production by cross</a:t>
            </a:r>
            <a:r>
              <a:rPr sz="2800" spc="95" dirty="0">
                <a:solidFill>
                  <a:srgbClr val="00B050"/>
                </a:solidFill>
                <a:latin typeface="Times New Roman"/>
                <a:cs typeface="Times New Roman"/>
              </a:rPr>
              <a:t> </a:t>
            </a:r>
            <a:r>
              <a:rPr sz="2800" spc="-5">
                <a:solidFill>
                  <a:srgbClr val="00B050"/>
                </a:solidFill>
                <a:latin typeface="Times New Roman"/>
                <a:cs typeface="Times New Roman"/>
              </a:rPr>
              <a:t>pollination</a:t>
            </a:r>
            <a:r>
              <a:rPr sz="2800" spc="-20">
                <a:solidFill>
                  <a:srgbClr val="00B050"/>
                </a:solidFill>
                <a:latin typeface="Times New Roman"/>
                <a:cs typeface="Times New Roman"/>
              </a:rPr>
              <a:t> </a:t>
            </a:r>
            <a:r>
              <a:rPr sz="2800" spc="-5" smtClean="0">
                <a:solidFill>
                  <a:srgbClr val="00B050"/>
                </a:solidFill>
                <a:latin typeface="Times New Roman"/>
                <a:cs typeface="Times New Roman"/>
              </a:rPr>
              <a:t>of</a:t>
            </a:r>
            <a:r>
              <a:rPr lang="en-US" sz="2800" spc="-5" dirty="0" smtClean="0">
                <a:solidFill>
                  <a:srgbClr val="00B050"/>
                </a:solidFill>
                <a:latin typeface="Times New Roman"/>
                <a:cs typeface="Times New Roman"/>
              </a:rPr>
              <a:t> </a:t>
            </a:r>
            <a:r>
              <a:rPr sz="2800" spc="5" smtClean="0">
                <a:solidFill>
                  <a:srgbClr val="00B050"/>
                </a:solidFill>
                <a:latin typeface="Times New Roman"/>
                <a:cs typeface="Times New Roman"/>
              </a:rPr>
              <a:t>A-line </a:t>
            </a:r>
            <a:r>
              <a:rPr sz="2800" spc="-5" dirty="0">
                <a:solidFill>
                  <a:srgbClr val="00B050"/>
                </a:solidFill>
                <a:latin typeface="Times New Roman"/>
                <a:cs typeface="Times New Roman"/>
              </a:rPr>
              <a:t>with</a:t>
            </a:r>
            <a:r>
              <a:rPr sz="2800" spc="-80" dirty="0">
                <a:solidFill>
                  <a:srgbClr val="00B050"/>
                </a:solidFill>
                <a:latin typeface="Times New Roman"/>
                <a:cs typeface="Times New Roman"/>
              </a:rPr>
              <a:t> </a:t>
            </a:r>
            <a:r>
              <a:rPr sz="2800" spc="-5" dirty="0">
                <a:solidFill>
                  <a:srgbClr val="00B050"/>
                </a:solidFill>
                <a:latin typeface="Times New Roman"/>
                <a:cs typeface="Times New Roman"/>
              </a:rPr>
              <a:t>the  pollen of R-line is self fertile at </a:t>
            </a:r>
            <a:r>
              <a:rPr sz="2800" spc="-15" dirty="0">
                <a:solidFill>
                  <a:srgbClr val="00B050"/>
                </a:solidFill>
                <a:latin typeface="Times New Roman"/>
                <a:cs typeface="Times New Roman"/>
              </a:rPr>
              <a:t>farmer’s</a:t>
            </a:r>
            <a:r>
              <a:rPr sz="2800" spc="10" dirty="0">
                <a:solidFill>
                  <a:srgbClr val="00B050"/>
                </a:solidFill>
                <a:latin typeface="Times New Roman"/>
                <a:cs typeface="Times New Roman"/>
              </a:rPr>
              <a:t> </a:t>
            </a:r>
            <a:r>
              <a:rPr sz="2800" spc="-5" dirty="0">
                <a:solidFill>
                  <a:srgbClr val="00B050"/>
                </a:solidFill>
                <a:latin typeface="Times New Roman"/>
                <a:cs typeface="Times New Roman"/>
              </a:rPr>
              <a:t>field.</a:t>
            </a:r>
            <a:endParaRPr sz="2800">
              <a:solidFill>
                <a:srgbClr val="00B050"/>
              </a:solidFill>
              <a:latin typeface="Times New Roman"/>
              <a:cs typeface="Times New Roman"/>
            </a:endParaRPr>
          </a:p>
          <a:p>
            <a:pPr marL="240665" marR="13970" indent="-228600">
              <a:lnSpc>
                <a:spcPts val="3020"/>
              </a:lnSpc>
              <a:spcBef>
                <a:spcPts val="1005"/>
              </a:spcBef>
              <a:buFont typeface="Arial"/>
              <a:buChar char="•"/>
              <a:tabLst>
                <a:tab pos="241300" algn="l"/>
                <a:tab pos="6699884" algn="l"/>
              </a:tabLst>
            </a:pPr>
            <a:r>
              <a:rPr sz="2800" spc="-5" dirty="0">
                <a:solidFill>
                  <a:srgbClr val="C00000"/>
                </a:solidFill>
                <a:latin typeface="Times New Roman"/>
                <a:cs typeface="Times New Roman"/>
              </a:rPr>
              <a:t>Four beehives </a:t>
            </a:r>
            <a:r>
              <a:rPr sz="2800" spc="-5" dirty="0">
                <a:solidFill>
                  <a:srgbClr val="00B050"/>
                </a:solidFill>
                <a:latin typeface="Times New Roman"/>
                <a:cs typeface="Times New Roman"/>
              </a:rPr>
              <a:t>per hectare</a:t>
            </a:r>
            <a:r>
              <a:rPr sz="2800" spc="45" dirty="0">
                <a:solidFill>
                  <a:srgbClr val="00B050"/>
                </a:solidFill>
                <a:latin typeface="Times New Roman"/>
                <a:cs typeface="Times New Roman"/>
              </a:rPr>
              <a:t> </a:t>
            </a:r>
            <a:r>
              <a:rPr sz="2800" spc="-10" dirty="0">
                <a:solidFill>
                  <a:srgbClr val="00B050"/>
                </a:solidFill>
                <a:latin typeface="Times New Roman"/>
                <a:cs typeface="Times New Roman"/>
              </a:rPr>
              <a:t>are</a:t>
            </a:r>
            <a:r>
              <a:rPr sz="2800" spc="15" dirty="0">
                <a:solidFill>
                  <a:srgbClr val="00B050"/>
                </a:solidFill>
                <a:latin typeface="Times New Roman"/>
                <a:cs typeface="Times New Roman"/>
              </a:rPr>
              <a:t> </a:t>
            </a:r>
            <a:r>
              <a:rPr sz="2800" spc="-5" dirty="0">
                <a:solidFill>
                  <a:srgbClr val="00B050"/>
                </a:solidFill>
                <a:latin typeface="Times New Roman"/>
                <a:cs typeface="Times New Roman"/>
              </a:rPr>
              <a:t>recommended	</a:t>
            </a:r>
            <a:r>
              <a:rPr sz="2800" dirty="0">
                <a:solidFill>
                  <a:srgbClr val="00B050"/>
                </a:solidFill>
                <a:latin typeface="Times New Roman"/>
                <a:cs typeface="Times New Roman"/>
              </a:rPr>
              <a:t>for </a:t>
            </a:r>
            <a:r>
              <a:rPr sz="2800" spc="-5" dirty="0">
                <a:solidFill>
                  <a:srgbClr val="00B050"/>
                </a:solidFill>
                <a:latin typeface="Times New Roman"/>
                <a:cs typeface="Times New Roman"/>
              </a:rPr>
              <a:t>harvesting good</a:t>
            </a:r>
            <a:r>
              <a:rPr sz="2800" spc="-60" dirty="0">
                <a:solidFill>
                  <a:srgbClr val="00B050"/>
                </a:solidFill>
                <a:latin typeface="Times New Roman"/>
                <a:cs typeface="Times New Roman"/>
              </a:rPr>
              <a:t> </a:t>
            </a:r>
            <a:r>
              <a:rPr sz="2800" spc="-5" dirty="0">
                <a:solidFill>
                  <a:srgbClr val="00B050"/>
                </a:solidFill>
                <a:latin typeface="Times New Roman"/>
                <a:cs typeface="Times New Roman"/>
              </a:rPr>
              <a:t>seed  set in </a:t>
            </a:r>
            <a:r>
              <a:rPr sz="2800" spc="-10" dirty="0">
                <a:solidFill>
                  <a:srgbClr val="00B050"/>
                </a:solidFill>
                <a:latin typeface="Times New Roman"/>
                <a:cs typeface="Times New Roman"/>
              </a:rPr>
              <a:t>male </a:t>
            </a:r>
            <a:r>
              <a:rPr sz="2800" spc="-5" dirty="0">
                <a:solidFill>
                  <a:srgbClr val="00B050"/>
                </a:solidFill>
                <a:latin typeface="Times New Roman"/>
                <a:cs typeface="Times New Roman"/>
              </a:rPr>
              <a:t>sterile</a:t>
            </a:r>
            <a:r>
              <a:rPr sz="2800" spc="-15" dirty="0">
                <a:solidFill>
                  <a:srgbClr val="00B050"/>
                </a:solidFill>
                <a:latin typeface="Times New Roman"/>
                <a:cs typeface="Times New Roman"/>
              </a:rPr>
              <a:t> </a:t>
            </a:r>
            <a:r>
              <a:rPr sz="2800" dirty="0">
                <a:solidFill>
                  <a:srgbClr val="00B050"/>
                </a:solidFill>
                <a:latin typeface="Times New Roman"/>
                <a:cs typeface="Times New Roman"/>
              </a:rPr>
              <a:t>lines.</a:t>
            </a:r>
            <a:endParaRPr sz="2800">
              <a:solidFill>
                <a:srgbClr val="00B050"/>
              </a:solidFill>
              <a:latin typeface="Times New Roman"/>
              <a:cs typeface="Times New Rom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object 2"/>
          <p:cNvSpPr txBox="1"/>
          <p:nvPr/>
        </p:nvSpPr>
        <p:spPr>
          <a:xfrm>
            <a:off x="687704" y="685800"/>
            <a:ext cx="7506653" cy="5162952"/>
          </a:xfrm>
          <a:prstGeom prst="rect">
            <a:avLst/>
          </a:prstGeom>
        </p:spPr>
        <p:txBody>
          <a:bodyPr vert="horz" wrap="square" lIns="0" tIns="60960" rIns="0" bIns="0" rtlCol="0">
            <a:spAutoFit/>
          </a:bodyPr>
          <a:lstStyle/>
          <a:p>
            <a:pPr marL="241300" marR="381000" indent="-229235">
              <a:lnSpc>
                <a:spcPts val="3020"/>
              </a:lnSpc>
              <a:spcBef>
                <a:spcPts val="480"/>
              </a:spcBef>
              <a:buFont typeface="Arial"/>
              <a:buChar char="•"/>
              <a:tabLst>
                <a:tab pos="241935" algn="l"/>
              </a:tabLst>
            </a:pPr>
            <a:r>
              <a:rPr sz="3200" spc="-5" dirty="0">
                <a:solidFill>
                  <a:srgbClr val="00B050"/>
                </a:solidFill>
                <a:latin typeface="Times New Roman"/>
                <a:cs typeface="Times New Roman"/>
              </a:rPr>
              <a:t>Gentle shaking of the </a:t>
            </a:r>
            <a:r>
              <a:rPr sz="3200" spc="-10" dirty="0">
                <a:solidFill>
                  <a:srgbClr val="00B050"/>
                </a:solidFill>
                <a:latin typeface="Times New Roman"/>
                <a:cs typeface="Times New Roman"/>
              </a:rPr>
              <a:t>male </a:t>
            </a:r>
            <a:r>
              <a:rPr sz="3200" spc="-5" dirty="0">
                <a:solidFill>
                  <a:srgbClr val="00B050"/>
                </a:solidFill>
                <a:latin typeface="Times New Roman"/>
                <a:cs typeface="Times New Roman"/>
              </a:rPr>
              <a:t>rows with stick or </a:t>
            </a:r>
            <a:r>
              <a:rPr sz="3200" dirty="0">
                <a:solidFill>
                  <a:srgbClr val="00B050"/>
                </a:solidFill>
                <a:latin typeface="Times New Roman"/>
                <a:cs typeface="Times New Roman"/>
              </a:rPr>
              <a:t>rope </a:t>
            </a:r>
            <a:r>
              <a:rPr sz="3200" spc="-5" dirty="0">
                <a:solidFill>
                  <a:srgbClr val="00B050"/>
                </a:solidFill>
                <a:latin typeface="Times New Roman"/>
                <a:cs typeface="Times New Roman"/>
              </a:rPr>
              <a:t>increases wind  </a:t>
            </a:r>
            <a:r>
              <a:rPr sz="3200" spc="-5">
                <a:solidFill>
                  <a:srgbClr val="00B050"/>
                </a:solidFill>
                <a:latin typeface="Times New Roman"/>
                <a:cs typeface="Times New Roman"/>
              </a:rPr>
              <a:t>pollination</a:t>
            </a:r>
            <a:r>
              <a:rPr sz="3200" spc="-5" smtClean="0">
                <a:solidFill>
                  <a:srgbClr val="00B050"/>
                </a:solidFill>
                <a:latin typeface="Times New Roman"/>
                <a:cs typeface="Times New Roman"/>
              </a:rPr>
              <a:t>.</a:t>
            </a:r>
            <a:endParaRPr lang="en-US" sz="3200" spc="-5" dirty="0" smtClean="0">
              <a:solidFill>
                <a:srgbClr val="00B050"/>
              </a:solidFill>
              <a:latin typeface="Times New Roman"/>
              <a:cs typeface="Times New Roman"/>
            </a:endParaRPr>
          </a:p>
          <a:p>
            <a:pPr marL="241300" marR="381000" indent="-229235">
              <a:lnSpc>
                <a:spcPts val="3020"/>
              </a:lnSpc>
              <a:spcBef>
                <a:spcPts val="480"/>
              </a:spcBef>
              <a:buFont typeface="Arial"/>
              <a:buChar char="•"/>
              <a:tabLst>
                <a:tab pos="241935" algn="l"/>
              </a:tabLst>
            </a:pPr>
            <a:endParaRPr sz="3200">
              <a:solidFill>
                <a:srgbClr val="00B050"/>
              </a:solidFill>
              <a:latin typeface="Times New Roman"/>
              <a:cs typeface="Times New Roman"/>
            </a:endParaRPr>
          </a:p>
          <a:p>
            <a:pPr marL="241300" marR="5080" indent="-229235">
              <a:lnSpc>
                <a:spcPts val="3020"/>
              </a:lnSpc>
              <a:spcBef>
                <a:spcPts val="1015"/>
              </a:spcBef>
              <a:buFont typeface="Arial"/>
              <a:buChar char="•"/>
              <a:tabLst>
                <a:tab pos="241935" algn="l"/>
              </a:tabLst>
            </a:pPr>
            <a:r>
              <a:rPr sz="3200" spc="-5" dirty="0">
                <a:solidFill>
                  <a:srgbClr val="00B050"/>
                </a:solidFill>
                <a:latin typeface="Times New Roman"/>
                <a:cs typeface="Times New Roman"/>
              </a:rPr>
              <a:t>For high pollen pressure </a:t>
            </a:r>
            <a:r>
              <a:rPr sz="3200" spc="5" dirty="0">
                <a:solidFill>
                  <a:srgbClr val="00B050"/>
                </a:solidFill>
                <a:latin typeface="Times New Roman"/>
                <a:cs typeface="Times New Roman"/>
              </a:rPr>
              <a:t>2-4 </a:t>
            </a:r>
            <a:r>
              <a:rPr sz="3200" spc="-5" dirty="0">
                <a:solidFill>
                  <a:srgbClr val="00B050"/>
                </a:solidFill>
                <a:latin typeface="Times New Roman"/>
                <a:cs typeface="Times New Roman"/>
              </a:rPr>
              <a:t>border </a:t>
            </a:r>
            <a:r>
              <a:rPr sz="3200" dirty="0">
                <a:solidFill>
                  <a:srgbClr val="00B050"/>
                </a:solidFill>
                <a:latin typeface="Times New Roman"/>
                <a:cs typeface="Times New Roman"/>
              </a:rPr>
              <a:t>rows </a:t>
            </a:r>
            <a:r>
              <a:rPr sz="3200" spc="-5" dirty="0">
                <a:solidFill>
                  <a:srgbClr val="00B050"/>
                </a:solidFill>
                <a:latin typeface="Times New Roman"/>
                <a:cs typeface="Times New Roman"/>
              </a:rPr>
              <a:t>of </a:t>
            </a:r>
            <a:r>
              <a:rPr sz="3200" dirty="0">
                <a:solidFill>
                  <a:srgbClr val="00B050"/>
                </a:solidFill>
                <a:latin typeface="Times New Roman"/>
                <a:cs typeface="Times New Roman"/>
              </a:rPr>
              <a:t>R-line </a:t>
            </a:r>
            <a:r>
              <a:rPr sz="3200" spc="-10" dirty="0">
                <a:solidFill>
                  <a:srgbClr val="00B050"/>
                </a:solidFill>
                <a:latin typeface="Times New Roman"/>
                <a:cs typeface="Times New Roman"/>
              </a:rPr>
              <a:t>may </a:t>
            </a:r>
            <a:r>
              <a:rPr sz="3200" spc="-5" dirty="0">
                <a:solidFill>
                  <a:srgbClr val="00B050"/>
                </a:solidFill>
                <a:latin typeface="Times New Roman"/>
                <a:cs typeface="Times New Roman"/>
              </a:rPr>
              <a:t>be grown all  around </a:t>
            </a:r>
            <a:r>
              <a:rPr sz="3200" dirty="0">
                <a:solidFill>
                  <a:srgbClr val="00B050"/>
                </a:solidFill>
                <a:latin typeface="Times New Roman"/>
                <a:cs typeface="Times New Roman"/>
              </a:rPr>
              <a:t>the</a:t>
            </a:r>
            <a:r>
              <a:rPr sz="3200" spc="-20" dirty="0">
                <a:solidFill>
                  <a:srgbClr val="00B050"/>
                </a:solidFill>
                <a:latin typeface="Times New Roman"/>
                <a:cs typeface="Times New Roman"/>
              </a:rPr>
              <a:t> </a:t>
            </a:r>
            <a:r>
              <a:rPr sz="3200" spc="-5">
                <a:solidFill>
                  <a:srgbClr val="00B050"/>
                </a:solidFill>
                <a:latin typeface="Times New Roman"/>
                <a:cs typeface="Times New Roman"/>
              </a:rPr>
              <a:t>field</a:t>
            </a:r>
            <a:r>
              <a:rPr sz="3200" spc="-5" smtClean="0">
                <a:solidFill>
                  <a:srgbClr val="00B050"/>
                </a:solidFill>
                <a:latin typeface="Times New Roman"/>
                <a:cs typeface="Times New Roman"/>
              </a:rPr>
              <a:t>.</a:t>
            </a:r>
            <a:endParaRPr lang="en-US" sz="3200" spc="-5" dirty="0" smtClean="0">
              <a:solidFill>
                <a:srgbClr val="00B050"/>
              </a:solidFill>
              <a:latin typeface="Times New Roman"/>
              <a:cs typeface="Times New Roman"/>
            </a:endParaRPr>
          </a:p>
          <a:p>
            <a:pPr marL="241300" marR="5080" indent="-229235">
              <a:lnSpc>
                <a:spcPts val="3020"/>
              </a:lnSpc>
              <a:spcBef>
                <a:spcPts val="1015"/>
              </a:spcBef>
              <a:buFont typeface="Arial"/>
              <a:buChar char="•"/>
              <a:tabLst>
                <a:tab pos="241935" algn="l"/>
              </a:tabLst>
            </a:pPr>
            <a:endParaRPr sz="3200">
              <a:solidFill>
                <a:srgbClr val="00B050"/>
              </a:solidFill>
              <a:latin typeface="Times New Roman"/>
              <a:cs typeface="Times New Roman"/>
            </a:endParaRPr>
          </a:p>
          <a:p>
            <a:pPr marL="241300" marR="78740" indent="-229235">
              <a:lnSpc>
                <a:spcPts val="3020"/>
              </a:lnSpc>
              <a:spcBef>
                <a:spcPts val="1005"/>
              </a:spcBef>
              <a:buFont typeface="Arial"/>
              <a:buChar char="•"/>
              <a:tabLst>
                <a:tab pos="241935" algn="l"/>
              </a:tabLst>
            </a:pPr>
            <a:r>
              <a:rPr sz="3200" spc="-5" dirty="0">
                <a:solidFill>
                  <a:srgbClr val="00B050"/>
                </a:solidFill>
                <a:latin typeface="Times New Roman"/>
                <a:cs typeface="Times New Roman"/>
              </a:rPr>
              <a:t>Otherwise growing A and </a:t>
            </a:r>
            <a:r>
              <a:rPr sz="3200" dirty="0">
                <a:solidFill>
                  <a:srgbClr val="00B050"/>
                </a:solidFill>
                <a:latin typeface="Times New Roman"/>
                <a:cs typeface="Times New Roman"/>
              </a:rPr>
              <a:t>R-lines </a:t>
            </a:r>
            <a:r>
              <a:rPr sz="3200" spc="-5" dirty="0">
                <a:solidFill>
                  <a:srgbClr val="00B050"/>
                </a:solidFill>
                <a:latin typeface="Times New Roman"/>
                <a:cs typeface="Times New Roman"/>
              </a:rPr>
              <a:t>in alternating </a:t>
            </a:r>
            <a:r>
              <a:rPr sz="3200" dirty="0">
                <a:solidFill>
                  <a:srgbClr val="00B050"/>
                </a:solidFill>
                <a:latin typeface="Times New Roman"/>
                <a:cs typeface="Times New Roman"/>
              </a:rPr>
              <a:t>strips </a:t>
            </a:r>
            <a:r>
              <a:rPr sz="3200" spc="-5" dirty="0">
                <a:solidFill>
                  <a:srgbClr val="00B050"/>
                </a:solidFill>
                <a:latin typeface="Times New Roman"/>
                <a:cs typeface="Times New Roman"/>
              </a:rPr>
              <a:t>of 1.2 to</a:t>
            </a:r>
            <a:r>
              <a:rPr sz="3200" spc="-280" dirty="0">
                <a:solidFill>
                  <a:srgbClr val="00B050"/>
                </a:solidFill>
                <a:latin typeface="Times New Roman"/>
                <a:cs typeface="Times New Roman"/>
              </a:rPr>
              <a:t> </a:t>
            </a:r>
            <a:r>
              <a:rPr sz="3200" spc="-5" dirty="0">
                <a:solidFill>
                  <a:srgbClr val="00B050"/>
                </a:solidFill>
                <a:latin typeface="Times New Roman"/>
                <a:cs typeface="Times New Roman"/>
              </a:rPr>
              <a:t>1.5m  </a:t>
            </a:r>
            <a:r>
              <a:rPr sz="3200" spc="-5">
                <a:solidFill>
                  <a:srgbClr val="00B050"/>
                </a:solidFill>
                <a:latin typeface="Times New Roman"/>
                <a:cs typeface="Times New Roman"/>
              </a:rPr>
              <a:t>each</a:t>
            </a:r>
            <a:r>
              <a:rPr sz="3200" spc="-5" smtClean="0">
                <a:solidFill>
                  <a:srgbClr val="00B050"/>
                </a:solidFill>
                <a:latin typeface="Times New Roman"/>
                <a:cs typeface="Times New Roman"/>
              </a:rPr>
              <a:t>.</a:t>
            </a:r>
            <a:r>
              <a:rPr lang="en-US" sz="3200" spc="-5" dirty="0" smtClean="0">
                <a:solidFill>
                  <a:srgbClr val="00B050"/>
                </a:solidFill>
                <a:latin typeface="Times New Roman"/>
                <a:cs typeface="Times New Roman"/>
              </a:rPr>
              <a:t> </a:t>
            </a:r>
          </a:p>
          <a:p>
            <a:pPr marL="241300" marR="78740" indent="-229235">
              <a:lnSpc>
                <a:spcPts val="3020"/>
              </a:lnSpc>
              <a:spcBef>
                <a:spcPts val="1005"/>
              </a:spcBef>
              <a:buFont typeface="Arial"/>
              <a:buChar char="•"/>
              <a:tabLst>
                <a:tab pos="241935" algn="l"/>
              </a:tabLst>
            </a:pPr>
            <a:endParaRPr sz="3200">
              <a:solidFill>
                <a:srgbClr val="00B050"/>
              </a:solidFill>
              <a:latin typeface="Times New Roman"/>
              <a:cs typeface="Times New Roman"/>
            </a:endParaRPr>
          </a:p>
          <a:p>
            <a:pPr marL="241300" indent="-229235">
              <a:lnSpc>
                <a:spcPct val="100000"/>
              </a:lnSpc>
              <a:spcBef>
                <a:spcPts val="625"/>
              </a:spcBef>
              <a:buFont typeface="Arial"/>
              <a:buChar char="•"/>
              <a:tabLst>
                <a:tab pos="241935" algn="l"/>
              </a:tabLst>
            </a:pPr>
            <a:r>
              <a:rPr sz="3200" spc="-5" dirty="0">
                <a:solidFill>
                  <a:srgbClr val="00B050"/>
                </a:solidFill>
                <a:latin typeface="Times New Roman"/>
                <a:cs typeface="Times New Roman"/>
              </a:rPr>
              <a:t>Mostly used source of CMS is </a:t>
            </a:r>
            <a:r>
              <a:rPr sz="3200" dirty="0">
                <a:solidFill>
                  <a:srgbClr val="C00000"/>
                </a:solidFill>
                <a:latin typeface="Times New Roman"/>
                <a:cs typeface="Times New Roman"/>
              </a:rPr>
              <a:t>ogura</a:t>
            </a:r>
            <a:r>
              <a:rPr sz="3200" spc="-5" dirty="0">
                <a:solidFill>
                  <a:srgbClr val="C00000"/>
                </a:solidFill>
                <a:latin typeface="Times New Roman"/>
                <a:cs typeface="Times New Roman"/>
              </a:rPr>
              <a:t> </a:t>
            </a:r>
            <a:r>
              <a:rPr sz="3200" spc="-5" dirty="0">
                <a:solidFill>
                  <a:srgbClr val="00B050"/>
                </a:solidFill>
                <a:latin typeface="Times New Roman"/>
                <a:cs typeface="Times New Roman"/>
              </a:rPr>
              <a:t>cytoplasm</a:t>
            </a:r>
            <a:endParaRPr sz="3200">
              <a:solidFill>
                <a:srgbClr val="00B050"/>
              </a:solidFill>
              <a:latin typeface="Times New Roman"/>
              <a:cs typeface="Times New 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716523"/>
            <a:ext cx="1194041" cy="507115"/>
          </a:xfrm>
          <a:custGeom>
            <a:avLst/>
            <a:gdLst/>
            <a:ahLst/>
            <a:cxnLst/>
            <a:rect l="l" t="t" r="r" b="b"/>
            <a:pathLst>
              <a:path w="1396364" h="445134">
                <a:moveTo>
                  <a:pt x="92" y="0"/>
                </a:moveTo>
                <a:lnTo>
                  <a:pt x="0" y="441836"/>
                </a:lnTo>
                <a:lnTo>
                  <a:pt x="1092351" y="444941"/>
                </a:lnTo>
                <a:lnTo>
                  <a:pt x="1180329" y="444941"/>
                </a:lnTo>
                <a:lnTo>
                  <a:pt x="1184406" y="440758"/>
                </a:lnTo>
                <a:lnTo>
                  <a:pt x="1185754" y="439334"/>
                </a:lnTo>
                <a:lnTo>
                  <a:pt x="1187414" y="437999"/>
                </a:lnTo>
                <a:lnTo>
                  <a:pt x="1188773" y="436576"/>
                </a:lnTo>
                <a:lnTo>
                  <a:pt x="1389597" y="235773"/>
                </a:lnTo>
                <a:lnTo>
                  <a:pt x="1394259" y="229500"/>
                </a:lnTo>
                <a:lnTo>
                  <a:pt x="1395812" y="223226"/>
                </a:lnTo>
                <a:lnTo>
                  <a:pt x="1394259" y="216952"/>
                </a:lnTo>
                <a:lnTo>
                  <a:pt x="1389597" y="210678"/>
                </a:lnTo>
                <a:lnTo>
                  <a:pt x="1188773" y="9876"/>
                </a:lnTo>
                <a:lnTo>
                  <a:pt x="1184406" y="9876"/>
                </a:lnTo>
                <a:lnTo>
                  <a:pt x="1184406" y="5694"/>
                </a:lnTo>
                <a:lnTo>
                  <a:pt x="1180329" y="5694"/>
                </a:lnTo>
                <a:lnTo>
                  <a:pt x="1176119" y="1512"/>
                </a:lnTo>
                <a:lnTo>
                  <a:pt x="1092351" y="1512"/>
                </a:lnTo>
                <a:lnTo>
                  <a:pt x="92" y="0"/>
                </a:lnTo>
                <a:close/>
              </a:path>
            </a:pathLst>
          </a:custGeom>
          <a:solidFill>
            <a:srgbClr val="A42F10"/>
          </a:solidFill>
        </p:spPr>
        <p:txBody>
          <a:bodyPr wrap="square" lIns="0" tIns="0" rIns="0" bIns="0" rtlCol="0"/>
          <a:lstStyle/>
          <a:p>
            <a:endParaRPr/>
          </a:p>
        </p:txBody>
      </p:sp>
      <p:sp>
        <p:nvSpPr>
          <p:cNvPr id="3" name="object 3"/>
          <p:cNvSpPr/>
          <p:nvPr/>
        </p:nvSpPr>
        <p:spPr>
          <a:xfrm>
            <a:off x="76200" y="76200"/>
            <a:ext cx="8991600" cy="6629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Hybrid (A X R) Seed Production </a:t>
            </a:r>
            <a:endParaRPr lang="en-IN" dirty="0"/>
          </a:p>
        </p:txBody>
      </p:sp>
      <p:sp>
        <p:nvSpPr>
          <p:cNvPr id="3" name="Content Placeholder 2"/>
          <p:cNvSpPr>
            <a:spLocks noGrp="1"/>
          </p:cNvSpPr>
          <p:nvPr>
            <p:ph idx="1"/>
          </p:nvPr>
        </p:nvSpPr>
        <p:spPr/>
        <p:txBody>
          <a:bodyPr>
            <a:normAutofit fontScale="85000" lnSpcReduction="10000"/>
          </a:bodyPr>
          <a:lstStyle/>
          <a:p>
            <a:r>
              <a:rPr lang="en-US" dirty="0" smtClean="0">
                <a:solidFill>
                  <a:srgbClr val="00B050"/>
                </a:solidFill>
              </a:rPr>
              <a:t>The commercial F1 hybrid seed is produced by growing seed parent (A line) and restorer (R line) in 3: 1 ratio as followed in case of maintenance of seed parent.</a:t>
            </a:r>
          </a:p>
          <a:p>
            <a:r>
              <a:rPr lang="en-US" dirty="0" smtClean="0">
                <a:solidFill>
                  <a:srgbClr val="00B050"/>
                </a:solidFill>
              </a:rPr>
              <a:t> The rows of restorer parent (R lines) are harvested first and bulked followed by harvesting of seed parent. </a:t>
            </a:r>
          </a:p>
          <a:p>
            <a:r>
              <a:rPr lang="en-US" dirty="0" smtClean="0">
                <a:solidFill>
                  <a:srgbClr val="00B050"/>
                </a:solidFill>
              </a:rPr>
              <a:t>The seed from the seed parent is processed and packed as hybrid seed. </a:t>
            </a:r>
          </a:p>
          <a:p>
            <a:r>
              <a:rPr lang="en-US" dirty="0" smtClean="0">
                <a:solidFill>
                  <a:srgbClr val="00B050"/>
                </a:solidFill>
              </a:rPr>
              <a:t>Honeybees play an important role in enhancing the transfer of pollen, hence 3-4-honeybee boxes/ha may be kept to ensure proper pollination and good seed set.</a:t>
            </a:r>
            <a:endParaRPr lang="en-IN" dirty="0" smtClean="0">
              <a:solidFill>
                <a:srgbClr val="00B050"/>
              </a:solidFill>
            </a:endParaRPr>
          </a:p>
          <a:p>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687704" y="381000"/>
            <a:ext cx="7313296" cy="1121461"/>
          </a:xfrm>
          <a:prstGeom prst="rect">
            <a:avLst/>
          </a:prstGeom>
        </p:spPr>
        <p:txBody>
          <a:bodyPr vert="horz" wrap="square" lIns="0" tIns="13335" rIns="0" bIns="0" rtlCol="0">
            <a:spAutoFit/>
          </a:bodyPr>
          <a:lstStyle/>
          <a:p>
            <a:pPr marL="12700">
              <a:lnSpc>
                <a:spcPct val="100000"/>
              </a:lnSpc>
              <a:spcBef>
                <a:spcPts val="105"/>
              </a:spcBef>
            </a:pPr>
            <a:r>
              <a:rPr sz="3600" spc="-5" dirty="0">
                <a:solidFill>
                  <a:srgbClr val="C00000"/>
                </a:solidFill>
              </a:rPr>
              <a:t>Synchronized </a:t>
            </a:r>
            <a:r>
              <a:rPr sz="3600" dirty="0">
                <a:solidFill>
                  <a:srgbClr val="C00000"/>
                </a:solidFill>
              </a:rPr>
              <a:t>flowering of male and </a:t>
            </a:r>
            <a:r>
              <a:rPr sz="3600">
                <a:solidFill>
                  <a:srgbClr val="C00000"/>
                </a:solidFill>
              </a:rPr>
              <a:t>female</a:t>
            </a:r>
            <a:r>
              <a:rPr sz="3600" spc="-110">
                <a:solidFill>
                  <a:srgbClr val="C00000"/>
                </a:solidFill>
              </a:rPr>
              <a:t> </a:t>
            </a:r>
            <a:r>
              <a:rPr sz="3600" spc="-10" smtClean="0">
                <a:solidFill>
                  <a:srgbClr val="C00000"/>
                </a:solidFill>
              </a:rPr>
              <a:t>parents</a:t>
            </a:r>
            <a:endParaRPr sz="3600" spc="-10" dirty="0">
              <a:solidFill>
                <a:srgbClr val="C00000"/>
              </a:solidFill>
            </a:endParaRPr>
          </a:p>
        </p:txBody>
      </p:sp>
      <p:sp>
        <p:nvSpPr>
          <p:cNvPr id="3" name="object 3"/>
          <p:cNvSpPr txBox="1"/>
          <p:nvPr/>
        </p:nvSpPr>
        <p:spPr>
          <a:xfrm>
            <a:off x="1584484" y="1787804"/>
            <a:ext cx="5973604" cy="3538789"/>
          </a:xfrm>
          <a:prstGeom prst="rect">
            <a:avLst/>
          </a:prstGeom>
        </p:spPr>
        <p:txBody>
          <a:bodyPr vert="horz" wrap="square" lIns="0" tIns="98425" rIns="0" bIns="0" rtlCol="0">
            <a:spAutoFit/>
          </a:bodyPr>
          <a:lstStyle/>
          <a:p>
            <a:pPr marL="241300" indent="-228600">
              <a:lnSpc>
                <a:spcPct val="100000"/>
              </a:lnSpc>
              <a:spcBef>
                <a:spcPts val="775"/>
              </a:spcBef>
              <a:buFont typeface="Arial"/>
              <a:buChar char="•"/>
              <a:tabLst>
                <a:tab pos="241300" algn="l"/>
                <a:tab pos="2872740" algn="l"/>
              </a:tabLst>
            </a:pPr>
            <a:r>
              <a:rPr sz="2800" spc="-5" dirty="0">
                <a:latin typeface="Times New Roman"/>
                <a:cs typeface="Times New Roman"/>
              </a:rPr>
              <a:t>Oilseed</a:t>
            </a:r>
            <a:r>
              <a:rPr sz="2800" spc="10" dirty="0">
                <a:latin typeface="Times New Roman"/>
                <a:cs typeface="Times New Roman"/>
              </a:rPr>
              <a:t> </a:t>
            </a:r>
            <a:r>
              <a:rPr sz="2800" spc="-5" dirty="0">
                <a:latin typeface="Times New Roman"/>
                <a:cs typeface="Times New Roman"/>
              </a:rPr>
              <a:t>brassicas	have </a:t>
            </a:r>
            <a:r>
              <a:rPr sz="2800" spc="-5" dirty="0">
                <a:solidFill>
                  <a:srgbClr val="C00000"/>
                </a:solidFill>
                <a:latin typeface="Times New Roman"/>
                <a:cs typeface="Times New Roman"/>
              </a:rPr>
              <a:t>indeterminate flowering</a:t>
            </a:r>
            <a:r>
              <a:rPr sz="2800" spc="20" dirty="0">
                <a:solidFill>
                  <a:srgbClr val="C00000"/>
                </a:solidFill>
                <a:latin typeface="Times New Roman"/>
                <a:cs typeface="Times New Roman"/>
              </a:rPr>
              <a:t> </a:t>
            </a:r>
            <a:r>
              <a:rPr sz="2800" spc="-5" dirty="0">
                <a:latin typeface="Times New Roman"/>
                <a:cs typeface="Times New Roman"/>
              </a:rPr>
              <a:t>habit.</a:t>
            </a:r>
            <a:endParaRPr sz="2800">
              <a:latin typeface="Times New Roman"/>
              <a:cs typeface="Times New Roman"/>
            </a:endParaRPr>
          </a:p>
          <a:p>
            <a:pPr marL="241300" marR="5080" indent="-228600">
              <a:lnSpc>
                <a:spcPts val="3020"/>
              </a:lnSpc>
              <a:spcBef>
                <a:spcPts val="1055"/>
              </a:spcBef>
              <a:buFont typeface="Arial"/>
              <a:buChar char="•"/>
              <a:tabLst>
                <a:tab pos="241300" algn="l"/>
              </a:tabLst>
            </a:pPr>
            <a:r>
              <a:rPr sz="2800" spc="-5" dirty="0">
                <a:latin typeface="Times New Roman"/>
                <a:cs typeface="Times New Roman"/>
              </a:rPr>
              <a:t>Early onset of flowering in </a:t>
            </a:r>
            <a:r>
              <a:rPr sz="2800" spc="-10" dirty="0">
                <a:latin typeface="Times New Roman"/>
                <a:cs typeface="Times New Roman"/>
              </a:rPr>
              <a:t>female </a:t>
            </a:r>
            <a:r>
              <a:rPr sz="2800" spc="-5" dirty="0">
                <a:latin typeface="Times New Roman"/>
                <a:cs typeface="Times New Roman"/>
              </a:rPr>
              <a:t>parent compared to  pollen parent reduces </a:t>
            </a:r>
            <a:r>
              <a:rPr sz="2800" dirty="0">
                <a:latin typeface="Times New Roman"/>
                <a:cs typeface="Times New Roman"/>
              </a:rPr>
              <a:t>the </a:t>
            </a:r>
            <a:r>
              <a:rPr sz="2800" dirty="0">
                <a:solidFill>
                  <a:srgbClr val="C00000"/>
                </a:solidFill>
                <a:latin typeface="Times New Roman"/>
                <a:cs typeface="Times New Roman"/>
              </a:rPr>
              <a:t>hybrid </a:t>
            </a:r>
            <a:r>
              <a:rPr sz="2800" spc="-5" dirty="0">
                <a:solidFill>
                  <a:srgbClr val="C00000"/>
                </a:solidFill>
                <a:latin typeface="Times New Roman"/>
                <a:cs typeface="Times New Roman"/>
              </a:rPr>
              <a:t>seed</a:t>
            </a:r>
            <a:r>
              <a:rPr sz="2800" spc="-30" dirty="0">
                <a:solidFill>
                  <a:srgbClr val="C00000"/>
                </a:solidFill>
                <a:latin typeface="Times New Roman"/>
                <a:cs typeface="Times New Roman"/>
              </a:rPr>
              <a:t> </a:t>
            </a:r>
            <a:r>
              <a:rPr sz="2800" spc="-5" dirty="0">
                <a:solidFill>
                  <a:srgbClr val="C00000"/>
                </a:solidFill>
                <a:latin typeface="Times New Roman"/>
                <a:cs typeface="Times New Roman"/>
              </a:rPr>
              <a:t>set.</a:t>
            </a:r>
            <a:endParaRPr sz="2800">
              <a:latin typeface="Times New Roman"/>
              <a:cs typeface="Times New Roman"/>
            </a:endParaRPr>
          </a:p>
          <a:p>
            <a:pPr marL="241300" marR="1157605" indent="-228600">
              <a:lnSpc>
                <a:spcPts val="3020"/>
              </a:lnSpc>
              <a:spcBef>
                <a:spcPts val="1005"/>
              </a:spcBef>
              <a:buFont typeface="Arial"/>
              <a:buChar char="•"/>
              <a:tabLst>
                <a:tab pos="241300" algn="l"/>
              </a:tabLst>
            </a:pPr>
            <a:r>
              <a:rPr sz="2800" spc="-5" dirty="0">
                <a:latin typeface="Times New Roman"/>
                <a:cs typeface="Times New Roman"/>
              </a:rPr>
              <a:t>So sowing </a:t>
            </a:r>
            <a:r>
              <a:rPr sz="2800" dirty="0">
                <a:latin typeface="Times New Roman"/>
                <a:cs typeface="Times New Roman"/>
              </a:rPr>
              <a:t>should </a:t>
            </a:r>
            <a:r>
              <a:rPr sz="2800" spc="-5" dirty="0">
                <a:latin typeface="Times New Roman"/>
                <a:cs typeface="Times New Roman"/>
              </a:rPr>
              <a:t>done such that </a:t>
            </a:r>
            <a:r>
              <a:rPr sz="2800" spc="-5" dirty="0">
                <a:solidFill>
                  <a:srgbClr val="C00000"/>
                </a:solidFill>
                <a:latin typeface="Times New Roman"/>
                <a:cs typeface="Times New Roman"/>
              </a:rPr>
              <a:t>synchronous  flowering </a:t>
            </a:r>
            <a:r>
              <a:rPr sz="2800" spc="-5" dirty="0">
                <a:latin typeface="Times New Roman"/>
                <a:cs typeface="Times New Roman"/>
              </a:rPr>
              <a:t>is achieved.</a:t>
            </a:r>
            <a:endParaRPr sz="2800">
              <a:latin typeface="Times New Roman"/>
              <a:cs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152400"/>
            <a:ext cx="2909033" cy="690574"/>
          </a:xfrm>
          <a:prstGeom prst="rect">
            <a:avLst/>
          </a:prstGeom>
        </p:spPr>
        <p:txBody>
          <a:bodyPr vert="horz" wrap="square" lIns="0" tIns="13335" rIns="0" bIns="0" rtlCol="0">
            <a:spAutoFit/>
          </a:bodyPr>
          <a:lstStyle/>
          <a:p>
            <a:pPr marL="12700">
              <a:lnSpc>
                <a:spcPct val="100000"/>
              </a:lnSpc>
              <a:spcBef>
                <a:spcPts val="105"/>
              </a:spcBef>
            </a:pPr>
            <a:r>
              <a:rPr spc="25" dirty="0"/>
              <a:t>P</a:t>
            </a:r>
            <a:r>
              <a:rPr spc="40" dirty="0"/>
              <a:t>o</a:t>
            </a:r>
            <a:r>
              <a:rPr spc="20" dirty="0"/>
              <a:t>lli</a:t>
            </a:r>
            <a:r>
              <a:rPr spc="15" dirty="0"/>
              <a:t>n</a:t>
            </a:r>
            <a:r>
              <a:rPr spc="35" dirty="0"/>
              <a:t>a</a:t>
            </a:r>
            <a:r>
              <a:rPr spc="15" dirty="0"/>
              <a:t>t</a:t>
            </a:r>
            <a:r>
              <a:rPr spc="20" dirty="0"/>
              <a:t>i</a:t>
            </a:r>
            <a:r>
              <a:rPr spc="40" dirty="0"/>
              <a:t>o</a:t>
            </a:r>
            <a:r>
              <a:rPr spc="5" dirty="0"/>
              <a:t>n</a:t>
            </a:r>
          </a:p>
        </p:txBody>
      </p:sp>
      <p:sp>
        <p:nvSpPr>
          <p:cNvPr id="3" name="object 3"/>
          <p:cNvSpPr/>
          <p:nvPr/>
        </p:nvSpPr>
        <p:spPr>
          <a:xfrm>
            <a:off x="212981" y="1718725"/>
            <a:ext cx="3733575" cy="377524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042375" y="3606352"/>
            <a:ext cx="5026995" cy="320582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043397" y="68695"/>
            <a:ext cx="5025963" cy="330002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927"/>
            <a:ext cx="9144000" cy="6853659"/>
            <a:chOff x="0" y="1691"/>
            <a:chExt cx="10693400" cy="6015990"/>
          </a:xfrm>
        </p:grpSpPr>
        <p:sp>
          <p:nvSpPr>
            <p:cNvPr id="3" name="object 3"/>
            <p:cNvSpPr/>
            <p:nvPr/>
          </p:nvSpPr>
          <p:spPr>
            <a:xfrm>
              <a:off x="0" y="2381"/>
              <a:ext cx="10693395" cy="601503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691"/>
              <a:ext cx="2501011" cy="601572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2381"/>
              <a:ext cx="160655" cy="6015355"/>
            </a:xfrm>
            <a:custGeom>
              <a:avLst/>
              <a:gdLst/>
              <a:ahLst/>
              <a:cxnLst/>
              <a:rect l="l" t="t" r="r" b="b"/>
              <a:pathLst>
                <a:path w="160655" h="6015355">
                  <a:moveTo>
                    <a:pt x="160400" y="6015035"/>
                  </a:moveTo>
                  <a:lnTo>
                    <a:pt x="0" y="6015035"/>
                  </a:lnTo>
                  <a:lnTo>
                    <a:pt x="0" y="0"/>
                  </a:lnTo>
                  <a:lnTo>
                    <a:pt x="160400" y="0"/>
                  </a:lnTo>
                  <a:lnTo>
                    <a:pt x="160400" y="6015035"/>
                  </a:lnTo>
                  <a:close/>
                </a:path>
              </a:pathLst>
            </a:custGeom>
            <a:solidFill>
              <a:srgbClr val="766E53"/>
            </a:solidFill>
          </p:spPr>
          <p:txBody>
            <a:bodyPr wrap="square" lIns="0" tIns="0" rIns="0" bIns="0" rtlCol="0"/>
            <a:lstStyle/>
            <a:p>
              <a:endParaRPr/>
            </a:p>
          </p:txBody>
        </p:sp>
      </p:grpSp>
      <p:sp>
        <p:nvSpPr>
          <p:cNvPr id="6" name="object 6"/>
          <p:cNvSpPr/>
          <p:nvPr/>
        </p:nvSpPr>
        <p:spPr>
          <a:xfrm>
            <a:off x="0" y="4323100"/>
            <a:ext cx="1306984" cy="778397"/>
          </a:xfrm>
          <a:custGeom>
            <a:avLst/>
            <a:gdLst/>
            <a:ahLst/>
            <a:cxnLst/>
            <a:rect l="l" t="t" r="r" b="b"/>
            <a:pathLst>
              <a:path w="1528445" h="683260">
                <a:moveTo>
                  <a:pt x="1180562" y="682886"/>
                </a:moveTo>
                <a:lnTo>
                  <a:pt x="0" y="682886"/>
                </a:lnTo>
                <a:lnTo>
                  <a:pt x="0" y="0"/>
                </a:lnTo>
                <a:lnTo>
                  <a:pt x="1180562" y="0"/>
                </a:lnTo>
                <a:lnTo>
                  <a:pt x="1189046" y="707"/>
                </a:lnTo>
                <a:lnTo>
                  <a:pt x="1195986" y="2571"/>
                </a:lnTo>
                <a:lnTo>
                  <a:pt x="1201385" y="5206"/>
                </a:lnTo>
                <a:lnTo>
                  <a:pt x="1205245" y="8227"/>
                </a:lnTo>
                <a:lnTo>
                  <a:pt x="1209356" y="8227"/>
                </a:lnTo>
                <a:lnTo>
                  <a:pt x="1209356" y="12341"/>
                </a:lnTo>
                <a:lnTo>
                  <a:pt x="1521982" y="320874"/>
                </a:lnTo>
                <a:lnTo>
                  <a:pt x="1526606" y="330709"/>
                </a:lnTo>
                <a:lnTo>
                  <a:pt x="1528147" y="340929"/>
                </a:lnTo>
                <a:lnTo>
                  <a:pt x="1526606" y="350378"/>
                </a:lnTo>
                <a:lnTo>
                  <a:pt x="1521982" y="357899"/>
                </a:lnTo>
                <a:lnTo>
                  <a:pt x="1209356" y="670546"/>
                </a:lnTo>
                <a:lnTo>
                  <a:pt x="1205245" y="670546"/>
                </a:lnTo>
                <a:lnTo>
                  <a:pt x="1205245" y="674659"/>
                </a:lnTo>
                <a:lnTo>
                  <a:pt x="1201385" y="677680"/>
                </a:lnTo>
                <a:lnTo>
                  <a:pt x="1195986" y="680315"/>
                </a:lnTo>
                <a:lnTo>
                  <a:pt x="1189046" y="682179"/>
                </a:lnTo>
                <a:lnTo>
                  <a:pt x="1180562" y="682886"/>
                </a:lnTo>
                <a:close/>
              </a:path>
            </a:pathLst>
          </a:custGeom>
          <a:solidFill>
            <a:srgbClr val="A42F10"/>
          </a:solidFill>
        </p:spPr>
        <p:txBody>
          <a:bodyPr wrap="square" lIns="0" tIns="0" rIns="0" bIns="0" rtlCol="0"/>
          <a:lstStyle/>
          <a:p>
            <a:endParaRPr/>
          </a:p>
        </p:txBody>
      </p:sp>
      <p:sp>
        <p:nvSpPr>
          <p:cNvPr id="7" name="object 7"/>
          <p:cNvSpPr txBox="1">
            <a:spLocks noGrp="1"/>
          </p:cNvSpPr>
          <p:nvPr>
            <p:ph type="title"/>
          </p:nvPr>
        </p:nvSpPr>
        <p:spPr>
          <a:xfrm>
            <a:off x="2090727" y="171485"/>
            <a:ext cx="5856178" cy="1322156"/>
          </a:xfrm>
          <a:prstGeom prst="rect">
            <a:avLst/>
          </a:prstGeom>
        </p:spPr>
        <p:txBody>
          <a:bodyPr vert="horz" wrap="square" lIns="0" tIns="39369" rIns="0" bIns="0" rtlCol="0">
            <a:spAutoFit/>
          </a:bodyPr>
          <a:lstStyle/>
          <a:p>
            <a:pPr marL="12700" marR="5080" indent="66675">
              <a:lnSpc>
                <a:spcPts val="5000"/>
              </a:lnSpc>
              <a:spcBef>
                <a:spcPts val="309"/>
              </a:spcBef>
            </a:pPr>
            <a:r>
              <a:rPr lang="en-IN" sz="4000" dirty="0" smtClean="0">
                <a:solidFill>
                  <a:srgbClr val="585858"/>
                </a:solidFill>
                <a:latin typeface="RobotoRegular"/>
                <a:cs typeface="RobotoRegular"/>
              </a:rPr>
              <a:t>INTRODUCTION:</a:t>
            </a:r>
            <a:r>
              <a:rPr lang="en-IN" sz="4000" dirty="0" smtClean="0">
                <a:latin typeface="RobotoRegular"/>
                <a:cs typeface="RobotoRegular"/>
              </a:rPr>
              <a:t/>
            </a:r>
            <a:br>
              <a:rPr lang="en-IN" sz="4000" dirty="0" smtClean="0">
                <a:latin typeface="RobotoRegular"/>
                <a:cs typeface="RobotoRegular"/>
              </a:rPr>
            </a:br>
            <a:endParaRPr sz="4200"/>
          </a:p>
        </p:txBody>
      </p:sp>
      <p:sp>
        <p:nvSpPr>
          <p:cNvPr id="8" name="object 8"/>
          <p:cNvSpPr txBox="1"/>
          <p:nvPr/>
        </p:nvSpPr>
        <p:spPr>
          <a:xfrm>
            <a:off x="1295400" y="2209800"/>
            <a:ext cx="5181600" cy="2688493"/>
          </a:xfrm>
          <a:prstGeom prst="rect">
            <a:avLst/>
          </a:prstGeom>
        </p:spPr>
        <p:txBody>
          <a:bodyPr vert="horz" wrap="square" lIns="0" tIns="135255" rIns="0" bIns="0" rtlCol="0">
            <a:spAutoFit/>
          </a:bodyPr>
          <a:lstStyle/>
          <a:p>
            <a:pPr marL="12700" marR="1614170">
              <a:lnSpc>
                <a:spcPct val="132300"/>
              </a:lnSpc>
              <a:spcBef>
                <a:spcPts val="20"/>
              </a:spcBef>
            </a:pPr>
            <a:r>
              <a:rPr sz="2100" smtClean="0">
                <a:solidFill>
                  <a:srgbClr val="585858"/>
                </a:solidFill>
                <a:latin typeface="RobotoRegular"/>
                <a:cs typeface="RobotoRegular"/>
              </a:rPr>
              <a:t>Scientiﬁc </a:t>
            </a:r>
            <a:r>
              <a:rPr sz="2100" spc="-5" dirty="0">
                <a:solidFill>
                  <a:srgbClr val="585858"/>
                </a:solidFill>
                <a:latin typeface="RobotoRegular"/>
                <a:cs typeface="RobotoRegular"/>
              </a:rPr>
              <a:t>name </a:t>
            </a:r>
            <a:r>
              <a:rPr sz="2100" dirty="0">
                <a:solidFill>
                  <a:srgbClr val="585858"/>
                </a:solidFill>
                <a:latin typeface="RobotoRegular"/>
                <a:cs typeface="RobotoRegular"/>
              </a:rPr>
              <a:t>: </a:t>
            </a:r>
            <a:r>
              <a:rPr sz="1550" i="1" spc="-5">
                <a:solidFill>
                  <a:srgbClr val="585858"/>
                </a:solidFill>
                <a:uFill>
                  <a:solidFill>
                    <a:srgbClr val="585858"/>
                  </a:solidFill>
                </a:uFill>
                <a:latin typeface="RobotoRegular"/>
                <a:cs typeface="RobotoRegular"/>
              </a:rPr>
              <a:t>Brassica </a:t>
            </a:r>
            <a:r>
              <a:rPr lang="en-US" sz="1550" i="1" dirty="0" err="1" smtClean="0">
                <a:solidFill>
                  <a:srgbClr val="585858"/>
                </a:solidFill>
                <a:uFill>
                  <a:solidFill>
                    <a:srgbClr val="585858"/>
                  </a:solidFill>
                </a:uFill>
                <a:latin typeface="RobotoRegular"/>
                <a:cs typeface="RobotoRegular"/>
              </a:rPr>
              <a:t>sps</a:t>
            </a:r>
            <a:r>
              <a:rPr lang="en-US" sz="1550" i="1" smtClean="0">
                <a:solidFill>
                  <a:srgbClr val="585858"/>
                </a:solidFill>
                <a:uFill>
                  <a:solidFill>
                    <a:srgbClr val="585858"/>
                  </a:solidFill>
                </a:uFill>
                <a:latin typeface="RobotoRegular"/>
                <a:cs typeface="RobotoRegular"/>
              </a:rPr>
              <a:t>.</a:t>
            </a:r>
            <a:r>
              <a:rPr sz="1550" i="1" smtClean="0">
                <a:solidFill>
                  <a:srgbClr val="585858"/>
                </a:solidFill>
                <a:latin typeface="RobotoRegular"/>
                <a:cs typeface="RobotoRegular"/>
              </a:rPr>
              <a:t> </a:t>
            </a:r>
            <a:r>
              <a:rPr sz="2100" dirty="0">
                <a:solidFill>
                  <a:srgbClr val="585858"/>
                </a:solidFill>
                <a:latin typeface="RobotoRegular"/>
                <a:cs typeface="RobotoRegular"/>
              </a:rPr>
              <a:t>Family : </a:t>
            </a:r>
            <a:r>
              <a:rPr sz="2100">
                <a:solidFill>
                  <a:srgbClr val="585858"/>
                </a:solidFill>
                <a:latin typeface="RobotoRegular"/>
                <a:cs typeface="RobotoRegular"/>
              </a:rPr>
              <a:t>Brassicaceae </a:t>
            </a:r>
            <a:endParaRPr lang="en-US" sz="2100" dirty="0" smtClean="0">
              <a:solidFill>
                <a:srgbClr val="585858"/>
              </a:solidFill>
              <a:latin typeface="RobotoRegular"/>
              <a:cs typeface="RobotoRegular"/>
            </a:endParaRPr>
          </a:p>
          <a:p>
            <a:pPr marL="12700" marR="1614170">
              <a:lnSpc>
                <a:spcPct val="132300"/>
              </a:lnSpc>
              <a:spcBef>
                <a:spcPts val="20"/>
              </a:spcBef>
            </a:pPr>
            <a:r>
              <a:rPr sz="2100" smtClean="0">
                <a:solidFill>
                  <a:srgbClr val="585858"/>
                </a:solidFill>
                <a:latin typeface="RobotoRegular"/>
                <a:cs typeface="RobotoRegular"/>
              </a:rPr>
              <a:t> </a:t>
            </a:r>
            <a:r>
              <a:rPr sz="2100" dirty="0">
                <a:solidFill>
                  <a:srgbClr val="585858"/>
                </a:solidFill>
                <a:latin typeface="RobotoRegular"/>
                <a:cs typeface="RobotoRegular"/>
              </a:rPr>
              <a:t>Origin :</a:t>
            </a:r>
            <a:r>
              <a:rPr sz="2100" spc="-5" dirty="0">
                <a:solidFill>
                  <a:srgbClr val="585858"/>
                </a:solidFill>
                <a:latin typeface="RobotoRegular"/>
                <a:cs typeface="RobotoRegular"/>
              </a:rPr>
              <a:t> Europe</a:t>
            </a:r>
            <a:endParaRPr sz="2100">
              <a:latin typeface="RobotoRegular"/>
              <a:cs typeface="RobotoRegular"/>
            </a:endParaRPr>
          </a:p>
          <a:p>
            <a:pPr marL="12700" marR="1148715">
              <a:lnSpc>
                <a:spcPts val="3329"/>
              </a:lnSpc>
              <a:spcBef>
                <a:spcPts val="245"/>
              </a:spcBef>
            </a:pPr>
            <a:r>
              <a:rPr sz="2100" spc="15" dirty="0">
                <a:solidFill>
                  <a:srgbClr val="585858"/>
                </a:solidFill>
                <a:latin typeface="RobotoRegular"/>
                <a:cs typeface="RobotoRegular"/>
              </a:rPr>
              <a:t>Common </a:t>
            </a:r>
            <a:r>
              <a:rPr sz="2100" spc="-5" dirty="0">
                <a:solidFill>
                  <a:srgbClr val="585858"/>
                </a:solidFill>
                <a:latin typeface="RobotoRegular"/>
                <a:cs typeface="RobotoRegular"/>
              </a:rPr>
              <a:t>name </a:t>
            </a:r>
            <a:r>
              <a:rPr sz="2100" dirty="0">
                <a:solidFill>
                  <a:srgbClr val="585858"/>
                </a:solidFill>
                <a:latin typeface="RobotoRegular"/>
                <a:cs typeface="RobotoRegular"/>
              </a:rPr>
              <a:t>: </a:t>
            </a:r>
            <a:r>
              <a:rPr sz="2100" spc="10" dirty="0">
                <a:solidFill>
                  <a:srgbClr val="585858"/>
                </a:solidFill>
                <a:latin typeface="RobotoRegular"/>
                <a:cs typeface="RobotoRegular"/>
              </a:rPr>
              <a:t>Black</a:t>
            </a:r>
            <a:r>
              <a:rPr sz="2100" spc="-65" dirty="0">
                <a:solidFill>
                  <a:srgbClr val="585858"/>
                </a:solidFill>
                <a:latin typeface="RobotoRegular"/>
                <a:cs typeface="RobotoRegular"/>
              </a:rPr>
              <a:t> </a:t>
            </a:r>
            <a:r>
              <a:rPr sz="2100" spc="-10" dirty="0">
                <a:solidFill>
                  <a:srgbClr val="585858"/>
                </a:solidFill>
                <a:latin typeface="RobotoRegular"/>
                <a:cs typeface="RobotoRegular"/>
              </a:rPr>
              <a:t>mustard  </a:t>
            </a:r>
            <a:r>
              <a:rPr sz="2100" spc="5" dirty="0">
                <a:solidFill>
                  <a:srgbClr val="585858"/>
                </a:solidFill>
                <a:latin typeface="RobotoRegular"/>
                <a:cs typeface="RobotoRegular"/>
              </a:rPr>
              <a:t>Chromosome </a:t>
            </a:r>
            <a:r>
              <a:rPr sz="2100" dirty="0">
                <a:solidFill>
                  <a:srgbClr val="585858"/>
                </a:solidFill>
                <a:latin typeface="RobotoRegular"/>
                <a:cs typeface="RobotoRegular"/>
              </a:rPr>
              <a:t>no. :</a:t>
            </a:r>
            <a:r>
              <a:rPr sz="2100" spc="5" dirty="0">
                <a:solidFill>
                  <a:srgbClr val="585858"/>
                </a:solidFill>
                <a:latin typeface="RobotoRegular"/>
                <a:cs typeface="RobotoRegular"/>
              </a:rPr>
              <a:t> </a:t>
            </a:r>
            <a:r>
              <a:rPr sz="2100" spc="-20" dirty="0">
                <a:solidFill>
                  <a:srgbClr val="585858"/>
                </a:solidFill>
                <a:latin typeface="RobotoRegular"/>
                <a:cs typeface="RobotoRegular"/>
              </a:rPr>
              <a:t>18</a:t>
            </a:r>
            <a:endParaRPr sz="2100">
              <a:latin typeface="RobotoRegular"/>
              <a:cs typeface="RobotoRegular"/>
            </a:endParaRPr>
          </a:p>
          <a:p>
            <a:pPr marL="12700">
              <a:lnSpc>
                <a:spcPct val="100000"/>
              </a:lnSpc>
              <a:spcBef>
                <a:spcPts val="570"/>
              </a:spcBef>
            </a:pPr>
            <a:r>
              <a:rPr sz="2100" spc="10" dirty="0">
                <a:solidFill>
                  <a:srgbClr val="585858"/>
                </a:solidFill>
                <a:latin typeface="RobotoRegular"/>
                <a:cs typeface="RobotoRegular"/>
              </a:rPr>
              <a:t>Local </a:t>
            </a:r>
            <a:r>
              <a:rPr sz="2100" dirty="0">
                <a:solidFill>
                  <a:srgbClr val="585858"/>
                </a:solidFill>
                <a:latin typeface="RobotoRegular"/>
                <a:cs typeface="RobotoRegular"/>
              </a:rPr>
              <a:t>names : Mohari, </a:t>
            </a:r>
            <a:r>
              <a:rPr sz="2100" spc="-15" dirty="0">
                <a:solidFill>
                  <a:srgbClr val="585858"/>
                </a:solidFill>
                <a:latin typeface="RobotoRegular"/>
                <a:cs typeface="RobotoRegular"/>
              </a:rPr>
              <a:t>Tikkya, </a:t>
            </a:r>
            <a:r>
              <a:rPr sz="2100" spc="5" dirty="0">
                <a:solidFill>
                  <a:srgbClr val="585858"/>
                </a:solidFill>
                <a:latin typeface="RobotoRegular"/>
                <a:cs typeface="RobotoRegular"/>
              </a:rPr>
              <a:t>Rai,</a:t>
            </a:r>
            <a:r>
              <a:rPr sz="2100" spc="110" dirty="0">
                <a:solidFill>
                  <a:srgbClr val="585858"/>
                </a:solidFill>
                <a:latin typeface="RobotoRegular"/>
                <a:cs typeface="RobotoRegular"/>
              </a:rPr>
              <a:t> </a:t>
            </a:r>
            <a:r>
              <a:rPr sz="2100" spc="-5" dirty="0">
                <a:solidFill>
                  <a:srgbClr val="585858"/>
                </a:solidFill>
                <a:latin typeface="RobotoRegular"/>
                <a:cs typeface="RobotoRegular"/>
              </a:rPr>
              <a:t>Serson</a:t>
            </a:r>
            <a:endParaRPr sz="2100">
              <a:latin typeface="RobotoRegular"/>
              <a:cs typeface="RobotoRegular"/>
            </a:endParaRPr>
          </a:p>
        </p:txBody>
      </p:sp>
      <p:sp>
        <p:nvSpPr>
          <p:cNvPr id="9" name="object 9"/>
          <p:cNvSpPr/>
          <p:nvPr/>
        </p:nvSpPr>
        <p:spPr>
          <a:xfrm>
            <a:off x="6629399" y="2020014"/>
            <a:ext cx="2514599" cy="341581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369344" y="2114585"/>
            <a:ext cx="4336256" cy="2228815"/>
          </a:xfrm>
          <a:prstGeom prst="rect">
            <a:avLst/>
          </a:prstGeom>
        </p:spPr>
        <p:txBody>
          <a:bodyPr vert="horz" wrap="square" lIns="0" tIns="12700" rIns="0" bIns="0" rtlCol="0">
            <a:spAutoFit/>
          </a:bodyPr>
          <a:lstStyle/>
          <a:p>
            <a:pPr marL="12700">
              <a:lnSpc>
                <a:spcPct val="100000"/>
              </a:lnSpc>
              <a:spcBef>
                <a:spcPts val="100"/>
              </a:spcBef>
            </a:pPr>
            <a:r>
              <a:rPr sz="3600" spc="-5">
                <a:solidFill>
                  <a:srgbClr val="C00000"/>
                </a:solidFill>
              </a:rPr>
              <a:t>AGRONOMIC</a:t>
            </a:r>
            <a:r>
              <a:rPr sz="3600" spc="-40">
                <a:solidFill>
                  <a:srgbClr val="C00000"/>
                </a:solidFill>
              </a:rPr>
              <a:t> </a:t>
            </a:r>
            <a:r>
              <a:rPr sz="3600" smtClean="0">
                <a:solidFill>
                  <a:srgbClr val="C00000"/>
                </a:solidFill>
              </a:rPr>
              <a:t>PRACTICES</a:t>
            </a:r>
            <a:r>
              <a:rPr lang="en-US" sz="3600" dirty="0" smtClean="0">
                <a:solidFill>
                  <a:srgbClr val="C00000"/>
                </a:solidFill>
              </a:rPr>
              <a:t/>
            </a:r>
            <a:br>
              <a:rPr lang="en-US" sz="3600" dirty="0" smtClean="0">
                <a:solidFill>
                  <a:srgbClr val="C00000"/>
                </a:solidFill>
              </a:rPr>
            </a:br>
            <a:r>
              <a:rPr lang="en-US" sz="3600" dirty="0" smtClean="0">
                <a:solidFill>
                  <a:srgbClr val="C00000"/>
                </a:solidFill>
              </a:rPr>
              <a:t>For (A X R)</a:t>
            </a:r>
            <a:br>
              <a:rPr lang="en-US" sz="3600" dirty="0" smtClean="0">
                <a:solidFill>
                  <a:srgbClr val="C00000"/>
                </a:solidFill>
              </a:rPr>
            </a:br>
            <a:r>
              <a:rPr lang="en-US" sz="3600" dirty="0" smtClean="0">
                <a:solidFill>
                  <a:srgbClr val="C00000"/>
                </a:solidFill>
              </a:rPr>
              <a:t>seed production</a:t>
            </a:r>
            <a:endParaRPr sz="3600">
              <a:solidFill>
                <a:srgbClr val="C00000"/>
              </a:solidFill>
            </a:endParaRPr>
          </a:p>
        </p:txBody>
      </p:sp>
      <p:sp>
        <p:nvSpPr>
          <p:cNvPr id="3" name="object 3"/>
          <p:cNvSpPr/>
          <p:nvPr/>
        </p:nvSpPr>
        <p:spPr>
          <a:xfrm>
            <a:off x="523493" y="184404"/>
            <a:ext cx="1977390" cy="263499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644259" y="266700"/>
            <a:ext cx="1898522" cy="246583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85800" y="3782567"/>
            <a:ext cx="1815084" cy="27157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604253" y="4108703"/>
            <a:ext cx="1853946" cy="2389632"/>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211704" y="733426"/>
            <a:ext cx="4341496" cy="690574"/>
          </a:xfrm>
          <a:prstGeom prst="rect">
            <a:avLst/>
          </a:prstGeom>
        </p:spPr>
        <p:txBody>
          <a:bodyPr vert="horz" wrap="square" lIns="0" tIns="13335" rIns="0" bIns="0" rtlCol="0">
            <a:spAutoFit/>
          </a:bodyPr>
          <a:lstStyle/>
          <a:p>
            <a:pPr marL="12700">
              <a:lnSpc>
                <a:spcPct val="100000"/>
              </a:lnSpc>
              <a:spcBef>
                <a:spcPts val="105"/>
              </a:spcBef>
            </a:pPr>
            <a:r>
              <a:rPr dirty="0">
                <a:solidFill>
                  <a:srgbClr val="C00000"/>
                </a:solidFill>
              </a:rPr>
              <a:t>Selection of</a:t>
            </a:r>
            <a:r>
              <a:rPr spc="-110" dirty="0">
                <a:solidFill>
                  <a:srgbClr val="C00000"/>
                </a:solidFill>
              </a:rPr>
              <a:t> </a:t>
            </a:r>
            <a:r>
              <a:rPr dirty="0">
                <a:solidFill>
                  <a:srgbClr val="C00000"/>
                </a:solidFill>
              </a:rPr>
              <a:t>field</a:t>
            </a:r>
          </a:p>
        </p:txBody>
      </p:sp>
      <p:sp>
        <p:nvSpPr>
          <p:cNvPr id="3" name="object 3"/>
          <p:cNvSpPr txBox="1"/>
          <p:nvPr/>
        </p:nvSpPr>
        <p:spPr>
          <a:xfrm>
            <a:off x="687704" y="1804161"/>
            <a:ext cx="7753350" cy="3052118"/>
          </a:xfrm>
          <a:prstGeom prst="rect">
            <a:avLst/>
          </a:prstGeom>
        </p:spPr>
        <p:txBody>
          <a:bodyPr vert="horz" wrap="square" lIns="0" tIns="60960" rIns="0" bIns="0" rtlCol="0">
            <a:spAutoFit/>
          </a:bodyPr>
          <a:lstStyle/>
          <a:p>
            <a:pPr marL="241300" marR="741045" indent="-229235">
              <a:lnSpc>
                <a:spcPts val="3020"/>
              </a:lnSpc>
              <a:spcBef>
                <a:spcPts val="480"/>
              </a:spcBef>
              <a:buFont typeface="Arial"/>
              <a:buChar char="•"/>
              <a:tabLst>
                <a:tab pos="241935" algn="l"/>
                <a:tab pos="1560830" algn="l"/>
              </a:tabLst>
            </a:pPr>
            <a:r>
              <a:rPr sz="2800" spc="-5" dirty="0">
                <a:solidFill>
                  <a:srgbClr val="00B050"/>
                </a:solidFill>
                <a:latin typeface="Times New Roman"/>
                <a:cs typeface="Times New Roman"/>
              </a:rPr>
              <a:t>Fertile irrigated field with light to medium textured soil should be  selected	</a:t>
            </a:r>
            <a:r>
              <a:rPr sz="2800" dirty="0">
                <a:solidFill>
                  <a:srgbClr val="00B050"/>
                </a:solidFill>
                <a:latin typeface="Times New Roman"/>
                <a:cs typeface="Times New Roman"/>
              </a:rPr>
              <a:t>for hybrid </a:t>
            </a:r>
            <a:r>
              <a:rPr sz="2800" spc="-5" dirty="0">
                <a:solidFill>
                  <a:srgbClr val="00B050"/>
                </a:solidFill>
                <a:latin typeface="Times New Roman"/>
                <a:cs typeface="Times New Roman"/>
              </a:rPr>
              <a:t>seed</a:t>
            </a:r>
            <a:r>
              <a:rPr sz="2800" spc="-40" dirty="0">
                <a:solidFill>
                  <a:srgbClr val="00B050"/>
                </a:solidFill>
                <a:latin typeface="Times New Roman"/>
                <a:cs typeface="Times New Roman"/>
              </a:rPr>
              <a:t> </a:t>
            </a:r>
            <a:r>
              <a:rPr sz="2800" spc="-5" dirty="0">
                <a:solidFill>
                  <a:srgbClr val="00B050"/>
                </a:solidFill>
                <a:latin typeface="Times New Roman"/>
                <a:cs typeface="Times New Roman"/>
              </a:rPr>
              <a:t>production.</a:t>
            </a:r>
            <a:endParaRPr sz="2800">
              <a:solidFill>
                <a:srgbClr val="00B050"/>
              </a:solidFill>
              <a:latin typeface="Times New Roman"/>
              <a:cs typeface="Times New Roman"/>
            </a:endParaRPr>
          </a:p>
          <a:p>
            <a:pPr marL="241300" indent="-229235">
              <a:lnSpc>
                <a:spcPct val="100000"/>
              </a:lnSpc>
              <a:spcBef>
                <a:spcPts val="635"/>
              </a:spcBef>
              <a:buFont typeface="Arial"/>
              <a:buChar char="•"/>
              <a:tabLst>
                <a:tab pos="241935" algn="l"/>
                <a:tab pos="4371340" algn="l"/>
              </a:tabLst>
            </a:pPr>
            <a:r>
              <a:rPr sz="2800" spc="-5" dirty="0">
                <a:solidFill>
                  <a:srgbClr val="00B050"/>
                </a:solidFill>
                <a:latin typeface="Times New Roman"/>
                <a:cs typeface="Times New Roman"/>
              </a:rPr>
              <a:t>Isolation distance</a:t>
            </a:r>
            <a:r>
              <a:rPr sz="2800" spc="15" dirty="0">
                <a:solidFill>
                  <a:srgbClr val="00B050"/>
                </a:solidFill>
                <a:latin typeface="Times New Roman"/>
                <a:cs typeface="Times New Roman"/>
              </a:rPr>
              <a:t> </a:t>
            </a:r>
            <a:r>
              <a:rPr sz="2800" spc="-5" dirty="0">
                <a:solidFill>
                  <a:srgbClr val="00B050"/>
                </a:solidFill>
                <a:latin typeface="Times New Roman"/>
                <a:cs typeface="Times New Roman"/>
              </a:rPr>
              <a:t>of</a:t>
            </a:r>
            <a:r>
              <a:rPr sz="2800" spc="35" dirty="0">
                <a:solidFill>
                  <a:srgbClr val="00B050"/>
                </a:solidFill>
                <a:latin typeface="Times New Roman"/>
                <a:cs typeface="Times New Roman"/>
              </a:rPr>
              <a:t> </a:t>
            </a:r>
            <a:r>
              <a:rPr sz="2800" spc="-5" dirty="0">
                <a:solidFill>
                  <a:srgbClr val="00B050"/>
                </a:solidFill>
                <a:latin typeface="Times New Roman"/>
                <a:cs typeface="Times New Roman"/>
              </a:rPr>
              <a:t>1500m	</a:t>
            </a:r>
            <a:r>
              <a:rPr sz="2800" dirty="0">
                <a:solidFill>
                  <a:srgbClr val="00B050"/>
                </a:solidFill>
                <a:latin typeface="Times New Roman"/>
                <a:cs typeface="Times New Roman"/>
              </a:rPr>
              <a:t>from </a:t>
            </a:r>
            <a:r>
              <a:rPr sz="2800" spc="-5" dirty="0">
                <a:solidFill>
                  <a:srgbClr val="00B050"/>
                </a:solidFill>
                <a:latin typeface="Times New Roman"/>
                <a:cs typeface="Times New Roman"/>
              </a:rPr>
              <a:t>other field of </a:t>
            </a:r>
            <a:r>
              <a:rPr sz="2800" spc="-10" dirty="0">
                <a:solidFill>
                  <a:srgbClr val="00B050"/>
                </a:solidFill>
                <a:latin typeface="Times New Roman"/>
                <a:cs typeface="Times New Roman"/>
              </a:rPr>
              <a:t>same</a:t>
            </a:r>
            <a:r>
              <a:rPr sz="2800" spc="-5" dirty="0">
                <a:solidFill>
                  <a:srgbClr val="00B050"/>
                </a:solidFill>
                <a:latin typeface="Times New Roman"/>
                <a:cs typeface="Times New Roman"/>
              </a:rPr>
              <a:t> species.</a:t>
            </a:r>
            <a:endParaRPr sz="2800">
              <a:solidFill>
                <a:srgbClr val="00B050"/>
              </a:solidFill>
              <a:latin typeface="Times New Roman"/>
              <a:cs typeface="Times New Roman"/>
            </a:endParaRPr>
          </a:p>
          <a:p>
            <a:pPr marL="241300" marR="5080" indent="-229235">
              <a:lnSpc>
                <a:spcPts val="3020"/>
              </a:lnSpc>
              <a:spcBef>
                <a:spcPts val="1045"/>
              </a:spcBef>
              <a:buFont typeface="Arial"/>
              <a:buChar char="•"/>
              <a:tabLst>
                <a:tab pos="241935" algn="l"/>
              </a:tabLst>
            </a:pPr>
            <a:r>
              <a:rPr sz="2800" spc="-5" dirty="0">
                <a:solidFill>
                  <a:srgbClr val="00B050"/>
                </a:solidFill>
                <a:latin typeface="Times New Roman"/>
                <a:cs typeface="Times New Roman"/>
              </a:rPr>
              <a:t>Field should </a:t>
            </a:r>
            <a:r>
              <a:rPr sz="2800" dirty="0">
                <a:solidFill>
                  <a:srgbClr val="00B050"/>
                </a:solidFill>
                <a:latin typeface="Times New Roman"/>
                <a:cs typeface="Times New Roman"/>
              </a:rPr>
              <a:t>not </a:t>
            </a:r>
            <a:r>
              <a:rPr sz="2800" spc="-5" dirty="0">
                <a:solidFill>
                  <a:srgbClr val="00B050"/>
                </a:solidFill>
                <a:latin typeface="Times New Roman"/>
                <a:cs typeface="Times New Roman"/>
              </a:rPr>
              <a:t>have rapeseed-mustard crop </a:t>
            </a:r>
            <a:r>
              <a:rPr sz="2800" dirty="0">
                <a:solidFill>
                  <a:srgbClr val="00B050"/>
                </a:solidFill>
                <a:latin typeface="Times New Roman"/>
                <a:cs typeface="Times New Roman"/>
              </a:rPr>
              <a:t>for </a:t>
            </a:r>
            <a:r>
              <a:rPr sz="2800" spc="-5" dirty="0">
                <a:solidFill>
                  <a:srgbClr val="00B050"/>
                </a:solidFill>
                <a:latin typeface="Times New Roman"/>
                <a:cs typeface="Times New Roman"/>
              </a:rPr>
              <a:t>at least </a:t>
            </a:r>
            <a:r>
              <a:rPr sz="2800" dirty="0">
                <a:solidFill>
                  <a:srgbClr val="00B050"/>
                </a:solidFill>
                <a:latin typeface="Times New Roman"/>
                <a:cs typeface="Times New Roman"/>
              </a:rPr>
              <a:t>three </a:t>
            </a:r>
            <a:r>
              <a:rPr sz="2800" spc="-5" dirty="0">
                <a:solidFill>
                  <a:srgbClr val="00B050"/>
                </a:solidFill>
                <a:latin typeface="Times New Roman"/>
                <a:cs typeface="Times New Roman"/>
              </a:rPr>
              <a:t>previous  years.</a:t>
            </a:r>
            <a:endParaRPr sz="2800">
              <a:solidFill>
                <a:srgbClr val="00B050"/>
              </a:solidFill>
              <a:latin typeface="Times New Roman"/>
              <a:cs typeface="Times New Roman"/>
            </a:endParaRPr>
          </a:p>
        </p:txBody>
      </p:sp>
      <p:sp>
        <p:nvSpPr>
          <p:cNvPr id="4" name="object 4"/>
          <p:cNvSpPr/>
          <p:nvPr/>
        </p:nvSpPr>
        <p:spPr>
          <a:xfrm>
            <a:off x="6553200" y="4546092"/>
            <a:ext cx="2380487" cy="215950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687704" y="733426"/>
            <a:ext cx="5560696" cy="690574"/>
          </a:xfrm>
          <a:prstGeom prst="rect">
            <a:avLst/>
          </a:prstGeom>
        </p:spPr>
        <p:txBody>
          <a:bodyPr vert="horz" wrap="square" lIns="0" tIns="13335" rIns="0" bIns="0" rtlCol="0">
            <a:spAutoFit/>
          </a:bodyPr>
          <a:lstStyle/>
          <a:p>
            <a:pPr marL="12700">
              <a:lnSpc>
                <a:spcPct val="100000"/>
              </a:lnSpc>
              <a:spcBef>
                <a:spcPts val="105"/>
              </a:spcBef>
            </a:pPr>
            <a:r>
              <a:rPr>
                <a:solidFill>
                  <a:srgbClr val="C00000"/>
                </a:solidFill>
              </a:rPr>
              <a:t>Seed </a:t>
            </a:r>
            <a:r>
              <a:rPr smtClean="0">
                <a:solidFill>
                  <a:srgbClr val="C00000"/>
                </a:solidFill>
              </a:rPr>
              <a:t>rate</a:t>
            </a:r>
            <a:endParaRPr spc="-5" dirty="0">
              <a:solidFill>
                <a:srgbClr val="C00000"/>
              </a:solidFill>
            </a:endParaRPr>
          </a:p>
        </p:txBody>
      </p:sp>
      <p:sp>
        <p:nvSpPr>
          <p:cNvPr id="3" name="object 3"/>
          <p:cNvSpPr txBox="1"/>
          <p:nvPr/>
        </p:nvSpPr>
        <p:spPr>
          <a:xfrm>
            <a:off x="687704" y="1396137"/>
            <a:ext cx="7011353" cy="1001813"/>
          </a:xfrm>
          <a:prstGeom prst="rect">
            <a:avLst/>
          </a:prstGeom>
        </p:spPr>
        <p:txBody>
          <a:bodyPr vert="horz" wrap="square" lIns="0" tIns="12700" rIns="0" bIns="0" rtlCol="0">
            <a:spAutoFit/>
          </a:bodyPr>
          <a:lstStyle/>
          <a:p>
            <a:pPr marL="241935" marR="5080" indent="-241935">
              <a:lnSpc>
                <a:spcPct val="120000"/>
              </a:lnSpc>
              <a:spcBef>
                <a:spcPts val="100"/>
              </a:spcBef>
              <a:buFont typeface="Arial"/>
              <a:buChar char="•"/>
              <a:tabLst>
                <a:tab pos="241935" algn="l"/>
              </a:tabLst>
            </a:pPr>
            <a:r>
              <a:rPr sz="2800" spc="-5" dirty="0">
                <a:solidFill>
                  <a:srgbClr val="00B050"/>
                </a:solidFill>
                <a:latin typeface="Times New Roman"/>
                <a:cs typeface="Times New Roman"/>
              </a:rPr>
              <a:t>Quantity of seed required to sow </a:t>
            </a:r>
            <a:r>
              <a:rPr sz="2800" dirty="0">
                <a:solidFill>
                  <a:srgbClr val="00B050"/>
                </a:solidFill>
                <a:latin typeface="Times New Roman"/>
                <a:cs typeface="Times New Roman"/>
              </a:rPr>
              <a:t>one </a:t>
            </a:r>
            <a:r>
              <a:rPr sz="2800" spc="-5" dirty="0">
                <a:solidFill>
                  <a:srgbClr val="00B050"/>
                </a:solidFill>
                <a:latin typeface="Times New Roman"/>
                <a:cs typeface="Times New Roman"/>
              </a:rPr>
              <a:t>hectare of seed production  plot</a:t>
            </a:r>
            <a:r>
              <a:rPr sz="2800" spc="-15" dirty="0">
                <a:solidFill>
                  <a:srgbClr val="00B050"/>
                </a:solidFill>
                <a:latin typeface="Times New Roman"/>
                <a:cs typeface="Times New Roman"/>
              </a:rPr>
              <a:t> </a:t>
            </a:r>
            <a:r>
              <a:rPr sz="2800" spc="-5" dirty="0">
                <a:solidFill>
                  <a:srgbClr val="00B050"/>
                </a:solidFill>
                <a:latin typeface="Times New Roman"/>
                <a:cs typeface="Times New Roman"/>
              </a:rPr>
              <a:t>is</a:t>
            </a:r>
            <a:endParaRPr sz="2800">
              <a:solidFill>
                <a:srgbClr val="00B050"/>
              </a:solidFill>
              <a:latin typeface="Times New Roman"/>
              <a:cs typeface="Times New Roman"/>
            </a:endParaRPr>
          </a:p>
        </p:txBody>
      </p:sp>
      <p:sp>
        <p:nvSpPr>
          <p:cNvPr id="4" name="object 4"/>
          <p:cNvSpPr txBox="1"/>
          <p:nvPr/>
        </p:nvSpPr>
        <p:spPr>
          <a:xfrm>
            <a:off x="4114800" y="2538455"/>
            <a:ext cx="1858518" cy="1351652"/>
          </a:xfrm>
          <a:prstGeom prst="rect">
            <a:avLst/>
          </a:prstGeom>
        </p:spPr>
        <p:txBody>
          <a:bodyPr vert="horz" wrap="square" lIns="0" tIns="233680" rIns="0" bIns="0" rtlCol="0">
            <a:spAutoFit/>
          </a:bodyPr>
          <a:lstStyle/>
          <a:p>
            <a:pPr marL="26670" algn="ctr">
              <a:lnSpc>
                <a:spcPct val="100000"/>
              </a:lnSpc>
              <a:spcBef>
                <a:spcPts val="1840"/>
              </a:spcBef>
            </a:pPr>
            <a:r>
              <a:rPr sz="3200" spc="-5" dirty="0">
                <a:solidFill>
                  <a:srgbClr val="00B050"/>
                </a:solidFill>
                <a:latin typeface="Carlito"/>
                <a:cs typeface="Carlito"/>
              </a:rPr>
              <a:t>R-line</a:t>
            </a:r>
            <a:endParaRPr sz="3200">
              <a:solidFill>
                <a:srgbClr val="00B050"/>
              </a:solidFill>
              <a:latin typeface="Carlito"/>
              <a:cs typeface="Carlito"/>
            </a:endParaRPr>
          </a:p>
          <a:p>
            <a:pPr marL="12700" algn="ctr">
              <a:lnSpc>
                <a:spcPct val="100000"/>
              </a:lnSpc>
              <a:spcBef>
                <a:spcPts val="1510"/>
              </a:spcBef>
            </a:pPr>
            <a:r>
              <a:rPr sz="2800" spc="-10" dirty="0">
                <a:solidFill>
                  <a:srgbClr val="00B050"/>
                </a:solidFill>
                <a:latin typeface="Times New Roman"/>
                <a:cs typeface="Times New Roman"/>
              </a:rPr>
              <a:t>male</a:t>
            </a:r>
            <a:r>
              <a:rPr sz="2800" spc="-60" dirty="0">
                <a:solidFill>
                  <a:srgbClr val="00B050"/>
                </a:solidFill>
                <a:latin typeface="Times New Roman"/>
                <a:cs typeface="Times New Roman"/>
              </a:rPr>
              <a:t> </a:t>
            </a:r>
            <a:r>
              <a:rPr sz="2800" spc="-5" dirty="0">
                <a:solidFill>
                  <a:srgbClr val="00B050"/>
                </a:solidFill>
                <a:latin typeface="Times New Roman"/>
                <a:cs typeface="Times New Roman"/>
              </a:rPr>
              <a:t>parent</a:t>
            </a:r>
            <a:endParaRPr sz="2800">
              <a:solidFill>
                <a:srgbClr val="00B050"/>
              </a:solidFill>
              <a:latin typeface="Times New Roman"/>
              <a:cs typeface="Times New Roman"/>
            </a:endParaRPr>
          </a:p>
        </p:txBody>
      </p:sp>
      <p:sp>
        <p:nvSpPr>
          <p:cNvPr id="5" name="object 5"/>
          <p:cNvSpPr txBox="1"/>
          <p:nvPr/>
        </p:nvSpPr>
        <p:spPr>
          <a:xfrm>
            <a:off x="990600" y="2667000"/>
            <a:ext cx="2286000" cy="1178528"/>
          </a:xfrm>
          <a:prstGeom prst="rect">
            <a:avLst/>
          </a:prstGeom>
        </p:spPr>
        <p:txBody>
          <a:bodyPr vert="horz" wrap="square" lIns="0" tIns="138430" rIns="0" bIns="0" rtlCol="0">
            <a:spAutoFit/>
          </a:bodyPr>
          <a:lstStyle/>
          <a:p>
            <a:pPr marL="438150">
              <a:lnSpc>
                <a:spcPct val="100000"/>
              </a:lnSpc>
              <a:spcBef>
                <a:spcPts val="1090"/>
              </a:spcBef>
            </a:pPr>
            <a:r>
              <a:rPr sz="3200" spc="-5" dirty="0">
                <a:solidFill>
                  <a:srgbClr val="00B050"/>
                </a:solidFill>
                <a:latin typeface="Carlito"/>
                <a:cs typeface="Carlito"/>
              </a:rPr>
              <a:t>A-line</a:t>
            </a:r>
            <a:endParaRPr sz="3200">
              <a:solidFill>
                <a:srgbClr val="00B050"/>
              </a:solidFill>
              <a:latin typeface="Carlito"/>
              <a:cs typeface="Carlito"/>
            </a:endParaRPr>
          </a:p>
          <a:p>
            <a:pPr marL="12700">
              <a:lnSpc>
                <a:spcPct val="100000"/>
              </a:lnSpc>
              <a:spcBef>
                <a:spcPts val="865"/>
              </a:spcBef>
            </a:pPr>
            <a:r>
              <a:rPr sz="2800" spc="-5" dirty="0">
                <a:solidFill>
                  <a:srgbClr val="00B050"/>
                </a:solidFill>
                <a:latin typeface="Times New Roman"/>
                <a:cs typeface="Times New Roman"/>
              </a:rPr>
              <a:t>Female</a:t>
            </a:r>
            <a:r>
              <a:rPr sz="2800" spc="-60" dirty="0">
                <a:solidFill>
                  <a:srgbClr val="00B050"/>
                </a:solidFill>
                <a:latin typeface="Times New Roman"/>
                <a:cs typeface="Times New Roman"/>
              </a:rPr>
              <a:t> </a:t>
            </a:r>
            <a:r>
              <a:rPr sz="2800" spc="-5" dirty="0">
                <a:solidFill>
                  <a:srgbClr val="00B050"/>
                </a:solidFill>
                <a:latin typeface="Times New Roman"/>
                <a:cs typeface="Times New Roman"/>
              </a:rPr>
              <a:t>parent</a:t>
            </a:r>
            <a:endParaRPr sz="2800">
              <a:solidFill>
                <a:srgbClr val="00B050"/>
              </a:solidFill>
              <a:latin typeface="Times New Roman"/>
              <a:cs typeface="Times New Roman"/>
            </a:endParaRPr>
          </a:p>
        </p:txBody>
      </p:sp>
      <p:sp>
        <p:nvSpPr>
          <p:cNvPr id="6" name="object 6"/>
          <p:cNvSpPr txBox="1"/>
          <p:nvPr/>
        </p:nvSpPr>
        <p:spPr>
          <a:xfrm>
            <a:off x="1219200" y="4124909"/>
            <a:ext cx="1447799" cy="443070"/>
          </a:xfrm>
          <a:prstGeom prst="rect">
            <a:avLst/>
          </a:prstGeom>
        </p:spPr>
        <p:txBody>
          <a:bodyPr vert="horz" wrap="square" lIns="0" tIns="12065" rIns="0" bIns="0" rtlCol="0">
            <a:spAutoFit/>
          </a:bodyPr>
          <a:lstStyle/>
          <a:p>
            <a:pPr marL="12700" algn="ctr">
              <a:lnSpc>
                <a:spcPct val="100000"/>
              </a:lnSpc>
              <a:spcBef>
                <a:spcPts val="95"/>
              </a:spcBef>
            </a:pPr>
            <a:r>
              <a:rPr sz="2800" spc="-5" smtClean="0">
                <a:solidFill>
                  <a:srgbClr val="C00000"/>
                </a:solidFill>
                <a:latin typeface="Times New Roman"/>
                <a:cs typeface="Times New Roman"/>
              </a:rPr>
              <a:t>1875g</a:t>
            </a:r>
            <a:r>
              <a:rPr lang="en-US" sz="2800" spc="-5" dirty="0" smtClean="0">
                <a:solidFill>
                  <a:srgbClr val="C00000"/>
                </a:solidFill>
                <a:latin typeface="Times New Roman"/>
                <a:cs typeface="Times New Roman"/>
              </a:rPr>
              <a:t>       </a:t>
            </a:r>
            <a:endParaRPr sz="2800">
              <a:latin typeface="Times New Roman"/>
              <a:cs typeface="Times New Roman"/>
            </a:endParaRPr>
          </a:p>
        </p:txBody>
      </p:sp>
      <p:sp>
        <p:nvSpPr>
          <p:cNvPr id="7" name="object 7"/>
          <p:cNvSpPr txBox="1"/>
          <p:nvPr/>
        </p:nvSpPr>
        <p:spPr>
          <a:xfrm>
            <a:off x="4114800" y="4114241"/>
            <a:ext cx="1302925" cy="443070"/>
          </a:xfrm>
          <a:prstGeom prst="rect">
            <a:avLst/>
          </a:prstGeom>
        </p:spPr>
        <p:txBody>
          <a:bodyPr vert="horz" wrap="square" lIns="0" tIns="12065" rIns="0" bIns="0" rtlCol="0">
            <a:spAutoFit/>
          </a:bodyPr>
          <a:lstStyle/>
          <a:p>
            <a:pPr marL="12700" algn="ctr">
              <a:lnSpc>
                <a:spcPct val="100000"/>
              </a:lnSpc>
              <a:spcBef>
                <a:spcPts val="95"/>
              </a:spcBef>
            </a:pPr>
            <a:r>
              <a:rPr sz="2800" spc="-10" dirty="0">
                <a:solidFill>
                  <a:srgbClr val="C00000"/>
                </a:solidFill>
                <a:latin typeface="Carlito"/>
                <a:cs typeface="Carlito"/>
              </a:rPr>
              <a:t>875g</a:t>
            </a:r>
            <a:endParaRPr sz="2800">
              <a:latin typeface="Carlito"/>
              <a:cs typeface="Carlito"/>
            </a:endParaRPr>
          </a:p>
        </p:txBody>
      </p:sp>
      <p:sp>
        <p:nvSpPr>
          <p:cNvPr id="8" name="object 8"/>
          <p:cNvSpPr txBox="1"/>
          <p:nvPr/>
        </p:nvSpPr>
        <p:spPr>
          <a:xfrm>
            <a:off x="3525297" y="2852115"/>
            <a:ext cx="177641" cy="514350"/>
          </a:xfrm>
          <a:prstGeom prst="rect">
            <a:avLst/>
          </a:prstGeom>
        </p:spPr>
        <p:txBody>
          <a:bodyPr vert="horz" wrap="square" lIns="0" tIns="13335" rIns="0" bIns="0" rtlCol="0">
            <a:spAutoFit/>
          </a:bodyPr>
          <a:lstStyle/>
          <a:p>
            <a:pPr marL="12700">
              <a:lnSpc>
                <a:spcPct val="100000"/>
              </a:lnSpc>
              <a:spcBef>
                <a:spcPts val="105"/>
              </a:spcBef>
            </a:pPr>
            <a:r>
              <a:rPr sz="3200" dirty="0">
                <a:latin typeface="Carlito"/>
                <a:cs typeface="Carlito"/>
              </a:rPr>
              <a:t>X</a:t>
            </a:r>
            <a:endParaRPr sz="3200">
              <a:latin typeface="Carlito"/>
              <a:cs typeface="Carlito"/>
            </a:endParaRPr>
          </a:p>
        </p:txBody>
      </p:sp>
      <p:sp>
        <p:nvSpPr>
          <p:cNvPr id="9" name="object 9"/>
          <p:cNvSpPr/>
          <p:nvPr/>
        </p:nvSpPr>
        <p:spPr>
          <a:xfrm>
            <a:off x="6456807" y="2581655"/>
            <a:ext cx="2167128" cy="263499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221104" y="533400"/>
            <a:ext cx="6398896" cy="690574"/>
          </a:xfrm>
          <a:prstGeom prst="rect">
            <a:avLst/>
          </a:prstGeom>
        </p:spPr>
        <p:txBody>
          <a:bodyPr vert="horz" wrap="square" lIns="0" tIns="13335" rIns="0" bIns="0" rtlCol="0">
            <a:spAutoFit/>
          </a:bodyPr>
          <a:lstStyle/>
          <a:p>
            <a:pPr marL="12700">
              <a:lnSpc>
                <a:spcPct val="100000"/>
              </a:lnSpc>
              <a:spcBef>
                <a:spcPts val="105"/>
              </a:spcBef>
            </a:pPr>
            <a:r>
              <a:rPr spc="-15" dirty="0">
                <a:solidFill>
                  <a:srgbClr val="C00000"/>
                </a:solidFill>
              </a:rPr>
              <a:t>Time </a:t>
            </a:r>
            <a:r>
              <a:rPr dirty="0">
                <a:solidFill>
                  <a:srgbClr val="C00000"/>
                </a:solidFill>
              </a:rPr>
              <a:t>and method of</a:t>
            </a:r>
            <a:r>
              <a:rPr spc="-100" dirty="0">
                <a:solidFill>
                  <a:srgbClr val="C00000"/>
                </a:solidFill>
              </a:rPr>
              <a:t> </a:t>
            </a:r>
            <a:r>
              <a:rPr dirty="0">
                <a:solidFill>
                  <a:srgbClr val="C00000"/>
                </a:solidFill>
              </a:rPr>
              <a:t>sowing</a:t>
            </a:r>
          </a:p>
        </p:txBody>
      </p:sp>
      <p:sp>
        <p:nvSpPr>
          <p:cNvPr id="3" name="object 3"/>
          <p:cNvSpPr txBox="1"/>
          <p:nvPr/>
        </p:nvSpPr>
        <p:spPr>
          <a:xfrm>
            <a:off x="668654" y="1718587"/>
            <a:ext cx="7527608" cy="2967355"/>
          </a:xfrm>
          <a:prstGeom prst="rect">
            <a:avLst/>
          </a:prstGeom>
        </p:spPr>
        <p:txBody>
          <a:bodyPr vert="horz" wrap="square" lIns="0" tIns="97790" rIns="0" bIns="0" rtlCol="0">
            <a:spAutoFit/>
          </a:bodyPr>
          <a:lstStyle/>
          <a:p>
            <a:pPr marL="266700" indent="-229235">
              <a:lnSpc>
                <a:spcPct val="100000"/>
              </a:lnSpc>
              <a:spcBef>
                <a:spcPts val="770"/>
              </a:spcBef>
              <a:buFont typeface="Arial"/>
              <a:buChar char="•"/>
              <a:tabLst>
                <a:tab pos="267335" algn="l"/>
              </a:tabLst>
            </a:pPr>
            <a:r>
              <a:rPr sz="2800" spc="-5" dirty="0">
                <a:solidFill>
                  <a:srgbClr val="00B050"/>
                </a:solidFill>
                <a:latin typeface="Times New Roman"/>
                <a:cs typeface="Times New Roman"/>
              </a:rPr>
              <a:t>The optimum </a:t>
            </a:r>
            <a:r>
              <a:rPr sz="2800" spc="-10" dirty="0">
                <a:solidFill>
                  <a:srgbClr val="00B050"/>
                </a:solidFill>
                <a:latin typeface="Times New Roman"/>
                <a:cs typeface="Times New Roman"/>
              </a:rPr>
              <a:t>time </a:t>
            </a:r>
            <a:r>
              <a:rPr sz="2800" dirty="0">
                <a:solidFill>
                  <a:srgbClr val="00B050"/>
                </a:solidFill>
                <a:latin typeface="Times New Roman"/>
                <a:cs typeface="Times New Roman"/>
              </a:rPr>
              <a:t>of </a:t>
            </a:r>
            <a:r>
              <a:rPr sz="2800" spc="-5" dirty="0">
                <a:solidFill>
                  <a:srgbClr val="00B050"/>
                </a:solidFill>
                <a:latin typeface="Times New Roman"/>
                <a:cs typeface="Times New Roman"/>
              </a:rPr>
              <a:t>sowing is </a:t>
            </a:r>
            <a:r>
              <a:rPr sz="2800" dirty="0">
                <a:solidFill>
                  <a:srgbClr val="C00000"/>
                </a:solidFill>
                <a:latin typeface="Times New Roman"/>
                <a:cs typeface="Times New Roman"/>
              </a:rPr>
              <a:t>10</a:t>
            </a:r>
            <a:r>
              <a:rPr sz="2775" baseline="25525" dirty="0">
                <a:solidFill>
                  <a:srgbClr val="C00000"/>
                </a:solidFill>
                <a:latin typeface="Times New Roman"/>
                <a:cs typeface="Times New Roman"/>
              </a:rPr>
              <a:t>th </a:t>
            </a:r>
            <a:r>
              <a:rPr sz="2800" spc="-5" dirty="0">
                <a:solidFill>
                  <a:srgbClr val="C00000"/>
                </a:solidFill>
                <a:latin typeface="Times New Roman"/>
                <a:cs typeface="Times New Roman"/>
              </a:rPr>
              <a:t>to </a:t>
            </a:r>
            <a:r>
              <a:rPr sz="2800" spc="5" dirty="0">
                <a:solidFill>
                  <a:srgbClr val="C00000"/>
                </a:solidFill>
                <a:latin typeface="Times New Roman"/>
                <a:cs typeface="Times New Roman"/>
              </a:rPr>
              <a:t>31</a:t>
            </a:r>
            <a:r>
              <a:rPr sz="2775" spc="7" baseline="25525" dirty="0">
                <a:solidFill>
                  <a:srgbClr val="C00000"/>
                </a:solidFill>
                <a:latin typeface="Times New Roman"/>
                <a:cs typeface="Times New Roman"/>
              </a:rPr>
              <a:t>st </a:t>
            </a:r>
            <a:r>
              <a:rPr sz="2800" spc="-5" dirty="0">
                <a:solidFill>
                  <a:srgbClr val="C00000"/>
                </a:solidFill>
                <a:latin typeface="Times New Roman"/>
                <a:cs typeface="Times New Roman"/>
              </a:rPr>
              <a:t>October</a:t>
            </a:r>
            <a:endParaRPr sz="2800">
              <a:latin typeface="Times New Roman"/>
              <a:cs typeface="Times New Roman"/>
            </a:endParaRPr>
          </a:p>
          <a:p>
            <a:pPr marL="266700" indent="-229235">
              <a:lnSpc>
                <a:spcPct val="100000"/>
              </a:lnSpc>
              <a:spcBef>
                <a:spcPts val="670"/>
              </a:spcBef>
              <a:buFont typeface="Arial"/>
              <a:buChar char="•"/>
              <a:tabLst>
                <a:tab pos="267335" algn="l"/>
              </a:tabLst>
            </a:pPr>
            <a:r>
              <a:rPr sz="2800" spc="-5" dirty="0">
                <a:solidFill>
                  <a:srgbClr val="00B050"/>
                </a:solidFill>
                <a:latin typeface="Times New Roman"/>
                <a:cs typeface="Times New Roman"/>
              </a:rPr>
              <a:t>Female to </a:t>
            </a:r>
            <a:r>
              <a:rPr sz="2800" spc="-10">
                <a:solidFill>
                  <a:srgbClr val="00B050"/>
                </a:solidFill>
                <a:latin typeface="Times New Roman"/>
                <a:cs typeface="Times New Roman"/>
              </a:rPr>
              <a:t>male </a:t>
            </a:r>
            <a:r>
              <a:rPr sz="2800" spc="-5" smtClean="0">
                <a:solidFill>
                  <a:srgbClr val="00B050"/>
                </a:solidFill>
                <a:latin typeface="Times New Roman"/>
                <a:cs typeface="Times New Roman"/>
              </a:rPr>
              <a:t>ratio</a:t>
            </a:r>
            <a:r>
              <a:rPr lang="en-US" sz="2800" spc="-5" dirty="0" smtClean="0">
                <a:solidFill>
                  <a:srgbClr val="00B050"/>
                </a:solidFill>
                <a:latin typeface="Times New Roman"/>
                <a:cs typeface="Times New Roman"/>
              </a:rPr>
              <a:t>    </a:t>
            </a:r>
            <a:r>
              <a:rPr sz="2800" spc="-5" smtClean="0">
                <a:solidFill>
                  <a:srgbClr val="00B050"/>
                </a:solidFill>
                <a:latin typeface="Times New Roman"/>
                <a:cs typeface="Times New Roman"/>
              </a:rPr>
              <a:t> </a:t>
            </a:r>
            <a:r>
              <a:rPr lang="en-US" sz="2800" spc="-5" dirty="0" smtClean="0">
                <a:solidFill>
                  <a:srgbClr val="00B050"/>
                </a:solidFill>
                <a:latin typeface="Times New Roman"/>
                <a:cs typeface="Times New Roman"/>
              </a:rPr>
              <a:t>  </a:t>
            </a:r>
            <a:r>
              <a:rPr lang="en-US" sz="2800" b="1" spc="-5" dirty="0" smtClean="0">
                <a:solidFill>
                  <a:srgbClr val="C00000"/>
                </a:solidFill>
                <a:latin typeface="Times New Roman"/>
                <a:cs typeface="Times New Roman"/>
              </a:rPr>
              <a:t>3 ;  1</a:t>
            </a:r>
            <a:endParaRPr sz="2800" b="1">
              <a:latin typeface="Times New Roman"/>
              <a:cs typeface="Times New Roman"/>
            </a:endParaRPr>
          </a:p>
          <a:p>
            <a:pPr marL="266700" indent="-229235">
              <a:lnSpc>
                <a:spcPct val="100000"/>
              </a:lnSpc>
              <a:spcBef>
                <a:spcPts val="665"/>
              </a:spcBef>
              <a:buFont typeface="Arial"/>
              <a:buChar char="•"/>
              <a:tabLst>
                <a:tab pos="267335" algn="l"/>
              </a:tabLst>
            </a:pPr>
            <a:r>
              <a:rPr lang="en-US" sz="2800" spc="-5" dirty="0" smtClean="0">
                <a:solidFill>
                  <a:srgbClr val="00B050"/>
                </a:solidFill>
                <a:latin typeface="Times New Roman"/>
                <a:cs typeface="Times New Roman"/>
              </a:rPr>
              <a:t> </a:t>
            </a:r>
            <a:r>
              <a:rPr sz="2800" spc="-5" smtClean="0">
                <a:solidFill>
                  <a:srgbClr val="00B050"/>
                </a:solidFill>
                <a:latin typeface="Times New Roman"/>
                <a:cs typeface="Times New Roman"/>
              </a:rPr>
              <a:t>Distance </a:t>
            </a:r>
            <a:r>
              <a:rPr sz="2800" spc="-5" dirty="0">
                <a:solidFill>
                  <a:srgbClr val="00B050"/>
                </a:solidFill>
                <a:latin typeface="Times New Roman"/>
                <a:cs typeface="Times New Roman"/>
              </a:rPr>
              <a:t>between </a:t>
            </a:r>
            <a:r>
              <a:rPr sz="2800" spc="-5">
                <a:solidFill>
                  <a:srgbClr val="00B050"/>
                </a:solidFill>
                <a:latin typeface="Times New Roman"/>
                <a:cs typeface="Times New Roman"/>
              </a:rPr>
              <a:t>rows</a:t>
            </a:r>
            <a:r>
              <a:rPr sz="2800" spc="10">
                <a:solidFill>
                  <a:srgbClr val="00B050"/>
                </a:solidFill>
                <a:latin typeface="Times New Roman"/>
                <a:cs typeface="Times New Roman"/>
              </a:rPr>
              <a:t> </a:t>
            </a:r>
            <a:r>
              <a:rPr lang="en-US" sz="2800" b="1" spc="-5" dirty="0" smtClean="0">
                <a:solidFill>
                  <a:srgbClr val="C00000"/>
                </a:solidFill>
                <a:latin typeface="Times New Roman"/>
                <a:cs typeface="Times New Roman"/>
              </a:rPr>
              <a:t>45 </a:t>
            </a:r>
            <a:r>
              <a:rPr sz="2800" b="1" spc="-5" smtClean="0">
                <a:solidFill>
                  <a:srgbClr val="C00000"/>
                </a:solidFill>
                <a:latin typeface="Times New Roman"/>
                <a:cs typeface="Times New Roman"/>
              </a:rPr>
              <a:t>cm</a:t>
            </a:r>
            <a:endParaRPr sz="2800" b="1">
              <a:latin typeface="Times New Roman"/>
              <a:cs typeface="Times New Roman"/>
            </a:endParaRPr>
          </a:p>
          <a:p>
            <a:pPr marL="266700" indent="-229235">
              <a:lnSpc>
                <a:spcPct val="100000"/>
              </a:lnSpc>
              <a:spcBef>
                <a:spcPts val="660"/>
              </a:spcBef>
              <a:buFont typeface="Arial"/>
              <a:buChar char="•"/>
              <a:tabLst>
                <a:tab pos="267335" algn="l"/>
              </a:tabLst>
            </a:pPr>
            <a:r>
              <a:rPr sz="2800" spc="-5" dirty="0">
                <a:solidFill>
                  <a:srgbClr val="00B050"/>
                </a:solidFill>
                <a:latin typeface="Times New Roman"/>
                <a:cs typeface="Times New Roman"/>
              </a:rPr>
              <a:t>Distance between plants</a:t>
            </a:r>
            <a:r>
              <a:rPr sz="2800" spc="-10" dirty="0">
                <a:solidFill>
                  <a:srgbClr val="00B050"/>
                </a:solidFill>
                <a:latin typeface="Times New Roman"/>
                <a:cs typeface="Times New Roman"/>
              </a:rPr>
              <a:t> </a:t>
            </a:r>
            <a:r>
              <a:rPr sz="2800" b="1" spc="-5" dirty="0">
                <a:solidFill>
                  <a:srgbClr val="C00000"/>
                </a:solidFill>
                <a:latin typeface="Times New Roman"/>
                <a:cs typeface="Times New Roman"/>
              </a:rPr>
              <a:t>10cm</a:t>
            </a:r>
            <a:endParaRPr sz="2800" b="1">
              <a:latin typeface="Times New Roman"/>
              <a:cs typeface="Times New Roman"/>
            </a:endParaRPr>
          </a:p>
          <a:p>
            <a:pPr marL="266700" marR="30480" indent="-229235">
              <a:lnSpc>
                <a:spcPts val="3030"/>
              </a:lnSpc>
              <a:spcBef>
                <a:spcPts val="1045"/>
              </a:spcBef>
              <a:buFont typeface="Arial"/>
              <a:buChar char="•"/>
              <a:tabLst>
                <a:tab pos="267335" algn="l"/>
              </a:tabLst>
            </a:pPr>
            <a:r>
              <a:rPr sz="2800" spc="-5" dirty="0">
                <a:solidFill>
                  <a:srgbClr val="00B050"/>
                </a:solidFill>
                <a:latin typeface="Times New Roman"/>
                <a:cs typeface="Times New Roman"/>
              </a:rPr>
              <a:t>A </a:t>
            </a:r>
            <a:r>
              <a:rPr sz="2800" dirty="0">
                <a:solidFill>
                  <a:srgbClr val="00B050"/>
                </a:solidFill>
                <a:latin typeface="Times New Roman"/>
                <a:cs typeface="Times New Roman"/>
              </a:rPr>
              <a:t>strip </a:t>
            </a:r>
            <a:r>
              <a:rPr sz="2800" spc="-5" dirty="0">
                <a:solidFill>
                  <a:srgbClr val="00B050"/>
                </a:solidFill>
                <a:latin typeface="Times New Roman"/>
                <a:cs typeface="Times New Roman"/>
              </a:rPr>
              <a:t>of </a:t>
            </a:r>
            <a:r>
              <a:rPr sz="2800" spc="-10" dirty="0">
                <a:solidFill>
                  <a:srgbClr val="00B050"/>
                </a:solidFill>
                <a:latin typeface="Times New Roman"/>
                <a:cs typeface="Times New Roman"/>
              </a:rPr>
              <a:t>male </a:t>
            </a:r>
            <a:r>
              <a:rPr sz="2800" spc="-5" dirty="0">
                <a:solidFill>
                  <a:srgbClr val="00B050"/>
                </a:solidFill>
                <a:latin typeface="Times New Roman"/>
                <a:cs typeface="Times New Roman"/>
              </a:rPr>
              <a:t>parent on </a:t>
            </a:r>
            <a:r>
              <a:rPr sz="2800" spc="-10" dirty="0">
                <a:solidFill>
                  <a:srgbClr val="00B050"/>
                </a:solidFill>
                <a:latin typeface="Times New Roman"/>
                <a:cs typeface="Times New Roman"/>
              </a:rPr>
              <a:t>all </a:t>
            </a:r>
            <a:r>
              <a:rPr sz="2800" dirty="0">
                <a:solidFill>
                  <a:srgbClr val="00B050"/>
                </a:solidFill>
                <a:latin typeface="Times New Roman"/>
                <a:cs typeface="Times New Roman"/>
              </a:rPr>
              <a:t>sides </a:t>
            </a:r>
            <a:r>
              <a:rPr sz="2800" spc="-5" dirty="0">
                <a:solidFill>
                  <a:srgbClr val="00B050"/>
                </a:solidFill>
                <a:latin typeface="Times New Roman"/>
                <a:cs typeface="Times New Roman"/>
              </a:rPr>
              <a:t>of seed </a:t>
            </a:r>
            <a:r>
              <a:rPr sz="2800" dirty="0">
                <a:solidFill>
                  <a:srgbClr val="00B050"/>
                </a:solidFill>
                <a:latin typeface="Times New Roman"/>
                <a:cs typeface="Times New Roman"/>
              </a:rPr>
              <a:t>production blocks </a:t>
            </a:r>
            <a:r>
              <a:rPr sz="2800" spc="-5" dirty="0">
                <a:solidFill>
                  <a:srgbClr val="00B050"/>
                </a:solidFill>
                <a:latin typeface="Times New Roman"/>
                <a:cs typeface="Times New Roman"/>
              </a:rPr>
              <a:t>helps</a:t>
            </a:r>
            <a:r>
              <a:rPr sz="2800" spc="-180" dirty="0">
                <a:solidFill>
                  <a:srgbClr val="00B050"/>
                </a:solidFill>
                <a:latin typeface="Times New Roman"/>
                <a:cs typeface="Times New Roman"/>
              </a:rPr>
              <a:t> </a:t>
            </a:r>
            <a:r>
              <a:rPr sz="2800" spc="-5" dirty="0">
                <a:solidFill>
                  <a:srgbClr val="00B050"/>
                </a:solidFill>
                <a:latin typeface="Times New Roman"/>
                <a:cs typeface="Times New Roman"/>
              </a:rPr>
              <a:t>to  augment pollen</a:t>
            </a:r>
            <a:r>
              <a:rPr sz="2800" spc="-15" dirty="0">
                <a:solidFill>
                  <a:srgbClr val="00B050"/>
                </a:solidFill>
                <a:latin typeface="Times New Roman"/>
                <a:cs typeface="Times New Roman"/>
              </a:rPr>
              <a:t> </a:t>
            </a:r>
            <a:r>
              <a:rPr sz="2800" spc="-30" dirty="0">
                <a:solidFill>
                  <a:srgbClr val="00B050"/>
                </a:solidFill>
                <a:latin typeface="Times New Roman"/>
                <a:cs typeface="Times New Roman"/>
              </a:rPr>
              <a:t>supply.</a:t>
            </a:r>
            <a:endParaRPr sz="2800">
              <a:solidFill>
                <a:srgbClr val="00B050"/>
              </a:solidFill>
              <a:latin typeface="Times New Roman"/>
              <a:cs typeface="Times New Roman"/>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668905" y="533400"/>
            <a:ext cx="3046095" cy="690574"/>
          </a:xfrm>
          <a:prstGeom prst="rect">
            <a:avLst/>
          </a:prstGeom>
        </p:spPr>
        <p:txBody>
          <a:bodyPr vert="horz" wrap="square" lIns="0" tIns="13335" rIns="0" bIns="0" rtlCol="0">
            <a:spAutoFit/>
          </a:bodyPr>
          <a:lstStyle/>
          <a:p>
            <a:pPr marL="12700">
              <a:lnSpc>
                <a:spcPct val="100000"/>
              </a:lnSpc>
              <a:spcBef>
                <a:spcPts val="105"/>
              </a:spcBef>
            </a:pPr>
            <a:r>
              <a:rPr smtClean="0">
                <a:solidFill>
                  <a:srgbClr val="C00000"/>
                </a:solidFill>
              </a:rPr>
              <a:t>Rouging</a:t>
            </a:r>
            <a:r>
              <a:rPr lang="en-US" dirty="0" smtClean="0">
                <a:solidFill>
                  <a:srgbClr val="C00000"/>
                </a:solidFill>
              </a:rPr>
              <a:t>  </a:t>
            </a:r>
            <a:r>
              <a:rPr lang="en-US" dirty="0" smtClean="0">
                <a:solidFill>
                  <a:srgbClr val="001F5F"/>
                </a:solidFill>
              </a:rPr>
              <a:t>   </a:t>
            </a:r>
            <a:endParaRPr dirty="0">
              <a:solidFill>
                <a:srgbClr val="001F5F"/>
              </a:solidFill>
            </a:endParaRPr>
          </a:p>
        </p:txBody>
      </p:sp>
      <p:sp>
        <p:nvSpPr>
          <p:cNvPr id="3" name="object 3"/>
          <p:cNvSpPr txBox="1"/>
          <p:nvPr/>
        </p:nvSpPr>
        <p:spPr>
          <a:xfrm>
            <a:off x="228600" y="1295400"/>
            <a:ext cx="8915400" cy="3524042"/>
          </a:xfrm>
          <a:prstGeom prst="rect">
            <a:avLst/>
          </a:prstGeom>
        </p:spPr>
        <p:txBody>
          <a:bodyPr vert="horz" wrap="square" lIns="0" tIns="60960" rIns="0" bIns="0" rtlCol="0">
            <a:spAutoFit/>
          </a:bodyPr>
          <a:lstStyle/>
          <a:p>
            <a:pPr marL="241300" marR="818515" indent="-229235">
              <a:lnSpc>
                <a:spcPts val="3020"/>
              </a:lnSpc>
              <a:spcBef>
                <a:spcPts val="480"/>
              </a:spcBef>
              <a:buFont typeface="Arial"/>
              <a:buChar char="•"/>
              <a:tabLst>
                <a:tab pos="241935" algn="l"/>
              </a:tabLst>
            </a:pPr>
            <a:r>
              <a:rPr sz="2800" spc="-5" dirty="0">
                <a:solidFill>
                  <a:srgbClr val="00B050"/>
                </a:solidFill>
                <a:latin typeface="Times New Roman"/>
                <a:cs typeface="Times New Roman"/>
              </a:rPr>
              <a:t>For quality seed production </a:t>
            </a:r>
            <a:r>
              <a:rPr sz="2800" dirty="0">
                <a:solidFill>
                  <a:srgbClr val="00B050"/>
                </a:solidFill>
                <a:latin typeface="Times New Roman"/>
                <a:cs typeface="Times New Roman"/>
              </a:rPr>
              <a:t>rouging </a:t>
            </a:r>
            <a:r>
              <a:rPr sz="2800" spc="-5" dirty="0">
                <a:solidFill>
                  <a:srgbClr val="00B050"/>
                </a:solidFill>
                <a:latin typeface="Times New Roman"/>
                <a:cs typeface="Times New Roman"/>
              </a:rPr>
              <a:t>should be done 2 to 3 times  before flowering based on characters of parental</a:t>
            </a:r>
            <a:r>
              <a:rPr sz="2800" spc="25" dirty="0">
                <a:solidFill>
                  <a:srgbClr val="00B050"/>
                </a:solidFill>
                <a:latin typeface="Times New Roman"/>
                <a:cs typeface="Times New Roman"/>
              </a:rPr>
              <a:t> </a:t>
            </a:r>
            <a:r>
              <a:rPr sz="2800" spc="-5" dirty="0">
                <a:solidFill>
                  <a:srgbClr val="00B050"/>
                </a:solidFill>
                <a:latin typeface="Times New Roman"/>
                <a:cs typeface="Times New Roman"/>
              </a:rPr>
              <a:t>lines.</a:t>
            </a:r>
            <a:endParaRPr sz="2800">
              <a:solidFill>
                <a:srgbClr val="00B050"/>
              </a:solidFill>
              <a:latin typeface="Times New Roman"/>
              <a:cs typeface="Times New Roman"/>
            </a:endParaRPr>
          </a:p>
          <a:p>
            <a:pPr marL="241935" marR="917575" indent="-241935">
              <a:lnSpc>
                <a:spcPts val="4020"/>
              </a:lnSpc>
              <a:spcBef>
                <a:spcPts val="215"/>
              </a:spcBef>
              <a:buFont typeface="Arial"/>
              <a:buChar char="•"/>
              <a:tabLst>
                <a:tab pos="241935" algn="l"/>
                <a:tab pos="2142490" algn="l"/>
              </a:tabLst>
            </a:pPr>
            <a:r>
              <a:rPr sz="2800" spc="-5" dirty="0">
                <a:solidFill>
                  <a:srgbClr val="00B050"/>
                </a:solidFill>
                <a:latin typeface="Times New Roman"/>
                <a:cs typeface="Times New Roman"/>
              </a:rPr>
              <a:t>Special</a:t>
            </a:r>
            <a:r>
              <a:rPr sz="2800" dirty="0">
                <a:solidFill>
                  <a:srgbClr val="00B050"/>
                </a:solidFill>
                <a:latin typeface="Times New Roman"/>
                <a:cs typeface="Times New Roman"/>
              </a:rPr>
              <a:t> </a:t>
            </a:r>
            <a:r>
              <a:rPr sz="2800" spc="-5" dirty="0">
                <a:solidFill>
                  <a:srgbClr val="00B050"/>
                </a:solidFill>
                <a:latin typeface="Times New Roman"/>
                <a:cs typeface="Times New Roman"/>
              </a:rPr>
              <a:t>care	to remove </a:t>
            </a:r>
            <a:r>
              <a:rPr sz="2800" dirty="0">
                <a:solidFill>
                  <a:srgbClr val="00B050"/>
                </a:solidFill>
                <a:latin typeface="Times New Roman"/>
                <a:cs typeface="Times New Roman"/>
              </a:rPr>
              <a:t>pollen </a:t>
            </a:r>
            <a:r>
              <a:rPr sz="2800" spc="-5" dirty="0">
                <a:solidFill>
                  <a:srgbClr val="00B050"/>
                </a:solidFill>
                <a:latin typeface="Times New Roman"/>
                <a:cs typeface="Times New Roman"/>
              </a:rPr>
              <a:t>shredders before flower opening  in A-</a:t>
            </a:r>
            <a:r>
              <a:rPr sz="2800" spc="-145" dirty="0">
                <a:solidFill>
                  <a:srgbClr val="00B050"/>
                </a:solidFill>
                <a:latin typeface="Times New Roman"/>
                <a:cs typeface="Times New Roman"/>
              </a:rPr>
              <a:t> </a:t>
            </a:r>
            <a:r>
              <a:rPr sz="2800" spc="-5" dirty="0">
                <a:solidFill>
                  <a:srgbClr val="00B050"/>
                </a:solidFill>
                <a:latin typeface="Times New Roman"/>
                <a:cs typeface="Times New Roman"/>
              </a:rPr>
              <a:t>line.</a:t>
            </a:r>
            <a:endParaRPr sz="2800">
              <a:solidFill>
                <a:srgbClr val="00B050"/>
              </a:solidFill>
              <a:latin typeface="Times New Roman"/>
              <a:cs typeface="Times New Roman"/>
            </a:endParaRPr>
          </a:p>
          <a:p>
            <a:pPr marL="241300" marR="5080" indent="-229235">
              <a:lnSpc>
                <a:spcPts val="3030"/>
              </a:lnSpc>
              <a:spcBef>
                <a:spcPts val="795"/>
              </a:spcBef>
              <a:buFont typeface="Arial"/>
              <a:buChar char="•"/>
              <a:tabLst>
                <a:tab pos="241935" algn="l"/>
              </a:tabLst>
            </a:pPr>
            <a:r>
              <a:rPr sz="2800" spc="-5" dirty="0">
                <a:solidFill>
                  <a:srgbClr val="00B050"/>
                </a:solidFill>
                <a:latin typeface="Times New Roman"/>
                <a:cs typeface="Times New Roman"/>
              </a:rPr>
              <a:t>Special attention to remove objectionable </a:t>
            </a:r>
            <a:r>
              <a:rPr sz="2800" spc="-10" dirty="0">
                <a:solidFill>
                  <a:srgbClr val="00B050"/>
                </a:solidFill>
                <a:latin typeface="Times New Roman"/>
                <a:cs typeface="Times New Roman"/>
              </a:rPr>
              <a:t>weed </a:t>
            </a:r>
            <a:r>
              <a:rPr sz="2800" spc="-5" dirty="0">
                <a:solidFill>
                  <a:srgbClr val="00B050"/>
                </a:solidFill>
                <a:latin typeface="Times New Roman"/>
                <a:cs typeface="Times New Roman"/>
              </a:rPr>
              <a:t>Mexican prickly  </a:t>
            </a:r>
            <a:r>
              <a:rPr sz="2800" dirty="0">
                <a:solidFill>
                  <a:srgbClr val="00B050"/>
                </a:solidFill>
                <a:latin typeface="Times New Roman"/>
                <a:cs typeface="Times New Roman"/>
              </a:rPr>
              <a:t>poppy </a:t>
            </a:r>
            <a:r>
              <a:rPr sz="2800" spc="-10" dirty="0">
                <a:solidFill>
                  <a:srgbClr val="00B050"/>
                </a:solidFill>
                <a:latin typeface="Times New Roman"/>
                <a:cs typeface="Times New Roman"/>
              </a:rPr>
              <a:t>(</a:t>
            </a:r>
            <a:r>
              <a:rPr sz="2800" i="1" spc="-10">
                <a:solidFill>
                  <a:srgbClr val="00B050"/>
                </a:solidFill>
                <a:latin typeface="Times New Roman"/>
                <a:cs typeface="Times New Roman"/>
              </a:rPr>
              <a:t>Argemone </a:t>
            </a:r>
            <a:r>
              <a:rPr lang="en-US" sz="2800" i="1" spc="-5" dirty="0" smtClean="0">
                <a:solidFill>
                  <a:srgbClr val="00B050"/>
                </a:solidFill>
                <a:latin typeface="Times New Roman"/>
                <a:cs typeface="Times New Roman"/>
              </a:rPr>
              <a:t>m</a:t>
            </a:r>
            <a:r>
              <a:rPr sz="2800" i="1" spc="-5" smtClean="0">
                <a:solidFill>
                  <a:srgbClr val="00B050"/>
                </a:solidFill>
                <a:latin typeface="Times New Roman"/>
                <a:cs typeface="Times New Roman"/>
              </a:rPr>
              <a:t>exicana</a:t>
            </a:r>
            <a:r>
              <a:rPr sz="2800" spc="-5" dirty="0">
                <a:solidFill>
                  <a:srgbClr val="00B050"/>
                </a:solidFill>
                <a:latin typeface="Times New Roman"/>
                <a:cs typeface="Times New Roman"/>
              </a:rPr>
              <a:t>) which </a:t>
            </a:r>
            <a:r>
              <a:rPr sz="2800" dirty="0">
                <a:solidFill>
                  <a:srgbClr val="00B050"/>
                </a:solidFill>
                <a:latin typeface="Times New Roman"/>
                <a:cs typeface="Times New Roman"/>
              </a:rPr>
              <a:t>is </a:t>
            </a:r>
            <a:r>
              <a:rPr sz="2800" spc="-10" dirty="0">
                <a:solidFill>
                  <a:srgbClr val="00B050"/>
                </a:solidFill>
                <a:latin typeface="Times New Roman"/>
                <a:cs typeface="Times New Roman"/>
              </a:rPr>
              <a:t>commonly </a:t>
            </a:r>
            <a:r>
              <a:rPr sz="2800" dirty="0">
                <a:solidFill>
                  <a:srgbClr val="00B050"/>
                </a:solidFill>
                <a:latin typeface="Times New Roman"/>
                <a:cs typeface="Times New Roman"/>
              </a:rPr>
              <a:t>known </a:t>
            </a:r>
            <a:r>
              <a:rPr sz="2800" spc="-5" dirty="0">
                <a:solidFill>
                  <a:srgbClr val="00B050"/>
                </a:solidFill>
                <a:latin typeface="Times New Roman"/>
                <a:cs typeface="Times New Roman"/>
              </a:rPr>
              <a:t>as satyanasi  in North</a:t>
            </a:r>
            <a:r>
              <a:rPr sz="2800" spc="10" dirty="0">
                <a:solidFill>
                  <a:srgbClr val="00B050"/>
                </a:solidFill>
                <a:latin typeface="Times New Roman"/>
                <a:cs typeface="Times New Roman"/>
              </a:rPr>
              <a:t> </a:t>
            </a:r>
            <a:r>
              <a:rPr sz="2800" dirty="0">
                <a:solidFill>
                  <a:srgbClr val="00B050"/>
                </a:solidFill>
                <a:latin typeface="Times New Roman"/>
                <a:cs typeface="Times New Roman"/>
              </a:rPr>
              <a:t>India.</a:t>
            </a:r>
            <a:endParaRPr sz="2800">
              <a:solidFill>
                <a:srgbClr val="00B050"/>
              </a:solidFill>
              <a:latin typeface="Times New Roman"/>
              <a:cs typeface="Times New Roman"/>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object 2"/>
          <p:cNvSpPr/>
          <p:nvPr/>
        </p:nvSpPr>
        <p:spPr>
          <a:xfrm>
            <a:off x="232029" y="237741"/>
            <a:ext cx="8524494" cy="655777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rgbClr val="C00000"/>
                </a:solidFill>
              </a:rPr>
              <a:t>Seed processing and packaging</a:t>
            </a:r>
            <a:endParaRPr lang="en-IN" dirty="0">
              <a:solidFill>
                <a:srgbClr val="C00000"/>
              </a:solidFill>
            </a:endParaRPr>
          </a:p>
        </p:txBody>
      </p:sp>
      <p:sp>
        <p:nvSpPr>
          <p:cNvPr id="3" name="Content Placeholder 2"/>
          <p:cNvSpPr>
            <a:spLocks noGrp="1"/>
          </p:cNvSpPr>
          <p:nvPr>
            <p:ph idx="1"/>
          </p:nvPr>
        </p:nvSpPr>
        <p:spPr>
          <a:xfrm>
            <a:off x="457200" y="1295400"/>
            <a:ext cx="8229600" cy="4830763"/>
          </a:xfrm>
        </p:spPr>
        <p:txBody>
          <a:bodyPr/>
          <a:lstStyle/>
          <a:p>
            <a:r>
              <a:rPr lang="en-US" dirty="0" smtClean="0">
                <a:solidFill>
                  <a:srgbClr val="00B050"/>
                </a:solidFill>
              </a:rPr>
              <a:t>After threshing, the seed should be dried either in sunshine or in mechanical seed drier to bring the seed moisture down to 8%. </a:t>
            </a:r>
          </a:p>
          <a:p>
            <a:r>
              <a:rPr lang="en-US" dirty="0" smtClean="0">
                <a:solidFill>
                  <a:srgbClr val="00B050"/>
                </a:solidFill>
              </a:rPr>
              <a:t>The temperature of air in seed drier should not exceed 40 °C. </a:t>
            </a:r>
          </a:p>
          <a:p>
            <a:r>
              <a:rPr lang="en-US" dirty="0" smtClean="0">
                <a:solidFill>
                  <a:srgbClr val="00B050"/>
                </a:solidFill>
              </a:rPr>
              <a:t>A random sample from the dried seed is taken and </a:t>
            </a:r>
            <a:r>
              <a:rPr lang="en-US" dirty="0" err="1" smtClean="0">
                <a:solidFill>
                  <a:srgbClr val="00B050"/>
                </a:solidFill>
              </a:rPr>
              <a:t>analysed</a:t>
            </a:r>
            <a:r>
              <a:rPr lang="en-US" dirty="0" smtClean="0">
                <a:solidFill>
                  <a:srgbClr val="00B050"/>
                </a:solidFill>
              </a:rPr>
              <a:t> for quality characters and oil content before the grading.</a:t>
            </a:r>
            <a:endParaRPr lang="en-IN" dirty="0" smtClean="0">
              <a:solidFill>
                <a:srgbClr val="00B050"/>
              </a:solidFill>
            </a:endParaRPr>
          </a:p>
          <a:p>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C00000"/>
                </a:solidFill>
              </a:rPr>
              <a:t/>
            </a:r>
            <a:br>
              <a:rPr lang="en-US" b="1" dirty="0" smtClean="0">
                <a:solidFill>
                  <a:srgbClr val="C00000"/>
                </a:solidFill>
              </a:rPr>
            </a:br>
            <a:r>
              <a:rPr lang="en-US" b="1" dirty="0" smtClean="0">
                <a:solidFill>
                  <a:srgbClr val="C00000"/>
                </a:solidFill>
              </a:rPr>
              <a:t>Seed testing</a:t>
            </a:r>
            <a:r>
              <a:rPr lang="en-US" dirty="0" smtClean="0">
                <a:solidFill>
                  <a:srgbClr val="C00000"/>
                </a:solidFill>
              </a:rPr>
              <a:t> </a:t>
            </a:r>
            <a:r>
              <a:rPr lang="en-IN" dirty="0" smtClean="0">
                <a:solidFill>
                  <a:srgbClr val="C00000"/>
                </a:solidFill>
              </a:rPr>
              <a:t/>
            </a:r>
            <a:br>
              <a:rPr lang="en-IN" dirty="0" smtClean="0">
                <a:solidFill>
                  <a:srgbClr val="C00000"/>
                </a:solidFill>
              </a:rPr>
            </a:br>
            <a:endParaRPr lang="en-IN" dirty="0">
              <a:solidFill>
                <a:srgbClr val="C00000"/>
              </a:solidFill>
            </a:endParaRPr>
          </a:p>
        </p:txBody>
      </p:sp>
      <p:sp>
        <p:nvSpPr>
          <p:cNvPr id="3" name="Content Placeholder 2"/>
          <p:cNvSpPr>
            <a:spLocks noGrp="1"/>
          </p:cNvSpPr>
          <p:nvPr>
            <p:ph idx="1"/>
          </p:nvPr>
        </p:nvSpPr>
        <p:spPr>
          <a:xfrm>
            <a:off x="457200" y="990600"/>
            <a:ext cx="8229600" cy="5410200"/>
          </a:xfrm>
        </p:spPr>
        <p:txBody>
          <a:bodyPr>
            <a:normAutofit/>
          </a:bodyPr>
          <a:lstStyle/>
          <a:p>
            <a:r>
              <a:rPr lang="en-US" dirty="0" smtClean="0">
                <a:solidFill>
                  <a:srgbClr val="00B050"/>
                </a:solidFill>
              </a:rPr>
              <a:t>After processing, a sample of seed is taken to seed testing laboratory for the examination in respect of seed standards. </a:t>
            </a:r>
          </a:p>
          <a:p>
            <a:r>
              <a:rPr lang="en-US" dirty="0" smtClean="0">
                <a:solidFill>
                  <a:srgbClr val="00B050"/>
                </a:solidFill>
              </a:rPr>
              <a:t>The seed purity, germination percentage and moisture content in seed is thoroughly checked in seed testing laboratory. </a:t>
            </a:r>
          </a:p>
          <a:p>
            <a:r>
              <a:rPr lang="en-US" dirty="0" smtClean="0">
                <a:solidFill>
                  <a:srgbClr val="00B050"/>
                </a:solidFill>
              </a:rPr>
              <a:t>Breeder seed is considered of high quality because it is used for further seed multiplication chain.</a:t>
            </a:r>
            <a:endParaRPr lang="en-IN" dirty="0" smtClean="0">
              <a:solidFill>
                <a:srgbClr val="00B050"/>
              </a:solidFill>
            </a:endParaRPr>
          </a:p>
          <a:p>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Storage</a:t>
            </a:r>
            <a:r>
              <a:rPr lang="en-IN" dirty="0" smtClean="0">
                <a:solidFill>
                  <a:srgbClr val="C00000"/>
                </a:solidFill>
              </a:rPr>
              <a:t/>
            </a:r>
            <a:br>
              <a:rPr lang="en-IN" dirty="0" smtClean="0">
                <a:solidFill>
                  <a:srgbClr val="C00000"/>
                </a:solidFill>
              </a:rPr>
            </a:br>
            <a:endParaRPr lang="en-IN" dirty="0">
              <a:solidFill>
                <a:srgbClr val="C00000"/>
              </a:solidFill>
            </a:endParaRPr>
          </a:p>
        </p:txBody>
      </p:sp>
      <p:sp>
        <p:nvSpPr>
          <p:cNvPr id="3" name="Content Placeholder 2"/>
          <p:cNvSpPr>
            <a:spLocks noGrp="1"/>
          </p:cNvSpPr>
          <p:nvPr>
            <p:ph idx="1"/>
          </p:nvPr>
        </p:nvSpPr>
        <p:spPr>
          <a:xfrm>
            <a:off x="457200" y="1143000"/>
            <a:ext cx="8229600" cy="5257800"/>
          </a:xfrm>
        </p:spPr>
        <p:txBody>
          <a:bodyPr/>
          <a:lstStyle/>
          <a:p>
            <a:r>
              <a:rPr lang="en-US" dirty="0" smtClean="0">
                <a:solidFill>
                  <a:srgbClr val="00B050"/>
                </a:solidFill>
              </a:rPr>
              <a:t>Seed should be dried to bring the moisture content </a:t>
            </a:r>
            <a:r>
              <a:rPr lang="en-US" dirty="0" err="1" smtClean="0">
                <a:solidFill>
                  <a:srgbClr val="00B050"/>
                </a:solidFill>
              </a:rPr>
              <a:t>upto</a:t>
            </a:r>
            <a:r>
              <a:rPr lang="en-US" dirty="0" smtClean="0">
                <a:solidFill>
                  <a:srgbClr val="00B050"/>
                </a:solidFill>
              </a:rPr>
              <a:t> 8% before storage.</a:t>
            </a:r>
          </a:p>
          <a:p>
            <a:r>
              <a:rPr lang="en-US" dirty="0" smtClean="0">
                <a:solidFill>
                  <a:srgbClr val="00B050"/>
                </a:solidFill>
              </a:rPr>
              <a:t> Seed should be stored preferably at less than 20 °C and at less than 30% Relative Humidity (RH). </a:t>
            </a:r>
          </a:p>
          <a:p>
            <a:r>
              <a:rPr lang="en-US" dirty="0" smtClean="0">
                <a:solidFill>
                  <a:srgbClr val="00B050"/>
                </a:solidFill>
              </a:rPr>
              <a:t>The go-down should be properly fumigated to avoid storage pests.</a:t>
            </a:r>
            <a:endParaRPr lang="en-IN" dirty="0" smtClean="0">
              <a:solidFill>
                <a:srgbClr val="00B050"/>
              </a:solidFill>
            </a:endParaRPr>
          </a:p>
          <a:p>
            <a:pPr>
              <a:buNone/>
            </a:pPr>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4400" b="1" dirty="0" smtClean="0">
              <a:solidFill>
                <a:srgbClr val="C00000"/>
              </a:solidFill>
            </a:endParaRPr>
          </a:p>
          <a:p>
            <a:pPr algn="ctr">
              <a:buNone/>
            </a:pPr>
            <a:r>
              <a:rPr lang="en-US" sz="4400" b="1" dirty="0" smtClean="0">
                <a:solidFill>
                  <a:srgbClr val="C00000"/>
                </a:solidFill>
              </a:rPr>
              <a:t>Foundation and</a:t>
            </a:r>
          </a:p>
          <a:p>
            <a:pPr algn="ctr">
              <a:buNone/>
            </a:pPr>
            <a:r>
              <a:rPr lang="en-US" sz="4400" b="1" dirty="0" smtClean="0">
                <a:solidFill>
                  <a:srgbClr val="C00000"/>
                </a:solidFill>
              </a:rPr>
              <a:t> Certified Seed Production of Varieties</a:t>
            </a:r>
            <a:endParaRPr lang="en-IN"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43510"/>
          </a:xfrm>
          <a:custGeom>
            <a:avLst/>
            <a:gdLst/>
            <a:ahLst/>
            <a:cxnLst/>
            <a:rect l="l" t="t" r="r" b="b"/>
            <a:pathLst>
              <a:path w="9144000" h="143510">
                <a:moveTo>
                  <a:pt x="0" y="143256"/>
                </a:moveTo>
                <a:lnTo>
                  <a:pt x="9144000" y="143256"/>
                </a:lnTo>
                <a:lnTo>
                  <a:pt x="9144000" y="0"/>
                </a:lnTo>
                <a:lnTo>
                  <a:pt x="0" y="0"/>
                </a:lnTo>
                <a:lnTo>
                  <a:pt x="0" y="143256"/>
                </a:lnTo>
                <a:close/>
              </a:path>
            </a:pathLst>
          </a:custGeom>
          <a:solidFill>
            <a:srgbClr val="FAF9F5"/>
          </a:solidFill>
        </p:spPr>
        <p:txBody>
          <a:bodyPr wrap="square" lIns="0" tIns="0" rIns="0" bIns="0" rtlCol="0"/>
          <a:lstStyle/>
          <a:p>
            <a:endParaRPr/>
          </a:p>
        </p:txBody>
      </p:sp>
      <p:sp>
        <p:nvSpPr>
          <p:cNvPr id="3" name="object 3"/>
          <p:cNvSpPr/>
          <p:nvPr/>
        </p:nvSpPr>
        <p:spPr>
          <a:xfrm>
            <a:off x="0" y="1158239"/>
            <a:ext cx="9144000" cy="56515"/>
          </a:xfrm>
          <a:custGeom>
            <a:avLst/>
            <a:gdLst/>
            <a:ahLst/>
            <a:cxnLst/>
            <a:rect l="l" t="t" r="r" b="b"/>
            <a:pathLst>
              <a:path w="9144000" h="56515">
                <a:moveTo>
                  <a:pt x="0" y="56388"/>
                </a:moveTo>
                <a:lnTo>
                  <a:pt x="9144000" y="56388"/>
                </a:lnTo>
                <a:lnTo>
                  <a:pt x="9144000" y="0"/>
                </a:lnTo>
                <a:lnTo>
                  <a:pt x="0" y="0"/>
                </a:lnTo>
                <a:lnTo>
                  <a:pt x="0" y="56388"/>
                </a:lnTo>
                <a:close/>
              </a:path>
            </a:pathLst>
          </a:custGeom>
          <a:solidFill>
            <a:srgbClr val="FAF9F5"/>
          </a:solidFill>
        </p:spPr>
        <p:txBody>
          <a:bodyPr wrap="square" lIns="0" tIns="0" rIns="0" bIns="0" rtlCol="0"/>
          <a:lstStyle/>
          <a:p>
            <a:endParaRPr/>
          </a:p>
        </p:txBody>
      </p:sp>
      <p:sp>
        <p:nvSpPr>
          <p:cNvPr id="4" name="object 4"/>
          <p:cNvSpPr/>
          <p:nvPr/>
        </p:nvSpPr>
        <p:spPr>
          <a:xfrm>
            <a:off x="0" y="127635"/>
            <a:ext cx="9144000" cy="1015365"/>
          </a:xfrm>
          <a:custGeom>
            <a:avLst/>
            <a:gdLst/>
            <a:ahLst/>
            <a:cxnLst/>
            <a:rect l="l" t="t" r="r" b="b"/>
            <a:pathLst>
              <a:path w="9144000" h="1015365">
                <a:moveTo>
                  <a:pt x="9144000" y="0"/>
                </a:moveTo>
                <a:lnTo>
                  <a:pt x="0" y="0"/>
                </a:lnTo>
                <a:lnTo>
                  <a:pt x="0" y="1014984"/>
                </a:lnTo>
                <a:lnTo>
                  <a:pt x="9144000" y="1014984"/>
                </a:lnTo>
                <a:lnTo>
                  <a:pt x="9144000" y="0"/>
                </a:lnTo>
                <a:close/>
              </a:path>
            </a:pathLst>
          </a:custGeom>
          <a:solidFill>
            <a:srgbClr val="92D050"/>
          </a:solidFill>
        </p:spPr>
        <p:txBody>
          <a:bodyPr wrap="square" lIns="0" tIns="0" rIns="0" bIns="0" rtlCol="0"/>
          <a:lstStyle/>
          <a:p>
            <a:endParaRPr/>
          </a:p>
        </p:txBody>
      </p:sp>
      <p:sp>
        <p:nvSpPr>
          <p:cNvPr id="5" name="object 5"/>
          <p:cNvSpPr txBox="1">
            <a:spLocks noGrp="1"/>
          </p:cNvSpPr>
          <p:nvPr>
            <p:ph type="title"/>
          </p:nvPr>
        </p:nvSpPr>
        <p:spPr>
          <a:xfrm>
            <a:off x="1752600" y="157429"/>
            <a:ext cx="7391399" cy="936154"/>
          </a:xfrm>
          <a:prstGeom prst="rect">
            <a:avLst/>
          </a:prstGeom>
        </p:spPr>
        <p:txBody>
          <a:bodyPr vert="horz" wrap="square" lIns="0" tIns="12700" rIns="0" bIns="0" rtlCol="0">
            <a:spAutoFit/>
          </a:bodyPr>
          <a:lstStyle/>
          <a:p>
            <a:pPr marL="12700" algn="l">
              <a:lnSpc>
                <a:spcPct val="100000"/>
              </a:lnSpc>
              <a:spcBef>
                <a:spcPts val="100"/>
              </a:spcBef>
            </a:pPr>
            <a:r>
              <a:rPr lang="en-US" sz="6000" spc="-1165" dirty="0" smtClean="0">
                <a:solidFill>
                  <a:srgbClr val="702527"/>
                </a:solidFill>
              </a:rPr>
              <a:t>                          </a:t>
            </a:r>
            <a:r>
              <a:rPr sz="6000" spc="-1165" smtClean="0">
                <a:solidFill>
                  <a:srgbClr val="702527"/>
                </a:solidFill>
              </a:rPr>
              <a:t>I</a:t>
            </a:r>
            <a:r>
              <a:rPr lang="en-US" sz="6000" spc="-1165" dirty="0" smtClean="0">
                <a:solidFill>
                  <a:srgbClr val="702527"/>
                </a:solidFill>
              </a:rPr>
              <a:t>   </a:t>
            </a:r>
            <a:r>
              <a:rPr sz="6000" spc="-1165" smtClean="0">
                <a:solidFill>
                  <a:srgbClr val="702527"/>
                </a:solidFill>
              </a:rPr>
              <a:t>N</a:t>
            </a:r>
            <a:r>
              <a:rPr lang="en-US" sz="6000" spc="-1165" dirty="0" smtClean="0">
                <a:solidFill>
                  <a:srgbClr val="702527"/>
                </a:solidFill>
              </a:rPr>
              <a:t>    </a:t>
            </a:r>
            <a:r>
              <a:rPr sz="6000" spc="-1165" smtClean="0">
                <a:solidFill>
                  <a:srgbClr val="702527"/>
                </a:solidFill>
              </a:rPr>
              <a:t>T</a:t>
            </a:r>
            <a:r>
              <a:rPr lang="en-US" sz="6000" spc="-1165" dirty="0" smtClean="0">
                <a:solidFill>
                  <a:srgbClr val="702527"/>
                </a:solidFill>
              </a:rPr>
              <a:t>    </a:t>
            </a:r>
            <a:r>
              <a:rPr sz="6000" spc="-1165" smtClean="0">
                <a:solidFill>
                  <a:srgbClr val="702527"/>
                </a:solidFill>
              </a:rPr>
              <a:t>R</a:t>
            </a:r>
            <a:r>
              <a:rPr lang="en-US" sz="6000" spc="-1165" dirty="0" smtClean="0">
                <a:solidFill>
                  <a:srgbClr val="702527"/>
                </a:solidFill>
              </a:rPr>
              <a:t>   </a:t>
            </a:r>
            <a:r>
              <a:rPr sz="6000" spc="-1165" smtClean="0">
                <a:solidFill>
                  <a:srgbClr val="702527"/>
                </a:solidFill>
              </a:rPr>
              <a:t>O</a:t>
            </a:r>
            <a:r>
              <a:rPr lang="en-US" sz="6000" spc="-1165" dirty="0" smtClean="0">
                <a:solidFill>
                  <a:srgbClr val="702527"/>
                </a:solidFill>
              </a:rPr>
              <a:t>   </a:t>
            </a:r>
            <a:r>
              <a:rPr sz="6000" spc="-1165" smtClean="0">
                <a:solidFill>
                  <a:srgbClr val="702527"/>
                </a:solidFill>
              </a:rPr>
              <a:t>D</a:t>
            </a:r>
            <a:r>
              <a:rPr lang="en-US" sz="6000" spc="-1165" dirty="0" smtClean="0">
                <a:solidFill>
                  <a:srgbClr val="702527"/>
                </a:solidFill>
              </a:rPr>
              <a:t>   </a:t>
            </a:r>
            <a:r>
              <a:rPr sz="6000" spc="-1165" smtClean="0">
                <a:solidFill>
                  <a:srgbClr val="702527"/>
                </a:solidFill>
              </a:rPr>
              <a:t>U</a:t>
            </a:r>
            <a:r>
              <a:rPr lang="en-US" sz="6000" spc="-1165" dirty="0" smtClean="0">
                <a:solidFill>
                  <a:srgbClr val="702527"/>
                </a:solidFill>
              </a:rPr>
              <a:t>   </a:t>
            </a:r>
            <a:r>
              <a:rPr sz="6000" spc="-1165" smtClean="0">
                <a:solidFill>
                  <a:srgbClr val="702527"/>
                </a:solidFill>
              </a:rPr>
              <a:t>C</a:t>
            </a:r>
            <a:r>
              <a:rPr lang="en-US" sz="6000" spc="-1165" dirty="0" smtClean="0">
                <a:solidFill>
                  <a:srgbClr val="702527"/>
                </a:solidFill>
              </a:rPr>
              <a:t>       </a:t>
            </a:r>
            <a:r>
              <a:rPr sz="6000" spc="-1165" smtClean="0">
                <a:solidFill>
                  <a:srgbClr val="702527"/>
                </a:solidFill>
              </a:rPr>
              <a:t>T</a:t>
            </a:r>
            <a:r>
              <a:rPr lang="en-US" sz="6000" spc="-1165" dirty="0" smtClean="0">
                <a:solidFill>
                  <a:srgbClr val="702527"/>
                </a:solidFill>
              </a:rPr>
              <a:t>     </a:t>
            </a:r>
            <a:r>
              <a:rPr sz="6000" spc="-1165" smtClean="0">
                <a:solidFill>
                  <a:srgbClr val="702527"/>
                </a:solidFill>
              </a:rPr>
              <a:t>I</a:t>
            </a:r>
            <a:r>
              <a:rPr lang="en-US" sz="6000" spc="-1165" dirty="0" smtClean="0">
                <a:solidFill>
                  <a:srgbClr val="702527"/>
                </a:solidFill>
              </a:rPr>
              <a:t>     </a:t>
            </a:r>
            <a:r>
              <a:rPr sz="6000" spc="-1165" smtClean="0">
                <a:solidFill>
                  <a:srgbClr val="702527"/>
                </a:solidFill>
              </a:rPr>
              <a:t>O</a:t>
            </a:r>
            <a:r>
              <a:rPr lang="en-US" sz="6000" spc="-1165" dirty="0" smtClean="0">
                <a:solidFill>
                  <a:srgbClr val="702527"/>
                </a:solidFill>
              </a:rPr>
              <a:t>    N</a:t>
            </a:r>
            <a:endParaRPr sz="6000"/>
          </a:p>
        </p:txBody>
      </p:sp>
      <p:sp>
        <p:nvSpPr>
          <p:cNvPr id="6" name="object 6"/>
          <p:cNvSpPr/>
          <p:nvPr/>
        </p:nvSpPr>
        <p:spPr>
          <a:xfrm>
            <a:off x="0" y="1214627"/>
            <a:ext cx="9144000" cy="5643880"/>
          </a:xfrm>
          <a:custGeom>
            <a:avLst/>
            <a:gdLst/>
            <a:ahLst/>
            <a:cxnLst/>
            <a:rect l="l" t="t" r="r" b="b"/>
            <a:pathLst>
              <a:path w="9144000" h="5643880">
                <a:moveTo>
                  <a:pt x="9144000" y="0"/>
                </a:moveTo>
                <a:lnTo>
                  <a:pt x="0" y="0"/>
                </a:lnTo>
                <a:lnTo>
                  <a:pt x="0" y="5643368"/>
                </a:lnTo>
                <a:lnTo>
                  <a:pt x="9144000" y="5643368"/>
                </a:lnTo>
                <a:lnTo>
                  <a:pt x="9144000" y="0"/>
                </a:lnTo>
                <a:close/>
              </a:path>
            </a:pathLst>
          </a:custGeom>
          <a:solidFill>
            <a:srgbClr val="BBDCE0"/>
          </a:solidFill>
        </p:spPr>
        <p:txBody>
          <a:bodyPr wrap="square" lIns="0" tIns="0" rIns="0" bIns="0" rtlCol="0"/>
          <a:lstStyle/>
          <a:p>
            <a:endParaRPr/>
          </a:p>
        </p:txBody>
      </p:sp>
      <p:sp>
        <p:nvSpPr>
          <p:cNvPr id="7" name="object 7"/>
          <p:cNvSpPr txBox="1"/>
          <p:nvPr/>
        </p:nvSpPr>
        <p:spPr>
          <a:xfrm>
            <a:off x="78739" y="1606041"/>
            <a:ext cx="8890635" cy="5147310"/>
          </a:xfrm>
          <a:prstGeom prst="rect">
            <a:avLst/>
          </a:prstGeom>
        </p:spPr>
        <p:txBody>
          <a:bodyPr vert="horz" wrap="square" lIns="0" tIns="12700" rIns="0" bIns="0" rtlCol="0">
            <a:spAutoFit/>
          </a:bodyPr>
          <a:lstStyle/>
          <a:p>
            <a:pPr marL="12700" marR="685165">
              <a:lnSpc>
                <a:spcPct val="100000"/>
              </a:lnSpc>
              <a:spcBef>
                <a:spcPts val="100"/>
              </a:spcBef>
              <a:buSzPct val="95833"/>
              <a:buFont typeface="Wingdings"/>
              <a:buChar char=""/>
              <a:tabLst>
                <a:tab pos="255904" algn="l"/>
                <a:tab pos="4036695" algn="l"/>
              </a:tabLst>
            </a:pPr>
            <a:r>
              <a:rPr sz="2400" b="1" spc="-5" dirty="0">
                <a:solidFill>
                  <a:srgbClr val="4A181A"/>
                </a:solidFill>
                <a:latin typeface="Arial"/>
                <a:cs typeface="Arial"/>
              </a:rPr>
              <a:t>Rapeseed &amp; </a:t>
            </a:r>
            <a:r>
              <a:rPr sz="2400" b="1" dirty="0">
                <a:solidFill>
                  <a:srgbClr val="4A181A"/>
                </a:solidFill>
                <a:latin typeface="Arial"/>
                <a:cs typeface="Arial"/>
              </a:rPr>
              <a:t>mustard </a:t>
            </a:r>
            <a:r>
              <a:rPr sz="2400" b="1" spc="-5" dirty="0">
                <a:solidFill>
                  <a:srgbClr val="4A181A"/>
                </a:solidFill>
                <a:latin typeface="Arial"/>
                <a:cs typeface="Arial"/>
              </a:rPr>
              <a:t>are </a:t>
            </a:r>
            <a:r>
              <a:rPr sz="2400" b="1" dirty="0">
                <a:solidFill>
                  <a:srgbClr val="4A181A"/>
                </a:solidFill>
                <a:latin typeface="Arial"/>
                <a:cs typeface="Arial"/>
              </a:rPr>
              <a:t>the 3rd most important</a:t>
            </a:r>
            <a:r>
              <a:rPr sz="2400" b="1" spc="-60" dirty="0">
                <a:solidFill>
                  <a:srgbClr val="4A181A"/>
                </a:solidFill>
                <a:latin typeface="Arial"/>
                <a:cs typeface="Arial"/>
              </a:rPr>
              <a:t> </a:t>
            </a:r>
            <a:r>
              <a:rPr sz="2400" b="1" dirty="0">
                <a:solidFill>
                  <a:srgbClr val="4A181A"/>
                </a:solidFill>
                <a:latin typeface="Arial"/>
                <a:cs typeface="Arial"/>
              </a:rPr>
              <a:t>edible  oilseed crops of</a:t>
            </a:r>
            <a:r>
              <a:rPr sz="2400" b="1" spc="-10" dirty="0">
                <a:solidFill>
                  <a:srgbClr val="4A181A"/>
                </a:solidFill>
                <a:latin typeface="Arial"/>
                <a:cs typeface="Arial"/>
              </a:rPr>
              <a:t> </a:t>
            </a:r>
            <a:r>
              <a:rPr sz="2400" b="1" dirty="0">
                <a:solidFill>
                  <a:srgbClr val="4A181A"/>
                </a:solidFill>
                <a:latin typeface="Arial"/>
                <a:cs typeface="Arial"/>
              </a:rPr>
              <a:t>the</a:t>
            </a:r>
            <a:r>
              <a:rPr sz="2400" b="1" spc="-10" dirty="0">
                <a:solidFill>
                  <a:srgbClr val="4A181A"/>
                </a:solidFill>
                <a:latin typeface="Arial"/>
                <a:cs typeface="Arial"/>
              </a:rPr>
              <a:t> </a:t>
            </a:r>
            <a:r>
              <a:rPr sz="2400" b="1" dirty="0">
                <a:solidFill>
                  <a:srgbClr val="4A181A"/>
                </a:solidFill>
                <a:latin typeface="Arial"/>
                <a:cs typeface="Arial"/>
              </a:rPr>
              <a:t>world	</a:t>
            </a:r>
            <a:r>
              <a:rPr sz="2400" b="1" spc="-5" dirty="0">
                <a:solidFill>
                  <a:srgbClr val="4A181A"/>
                </a:solidFill>
                <a:latin typeface="Arial"/>
                <a:cs typeface="Arial"/>
              </a:rPr>
              <a:t>after </a:t>
            </a:r>
            <a:r>
              <a:rPr sz="2400" b="1" spc="-10" dirty="0">
                <a:solidFill>
                  <a:srgbClr val="4A181A"/>
                </a:solidFill>
                <a:latin typeface="Arial"/>
                <a:cs typeface="Arial"/>
              </a:rPr>
              <a:t>soybean </a:t>
            </a:r>
            <a:r>
              <a:rPr sz="2400" b="1" dirty="0">
                <a:solidFill>
                  <a:srgbClr val="4A181A"/>
                </a:solidFill>
                <a:latin typeface="Arial"/>
                <a:cs typeface="Arial"/>
              </a:rPr>
              <a:t>and </a:t>
            </a:r>
            <a:r>
              <a:rPr sz="2400" b="1" spc="-5" dirty="0">
                <a:solidFill>
                  <a:srgbClr val="4A181A"/>
                </a:solidFill>
                <a:latin typeface="Arial"/>
                <a:cs typeface="Arial"/>
              </a:rPr>
              <a:t>oil</a:t>
            </a:r>
            <a:r>
              <a:rPr sz="2400" b="1" dirty="0">
                <a:solidFill>
                  <a:srgbClr val="4A181A"/>
                </a:solidFill>
                <a:latin typeface="Arial"/>
                <a:cs typeface="Arial"/>
              </a:rPr>
              <a:t> palm.</a:t>
            </a:r>
            <a:endParaRPr sz="2400">
              <a:latin typeface="Arial"/>
              <a:cs typeface="Arial"/>
            </a:endParaRPr>
          </a:p>
          <a:p>
            <a:pPr>
              <a:lnSpc>
                <a:spcPct val="100000"/>
              </a:lnSpc>
              <a:spcBef>
                <a:spcPts val="5"/>
              </a:spcBef>
              <a:buClr>
                <a:srgbClr val="4A181A"/>
              </a:buClr>
              <a:buFont typeface="Wingdings"/>
              <a:buChar char=""/>
            </a:pPr>
            <a:endParaRPr sz="2500">
              <a:latin typeface="Arial"/>
              <a:cs typeface="Arial"/>
            </a:endParaRPr>
          </a:p>
          <a:p>
            <a:pPr marL="12700" marR="5080">
              <a:lnSpc>
                <a:spcPct val="100000"/>
              </a:lnSpc>
              <a:buSzPct val="95833"/>
              <a:buFont typeface="Wingdings"/>
              <a:buChar char=""/>
              <a:tabLst>
                <a:tab pos="339090" algn="l"/>
              </a:tabLst>
            </a:pPr>
            <a:r>
              <a:rPr sz="2400" b="1" dirty="0">
                <a:solidFill>
                  <a:srgbClr val="4A181A"/>
                </a:solidFill>
                <a:latin typeface="Arial"/>
                <a:cs typeface="Arial"/>
              </a:rPr>
              <a:t>Mustard is </a:t>
            </a:r>
            <a:r>
              <a:rPr sz="2400" b="1" i="1" spc="-5">
                <a:solidFill>
                  <a:srgbClr val="4A181A"/>
                </a:solidFill>
                <a:latin typeface="Arial"/>
                <a:cs typeface="Arial"/>
              </a:rPr>
              <a:t>Brassica </a:t>
            </a:r>
            <a:r>
              <a:rPr sz="2400" b="1" i="1" spc="-5" smtClean="0">
                <a:solidFill>
                  <a:srgbClr val="4A181A"/>
                </a:solidFill>
                <a:latin typeface="Arial"/>
                <a:cs typeface="Arial"/>
              </a:rPr>
              <a:t>juncea</a:t>
            </a:r>
            <a:r>
              <a:rPr sz="2400" b="1" spc="-5" smtClean="0">
                <a:solidFill>
                  <a:srgbClr val="4A181A"/>
                </a:solidFill>
                <a:latin typeface="Arial"/>
                <a:cs typeface="Arial"/>
              </a:rPr>
              <a:t>, </a:t>
            </a:r>
            <a:r>
              <a:rPr sz="2400" b="1" smtClean="0">
                <a:solidFill>
                  <a:srgbClr val="4A181A"/>
                </a:solidFill>
                <a:latin typeface="Arial"/>
                <a:cs typeface="Arial"/>
              </a:rPr>
              <a:t>whereas </a:t>
            </a:r>
            <a:r>
              <a:rPr sz="2400" b="1" spc="-5" dirty="0">
                <a:solidFill>
                  <a:srgbClr val="4A181A"/>
                </a:solidFill>
                <a:latin typeface="Arial"/>
                <a:cs typeface="Arial"/>
              </a:rPr>
              <a:t>Rapeseed is </a:t>
            </a:r>
            <a:r>
              <a:rPr sz="2400" b="1" i="1" spc="-5" dirty="0">
                <a:solidFill>
                  <a:srgbClr val="4A181A"/>
                </a:solidFill>
                <a:latin typeface="Arial"/>
                <a:cs typeface="Arial"/>
              </a:rPr>
              <a:t>Brassica  </a:t>
            </a:r>
            <a:r>
              <a:rPr sz="2400" b="1" i="1" spc="-5">
                <a:solidFill>
                  <a:srgbClr val="4A181A"/>
                </a:solidFill>
                <a:latin typeface="Arial"/>
                <a:cs typeface="Arial"/>
              </a:rPr>
              <a:t>campestris</a:t>
            </a:r>
            <a:r>
              <a:rPr sz="2400" b="1" i="1" spc="-5" smtClean="0">
                <a:solidFill>
                  <a:srgbClr val="4A181A"/>
                </a:solidFill>
                <a:latin typeface="Arial"/>
                <a:cs typeface="Arial"/>
              </a:rPr>
              <a:t>.</a:t>
            </a:r>
            <a:endParaRPr sz="2400" smtClean="0">
              <a:latin typeface="Arial"/>
              <a:cs typeface="Arial"/>
            </a:endParaRPr>
          </a:p>
          <a:p>
            <a:pPr>
              <a:lnSpc>
                <a:spcPct val="100000"/>
              </a:lnSpc>
              <a:spcBef>
                <a:spcPts val="5"/>
              </a:spcBef>
              <a:buClr>
                <a:srgbClr val="4A181A"/>
              </a:buClr>
              <a:buFont typeface="Wingdings"/>
              <a:buChar char=""/>
            </a:pPr>
            <a:endParaRPr sz="2500">
              <a:latin typeface="Arial"/>
              <a:cs typeface="Arial"/>
            </a:endParaRPr>
          </a:p>
          <a:p>
            <a:pPr marL="12700" marR="50800">
              <a:lnSpc>
                <a:spcPct val="100000"/>
              </a:lnSpc>
              <a:buSzPct val="95833"/>
              <a:buFont typeface="Wingdings"/>
              <a:buChar char=""/>
              <a:tabLst>
                <a:tab pos="339090" algn="l"/>
              </a:tabLst>
            </a:pPr>
            <a:r>
              <a:rPr sz="2400" b="1" dirty="0">
                <a:solidFill>
                  <a:srgbClr val="4A181A"/>
                </a:solidFill>
                <a:latin typeface="Arial"/>
                <a:cs typeface="Arial"/>
              </a:rPr>
              <a:t>This crop </a:t>
            </a:r>
            <a:r>
              <a:rPr sz="2400" b="1" spc="-5" dirty="0">
                <a:solidFill>
                  <a:srgbClr val="4A181A"/>
                </a:solidFill>
                <a:latin typeface="Arial"/>
                <a:cs typeface="Arial"/>
              </a:rPr>
              <a:t>accounts </a:t>
            </a:r>
            <a:r>
              <a:rPr sz="2400" b="1" dirty="0">
                <a:solidFill>
                  <a:srgbClr val="4A181A"/>
                </a:solidFill>
                <a:latin typeface="Arial"/>
                <a:cs typeface="Arial"/>
              </a:rPr>
              <a:t>for </a:t>
            </a:r>
            <a:r>
              <a:rPr sz="2400" b="1" spc="-5" dirty="0">
                <a:solidFill>
                  <a:srgbClr val="4A181A"/>
                </a:solidFill>
                <a:latin typeface="Arial"/>
                <a:cs typeface="Arial"/>
              </a:rPr>
              <a:t>nearly </a:t>
            </a:r>
            <a:r>
              <a:rPr sz="2400" b="1" dirty="0">
                <a:solidFill>
                  <a:srgbClr val="4A181A"/>
                </a:solidFill>
                <a:latin typeface="Arial"/>
                <a:cs typeface="Arial"/>
              </a:rPr>
              <a:t>one-third of the oil</a:t>
            </a:r>
            <a:r>
              <a:rPr sz="2400" b="1" spc="-80" dirty="0">
                <a:solidFill>
                  <a:srgbClr val="4A181A"/>
                </a:solidFill>
                <a:latin typeface="Arial"/>
                <a:cs typeface="Arial"/>
              </a:rPr>
              <a:t> </a:t>
            </a:r>
            <a:r>
              <a:rPr sz="2400" b="1" spc="-5" dirty="0">
                <a:solidFill>
                  <a:srgbClr val="4A181A"/>
                </a:solidFill>
                <a:latin typeface="Arial"/>
                <a:cs typeface="Arial"/>
              </a:rPr>
              <a:t>produced  in India, making </a:t>
            </a:r>
            <a:r>
              <a:rPr sz="2400" b="1" dirty="0">
                <a:solidFill>
                  <a:srgbClr val="4A181A"/>
                </a:solidFill>
                <a:latin typeface="Arial"/>
                <a:cs typeface="Arial"/>
              </a:rPr>
              <a:t>it </a:t>
            </a:r>
            <a:r>
              <a:rPr sz="2400" b="1" spc="-5" dirty="0">
                <a:solidFill>
                  <a:srgbClr val="4A181A"/>
                </a:solidFill>
                <a:latin typeface="Arial"/>
                <a:cs typeface="Arial"/>
              </a:rPr>
              <a:t>the </a:t>
            </a:r>
            <a:r>
              <a:rPr sz="2400" b="1" spc="-15" dirty="0">
                <a:solidFill>
                  <a:srgbClr val="4A181A"/>
                </a:solidFill>
                <a:latin typeface="Arial"/>
                <a:cs typeface="Arial"/>
              </a:rPr>
              <a:t>country’s </a:t>
            </a:r>
            <a:r>
              <a:rPr sz="2400" b="1" spc="-5" dirty="0">
                <a:solidFill>
                  <a:srgbClr val="4A181A"/>
                </a:solidFill>
                <a:latin typeface="Arial"/>
                <a:cs typeface="Arial"/>
              </a:rPr>
              <a:t>key edible oilseed</a:t>
            </a:r>
            <a:r>
              <a:rPr sz="2400" b="1" spc="-50" dirty="0">
                <a:solidFill>
                  <a:srgbClr val="4A181A"/>
                </a:solidFill>
                <a:latin typeface="Arial"/>
                <a:cs typeface="Arial"/>
              </a:rPr>
              <a:t> </a:t>
            </a:r>
            <a:r>
              <a:rPr sz="2400" b="1" spc="-10" dirty="0">
                <a:solidFill>
                  <a:srgbClr val="4A181A"/>
                </a:solidFill>
                <a:latin typeface="Arial"/>
                <a:cs typeface="Arial"/>
              </a:rPr>
              <a:t>crop.</a:t>
            </a:r>
            <a:endParaRPr sz="2400">
              <a:latin typeface="Arial"/>
              <a:cs typeface="Arial"/>
            </a:endParaRPr>
          </a:p>
          <a:p>
            <a:pPr>
              <a:lnSpc>
                <a:spcPct val="100000"/>
              </a:lnSpc>
              <a:spcBef>
                <a:spcPts val="10"/>
              </a:spcBef>
              <a:buClr>
                <a:srgbClr val="4A181A"/>
              </a:buClr>
              <a:buFont typeface="Wingdings"/>
              <a:buChar char=""/>
            </a:pPr>
            <a:endParaRPr sz="2500">
              <a:latin typeface="Arial"/>
              <a:cs typeface="Arial"/>
            </a:endParaRPr>
          </a:p>
          <a:p>
            <a:pPr marL="12700" marR="386080">
              <a:lnSpc>
                <a:spcPct val="100000"/>
              </a:lnSpc>
              <a:buSzPct val="95833"/>
              <a:buFont typeface="Wingdings"/>
              <a:buChar char=""/>
              <a:tabLst>
                <a:tab pos="339090" algn="l"/>
              </a:tabLst>
            </a:pPr>
            <a:r>
              <a:rPr sz="2400" b="1" spc="-5" dirty="0">
                <a:solidFill>
                  <a:srgbClr val="4A181A"/>
                </a:solidFill>
                <a:latin typeface="Arial"/>
                <a:cs typeface="Arial"/>
              </a:rPr>
              <a:t>Seeds are </a:t>
            </a:r>
            <a:r>
              <a:rPr sz="2400" b="1" dirty="0">
                <a:solidFill>
                  <a:srgbClr val="4A181A"/>
                </a:solidFill>
                <a:latin typeface="Arial"/>
                <a:cs typeface="Arial"/>
              </a:rPr>
              <a:t>known by different </a:t>
            </a:r>
            <a:r>
              <a:rPr sz="2400" b="1" spc="-5" dirty="0">
                <a:solidFill>
                  <a:srgbClr val="4A181A"/>
                </a:solidFill>
                <a:latin typeface="Arial"/>
                <a:cs typeface="Arial"/>
              </a:rPr>
              <a:t>names </a:t>
            </a:r>
            <a:r>
              <a:rPr sz="2400" b="1" dirty="0">
                <a:solidFill>
                  <a:srgbClr val="4A181A"/>
                </a:solidFill>
                <a:latin typeface="Arial"/>
                <a:cs typeface="Arial"/>
              </a:rPr>
              <a:t>in different places</a:t>
            </a:r>
            <a:r>
              <a:rPr sz="2400" b="1" spc="-100" dirty="0">
                <a:solidFill>
                  <a:srgbClr val="4A181A"/>
                </a:solidFill>
                <a:latin typeface="Arial"/>
                <a:cs typeface="Arial"/>
              </a:rPr>
              <a:t> </a:t>
            </a:r>
            <a:r>
              <a:rPr sz="2400" b="1" dirty="0">
                <a:solidFill>
                  <a:srgbClr val="4A181A"/>
                </a:solidFill>
                <a:latin typeface="Arial"/>
                <a:cs typeface="Arial"/>
              </a:rPr>
              <a:t>;  </a:t>
            </a:r>
            <a:r>
              <a:rPr sz="2400" b="1" spc="-5" dirty="0">
                <a:solidFill>
                  <a:srgbClr val="4A181A"/>
                </a:solidFill>
                <a:latin typeface="Arial"/>
                <a:cs typeface="Arial"/>
              </a:rPr>
              <a:t>Sarson </a:t>
            </a:r>
            <a:r>
              <a:rPr sz="2400" b="1" dirty="0">
                <a:solidFill>
                  <a:srgbClr val="4A181A"/>
                </a:solidFill>
                <a:latin typeface="Arial"/>
                <a:cs typeface="Arial"/>
              </a:rPr>
              <a:t>, </a:t>
            </a:r>
            <a:r>
              <a:rPr sz="2400" b="1" spc="-40" dirty="0">
                <a:solidFill>
                  <a:srgbClr val="4A181A"/>
                </a:solidFill>
                <a:latin typeface="Arial"/>
                <a:cs typeface="Arial"/>
              </a:rPr>
              <a:t>Toria </a:t>
            </a:r>
            <a:r>
              <a:rPr sz="2400" b="1" dirty="0">
                <a:solidFill>
                  <a:srgbClr val="4A181A"/>
                </a:solidFill>
                <a:latin typeface="Arial"/>
                <a:cs typeface="Arial"/>
              </a:rPr>
              <a:t>or </a:t>
            </a:r>
            <a:r>
              <a:rPr sz="2400" b="1" spc="-5" dirty="0">
                <a:solidFill>
                  <a:srgbClr val="4A181A"/>
                </a:solidFill>
                <a:latin typeface="Arial"/>
                <a:cs typeface="Arial"/>
              </a:rPr>
              <a:t>Lahi are generally termed as Rapeseeds  </a:t>
            </a:r>
            <a:r>
              <a:rPr sz="2400" b="1" dirty="0">
                <a:solidFill>
                  <a:srgbClr val="4A181A"/>
                </a:solidFill>
                <a:latin typeface="Arial"/>
                <a:cs typeface="Arial"/>
              </a:rPr>
              <a:t>while </a:t>
            </a:r>
            <a:r>
              <a:rPr sz="2400" b="1" spc="-5" dirty="0">
                <a:solidFill>
                  <a:srgbClr val="4A181A"/>
                </a:solidFill>
                <a:latin typeface="Arial"/>
                <a:cs typeface="Arial"/>
              </a:rPr>
              <a:t>Rai </a:t>
            </a:r>
            <a:r>
              <a:rPr sz="2400" b="1" dirty="0">
                <a:solidFill>
                  <a:srgbClr val="4A181A"/>
                </a:solidFill>
                <a:latin typeface="Arial"/>
                <a:cs typeface="Arial"/>
              </a:rPr>
              <a:t>or </a:t>
            </a:r>
            <a:r>
              <a:rPr sz="2400" b="1" spc="-15" dirty="0">
                <a:solidFill>
                  <a:srgbClr val="4A181A"/>
                </a:solidFill>
                <a:latin typeface="Arial"/>
                <a:cs typeface="Arial"/>
              </a:rPr>
              <a:t>Raya </a:t>
            </a:r>
            <a:r>
              <a:rPr sz="2400" b="1" dirty="0">
                <a:solidFill>
                  <a:srgbClr val="4A181A"/>
                </a:solidFill>
                <a:latin typeface="Arial"/>
                <a:cs typeface="Arial"/>
              </a:rPr>
              <a:t>or Laha is </a:t>
            </a:r>
            <a:r>
              <a:rPr sz="2400" b="1" spc="-5" dirty="0">
                <a:solidFill>
                  <a:srgbClr val="4A181A"/>
                </a:solidFill>
                <a:latin typeface="Arial"/>
                <a:cs typeface="Arial"/>
              </a:rPr>
              <a:t>termed as</a:t>
            </a:r>
            <a:r>
              <a:rPr sz="2400" b="1" spc="-15" dirty="0">
                <a:solidFill>
                  <a:srgbClr val="4A181A"/>
                </a:solidFill>
                <a:latin typeface="Arial"/>
                <a:cs typeface="Arial"/>
              </a:rPr>
              <a:t> </a:t>
            </a:r>
            <a:r>
              <a:rPr sz="2400" b="1" dirty="0">
                <a:solidFill>
                  <a:srgbClr val="4A181A"/>
                </a:solidFill>
                <a:latin typeface="Arial"/>
                <a:cs typeface="Arial"/>
              </a:rPr>
              <a:t>Mustard.</a:t>
            </a:r>
            <a:endParaRPr sz="2400">
              <a:latin typeface="Arial"/>
              <a:cs typeface="Arial"/>
            </a:endParaRPr>
          </a:p>
          <a:p>
            <a:pPr>
              <a:lnSpc>
                <a:spcPct val="100000"/>
              </a:lnSpc>
              <a:spcBef>
                <a:spcPts val="5"/>
              </a:spcBef>
              <a:buClr>
                <a:srgbClr val="4A181A"/>
              </a:buClr>
              <a:buFont typeface="Wingdings"/>
              <a:buChar char=""/>
            </a:pPr>
            <a:endParaRPr sz="2500">
              <a:latin typeface="Arial"/>
              <a:cs typeface="Arial"/>
            </a:endParaRPr>
          </a:p>
          <a:p>
            <a:pPr marL="338455" indent="-326390">
              <a:lnSpc>
                <a:spcPct val="100000"/>
              </a:lnSpc>
              <a:buSzPct val="95833"/>
              <a:buFont typeface="Wingdings"/>
              <a:buChar char=""/>
              <a:tabLst>
                <a:tab pos="339090" algn="l"/>
              </a:tabLst>
            </a:pPr>
            <a:r>
              <a:rPr sz="2400" b="1" dirty="0">
                <a:solidFill>
                  <a:srgbClr val="4A181A"/>
                </a:solidFill>
                <a:latin typeface="Arial"/>
                <a:cs typeface="Arial"/>
              </a:rPr>
              <a:t>Oil </a:t>
            </a:r>
            <a:r>
              <a:rPr sz="2400" b="1" spc="-5" dirty="0">
                <a:solidFill>
                  <a:srgbClr val="4A181A"/>
                </a:solidFill>
                <a:latin typeface="Arial"/>
                <a:cs typeface="Arial"/>
              </a:rPr>
              <a:t>content varies from 37 </a:t>
            </a:r>
            <a:r>
              <a:rPr sz="2400" b="1" dirty="0">
                <a:solidFill>
                  <a:srgbClr val="4A181A"/>
                </a:solidFill>
                <a:latin typeface="Arial"/>
                <a:cs typeface="Arial"/>
              </a:rPr>
              <a:t>to</a:t>
            </a:r>
            <a:r>
              <a:rPr sz="2400" b="1" spc="-35" dirty="0">
                <a:solidFill>
                  <a:srgbClr val="4A181A"/>
                </a:solidFill>
                <a:latin typeface="Arial"/>
                <a:cs typeface="Arial"/>
              </a:rPr>
              <a:t> </a:t>
            </a:r>
            <a:r>
              <a:rPr sz="2400" b="1" spc="-15" dirty="0">
                <a:solidFill>
                  <a:srgbClr val="4A181A"/>
                </a:solidFill>
                <a:latin typeface="Arial"/>
                <a:cs typeface="Arial"/>
              </a:rPr>
              <a:t>49%.</a:t>
            </a:r>
            <a:endParaRPr sz="2400">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fontScale="92500"/>
          </a:bodyPr>
          <a:lstStyle/>
          <a:p>
            <a:r>
              <a:rPr lang="en-US" b="1" dirty="0" smtClean="0">
                <a:solidFill>
                  <a:srgbClr val="C00000"/>
                </a:solidFill>
              </a:rPr>
              <a:t>Land Requirements</a:t>
            </a:r>
            <a:endParaRPr lang="en-IN" dirty="0" smtClean="0">
              <a:solidFill>
                <a:srgbClr val="C00000"/>
              </a:solidFill>
            </a:endParaRPr>
          </a:p>
          <a:p>
            <a:r>
              <a:rPr lang="en-US" dirty="0" smtClean="0">
                <a:solidFill>
                  <a:srgbClr val="00B050"/>
                </a:solidFill>
              </a:rPr>
              <a:t>The land selected should not be cultivated with Rape seed and mustard in the previous season. In addition the field should be well drained and should be free of volunteer plants.</a:t>
            </a:r>
            <a:endParaRPr lang="en-IN" dirty="0" smtClean="0">
              <a:solidFill>
                <a:srgbClr val="00B050"/>
              </a:solidFill>
            </a:endParaRPr>
          </a:p>
          <a:p>
            <a:r>
              <a:rPr lang="en-US" b="1" dirty="0" smtClean="0">
                <a:solidFill>
                  <a:srgbClr val="C00000"/>
                </a:solidFill>
              </a:rPr>
              <a:t>Isolation requirements:</a:t>
            </a:r>
            <a:endParaRPr lang="en-IN" dirty="0" smtClean="0">
              <a:solidFill>
                <a:srgbClr val="C00000"/>
              </a:solidFill>
            </a:endParaRPr>
          </a:p>
          <a:p>
            <a:r>
              <a:rPr lang="en-US" dirty="0" smtClean="0">
                <a:solidFill>
                  <a:srgbClr val="00B050"/>
                </a:solidFill>
              </a:rPr>
              <a:t>Rape seed and mustard is partially self and cross pollinated crop. The extent of natural cross pollination varies from 30 % to 35 % according to insect activity. For foundation seed 400 m and for certified seed 200 m is recommended from fields of other varieties of same species and fields of the same variety not confirming to varietal purity.</a:t>
            </a:r>
            <a:endParaRPr lang="en-IN" dirty="0" smtClean="0">
              <a:solidFill>
                <a:srgbClr val="00B050"/>
              </a:solidFill>
            </a:endParaRPr>
          </a:p>
          <a:p>
            <a:endParaRPr lang="en-IN" dirty="0">
              <a:solidFill>
                <a:srgbClr val="00B05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Brief cultural practices</a:t>
            </a:r>
            <a:endParaRPr lang="en-IN" dirty="0">
              <a:solidFill>
                <a:srgbClr val="C00000"/>
              </a:solidFill>
            </a:endParaRPr>
          </a:p>
        </p:txBody>
      </p:sp>
      <p:sp>
        <p:nvSpPr>
          <p:cNvPr id="3" name="Content Placeholder 2"/>
          <p:cNvSpPr>
            <a:spLocks noGrp="1"/>
          </p:cNvSpPr>
          <p:nvPr>
            <p:ph idx="1"/>
          </p:nvPr>
        </p:nvSpPr>
        <p:spPr/>
        <p:txBody>
          <a:bodyPr/>
          <a:lstStyle/>
          <a:p>
            <a:r>
              <a:rPr lang="en-US" dirty="0" smtClean="0">
                <a:solidFill>
                  <a:srgbClr val="00B050"/>
                </a:solidFill>
              </a:rPr>
              <a:t>Obtain nucleus/breeder’s/foundation seed from a source approved by a seed certification agency. </a:t>
            </a:r>
          </a:p>
          <a:p>
            <a:r>
              <a:rPr lang="en-US" dirty="0" smtClean="0">
                <a:solidFill>
                  <a:srgbClr val="00B050"/>
                </a:solidFill>
              </a:rPr>
              <a:t>First fortnight of October to mid November is the most </a:t>
            </a:r>
            <a:r>
              <a:rPr lang="en-US" dirty="0" err="1" smtClean="0">
                <a:solidFill>
                  <a:srgbClr val="00B050"/>
                </a:solidFill>
              </a:rPr>
              <a:t>appropiate</a:t>
            </a:r>
            <a:r>
              <a:rPr lang="en-US" dirty="0" smtClean="0">
                <a:solidFill>
                  <a:srgbClr val="00B050"/>
                </a:solidFill>
              </a:rPr>
              <a:t> time for sowing .</a:t>
            </a:r>
          </a:p>
          <a:p>
            <a:r>
              <a:rPr lang="en-US" dirty="0" smtClean="0">
                <a:solidFill>
                  <a:srgbClr val="00B050"/>
                </a:solidFill>
              </a:rPr>
              <a:t> Seed rate is 5 to 8 kg/ ha. </a:t>
            </a:r>
          </a:p>
          <a:p>
            <a:r>
              <a:rPr lang="en-US" dirty="0" smtClean="0">
                <a:solidFill>
                  <a:srgbClr val="00B050"/>
                </a:solidFill>
              </a:rPr>
              <a:t>Spacing adopted is 45 cm row to row and plant to plant is 10-15 cm.  (45x10-15 cm)</a:t>
            </a:r>
            <a:endParaRPr lang="en-IN" dirty="0" smtClean="0">
              <a:solidFill>
                <a:srgbClr val="00B050"/>
              </a:solidFill>
            </a:endParaRPr>
          </a:p>
          <a:p>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err="1" smtClean="0">
                <a:solidFill>
                  <a:srgbClr val="C00000"/>
                </a:solidFill>
              </a:rPr>
              <a:t>Rouguing</a:t>
            </a:r>
            <a:r>
              <a:rPr lang="en-IN" dirty="0" smtClean="0">
                <a:solidFill>
                  <a:srgbClr val="C00000"/>
                </a:solidFill>
              </a:rPr>
              <a:t/>
            </a:r>
            <a:br>
              <a:rPr lang="en-IN" dirty="0" smtClean="0">
                <a:solidFill>
                  <a:srgbClr val="C00000"/>
                </a:solidFill>
              </a:rPr>
            </a:br>
            <a:endParaRPr lang="en-IN" dirty="0">
              <a:solidFill>
                <a:srgbClr val="C00000"/>
              </a:solidFill>
            </a:endParaRPr>
          </a:p>
        </p:txBody>
      </p:sp>
      <p:sp>
        <p:nvSpPr>
          <p:cNvPr id="3" name="Content Placeholder 2"/>
          <p:cNvSpPr>
            <a:spLocks noGrp="1"/>
          </p:cNvSpPr>
          <p:nvPr>
            <p:ph idx="1"/>
          </p:nvPr>
        </p:nvSpPr>
        <p:spPr>
          <a:xfrm>
            <a:off x="457200" y="1143000"/>
            <a:ext cx="8229600" cy="4983163"/>
          </a:xfrm>
        </p:spPr>
        <p:txBody>
          <a:bodyPr>
            <a:normAutofit fontScale="92500"/>
          </a:bodyPr>
          <a:lstStyle/>
          <a:p>
            <a:r>
              <a:rPr lang="en-US" dirty="0" smtClean="0">
                <a:solidFill>
                  <a:srgbClr val="00B050"/>
                </a:solidFill>
              </a:rPr>
              <a:t>All the off type plants , easily distinguishable plant characteristics , and other species plants must be removed before flowering to ensure pure seed production.</a:t>
            </a:r>
          </a:p>
          <a:p>
            <a:r>
              <a:rPr lang="en-US" dirty="0" smtClean="0">
                <a:solidFill>
                  <a:srgbClr val="00B050"/>
                </a:solidFill>
              </a:rPr>
              <a:t> Remaining off types , if any, distinguishable on the basis of </a:t>
            </a:r>
            <a:r>
              <a:rPr lang="en-US" dirty="0" err="1" smtClean="0">
                <a:solidFill>
                  <a:srgbClr val="00B050"/>
                </a:solidFill>
              </a:rPr>
              <a:t>siliqua</a:t>
            </a:r>
            <a:r>
              <a:rPr lang="en-US" dirty="0" smtClean="0">
                <a:solidFill>
                  <a:srgbClr val="00B050"/>
                </a:solidFill>
              </a:rPr>
              <a:t> characteristics should be removed before maturity. </a:t>
            </a:r>
          </a:p>
          <a:p>
            <a:r>
              <a:rPr lang="en-US" i="1" dirty="0" err="1" smtClean="0">
                <a:solidFill>
                  <a:srgbClr val="00B050"/>
                </a:solidFill>
              </a:rPr>
              <a:t>Argemone</a:t>
            </a:r>
            <a:r>
              <a:rPr lang="en-US" i="1" dirty="0" smtClean="0">
                <a:solidFill>
                  <a:srgbClr val="00B050"/>
                </a:solidFill>
              </a:rPr>
              <a:t> </a:t>
            </a:r>
            <a:r>
              <a:rPr lang="en-US" i="1" dirty="0" err="1" smtClean="0">
                <a:solidFill>
                  <a:srgbClr val="00B050"/>
                </a:solidFill>
              </a:rPr>
              <a:t>mexicana</a:t>
            </a:r>
            <a:r>
              <a:rPr lang="en-US" i="1" dirty="0" smtClean="0">
                <a:solidFill>
                  <a:srgbClr val="00B050"/>
                </a:solidFill>
              </a:rPr>
              <a:t> </a:t>
            </a:r>
            <a:r>
              <a:rPr lang="en-US" dirty="0" smtClean="0">
                <a:solidFill>
                  <a:srgbClr val="00B050"/>
                </a:solidFill>
              </a:rPr>
              <a:t>is the most objectionable weed in Rape and Mustard seed production. The weed should be removed altogether as required.</a:t>
            </a:r>
            <a:endParaRPr lang="en-IN" dirty="0" smtClean="0">
              <a:solidFill>
                <a:srgbClr val="00B050"/>
              </a:solidFill>
            </a:endParaRPr>
          </a:p>
          <a:p>
            <a:endParaRPr lang="en-I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Field inspection </a:t>
            </a:r>
            <a:r>
              <a:rPr lang="en-IN" dirty="0" smtClean="0">
                <a:solidFill>
                  <a:srgbClr val="C00000"/>
                </a:solidFill>
              </a:rPr>
              <a:t/>
            </a:r>
            <a:br>
              <a:rPr lang="en-IN" dirty="0" smtClean="0">
                <a:solidFill>
                  <a:srgbClr val="C00000"/>
                </a:solidFill>
              </a:rPr>
            </a:br>
            <a:endParaRPr lang="en-IN" dirty="0">
              <a:solidFill>
                <a:srgbClr val="C00000"/>
              </a:solidFill>
            </a:endParaRPr>
          </a:p>
        </p:txBody>
      </p:sp>
      <p:sp>
        <p:nvSpPr>
          <p:cNvPr id="3" name="Content Placeholder 2"/>
          <p:cNvSpPr>
            <a:spLocks noGrp="1"/>
          </p:cNvSpPr>
          <p:nvPr>
            <p:ph idx="1"/>
          </p:nvPr>
        </p:nvSpPr>
        <p:spPr/>
        <p:txBody>
          <a:bodyPr/>
          <a:lstStyle/>
          <a:p>
            <a:r>
              <a:rPr lang="en-US" dirty="0" smtClean="0">
                <a:solidFill>
                  <a:srgbClr val="00B050"/>
                </a:solidFill>
              </a:rPr>
              <a:t>A minimum of three inspections will be done.</a:t>
            </a:r>
          </a:p>
          <a:p>
            <a:r>
              <a:rPr lang="en-US" dirty="0" smtClean="0">
                <a:solidFill>
                  <a:srgbClr val="00B050"/>
                </a:solidFill>
              </a:rPr>
              <a:t> One at the stage of 6-7 pairs of leaves on plants  </a:t>
            </a:r>
          </a:p>
          <a:p>
            <a:r>
              <a:rPr lang="en-US" dirty="0" smtClean="0">
                <a:solidFill>
                  <a:srgbClr val="00B050"/>
                </a:solidFill>
              </a:rPr>
              <a:t>Second at flowering and </a:t>
            </a:r>
          </a:p>
          <a:p>
            <a:r>
              <a:rPr lang="en-US" dirty="0" smtClean="0">
                <a:solidFill>
                  <a:srgbClr val="00B050"/>
                </a:solidFill>
              </a:rPr>
              <a:t>Third at maturity stage prior to harvesting by the Seed Certification Officer.</a:t>
            </a:r>
            <a:endParaRPr lang="en-IN" dirty="0" smtClean="0">
              <a:solidFill>
                <a:srgbClr val="00B050"/>
              </a:solidFill>
            </a:endParaRPr>
          </a:p>
          <a:p>
            <a:endParaRPr lang="en-IN"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095" y="381000"/>
            <a:ext cx="4569905" cy="690574"/>
          </a:xfrm>
          <a:prstGeom prst="rect">
            <a:avLst/>
          </a:prstGeom>
        </p:spPr>
        <p:txBody>
          <a:bodyPr vert="horz" wrap="square" lIns="0" tIns="13335" rIns="0" bIns="0" rtlCol="0">
            <a:spAutoFit/>
          </a:bodyPr>
          <a:lstStyle/>
          <a:p>
            <a:pPr marL="12700">
              <a:lnSpc>
                <a:spcPct val="100000"/>
              </a:lnSpc>
              <a:spcBef>
                <a:spcPts val="105"/>
              </a:spcBef>
            </a:pPr>
            <a:r>
              <a:rPr dirty="0">
                <a:solidFill>
                  <a:srgbClr val="C00000"/>
                </a:solidFill>
              </a:rPr>
              <a:t>Field</a:t>
            </a:r>
            <a:r>
              <a:rPr spc="-85" dirty="0">
                <a:solidFill>
                  <a:srgbClr val="C00000"/>
                </a:solidFill>
              </a:rPr>
              <a:t> </a:t>
            </a:r>
            <a:r>
              <a:rPr dirty="0">
                <a:solidFill>
                  <a:srgbClr val="C00000"/>
                </a:solidFill>
              </a:rPr>
              <a:t>Inspection</a:t>
            </a:r>
          </a:p>
        </p:txBody>
      </p:sp>
      <p:sp>
        <p:nvSpPr>
          <p:cNvPr id="3" name="object 3"/>
          <p:cNvSpPr txBox="1"/>
          <p:nvPr/>
        </p:nvSpPr>
        <p:spPr>
          <a:xfrm>
            <a:off x="668655" y="1219200"/>
            <a:ext cx="7788116" cy="4678204"/>
          </a:xfrm>
          <a:prstGeom prst="rect">
            <a:avLst/>
          </a:prstGeom>
        </p:spPr>
        <p:txBody>
          <a:bodyPr vert="horz" wrap="square" lIns="0" tIns="60960" rIns="0" bIns="0" rtlCol="0">
            <a:spAutoFit/>
          </a:bodyPr>
          <a:lstStyle/>
          <a:p>
            <a:pPr marL="266700" marR="30480" indent="-229235">
              <a:lnSpc>
                <a:spcPts val="3020"/>
              </a:lnSpc>
              <a:spcBef>
                <a:spcPts val="480"/>
              </a:spcBef>
              <a:buFont typeface="Arial"/>
              <a:buChar char="•"/>
              <a:tabLst>
                <a:tab pos="267335" algn="l"/>
                <a:tab pos="9634220" algn="l"/>
              </a:tabLst>
            </a:pPr>
            <a:r>
              <a:rPr sz="2800" spc="-5" dirty="0">
                <a:solidFill>
                  <a:srgbClr val="00B050"/>
                </a:solidFill>
                <a:latin typeface="Times New Roman"/>
                <a:cs typeface="Times New Roman"/>
              </a:rPr>
              <a:t>A</a:t>
            </a:r>
            <a:r>
              <a:rPr sz="2800" spc="-155" dirty="0">
                <a:solidFill>
                  <a:srgbClr val="00B050"/>
                </a:solidFill>
                <a:latin typeface="Times New Roman"/>
                <a:cs typeface="Times New Roman"/>
              </a:rPr>
              <a:t> </a:t>
            </a:r>
            <a:r>
              <a:rPr sz="2800" spc="-20" dirty="0">
                <a:solidFill>
                  <a:srgbClr val="00B050"/>
                </a:solidFill>
                <a:latin typeface="Times New Roman"/>
                <a:cs typeface="Times New Roman"/>
              </a:rPr>
              <a:t>m</a:t>
            </a:r>
            <a:r>
              <a:rPr sz="2800" spc="-5" dirty="0">
                <a:solidFill>
                  <a:srgbClr val="00B050"/>
                </a:solidFill>
                <a:latin typeface="Times New Roman"/>
                <a:cs typeface="Times New Roman"/>
              </a:rPr>
              <a:t>i</a:t>
            </a:r>
            <a:r>
              <a:rPr sz="2800" dirty="0">
                <a:solidFill>
                  <a:srgbClr val="00B050"/>
                </a:solidFill>
                <a:latin typeface="Times New Roman"/>
                <a:cs typeface="Times New Roman"/>
              </a:rPr>
              <a:t>n</a:t>
            </a:r>
            <a:r>
              <a:rPr sz="2800" spc="-5" dirty="0">
                <a:solidFill>
                  <a:srgbClr val="00B050"/>
                </a:solidFill>
                <a:latin typeface="Times New Roman"/>
                <a:cs typeface="Times New Roman"/>
              </a:rPr>
              <a:t>i</a:t>
            </a:r>
            <a:r>
              <a:rPr sz="2800" spc="-20" dirty="0">
                <a:solidFill>
                  <a:srgbClr val="00B050"/>
                </a:solidFill>
                <a:latin typeface="Times New Roman"/>
                <a:cs typeface="Times New Roman"/>
              </a:rPr>
              <a:t>m</a:t>
            </a:r>
            <a:r>
              <a:rPr sz="2800" spc="-5" dirty="0">
                <a:solidFill>
                  <a:srgbClr val="00B050"/>
                </a:solidFill>
                <a:latin typeface="Times New Roman"/>
                <a:cs typeface="Times New Roman"/>
              </a:rPr>
              <a:t>um</a:t>
            </a:r>
            <a:r>
              <a:rPr sz="2800" spc="20" dirty="0">
                <a:solidFill>
                  <a:srgbClr val="00B050"/>
                </a:solidFill>
                <a:latin typeface="Times New Roman"/>
                <a:cs typeface="Times New Roman"/>
              </a:rPr>
              <a:t> </a:t>
            </a:r>
            <a:r>
              <a:rPr sz="2800" spc="-5" dirty="0">
                <a:solidFill>
                  <a:srgbClr val="00B050"/>
                </a:solidFill>
                <a:latin typeface="Times New Roman"/>
                <a:cs typeface="Times New Roman"/>
              </a:rPr>
              <a:t>of</a:t>
            </a:r>
            <a:r>
              <a:rPr sz="2800" spc="5" dirty="0">
                <a:solidFill>
                  <a:srgbClr val="00B050"/>
                </a:solidFill>
                <a:latin typeface="Times New Roman"/>
                <a:cs typeface="Times New Roman"/>
              </a:rPr>
              <a:t> </a:t>
            </a:r>
            <a:r>
              <a:rPr sz="2800" spc="-5" dirty="0">
                <a:solidFill>
                  <a:srgbClr val="00B050"/>
                </a:solidFill>
                <a:latin typeface="Times New Roman"/>
                <a:cs typeface="Times New Roman"/>
              </a:rPr>
              <a:t>th</a:t>
            </a:r>
            <a:r>
              <a:rPr sz="2800" dirty="0">
                <a:solidFill>
                  <a:srgbClr val="00B050"/>
                </a:solidFill>
                <a:latin typeface="Times New Roman"/>
                <a:cs typeface="Times New Roman"/>
              </a:rPr>
              <a:t>r</a:t>
            </a:r>
            <a:r>
              <a:rPr sz="2800" spc="-5" dirty="0">
                <a:solidFill>
                  <a:srgbClr val="00B050"/>
                </a:solidFill>
                <a:latin typeface="Times New Roman"/>
                <a:cs typeface="Times New Roman"/>
              </a:rPr>
              <a:t>ee</a:t>
            </a:r>
            <a:r>
              <a:rPr sz="2800" spc="-15" dirty="0">
                <a:solidFill>
                  <a:srgbClr val="00B050"/>
                </a:solidFill>
                <a:latin typeface="Times New Roman"/>
                <a:cs typeface="Times New Roman"/>
              </a:rPr>
              <a:t> </a:t>
            </a:r>
            <a:r>
              <a:rPr sz="2800" spc="-5" dirty="0">
                <a:solidFill>
                  <a:srgbClr val="00B050"/>
                </a:solidFill>
                <a:latin typeface="Times New Roman"/>
                <a:cs typeface="Times New Roman"/>
              </a:rPr>
              <a:t>in</a:t>
            </a:r>
            <a:r>
              <a:rPr sz="2800" dirty="0">
                <a:solidFill>
                  <a:srgbClr val="00B050"/>
                </a:solidFill>
                <a:latin typeface="Times New Roman"/>
                <a:cs typeface="Times New Roman"/>
              </a:rPr>
              <a:t>s</a:t>
            </a:r>
            <a:r>
              <a:rPr sz="2800" spc="-5" dirty="0">
                <a:solidFill>
                  <a:srgbClr val="00B050"/>
                </a:solidFill>
                <a:latin typeface="Times New Roman"/>
                <a:cs typeface="Times New Roman"/>
              </a:rPr>
              <a:t>pectio</a:t>
            </a:r>
            <a:r>
              <a:rPr sz="2800" dirty="0">
                <a:solidFill>
                  <a:srgbClr val="00B050"/>
                </a:solidFill>
                <a:latin typeface="Times New Roman"/>
                <a:cs typeface="Times New Roman"/>
              </a:rPr>
              <a:t>n</a:t>
            </a:r>
            <a:r>
              <a:rPr sz="2800" spc="-5" dirty="0">
                <a:solidFill>
                  <a:srgbClr val="00B050"/>
                </a:solidFill>
                <a:latin typeface="Times New Roman"/>
                <a:cs typeface="Times New Roman"/>
              </a:rPr>
              <a:t>s</a:t>
            </a:r>
            <a:r>
              <a:rPr sz="2800" spc="-35" dirty="0">
                <a:solidFill>
                  <a:srgbClr val="00B050"/>
                </a:solidFill>
                <a:latin typeface="Times New Roman"/>
                <a:cs typeface="Times New Roman"/>
              </a:rPr>
              <a:t> </a:t>
            </a:r>
            <a:r>
              <a:rPr sz="2800" spc="-5" dirty="0">
                <a:solidFill>
                  <a:srgbClr val="00B050"/>
                </a:solidFill>
                <a:latin typeface="Times New Roman"/>
                <a:cs typeface="Times New Roman"/>
              </a:rPr>
              <a:t>are re</a:t>
            </a:r>
            <a:r>
              <a:rPr sz="2800" dirty="0">
                <a:solidFill>
                  <a:srgbClr val="00B050"/>
                </a:solidFill>
                <a:latin typeface="Times New Roman"/>
                <a:cs typeface="Times New Roman"/>
              </a:rPr>
              <a:t>q</a:t>
            </a:r>
            <a:r>
              <a:rPr sz="2800" spc="-5" dirty="0">
                <a:solidFill>
                  <a:srgbClr val="00B050"/>
                </a:solidFill>
                <a:latin typeface="Times New Roman"/>
                <a:cs typeface="Times New Roman"/>
              </a:rPr>
              <a:t>u</a:t>
            </a:r>
            <a:r>
              <a:rPr sz="2800" dirty="0">
                <a:solidFill>
                  <a:srgbClr val="00B050"/>
                </a:solidFill>
                <a:latin typeface="Times New Roman"/>
                <a:cs typeface="Times New Roman"/>
              </a:rPr>
              <a:t>i</a:t>
            </a:r>
            <a:r>
              <a:rPr sz="2800" spc="-5" dirty="0">
                <a:solidFill>
                  <a:srgbClr val="00B050"/>
                </a:solidFill>
                <a:latin typeface="Times New Roman"/>
                <a:cs typeface="Times New Roman"/>
              </a:rPr>
              <a:t>red</a:t>
            </a:r>
            <a:r>
              <a:rPr sz="2800" spc="-10" dirty="0">
                <a:solidFill>
                  <a:srgbClr val="00B050"/>
                </a:solidFill>
                <a:latin typeface="Times New Roman"/>
                <a:cs typeface="Times New Roman"/>
              </a:rPr>
              <a:t> </a:t>
            </a:r>
            <a:r>
              <a:rPr sz="2800" spc="-5" dirty="0">
                <a:solidFill>
                  <a:srgbClr val="00B050"/>
                </a:solidFill>
                <a:latin typeface="Times New Roman"/>
                <a:cs typeface="Times New Roman"/>
              </a:rPr>
              <a:t>at vari</a:t>
            </a:r>
            <a:r>
              <a:rPr sz="2800" dirty="0">
                <a:solidFill>
                  <a:srgbClr val="00B050"/>
                </a:solidFill>
                <a:latin typeface="Times New Roman"/>
                <a:cs typeface="Times New Roman"/>
              </a:rPr>
              <a:t>o</a:t>
            </a:r>
            <a:r>
              <a:rPr sz="2800" spc="-5" dirty="0">
                <a:solidFill>
                  <a:srgbClr val="00B050"/>
                </a:solidFill>
                <a:latin typeface="Times New Roman"/>
                <a:cs typeface="Times New Roman"/>
              </a:rPr>
              <a:t>us</a:t>
            </a:r>
            <a:r>
              <a:rPr sz="2800" spc="-10" dirty="0">
                <a:solidFill>
                  <a:srgbClr val="00B050"/>
                </a:solidFill>
                <a:latin typeface="Times New Roman"/>
                <a:cs typeface="Times New Roman"/>
              </a:rPr>
              <a:t> </a:t>
            </a:r>
            <a:r>
              <a:rPr sz="2800" spc="-5">
                <a:solidFill>
                  <a:srgbClr val="00B050"/>
                </a:solidFill>
                <a:latin typeface="Times New Roman"/>
                <a:cs typeface="Times New Roman"/>
              </a:rPr>
              <a:t>stages</a:t>
            </a:r>
            <a:r>
              <a:rPr sz="2800" spc="-10">
                <a:solidFill>
                  <a:srgbClr val="00B050"/>
                </a:solidFill>
                <a:latin typeface="Times New Roman"/>
                <a:cs typeface="Times New Roman"/>
              </a:rPr>
              <a:t> </a:t>
            </a:r>
            <a:r>
              <a:rPr sz="2800" smtClean="0">
                <a:solidFill>
                  <a:srgbClr val="00B050"/>
                </a:solidFill>
                <a:latin typeface="Times New Roman"/>
                <a:cs typeface="Times New Roman"/>
              </a:rPr>
              <a:t>p</a:t>
            </a:r>
            <a:r>
              <a:rPr sz="2800" spc="-5" smtClean="0">
                <a:solidFill>
                  <a:srgbClr val="00B050"/>
                </a:solidFill>
                <a:latin typeface="Times New Roman"/>
                <a:cs typeface="Times New Roman"/>
              </a:rPr>
              <a:t>lant  </a:t>
            </a:r>
            <a:r>
              <a:rPr sz="2800" spc="-5" dirty="0">
                <a:solidFill>
                  <a:srgbClr val="00B050"/>
                </a:solidFill>
                <a:latin typeface="Times New Roman"/>
                <a:cs typeface="Times New Roman"/>
              </a:rPr>
              <a:t>growth.</a:t>
            </a:r>
            <a:endParaRPr sz="2800">
              <a:solidFill>
                <a:srgbClr val="00B050"/>
              </a:solidFill>
              <a:latin typeface="Times New Roman"/>
              <a:cs typeface="Times New Roman"/>
            </a:endParaRPr>
          </a:p>
          <a:p>
            <a:pPr marL="266700" marR="908050" indent="-229235">
              <a:lnSpc>
                <a:spcPts val="3020"/>
              </a:lnSpc>
              <a:spcBef>
                <a:spcPts val="1015"/>
              </a:spcBef>
              <a:buFont typeface="Arial"/>
              <a:buChar char="•"/>
              <a:tabLst>
                <a:tab pos="267335" algn="l"/>
              </a:tabLst>
            </a:pPr>
            <a:r>
              <a:rPr sz="2800" spc="5" dirty="0">
                <a:solidFill>
                  <a:srgbClr val="FF0000"/>
                </a:solidFill>
                <a:latin typeface="Times New Roman"/>
                <a:cs typeface="Times New Roman"/>
              </a:rPr>
              <a:t>1</a:t>
            </a:r>
            <a:r>
              <a:rPr sz="2775" spc="7" baseline="25525" dirty="0">
                <a:solidFill>
                  <a:srgbClr val="FF0000"/>
                </a:solidFill>
                <a:latin typeface="Times New Roman"/>
                <a:cs typeface="Times New Roman"/>
              </a:rPr>
              <a:t>st </a:t>
            </a:r>
            <a:r>
              <a:rPr sz="2800" spc="-5" dirty="0">
                <a:solidFill>
                  <a:srgbClr val="FF0000"/>
                </a:solidFill>
                <a:latin typeface="Times New Roman"/>
                <a:cs typeface="Times New Roman"/>
              </a:rPr>
              <a:t>inspection </a:t>
            </a:r>
            <a:r>
              <a:rPr sz="2800" spc="-5" dirty="0">
                <a:latin typeface="Times New Roman"/>
                <a:cs typeface="Times New Roman"/>
              </a:rPr>
              <a:t>: </a:t>
            </a:r>
            <a:r>
              <a:rPr sz="2800" spc="-5" dirty="0">
                <a:solidFill>
                  <a:srgbClr val="00B050"/>
                </a:solidFill>
                <a:latin typeface="Times New Roman"/>
                <a:cs typeface="Times New Roman"/>
              </a:rPr>
              <a:t>at or </a:t>
            </a:r>
            <a:r>
              <a:rPr sz="2800" dirty="0">
                <a:solidFill>
                  <a:srgbClr val="00B050"/>
                </a:solidFill>
                <a:latin typeface="Times New Roman"/>
                <a:cs typeface="Times New Roman"/>
              </a:rPr>
              <a:t>before </a:t>
            </a:r>
            <a:r>
              <a:rPr sz="2800" spc="-5" dirty="0">
                <a:solidFill>
                  <a:srgbClr val="00B050"/>
                </a:solidFill>
                <a:latin typeface="Times New Roman"/>
                <a:cs typeface="Times New Roman"/>
              </a:rPr>
              <a:t>flowering to check isolation distance,  planting ratio, sowing errors, volunteer plants</a:t>
            </a:r>
            <a:r>
              <a:rPr sz="2800" spc="-30" dirty="0">
                <a:solidFill>
                  <a:srgbClr val="00B050"/>
                </a:solidFill>
                <a:latin typeface="Times New Roman"/>
                <a:cs typeface="Times New Roman"/>
              </a:rPr>
              <a:t> </a:t>
            </a:r>
            <a:r>
              <a:rPr sz="2800" spc="-10" dirty="0">
                <a:solidFill>
                  <a:srgbClr val="00B050"/>
                </a:solidFill>
                <a:latin typeface="Times New Roman"/>
                <a:cs typeface="Times New Roman"/>
              </a:rPr>
              <a:t>etc.</a:t>
            </a:r>
            <a:endParaRPr sz="2800">
              <a:solidFill>
                <a:srgbClr val="00B050"/>
              </a:solidFill>
              <a:latin typeface="Times New Roman"/>
              <a:cs typeface="Times New Roman"/>
            </a:endParaRPr>
          </a:p>
          <a:p>
            <a:pPr marL="266700" marR="614680" indent="-229235">
              <a:lnSpc>
                <a:spcPts val="3020"/>
              </a:lnSpc>
              <a:spcBef>
                <a:spcPts val="1005"/>
              </a:spcBef>
              <a:buFont typeface="Arial"/>
              <a:buChar char="•"/>
              <a:tabLst>
                <a:tab pos="267335" algn="l"/>
                <a:tab pos="5162550" algn="l"/>
              </a:tabLst>
            </a:pPr>
            <a:r>
              <a:rPr sz="2800" spc="5" dirty="0">
                <a:solidFill>
                  <a:srgbClr val="FF0000"/>
                </a:solidFill>
                <a:latin typeface="Times New Roman"/>
                <a:cs typeface="Times New Roman"/>
              </a:rPr>
              <a:t>2</a:t>
            </a:r>
            <a:r>
              <a:rPr sz="2775" spc="7" baseline="25525" dirty="0">
                <a:solidFill>
                  <a:srgbClr val="FF0000"/>
                </a:solidFill>
                <a:latin typeface="Times New Roman"/>
                <a:cs typeface="Times New Roman"/>
              </a:rPr>
              <a:t>nd  </a:t>
            </a:r>
            <a:r>
              <a:rPr sz="2800" spc="-5" dirty="0">
                <a:solidFill>
                  <a:srgbClr val="FF0000"/>
                </a:solidFill>
                <a:latin typeface="Times New Roman"/>
                <a:cs typeface="Times New Roman"/>
              </a:rPr>
              <a:t>inspection </a:t>
            </a:r>
            <a:r>
              <a:rPr sz="2800" spc="-5" dirty="0">
                <a:latin typeface="Times New Roman"/>
                <a:cs typeface="Times New Roman"/>
              </a:rPr>
              <a:t>:</a:t>
            </a:r>
            <a:r>
              <a:rPr sz="2800" spc="-180" dirty="0">
                <a:latin typeface="Times New Roman"/>
                <a:cs typeface="Times New Roman"/>
              </a:rPr>
              <a:t> </a:t>
            </a:r>
            <a:r>
              <a:rPr sz="2800" spc="-5" dirty="0">
                <a:solidFill>
                  <a:srgbClr val="00B050"/>
                </a:solidFill>
                <a:latin typeface="Times New Roman"/>
                <a:cs typeface="Times New Roman"/>
              </a:rPr>
              <a:t>During</a:t>
            </a:r>
            <a:r>
              <a:rPr sz="2800" spc="30" dirty="0">
                <a:solidFill>
                  <a:srgbClr val="00B050"/>
                </a:solidFill>
                <a:latin typeface="Times New Roman"/>
                <a:cs typeface="Times New Roman"/>
              </a:rPr>
              <a:t> </a:t>
            </a:r>
            <a:r>
              <a:rPr sz="2800" spc="-5" dirty="0">
                <a:solidFill>
                  <a:srgbClr val="00B050"/>
                </a:solidFill>
                <a:latin typeface="Times New Roman"/>
                <a:cs typeface="Times New Roman"/>
              </a:rPr>
              <a:t>flowering	to check </a:t>
            </a:r>
            <a:r>
              <a:rPr sz="2800" dirty="0">
                <a:solidFill>
                  <a:srgbClr val="00B050"/>
                </a:solidFill>
                <a:latin typeface="Times New Roman"/>
                <a:cs typeface="Times New Roman"/>
              </a:rPr>
              <a:t>pollen </a:t>
            </a:r>
            <a:r>
              <a:rPr sz="2800" spc="-5" dirty="0">
                <a:solidFill>
                  <a:srgbClr val="00B050"/>
                </a:solidFill>
                <a:latin typeface="Times New Roman"/>
                <a:cs typeface="Times New Roman"/>
              </a:rPr>
              <a:t>shedders and</a:t>
            </a:r>
            <a:r>
              <a:rPr sz="2800" spc="-85" dirty="0">
                <a:solidFill>
                  <a:srgbClr val="00B050"/>
                </a:solidFill>
                <a:latin typeface="Times New Roman"/>
                <a:cs typeface="Times New Roman"/>
              </a:rPr>
              <a:t> </a:t>
            </a:r>
            <a:r>
              <a:rPr sz="2800" spc="-15" dirty="0">
                <a:solidFill>
                  <a:srgbClr val="00B050"/>
                </a:solidFill>
                <a:latin typeface="Times New Roman"/>
                <a:cs typeface="Times New Roman"/>
              </a:rPr>
              <a:t>off  </a:t>
            </a:r>
            <a:r>
              <a:rPr sz="2800" dirty="0">
                <a:solidFill>
                  <a:srgbClr val="00B050"/>
                </a:solidFill>
                <a:latin typeface="Times New Roman"/>
                <a:cs typeface="Times New Roman"/>
              </a:rPr>
              <a:t>type</a:t>
            </a:r>
            <a:r>
              <a:rPr sz="2800" spc="-30" dirty="0">
                <a:solidFill>
                  <a:srgbClr val="00B050"/>
                </a:solidFill>
                <a:latin typeface="Times New Roman"/>
                <a:cs typeface="Times New Roman"/>
              </a:rPr>
              <a:t> </a:t>
            </a:r>
            <a:r>
              <a:rPr sz="2800" dirty="0">
                <a:solidFill>
                  <a:srgbClr val="00B050"/>
                </a:solidFill>
                <a:latin typeface="Times New Roman"/>
                <a:cs typeface="Times New Roman"/>
              </a:rPr>
              <a:t>plants.</a:t>
            </a:r>
            <a:endParaRPr sz="2800">
              <a:solidFill>
                <a:srgbClr val="00B050"/>
              </a:solidFill>
              <a:latin typeface="Times New Roman"/>
              <a:cs typeface="Times New Roman"/>
            </a:endParaRPr>
          </a:p>
          <a:p>
            <a:pPr marL="266700" marR="600710" indent="-229235">
              <a:lnSpc>
                <a:spcPts val="3020"/>
              </a:lnSpc>
              <a:spcBef>
                <a:spcPts val="1010"/>
              </a:spcBef>
              <a:buFont typeface="Arial"/>
              <a:buChar char="•"/>
              <a:tabLst>
                <a:tab pos="267335" algn="l"/>
                <a:tab pos="4271645" algn="l"/>
                <a:tab pos="6923405" algn="l"/>
              </a:tabLst>
            </a:pPr>
            <a:r>
              <a:rPr sz="2800" spc="5" dirty="0">
                <a:solidFill>
                  <a:srgbClr val="FF0000"/>
                </a:solidFill>
                <a:latin typeface="Times New Roman"/>
                <a:cs typeface="Times New Roman"/>
              </a:rPr>
              <a:t>3</a:t>
            </a:r>
            <a:r>
              <a:rPr sz="2775" spc="7" baseline="25525" dirty="0">
                <a:solidFill>
                  <a:srgbClr val="FF0000"/>
                </a:solidFill>
                <a:latin typeface="Times New Roman"/>
                <a:cs typeface="Times New Roman"/>
              </a:rPr>
              <a:t>rd  </a:t>
            </a:r>
            <a:r>
              <a:rPr sz="2800" spc="-5" dirty="0">
                <a:solidFill>
                  <a:srgbClr val="FF0000"/>
                </a:solidFill>
                <a:latin typeface="Times New Roman"/>
                <a:cs typeface="Times New Roman"/>
              </a:rPr>
              <a:t>inspection </a:t>
            </a:r>
            <a:r>
              <a:rPr sz="2800" spc="-5" dirty="0">
                <a:latin typeface="Times New Roman"/>
                <a:cs typeface="Times New Roman"/>
              </a:rPr>
              <a:t>:</a:t>
            </a:r>
            <a:r>
              <a:rPr sz="2800" spc="-370" dirty="0">
                <a:latin typeface="Times New Roman"/>
                <a:cs typeface="Times New Roman"/>
              </a:rPr>
              <a:t> </a:t>
            </a:r>
            <a:r>
              <a:rPr sz="2800" spc="-5" dirty="0">
                <a:solidFill>
                  <a:srgbClr val="00B050"/>
                </a:solidFill>
                <a:latin typeface="Times New Roman"/>
                <a:cs typeface="Times New Roman"/>
              </a:rPr>
              <a:t>At</a:t>
            </a:r>
            <a:r>
              <a:rPr sz="2800" spc="10" dirty="0">
                <a:solidFill>
                  <a:srgbClr val="00B050"/>
                </a:solidFill>
                <a:latin typeface="Times New Roman"/>
                <a:cs typeface="Times New Roman"/>
              </a:rPr>
              <a:t> </a:t>
            </a:r>
            <a:r>
              <a:rPr sz="2800" spc="-5" dirty="0">
                <a:solidFill>
                  <a:srgbClr val="00B050"/>
                </a:solidFill>
                <a:latin typeface="Times New Roman"/>
                <a:cs typeface="Times New Roman"/>
              </a:rPr>
              <a:t>maturity	before</a:t>
            </a:r>
            <a:r>
              <a:rPr sz="2800" spc="20" dirty="0">
                <a:solidFill>
                  <a:srgbClr val="00B050"/>
                </a:solidFill>
                <a:latin typeface="Times New Roman"/>
                <a:cs typeface="Times New Roman"/>
              </a:rPr>
              <a:t> </a:t>
            </a:r>
            <a:r>
              <a:rPr sz="2800" spc="-5" dirty="0">
                <a:solidFill>
                  <a:srgbClr val="00B050"/>
                </a:solidFill>
                <a:latin typeface="Times New Roman"/>
                <a:cs typeface="Times New Roman"/>
              </a:rPr>
              <a:t>harvesting	to verify removal</a:t>
            </a:r>
            <a:r>
              <a:rPr sz="2800" spc="-50" dirty="0">
                <a:solidFill>
                  <a:srgbClr val="00B050"/>
                </a:solidFill>
                <a:latin typeface="Times New Roman"/>
                <a:cs typeface="Times New Roman"/>
              </a:rPr>
              <a:t> </a:t>
            </a:r>
            <a:r>
              <a:rPr sz="2800" dirty="0">
                <a:solidFill>
                  <a:srgbClr val="00B050"/>
                </a:solidFill>
                <a:latin typeface="Times New Roman"/>
                <a:cs typeface="Times New Roman"/>
              </a:rPr>
              <a:t>of  </a:t>
            </a:r>
            <a:r>
              <a:rPr sz="2800" spc="-5" dirty="0">
                <a:solidFill>
                  <a:srgbClr val="00B050"/>
                </a:solidFill>
                <a:latin typeface="Times New Roman"/>
                <a:cs typeface="Times New Roman"/>
              </a:rPr>
              <a:t>pollen parent </a:t>
            </a:r>
            <a:r>
              <a:rPr sz="2800" dirty="0">
                <a:solidFill>
                  <a:srgbClr val="00B050"/>
                </a:solidFill>
                <a:latin typeface="Times New Roman"/>
                <a:cs typeface="Times New Roman"/>
              </a:rPr>
              <a:t>prior </a:t>
            </a:r>
            <a:r>
              <a:rPr sz="2800" spc="-5" dirty="0">
                <a:solidFill>
                  <a:srgbClr val="00B050"/>
                </a:solidFill>
                <a:latin typeface="Times New Roman"/>
                <a:cs typeface="Times New Roman"/>
              </a:rPr>
              <a:t>to harvesting of </a:t>
            </a:r>
            <a:r>
              <a:rPr sz="2800" spc="-10" dirty="0">
                <a:solidFill>
                  <a:srgbClr val="00B050"/>
                </a:solidFill>
                <a:latin typeface="Times New Roman"/>
                <a:cs typeface="Times New Roman"/>
              </a:rPr>
              <a:t>female </a:t>
            </a:r>
            <a:r>
              <a:rPr sz="2800" spc="-5" dirty="0">
                <a:solidFill>
                  <a:srgbClr val="00B050"/>
                </a:solidFill>
                <a:latin typeface="Times New Roman"/>
                <a:cs typeface="Times New Roman"/>
              </a:rPr>
              <a:t>lines, pod and seed  characters</a:t>
            </a:r>
            <a:endParaRPr sz="2800">
              <a:solidFill>
                <a:srgbClr val="00B050"/>
              </a:solidFill>
              <a:latin typeface="Times New Roman"/>
              <a:cs typeface="Times New Roman"/>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Field standards</a:t>
            </a:r>
            <a:r>
              <a:rPr lang="en-IN" dirty="0" smtClean="0">
                <a:solidFill>
                  <a:srgbClr val="C00000"/>
                </a:solidFill>
              </a:rPr>
              <a:t/>
            </a:r>
            <a:br>
              <a:rPr lang="en-IN" dirty="0" smtClean="0">
                <a:solidFill>
                  <a:srgbClr val="C00000"/>
                </a:solidFill>
              </a:rPr>
            </a:br>
            <a:endParaRPr lang="en-IN" dirty="0">
              <a:solidFill>
                <a:srgbClr val="C00000"/>
              </a:solidFill>
            </a:endParaRPr>
          </a:p>
        </p:txBody>
      </p:sp>
      <p:sp>
        <p:nvSpPr>
          <p:cNvPr id="3" name="Content Placeholder 2"/>
          <p:cNvSpPr>
            <a:spLocks noGrp="1"/>
          </p:cNvSpPr>
          <p:nvPr>
            <p:ph idx="1"/>
          </p:nvPr>
        </p:nvSpPr>
        <p:spPr/>
        <p:txBody>
          <a:bodyPr/>
          <a:lstStyle/>
          <a:p>
            <a:pPr>
              <a:buNone/>
            </a:pPr>
            <a:r>
              <a:rPr lang="en-US" dirty="0" smtClean="0">
                <a:solidFill>
                  <a:srgbClr val="FF0000"/>
                </a:solidFill>
              </a:rPr>
              <a:t>                                 Foundation      Certified </a:t>
            </a:r>
          </a:p>
          <a:p>
            <a:pPr>
              <a:buNone/>
            </a:pPr>
            <a:r>
              <a:rPr lang="en-US" dirty="0" smtClean="0">
                <a:solidFill>
                  <a:srgbClr val="FF0000"/>
                </a:solidFill>
              </a:rPr>
              <a:t>                                      seed                  </a:t>
            </a:r>
            <a:r>
              <a:rPr lang="en-US" dirty="0" err="1" smtClean="0">
                <a:solidFill>
                  <a:srgbClr val="FF0000"/>
                </a:solidFill>
              </a:rPr>
              <a:t>seed</a:t>
            </a:r>
            <a:r>
              <a:rPr lang="en-US" dirty="0" smtClean="0">
                <a:solidFill>
                  <a:srgbClr val="FF0000"/>
                </a:solidFill>
              </a:rPr>
              <a:t> </a:t>
            </a:r>
          </a:p>
          <a:p>
            <a:pPr>
              <a:buNone/>
            </a:pPr>
            <a:r>
              <a:rPr lang="en-US" dirty="0" smtClean="0"/>
              <a:t>			</a:t>
            </a:r>
            <a:endParaRPr lang="en-IN" dirty="0" smtClean="0"/>
          </a:p>
          <a:p>
            <a:pPr>
              <a:buNone/>
            </a:pPr>
            <a:r>
              <a:rPr lang="en-US" dirty="0" smtClean="0">
                <a:solidFill>
                  <a:srgbClr val="00B050"/>
                </a:solidFill>
              </a:rPr>
              <a:t>Isolation distance       400	             200 m</a:t>
            </a:r>
            <a:endParaRPr lang="en-IN" dirty="0" smtClean="0">
              <a:solidFill>
                <a:srgbClr val="00B050"/>
              </a:solidFill>
            </a:endParaRPr>
          </a:p>
          <a:p>
            <a:pPr>
              <a:buNone/>
            </a:pPr>
            <a:r>
              <a:rPr lang="en-US" dirty="0" smtClean="0">
                <a:solidFill>
                  <a:srgbClr val="00B050"/>
                </a:solidFill>
              </a:rPr>
              <a:t>Off-types 		      0.10% 	             0.20%</a:t>
            </a:r>
            <a:endParaRPr lang="en-IN" dirty="0" smtClean="0">
              <a:solidFill>
                <a:srgbClr val="00B050"/>
              </a:solidFill>
            </a:endParaRPr>
          </a:p>
          <a:p>
            <a:endParaRPr lang="en-IN" dirty="0">
              <a:solidFill>
                <a:srgbClr val="00B05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a:bodyPr>
          <a:lstStyle/>
          <a:p>
            <a:r>
              <a:rPr lang="en-US" b="1" dirty="0" smtClean="0">
                <a:solidFill>
                  <a:srgbClr val="C00000"/>
                </a:solidFill>
              </a:rPr>
              <a:t>Harvesting</a:t>
            </a:r>
            <a:r>
              <a:rPr lang="en-US" dirty="0" smtClean="0">
                <a:solidFill>
                  <a:srgbClr val="C00000"/>
                </a:solidFill>
              </a:rPr>
              <a:t>: </a:t>
            </a:r>
            <a:endParaRPr lang="en-IN" dirty="0" smtClean="0">
              <a:solidFill>
                <a:srgbClr val="C00000"/>
              </a:solidFill>
            </a:endParaRPr>
          </a:p>
          <a:p>
            <a:r>
              <a:rPr lang="en-US" dirty="0" smtClean="0">
                <a:solidFill>
                  <a:srgbClr val="00B050"/>
                </a:solidFill>
              </a:rPr>
              <a:t>It is important to harvest the crop after plants start turning light yellow. At this stage most of the </a:t>
            </a:r>
            <a:r>
              <a:rPr lang="en-US" dirty="0" err="1" smtClean="0">
                <a:solidFill>
                  <a:srgbClr val="00B050"/>
                </a:solidFill>
              </a:rPr>
              <a:t>siliqua</a:t>
            </a:r>
            <a:r>
              <a:rPr lang="en-US" dirty="0" smtClean="0">
                <a:solidFill>
                  <a:srgbClr val="00B050"/>
                </a:solidFill>
              </a:rPr>
              <a:t> turns light yellow and the seed inside the </a:t>
            </a:r>
            <a:r>
              <a:rPr lang="en-US" dirty="0" err="1" smtClean="0">
                <a:solidFill>
                  <a:srgbClr val="00B050"/>
                </a:solidFill>
              </a:rPr>
              <a:t>siliqua</a:t>
            </a:r>
            <a:r>
              <a:rPr lang="en-US" dirty="0" smtClean="0">
                <a:solidFill>
                  <a:srgbClr val="00B050"/>
                </a:solidFill>
              </a:rPr>
              <a:t> will be light brown. Before storage, dry the seeds to reduce moisture content to eight percent.</a:t>
            </a:r>
            <a:endParaRPr lang="en-IN" dirty="0" smtClean="0">
              <a:solidFill>
                <a:srgbClr val="00B050"/>
              </a:solidFill>
            </a:endParaRPr>
          </a:p>
          <a:p>
            <a:r>
              <a:rPr lang="en-US" b="1" dirty="0" smtClean="0">
                <a:solidFill>
                  <a:srgbClr val="C00000"/>
                </a:solidFill>
              </a:rPr>
              <a:t>Seed yield</a:t>
            </a:r>
            <a:endParaRPr lang="en-IN" dirty="0" smtClean="0">
              <a:solidFill>
                <a:srgbClr val="C00000"/>
              </a:solidFill>
            </a:endParaRPr>
          </a:p>
          <a:p>
            <a:r>
              <a:rPr lang="en-US" dirty="0" smtClean="0">
                <a:solidFill>
                  <a:srgbClr val="00B050"/>
                </a:solidFill>
              </a:rPr>
              <a:t>The average seed yield varies from 15 to 20 quintals per hectare.</a:t>
            </a:r>
            <a:endParaRPr lang="en-IN" dirty="0" smtClean="0">
              <a:solidFill>
                <a:srgbClr val="00B050"/>
              </a:solidFill>
            </a:endParaRPr>
          </a:p>
          <a:p>
            <a:endParaRPr lang="en-I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4338" name="Picture 2" descr="G:\mustard slides\mustard slide 11.PNG"/>
          <p:cNvPicPr>
            <a:picLocks noChangeAspect="1" noChangeArrowheads="1"/>
          </p:cNvPicPr>
          <p:nvPr/>
        </p:nvPicPr>
        <p:blipFill>
          <a:blip r:embed="rId2">
            <a:duotone>
              <a:prstClr val="black"/>
              <a:schemeClr val="accent3">
                <a:tint val="45000"/>
                <a:satMod val="400000"/>
              </a:schemeClr>
            </a:duotone>
            <a:lum contrast="-14000"/>
          </a:blip>
          <a:srcRect/>
          <a:stretch>
            <a:fillRect/>
          </a:stretch>
        </p:blipFill>
        <p:spPr bwMode="auto">
          <a:xfrm>
            <a:off x="533400" y="52020"/>
            <a:ext cx="9144000" cy="6805979"/>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026" name="Picture 2" descr="Brassicaceae - Wikipedia"/>
          <p:cNvPicPr>
            <a:picLocks noChangeAspect="1" noChangeArrowheads="1"/>
          </p:cNvPicPr>
          <p:nvPr/>
        </p:nvPicPr>
        <p:blipFill>
          <a:blip r:embed="rId2"/>
          <a:srcRect/>
          <a:stretch>
            <a:fillRect/>
          </a:stretch>
        </p:blipFill>
        <p:spPr bwMode="auto">
          <a:xfrm>
            <a:off x="4060827" y="0"/>
            <a:ext cx="5083173" cy="6858000"/>
          </a:xfrm>
          <a:prstGeom prst="rect">
            <a:avLst/>
          </a:prstGeom>
          <a:noFill/>
        </p:spPr>
      </p:pic>
      <p:sp>
        <p:nvSpPr>
          <p:cNvPr id="3" name="TextBox 2"/>
          <p:cNvSpPr txBox="1"/>
          <p:nvPr/>
        </p:nvSpPr>
        <p:spPr>
          <a:xfrm rot="19283543">
            <a:off x="-80840" y="2540377"/>
            <a:ext cx="4166616" cy="1200329"/>
          </a:xfrm>
          <a:prstGeom prst="rect">
            <a:avLst/>
          </a:prstGeom>
          <a:solidFill>
            <a:schemeClr val="accent6">
              <a:lumMod val="40000"/>
              <a:lumOff val="60000"/>
            </a:schemeClr>
          </a:solidFill>
        </p:spPr>
        <p:txBody>
          <a:bodyPr wrap="square" rtlCol="0">
            <a:spAutoFit/>
          </a:bodyPr>
          <a:lstStyle/>
          <a:p>
            <a:pPr algn="ctr"/>
            <a:r>
              <a:rPr lang="en-US" sz="7200" dirty="0" smtClean="0">
                <a:solidFill>
                  <a:srgbClr val="C00000"/>
                </a:solidFill>
              </a:rPr>
              <a:t>Thank you </a:t>
            </a:r>
            <a:endParaRPr lang="en-IN" sz="7200"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3803140" cy="305282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5695" y="775716"/>
              <a:ext cx="7912734" cy="5306695"/>
            </a:xfrm>
            <a:custGeom>
              <a:avLst/>
              <a:gdLst/>
              <a:ahLst/>
              <a:cxnLst/>
              <a:rect l="l" t="t" r="r" b="b"/>
              <a:pathLst>
                <a:path w="7912734" h="5306695">
                  <a:moveTo>
                    <a:pt x="7912608" y="0"/>
                  </a:moveTo>
                  <a:lnTo>
                    <a:pt x="0" y="0"/>
                  </a:lnTo>
                  <a:lnTo>
                    <a:pt x="0" y="5306568"/>
                  </a:lnTo>
                  <a:lnTo>
                    <a:pt x="7912608" y="5306568"/>
                  </a:lnTo>
                  <a:lnTo>
                    <a:pt x="7912608" y="0"/>
                  </a:lnTo>
                  <a:close/>
                </a:path>
              </a:pathLst>
            </a:custGeom>
            <a:solidFill>
              <a:srgbClr val="FFFFFF">
                <a:alpha val="92547"/>
              </a:srgbClr>
            </a:solidFill>
          </p:spPr>
          <p:txBody>
            <a:bodyPr wrap="square" lIns="0" tIns="0" rIns="0" bIns="0" rtlCol="0"/>
            <a:lstStyle/>
            <a:p>
              <a:endParaRPr/>
            </a:p>
          </p:txBody>
        </p:sp>
        <p:sp>
          <p:nvSpPr>
            <p:cNvPr id="5" name="object 5"/>
            <p:cNvSpPr/>
            <p:nvPr/>
          </p:nvSpPr>
          <p:spPr>
            <a:xfrm>
              <a:off x="615695" y="775716"/>
              <a:ext cx="7912734" cy="5306695"/>
            </a:xfrm>
            <a:custGeom>
              <a:avLst/>
              <a:gdLst/>
              <a:ahLst/>
              <a:cxnLst/>
              <a:rect l="l" t="t" r="r" b="b"/>
              <a:pathLst>
                <a:path w="7912734" h="5306695">
                  <a:moveTo>
                    <a:pt x="0" y="5306568"/>
                  </a:moveTo>
                  <a:lnTo>
                    <a:pt x="7912608" y="5306568"/>
                  </a:lnTo>
                  <a:lnTo>
                    <a:pt x="7912608" y="0"/>
                  </a:lnTo>
                  <a:lnTo>
                    <a:pt x="0" y="0"/>
                  </a:lnTo>
                  <a:lnTo>
                    <a:pt x="0" y="5306568"/>
                  </a:lnTo>
                  <a:close/>
                </a:path>
                <a:path w="7912734" h="5306695">
                  <a:moveTo>
                    <a:pt x="89916" y="5192268"/>
                  </a:moveTo>
                  <a:lnTo>
                    <a:pt x="7822692" y="5192268"/>
                  </a:lnTo>
                  <a:lnTo>
                    <a:pt x="7822692" y="112775"/>
                  </a:lnTo>
                  <a:lnTo>
                    <a:pt x="89916" y="112775"/>
                  </a:lnTo>
                  <a:lnTo>
                    <a:pt x="89916" y="5192268"/>
                  </a:lnTo>
                  <a:close/>
                </a:path>
              </a:pathLst>
            </a:custGeom>
            <a:ln w="9144">
              <a:solidFill>
                <a:srgbClr val="221F1C"/>
              </a:solidFill>
            </a:ln>
          </p:spPr>
          <p:txBody>
            <a:bodyPr wrap="square" lIns="0" tIns="0" rIns="0" bIns="0" rtlCol="0"/>
            <a:lstStyle/>
            <a:p>
              <a:endParaRPr/>
            </a:p>
          </p:txBody>
        </p:sp>
        <p:sp>
          <p:nvSpPr>
            <p:cNvPr id="6" name="object 6"/>
            <p:cNvSpPr/>
            <p:nvPr/>
          </p:nvSpPr>
          <p:spPr>
            <a:xfrm>
              <a:off x="7397495" y="2464306"/>
              <a:ext cx="1746503" cy="439369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0" y="4474463"/>
              <a:ext cx="1533017" cy="2383533"/>
            </a:xfrm>
            <a:prstGeom prst="rect">
              <a:avLst/>
            </a:prstGeom>
            <a:blipFill>
              <a:blip r:embed="rId4"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071372" y="999744"/>
            <a:ext cx="7216140" cy="858519"/>
          </a:xfrm>
          <a:prstGeom prst="rect">
            <a:avLst/>
          </a:prstGeom>
          <a:solidFill>
            <a:srgbClr val="702527"/>
          </a:solidFill>
        </p:spPr>
        <p:txBody>
          <a:bodyPr vert="horz" wrap="square" lIns="0" tIns="69850" rIns="0" bIns="0" rtlCol="0">
            <a:spAutoFit/>
          </a:bodyPr>
          <a:lstStyle/>
          <a:p>
            <a:pPr marL="1803400">
              <a:lnSpc>
                <a:spcPct val="100000"/>
              </a:lnSpc>
              <a:spcBef>
                <a:spcPts val="550"/>
              </a:spcBef>
            </a:pPr>
            <a:r>
              <a:rPr sz="4900" spc="-5" dirty="0">
                <a:solidFill>
                  <a:srgbClr val="FFFFFF"/>
                </a:solidFill>
                <a:latin typeface="Times New Roman"/>
                <a:cs typeface="Times New Roman"/>
              </a:rPr>
              <a:t>USES</a:t>
            </a:r>
            <a:endParaRPr sz="4900">
              <a:latin typeface="Times New Roman"/>
              <a:cs typeface="Times New Roman"/>
            </a:endParaRPr>
          </a:p>
        </p:txBody>
      </p:sp>
      <p:sp>
        <p:nvSpPr>
          <p:cNvPr id="9" name="object 9"/>
          <p:cNvSpPr/>
          <p:nvPr/>
        </p:nvSpPr>
        <p:spPr>
          <a:xfrm>
            <a:off x="1071372" y="1929383"/>
            <a:ext cx="7216140" cy="4142740"/>
          </a:xfrm>
          <a:custGeom>
            <a:avLst/>
            <a:gdLst/>
            <a:ahLst/>
            <a:cxnLst/>
            <a:rect l="l" t="t" r="r" b="b"/>
            <a:pathLst>
              <a:path w="7216140" h="4142740">
                <a:moveTo>
                  <a:pt x="7216140" y="0"/>
                </a:moveTo>
                <a:lnTo>
                  <a:pt x="0" y="0"/>
                </a:lnTo>
                <a:lnTo>
                  <a:pt x="0" y="4142232"/>
                </a:lnTo>
                <a:lnTo>
                  <a:pt x="7216140" y="4142232"/>
                </a:lnTo>
                <a:lnTo>
                  <a:pt x="7216140" y="0"/>
                </a:lnTo>
                <a:close/>
              </a:path>
            </a:pathLst>
          </a:custGeom>
          <a:solidFill>
            <a:srgbClr val="DFDFDF"/>
          </a:solidFill>
        </p:spPr>
        <p:txBody>
          <a:bodyPr wrap="square" lIns="0" tIns="0" rIns="0" bIns="0" rtlCol="0"/>
          <a:lstStyle/>
          <a:p>
            <a:endParaRPr/>
          </a:p>
        </p:txBody>
      </p:sp>
      <p:sp>
        <p:nvSpPr>
          <p:cNvPr id="10" name="object 10"/>
          <p:cNvSpPr txBox="1"/>
          <p:nvPr/>
        </p:nvSpPr>
        <p:spPr>
          <a:xfrm>
            <a:off x="1150416" y="1998470"/>
            <a:ext cx="6902450" cy="3927475"/>
          </a:xfrm>
          <a:prstGeom prst="rect">
            <a:avLst/>
          </a:prstGeom>
        </p:spPr>
        <p:txBody>
          <a:bodyPr vert="horz" wrap="square" lIns="0" tIns="80645" rIns="0" bIns="0" rtlCol="0">
            <a:spAutoFit/>
          </a:bodyPr>
          <a:lstStyle/>
          <a:p>
            <a:pPr marL="469265" indent="-457200">
              <a:lnSpc>
                <a:spcPct val="100000"/>
              </a:lnSpc>
              <a:spcBef>
                <a:spcPts val="635"/>
              </a:spcBef>
              <a:buClr>
                <a:srgbClr val="666666"/>
              </a:buClr>
              <a:buAutoNum type="arabicPeriod"/>
              <a:tabLst>
                <a:tab pos="469265" algn="l"/>
                <a:tab pos="469900" algn="l"/>
              </a:tabLst>
            </a:pPr>
            <a:r>
              <a:rPr sz="1450" i="1" spc="-25" dirty="0">
                <a:solidFill>
                  <a:srgbClr val="4A181A"/>
                </a:solidFill>
                <a:latin typeface="Arial Black"/>
                <a:cs typeface="Arial Black"/>
              </a:rPr>
              <a:t>Its oil </a:t>
            </a:r>
            <a:r>
              <a:rPr sz="1450" i="1" spc="-45" dirty="0">
                <a:solidFill>
                  <a:srgbClr val="4A181A"/>
                </a:solidFill>
                <a:latin typeface="Arial Black"/>
                <a:cs typeface="Arial Black"/>
              </a:rPr>
              <a:t>&amp; </a:t>
            </a:r>
            <a:r>
              <a:rPr sz="1450" i="1" spc="-35" dirty="0">
                <a:solidFill>
                  <a:srgbClr val="4A181A"/>
                </a:solidFill>
                <a:latin typeface="Arial Black"/>
                <a:cs typeface="Arial Black"/>
              </a:rPr>
              <a:t>seeds </a:t>
            </a:r>
            <a:r>
              <a:rPr sz="1450" i="1" spc="-30" dirty="0">
                <a:solidFill>
                  <a:srgbClr val="4A181A"/>
                </a:solidFill>
                <a:latin typeface="Arial Black"/>
                <a:cs typeface="Arial Black"/>
              </a:rPr>
              <a:t>are </a:t>
            </a:r>
            <a:r>
              <a:rPr sz="1450" i="1" spc="-35" dirty="0">
                <a:solidFill>
                  <a:srgbClr val="4A181A"/>
                </a:solidFill>
                <a:latin typeface="Arial Black"/>
                <a:cs typeface="Arial Black"/>
              </a:rPr>
              <a:t>used</a:t>
            </a:r>
            <a:r>
              <a:rPr sz="1450" i="1" spc="-5" dirty="0">
                <a:solidFill>
                  <a:srgbClr val="4A181A"/>
                </a:solidFill>
                <a:latin typeface="Arial Black"/>
                <a:cs typeface="Arial Black"/>
              </a:rPr>
              <a:t> </a:t>
            </a:r>
            <a:r>
              <a:rPr sz="1450" i="1" spc="-25" dirty="0">
                <a:solidFill>
                  <a:srgbClr val="4A181A"/>
                </a:solidFill>
                <a:latin typeface="Arial Black"/>
                <a:cs typeface="Arial Black"/>
              </a:rPr>
              <a:t>in:</a:t>
            </a:r>
            <a:endParaRPr sz="1450">
              <a:latin typeface="Arial Black"/>
              <a:cs typeface="Arial Black"/>
            </a:endParaRPr>
          </a:p>
          <a:p>
            <a:pPr marL="469265" marR="970280" indent="-105410">
              <a:lnSpc>
                <a:spcPts val="1680"/>
              </a:lnSpc>
              <a:spcBef>
                <a:spcPts val="645"/>
              </a:spcBef>
            </a:pPr>
            <a:r>
              <a:rPr sz="1450" i="1" spc="-35" dirty="0">
                <a:solidFill>
                  <a:srgbClr val="4A181A"/>
                </a:solidFill>
                <a:latin typeface="Arial Black"/>
                <a:cs typeface="Arial Black"/>
              </a:rPr>
              <a:t>~ </a:t>
            </a:r>
            <a:r>
              <a:rPr sz="1450" i="1" spc="-30" dirty="0">
                <a:solidFill>
                  <a:srgbClr val="4A181A"/>
                </a:solidFill>
                <a:latin typeface="Arial Black"/>
                <a:cs typeface="Arial Black"/>
              </a:rPr>
              <a:t>the preparation </a:t>
            </a:r>
            <a:r>
              <a:rPr sz="1450" i="1" spc="-25" dirty="0">
                <a:solidFill>
                  <a:srgbClr val="4A181A"/>
                </a:solidFill>
                <a:latin typeface="Arial Black"/>
                <a:cs typeface="Arial Black"/>
              </a:rPr>
              <a:t>of </a:t>
            </a:r>
            <a:r>
              <a:rPr sz="1450" i="1" spc="-30" dirty="0">
                <a:solidFill>
                  <a:srgbClr val="4A181A"/>
                </a:solidFill>
                <a:latin typeface="Arial Black"/>
                <a:cs typeface="Arial Black"/>
              </a:rPr>
              <a:t>pickles </a:t>
            </a:r>
            <a:r>
              <a:rPr sz="1450" i="1" spc="-35" dirty="0">
                <a:solidFill>
                  <a:srgbClr val="4A181A"/>
                </a:solidFill>
                <a:latin typeface="Arial Black"/>
                <a:cs typeface="Arial Black"/>
              </a:rPr>
              <a:t>and </a:t>
            </a:r>
            <a:r>
              <a:rPr sz="1450" i="1" spc="-25" dirty="0">
                <a:solidFill>
                  <a:srgbClr val="4A181A"/>
                </a:solidFill>
                <a:latin typeface="Arial Black"/>
                <a:cs typeface="Arial Black"/>
              </a:rPr>
              <a:t>for </a:t>
            </a:r>
            <a:r>
              <a:rPr sz="1450" i="1" spc="-30" dirty="0">
                <a:solidFill>
                  <a:srgbClr val="4A181A"/>
                </a:solidFill>
                <a:latin typeface="Arial Black"/>
                <a:cs typeface="Arial Black"/>
              </a:rPr>
              <a:t>flavoring curries </a:t>
            </a:r>
            <a:r>
              <a:rPr sz="1450" i="1" spc="-35" dirty="0">
                <a:solidFill>
                  <a:srgbClr val="4A181A"/>
                </a:solidFill>
                <a:latin typeface="Arial Black"/>
                <a:cs typeface="Arial Black"/>
              </a:rPr>
              <a:t>and  </a:t>
            </a:r>
            <a:r>
              <a:rPr sz="1450" i="1" spc="-30" dirty="0">
                <a:solidFill>
                  <a:srgbClr val="4A181A"/>
                </a:solidFill>
                <a:latin typeface="Arial Black"/>
                <a:cs typeface="Arial Black"/>
              </a:rPr>
              <a:t>vegetables.</a:t>
            </a:r>
            <a:endParaRPr sz="1450">
              <a:latin typeface="Arial Black"/>
              <a:cs typeface="Arial Black"/>
            </a:endParaRPr>
          </a:p>
          <a:p>
            <a:pPr marL="364490">
              <a:lnSpc>
                <a:spcPct val="100000"/>
              </a:lnSpc>
              <a:spcBef>
                <a:spcPts val="495"/>
              </a:spcBef>
              <a:tabLst>
                <a:tab pos="658495" algn="l"/>
              </a:tabLst>
            </a:pPr>
            <a:r>
              <a:rPr sz="1450" i="1" spc="-35" dirty="0">
                <a:solidFill>
                  <a:srgbClr val="4A181A"/>
                </a:solidFill>
                <a:latin typeface="Arial Black"/>
                <a:cs typeface="Arial Black"/>
              </a:rPr>
              <a:t>~	human consumption</a:t>
            </a:r>
            <a:r>
              <a:rPr sz="1450" i="1" spc="-20" dirty="0">
                <a:solidFill>
                  <a:srgbClr val="4A181A"/>
                </a:solidFill>
                <a:latin typeface="Arial Black"/>
                <a:cs typeface="Arial Black"/>
              </a:rPr>
              <a:t> ,.</a:t>
            </a:r>
            <a:endParaRPr sz="1450">
              <a:latin typeface="Arial Black"/>
              <a:cs typeface="Arial Black"/>
            </a:endParaRPr>
          </a:p>
          <a:p>
            <a:pPr marL="364490">
              <a:lnSpc>
                <a:spcPct val="100000"/>
              </a:lnSpc>
              <a:spcBef>
                <a:spcPts val="540"/>
              </a:spcBef>
              <a:tabLst>
                <a:tab pos="658495" algn="l"/>
              </a:tabLst>
            </a:pPr>
            <a:r>
              <a:rPr sz="1450" i="1" spc="-35" dirty="0">
                <a:solidFill>
                  <a:srgbClr val="4A181A"/>
                </a:solidFill>
                <a:latin typeface="Arial Black"/>
                <a:cs typeface="Arial Black"/>
              </a:rPr>
              <a:t>~	</a:t>
            </a:r>
            <a:r>
              <a:rPr sz="1450" i="1" spc="-30" dirty="0">
                <a:solidFill>
                  <a:srgbClr val="4A181A"/>
                </a:solidFill>
                <a:latin typeface="Arial Black"/>
                <a:cs typeface="Arial Black"/>
              </a:rPr>
              <a:t>preparation </a:t>
            </a:r>
            <a:r>
              <a:rPr sz="1450" i="1" spc="-25" dirty="0">
                <a:solidFill>
                  <a:srgbClr val="4A181A"/>
                </a:solidFill>
                <a:latin typeface="Arial Black"/>
                <a:cs typeface="Arial Black"/>
              </a:rPr>
              <a:t>of hair oil </a:t>
            </a:r>
            <a:r>
              <a:rPr sz="1450" i="1" spc="-35" dirty="0">
                <a:solidFill>
                  <a:srgbClr val="4A181A"/>
                </a:solidFill>
                <a:latin typeface="Arial Black"/>
                <a:cs typeface="Arial Black"/>
              </a:rPr>
              <a:t>and </a:t>
            </a:r>
            <a:r>
              <a:rPr sz="1450" i="1" spc="-30" dirty="0">
                <a:solidFill>
                  <a:srgbClr val="4A181A"/>
                </a:solidFill>
                <a:latin typeface="Arial Black"/>
                <a:cs typeface="Arial Black"/>
              </a:rPr>
              <a:t>,medicines</a:t>
            </a:r>
            <a:r>
              <a:rPr sz="1450" i="1" spc="-25" dirty="0">
                <a:solidFill>
                  <a:srgbClr val="4A181A"/>
                </a:solidFill>
                <a:latin typeface="Arial Black"/>
                <a:cs typeface="Arial Black"/>
              </a:rPr>
              <a:t> </a:t>
            </a:r>
            <a:r>
              <a:rPr sz="1450" i="1" spc="-30" dirty="0">
                <a:solidFill>
                  <a:srgbClr val="4A181A"/>
                </a:solidFill>
                <a:latin typeface="Arial Black"/>
                <a:cs typeface="Arial Black"/>
              </a:rPr>
              <a:t>,soaps.</a:t>
            </a:r>
            <a:endParaRPr sz="1450">
              <a:latin typeface="Arial Black"/>
              <a:cs typeface="Arial Black"/>
            </a:endParaRPr>
          </a:p>
          <a:p>
            <a:pPr marL="364490">
              <a:lnSpc>
                <a:spcPct val="100000"/>
              </a:lnSpc>
              <a:spcBef>
                <a:spcPts val="540"/>
              </a:spcBef>
            </a:pPr>
            <a:r>
              <a:rPr sz="1450" i="1" spc="-35" dirty="0">
                <a:solidFill>
                  <a:srgbClr val="4A181A"/>
                </a:solidFill>
                <a:latin typeface="Arial Black"/>
                <a:cs typeface="Arial Black"/>
              </a:rPr>
              <a:t>~ </a:t>
            </a:r>
            <a:r>
              <a:rPr sz="1450" i="1" spc="-25" dirty="0">
                <a:solidFill>
                  <a:srgbClr val="4A181A"/>
                </a:solidFill>
                <a:latin typeface="Arial Black"/>
                <a:cs typeface="Arial Black"/>
              </a:rPr>
              <a:t>in </a:t>
            </a:r>
            <a:r>
              <a:rPr sz="1450" i="1" spc="-30" dirty="0">
                <a:solidFill>
                  <a:srgbClr val="4A181A"/>
                </a:solidFill>
                <a:latin typeface="Arial Black"/>
                <a:cs typeface="Arial Black"/>
              </a:rPr>
              <a:t>mixture with mineral </a:t>
            </a:r>
            <a:r>
              <a:rPr sz="1450" i="1" spc="-25" dirty="0">
                <a:solidFill>
                  <a:srgbClr val="4A181A"/>
                </a:solidFill>
                <a:latin typeface="Arial Black"/>
                <a:cs typeface="Arial Black"/>
              </a:rPr>
              <a:t>oils for</a:t>
            </a:r>
            <a:r>
              <a:rPr sz="1450" i="1" spc="-10" dirty="0">
                <a:solidFill>
                  <a:srgbClr val="4A181A"/>
                </a:solidFill>
                <a:latin typeface="Arial Black"/>
                <a:cs typeface="Arial Black"/>
              </a:rPr>
              <a:t> </a:t>
            </a:r>
            <a:r>
              <a:rPr sz="1450" i="1" spc="-25" dirty="0">
                <a:solidFill>
                  <a:srgbClr val="4A181A"/>
                </a:solidFill>
                <a:latin typeface="Arial Black"/>
                <a:cs typeface="Arial Black"/>
              </a:rPr>
              <a:t>lubrication.</a:t>
            </a:r>
            <a:endParaRPr sz="1450">
              <a:latin typeface="Arial Black"/>
              <a:cs typeface="Arial Black"/>
            </a:endParaRPr>
          </a:p>
          <a:p>
            <a:pPr marL="364490">
              <a:lnSpc>
                <a:spcPct val="100000"/>
              </a:lnSpc>
              <a:spcBef>
                <a:spcPts val="540"/>
              </a:spcBef>
              <a:tabLst>
                <a:tab pos="658495" algn="l"/>
              </a:tabLst>
            </a:pPr>
            <a:r>
              <a:rPr sz="1450" i="1" spc="-35" dirty="0">
                <a:solidFill>
                  <a:srgbClr val="4A181A"/>
                </a:solidFill>
                <a:latin typeface="Arial Black"/>
                <a:cs typeface="Arial Black"/>
              </a:rPr>
              <a:t>~	Rapeseed </a:t>
            </a:r>
            <a:r>
              <a:rPr sz="1450" i="1" spc="-25" dirty="0">
                <a:solidFill>
                  <a:srgbClr val="4A181A"/>
                </a:solidFill>
                <a:latin typeface="Arial Black"/>
                <a:cs typeface="Arial Black"/>
              </a:rPr>
              <a:t>oil is </a:t>
            </a:r>
            <a:r>
              <a:rPr sz="1450" i="1" spc="-35" dirty="0">
                <a:solidFill>
                  <a:srgbClr val="4A181A"/>
                </a:solidFill>
                <a:latin typeface="Arial Black"/>
                <a:cs typeface="Arial Black"/>
              </a:rPr>
              <a:t>used </a:t>
            </a:r>
            <a:r>
              <a:rPr sz="1450" i="1" spc="-25" dirty="0">
                <a:solidFill>
                  <a:srgbClr val="4A181A"/>
                </a:solidFill>
                <a:latin typeface="Arial Black"/>
                <a:cs typeface="Arial Black"/>
              </a:rPr>
              <a:t>in </a:t>
            </a:r>
            <a:r>
              <a:rPr sz="1450" i="1" spc="-30" dirty="0">
                <a:solidFill>
                  <a:srgbClr val="4A181A"/>
                </a:solidFill>
                <a:latin typeface="Arial Black"/>
                <a:cs typeface="Arial Black"/>
              </a:rPr>
              <a:t>the manufacture </a:t>
            </a:r>
            <a:r>
              <a:rPr sz="1450" i="1" spc="-25" dirty="0">
                <a:solidFill>
                  <a:srgbClr val="4A181A"/>
                </a:solidFill>
                <a:latin typeface="Arial Black"/>
                <a:cs typeface="Arial Black"/>
              </a:rPr>
              <a:t>of</a:t>
            </a:r>
            <a:r>
              <a:rPr sz="1450" i="1" spc="-5" dirty="0">
                <a:solidFill>
                  <a:srgbClr val="4A181A"/>
                </a:solidFill>
                <a:latin typeface="Arial Black"/>
                <a:cs typeface="Arial Black"/>
              </a:rPr>
              <a:t> </a:t>
            </a:r>
            <a:r>
              <a:rPr sz="1450" i="1" spc="-30" dirty="0">
                <a:solidFill>
                  <a:srgbClr val="4A181A"/>
                </a:solidFill>
                <a:latin typeface="Arial Black"/>
                <a:cs typeface="Arial Black"/>
              </a:rPr>
              <a:t>greases.</a:t>
            </a:r>
            <a:endParaRPr sz="1450">
              <a:latin typeface="Arial Black"/>
              <a:cs typeface="Arial Black"/>
            </a:endParaRPr>
          </a:p>
          <a:p>
            <a:pPr>
              <a:lnSpc>
                <a:spcPct val="100000"/>
              </a:lnSpc>
              <a:spcBef>
                <a:spcPts val="35"/>
              </a:spcBef>
            </a:pPr>
            <a:endParaRPr sz="2050">
              <a:latin typeface="Arial Black"/>
              <a:cs typeface="Arial Black"/>
            </a:endParaRPr>
          </a:p>
          <a:p>
            <a:pPr marL="249554" marR="5080" indent="-249554">
              <a:lnSpc>
                <a:spcPts val="1680"/>
              </a:lnSpc>
              <a:buAutoNum type="arabicPeriod" startAt="2"/>
              <a:tabLst>
                <a:tab pos="249554" algn="l"/>
              </a:tabLst>
            </a:pPr>
            <a:r>
              <a:rPr sz="1450" i="1" spc="-35" dirty="0">
                <a:solidFill>
                  <a:srgbClr val="4A181A"/>
                </a:solidFill>
                <a:latin typeface="Arial Black"/>
                <a:cs typeface="Arial Black"/>
              </a:rPr>
              <a:t>The </a:t>
            </a:r>
            <a:r>
              <a:rPr sz="1450" i="1" spc="-25" dirty="0">
                <a:solidFill>
                  <a:srgbClr val="4A181A"/>
                </a:solidFill>
                <a:latin typeface="Arial Black"/>
                <a:cs typeface="Arial Black"/>
              </a:rPr>
              <a:t>oil </a:t>
            </a:r>
            <a:r>
              <a:rPr sz="1450" i="1" spc="-35" dirty="0">
                <a:solidFill>
                  <a:srgbClr val="4A181A"/>
                </a:solidFill>
                <a:latin typeface="Arial Black"/>
                <a:cs typeface="Arial Black"/>
              </a:rPr>
              <a:t>cake </a:t>
            </a:r>
            <a:r>
              <a:rPr sz="1450" i="1" spc="-25" dirty="0">
                <a:solidFill>
                  <a:srgbClr val="4A181A"/>
                </a:solidFill>
                <a:latin typeface="Arial Black"/>
                <a:cs typeface="Arial Black"/>
              </a:rPr>
              <a:t>is </a:t>
            </a:r>
            <a:r>
              <a:rPr sz="1450" i="1" spc="-35" dirty="0">
                <a:solidFill>
                  <a:srgbClr val="4A181A"/>
                </a:solidFill>
                <a:latin typeface="Arial Black"/>
                <a:cs typeface="Arial Black"/>
              </a:rPr>
              <a:t>used </a:t>
            </a:r>
            <a:r>
              <a:rPr sz="1450" i="1" spc="-30" dirty="0">
                <a:solidFill>
                  <a:srgbClr val="4A181A"/>
                </a:solidFill>
                <a:latin typeface="Arial Black"/>
                <a:cs typeface="Arial Black"/>
              </a:rPr>
              <a:t>as </a:t>
            </a:r>
            <a:r>
              <a:rPr sz="1450" i="1" spc="-35" dirty="0">
                <a:solidFill>
                  <a:srgbClr val="4A181A"/>
                </a:solidFill>
                <a:latin typeface="Arial Black"/>
                <a:cs typeface="Arial Black"/>
              </a:rPr>
              <a:t>a </a:t>
            </a:r>
            <a:r>
              <a:rPr sz="1450" i="1" spc="-25" dirty="0">
                <a:solidFill>
                  <a:srgbClr val="4A181A"/>
                </a:solidFill>
                <a:latin typeface="Arial Black"/>
                <a:cs typeface="Arial Black"/>
              </a:rPr>
              <a:t>cattle feed, its </a:t>
            </a:r>
            <a:r>
              <a:rPr sz="1450" i="1" spc="-30" dirty="0">
                <a:solidFill>
                  <a:srgbClr val="4A181A"/>
                </a:solidFill>
                <a:latin typeface="Arial Black"/>
                <a:cs typeface="Arial Black"/>
              </a:rPr>
              <a:t>green </a:t>
            </a:r>
            <a:r>
              <a:rPr sz="1450" i="1" spc="-35" dirty="0">
                <a:solidFill>
                  <a:srgbClr val="4A181A"/>
                </a:solidFill>
                <a:latin typeface="Arial Black"/>
                <a:cs typeface="Arial Black"/>
              </a:rPr>
              <a:t>stems and </a:t>
            </a:r>
            <a:r>
              <a:rPr sz="1450" i="1" spc="-30" dirty="0">
                <a:solidFill>
                  <a:srgbClr val="4A181A"/>
                </a:solidFill>
                <a:latin typeface="Arial Black"/>
                <a:cs typeface="Arial Black"/>
              </a:rPr>
              <a:t>leaves are  </a:t>
            </a:r>
            <a:r>
              <a:rPr sz="1450" i="1" spc="-35" dirty="0">
                <a:solidFill>
                  <a:srgbClr val="4A181A"/>
                </a:solidFill>
                <a:latin typeface="Arial Black"/>
                <a:cs typeface="Arial Black"/>
              </a:rPr>
              <a:t>good source </a:t>
            </a:r>
            <a:r>
              <a:rPr sz="1450" i="1" spc="-25" dirty="0">
                <a:solidFill>
                  <a:srgbClr val="4A181A"/>
                </a:solidFill>
                <a:latin typeface="Arial Black"/>
                <a:cs typeface="Arial Black"/>
              </a:rPr>
              <a:t>of </a:t>
            </a:r>
            <a:r>
              <a:rPr sz="1450" i="1" spc="-30" dirty="0">
                <a:solidFill>
                  <a:srgbClr val="4A181A"/>
                </a:solidFill>
                <a:latin typeface="Arial Black"/>
                <a:cs typeface="Arial Black"/>
              </a:rPr>
              <a:t>green fodder </a:t>
            </a:r>
            <a:r>
              <a:rPr sz="1450" i="1" spc="-25" dirty="0">
                <a:solidFill>
                  <a:srgbClr val="4A181A"/>
                </a:solidFill>
                <a:latin typeface="Arial Black"/>
                <a:cs typeface="Arial Black"/>
              </a:rPr>
              <a:t>for</a:t>
            </a:r>
            <a:r>
              <a:rPr sz="1450" i="1" spc="25" dirty="0">
                <a:solidFill>
                  <a:srgbClr val="4A181A"/>
                </a:solidFill>
                <a:latin typeface="Arial Black"/>
                <a:cs typeface="Arial Black"/>
              </a:rPr>
              <a:t> </a:t>
            </a:r>
            <a:r>
              <a:rPr sz="1450" i="1" spc="-25" dirty="0">
                <a:solidFill>
                  <a:srgbClr val="4A181A"/>
                </a:solidFill>
                <a:latin typeface="Arial Black"/>
                <a:cs typeface="Arial Black"/>
              </a:rPr>
              <a:t>cattle.</a:t>
            </a:r>
            <a:endParaRPr sz="1450">
              <a:latin typeface="Arial Black"/>
              <a:cs typeface="Arial Black"/>
            </a:endParaRPr>
          </a:p>
          <a:p>
            <a:pPr>
              <a:lnSpc>
                <a:spcPct val="100000"/>
              </a:lnSpc>
              <a:spcBef>
                <a:spcPts val="25"/>
              </a:spcBef>
              <a:buAutoNum type="arabicPeriod" startAt="2"/>
            </a:pPr>
            <a:endParaRPr sz="1950">
              <a:latin typeface="Arial Black"/>
              <a:cs typeface="Arial Black"/>
            </a:endParaRPr>
          </a:p>
          <a:p>
            <a:pPr marL="248920" indent="-236854">
              <a:lnSpc>
                <a:spcPct val="100000"/>
              </a:lnSpc>
              <a:buAutoNum type="arabicPeriod" startAt="2"/>
              <a:tabLst>
                <a:tab pos="249554" algn="l"/>
              </a:tabLst>
            </a:pPr>
            <a:r>
              <a:rPr sz="1450" i="1" spc="-35" dirty="0">
                <a:solidFill>
                  <a:srgbClr val="4A181A"/>
                </a:solidFill>
                <a:latin typeface="Arial Black"/>
                <a:cs typeface="Arial Black"/>
              </a:rPr>
              <a:t>The </a:t>
            </a:r>
            <a:r>
              <a:rPr sz="1450" i="1" spc="-30" dirty="0">
                <a:solidFill>
                  <a:srgbClr val="4A181A"/>
                </a:solidFill>
                <a:latin typeface="Arial Black"/>
                <a:cs typeface="Arial Black"/>
              </a:rPr>
              <a:t>leaves </a:t>
            </a:r>
            <a:r>
              <a:rPr sz="1450" i="1" spc="-25" dirty="0">
                <a:solidFill>
                  <a:srgbClr val="4A181A"/>
                </a:solidFill>
                <a:latin typeface="Arial Black"/>
                <a:cs typeface="Arial Black"/>
              </a:rPr>
              <a:t>of </a:t>
            </a:r>
            <a:r>
              <a:rPr sz="1450" i="1" spc="-35" dirty="0">
                <a:solidFill>
                  <a:srgbClr val="4A181A"/>
                </a:solidFill>
                <a:latin typeface="Arial Black"/>
                <a:cs typeface="Arial Black"/>
              </a:rPr>
              <a:t>young </a:t>
            </a:r>
            <a:r>
              <a:rPr sz="1450" i="1" spc="-30" dirty="0">
                <a:solidFill>
                  <a:srgbClr val="4A181A"/>
                </a:solidFill>
                <a:latin typeface="Arial Black"/>
                <a:cs typeface="Arial Black"/>
              </a:rPr>
              <a:t>plants are </a:t>
            </a:r>
            <a:r>
              <a:rPr sz="1450" i="1" spc="-35" dirty="0">
                <a:solidFill>
                  <a:srgbClr val="4A181A"/>
                </a:solidFill>
                <a:latin typeface="Arial Black"/>
                <a:cs typeface="Arial Black"/>
              </a:rPr>
              <a:t>used </a:t>
            </a:r>
            <a:r>
              <a:rPr sz="1450" i="1" spc="-30" dirty="0">
                <a:solidFill>
                  <a:srgbClr val="4A181A"/>
                </a:solidFill>
                <a:latin typeface="Arial Black"/>
                <a:cs typeface="Arial Black"/>
              </a:rPr>
              <a:t>as green</a:t>
            </a:r>
            <a:r>
              <a:rPr sz="1450" i="1" spc="25" dirty="0">
                <a:solidFill>
                  <a:srgbClr val="4A181A"/>
                </a:solidFill>
                <a:latin typeface="Arial Black"/>
                <a:cs typeface="Arial Black"/>
              </a:rPr>
              <a:t> </a:t>
            </a:r>
            <a:r>
              <a:rPr sz="1450" i="1" spc="-30" dirty="0">
                <a:solidFill>
                  <a:srgbClr val="4A181A"/>
                </a:solidFill>
                <a:latin typeface="Arial Black"/>
                <a:cs typeface="Arial Black"/>
              </a:rPr>
              <a:t>vegetables.</a:t>
            </a:r>
            <a:endParaRPr sz="1450">
              <a:latin typeface="Arial Black"/>
              <a:cs typeface="Arial Black"/>
            </a:endParaRPr>
          </a:p>
          <a:p>
            <a:pPr>
              <a:lnSpc>
                <a:spcPct val="100000"/>
              </a:lnSpc>
              <a:buAutoNum type="arabicPeriod" startAt="2"/>
            </a:pPr>
            <a:endParaRPr sz="2000">
              <a:latin typeface="Arial Black"/>
              <a:cs typeface="Arial Black"/>
            </a:endParaRPr>
          </a:p>
          <a:p>
            <a:pPr marL="248920" indent="-236854">
              <a:lnSpc>
                <a:spcPct val="100000"/>
              </a:lnSpc>
              <a:buAutoNum type="arabicPeriod" startAt="2"/>
              <a:tabLst>
                <a:tab pos="249554" algn="l"/>
              </a:tabLst>
            </a:pPr>
            <a:r>
              <a:rPr sz="1450" i="1" spc="-25" dirty="0">
                <a:solidFill>
                  <a:srgbClr val="4A181A"/>
                </a:solidFill>
                <a:latin typeface="Arial Black"/>
                <a:cs typeface="Arial Black"/>
              </a:rPr>
              <a:t>In </a:t>
            </a:r>
            <a:r>
              <a:rPr sz="1450" i="1" spc="-30" dirty="0">
                <a:solidFill>
                  <a:srgbClr val="4A181A"/>
                </a:solidFill>
                <a:latin typeface="Arial Black"/>
                <a:cs typeface="Arial Black"/>
              </a:rPr>
              <a:t>tanning industry, </a:t>
            </a:r>
            <a:r>
              <a:rPr sz="1450" i="1" spc="-35" dirty="0">
                <a:solidFill>
                  <a:srgbClr val="4A181A"/>
                </a:solidFill>
                <a:latin typeface="Arial Black"/>
                <a:cs typeface="Arial Black"/>
              </a:rPr>
              <a:t>mustard </a:t>
            </a:r>
            <a:r>
              <a:rPr sz="1450" i="1" spc="-25" dirty="0">
                <a:solidFill>
                  <a:srgbClr val="4A181A"/>
                </a:solidFill>
                <a:latin typeface="Arial Black"/>
                <a:cs typeface="Arial Black"/>
              </a:rPr>
              <a:t>oil is </a:t>
            </a:r>
            <a:r>
              <a:rPr sz="1450" i="1" spc="-35" dirty="0">
                <a:solidFill>
                  <a:srgbClr val="4A181A"/>
                </a:solidFill>
                <a:latin typeface="Arial Black"/>
                <a:cs typeface="Arial Black"/>
              </a:rPr>
              <a:t>used </a:t>
            </a:r>
            <a:r>
              <a:rPr sz="1450" i="1" spc="-25" dirty="0">
                <a:solidFill>
                  <a:srgbClr val="4A181A"/>
                </a:solidFill>
                <a:latin typeface="Arial Black"/>
                <a:cs typeface="Arial Black"/>
              </a:rPr>
              <a:t>for </a:t>
            </a:r>
            <a:r>
              <a:rPr sz="1450" i="1" spc="-30" dirty="0">
                <a:solidFill>
                  <a:srgbClr val="4A181A"/>
                </a:solidFill>
                <a:latin typeface="Arial Black"/>
                <a:cs typeface="Arial Black"/>
              </a:rPr>
              <a:t>softening</a:t>
            </a:r>
            <a:r>
              <a:rPr sz="1450" i="1" spc="5" dirty="0">
                <a:solidFill>
                  <a:srgbClr val="4A181A"/>
                </a:solidFill>
                <a:latin typeface="Arial Black"/>
                <a:cs typeface="Arial Black"/>
              </a:rPr>
              <a:t> </a:t>
            </a:r>
            <a:r>
              <a:rPr sz="1450" i="1" spc="-25" dirty="0">
                <a:solidFill>
                  <a:srgbClr val="4A181A"/>
                </a:solidFill>
                <a:latin typeface="Arial Black"/>
                <a:cs typeface="Arial Black"/>
              </a:rPr>
              <a:t>leather.</a:t>
            </a:r>
            <a:endParaRPr sz="1450">
              <a:latin typeface="Arial Black"/>
              <a:cs typeface="Arial Black"/>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object 2"/>
          <p:cNvSpPr/>
          <p:nvPr/>
        </p:nvSpPr>
        <p:spPr>
          <a:xfrm>
            <a:off x="4572000" y="985598"/>
            <a:ext cx="4572000" cy="557410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373563" y="228600"/>
            <a:ext cx="5636837" cy="690574"/>
          </a:xfrm>
          <a:prstGeom prst="rect">
            <a:avLst/>
          </a:prstGeom>
        </p:spPr>
        <p:txBody>
          <a:bodyPr vert="horz" wrap="square" lIns="0" tIns="13335" rIns="0" bIns="0" rtlCol="0">
            <a:spAutoFit/>
          </a:bodyPr>
          <a:lstStyle/>
          <a:p>
            <a:pPr marL="12700">
              <a:lnSpc>
                <a:spcPct val="100000"/>
              </a:lnSpc>
              <a:spcBef>
                <a:spcPts val="105"/>
              </a:spcBef>
            </a:pPr>
            <a:r>
              <a:rPr lang="en-US" spc="20" dirty="0" smtClean="0">
                <a:solidFill>
                  <a:srgbClr val="C00000"/>
                </a:solidFill>
              </a:rPr>
              <a:t>         </a:t>
            </a:r>
            <a:r>
              <a:rPr spc="20" smtClean="0">
                <a:solidFill>
                  <a:srgbClr val="C00000"/>
                </a:solidFill>
              </a:rPr>
              <a:t>Importance</a:t>
            </a:r>
            <a:endParaRPr spc="20" dirty="0">
              <a:solidFill>
                <a:srgbClr val="C00000"/>
              </a:solidFill>
            </a:endParaRPr>
          </a:p>
        </p:txBody>
      </p:sp>
      <p:sp>
        <p:nvSpPr>
          <p:cNvPr id="4" name="object 4"/>
          <p:cNvSpPr txBox="1"/>
          <p:nvPr/>
        </p:nvSpPr>
        <p:spPr>
          <a:xfrm>
            <a:off x="270763" y="1143000"/>
            <a:ext cx="4171814" cy="5629105"/>
          </a:xfrm>
          <a:prstGeom prst="rect">
            <a:avLst/>
          </a:prstGeom>
        </p:spPr>
        <p:txBody>
          <a:bodyPr vert="horz" wrap="square" lIns="0" tIns="50165" rIns="0" bIns="0" rtlCol="0">
            <a:spAutoFit/>
          </a:bodyPr>
          <a:lstStyle/>
          <a:p>
            <a:pPr marL="391160" marR="306070" algn="just">
              <a:lnSpc>
                <a:spcPts val="1930"/>
              </a:lnSpc>
              <a:spcBef>
                <a:spcPts val="395"/>
              </a:spcBef>
            </a:pPr>
            <a:r>
              <a:rPr sz="1850" spc="20" dirty="0">
                <a:solidFill>
                  <a:srgbClr val="00B050"/>
                </a:solidFill>
                <a:latin typeface="RobotoRegular"/>
                <a:cs typeface="RobotoRegular"/>
              </a:rPr>
              <a:t>The </a:t>
            </a:r>
            <a:r>
              <a:rPr sz="1850" spc="-10" dirty="0">
                <a:solidFill>
                  <a:srgbClr val="00B050"/>
                </a:solidFill>
                <a:latin typeface="RobotoRegular"/>
                <a:cs typeface="RobotoRegular"/>
              </a:rPr>
              <a:t>oil </a:t>
            </a:r>
            <a:r>
              <a:rPr sz="1850" spc="-15" dirty="0">
                <a:solidFill>
                  <a:srgbClr val="00B050"/>
                </a:solidFill>
                <a:latin typeface="RobotoRegular"/>
                <a:cs typeface="RobotoRegular"/>
              </a:rPr>
              <a:t>extracted from </a:t>
            </a:r>
            <a:r>
              <a:rPr sz="1850" spc="-10" dirty="0">
                <a:solidFill>
                  <a:srgbClr val="00B050"/>
                </a:solidFill>
                <a:latin typeface="RobotoRegular"/>
                <a:cs typeface="RobotoRegular"/>
              </a:rPr>
              <a:t>oilseeds </a:t>
            </a:r>
            <a:r>
              <a:rPr sz="1850" spc="-25" dirty="0">
                <a:solidFill>
                  <a:srgbClr val="00B050"/>
                </a:solidFill>
                <a:latin typeface="RobotoRegular"/>
                <a:cs typeface="RobotoRegular"/>
              </a:rPr>
              <a:t>forms</a:t>
            </a:r>
            <a:r>
              <a:rPr sz="1850" spc="-160" dirty="0">
                <a:solidFill>
                  <a:srgbClr val="00B050"/>
                </a:solidFill>
                <a:latin typeface="RobotoRegular"/>
                <a:cs typeface="RobotoRegular"/>
              </a:rPr>
              <a:t> </a:t>
            </a:r>
            <a:r>
              <a:rPr sz="1850" spc="-25" dirty="0">
                <a:solidFill>
                  <a:srgbClr val="00B050"/>
                </a:solidFill>
                <a:latin typeface="RobotoRegular"/>
                <a:cs typeface="RobotoRegular"/>
              </a:rPr>
              <a:t>an  </a:t>
            </a:r>
            <a:r>
              <a:rPr sz="1850" dirty="0">
                <a:solidFill>
                  <a:srgbClr val="00B050"/>
                </a:solidFill>
                <a:latin typeface="RobotoRegular"/>
                <a:cs typeface="RobotoRegular"/>
              </a:rPr>
              <a:t>important </a:t>
            </a:r>
            <a:r>
              <a:rPr sz="1850" spc="-10" dirty="0">
                <a:solidFill>
                  <a:srgbClr val="00B050"/>
                </a:solidFill>
                <a:latin typeface="RobotoRegular"/>
                <a:cs typeface="RobotoRegular"/>
              </a:rPr>
              <a:t>item </a:t>
            </a:r>
            <a:r>
              <a:rPr sz="1850" spc="-5" dirty="0">
                <a:solidFill>
                  <a:srgbClr val="00B050"/>
                </a:solidFill>
                <a:latin typeface="RobotoRegular"/>
                <a:cs typeface="RobotoRegular"/>
              </a:rPr>
              <a:t>of </a:t>
            </a:r>
            <a:r>
              <a:rPr sz="1850" spc="5" dirty="0">
                <a:solidFill>
                  <a:srgbClr val="00B050"/>
                </a:solidFill>
                <a:latin typeface="RobotoRegular"/>
                <a:cs typeface="RobotoRegular"/>
              </a:rPr>
              <a:t>our</a:t>
            </a:r>
            <a:r>
              <a:rPr sz="1850" spc="-145" dirty="0">
                <a:solidFill>
                  <a:srgbClr val="00B050"/>
                </a:solidFill>
                <a:latin typeface="RobotoRegular"/>
                <a:cs typeface="RobotoRegular"/>
              </a:rPr>
              <a:t> </a:t>
            </a:r>
            <a:r>
              <a:rPr sz="1850" spc="-5" dirty="0">
                <a:solidFill>
                  <a:srgbClr val="00B050"/>
                </a:solidFill>
                <a:latin typeface="RobotoRegular"/>
                <a:cs typeface="RobotoRegular"/>
              </a:rPr>
              <a:t>diet.</a:t>
            </a:r>
            <a:endParaRPr sz="1850">
              <a:solidFill>
                <a:srgbClr val="00B050"/>
              </a:solidFill>
              <a:latin typeface="RobotoRegular"/>
              <a:cs typeface="RobotoRegular"/>
            </a:endParaRPr>
          </a:p>
          <a:p>
            <a:pPr marL="290830" marR="340995" indent="-278765" algn="just">
              <a:lnSpc>
                <a:spcPct val="84300"/>
              </a:lnSpc>
              <a:spcBef>
                <a:spcPts val="940"/>
              </a:spcBef>
              <a:buClr>
                <a:srgbClr val="A42F10"/>
              </a:buClr>
              <a:buSzPct val="105263"/>
              <a:buFont typeface="Wingdings"/>
              <a:buChar char=""/>
              <a:tabLst>
                <a:tab pos="291465" algn="l"/>
              </a:tabLst>
            </a:pPr>
            <a:r>
              <a:rPr sz="1900" spc="15" dirty="0">
                <a:solidFill>
                  <a:srgbClr val="00B050"/>
                </a:solidFill>
                <a:latin typeface="RobotoRegular"/>
                <a:cs typeface="RobotoRegular"/>
              </a:rPr>
              <a:t>Extracted</a:t>
            </a:r>
            <a:r>
              <a:rPr sz="1900" spc="-75" dirty="0">
                <a:solidFill>
                  <a:srgbClr val="00B050"/>
                </a:solidFill>
                <a:latin typeface="RobotoRegular"/>
                <a:cs typeface="RobotoRegular"/>
              </a:rPr>
              <a:t> </a:t>
            </a:r>
            <a:r>
              <a:rPr sz="1900" spc="10" dirty="0">
                <a:solidFill>
                  <a:srgbClr val="00B050"/>
                </a:solidFill>
                <a:latin typeface="RobotoRegular"/>
                <a:cs typeface="RobotoRegular"/>
              </a:rPr>
              <a:t>oil</a:t>
            </a:r>
            <a:r>
              <a:rPr sz="1900" spc="-70" dirty="0">
                <a:solidFill>
                  <a:srgbClr val="00B050"/>
                </a:solidFill>
                <a:latin typeface="RobotoRegular"/>
                <a:cs typeface="RobotoRegular"/>
              </a:rPr>
              <a:t> </a:t>
            </a:r>
            <a:r>
              <a:rPr sz="1900" spc="-10" dirty="0">
                <a:solidFill>
                  <a:srgbClr val="00B050"/>
                </a:solidFill>
                <a:latin typeface="RobotoRegular"/>
                <a:cs typeface="RobotoRegular"/>
              </a:rPr>
              <a:t>is</a:t>
            </a:r>
            <a:r>
              <a:rPr sz="1900" spc="-65" dirty="0">
                <a:solidFill>
                  <a:srgbClr val="00B050"/>
                </a:solidFill>
                <a:latin typeface="RobotoRegular"/>
                <a:cs typeface="RobotoRegular"/>
              </a:rPr>
              <a:t> </a:t>
            </a:r>
            <a:r>
              <a:rPr sz="1900" spc="10" dirty="0">
                <a:solidFill>
                  <a:srgbClr val="00B050"/>
                </a:solidFill>
                <a:latin typeface="RobotoRegular"/>
                <a:cs typeface="RobotoRegular"/>
              </a:rPr>
              <a:t>used</a:t>
            </a:r>
            <a:r>
              <a:rPr sz="1900" spc="-75" dirty="0">
                <a:solidFill>
                  <a:srgbClr val="00B050"/>
                </a:solidFill>
                <a:latin typeface="RobotoRegular"/>
                <a:cs typeface="RobotoRegular"/>
              </a:rPr>
              <a:t> </a:t>
            </a:r>
            <a:r>
              <a:rPr sz="1900" spc="15" dirty="0">
                <a:solidFill>
                  <a:srgbClr val="00B050"/>
                </a:solidFill>
                <a:latin typeface="RobotoRegular"/>
                <a:cs typeface="RobotoRegular"/>
              </a:rPr>
              <a:t>as</a:t>
            </a:r>
            <a:r>
              <a:rPr sz="1900" spc="-70" dirty="0">
                <a:solidFill>
                  <a:srgbClr val="00B050"/>
                </a:solidFill>
                <a:latin typeface="RobotoRegular"/>
                <a:cs typeface="RobotoRegular"/>
              </a:rPr>
              <a:t> </a:t>
            </a:r>
            <a:r>
              <a:rPr sz="1900" dirty="0">
                <a:solidFill>
                  <a:srgbClr val="00B050"/>
                </a:solidFill>
                <a:latin typeface="RobotoRegular"/>
                <a:cs typeface="RobotoRegular"/>
              </a:rPr>
              <a:t>raw</a:t>
            </a:r>
            <a:r>
              <a:rPr sz="1900" spc="5" dirty="0">
                <a:solidFill>
                  <a:srgbClr val="00B050"/>
                </a:solidFill>
                <a:latin typeface="RobotoRegular"/>
                <a:cs typeface="RobotoRegular"/>
              </a:rPr>
              <a:t> </a:t>
            </a:r>
            <a:r>
              <a:rPr sz="1900" dirty="0">
                <a:solidFill>
                  <a:srgbClr val="00B050"/>
                </a:solidFill>
                <a:latin typeface="RobotoRegular"/>
                <a:cs typeface="RobotoRegular"/>
              </a:rPr>
              <a:t>material</a:t>
            </a:r>
            <a:r>
              <a:rPr sz="1900" spc="-70" dirty="0">
                <a:solidFill>
                  <a:srgbClr val="00B050"/>
                </a:solidFill>
                <a:latin typeface="RobotoRegular"/>
                <a:cs typeface="RobotoRegular"/>
              </a:rPr>
              <a:t> </a:t>
            </a:r>
            <a:r>
              <a:rPr sz="1900" spc="30" dirty="0">
                <a:solidFill>
                  <a:srgbClr val="00B050"/>
                </a:solidFill>
                <a:latin typeface="RobotoRegular"/>
                <a:cs typeface="RobotoRegular"/>
              </a:rPr>
              <a:t>for  </a:t>
            </a:r>
            <a:r>
              <a:rPr sz="1900" spc="5" dirty="0">
                <a:solidFill>
                  <a:srgbClr val="00B050"/>
                </a:solidFill>
                <a:latin typeface="RobotoRegular"/>
                <a:cs typeface="RobotoRegular"/>
              </a:rPr>
              <a:t>manufacturing </a:t>
            </a:r>
            <a:r>
              <a:rPr sz="1900" spc="-10" dirty="0">
                <a:solidFill>
                  <a:srgbClr val="00B050"/>
                </a:solidFill>
                <a:latin typeface="RobotoRegular"/>
                <a:cs typeface="RobotoRegular"/>
              </a:rPr>
              <a:t>paints, </a:t>
            </a:r>
            <a:r>
              <a:rPr sz="1900" dirty="0">
                <a:solidFill>
                  <a:srgbClr val="00B050"/>
                </a:solidFill>
                <a:latin typeface="RobotoRegular"/>
                <a:cs typeface="RobotoRegular"/>
              </a:rPr>
              <a:t>varnishes,</a:t>
            </a:r>
            <a:r>
              <a:rPr sz="1900" spc="-210" dirty="0">
                <a:solidFill>
                  <a:srgbClr val="00B050"/>
                </a:solidFill>
                <a:latin typeface="RobotoRegular"/>
                <a:cs typeface="RobotoRegular"/>
              </a:rPr>
              <a:t> </a:t>
            </a:r>
            <a:r>
              <a:rPr sz="1900" dirty="0">
                <a:solidFill>
                  <a:srgbClr val="00B050"/>
                </a:solidFill>
                <a:latin typeface="RobotoRegular"/>
                <a:cs typeface="RobotoRegular"/>
              </a:rPr>
              <a:t>soaps,  </a:t>
            </a:r>
            <a:r>
              <a:rPr sz="1900" spc="5" dirty="0">
                <a:solidFill>
                  <a:srgbClr val="00B050"/>
                </a:solidFill>
                <a:latin typeface="RobotoRegular"/>
                <a:cs typeface="RobotoRegular"/>
              </a:rPr>
              <a:t>perfumes, </a:t>
            </a:r>
            <a:r>
              <a:rPr sz="1900" spc="-5" dirty="0">
                <a:solidFill>
                  <a:srgbClr val="00B050"/>
                </a:solidFill>
                <a:latin typeface="RobotoRegular"/>
                <a:cs typeface="RobotoRegular"/>
              </a:rPr>
              <a:t>lubricants,</a:t>
            </a:r>
            <a:r>
              <a:rPr sz="1900" spc="-140" dirty="0">
                <a:solidFill>
                  <a:srgbClr val="00B050"/>
                </a:solidFill>
                <a:latin typeface="RobotoRegular"/>
                <a:cs typeface="RobotoRegular"/>
              </a:rPr>
              <a:t> </a:t>
            </a:r>
            <a:r>
              <a:rPr sz="1900" spc="20" dirty="0">
                <a:solidFill>
                  <a:srgbClr val="00B050"/>
                </a:solidFill>
                <a:latin typeface="RobotoRegular"/>
                <a:cs typeface="RobotoRegular"/>
              </a:rPr>
              <a:t>etc.</a:t>
            </a:r>
            <a:endParaRPr sz="1900">
              <a:solidFill>
                <a:srgbClr val="00B050"/>
              </a:solidFill>
              <a:latin typeface="RobotoRegular"/>
              <a:cs typeface="RobotoRegular"/>
            </a:endParaRPr>
          </a:p>
          <a:p>
            <a:pPr marL="290830" marR="5080" indent="-278765">
              <a:lnSpc>
                <a:spcPct val="84300"/>
              </a:lnSpc>
              <a:spcBef>
                <a:spcPts val="860"/>
              </a:spcBef>
              <a:buClr>
                <a:srgbClr val="A42F10"/>
              </a:buClr>
              <a:buSzPct val="105263"/>
              <a:buFont typeface="Wingdings"/>
              <a:buChar char=""/>
              <a:tabLst>
                <a:tab pos="291465" algn="l"/>
              </a:tabLst>
            </a:pPr>
            <a:r>
              <a:rPr sz="1900" spc="-5" dirty="0">
                <a:solidFill>
                  <a:srgbClr val="00B050"/>
                </a:solidFill>
                <a:latin typeface="RobotoRegular"/>
                <a:cs typeface="RobotoRegular"/>
              </a:rPr>
              <a:t>Oil</a:t>
            </a:r>
            <a:r>
              <a:rPr sz="1900" spc="-70" dirty="0">
                <a:solidFill>
                  <a:srgbClr val="00B050"/>
                </a:solidFill>
                <a:latin typeface="RobotoRegular"/>
                <a:cs typeface="RobotoRegular"/>
              </a:rPr>
              <a:t> </a:t>
            </a:r>
            <a:r>
              <a:rPr sz="1900" spc="25" dirty="0">
                <a:solidFill>
                  <a:srgbClr val="00B050"/>
                </a:solidFill>
                <a:latin typeface="RobotoRegular"/>
                <a:cs typeface="RobotoRegular"/>
              </a:rPr>
              <a:t>cakes</a:t>
            </a:r>
            <a:r>
              <a:rPr sz="1900" spc="-70" dirty="0">
                <a:solidFill>
                  <a:srgbClr val="00B050"/>
                </a:solidFill>
                <a:latin typeface="RobotoRegular"/>
                <a:cs typeface="RobotoRegular"/>
              </a:rPr>
              <a:t> </a:t>
            </a:r>
            <a:r>
              <a:rPr sz="1900" spc="-10" dirty="0">
                <a:solidFill>
                  <a:srgbClr val="00B050"/>
                </a:solidFill>
                <a:latin typeface="RobotoRegular"/>
                <a:cs typeface="RobotoRegular"/>
              </a:rPr>
              <a:t>is</a:t>
            </a:r>
            <a:r>
              <a:rPr sz="1900" spc="-70" dirty="0">
                <a:solidFill>
                  <a:srgbClr val="00B050"/>
                </a:solidFill>
                <a:latin typeface="RobotoRegular"/>
                <a:cs typeface="RobotoRegular"/>
              </a:rPr>
              <a:t> </a:t>
            </a:r>
            <a:r>
              <a:rPr sz="1900" spc="15" dirty="0">
                <a:solidFill>
                  <a:srgbClr val="00B050"/>
                </a:solidFill>
                <a:latin typeface="RobotoRegular"/>
                <a:cs typeface="RobotoRegular"/>
              </a:rPr>
              <a:t>a</a:t>
            </a:r>
            <a:r>
              <a:rPr sz="1900" spc="-35" dirty="0">
                <a:solidFill>
                  <a:srgbClr val="00B050"/>
                </a:solidFill>
                <a:latin typeface="RobotoRegular"/>
                <a:cs typeface="RobotoRegular"/>
              </a:rPr>
              <a:t> </a:t>
            </a:r>
            <a:r>
              <a:rPr sz="1900" dirty="0">
                <a:solidFill>
                  <a:srgbClr val="00B050"/>
                </a:solidFill>
                <a:latin typeface="RobotoRegular"/>
                <a:cs typeface="RobotoRegular"/>
              </a:rPr>
              <a:t>by-product</a:t>
            </a:r>
            <a:r>
              <a:rPr sz="1900" spc="-55" dirty="0">
                <a:solidFill>
                  <a:srgbClr val="00B050"/>
                </a:solidFill>
                <a:latin typeface="RobotoRegular"/>
                <a:cs typeface="RobotoRegular"/>
              </a:rPr>
              <a:t> </a:t>
            </a:r>
            <a:r>
              <a:rPr sz="1900" spc="5" dirty="0">
                <a:solidFill>
                  <a:srgbClr val="00B050"/>
                </a:solidFill>
                <a:latin typeface="RobotoRegular"/>
                <a:cs typeface="RobotoRegular"/>
              </a:rPr>
              <a:t>obtained</a:t>
            </a:r>
            <a:r>
              <a:rPr sz="1900" spc="-75" dirty="0">
                <a:solidFill>
                  <a:srgbClr val="00B050"/>
                </a:solidFill>
                <a:latin typeface="RobotoRegular"/>
                <a:cs typeface="RobotoRegular"/>
              </a:rPr>
              <a:t> </a:t>
            </a:r>
            <a:r>
              <a:rPr sz="1900" spc="20" dirty="0">
                <a:solidFill>
                  <a:srgbClr val="00B050"/>
                </a:solidFill>
                <a:latin typeface="RobotoRegular"/>
                <a:cs typeface="RobotoRegular"/>
              </a:rPr>
              <a:t>after</a:t>
            </a:r>
            <a:r>
              <a:rPr sz="1900" spc="-80" dirty="0">
                <a:solidFill>
                  <a:srgbClr val="00B050"/>
                </a:solidFill>
                <a:latin typeface="RobotoRegular"/>
                <a:cs typeface="RobotoRegular"/>
              </a:rPr>
              <a:t> </a:t>
            </a:r>
            <a:r>
              <a:rPr sz="1900" dirty="0">
                <a:solidFill>
                  <a:srgbClr val="00B050"/>
                </a:solidFill>
                <a:latin typeface="RobotoRegular"/>
                <a:cs typeface="RobotoRegular"/>
              </a:rPr>
              <a:t>the  </a:t>
            </a:r>
            <a:r>
              <a:rPr sz="1900" spc="10" dirty="0">
                <a:solidFill>
                  <a:srgbClr val="00B050"/>
                </a:solidFill>
                <a:latin typeface="RobotoRegular"/>
                <a:cs typeface="RobotoRegular"/>
              </a:rPr>
              <a:t>extraction </a:t>
            </a:r>
            <a:r>
              <a:rPr sz="1900" spc="30" dirty="0">
                <a:solidFill>
                  <a:srgbClr val="00B050"/>
                </a:solidFill>
                <a:latin typeface="RobotoRegular"/>
                <a:cs typeface="RobotoRegular"/>
              </a:rPr>
              <a:t>of </a:t>
            </a:r>
            <a:r>
              <a:rPr sz="1900" spc="10" dirty="0">
                <a:solidFill>
                  <a:srgbClr val="00B050"/>
                </a:solidFill>
                <a:latin typeface="RobotoRegular"/>
                <a:cs typeface="RobotoRegular"/>
              </a:rPr>
              <a:t>oil </a:t>
            </a:r>
            <a:r>
              <a:rPr sz="1900" spc="20" dirty="0">
                <a:solidFill>
                  <a:srgbClr val="00B050"/>
                </a:solidFill>
                <a:latin typeface="RobotoRegular"/>
                <a:cs typeface="RobotoRegular"/>
              </a:rPr>
              <a:t>from </a:t>
            </a:r>
            <a:r>
              <a:rPr sz="1900" spc="5" dirty="0">
                <a:solidFill>
                  <a:srgbClr val="00B050"/>
                </a:solidFill>
                <a:latin typeface="RobotoRegular"/>
                <a:cs typeface="RobotoRegular"/>
              </a:rPr>
              <a:t>oilseeds </a:t>
            </a:r>
            <a:r>
              <a:rPr sz="1900" spc="10" dirty="0">
                <a:solidFill>
                  <a:srgbClr val="00B050"/>
                </a:solidFill>
                <a:latin typeface="RobotoRegular"/>
                <a:cs typeface="RobotoRegular"/>
              </a:rPr>
              <a:t>and </a:t>
            </a:r>
            <a:r>
              <a:rPr sz="1900" spc="-10" dirty="0">
                <a:solidFill>
                  <a:srgbClr val="00B050"/>
                </a:solidFill>
                <a:latin typeface="RobotoRegular"/>
                <a:cs typeface="RobotoRegular"/>
              </a:rPr>
              <a:t>is </a:t>
            </a:r>
            <a:r>
              <a:rPr sz="1900" spc="15" dirty="0">
                <a:solidFill>
                  <a:srgbClr val="00B050"/>
                </a:solidFill>
                <a:latin typeface="RobotoRegular"/>
                <a:cs typeface="RobotoRegular"/>
              </a:rPr>
              <a:t>an  excellent </a:t>
            </a:r>
            <a:r>
              <a:rPr sz="1900" spc="5" dirty="0">
                <a:solidFill>
                  <a:srgbClr val="00B050"/>
                </a:solidFill>
                <a:latin typeface="RobotoRegular"/>
                <a:cs typeface="RobotoRegular"/>
              </a:rPr>
              <a:t>cattle</a:t>
            </a:r>
            <a:r>
              <a:rPr sz="1900" spc="-75" dirty="0">
                <a:solidFill>
                  <a:srgbClr val="00B050"/>
                </a:solidFill>
                <a:latin typeface="RobotoRegular"/>
                <a:cs typeface="RobotoRegular"/>
              </a:rPr>
              <a:t> </a:t>
            </a:r>
            <a:r>
              <a:rPr sz="1900" spc="35" dirty="0">
                <a:solidFill>
                  <a:srgbClr val="00B050"/>
                </a:solidFill>
                <a:latin typeface="RobotoRegular"/>
                <a:cs typeface="RobotoRegular"/>
              </a:rPr>
              <a:t>feed</a:t>
            </a:r>
            <a:endParaRPr sz="1900">
              <a:solidFill>
                <a:srgbClr val="00B050"/>
              </a:solidFill>
              <a:latin typeface="RobotoRegular"/>
              <a:cs typeface="RobotoRegular"/>
            </a:endParaRPr>
          </a:p>
          <a:p>
            <a:pPr marL="290830" indent="-278765">
              <a:lnSpc>
                <a:spcPct val="100000"/>
              </a:lnSpc>
              <a:spcBef>
                <a:spcPts val="505"/>
              </a:spcBef>
              <a:buClr>
                <a:srgbClr val="A42F10"/>
              </a:buClr>
              <a:buSzPct val="105263"/>
              <a:buFont typeface="Wingdings"/>
              <a:buChar char=""/>
              <a:tabLst>
                <a:tab pos="291465" algn="l"/>
              </a:tabLst>
            </a:pPr>
            <a:r>
              <a:rPr sz="1900" spc="-5" dirty="0">
                <a:solidFill>
                  <a:srgbClr val="00B050"/>
                </a:solidFill>
                <a:latin typeface="RobotoRegular"/>
                <a:cs typeface="RobotoRegular"/>
              </a:rPr>
              <a:t>Oil </a:t>
            </a:r>
            <a:r>
              <a:rPr sz="1900" spc="25" dirty="0">
                <a:solidFill>
                  <a:srgbClr val="00B050"/>
                </a:solidFill>
                <a:latin typeface="RobotoRegular"/>
                <a:cs typeface="RobotoRegular"/>
              </a:rPr>
              <a:t>cakes </a:t>
            </a:r>
            <a:r>
              <a:rPr sz="1900" dirty="0">
                <a:solidFill>
                  <a:srgbClr val="00B050"/>
                </a:solidFill>
                <a:latin typeface="RobotoRegular"/>
                <a:cs typeface="RobotoRegular"/>
              </a:rPr>
              <a:t>are </a:t>
            </a:r>
            <a:r>
              <a:rPr sz="1900" spc="-5" dirty="0">
                <a:solidFill>
                  <a:srgbClr val="00B050"/>
                </a:solidFill>
                <a:latin typeface="RobotoRegular"/>
                <a:cs typeface="RobotoRegular"/>
              </a:rPr>
              <a:t>also </a:t>
            </a:r>
            <a:r>
              <a:rPr sz="1900" spc="10" dirty="0">
                <a:solidFill>
                  <a:srgbClr val="00B050"/>
                </a:solidFill>
                <a:latin typeface="RobotoRegular"/>
                <a:cs typeface="RobotoRegular"/>
              </a:rPr>
              <a:t>used </a:t>
            </a:r>
            <a:r>
              <a:rPr sz="1900" spc="15" dirty="0">
                <a:solidFill>
                  <a:srgbClr val="00B050"/>
                </a:solidFill>
                <a:latin typeface="RobotoRegular"/>
                <a:cs typeface="RobotoRegular"/>
              </a:rPr>
              <a:t>as</a:t>
            </a:r>
            <a:r>
              <a:rPr sz="1900" spc="-315" dirty="0">
                <a:solidFill>
                  <a:srgbClr val="00B050"/>
                </a:solidFill>
                <a:latin typeface="RobotoRegular"/>
                <a:cs typeface="RobotoRegular"/>
              </a:rPr>
              <a:t> </a:t>
            </a:r>
            <a:r>
              <a:rPr sz="1900" spc="5" dirty="0">
                <a:solidFill>
                  <a:srgbClr val="00B050"/>
                </a:solidFill>
                <a:latin typeface="RobotoRegular"/>
                <a:cs typeface="RobotoRegular"/>
              </a:rPr>
              <a:t>fertilizers.</a:t>
            </a:r>
            <a:endParaRPr sz="1900">
              <a:solidFill>
                <a:srgbClr val="00B050"/>
              </a:solidFill>
              <a:latin typeface="RobotoRegular"/>
              <a:cs typeface="RobotoRegular"/>
            </a:endParaRPr>
          </a:p>
          <a:p>
            <a:pPr marL="290830" marR="30480" indent="-278765">
              <a:lnSpc>
                <a:spcPts val="1910"/>
              </a:lnSpc>
              <a:spcBef>
                <a:spcPts val="855"/>
              </a:spcBef>
              <a:buClr>
                <a:srgbClr val="A42F10"/>
              </a:buClr>
              <a:buSzPct val="105263"/>
              <a:buFont typeface="Wingdings"/>
              <a:buChar char=""/>
              <a:tabLst>
                <a:tab pos="291465" algn="l"/>
              </a:tabLst>
            </a:pPr>
            <a:r>
              <a:rPr sz="1900" spc="-15" dirty="0">
                <a:solidFill>
                  <a:srgbClr val="00B050"/>
                </a:solidFill>
                <a:latin typeface="RobotoRegular"/>
                <a:cs typeface="RobotoRegular"/>
              </a:rPr>
              <a:t>Aids </a:t>
            </a:r>
            <a:r>
              <a:rPr sz="1900" spc="-5" dirty="0">
                <a:solidFill>
                  <a:srgbClr val="00B050"/>
                </a:solidFill>
                <a:latin typeface="RobotoRegular"/>
                <a:cs typeface="RobotoRegular"/>
              </a:rPr>
              <a:t>in </a:t>
            </a:r>
            <a:r>
              <a:rPr sz="1900" dirty="0">
                <a:solidFill>
                  <a:srgbClr val="00B050"/>
                </a:solidFill>
                <a:latin typeface="RobotoRegular"/>
                <a:cs typeface="RobotoRegular"/>
              </a:rPr>
              <a:t>managing diabetes </a:t>
            </a:r>
            <a:r>
              <a:rPr sz="1900" spc="10" dirty="0">
                <a:solidFill>
                  <a:srgbClr val="00B050"/>
                </a:solidFill>
                <a:latin typeface="RobotoRegular"/>
                <a:cs typeface="RobotoRegular"/>
              </a:rPr>
              <a:t>and</a:t>
            </a:r>
            <a:r>
              <a:rPr sz="1900" spc="-325" dirty="0">
                <a:solidFill>
                  <a:srgbClr val="00B050"/>
                </a:solidFill>
                <a:latin typeface="RobotoRegular"/>
                <a:cs typeface="RobotoRegular"/>
              </a:rPr>
              <a:t> </a:t>
            </a:r>
            <a:r>
              <a:rPr sz="1900" spc="15" dirty="0">
                <a:solidFill>
                  <a:srgbClr val="00B050"/>
                </a:solidFill>
                <a:latin typeface="RobotoRegular"/>
                <a:cs typeface="RobotoRegular"/>
              </a:rPr>
              <a:t>cholesterol  levels</a:t>
            </a:r>
            <a:endParaRPr sz="1900">
              <a:solidFill>
                <a:srgbClr val="00B050"/>
              </a:solidFill>
              <a:latin typeface="RobotoRegular"/>
              <a:cs typeface="RobotoRegular"/>
            </a:endParaRPr>
          </a:p>
          <a:p>
            <a:pPr marL="290830" indent="-278765">
              <a:lnSpc>
                <a:spcPct val="100000"/>
              </a:lnSpc>
              <a:spcBef>
                <a:spcPts val="505"/>
              </a:spcBef>
              <a:buClr>
                <a:srgbClr val="A42F10"/>
              </a:buClr>
              <a:buSzPct val="105263"/>
              <a:buFont typeface="Wingdings"/>
              <a:buChar char=""/>
              <a:tabLst>
                <a:tab pos="291465" algn="l"/>
              </a:tabLst>
            </a:pPr>
            <a:r>
              <a:rPr sz="1900" dirty="0">
                <a:solidFill>
                  <a:srgbClr val="00B050"/>
                </a:solidFill>
                <a:latin typeface="RobotoRegular"/>
                <a:cs typeface="RobotoRegular"/>
              </a:rPr>
              <a:t>Nutrients: </a:t>
            </a:r>
            <a:r>
              <a:rPr sz="1900" spc="-5">
                <a:solidFill>
                  <a:srgbClr val="00B050"/>
                </a:solidFill>
                <a:latin typeface="RobotoRegular"/>
                <a:cs typeface="RobotoRegular"/>
              </a:rPr>
              <a:t>Dietary</a:t>
            </a:r>
            <a:r>
              <a:rPr sz="1900" spc="-140">
                <a:solidFill>
                  <a:srgbClr val="00B050"/>
                </a:solidFill>
                <a:latin typeface="RobotoRegular"/>
                <a:cs typeface="RobotoRegular"/>
              </a:rPr>
              <a:t> </a:t>
            </a:r>
            <a:r>
              <a:rPr sz="1900" spc="-5" smtClean="0">
                <a:solidFill>
                  <a:srgbClr val="00B050"/>
                </a:solidFill>
                <a:latin typeface="RobotoRegular"/>
                <a:cs typeface="RobotoRegular"/>
              </a:rPr>
              <a:t>ﬁber-59%</a:t>
            </a:r>
            <a:endParaRPr lang="en-US" sz="1900" spc="-5" dirty="0">
              <a:solidFill>
                <a:srgbClr val="00B050"/>
              </a:solidFill>
              <a:latin typeface="RobotoRegular"/>
              <a:cs typeface="RobotoRegular"/>
            </a:endParaRPr>
          </a:p>
          <a:p>
            <a:pPr marL="290830" indent="-278765">
              <a:lnSpc>
                <a:spcPct val="100000"/>
              </a:lnSpc>
              <a:spcBef>
                <a:spcPts val="505"/>
              </a:spcBef>
              <a:buClr>
                <a:srgbClr val="A42F10"/>
              </a:buClr>
              <a:buSzPct val="105263"/>
              <a:tabLst>
                <a:tab pos="291465" algn="l"/>
              </a:tabLst>
            </a:pPr>
            <a:r>
              <a:rPr lang="en-US" sz="1900" spc="-5" dirty="0">
                <a:solidFill>
                  <a:srgbClr val="00B050"/>
                </a:solidFill>
                <a:latin typeface="RobotoRegular"/>
                <a:cs typeface="RobotoRegular"/>
              </a:rPr>
              <a:t> </a:t>
            </a:r>
            <a:r>
              <a:rPr lang="en-US" sz="1900" spc="-5" dirty="0" smtClean="0">
                <a:solidFill>
                  <a:srgbClr val="00B050"/>
                </a:solidFill>
                <a:latin typeface="RobotoRegular"/>
                <a:cs typeface="RobotoRegular"/>
              </a:rPr>
              <a:t>                    </a:t>
            </a:r>
            <a:r>
              <a:rPr sz="1900" spc="25" smtClean="0">
                <a:solidFill>
                  <a:srgbClr val="00B050"/>
                </a:solidFill>
                <a:latin typeface="RobotoRegular"/>
                <a:cs typeface="RobotoRegular"/>
              </a:rPr>
              <a:t>P</a:t>
            </a:r>
            <a:r>
              <a:rPr sz="1900" spc="-30" smtClean="0">
                <a:solidFill>
                  <a:srgbClr val="00B050"/>
                </a:solidFill>
                <a:latin typeface="RobotoRegular"/>
                <a:cs typeface="RobotoRegular"/>
              </a:rPr>
              <a:t>r</a:t>
            </a:r>
            <a:r>
              <a:rPr sz="1900" spc="50" smtClean="0">
                <a:solidFill>
                  <a:srgbClr val="00B050"/>
                </a:solidFill>
                <a:latin typeface="RobotoRegular"/>
                <a:cs typeface="RobotoRegular"/>
              </a:rPr>
              <a:t>o</a:t>
            </a:r>
            <a:r>
              <a:rPr sz="1900" spc="-10" smtClean="0">
                <a:solidFill>
                  <a:srgbClr val="00B050"/>
                </a:solidFill>
                <a:latin typeface="RobotoRegular"/>
                <a:cs typeface="RobotoRegular"/>
              </a:rPr>
              <a:t>t</a:t>
            </a:r>
            <a:r>
              <a:rPr sz="1900" spc="40" smtClean="0">
                <a:solidFill>
                  <a:srgbClr val="00B050"/>
                </a:solidFill>
                <a:latin typeface="RobotoRegular"/>
                <a:cs typeface="RobotoRegular"/>
              </a:rPr>
              <a:t>e</a:t>
            </a:r>
            <a:r>
              <a:rPr sz="1900" spc="-30" smtClean="0">
                <a:solidFill>
                  <a:srgbClr val="00B050"/>
                </a:solidFill>
                <a:latin typeface="RobotoRegular"/>
                <a:cs typeface="RobotoRegular"/>
              </a:rPr>
              <a:t>i</a:t>
            </a:r>
            <a:r>
              <a:rPr sz="1900" smtClean="0">
                <a:solidFill>
                  <a:srgbClr val="00B050"/>
                </a:solidFill>
                <a:latin typeface="RobotoRegular"/>
                <a:cs typeface="RobotoRegular"/>
              </a:rPr>
              <a:t>n</a:t>
            </a:r>
            <a:r>
              <a:rPr sz="1900" spc="-5" smtClean="0">
                <a:solidFill>
                  <a:srgbClr val="00B050"/>
                </a:solidFill>
                <a:latin typeface="RobotoRegular"/>
                <a:cs typeface="RobotoRegular"/>
              </a:rPr>
              <a:t>-</a:t>
            </a:r>
            <a:r>
              <a:rPr sz="1900" spc="-20" smtClean="0">
                <a:solidFill>
                  <a:srgbClr val="00B050"/>
                </a:solidFill>
                <a:latin typeface="RobotoRegular"/>
                <a:cs typeface="RobotoRegular"/>
              </a:rPr>
              <a:t>50</a:t>
            </a:r>
            <a:r>
              <a:rPr sz="1900" spc="10">
                <a:solidFill>
                  <a:srgbClr val="00B050"/>
                </a:solidFill>
                <a:latin typeface="RobotoRegular"/>
                <a:cs typeface="RobotoRegular"/>
              </a:rPr>
              <a:t>%  </a:t>
            </a:r>
            <a:endParaRPr lang="en-US" sz="1900" spc="10" dirty="0" smtClean="0">
              <a:solidFill>
                <a:srgbClr val="00B050"/>
              </a:solidFill>
              <a:latin typeface="RobotoRegular"/>
              <a:cs typeface="RobotoRegular"/>
            </a:endParaRPr>
          </a:p>
          <a:p>
            <a:pPr marL="290830" indent="-278765">
              <a:lnSpc>
                <a:spcPct val="100000"/>
              </a:lnSpc>
              <a:spcBef>
                <a:spcPts val="505"/>
              </a:spcBef>
              <a:buClr>
                <a:srgbClr val="A42F10"/>
              </a:buClr>
              <a:buSzPct val="105263"/>
              <a:tabLst>
                <a:tab pos="291465" algn="l"/>
              </a:tabLst>
            </a:pPr>
            <a:r>
              <a:rPr lang="en-US" sz="1900" spc="10" dirty="0" smtClean="0">
                <a:solidFill>
                  <a:srgbClr val="00B050"/>
                </a:solidFill>
                <a:latin typeface="RobotoRegular"/>
                <a:cs typeface="RobotoRegular"/>
              </a:rPr>
              <a:t>                    </a:t>
            </a:r>
            <a:r>
              <a:rPr sz="1900" spc="-5" smtClean="0">
                <a:solidFill>
                  <a:srgbClr val="00B050"/>
                </a:solidFill>
                <a:latin typeface="RobotoRegular"/>
                <a:cs typeface="RobotoRegular"/>
              </a:rPr>
              <a:t>Fat-44</a:t>
            </a:r>
            <a:r>
              <a:rPr sz="1900" spc="-5" dirty="0">
                <a:solidFill>
                  <a:srgbClr val="00B050"/>
                </a:solidFill>
                <a:latin typeface="RobotoRegular"/>
                <a:cs typeface="RobotoRegular"/>
              </a:rPr>
              <a:t>%</a:t>
            </a:r>
            <a:endParaRPr sz="1900">
              <a:solidFill>
                <a:srgbClr val="00B050"/>
              </a:solidFill>
              <a:latin typeface="RobotoRegular"/>
              <a:cs typeface="RobotoRegular"/>
            </a:endParaRPr>
          </a:p>
          <a:p>
            <a:pPr marL="1215390">
              <a:lnSpc>
                <a:spcPct val="100000"/>
              </a:lnSpc>
              <a:spcBef>
                <a:spcPts val="310"/>
              </a:spcBef>
            </a:pPr>
            <a:r>
              <a:rPr lang="en-US" sz="1900" spc="-5" dirty="0" smtClean="0">
                <a:solidFill>
                  <a:srgbClr val="00B050"/>
                </a:solidFill>
                <a:latin typeface="RobotoRegular"/>
                <a:cs typeface="RobotoRegular"/>
              </a:rPr>
              <a:t>   </a:t>
            </a:r>
            <a:r>
              <a:rPr sz="1900" spc="-5" smtClean="0">
                <a:solidFill>
                  <a:srgbClr val="00B050"/>
                </a:solidFill>
                <a:latin typeface="RobotoRegular"/>
                <a:cs typeface="RobotoRegular"/>
              </a:rPr>
              <a:t>Calories-23</a:t>
            </a:r>
            <a:r>
              <a:rPr sz="1900" spc="-5" dirty="0">
                <a:solidFill>
                  <a:srgbClr val="00B050"/>
                </a:solidFill>
                <a:latin typeface="RobotoRegular"/>
                <a:cs typeface="RobotoRegular"/>
              </a:rPr>
              <a:t>%</a:t>
            </a:r>
            <a:endParaRPr sz="1900">
              <a:solidFill>
                <a:srgbClr val="00B050"/>
              </a:solidFill>
              <a:latin typeface="RobotoRegular"/>
              <a:cs typeface="RobotoRegul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01511" y="2142742"/>
            <a:ext cx="3142488" cy="471525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4884" y="571500"/>
            <a:ext cx="3142488" cy="599998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429000" y="2071113"/>
            <a:ext cx="3165348" cy="4786883"/>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293014" y="26923"/>
            <a:ext cx="17024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RAPESEED</a:t>
            </a:r>
            <a:r>
              <a:rPr sz="1800" spc="-60" dirty="0">
                <a:latin typeface="Arial"/>
                <a:cs typeface="Arial"/>
              </a:rPr>
              <a:t> </a:t>
            </a:r>
            <a:r>
              <a:rPr sz="1800" dirty="0">
                <a:latin typeface="Arial"/>
                <a:cs typeface="Arial"/>
              </a:rPr>
              <a:t>OIL</a:t>
            </a:r>
            <a:endParaRPr sz="1800">
              <a:latin typeface="Arial"/>
              <a:cs typeface="Arial"/>
            </a:endParaRPr>
          </a:p>
        </p:txBody>
      </p:sp>
      <p:sp>
        <p:nvSpPr>
          <p:cNvPr id="6" name="object 6"/>
          <p:cNvSpPr txBox="1"/>
          <p:nvPr/>
        </p:nvSpPr>
        <p:spPr>
          <a:xfrm>
            <a:off x="4008501" y="1313179"/>
            <a:ext cx="1571625"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Arial"/>
                <a:cs typeface="Arial"/>
              </a:rPr>
              <a:t>MUSTARD</a:t>
            </a:r>
            <a:r>
              <a:rPr sz="1800" spc="-85" dirty="0">
                <a:latin typeface="Arial"/>
                <a:cs typeface="Arial"/>
              </a:rPr>
              <a:t> </a:t>
            </a:r>
            <a:r>
              <a:rPr sz="1800" dirty="0">
                <a:latin typeface="Arial"/>
                <a:cs typeface="Arial"/>
              </a:rPr>
              <a:t>OIL</a:t>
            </a:r>
            <a:endParaRPr sz="1800">
              <a:latin typeface="Arial"/>
              <a:cs typeface="Arial"/>
            </a:endParaRPr>
          </a:p>
        </p:txBody>
      </p:sp>
      <p:sp>
        <p:nvSpPr>
          <p:cNvPr id="7" name="object 7"/>
          <p:cNvSpPr txBox="1"/>
          <p:nvPr/>
        </p:nvSpPr>
        <p:spPr>
          <a:xfrm>
            <a:off x="7080631" y="1456182"/>
            <a:ext cx="13849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CANOLA</a:t>
            </a:r>
            <a:r>
              <a:rPr sz="1800" spc="-160" dirty="0">
                <a:latin typeface="Arial"/>
                <a:cs typeface="Arial"/>
              </a:rPr>
              <a:t> </a:t>
            </a:r>
            <a:r>
              <a:rPr sz="1800" dirty="0">
                <a:latin typeface="Arial"/>
                <a:cs typeface="Arial"/>
              </a:rPr>
              <a:t>OIL</a:t>
            </a:r>
            <a:endParaRPr sz="1800">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2324099" cy="195834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5695" y="775716"/>
              <a:ext cx="7912734" cy="5306695"/>
            </a:xfrm>
            <a:custGeom>
              <a:avLst/>
              <a:gdLst/>
              <a:ahLst/>
              <a:cxnLst/>
              <a:rect l="l" t="t" r="r" b="b"/>
              <a:pathLst>
                <a:path w="7912734" h="5306695">
                  <a:moveTo>
                    <a:pt x="7912608" y="0"/>
                  </a:moveTo>
                  <a:lnTo>
                    <a:pt x="0" y="0"/>
                  </a:lnTo>
                  <a:lnTo>
                    <a:pt x="0" y="5306568"/>
                  </a:lnTo>
                  <a:lnTo>
                    <a:pt x="7912608" y="5306568"/>
                  </a:lnTo>
                  <a:lnTo>
                    <a:pt x="7912608" y="0"/>
                  </a:lnTo>
                  <a:close/>
                </a:path>
              </a:pathLst>
            </a:custGeom>
            <a:solidFill>
              <a:srgbClr val="FFFFFF">
                <a:alpha val="92547"/>
              </a:srgbClr>
            </a:solidFill>
          </p:spPr>
          <p:txBody>
            <a:bodyPr wrap="square" lIns="0" tIns="0" rIns="0" bIns="0" rtlCol="0"/>
            <a:lstStyle/>
            <a:p>
              <a:endParaRPr/>
            </a:p>
          </p:txBody>
        </p:sp>
        <p:sp>
          <p:nvSpPr>
            <p:cNvPr id="5" name="object 5"/>
            <p:cNvSpPr/>
            <p:nvPr/>
          </p:nvSpPr>
          <p:spPr>
            <a:xfrm>
              <a:off x="615695" y="775716"/>
              <a:ext cx="7912734" cy="5306695"/>
            </a:xfrm>
            <a:custGeom>
              <a:avLst/>
              <a:gdLst/>
              <a:ahLst/>
              <a:cxnLst/>
              <a:rect l="l" t="t" r="r" b="b"/>
              <a:pathLst>
                <a:path w="7912734" h="5306695">
                  <a:moveTo>
                    <a:pt x="0" y="5306568"/>
                  </a:moveTo>
                  <a:lnTo>
                    <a:pt x="7912608" y="5306568"/>
                  </a:lnTo>
                  <a:lnTo>
                    <a:pt x="7912608" y="0"/>
                  </a:lnTo>
                  <a:lnTo>
                    <a:pt x="0" y="0"/>
                  </a:lnTo>
                  <a:lnTo>
                    <a:pt x="0" y="5306568"/>
                  </a:lnTo>
                  <a:close/>
                </a:path>
                <a:path w="7912734" h="5306695">
                  <a:moveTo>
                    <a:pt x="89916" y="5192268"/>
                  </a:moveTo>
                  <a:lnTo>
                    <a:pt x="7822692" y="5192268"/>
                  </a:lnTo>
                  <a:lnTo>
                    <a:pt x="7822692" y="112775"/>
                  </a:lnTo>
                  <a:lnTo>
                    <a:pt x="89916" y="112775"/>
                  </a:lnTo>
                  <a:lnTo>
                    <a:pt x="89916" y="5192268"/>
                  </a:lnTo>
                  <a:close/>
                </a:path>
              </a:pathLst>
            </a:custGeom>
            <a:ln w="9144">
              <a:solidFill>
                <a:srgbClr val="221F1C"/>
              </a:solidFill>
            </a:ln>
          </p:spPr>
          <p:txBody>
            <a:bodyPr wrap="square" lIns="0" tIns="0" rIns="0" bIns="0" rtlCol="0"/>
            <a:lstStyle/>
            <a:p>
              <a:endParaRPr/>
            </a:p>
          </p:txBody>
        </p:sp>
        <p:sp>
          <p:nvSpPr>
            <p:cNvPr id="6" name="object 6"/>
            <p:cNvSpPr/>
            <p:nvPr/>
          </p:nvSpPr>
          <p:spPr>
            <a:xfrm>
              <a:off x="6915911" y="3852671"/>
              <a:ext cx="2228087" cy="3005327"/>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928116" y="1857755"/>
            <a:ext cx="3144520" cy="3693160"/>
          </a:xfrm>
          <a:prstGeom prst="rect">
            <a:avLst/>
          </a:prstGeom>
          <a:solidFill>
            <a:srgbClr val="BBDCE0"/>
          </a:solidFill>
        </p:spPr>
        <p:txBody>
          <a:bodyPr vert="horz" wrap="square" lIns="0" tIns="39370" rIns="0" bIns="0" rtlCol="0">
            <a:spAutoFit/>
          </a:bodyPr>
          <a:lstStyle/>
          <a:p>
            <a:pPr marL="91440" marR="440690">
              <a:lnSpc>
                <a:spcPct val="100000"/>
              </a:lnSpc>
              <a:spcBef>
                <a:spcPts val="310"/>
              </a:spcBef>
            </a:pPr>
            <a:r>
              <a:rPr sz="1800" b="1" spc="-5" dirty="0">
                <a:solidFill>
                  <a:srgbClr val="0D0D0D"/>
                </a:solidFill>
                <a:latin typeface="Arial"/>
                <a:cs typeface="Arial"/>
              </a:rPr>
              <a:t>Canola </a:t>
            </a:r>
            <a:r>
              <a:rPr sz="1800" b="1" dirty="0">
                <a:solidFill>
                  <a:srgbClr val="0D0D0D"/>
                </a:solidFill>
                <a:latin typeface="Arial"/>
                <a:cs typeface="Arial"/>
              </a:rPr>
              <a:t>oil, or </a:t>
            </a:r>
            <a:r>
              <a:rPr sz="1800" b="1" spc="-5" dirty="0">
                <a:solidFill>
                  <a:srgbClr val="0D0D0D"/>
                </a:solidFill>
                <a:latin typeface="Arial"/>
                <a:cs typeface="Arial"/>
              </a:rPr>
              <a:t>canola</a:t>
            </a:r>
            <a:r>
              <a:rPr sz="1800" b="1" spc="-55" dirty="0">
                <a:solidFill>
                  <a:srgbClr val="0D0D0D"/>
                </a:solidFill>
                <a:latin typeface="Arial"/>
                <a:cs typeface="Arial"/>
              </a:rPr>
              <a:t> </a:t>
            </a:r>
            <a:r>
              <a:rPr sz="1800" b="1" dirty="0">
                <a:solidFill>
                  <a:srgbClr val="0D0D0D"/>
                </a:solidFill>
                <a:latin typeface="Arial"/>
                <a:cs typeface="Arial"/>
              </a:rPr>
              <a:t>for  short, is </a:t>
            </a:r>
            <a:r>
              <a:rPr sz="1800" b="1" spc="-5" dirty="0">
                <a:solidFill>
                  <a:srgbClr val="0D0D0D"/>
                </a:solidFill>
                <a:latin typeface="Arial"/>
                <a:cs typeface="Arial"/>
              </a:rPr>
              <a:t>a</a:t>
            </a:r>
            <a:r>
              <a:rPr sz="1800" b="1" spc="-30" dirty="0">
                <a:solidFill>
                  <a:srgbClr val="0D0D0D"/>
                </a:solidFill>
                <a:latin typeface="Arial"/>
                <a:cs typeface="Arial"/>
              </a:rPr>
              <a:t> </a:t>
            </a:r>
            <a:r>
              <a:rPr sz="1800" b="1" spc="-10" dirty="0">
                <a:solidFill>
                  <a:srgbClr val="0D0D0D"/>
                </a:solidFill>
                <a:latin typeface="Arial"/>
                <a:cs typeface="Arial"/>
              </a:rPr>
              <a:t>vegetable</a:t>
            </a:r>
            <a:endParaRPr sz="1800">
              <a:latin typeface="Arial"/>
              <a:cs typeface="Arial"/>
            </a:endParaRPr>
          </a:p>
          <a:p>
            <a:pPr marL="91440">
              <a:lnSpc>
                <a:spcPct val="100000"/>
              </a:lnSpc>
            </a:pPr>
            <a:r>
              <a:rPr sz="1800" b="1" dirty="0">
                <a:solidFill>
                  <a:srgbClr val="0D0D0D"/>
                </a:solidFill>
                <a:latin typeface="Arial"/>
                <a:cs typeface="Arial"/>
              </a:rPr>
              <a:t>oil</a:t>
            </a:r>
            <a:r>
              <a:rPr sz="1800" b="1" spc="-10" dirty="0">
                <a:solidFill>
                  <a:srgbClr val="0D0D0D"/>
                </a:solidFill>
                <a:latin typeface="Arial"/>
                <a:cs typeface="Arial"/>
              </a:rPr>
              <a:t> derive</a:t>
            </a:r>
            <a:endParaRPr sz="1800">
              <a:latin typeface="Arial"/>
              <a:cs typeface="Arial"/>
            </a:endParaRPr>
          </a:p>
          <a:p>
            <a:pPr marL="91440" marR="85725">
              <a:lnSpc>
                <a:spcPct val="100000"/>
              </a:lnSpc>
              <a:spcBef>
                <a:spcPts val="5"/>
              </a:spcBef>
            </a:pPr>
            <a:r>
              <a:rPr sz="1800" b="1" spc="-5" dirty="0">
                <a:solidFill>
                  <a:srgbClr val="0D0D0D"/>
                </a:solidFill>
                <a:latin typeface="Arial"/>
                <a:cs typeface="Arial"/>
              </a:rPr>
              <a:t>from rapeseed </a:t>
            </a:r>
            <a:r>
              <a:rPr sz="1800" b="1" dirty="0">
                <a:solidFill>
                  <a:srgbClr val="0D0D0D"/>
                </a:solidFill>
                <a:latin typeface="Arial"/>
                <a:cs typeface="Arial"/>
              </a:rPr>
              <a:t>that is low  in </a:t>
            </a:r>
            <a:r>
              <a:rPr sz="1800" b="1" u="heavy" spc="-5" dirty="0">
                <a:solidFill>
                  <a:srgbClr val="1154CC"/>
                </a:solidFill>
                <a:uFill>
                  <a:solidFill>
                    <a:srgbClr val="1154CC"/>
                  </a:solidFill>
                </a:uFill>
                <a:latin typeface="Arial"/>
                <a:cs typeface="Arial"/>
                <a:hlinkClick r:id="rId4"/>
              </a:rPr>
              <a:t>erucic acid</a:t>
            </a:r>
            <a:r>
              <a:rPr sz="1800" b="1" spc="-5" dirty="0">
                <a:solidFill>
                  <a:srgbClr val="0D0D0D"/>
                </a:solidFill>
                <a:latin typeface="Arial"/>
                <a:cs typeface="Arial"/>
              </a:rPr>
              <a:t>. There are  </a:t>
            </a:r>
            <a:r>
              <a:rPr sz="1800" b="1" dirty="0">
                <a:solidFill>
                  <a:srgbClr val="0D0D0D"/>
                </a:solidFill>
                <a:latin typeface="Arial"/>
                <a:cs typeface="Arial"/>
              </a:rPr>
              <a:t>both edible and industrial  </a:t>
            </a:r>
            <a:r>
              <a:rPr sz="1800" b="1" spc="-5" dirty="0">
                <a:solidFill>
                  <a:srgbClr val="0D0D0D"/>
                </a:solidFill>
                <a:latin typeface="Arial"/>
                <a:cs typeface="Arial"/>
              </a:rPr>
              <a:t>forms. </a:t>
            </a:r>
            <a:r>
              <a:rPr sz="1800" b="1" dirty="0">
                <a:solidFill>
                  <a:srgbClr val="0D0D0D"/>
                </a:solidFill>
                <a:latin typeface="Arial"/>
                <a:cs typeface="Arial"/>
              </a:rPr>
              <a:t>It is </a:t>
            </a:r>
            <a:r>
              <a:rPr sz="1800" b="1" spc="-5" dirty="0">
                <a:solidFill>
                  <a:srgbClr val="0D0D0D"/>
                </a:solidFill>
                <a:latin typeface="Arial"/>
                <a:cs typeface="Arial"/>
              </a:rPr>
              <a:t>considered safe  </a:t>
            </a:r>
            <a:r>
              <a:rPr sz="1800" b="1" dirty="0">
                <a:solidFill>
                  <a:srgbClr val="0D0D0D"/>
                </a:solidFill>
                <a:latin typeface="Arial"/>
                <a:cs typeface="Arial"/>
              </a:rPr>
              <a:t>for people to </a:t>
            </a:r>
            <a:r>
              <a:rPr sz="1800" b="1" spc="-5" dirty="0">
                <a:solidFill>
                  <a:srgbClr val="0D0D0D"/>
                </a:solidFill>
                <a:latin typeface="Arial"/>
                <a:cs typeface="Arial"/>
              </a:rPr>
              <a:t>eat, </a:t>
            </a:r>
            <a:r>
              <a:rPr sz="1800" b="1" dirty="0">
                <a:solidFill>
                  <a:srgbClr val="0D0D0D"/>
                </a:solidFill>
                <a:latin typeface="Arial"/>
                <a:cs typeface="Arial"/>
              </a:rPr>
              <a:t>and has</a:t>
            </a:r>
            <a:r>
              <a:rPr sz="1800" b="1" spc="-100" dirty="0">
                <a:solidFill>
                  <a:srgbClr val="0D0D0D"/>
                </a:solidFill>
                <a:latin typeface="Arial"/>
                <a:cs typeface="Arial"/>
              </a:rPr>
              <a:t> </a:t>
            </a:r>
            <a:r>
              <a:rPr sz="1800" b="1" spc="-5" dirty="0">
                <a:solidFill>
                  <a:srgbClr val="0D0D0D"/>
                </a:solidFill>
                <a:latin typeface="Arial"/>
                <a:cs typeface="Arial"/>
              </a:rPr>
              <a:t>a  </a:t>
            </a:r>
            <a:r>
              <a:rPr sz="1800" b="1" spc="-10" dirty="0">
                <a:solidFill>
                  <a:srgbClr val="0D0D0D"/>
                </a:solidFill>
                <a:latin typeface="Arial"/>
                <a:cs typeface="Arial"/>
              </a:rPr>
              <a:t>relatively </a:t>
            </a:r>
            <a:r>
              <a:rPr sz="1800" b="1" dirty="0">
                <a:solidFill>
                  <a:srgbClr val="0D0D0D"/>
                </a:solidFill>
                <a:latin typeface="Arial"/>
                <a:cs typeface="Arial"/>
              </a:rPr>
              <a:t>low</a:t>
            </a:r>
            <a:r>
              <a:rPr sz="1800" b="1" spc="30" dirty="0">
                <a:solidFill>
                  <a:srgbClr val="0D0D0D"/>
                </a:solidFill>
                <a:latin typeface="Arial"/>
                <a:cs typeface="Arial"/>
              </a:rPr>
              <a:t> </a:t>
            </a:r>
            <a:r>
              <a:rPr sz="1800" b="1" spc="-5" dirty="0">
                <a:solidFill>
                  <a:srgbClr val="0D0D0D"/>
                </a:solidFill>
                <a:latin typeface="Arial"/>
                <a:cs typeface="Arial"/>
              </a:rPr>
              <a:t>amount</a:t>
            </a:r>
            <a:endParaRPr sz="1800">
              <a:latin typeface="Arial"/>
              <a:cs typeface="Arial"/>
            </a:endParaRPr>
          </a:p>
          <a:p>
            <a:pPr marL="91440" marR="351155">
              <a:lnSpc>
                <a:spcPct val="100000"/>
              </a:lnSpc>
            </a:pPr>
            <a:r>
              <a:rPr sz="1800" b="1" dirty="0">
                <a:solidFill>
                  <a:srgbClr val="0D0D0D"/>
                </a:solidFill>
                <a:latin typeface="Arial"/>
                <a:cs typeface="Arial"/>
              </a:rPr>
              <a:t>of </a:t>
            </a:r>
            <a:r>
              <a:rPr sz="1800" b="1" spc="-5" dirty="0">
                <a:solidFill>
                  <a:srgbClr val="0D0D0D"/>
                </a:solidFill>
                <a:latin typeface="Arial"/>
                <a:cs typeface="Arial"/>
              </a:rPr>
              <a:t>saturated </a:t>
            </a:r>
            <a:r>
              <a:rPr sz="1800" b="1" dirty="0">
                <a:solidFill>
                  <a:srgbClr val="0D0D0D"/>
                </a:solidFill>
                <a:latin typeface="Arial"/>
                <a:cs typeface="Arial"/>
              </a:rPr>
              <a:t>fat. It is</a:t>
            </a:r>
            <a:r>
              <a:rPr sz="1800" b="1" spc="-65" dirty="0">
                <a:solidFill>
                  <a:srgbClr val="0D0D0D"/>
                </a:solidFill>
                <a:latin typeface="Arial"/>
                <a:cs typeface="Arial"/>
              </a:rPr>
              <a:t> </a:t>
            </a:r>
            <a:r>
              <a:rPr sz="1800" b="1" dirty="0">
                <a:solidFill>
                  <a:srgbClr val="0D0D0D"/>
                </a:solidFill>
                <a:latin typeface="Arial"/>
                <a:cs typeface="Arial"/>
              </a:rPr>
              <a:t>also  </a:t>
            </a:r>
            <a:r>
              <a:rPr sz="1800" b="1" spc="-5" dirty="0">
                <a:solidFill>
                  <a:srgbClr val="0D0D0D"/>
                </a:solidFill>
                <a:latin typeface="Arial"/>
                <a:cs typeface="Arial"/>
              </a:rPr>
              <a:t>used as a</a:t>
            </a:r>
            <a:r>
              <a:rPr sz="1800" b="1" spc="-10" dirty="0">
                <a:solidFill>
                  <a:srgbClr val="0D0D0D"/>
                </a:solidFill>
                <a:latin typeface="Arial"/>
                <a:cs typeface="Arial"/>
              </a:rPr>
              <a:t> </a:t>
            </a:r>
            <a:r>
              <a:rPr sz="1800" b="1" spc="-5" dirty="0">
                <a:solidFill>
                  <a:srgbClr val="0D0D0D"/>
                </a:solidFill>
                <a:latin typeface="Arial"/>
                <a:cs typeface="Arial"/>
              </a:rPr>
              <a:t>source</a:t>
            </a:r>
            <a:endParaRPr sz="1800">
              <a:latin typeface="Arial"/>
              <a:cs typeface="Arial"/>
            </a:endParaRPr>
          </a:p>
          <a:p>
            <a:pPr marL="91440" marR="313055">
              <a:lnSpc>
                <a:spcPct val="100000"/>
              </a:lnSpc>
            </a:pPr>
            <a:r>
              <a:rPr sz="1800" b="1" dirty="0">
                <a:solidFill>
                  <a:srgbClr val="0D0D0D"/>
                </a:solidFill>
                <a:latin typeface="Arial"/>
                <a:cs typeface="Arial"/>
              </a:rPr>
              <a:t>of biodiesel. </a:t>
            </a:r>
            <a:r>
              <a:rPr sz="1800" b="1" dirty="0">
                <a:latin typeface="Arial"/>
                <a:cs typeface="Arial"/>
              </a:rPr>
              <a:t>It lowers</a:t>
            </a:r>
            <a:r>
              <a:rPr sz="1800" b="1" spc="-125" dirty="0">
                <a:latin typeface="Arial"/>
                <a:cs typeface="Arial"/>
              </a:rPr>
              <a:t> </a:t>
            </a:r>
            <a:r>
              <a:rPr sz="1800" b="1" dirty="0">
                <a:latin typeface="Arial"/>
                <a:cs typeface="Arial"/>
              </a:rPr>
              <a:t>the  </a:t>
            </a:r>
            <a:r>
              <a:rPr sz="1800" b="1" spc="-5" dirty="0">
                <a:latin typeface="Arial"/>
                <a:cs typeface="Arial"/>
              </a:rPr>
              <a:t>cholesterol</a:t>
            </a:r>
            <a:r>
              <a:rPr sz="1800" b="1" dirty="0">
                <a:latin typeface="Arial"/>
                <a:cs typeface="Arial"/>
              </a:rPr>
              <a:t> .</a:t>
            </a:r>
            <a:endParaRPr sz="1800">
              <a:latin typeface="Arial"/>
              <a:cs typeface="Arial"/>
            </a:endParaRPr>
          </a:p>
        </p:txBody>
      </p:sp>
      <p:sp>
        <p:nvSpPr>
          <p:cNvPr id="9" name="object 9"/>
          <p:cNvSpPr/>
          <p:nvPr/>
        </p:nvSpPr>
        <p:spPr>
          <a:xfrm>
            <a:off x="4215384" y="1714499"/>
            <a:ext cx="4000500" cy="4215384"/>
          </a:xfrm>
          <a:prstGeom prst="rect">
            <a:avLst/>
          </a:prstGeom>
          <a:blipFill>
            <a:blip r:embed="rId5" cstate="print"/>
            <a:stretch>
              <a:fillRect/>
            </a:stretch>
          </a:blipFill>
        </p:spPr>
        <p:txBody>
          <a:bodyPr wrap="square" lIns="0" tIns="0" rIns="0" bIns="0" rtlCol="0"/>
          <a:lstStyle/>
          <a:p>
            <a:endParaRPr/>
          </a:p>
        </p:txBody>
      </p:sp>
      <p:sp>
        <p:nvSpPr>
          <p:cNvPr id="10" name="Title 9"/>
          <p:cNvSpPr>
            <a:spLocks noGrp="1"/>
          </p:cNvSpPr>
          <p:nvPr>
            <p:ph type="title"/>
          </p:nvPr>
        </p:nvSpPr>
        <p:spPr/>
        <p:txBody>
          <a:bodyPr>
            <a:normAutofit fontScale="90000"/>
          </a:bodyPr>
          <a:lstStyle/>
          <a:p>
            <a:r>
              <a:rPr lang="en-US" dirty="0" smtClean="0">
                <a:solidFill>
                  <a:srgbClr val="C00000"/>
                </a:solidFill>
              </a:rPr>
              <a:t/>
            </a:r>
            <a:br>
              <a:rPr lang="en-US" dirty="0" smtClean="0">
                <a:solidFill>
                  <a:srgbClr val="C00000"/>
                </a:solidFill>
              </a:rPr>
            </a:br>
            <a:r>
              <a:rPr lang="en-US" dirty="0" smtClean="0">
                <a:solidFill>
                  <a:srgbClr val="C00000"/>
                </a:solidFill>
              </a:rPr>
              <a:t>Canola oil </a:t>
            </a:r>
            <a:endParaRPr lang="en-IN"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929764"/>
          </a:xfrm>
          <a:custGeom>
            <a:avLst/>
            <a:gdLst/>
            <a:ahLst/>
            <a:cxnLst/>
            <a:rect l="l" t="t" r="r" b="b"/>
            <a:pathLst>
              <a:path w="9144000" h="1929764">
                <a:moveTo>
                  <a:pt x="0" y="1929384"/>
                </a:moveTo>
                <a:lnTo>
                  <a:pt x="9144000" y="1929384"/>
                </a:lnTo>
                <a:lnTo>
                  <a:pt x="9144000" y="0"/>
                </a:lnTo>
                <a:lnTo>
                  <a:pt x="0" y="0"/>
                </a:lnTo>
                <a:lnTo>
                  <a:pt x="0" y="1929384"/>
                </a:lnTo>
                <a:close/>
              </a:path>
            </a:pathLst>
          </a:custGeom>
          <a:solidFill>
            <a:srgbClr val="FAF9F5"/>
          </a:solidFill>
        </p:spPr>
        <p:txBody>
          <a:bodyPr wrap="square" lIns="0" tIns="0" rIns="0" bIns="0" rtlCol="0"/>
          <a:lstStyle/>
          <a:p>
            <a:endParaRPr/>
          </a:p>
        </p:txBody>
      </p:sp>
      <p:sp>
        <p:nvSpPr>
          <p:cNvPr id="3" name="object 3"/>
          <p:cNvSpPr/>
          <p:nvPr/>
        </p:nvSpPr>
        <p:spPr>
          <a:xfrm>
            <a:off x="6915911" y="3852671"/>
            <a:ext cx="2228087" cy="3005327"/>
          </a:xfrm>
          <a:prstGeom prst="rect">
            <a:avLst/>
          </a:prstGeom>
          <a:blipFill>
            <a:blip r:embed="rId2" cstate="print"/>
            <a:stretch>
              <a:fillRect/>
            </a:stretch>
          </a:blipFill>
        </p:spPr>
        <p:txBody>
          <a:bodyPr wrap="square" lIns="0" tIns="0" rIns="0" bIns="0" rtlCol="0"/>
          <a:lstStyle/>
          <a:p>
            <a:endParaRPr/>
          </a:p>
        </p:txBody>
      </p:sp>
      <p:grpSp>
        <p:nvGrpSpPr>
          <p:cNvPr id="4" name="object 4"/>
          <p:cNvGrpSpPr/>
          <p:nvPr/>
        </p:nvGrpSpPr>
        <p:grpSpPr>
          <a:xfrm>
            <a:off x="0" y="0"/>
            <a:ext cx="8533130" cy="6087110"/>
            <a:chOff x="0" y="0"/>
            <a:chExt cx="8533130" cy="6087110"/>
          </a:xfrm>
        </p:grpSpPr>
        <p:sp>
          <p:nvSpPr>
            <p:cNvPr id="5" name="object 5"/>
            <p:cNvSpPr/>
            <p:nvPr/>
          </p:nvSpPr>
          <p:spPr>
            <a:xfrm>
              <a:off x="615695" y="775716"/>
              <a:ext cx="7912734" cy="1153795"/>
            </a:xfrm>
            <a:custGeom>
              <a:avLst/>
              <a:gdLst/>
              <a:ahLst/>
              <a:cxnLst/>
              <a:rect l="l" t="t" r="r" b="b"/>
              <a:pathLst>
                <a:path w="7912734" h="1153795">
                  <a:moveTo>
                    <a:pt x="0" y="1153667"/>
                  </a:moveTo>
                  <a:lnTo>
                    <a:pt x="7912608" y="1153667"/>
                  </a:lnTo>
                  <a:lnTo>
                    <a:pt x="7912608" y="0"/>
                  </a:lnTo>
                  <a:lnTo>
                    <a:pt x="0" y="0"/>
                  </a:lnTo>
                  <a:lnTo>
                    <a:pt x="0" y="1153667"/>
                  </a:lnTo>
                  <a:close/>
                </a:path>
              </a:pathLst>
            </a:custGeom>
            <a:solidFill>
              <a:srgbClr val="FFFFFF">
                <a:alpha val="92547"/>
              </a:srgbClr>
            </a:solidFill>
          </p:spPr>
          <p:txBody>
            <a:bodyPr wrap="square" lIns="0" tIns="0" rIns="0" bIns="0" rtlCol="0"/>
            <a:lstStyle/>
            <a:p>
              <a:endParaRPr/>
            </a:p>
          </p:txBody>
        </p:sp>
        <p:sp>
          <p:nvSpPr>
            <p:cNvPr id="6" name="object 6"/>
            <p:cNvSpPr/>
            <p:nvPr/>
          </p:nvSpPr>
          <p:spPr>
            <a:xfrm>
              <a:off x="615695" y="775716"/>
              <a:ext cx="7912734" cy="5306695"/>
            </a:xfrm>
            <a:custGeom>
              <a:avLst/>
              <a:gdLst/>
              <a:ahLst/>
              <a:cxnLst/>
              <a:rect l="l" t="t" r="r" b="b"/>
              <a:pathLst>
                <a:path w="7912734" h="5306695">
                  <a:moveTo>
                    <a:pt x="0" y="5306568"/>
                  </a:moveTo>
                  <a:lnTo>
                    <a:pt x="7912608" y="5306568"/>
                  </a:lnTo>
                  <a:lnTo>
                    <a:pt x="7912608" y="0"/>
                  </a:lnTo>
                  <a:lnTo>
                    <a:pt x="0" y="0"/>
                  </a:lnTo>
                  <a:lnTo>
                    <a:pt x="0" y="5306568"/>
                  </a:lnTo>
                  <a:close/>
                </a:path>
                <a:path w="7912734" h="5306695">
                  <a:moveTo>
                    <a:pt x="89916" y="5192268"/>
                  </a:moveTo>
                  <a:lnTo>
                    <a:pt x="7822692" y="5192268"/>
                  </a:lnTo>
                  <a:lnTo>
                    <a:pt x="7822692" y="112775"/>
                  </a:lnTo>
                  <a:lnTo>
                    <a:pt x="89916" y="112775"/>
                  </a:lnTo>
                  <a:lnTo>
                    <a:pt x="89916" y="5192268"/>
                  </a:lnTo>
                  <a:close/>
                </a:path>
              </a:pathLst>
            </a:custGeom>
            <a:ln w="9144">
              <a:solidFill>
                <a:srgbClr val="221F1C"/>
              </a:solidFill>
            </a:ln>
          </p:spPr>
          <p:txBody>
            <a:bodyPr wrap="square" lIns="0" tIns="0" rIns="0" bIns="0" rtlCol="0"/>
            <a:lstStyle/>
            <a:p>
              <a:endParaRPr/>
            </a:p>
          </p:txBody>
        </p:sp>
        <p:sp>
          <p:nvSpPr>
            <p:cNvPr id="7" name="object 7"/>
            <p:cNvSpPr/>
            <p:nvPr/>
          </p:nvSpPr>
          <p:spPr>
            <a:xfrm>
              <a:off x="0" y="0"/>
              <a:ext cx="2324099" cy="1958340"/>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838201" y="1143000"/>
            <a:ext cx="7449692" cy="589264"/>
          </a:xfrm>
          <a:prstGeom prst="rect">
            <a:avLst/>
          </a:prstGeom>
          <a:solidFill>
            <a:srgbClr val="92D050"/>
          </a:solidFill>
          <a:ln w="9144">
            <a:solidFill>
              <a:srgbClr val="3981B9"/>
            </a:solidFill>
          </a:ln>
        </p:spPr>
        <p:txBody>
          <a:bodyPr vert="horz" wrap="square" lIns="0" tIns="34925" rIns="0" bIns="0" rtlCol="0">
            <a:spAutoFit/>
          </a:bodyPr>
          <a:lstStyle/>
          <a:p>
            <a:pPr marL="635" algn="ctr">
              <a:lnSpc>
                <a:spcPct val="100000"/>
              </a:lnSpc>
              <a:spcBef>
                <a:spcPts val="275"/>
              </a:spcBef>
            </a:pPr>
            <a:r>
              <a:rPr sz="3600" spc="-670" smtClean="0">
                <a:solidFill>
                  <a:srgbClr val="C00000"/>
                </a:solidFill>
              </a:rPr>
              <a:t>O</a:t>
            </a:r>
            <a:r>
              <a:rPr lang="en-US" sz="3600" spc="-670" dirty="0" smtClean="0">
                <a:solidFill>
                  <a:srgbClr val="C00000"/>
                </a:solidFill>
              </a:rPr>
              <a:t>    </a:t>
            </a:r>
            <a:r>
              <a:rPr sz="3600" spc="-670" smtClean="0">
                <a:solidFill>
                  <a:srgbClr val="C00000"/>
                </a:solidFill>
              </a:rPr>
              <a:t>R</a:t>
            </a:r>
            <a:r>
              <a:rPr lang="en-US" sz="3600" spc="-670" dirty="0" smtClean="0">
                <a:solidFill>
                  <a:srgbClr val="C00000"/>
                </a:solidFill>
              </a:rPr>
              <a:t>   </a:t>
            </a:r>
            <a:r>
              <a:rPr sz="3600" spc="-670" smtClean="0">
                <a:solidFill>
                  <a:srgbClr val="C00000"/>
                </a:solidFill>
              </a:rPr>
              <a:t>I</a:t>
            </a:r>
            <a:r>
              <a:rPr lang="en-US" sz="3600" spc="-670" dirty="0" smtClean="0">
                <a:solidFill>
                  <a:srgbClr val="C00000"/>
                </a:solidFill>
              </a:rPr>
              <a:t>    </a:t>
            </a:r>
            <a:r>
              <a:rPr sz="3600" spc="-670" smtClean="0">
                <a:solidFill>
                  <a:srgbClr val="C00000"/>
                </a:solidFill>
              </a:rPr>
              <a:t>G</a:t>
            </a:r>
            <a:r>
              <a:rPr lang="en-US" sz="3600" spc="-670" dirty="0" smtClean="0">
                <a:solidFill>
                  <a:srgbClr val="C00000"/>
                </a:solidFill>
              </a:rPr>
              <a:t>     </a:t>
            </a:r>
            <a:r>
              <a:rPr sz="3600" spc="-670" smtClean="0">
                <a:solidFill>
                  <a:srgbClr val="C00000"/>
                </a:solidFill>
              </a:rPr>
              <a:t>I</a:t>
            </a:r>
            <a:r>
              <a:rPr lang="en-US" sz="3600" spc="-670" dirty="0" smtClean="0">
                <a:solidFill>
                  <a:srgbClr val="C00000"/>
                </a:solidFill>
              </a:rPr>
              <a:t>   </a:t>
            </a:r>
            <a:r>
              <a:rPr sz="3600" spc="-670" smtClean="0">
                <a:solidFill>
                  <a:srgbClr val="C00000"/>
                </a:solidFill>
              </a:rPr>
              <a:t>N </a:t>
            </a:r>
            <a:r>
              <a:rPr lang="en-US" sz="3600" spc="-670" dirty="0" smtClean="0">
                <a:solidFill>
                  <a:srgbClr val="C00000"/>
                </a:solidFill>
              </a:rPr>
              <a:t>       </a:t>
            </a:r>
            <a:r>
              <a:rPr sz="3600" spc="-680" smtClean="0">
                <a:solidFill>
                  <a:srgbClr val="C00000"/>
                </a:solidFill>
              </a:rPr>
              <a:t>&amp;</a:t>
            </a:r>
            <a:r>
              <a:rPr sz="3600" spc="-580" smtClean="0">
                <a:solidFill>
                  <a:srgbClr val="C00000"/>
                </a:solidFill>
              </a:rPr>
              <a:t> </a:t>
            </a:r>
            <a:r>
              <a:rPr lang="en-US" sz="3600" spc="-580" dirty="0" smtClean="0">
                <a:solidFill>
                  <a:srgbClr val="C00000"/>
                </a:solidFill>
              </a:rPr>
              <a:t>   </a:t>
            </a:r>
            <a:r>
              <a:rPr sz="3600" spc="-795" smtClean="0">
                <a:solidFill>
                  <a:srgbClr val="C00000"/>
                </a:solidFill>
              </a:rPr>
              <a:t>H</a:t>
            </a:r>
            <a:r>
              <a:rPr lang="en-US" sz="3600" spc="-795" dirty="0" smtClean="0">
                <a:solidFill>
                  <a:srgbClr val="C00000"/>
                </a:solidFill>
              </a:rPr>
              <a:t>                             </a:t>
            </a:r>
            <a:r>
              <a:rPr sz="3600" spc="-795" smtClean="0">
                <a:solidFill>
                  <a:srgbClr val="C00000"/>
                </a:solidFill>
              </a:rPr>
              <a:t>I</a:t>
            </a:r>
            <a:r>
              <a:rPr lang="en-US" sz="3600" spc="-795" dirty="0" smtClean="0">
                <a:solidFill>
                  <a:srgbClr val="C00000"/>
                </a:solidFill>
              </a:rPr>
              <a:t>                                                      </a:t>
            </a:r>
            <a:r>
              <a:rPr sz="3600" spc="-795" smtClean="0">
                <a:solidFill>
                  <a:srgbClr val="C00000"/>
                </a:solidFill>
              </a:rPr>
              <a:t>S</a:t>
            </a:r>
            <a:r>
              <a:rPr lang="en-US" sz="3600" spc="-795" dirty="0" smtClean="0">
                <a:solidFill>
                  <a:srgbClr val="C00000"/>
                </a:solidFill>
              </a:rPr>
              <a:t>                                                       </a:t>
            </a:r>
            <a:r>
              <a:rPr sz="3600" spc="-795" smtClean="0">
                <a:solidFill>
                  <a:srgbClr val="C00000"/>
                </a:solidFill>
              </a:rPr>
              <a:t>T</a:t>
            </a:r>
            <a:r>
              <a:rPr lang="en-US" sz="3600" spc="-795" dirty="0" smtClean="0">
                <a:solidFill>
                  <a:srgbClr val="C00000"/>
                </a:solidFill>
              </a:rPr>
              <a:t>                               </a:t>
            </a:r>
            <a:r>
              <a:rPr sz="3600" spc="-795" smtClean="0">
                <a:solidFill>
                  <a:srgbClr val="C00000"/>
                </a:solidFill>
              </a:rPr>
              <a:t>O</a:t>
            </a:r>
            <a:r>
              <a:rPr lang="en-US" sz="3600" spc="-795" dirty="0" smtClean="0">
                <a:solidFill>
                  <a:srgbClr val="C00000"/>
                </a:solidFill>
              </a:rPr>
              <a:t>                                  </a:t>
            </a:r>
            <a:r>
              <a:rPr sz="3600" spc="-795" smtClean="0">
                <a:solidFill>
                  <a:srgbClr val="C00000"/>
                </a:solidFill>
              </a:rPr>
              <a:t>R</a:t>
            </a:r>
            <a:r>
              <a:rPr lang="en-US" sz="3600" spc="-795" dirty="0" smtClean="0">
                <a:solidFill>
                  <a:srgbClr val="C00000"/>
                </a:solidFill>
              </a:rPr>
              <a:t>                             </a:t>
            </a:r>
            <a:r>
              <a:rPr sz="3600" spc="-795" smtClean="0">
                <a:solidFill>
                  <a:srgbClr val="C00000"/>
                </a:solidFill>
              </a:rPr>
              <a:t>Y</a:t>
            </a:r>
            <a:r>
              <a:rPr lang="en-US" sz="3600" spc="-795" dirty="0" smtClean="0">
                <a:solidFill>
                  <a:srgbClr val="C00000"/>
                </a:solidFill>
              </a:rPr>
              <a:t>                  </a:t>
            </a:r>
            <a:endParaRPr sz="3600">
              <a:solidFill>
                <a:srgbClr val="C00000"/>
              </a:solidFill>
            </a:endParaRPr>
          </a:p>
        </p:txBody>
      </p:sp>
      <p:sp>
        <p:nvSpPr>
          <p:cNvPr id="9" name="object 9"/>
          <p:cNvSpPr/>
          <p:nvPr/>
        </p:nvSpPr>
        <p:spPr>
          <a:xfrm>
            <a:off x="0" y="1929383"/>
            <a:ext cx="9144000" cy="4928870"/>
          </a:xfrm>
          <a:custGeom>
            <a:avLst/>
            <a:gdLst/>
            <a:ahLst/>
            <a:cxnLst/>
            <a:rect l="l" t="t" r="r" b="b"/>
            <a:pathLst>
              <a:path w="9144000" h="4928870">
                <a:moveTo>
                  <a:pt x="9144000" y="0"/>
                </a:moveTo>
                <a:lnTo>
                  <a:pt x="0" y="0"/>
                </a:lnTo>
                <a:lnTo>
                  <a:pt x="0" y="4928612"/>
                </a:lnTo>
                <a:lnTo>
                  <a:pt x="9144000" y="4928612"/>
                </a:lnTo>
                <a:lnTo>
                  <a:pt x="9144000" y="0"/>
                </a:lnTo>
                <a:close/>
              </a:path>
            </a:pathLst>
          </a:custGeom>
          <a:solidFill>
            <a:srgbClr val="ADCDE6"/>
          </a:solidFill>
        </p:spPr>
        <p:txBody>
          <a:bodyPr wrap="square" lIns="0" tIns="0" rIns="0" bIns="0" rtlCol="0"/>
          <a:lstStyle/>
          <a:p>
            <a:endParaRPr/>
          </a:p>
        </p:txBody>
      </p:sp>
      <p:sp>
        <p:nvSpPr>
          <p:cNvPr id="10" name="object 10"/>
          <p:cNvSpPr txBox="1"/>
          <p:nvPr/>
        </p:nvSpPr>
        <p:spPr>
          <a:xfrm>
            <a:off x="78739" y="2259583"/>
            <a:ext cx="8909685" cy="3737562"/>
          </a:xfrm>
          <a:prstGeom prst="rect">
            <a:avLst/>
          </a:prstGeom>
        </p:spPr>
        <p:txBody>
          <a:bodyPr vert="horz" wrap="square" lIns="0" tIns="13335" rIns="0" bIns="0" rtlCol="0">
            <a:spAutoFit/>
          </a:bodyPr>
          <a:lstStyle/>
          <a:p>
            <a:pPr marL="212725" indent="-200660">
              <a:lnSpc>
                <a:spcPct val="100000"/>
              </a:lnSpc>
              <a:spcBef>
                <a:spcPts val="105"/>
              </a:spcBef>
              <a:buSzPct val="95000"/>
              <a:buFont typeface="Wingdings"/>
              <a:buChar char=""/>
              <a:tabLst>
                <a:tab pos="213360" algn="l"/>
                <a:tab pos="2440940" algn="l"/>
                <a:tab pos="3187065" algn="l"/>
              </a:tabLst>
            </a:pPr>
            <a:r>
              <a:rPr sz="2000" dirty="0">
                <a:latin typeface="Arial"/>
                <a:cs typeface="Arial"/>
              </a:rPr>
              <a:t>The place</a:t>
            </a:r>
            <a:r>
              <a:rPr sz="2000" spc="-15" dirty="0">
                <a:latin typeface="Arial"/>
                <a:cs typeface="Arial"/>
              </a:rPr>
              <a:t> </a:t>
            </a:r>
            <a:r>
              <a:rPr sz="2000" dirty="0">
                <a:latin typeface="Arial"/>
                <a:cs typeface="Arial"/>
              </a:rPr>
              <a:t>of</a:t>
            </a:r>
            <a:r>
              <a:rPr sz="2000" spc="-10" dirty="0">
                <a:latin typeface="Arial"/>
                <a:cs typeface="Arial"/>
              </a:rPr>
              <a:t> </a:t>
            </a:r>
            <a:r>
              <a:rPr sz="2000" dirty="0">
                <a:latin typeface="Arial"/>
                <a:cs typeface="Arial"/>
              </a:rPr>
              <a:t>origin	is</a:t>
            </a:r>
            <a:r>
              <a:rPr sz="2000" spc="-10" dirty="0">
                <a:latin typeface="Arial"/>
                <a:cs typeface="Arial"/>
              </a:rPr>
              <a:t> </a:t>
            </a:r>
            <a:r>
              <a:rPr sz="2000" dirty="0">
                <a:latin typeface="Arial"/>
                <a:cs typeface="Arial"/>
              </a:rPr>
              <a:t>not	definitely</a:t>
            </a:r>
            <a:r>
              <a:rPr sz="2000" spc="-10" dirty="0">
                <a:latin typeface="Arial"/>
                <a:cs typeface="Arial"/>
              </a:rPr>
              <a:t> </a:t>
            </a:r>
            <a:r>
              <a:rPr sz="2000" dirty="0">
                <a:latin typeface="Arial"/>
                <a:cs typeface="Arial"/>
              </a:rPr>
              <a:t>known.</a:t>
            </a:r>
            <a:endParaRPr sz="2000">
              <a:latin typeface="Arial"/>
              <a:cs typeface="Arial"/>
            </a:endParaRPr>
          </a:p>
          <a:p>
            <a:pPr>
              <a:lnSpc>
                <a:spcPct val="100000"/>
              </a:lnSpc>
              <a:spcBef>
                <a:spcPts val="40"/>
              </a:spcBef>
              <a:buFont typeface="Wingdings"/>
              <a:buChar char=""/>
            </a:pPr>
            <a:endParaRPr sz="2050">
              <a:latin typeface="Arial"/>
              <a:cs typeface="Arial"/>
            </a:endParaRPr>
          </a:p>
          <a:p>
            <a:pPr marL="352425" indent="-340360">
              <a:lnSpc>
                <a:spcPct val="100000"/>
              </a:lnSpc>
              <a:buSzPct val="95000"/>
              <a:buFont typeface="Wingdings"/>
              <a:buChar char=""/>
              <a:tabLst>
                <a:tab pos="352425" algn="l"/>
                <a:tab pos="353060" algn="l"/>
              </a:tabLst>
            </a:pPr>
            <a:r>
              <a:rPr sz="2000" spc="-15" dirty="0">
                <a:latin typeface="Arial"/>
                <a:cs typeface="Arial"/>
              </a:rPr>
              <a:t>It’s </a:t>
            </a:r>
            <a:r>
              <a:rPr sz="2000" spc="-5" dirty="0">
                <a:latin typeface="Arial"/>
                <a:cs typeface="Arial"/>
              </a:rPr>
              <a:t>cultivation has been </a:t>
            </a:r>
            <a:r>
              <a:rPr sz="2000" dirty="0">
                <a:latin typeface="Arial"/>
                <a:cs typeface="Arial"/>
              </a:rPr>
              <a:t>traced to 2000-1500 </a:t>
            </a:r>
            <a:r>
              <a:rPr sz="2000" spc="-5" dirty="0">
                <a:latin typeface="Arial"/>
                <a:cs typeface="Arial"/>
              </a:rPr>
              <a:t>B.C </a:t>
            </a:r>
            <a:r>
              <a:rPr sz="2000" dirty="0">
                <a:latin typeface="Arial"/>
                <a:cs typeface="Arial"/>
              </a:rPr>
              <a:t>in </a:t>
            </a:r>
            <a:r>
              <a:rPr sz="2000" spc="-5" dirty="0">
                <a:latin typeface="Arial"/>
                <a:cs typeface="Arial"/>
              </a:rPr>
              <a:t>India, </a:t>
            </a:r>
            <a:r>
              <a:rPr sz="2000" dirty="0">
                <a:latin typeface="Arial"/>
                <a:cs typeface="Arial"/>
              </a:rPr>
              <a:t>China and</a:t>
            </a:r>
            <a:r>
              <a:rPr sz="2000" spc="-70" dirty="0">
                <a:latin typeface="Arial"/>
                <a:cs typeface="Arial"/>
              </a:rPr>
              <a:t> </a:t>
            </a:r>
            <a:r>
              <a:rPr sz="2000" dirty="0">
                <a:latin typeface="Arial"/>
                <a:cs typeface="Arial"/>
              </a:rPr>
              <a:t>Japan.</a:t>
            </a:r>
            <a:endParaRPr sz="2000">
              <a:latin typeface="Arial"/>
              <a:cs typeface="Arial"/>
            </a:endParaRPr>
          </a:p>
          <a:p>
            <a:pPr>
              <a:lnSpc>
                <a:spcPct val="100000"/>
              </a:lnSpc>
              <a:spcBef>
                <a:spcPts val="45"/>
              </a:spcBef>
              <a:buFont typeface="Wingdings"/>
              <a:buChar char=""/>
            </a:pPr>
            <a:endParaRPr sz="2050">
              <a:latin typeface="Arial"/>
              <a:cs typeface="Arial"/>
            </a:endParaRPr>
          </a:p>
          <a:p>
            <a:pPr marL="12700" marR="1029969">
              <a:lnSpc>
                <a:spcPct val="100000"/>
              </a:lnSpc>
              <a:buSzPct val="95000"/>
              <a:buFont typeface="Wingdings"/>
              <a:buChar char=""/>
              <a:tabLst>
                <a:tab pos="337820" algn="l"/>
              </a:tabLst>
            </a:pPr>
            <a:r>
              <a:rPr sz="2000" dirty="0">
                <a:latin typeface="Arial"/>
                <a:cs typeface="Arial"/>
              </a:rPr>
              <a:t>According to Prain (1898), Bailey (1922) and others: Rai</a:t>
            </a:r>
            <a:r>
              <a:rPr sz="2000" spc="-190" dirty="0">
                <a:latin typeface="Arial"/>
                <a:cs typeface="Arial"/>
              </a:rPr>
              <a:t> </a:t>
            </a:r>
            <a:r>
              <a:rPr sz="2000" dirty="0">
                <a:latin typeface="Arial"/>
                <a:cs typeface="Arial"/>
              </a:rPr>
              <a:t>(B.juncea)  originated in China and from there it was introduced in</a:t>
            </a:r>
            <a:r>
              <a:rPr sz="2000" spc="-180" dirty="0">
                <a:latin typeface="Arial"/>
                <a:cs typeface="Arial"/>
              </a:rPr>
              <a:t> </a:t>
            </a:r>
            <a:r>
              <a:rPr sz="2000" spc="-5" dirty="0">
                <a:latin typeface="Arial"/>
                <a:cs typeface="Arial"/>
              </a:rPr>
              <a:t>India.</a:t>
            </a:r>
            <a:endParaRPr sz="2000">
              <a:latin typeface="Arial"/>
              <a:cs typeface="Arial"/>
            </a:endParaRPr>
          </a:p>
          <a:p>
            <a:pPr>
              <a:lnSpc>
                <a:spcPct val="100000"/>
              </a:lnSpc>
              <a:spcBef>
                <a:spcPts val="40"/>
              </a:spcBef>
              <a:buFont typeface="Wingdings"/>
              <a:buChar char=""/>
            </a:pPr>
            <a:endParaRPr sz="2050">
              <a:latin typeface="Arial"/>
              <a:cs typeface="Arial"/>
            </a:endParaRPr>
          </a:p>
          <a:p>
            <a:pPr marL="337185" indent="-325120">
              <a:lnSpc>
                <a:spcPct val="100000"/>
              </a:lnSpc>
              <a:spcBef>
                <a:spcPts val="5"/>
              </a:spcBef>
              <a:buSzPct val="95000"/>
              <a:buFont typeface="Wingdings"/>
              <a:buChar char=""/>
              <a:tabLst>
                <a:tab pos="337820" algn="l"/>
              </a:tabLst>
            </a:pPr>
            <a:r>
              <a:rPr sz="2000" dirty="0">
                <a:latin typeface="Arial"/>
                <a:cs typeface="Arial"/>
              </a:rPr>
              <a:t>According to </a:t>
            </a:r>
            <a:r>
              <a:rPr sz="2000" spc="-20" dirty="0">
                <a:latin typeface="Arial"/>
                <a:cs typeface="Arial"/>
              </a:rPr>
              <a:t>Vavilov </a:t>
            </a:r>
            <a:r>
              <a:rPr sz="2000" dirty="0">
                <a:latin typeface="Arial"/>
                <a:cs typeface="Arial"/>
              </a:rPr>
              <a:t>(1926)the place of origin of</a:t>
            </a:r>
            <a:r>
              <a:rPr sz="2000" spc="-155" dirty="0">
                <a:latin typeface="Arial"/>
                <a:cs typeface="Arial"/>
              </a:rPr>
              <a:t> </a:t>
            </a:r>
            <a:r>
              <a:rPr sz="2000" dirty="0">
                <a:latin typeface="Arial"/>
                <a:cs typeface="Arial"/>
              </a:rPr>
              <a:t>Rapeseed</a:t>
            </a:r>
            <a:endParaRPr sz="2000">
              <a:latin typeface="Arial"/>
              <a:cs typeface="Arial"/>
            </a:endParaRPr>
          </a:p>
          <a:p>
            <a:pPr marL="82550">
              <a:lnSpc>
                <a:spcPct val="100000"/>
              </a:lnSpc>
            </a:pPr>
            <a:r>
              <a:rPr sz="2000" dirty="0">
                <a:latin typeface="Arial"/>
                <a:cs typeface="Arial"/>
              </a:rPr>
              <a:t>(</a:t>
            </a:r>
            <a:r>
              <a:rPr sz="2000" i="1" dirty="0">
                <a:latin typeface="Arial"/>
                <a:cs typeface="Arial"/>
              </a:rPr>
              <a:t>B. campestris</a:t>
            </a:r>
            <a:r>
              <a:rPr sz="2000" dirty="0">
                <a:latin typeface="Arial"/>
                <a:cs typeface="Arial"/>
              </a:rPr>
              <a:t>) is eastern Afghanistan and adjoining parts of India &amp;</a:t>
            </a:r>
            <a:r>
              <a:rPr sz="2000" spc="-320" dirty="0">
                <a:latin typeface="Arial"/>
                <a:cs typeface="Arial"/>
              </a:rPr>
              <a:t> </a:t>
            </a:r>
            <a:r>
              <a:rPr sz="2000" dirty="0">
                <a:latin typeface="Arial"/>
                <a:cs typeface="Arial"/>
              </a:rPr>
              <a:t>Pakistan.</a:t>
            </a:r>
            <a:endParaRPr sz="2000">
              <a:latin typeface="Arial"/>
              <a:cs typeface="Arial"/>
            </a:endParaRPr>
          </a:p>
          <a:p>
            <a:pPr>
              <a:lnSpc>
                <a:spcPct val="100000"/>
              </a:lnSpc>
              <a:spcBef>
                <a:spcPts val="40"/>
              </a:spcBef>
            </a:pPr>
            <a:endParaRPr sz="2050">
              <a:latin typeface="Arial"/>
              <a:cs typeface="Arial"/>
            </a:endParaRPr>
          </a:p>
          <a:p>
            <a:pPr marL="12700" marR="5080">
              <a:lnSpc>
                <a:spcPct val="100000"/>
              </a:lnSpc>
              <a:spcBef>
                <a:spcPts val="5"/>
              </a:spcBef>
              <a:buSzPct val="95000"/>
              <a:buFont typeface="Wingdings"/>
              <a:buChar char=""/>
              <a:tabLst>
                <a:tab pos="352425" algn="l"/>
                <a:tab pos="353060" algn="l"/>
              </a:tabLst>
            </a:pPr>
            <a:r>
              <a:rPr sz="2000" dirty="0">
                <a:latin typeface="Arial"/>
                <a:cs typeface="Arial"/>
              </a:rPr>
              <a:t>Singh(1958) considered the </a:t>
            </a:r>
            <a:r>
              <a:rPr sz="2000" i="1" dirty="0">
                <a:latin typeface="Arial"/>
                <a:cs typeface="Arial"/>
              </a:rPr>
              <a:t>B. campestris </a:t>
            </a:r>
            <a:r>
              <a:rPr sz="2000" i="1" spc="-30" dirty="0">
                <a:latin typeface="Arial"/>
                <a:cs typeface="Arial"/>
              </a:rPr>
              <a:t>var. </a:t>
            </a:r>
            <a:r>
              <a:rPr sz="2000" i="1" dirty="0">
                <a:latin typeface="Arial"/>
                <a:cs typeface="Arial"/>
              </a:rPr>
              <a:t>yellow sarson </a:t>
            </a:r>
            <a:r>
              <a:rPr sz="2000" dirty="0">
                <a:latin typeface="Arial"/>
                <a:cs typeface="Arial"/>
              </a:rPr>
              <a:t>to the oldest</a:t>
            </a:r>
            <a:r>
              <a:rPr sz="2000" spc="-204" dirty="0">
                <a:latin typeface="Arial"/>
                <a:cs typeface="Arial"/>
              </a:rPr>
              <a:t> </a:t>
            </a:r>
            <a:r>
              <a:rPr sz="2000" dirty="0">
                <a:latin typeface="Arial"/>
                <a:cs typeface="Arial"/>
              </a:rPr>
              <a:t>of  the various rapes &amp; Mustard grown in</a:t>
            </a:r>
            <a:r>
              <a:rPr sz="2000" spc="-155" dirty="0">
                <a:latin typeface="Arial"/>
                <a:cs typeface="Arial"/>
              </a:rPr>
              <a:t> </a:t>
            </a:r>
            <a:r>
              <a:rPr sz="2000" spc="-5" dirty="0">
                <a:latin typeface="Arial"/>
                <a:cs typeface="Arial"/>
              </a:rPr>
              <a:t>India.</a:t>
            </a:r>
            <a:endParaRPr sz="2000">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2178</Words>
  <Application>Microsoft Office PowerPoint</Application>
  <PresentationFormat>On-screen Show (4:3)</PresentationFormat>
  <Paragraphs>233</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Slide 1</vt:lpstr>
      <vt:lpstr>Slide 2</vt:lpstr>
      <vt:lpstr>INTRODUCTION: </vt:lpstr>
      <vt:lpstr>                          I   N    T    R   O   D   U   C       T     I     O    N</vt:lpstr>
      <vt:lpstr>USES</vt:lpstr>
      <vt:lpstr>         Importance</vt:lpstr>
      <vt:lpstr>Slide 7</vt:lpstr>
      <vt:lpstr> Canola oil </vt:lpstr>
      <vt:lpstr>O    R   I    G     I   N        &amp;    H                             I                                                      S                                                       T                               O                                  R                             Y                  </vt:lpstr>
      <vt:lpstr>Slide 10</vt:lpstr>
      <vt:lpstr>AREA AND DISTRIBUTION</vt:lpstr>
      <vt:lpstr>Slide 12</vt:lpstr>
      <vt:lpstr>Slide 13</vt:lpstr>
      <vt:lpstr>     Seed treatment</vt:lpstr>
      <vt:lpstr>Nucleus and breeder seed production of open pollinated varieties </vt:lpstr>
      <vt:lpstr>Nucleus and breeder seed production of open pollinated varieties </vt:lpstr>
      <vt:lpstr>Nucleus and breeder seed production of open pollinated varieties</vt:lpstr>
      <vt:lpstr>Nucleus and breeder seed production of open pollinated varieties</vt:lpstr>
      <vt:lpstr>Nucleus and breeder seed production of open pollinated varieties</vt:lpstr>
      <vt:lpstr> Rouguing      </vt:lpstr>
      <vt:lpstr>Nucleus and breeder seed production of parental lines </vt:lpstr>
      <vt:lpstr>Method  of  Hybrid Seed Production </vt:lpstr>
      <vt:lpstr>Slide 23</vt:lpstr>
      <vt:lpstr>Slide 24</vt:lpstr>
      <vt:lpstr>Slide 25</vt:lpstr>
      <vt:lpstr>Slide 26</vt:lpstr>
      <vt:lpstr>Hybrid (A X R) Seed Production </vt:lpstr>
      <vt:lpstr>Synchronized flowering of male and female parents</vt:lpstr>
      <vt:lpstr>Pollination</vt:lpstr>
      <vt:lpstr>AGRONOMIC PRACTICES For (A X R) seed production</vt:lpstr>
      <vt:lpstr>Selection of field</vt:lpstr>
      <vt:lpstr>Seed rate</vt:lpstr>
      <vt:lpstr>Time and method of sowing</vt:lpstr>
      <vt:lpstr>Rouging     </vt:lpstr>
      <vt:lpstr>Slide 35</vt:lpstr>
      <vt:lpstr>Seed processing and packaging</vt:lpstr>
      <vt:lpstr> Seed testing  </vt:lpstr>
      <vt:lpstr>Storage </vt:lpstr>
      <vt:lpstr>Slide 39</vt:lpstr>
      <vt:lpstr>Slide 40</vt:lpstr>
      <vt:lpstr>Brief cultural practices</vt:lpstr>
      <vt:lpstr>Rouguing </vt:lpstr>
      <vt:lpstr>Field inspection  </vt:lpstr>
      <vt:lpstr>Field Inspection</vt:lpstr>
      <vt:lpstr>Field standards </vt:lpstr>
      <vt:lpstr>Slide 46</vt:lpstr>
      <vt:lpstr>Slide 47</vt:lpstr>
      <vt:lpstr>Slide 48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32</cp:revision>
  <dcterms:created xsi:type="dcterms:W3CDTF">2006-08-16T00:00:00Z</dcterms:created>
  <dcterms:modified xsi:type="dcterms:W3CDTF">2020-06-17T17:01:28Z</dcterms:modified>
</cp:coreProperties>
</file>