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31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6" r:id="rId25"/>
    <p:sldId id="285" r:id="rId26"/>
    <p:sldId id="282" r:id="rId27"/>
    <p:sldId id="283" r:id="rId28"/>
    <p:sldId id="287" r:id="rId29"/>
    <p:sldId id="284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8" r:id="rId40"/>
    <p:sldId id="299" r:id="rId41"/>
    <p:sldId id="300" r:id="rId42"/>
    <p:sldId id="301" r:id="rId43"/>
    <p:sldId id="302" r:id="rId44"/>
    <p:sldId id="303" r:id="rId45"/>
    <p:sldId id="309" r:id="rId46"/>
    <p:sldId id="308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5B99910-2FC7-406D-9C00-2057D7172CD8}" type="datetimeFigureOut">
              <a:rPr lang="en-US" smtClean="0"/>
              <a:pPr/>
              <a:t>12/16/2022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0C6840-5A75-400F-9B9E-E625D4BD3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9910-2FC7-406D-9C00-2057D7172CD8}" type="datetimeFigureOut">
              <a:rPr lang="en-US" smtClean="0"/>
              <a:pPr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C6840-5A75-400F-9B9E-E625D4BD3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5B99910-2FC7-406D-9C00-2057D7172CD8}" type="datetimeFigureOut">
              <a:rPr lang="en-US" smtClean="0"/>
              <a:pPr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20C6840-5A75-400F-9B9E-E625D4BD3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9910-2FC7-406D-9C00-2057D7172CD8}" type="datetimeFigureOut">
              <a:rPr lang="en-US" smtClean="0"/>
              <a:pPr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0C6840-5A75-400F-9B9E-E625D4BD3F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9910-2FC7-406D-9C00-2057D7172CD8}" type="datetimeFigureOut">
              <a:rPr lang="en-US" smtClean="0"/>
              <a:pPr/>
              <a:t>12/16/2022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20C6840-5A75-400F-9B9E-E625D4BD3F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B99910-2FC7-406D-9C00-2057D7172CD8}" type="datetimeFigureOut">
              <a:rPr lang="en-US" smtClean="0"/>
              <a:pPr/>
              <a:t>12/16/2022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0C6840-5A75-400F-9B9E-E625D4BD3F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B99910-2FC7-406D-9C00-2057D7172CD8}" type="datetimeFigureOut">
              <a:rPr lang="en-US" smtClean="0"/>
              <a:pPr/>
              <a:t>12/16/2022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20C6840-5A75-400F-9B9E-E625D4BD3F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9910-2FC7-406D-9C00-2057D7172CD8}" type="datetimeFigureOut">
              <a:rPr lang="en-US" smtClean="0"/>
              <a:pPr/>
              <a:t>12/16/2022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0C6840-5A75-400F-9B9E-E625D4BD3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9910-2FC7-406D-9C00-2057D7172CD8}" type="datetimeFigureOut">
              <a:rPr lang="en-US" smtClean="0"/>
              <a:pPr/>
              <a:t>12/16/2022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0C6840-5A75-400F-9B9E-E625D4BD3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9910-2FC7-406D-9C00-2057D7172CD8}" type="datetimeFigureOut">
              <a:rPr lang="en-US" smtClean="0"/>
              <a:pPr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0C6840-5A75-400F-9B9E-E625D4BD3F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5B99910-2FC7-406D-9C00-2057D7172CD8}" type="datetimeFigureOut">
              <a:rPr lang="en-US" smtClean="0"/>
              <a:pPr/>
              <a:t>12/16/2022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20C6840-5A75-400F-9B9E-E625D4BD3F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B99910-2FC7-406D-9C00-2057D7172CD8}" type="datetimeFigureOut">
              <a:rPr lang="en-US" smtClean="0"/>
              <a:pPr/>
              <a:t>12/16/2022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0C6840-5A75-400F-9B9E-E625D4BD3F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/>
              <a:t> NARCOTICS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u="sng" dirty="0"/>
              <a:t>B. On the basis of receptor interaction Pure agonist</a:t>
            </a:r>
            <a:r>
              <a:rPr lang="en-IN" b="1" u="sng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Morphine</a:t>
            </a:r>
            <a:endParaRPr lang="en-US" dirty="0"/>
          </a:p>
          <a:p>
            <a:r>
              <a:rPr lang="en-IN" dirty="0"/>
              <a:t>Fentanyl</a:t>
            </a:r>
            <a:endParaRPr lang="en-US" dirty="0"/>
          </a:p>
          <a:p>
            <a:r>
              <a:rPr lang="en-IN" dirty="0"/>
              <a:t>Alfentanil</a:t>
            </a:r>
            <a:endParaRPr lang="en-US" dirty="0"/>
          </a:p>
          <a:p>
            <a:r>
              <a:rPr lang="en-IN" dirty="0"/>
              <a:t>Sufentanil</a:t>
            </a:r>
            <a:endParaRPr lang="en-US" dirty="0"/>
          </a:p>
          <a:p>
            <a:r>
              <a:rPr lang="en-IN" dirty="0" err="1"/>
              <a:t>Remifentanil</a:t>
            </a:r>
            <a:endParaRPr lang="en-US" dirty="0"/>
          </a:p>
          <a:p>
            <a:r>
              <a:rPr lang="en-IN" dirty="0" smtClean="0"/>
              <a:t>Pethidine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b="1" dirty="0"/>
              <a:t>Agonist-antagonist (Mixed opioid):</a:t>
            </a:r>
            <a:endParaRPr lang="en-US" dirty="0"/>
          </a:p>
          <a:p>
            <a:r>
              <a:rPr lang="en-IN" dirty="0" err="1"/>
              <a:t>Pentazocine</a:t>
            </a:r>
            <a:r>
              <a:rPr lang="en-IN" dirty="0"/>
              <a:t> </a:t>
            </a:r>
            <a:r>
              <a:rPr lang="en-IN" dirty="0" err="1"/>
              <a:t>Nalbuphine</a:t>
            </a:r>
            <a:endParaRPr lang="en-US" dirty="0"/>
          </a:p>
          <a:p>
            <a:r>
              <a:rPr lang="en-IN" dirty="0" err="1"/>
              <a:t>Nalorphine</a:t>
            </a:r>
            <a:endParaRPr lang="en-US" dirty="0"/>
          </a:p>
          <a:p>
            <a:r>
              <a:rPr lang="en-IN" dirty="0" err="1"/>
              <a:t>Butorphanol</a:t>
            </a:r>
            <a:endParaRPr lang="en-US" dirty="0"/>
          </a:p>
          <a:p>
            <a:r>
              <a:rPr lang="en-IN" dirty="0" err="1"/>
              <a:t>Levallorphan</a:t>
            </a:r>
            <a:endParaRPr lang="en-US" dirty="0"/>
          </a:p>
          <a:p>
            <a:r>
              <a:rPr lang="en-IN" dirty="0" err="1" smtClean="0"/>
              <a:t>Buprenorphine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b="1" u="sng" dirty="0"/>
              <a:t>Pure antagonist:</a:t>
            </a:r>
            <a:endParaRPr lang="en-US" dirty="0"/>
          </a:p>
          <a:p>
            <a:r>
              <a:rPr lang="en-IN" dirty="0" err="1"/>
              <a:t>Naloxone</a:t>
            </a:r>
            <a:endParaRPr lang="en-US" dirty="0"/>
          </a:p>
          <a:p>
            <a:r>
              <a:rPr lang="en-IN" dirty="0" err="1"/>
              <a:t>Naltrexone</a:t>
            </a:r>
            <a:endParaRPr lang="en-US" dirty="0"/>
          </a:p>
          <a:p>
            <a:r>
              <a:rPr lang="en-IN" dirty="0" err="1"/>
              <a:t>Nalmefene</a:t>
            </a:r>
            <a:endParaRPr lang="en-US" dirty="0"/>
          </a:p>
          <a:p>
            <a:r>
              <a:rPr lang="en-IN" dirty="0" err="1"/>
              <a:t>Methylnaltrexone</a:t>
            </a:r>
            <a:r>
              <a:rPr lang="en-IN" dirty="0"/>
              <a:t> (peripheral antagonist)</a:t>
            </a:r>
            <a:endParaRPr lang="en-US" dirty="0"/>
          </a:p>
          <a:p>
            <a:r>
              <a:rPr lang="en-IN" dirty="0"/>
              <a:t> </a:t>
            </a:r>
            <a:r>
              <a:rPr lang="en-IN" dirty="0" err="1"/>
              <a:t>Alvimopan</a:t>
            </a:r>
            <a:r>
              <a:rPr lang="en-IN" dirty="0"/>
              <a:t> (peripheral </a:t>
            </a:r>
            <a:r>
              <a:rPr lang="en-IN" dirty="0" err="1"/>
              <a:t>antagoni</a:t>
            </a:r>
            <a:r>
              <a:rPr lang="en-US" dirty="0" err="1"/>
              <a:t>st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u="sng" dirty="0"/>
              <a:t>Mechanism of Action of </a:t>
            </a:r>
            <a:r>
              <a:rPr lang="en-IN" b="1" u="sng" dirty="0" smtClean="0"/>
              <a:t>Opioids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Supraspinal – </a:t>
            </a:r>
            <a:r>
              <a:rPr lang="en-US" dirty="0" err="1" smtClean="0"/>
              <a:t>opiods</a:t>
            </a:r>
            <a:r>
              <a:rPr lang="en-US" dirty="0" smtClean="0"/>
              <a:t> bind with receptors in </a:t>
            </a:r>
            <a:r>
              <a:rPr lang="en-US" dirty="0" smtClean="0"/>
              <a:t>region </a:t>
            </a:r>
            <a:r>
              <a:rPr lang="en-US" dirty="0" smtClean="0"/>
              <a:t>of </a:t>
            </a:r>
            <a:r>
              <a:rPr lang="en-US" dirty="0" err="1" smtClean="0"/>
              <a:t>medula</a:t>
            </a:r>
            <a:r>
              <a:rPr lang="en-US" dirty="0" smtClean="0"/>
              <a:t> &amp; cause stimulation of off cells present </a:t>
            </a:r>
            <a:r>
              <a:rPr lang="en-US" dirty="0" err="1" smtClean="0"/>
              <a:t>there,thereby</a:t>
            </a:r>
            <a:r>
              <a:rPr lang="en-US" dirty="0" smtClean="0"/>
              <a:t> blocking </a:t>
            </a:r>
            <a:r>
              <a:rPr lang="en-US" dirty="0" err="1" smtClean="0"/>
              <a:t>nocieptive</a:t>
            </a:r>
            <a:r>
              <a:rPr lang="en-US" dirty="0" smtClean="0"/>
              <a:t> stimuli transmission.</a:t>
            </a:r>
          </a:p>
          <a:p>
            <a:r>
              <a:rPr lang="en-US" dirty="0" smtClean="0"/>
              <a:t>At spinal level- They act tin </a:t>
            </a:r>
            <a:r>
              <a:rPr lang="en-US" dirty="0" err="1" smtClean="0"/>
              <a:t>substantia</a:t>
            </a:r>
            <a:r>
              <a:rPr lang="en-US" dirty="0" smtClean="0"/>
              <a:t> </a:t>
            </a:r>
            <a:r>
              <a:rPr lang="en-US" dirty="0" err="1" smtClean="0"/>
              <a:t>gelatinosa</a:t>
            </a:r>
            <a:r>
              <a:rPr lang="en-US" dirty="0" smtClean="0"/>
              <a:t> of dorsal horn cells and inhibit release of excitatory transmissions.</a:t>
            </a:r>
          </a:p>
          <a:p>
            <a:r>
              <a:rPr lang="en-US" dirty="0" smtClean="0"/>
              <a:t>At cellular level </a:t>
            </a:r>
            <a:r>
              <a:rPr lang="en-US" dirty="0" err="1" smtClean="0"/>
              <a:t>opiods</a:t>
            </a:r>
            <a:r>
              <a:rPr lang="en-US" dirty="0" smtClean="0"/>
              <a:t> binds receptor and stimuli G </a:t>
            </a:r>
            <a:r>
              <a:rPr lang="en-US" dirty="0" err="1" smtClean="0"/>
              <a:t>protien</a:t>
            </a:r>
            <a:r>
              <a:rPr lang="en-US" dirty="0" smtClean="0"/>
              <a:t> synthesis and increase </a:t>
            </a:r>
            <a:r>
              <a:rPr lang="en-US" dirty="0" err="1" smtClean="0"/>
              <a:t>cAMP</a:t>
            </a:r>
            <a:r>
              <a:rPr lang="en-US" dirty="0" smtClean="0"/>
              <a:t> which causes</a:t>
            </a:r>
          </a:p>
          <a:p>
            <a:r>
              <a:rPr lang="en-US" dirty="0" smtClean="0"/>
              <a:t>Increase in </a:t>
            </a:r>
            <a:r>
              <a:rPr lang="en-US" dirty="0" err="1" smtClean="0"/>
              <a:t>hyperpolarization</a:t>
            </a:r>
            <a:r>
              <a:rPr lang="en-US" dirty="0" smtClean="0"/>
              <a:t> of </a:t>
            </a:r>
            <a:r>
              <a:rPr lang="en-US" dirty="0" err="1" smtClean="0"/>
              <a:t>membrene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Morphine: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</a:t>
            </a:r>
            <a:r>
              <a:rPr lang="en-US" dirty="0"/>
              <a:t>as pain medication</a:t>
            </a:r>
          </a:p>
          <a:p>
            <a:r>
              <a:rPr lang="en-US" dirty="0"/>
              <a:t>Opiate family</a:t>
            </a:r>
          </a:p>
          <a:p>
            <a:r>
              <a:rPr lang="en-US" b="1" dirty="0"/>
              <a:t>Pharmacokinetics</a:t>
            </a:r>
            <a:endParaRPr lang="en-US" dirty="0"/>
          </a:p>
          <a:p>
            <a:r>
              <a:rPr lang="en-US" dirty="0"/>
              <a:t>Onset of action in 5 min</a:t>
            </a:r>
          </a:p>
          <a:p>
            <a:r>
              <a:rPr lang="en-US" dirty="0"/>
              <a:t>Oral bioavailability is 20 -30%</a:t>
            </a:r>
          </a:p>
          <a:p>
            <a:r>
              <a:rPr lang="en-US" dirty="0"/>
              <a:t>Elimination half life is 2-3 hrs</a:t>
            </a:r>
          </a:p>
          <a:p>
            <a:r>
              <a:rPr lang="en-US" dirty="0" err="1"/>
              <a:t>Excreation</a:t>
            </a:r>
            <a:r>
              <a:rPr lang="en-US" dirty="0"/>
              <a:t> is mainly by </a:t>
            </a:r>
            <a:r>
              <a:rPr lang="en-US" dirty="0" smtClean="0"/>
              <a:t>kidneys</a:t>
            </a:r>
          </a:p>
          <a:p>
            <a:r>
              <a:rPr lang="en-US" dirty="0" smtClean="0"/>
              <a:t>Dose – 0.1-0.2 mg/kg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Uses;-</a:t>
            </a:r>
            <a:endParaRPr lang="en-US" dirty="0"/>
          </a:p>
          <a:p>
            <a:r>
              <a:rPr lang="en-US" dirty="0"/>
              <a:t>General anesthesia uses</a:t>
            </a:r>
          </a:p>
          <a:p>
            <a:r>
              <a:rPr lang="en-US" dirty="0"/>
              <a:t>Cough </a:t>
            </a:r>
            <a:r>
              <a:rPr lang="en-US" dirty="0" err="1"/>
              <a:t>suppresant</a:t>
            </a:r>
            <a:endParaRPr lang="en-US" dirty="0"/>
          </a:p>
          <a:p>
            <a:r>
              <a:rPr lang="en-US" dirty="0"/>
              <a:t>Anti - diarrheal</a:t>
            </a:r>
          </a:p>
          <a:p>
            <a:r>
              <a:rPr lang="en-US" dirty="0"/>
              <a:t>Pre - operative and post operative uses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 - 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Respiratory </a:t>
            </a:r>
            <a:r>
              <a:rPr lang="en-US" dirty="0"/>
              <a:t>disorder</a:t>
            </a:r>
          </a:p>
          <a:p>
            <a:r>
              <a:rPr lang="en-US" dirty="0"/>
              <a:t>Hypertension</a:t>
            </a:r>
          </a:p>
          <a:p>
            <a:r>
              <a:rPr lang="en-US" dirty="0"/>
              <a:t>Any issue related to GIT </a:t>
            </a:r>
          </a:p>
          <a:p>
            <a:r>
              <a:rPr lang="en-US" dirty="0"/>
              <a:t>Pregnancy and lactation</a:t>
            </a:r>
          </a:p>
          <a:p>
            <a:r>
              <a:rPr lang="en-US" dirty="0"/>
              <a:t>Infants and elderly people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hypertention</a:t>
            </a:r>
            <a:r>
              <a:rPr lang="en-US" dirty="0"/>
              <a:t> </a:t>
            </a:r>
          </a:p>
          <a:p>
            <a:r>
              <a:rPr lang="en-US" dirty="0" smtClean="0"/>
              <a:t>Respiratory </a:t>
            </a:r>
            <a:r>
              <a:rPr lang="en-US" dirty="0"/>
              <a:t>depression </a:t>
            </a:r>
          </a:p>
          <a:p>
            <a:r>
              <a:rPr lang="en-US" dirty="0" smtClean="0"/>
              <a:t>Histamine </a:t>
            </a:r>
            <a:r>
              <a:rPr lang="en-US" dirty="0"/>
              <a:t>release</a:t>
            </a:r>
          </a:p>
          <a:p>
            <a:r>
              <a:rPr lang="en-US" dirty="0"/>
              <a:t>Increase in </a:t>
            </a:r>
            <a:r>
              <a:rPr lang="en-US" dirty="0" smtClean="0"/>
              <a:t>intracranial </a:t>
            </a:r>
            <a:r>
              <a:rPr lang="en-US" dirty="0"/>
              <a:t>pressure</a:t>
            </a:r>
          </a:p>
          <a:p>
            <a:r>
              <a:rPr lang="en-US" dirty="0"/>
              <a:t>Nausea</a:t>
            </a:r>
          </a:p>
          <a:p>
            <a:r>
              <a:rPr lang="en-US" dirty="0"/>
              <a:t>Euphoria</a:t>
            </a:r>
          </a:p>
          <a:p>
            <a:r>
              <a:rPr lang="en-US" dirty="0"/>
              <a:t>Sedation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u="sng" dirty="0"/>
              <a:t>Systemic Effects</a:t>
            </a:r>
            <a:r>
              <a:rPr lang="en-US" b="1" u="sng" dirty="0"/>
              <a:t> of </a:t>
            </a:r>
            <a:r>
              <a:rPr lang="en-US" b="1" u="sng" dirty="0" smtClean="0"/>
              <a:t>morphine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u="sng" dirty="0"/>
              <a:t>Cardiovascular system:</a:t>
            </a:r>
            <a:endParaRPr lang="en-US" dirty="0"/>
          </a:p>
          <a:p>
            <a:pPr lvl="0"/>
            <a:r>
              <a:rPr lang="en-IN" dirty="0"/>
              <a:t>Hypotension </a:t>
            </a:r>
            <a:endParaRPr lang="en-US" dirty="0"/>
          </a:p>
          <a:p>
            <a:pPr lvl="0"/>
            <a:r>
              <a:rPr lang="en-IN" dirty="0"/>
              <a:t>Bradycardia (except pethidine and </a:t>
            </a:r>
            <a:r>
              <a:rPr lang="en-IN" dirty="0" err="1"/>
              <a:t>pentazocine</a:t>
            </a:r>
            <a:r>
              <a:rPr lang="en-IN" dirty="0"/>
              <a:t> which causes tachycardia). </a:t>
            </a:r>
            <a:endParaRPr lang="en-US" dirty="0"/>
          </a:p>
          <a:p>
            <a:pPr lvl="0"/>
            <a:r>
              <a:rPr lang="en-IN" dirty="0"/>
              <a:t>Shifting of blood from pulmonary to systemic circulation; it is for this property morphine is used in the treatment of left ventricular failure.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u="sng" dirty="0" smtClean="0"/>
              <a:t>Respiratory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Opioids </a:t>
            </a:r>
            <a:r>
              <a:rPr lang="en-IN" dirty="0"/>
              <a:t>inhibit the respiration; both volume </a:t>
            </a:r>
            <a:r>
              <a:rPr lang="en-IN" dirty="0" smtClean="0"/>
              <a:t>and </a:t>
            </a:r>
            <a:r>
              <a:rPr lang="en-IN" dirty="0"/>
              <a:t>rate are decreased (Rate &gt; </a:t>
            </a:r>
            <a:r>
              <a:rPr lang="en-IN" dirty="0" smtClean="0"/>
              <a:t>volume</a:t>
            </a:r>
          </a:p>
          <a:p>
            <a:pPr lvl="0"/>
            <a:r>
              <a:rPr lang="en-IN" dirty="0" smtClean="0"/>
              <a:t>)</a:t>
            </a:r>
            <a:r>
              <a:rPr lang="en-IN" dirty="0"/>
              <a:t>Respiratory depression is the most common cause of death in morphine poisoning</a:t>
            </a:r>
            <a:r>
              <a:rPr lang="en-IN" dirty="0" smtClean="0"/>
              <a:t>.</a:t>
            </a:r>
          </a:p>
          <a:p>
            <a:pPr lvl="0"/>
            <a:r>
              <a:rPr lang="en-IN" dirty="0" smtClean="0"/>
              <a:t> </a:t>
            </a:r>
            <a:r>
              <a:rPr lang="en-IN" dirty="0"/>
              <a:t>Children and old age patients are more prone for respiratory depression.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IN" dirty="0"/>
              <a:t>arcotic, drug that produces analgesia (pain relief), narcosis (state of </a:t>
            </a:r>
            <a:r>
              <a:rPr lang="en-IN" dirty="0" smtClean="0"/>
              <a:t>drowsiness </a:t>
            </a:r>
            <a:r>
              <a:rPr lang="en-IN" dirty="0"/>
              <a:t>or sleep), and addiction (physical dependence on the drug). </a:t>
            </a:r>
            <a:endParaRPr lang="en-IN" dirty="0" smtClean="0"/>
          </a:p>
          <a:p>
            <a:r>
              <a:rPr lang="en-IN" dirty="0" smtClean="0"/>
              <a:t>In </a:t>
            </a:r>
            <a:r>
              <a:rPr lang="en-IN" dirty="0"/>
              <a:t>some people narcotics also produce euphoria (a state of excitement).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dirty="0"/>
              <a:t> Opioids inhibit airway and tracheal reflex (maximum with </a:t>
            </a:r>
            <a:r>
              <a:rPr lang="en-IN" dirty="0" err="1"/>
              <a:t>sufentanil</a:t>
            </a:r>
            <a:r>
              <a:rPr lang="en-IN" dirty="0"/>
              <a:t>) and therefore used to attenuate the reflex response to intubation and to treat cough (codeine).</a:t>
            </a:r>
            <a:endParaRPr lang="en-US" dirty="0"/>
          </a:p>
          <a:p>
            <a:pPr lvl="0"/>
            <a:r>
              <a:rPr lang="en-IN" dirty="0"/>
              <a:t> Bronchi: Directly acting on bronchial muscles opioids are </a:t>
            </a:r>
            <a:r>
              <a:rPr lang="en-IN" dirty="0" err="1"/>
              <a:t>bronchodilacors</a:t>
            </a:r>
            <a:r>
              <a:rPr lang="en-IN" dirty="0"/>
              <a:t> (particularly </a:t>
            </a:r>
            <a:r>
              <a:rPr lang="en-IN" dirty="0" err="1"/>
              <a:t>fentanyl</a:t>
            </a:r>
            <a:r>
              <a:rPr lang="en-IN" dirty="0"/>
              <a:t>) however can cause </a:t>
            </a:r>
            <a:r>
              <a:rPr lang="en-IN" dirty="0" err="1"/>
              <a:t>bronchoconstriction</a:t>
            </a:r>
            <a:r>
              <a:rPr lang="en-IN" dirty="0"/>
              <a:t> by releasing histamine.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 smtClean="0"/>
              <a:t>Central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dirty="0" smtClean="0"/>
              <a:t>Analgesia</a:t>
            </a:r>
            <a:r>
              <a:rPr lang="en-IN" dirty="0"/>
              <a:t>.</a:t>
            </a:r>
            <a:endParaRPr lang="en-US" dirty="0"/>
          </a:p>
          <a:p>
            <a:pPr lvl="0"/>
            <a:r>
              <a:rPr lang="en-IN" dirty="0"/>
              <a:t>Sedation</a:t>
            </a:r>
            <a:endParaRPr lang="en-US" dirty="0"/>
          </a:p>
          <a:p>
            <a:r>
              <a:rPr lang="en-IN" dirty="0"/>
              <a:t> Cerebral metabolic rate {CMR), cerebral 0 2 consumption, intracranial pressure </a:t>
            </a:r>
            <a:r>
              <a:rPr lang="en-IN" dirty="0" smtClean="0"/>
              <a:t>(ICP</a:t>
            </a:r>
            <a:r>
              <a:rPr lang="en-IN" dirty="0"/>
              <a:t>) and cerebral blood flow (CBF</a:t>
            </a:r>
            <a:r>
              <a:rPr lang="en-IN" dirty="0" smtClean="0"/>
              <a:t>).</a:t>
            </a:r>
          </a:p>
          <a:p>
            <a:r>
              <a:rPr lang="en-IN" dirty="0" smtClean="0"/>
              <a:t> </a:t>
            </a:r>
            <a:r>
              <a:rPr lang="en-IN" dirty="0"/>
              <a:t>Generally opioids decrease CMR, CBF and ICP in a resting brain </a:t>
            </a:r>
            <a:r>
              <a:rPr lang="en-IN" dirty="0" smtClean="0"/>
              <a:t>however </a:t>
            </a:r>
            <a:r>
              <a:rPr lang="en-IN" dirty="0"/>
              <a:t>they may increase CBF and </a:t>
            </a:r>
            <a:r>
              <a:rPr lang="en-IN" dirty="0" smtClean="0"/>
              <a:t>ICT </a:t>
            </a:r>
            <a:r>
              <a:rPr lang="en-IN" dirty="0"/>
              <a:t>in head </a:t>
            </a:r>
            <a:r>
              <a:rPr lang="en-IN" dirty="0" smtClean="0"/>
              <a:t>injury.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u="sng" dirty="0" smtClean="0"/>
              <a:t>Muscular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Opioids </a:t>
            </a:r>
            <a:r>
              <a:rPr lang="en-IN" dirty="0"/>
              <a:t>can cause muscle rigidity which sometimes becomes so severe in thoracic muscles that it causes hypoxia. </a:t>
            </a:r>
            <a:endParaRPr lang="en-IN" dirty="0" smtClean="0"/>
          </a:p>
          <a:p>
            <a:r>
              <a:rPr lang="en-IN" dirty="0" smtClean="0"/>
              <a:t>This </a:t>
            </a:r>
            <a:r>
              <a:rPr lang="en-IN" dirty="0"/>
              <a:t>is called as Wooden chest syndrome or stiff chest syndrome. </a:t>
            </a:r>
            <a:endParaRPr lang="en-IN" dirty="0" smtClean="0"/>
          </a:p>
          <a:p>
            <a:r>
              <a:rPr lang="en-IN" dirty="0" smtClean="0"/>
              <a:t>Muscle </a:t>
            </a:r>
            <a:r>
              <a:rPr lang="en-IN" dirty="0"/>
              <a:t>rigidity is most commonly seen with </a:t>
            </a:r>
            <a:r>
              <a:rPr lang="en-IN" dirty="0" err="1"/>
              <a:t>alfentanil</a:t>
            </a:r>
            <a:r>
              <a:rPr lang="en-IN" dirty="0"/>
              <a:t>. The treatment of muscle rigidity includes </a:t>
            </a:r>
            <a:r>
              <a:rPr lang="en-IN" dirty="0" err="1"/>
              <a:t>naloxone</a:t>
            </a:r>
            <a:r>
              <a:rPr lang="en-IN" dirty="0"/>
              <a:t>, benzodiazepines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u="sng" dirty="0" smtClean="0"/>
              <a:t>Endocrine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IN" dirty="0" smtClean="0"/>
              <a:t>Stress </a:t>
            </a:r>
            <a:r>
              <a:rPr lang="en-IN" dirty="0"/>
              <a:t>hormones like </a:t>
            </a:r>
            <a:r>
              <a:rPr lang="en-IN" dirty="0" err="1"/>
              <a:t>adrenocorticotrophic</a:t>
            </a:r>
            <a:r>
              <a:rPr lang="en-IN" dirty="0"/>
              <a:t> hormone (ACTH), </a:t>
            </a:r>
            <a:r>
              <a:rPr lang="en-IN" dirty="0" smtClean="0"/>
              <a:t>follicle-stimulating </a:t>
            </a:r>
            <a:r>
              <a:rPr lang="en-IN" dirty="0"/>
              <a:t>hormone (</a:t>
            </a:r>
            <a:r>
              <a:rPr lang="en-IN" dirty="0" err="1" smtClean="0"/>
              <a:t>FSlH</a:t>
            </a:r>
            <a:r>
              <a:rPr lang="en-IN" dirty="0" smtClean="0"/>
              <a:t>), </a:t>
            </a:r>
            <a:r>
              <a:rPr lang="en-IN" dirty="0"/>
              <a:t>LH and </a:t>
            </a:r>
            <a:r>
              <a:rPr lang="en-IN" dirty="0" err="1"/>
              <a:t>cortisol</a:t>
            </a:r>
            <a:r>
              <a:rPr lang="en-IN" dirty="0"/>
              <a:t> synthesis is decreased by </a:t>
            </a:r>
            <a:r>
              <a:rPr lang="en-IN" dirty="0" smtClean="0"/>
              <a:t>opioids </a:t>
            </a:r>
            <a:r>
              <a:rPr lang="en-IN" dirty="0"/>
              <a:t>while the synthesis of </a:t>
            </a:r>
            <a:r>
              <a:rPr lang="en-IN" dirty="0" err="1" smtClean="0"/>
              <a:t>antidiuretic</a:t>
            </a:r>
            <a:r>
              <a:rPr lang="en-IN" dirty="0" smtClean="0"/>
              <a:t> </a:t>
            </a:r>
            <a:r>
              <a:rPr lang="en-IN" dirty="0"/>
              <a:t>hormone (ADH), growth hormone (GH) and </a:t>
            </a:r>
            <a:r>
              <a:rPr lang="en-IN" dirty="0" err="1"/>
              <a:t>prolactin</a:t>
            </a:r>
            <a:r>
              <a:rPr lang="en-IN" dirty="0"/>
              <a:t> is increased.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u="sng" dirty="0" smtClean="0"/>
              <a:t>Gastrointestinal tract (GIT):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Opioids </a:t>
            </a:r>
            <a:r>
              <a:rPr lang="en-IN" dirty="0"/>
              <a:t>inhibit the gut motility and decrease the gastric emptying causing constipation </a:t>
            </a:r>
            <a:endParaRPr lang="en-IN" dirty="0" smtClean="0"/>
          </a:p>
          <a:p>
            <a:r>
              <a:rPr lang="en-IN" u="sng" dirty="0"/>
              <a:t> Eye</a:t>
            </a:r>
            <a:r>
              <a:rPr lang="en-IN" dirty="0"/>
              <a:t>:</a:t>
            </a:r>
            <a:endParaRPr lang="en-US" dirty="0"/>
          </a:p>
          <a:p>
            <a:pPr lvl="0"/>
            <a:r>
              <a:rPr lang="en-IN" dirty="0"/>
              <a:t> Opioids causes </a:t>
            </a:r>
            <a:r>
              <a:rPr lang="en-IN" dirty="0" err="1"/>
              <a:t>miosis</a:t>
            </a:r>
            <a:r>
              <a:rPr lang="en-IN" dirty="0"/>
              <a:t> and decreases intraocular tension. </a:t>
            </a:r>
            <a:endParaRPr lang="en-US" dirty="0"/>
          </a:p>
          <a:p>
            <a:r>
              <a:rPr lang="en-IN" u="sng" dirty="0"/>
              <a:t>Renal: </a:t>
            </a:r>
            <a:r>
              <a:rPr lang="en-IN" dirty="0"/>
              <a:t>Relaxes urinary </a:t>
            </a:r>
            <a:r>
              <a:rPr lang="en-IN" dirty="0" err="1"/>
              <a:t>bladde</a:t>
            </a:r>
            <a:r>
              <a:rPr lang="en-IN" dirty="0"/>
              <a:t> r causing urinary retention. </a:t>
            </a:r>
            <a:endParaRPr lang="en-US" dirty="0"/>
          </a:p>
          <a:p>
            <a:r>
              <a:rPr lang="en-US" u="sng" dirty="0"/>
              <a:t>I</a:t>
            </a:r>
            <a:r>
              <a:rPr lang="en-IN" u="sng" dirty="0" err="1"/>
              <a:t>mmunosuppression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Codeine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codeine</a:t>
            </a:r>
            <a:r>
              <a:rPr lang="en-IN" dirty="0"/>
              <a:t> is an opioid analgesic used to treat moderate to severe pain </a:t>
            </a:r>
            <a:r>
              <a:rPr lang="en-US" dirty="0"/>
              <a:t>and cough </a:t>
            </a:r>
            <a:r>
              <a:rPr lang="en-US" dirty="0" err="1"/>
              <a:t>suppresant</a:t>
            </a:r>
            <a:r>
              <a:rPr lang="en-US" dirty="0"/>
              <a:t>.</a:t>
            </a:r>
          </a:p>
          <a:p>
            <a:r>
              <a:rPr lang="en-US" b="1" u="sng" dirty="0"/>
              <a:t>Uses</a:t>
            </a:r>
            <a:endParaRPr lang="en-US" dirty="0"/>
          </a:p>
          <a:p>
            <a:r>
              <a:rPr lang="en-US" dirty="0"/>
              <a:t>Anti-</a:t>
            </a:r>
            <a:r>
              <a:rPr lang="en-US" dirty="0" err="1"/>
              <a:t>tussive</a:t>
            </a:r>
            <a:endParaRPr lang="en-US" dirty="0"/>
          </a:p>
          <a:p>
            <a:r>
              <a:rPr lang="en-US" dirty="0"/>
              <a:t>Analgesia</a:t>
            </a:r>
          </a:p>
          <a:p>
            <a:r>
              <a:rPr lang="en-US" dirty="0" err="1"/>
              <a:t>Antimotility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/>
              <a:t>Adverse effects</a:t>
            </a:r>
            <a:endParaRPr lang="en-US" dirty="0"/>
          </a:p>
          <a:p>
            <a:r>
              <a:rPr lang="en-US" dirty="0"/>
              <a:t>Sedation</a:t>
            </a:r>
          </a:p>
          <a:p>
            <a:r>
              <a:rPr lang="en-US" dirty="0"/>
              <a:t>Constipation</a:t>
            </a:r>
          </a:p>
          <a:p>
            <a:r>
              <a:rPr lang="en-US" dirty="0" err="1"/>
              <a:t>Xerostroma</a:t>
            </a:r>
            <a:endParaRPr lang="en-US" dirty="0"/>
          </a:p>
          <a:p>
            <a:r>
              <a:rPr lang="en-US" b="1" u="sng" dirty="0"/>
              <a:t>Contra - indication</a:t>
            </a:r>
            <a:endParaRPr lang="en-US" dirty="0"/>
          </a:p>
          <a:p>
            <a:r>
              <a:rPr lang="en-US" dirty="0" err="1"/>
              <a:t>Asthama</a:t>
            </a:r>
            <a:endParaRPr lang="en-US" dirty="0"/>
          </a:p>
          <a:p>
            <a:r>
              <a:rPr lang="en-US" dirty="0" err="1"/>
              <a:t>Liverattacking</a:t>
            </a:r>
            <a:r>
              <a:rPr lang="en-US" dirty="0"/>
              <a:t> disease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Heroin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Has got highest addiction potential Heroin is a drug that comes from a flower, the opium poppy, which usually grows in Mexico, Asia, and South America. It’s very addictive and has been </a:t>
            </a:r>
            <a:r>
              <a:rPr lang="en-IN" dirty="0" smtClean="0"/>
              <a:t>illegal.</a:t>
            </a:r>
          </a:p>
          <a:p>
            <a:r>
              <a:rPr lang="en-IN" dirty="0"/>
              <a:t>It can look like a white or brown powder, or a sticky black “tar.” It’s also called horse, smack, junk, and brown sugar, among other names.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Effects of heroin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dirty="0" smtClean="0"/>
              <a:t>Euphoria</a:t>
            </a:r>
            <a:endParaRPr lang="en-US" dirty="0"/>
          </a:p>
          <a:p>
            <a:pPr lvl="0"/>
            <a:r>
              <a:rPr lang="en-US" dirty="0"/>
              <a:t> </a:t>
            </a:r>
            <a:r>
              <a:rPr lang="en-IN" dirty="0"/>
              <a:t>A dry mouth</a:t>
            </a:r>
            <a:endParaRPr lang="en-US" dirty="0"/>
          </a:p>
          <a:p>
            <a:pPr lvl="0"/>
            <a:r>
              <a:rPr lang="en-IN" dirty="0"/>
              <a:t>Warm, flushed skin</a:t>
            </a:r>
            <a:endParaRPr lang="en-US" dirty="0"/>
          </a:p>
          <a:p>
            <a:pPr lvl="0"/>
            <a:r>
              <a:rPr lang="en-IN" dirty="0"/>
              <a:t>Arms and legs that feel heavy</a:t>
            </a:r>
            <a:endParaRPr lang="en-US" dirty="0"/>
          </a:p>
          <a:p>
            <a:pPr lvl="0"/>
            <a:r>
              <a:rPr lang="en-IN" dirty="0"/>
              <a:t>Upset stomach and vomiting</a:t>
            </a:r>
            <a:endParaRPr lang="en-US" dirty="0"/>
          </a:p>
          <a:p>
            <a:pPr lvl="0"/>
            <a:r>
              <a:rPr lang="en-IN" dirty="0"/>
              <a:t>Itching</a:t>
            </a:r>
            <a:endParaRPr lang="en-US" dirty="0"/>
          </a:p>
          <a:p>
            <a:pPr lvl="0"/>
            <a:r>
              <a:rPr lang="en-IN" dirty="0"/>
              <a:t>A fuzzy brain</a:t>
            </a:r>
            <a:endParaRPr lang="en-US" dirty="0"/>
          </a:p>
          <a:p>
            <a:pPr lvl="0"/>
            <a:r>
              <a:rPr lang="en-IN" dirty="0"/>
              <a:t>Switching in and out of drowsiness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/>
              <a:t>Pentazocin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 err="1" smtClean="0"/>
              <a:t>Pentazocine</a:t>
            </a:r>
            <a:r>
              <a:rPr lang="en-IN" dirty="0" smtClean="0"/>
              <a:t> </a:t>
            </a:r>
            <a:r>
              <a:rPr lang="en-IN" dirty="0"/>
              <a:t>(</a:t>
            </a:r>
            <a:r>
              <a:rPr lang="en-IN" dirty="0" err="1"/>
              <a:t>Fortwin</a:t>
            </a:r>
            <a:r>
              <a:rPr lang="en-IN" dirty="0"/>
              <a:t>)</a:t>
            </a:r>
            <a:r>
              <a:rPr lang="en-US" dirty="0"/>
              <a:t>.</a:t>
            </a:r>
          </a:p>
          <a:p>
            <a:r>
              <a:rPr lang="en-IN" dirty="0"/>
              <a:t> It is agonist at kappa and delta receptors and antagonist at mu receptors.</a:t>
            </a:r>
            <a:endParaRPr lang="en-US" dirty="0"/>
          </a:p>
          <a:p>
            <a:r>
              <a:rPr lang="en-IN" dirty="0"/>
              <a:t> Mainly acts on k receptors at spinal level.</a:t>
            </a:r>
            <a:endParaRPr lang="en-US" dirty="0"/>
          </a:p>
          <a:p>
            <a:r>
              <a:rPr lang="en-IN" dirty="0"/>
              <a:t> It is I/3rd as potent as morphine (30 mg of </a:t>
            </a:r>
            <a:r>
              <a:rPr lang="en-IN" dirty="0" err="1"/>
              <a:t>Pentazocine</a:t>
            </a:r>
            <a:r>
              <a:rPr lang="en-IN" dirty="0"/>
              <a:t> = 10 mg of morphine). </a:t>
            </a:r>
            <a:endParaRPr lang="en-US" dirty="0"/>
          </a:p>
          <a:p>
            <a:r>
              <a:rPr lang="en-IN" dirty="0" err="1"/>
              <a:t>Pentazocine</a:t>
            </a:r>
            <a:r>
              <a:rPr lang="en-IN" dirty="0"/>
              <a:t> stimulates sympathetic system therefore causes tachycardia and hypertension. </a:t>
            </a:r>
            <a:r>
              <a:rPr lang="en-IN" dirty="0" err="1"/>
              <a:t>Biliary</a:t>
            </a:r>
            <a:r>
              <a:rPr lang="en-IN" dirty="0"/>
              <a:t> spasm and constipation are less severe.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Half-life is 3-5 hours. </a:t>
            </a:r>
            <a:endParaRPr lang="en-US" dirty="0"/>
          </a:p>
          <a:p>
            <a:r>
              <a:rPr lang="en-US" b="1" u="sng" dirty="0" smtClean="0"/>
              <a:t>Uses</a:t>
            </a:r>
            <a:endParaRPr lang="en-US" dirty="0"/>
          </a:p>
          <a:p>
            <a:r>
              <a:rPr lang="en-US" dirty="0"/>
              <a:t>Precipitate withdrawal syndrome in morphine a </a:t>
            </a:r>
            <a:r>
              <a:rPr lang="en-US" dirty="0" err="1"/>
              <a:t>busers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Repiratory</a:t>
            </a:r>
            <a:r>
              <a:rPr lang="en-US" dirty="0" smtClean="0"/>
              <a:t> distress</a:t>
            </a:r>
          </a:p>
          <a:p>
            <a:pPr lvl="0"/>
            <a:r>
              <a:rPr lang="en-US" dirty="0" smtClean="0"/>
              <a:t>GI motility</a:t>
            </a:r>
          </a:p>
          <a:p>
            <a:pPr lvl="0"/>
            <a:r>
              <a:rPr lang="en-US" dirty="0" smtClean="0"/>
              <a:t>Hypertension</a:t>
            </a:r>
          </a:p>
          <a:p>
            <a:pPr lvl="0"/>
            <a:r>
              <a:rPr lang="en-US" dirty="0" smtClean="0"/>
              <a:t>Tachycardia</a:t>
            </a:r>
          </a:p>
          <a:p>
            <a:pPr lvl="0"/>
            <a:r>
              <a:rPr lang="en-US" dirty="0" smtClean="0"/>
              <a:t>Hallucination</a:t>
            </a:r>
          </a:p>
          <a:p>
            <a:pPr lvl="0"/>
            <a:r>
              <a:rPr lang="en-US" dirty="0" err="1" smtClean="0"/>
              <a:t>Tolerence</a:t>
            </a:r>
            <a:r>
              <a:rPr lang="en-US" dirty="0" smtClean="0"/>
              <a:t> and dependency</a:t>
            </a:r>
          </a:p>
          <a:p>
            <a:pPr lvl="0"/>
            <a:r>
              <a:rPr lang="en-US" dirty="0" smtClean="0"/>
              <a:t>Sweating </a:t>
            </a:r>
          </a:p>
          <a:p>
            <a:pPr lvl="0"/>
            <a:r>
              <a:rPr lang="en-US" dirty="0" smtClean="0"/>
              <a:t>Light headedness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/>
              <a:t>Onset of action</a:t>
            </a:r>
            <a:endParaRPr lang="en-US" dirty="0"/>
          </a:p>
          <a:p>
            <a:r>
              <a:rPr lang="en-US" dirty="0"/>
              <a:t>Single dose 4-6 hrs.</a:t>
            </a:r>
          </a:p>
          <a:p>
            <a:r>
              <a:rPr lang="en-US" b="1" u="sng" dirty="0"/>
              <a:t>Indications</a:t>
            </a:r>
            <a:endParaRPr lang="en-US" dirty="0"/>
          </a:p>
          <a:p>
            <a:r>
              <a:rPr lang="en-US" dirty="0"/>
              <a:t>Post operative pain in burns , trauma , fractures , cancer etc</a:t>
            </a:r>
            <a:r>
              <a:rPr lang="en-US" dirty="0" smtClean="0"/>
              <a:t>.</a:t>
            </a:r>
          </a:p>
          <a:p>
            <a:r>
              <a:rPr lang="en-US" b="1" u="sng" dirty="0" err="1"/>
              <a:t>Butorphanol</a:t>
            </a:r>
            <a:r>
              <a:rPr lang="en-US" b="1" u="sng" dirty="0"/>
              <a:t> </a:t>
            </a:r>
            <a:endParaRPr lang="en-US" dirty="0"/>
          </a:p>
          <a:p>
            <a:r>
              <a:rPr lang="en-IN" dirty="0"/>
              <a:t>Effects are almost similar to </a:t>
            </a:r>
            <a:r>
              <a:rPr lang="en-IN" dirty="0" err="1"/>
              <a:t>pentazocine</a:t>
            </a:r>
            <a:r>
              <a:rPr lang="en-IN" dirty="0"/>
              <a:t> except less tachycardia. </a:t>
            </a:r>
            <a:r>
              <a:rPr lang="en-IN" dirty="0" err="1"/>
              <a:t>Butorphanol</a:t>
            </a:r>
            <a:r>
              <a:rPr lang="en-IN" dirty="0"/>
              <a:t> patch is commonly used for chronic pain management like cancer patients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Fentanyl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Synthetic </a:t>
            </a:r>
            <a:r>
              <a:rPr lang="en-US" dirty="0"/>
              <a:t>opioid </a:t>
            </a:r>
          </a:p>
          <a:p>
            <a:r>
              <a:rPr lang="en-US" dirty="0"/>
              <a:t>100 times more potent than </a:t>
            </a:r>
            <a:r>
              <a:rPr lang="en-US" dirty="0" smtClean="0"/>
              <a:t>morphine</a:t>
            </a:r>
          </a:p>
          <a:p>
            <a:r>
              <a:rPr lang="en-US" b="1" u="sng" dirty="0" smtClean="0"/>
              <a:t>Uses</a:t>
            </a:r>
            <a:endParaRPr lang="en-US" dirty="0"/>
          </a:p>
          <a:p>
            <a:r>
              <a:rPr lang="en-US" dirty="0"/>
              <a:t>Analgesia</a:t>
            </a:r>
          </a:p>
          <a:p>
            <a:r>
              <a:rPr lang="en-US" dirty="0" err="1"/>
              <a:t>Transdermal</a:t>
            </a:r>
            <a:r>
              <a:rPr lang="en-US" dirty="0"/>
              <a:t> </a:t>
            </a:r>
            <a:r>
              <a:rPr lang="en-US" dirty="0" err="1"/>
              <a:t>fentanyl</a:t>
            </a:r>
            <a:r>
              <a:rPr lang="en-US" dirty="0"/>
              <a:t> patches for chronic pain for cancer patient</a:t>
            </a:r>
          </a:p>
          <a:p>
            <a:r>
              <a:rPr lang="en-IN" dirty="0"/>
              <a:t>Fentanyl along with bupivacaine or </a:t>
            </a:r>
            <a:r>
              <a:rPr lang="en-IN" dirty="0" err="1"/>
              <a:t>ropivacaine</a:t>
            </a:r>
            <a:r>
              <a:rPr lang="en-IN" dirty="0"/>
              <a:t> is used as continuous infusion for painless </a:t>
            </a:r>
            <a:r>
              <a:rPr lang="en-IN" dirty="0" err="1"/>
              <a:t>labor</a:t>
            </a:r>
            <a:r>
              <a:rPr lang="en-IN" dirty="0"/>
              <a:t> and postoperative analgesia.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 Due to high lipid solubility it has rapid onset (2 to 5 min.) and rapid recovery ( 1-2 hours). </a:t>
            </a:r>
            <a:endParaRPr lang="en-US" dirty="0"/>
          </a:p>
          <a:p>
            <a:r>
              <a:rPr lang="en-IN" dirty="0"/>
              <a:t> </a:t>
            </a:r>
            <a:r>
              <a:rPr lang="en-US" dirty="0"/>
              <a:t>it </a:t>
            </a:r>
            <a:r>
              <a:rPr lang="en-IN" dirty="0"/>
              <a:t>can be given by IM, IV, </a:t>
            </a:r>
            <a:r>
              <a:rPr lang="en-IN" dirty="0" err="1"/>
              <a:t>transmucosal</a:t>
            </a:r>
            <a:r>
              <a:rPr lang="en-IN" dirty="0"/>
              <a:t>, (</a:t>
            </a:r>
            <a:r>
              <a:rPr lang="en-IN" dirty="0" err="1"/>
              <a:t>fentanyl</a:t>
            </a:r>
            <a:r>
              <a:rPr lang="en-IN" dirty="0"/>
              <a:t> lollipop), intrathecal and epidural route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Fentanyl patch provides analgesia for 72 hours. It is most cardiac stabile </a:t>
            </a:r>
            <a:r>
              <a:rPr lang="en-IN" dirty="0" err="1"/>
              <a:t>opioi</a:t>
            </a:r>
            <a:r>
              <a:rPr lang="en-US" dirty="0"/>
              <a:t>d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Dose 2-5 microgram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/>
              <a:t>Adverse effect </a:t>
            </a:r>
            <a:endParaRPr lang="en-US" dirty="0"/>
          </a:p>
          <a:p>
            <a:r>
              <a:rPr lang="en-US" dirty="0"/>
              <a:t>Respiration depression </a:t>
            </a:r>
          </a:p>
          <a:p>
            <a:r>
              <a:rPr lang="en-US" dirty="0"/>
              <a:t>Cardiac depression</a:t>
            </a:r>
          </a:p>
          <a:p>
            <a:r>
              <a:rPr lang="en-US" b="1" u="sng" dirty="0"/>
              <a:t>Contra - indication</a:t>
            </a:r>
            <a:endParaRPr lang="en-US" dirty="0"/>
          </a:p>
          <a:p>
            <a:r>
              <a:rPr lang="en-US" dirty="0"/>
              <a:t>Hypertension</a:t>
            </a:r>
          </a:p>
          <a:p>
            <a:r>
              <a:rPr lang="en-US" dirty="0"/>
              <a:t>MAO inhibitors [ mono amino oxide ]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Alfentanil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Alfentanil </a:t>
            </a:r>
            <a:r>
              <a:rPr lang="en-IN" dirty="0"/>
              <a:t>is </a:t>
            </a:r>
            <a:r>
              <a:rPr lang="en-IN" dirty="0" err="1"/>
              <a:t>analog</a:t>
            </a:r>
            <a:r>
              <a:rPr lang="en-IN" dirty="0"/>
              <a:t> of </a:t>
            </a:r>
            <a:r>
              <a:rPr lang="en-IN" dirty="0" err="1"/>
              <a:t>fentanyl</a:t>
            </a:r>
            <a:r>
              <a:rPr lang="en-IN" dirty="0"/>
              <a:t>, l /5th as potent as </a:t>
            </a:r>
            <a:r>
              <a:rPr lang="en-IN" dirty="0" err="1"/>
              <a:t>fentanyl</a:t>
            </a:r>
            <a:r>
              <a:rPr lang="en-IN" dirty="0"/>
              <a:t>.</a:t>
            </a:r>
            <a:endParaRPr lang="en-US" dirty="0"/>
          </a:p>
          <a:p>
            <a:r>
              <a:rPr lang="en-IN" dirty="0"/>
              <a:t> Onset (1.4 minutes) and recovery is more rapid as compared to </a:t>
            </a:r>
            <a:r>
              <a:rPr lang="en-IN" dirty="0" err="1"/>
              <a:t>fentanyl</a:t>
            </a:r>
            <a:r>
              <a:rPr lang="en-IN" dirty="0"/>
              <a:t>. </a:t>
            </a:r>
            <a:endParaRPr lang="en-US" dirty="0"/>
          </a:p>
          <a:p>
            <a:r>
              <a:rPr lang="en-IN" dirty="0"/>
              <a:t>Alfentanil is less preferred because of higher incidence of</a:t>
            </a:r>
            <a:r>
              <a:rPr lang="en-US" dirty="0"/>
              <a:t> muscle rigidity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Provides analgesia for 30-60 min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Sufentanil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Sufentanil </a:t>
            </a:r>
            <a:r>
              <a:rPr lang="en-IN" dirty="0"/>
              <a:t>is the most potent human opioid (500 times of morphine) available in clinical practice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As </a:t>
            </a:r>
            <a:r>
              <a:rPr lang="en-IN" dirty="0" err="1"/>
              <a:t>sufentanil</a:t>
            </a:r>
            <a:r>
              <a:rPr lang="en-IN" dirty="0"/>
              <a:t> maximally inhibit airway reflexes it is the agent of choice for inhibiting stress response to laryngoscopy and intubation</a:t>
            </a:r>
            <a:r>
              <a:rPr lang="en-IN" dirty="0" smtClean="0"/>
              <a:t>.</a:t>
            </a:r>
          </a:p>
          <a:p>
            <a:r>
              <a:rPr lang="en-IN" dirty="0" smtClean="0"/>
              <a:t>Quick onset &amp; recovery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/>
              <a:t>Ramifentanil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It </a:t>
            </a:r>
            <a:r>
              <a:rPr lang="en-IN" dirty="0"/>
              <a:t>is </a:t>
            </a:r>
            <a:r>
              <a:rPr lang="en-IN" dirty="0" err="1"/>
              <a:t>ultrashort</a:t>
            </a:r>
            <a:r>
              <a:rPr lang="en-IN" dirty="0"/>
              <a:t> acting opioid metabolized rapidly by </a:t>
            </a:r>
            <a:r>
              <a:rPr lang="en-IN" dirty="0" err="1"/>
              <a:t>esterases</a:t>
            </a:r>
            <a:r>
              <a:rPr lang="en-IN" dirty="0"/>
              <a:t> in red cells and tissues. </a:t>
            </a:r>
            <a:endParaRPr lang="en-US" dirty="0"/>
          </a:p>
          <a:p>
            <a:r>
              <a:rPr lang="en-IN" dirty="0"/>
              <a:t>Onset is fastest (1.1 minutes) and recovery is also most rapid among opioids (</a:t>
            </a:r>
            <a:r>
              <a:rPr lang="en-IN" dirty="0" smtClean="0"/>
              <a:t>5-1O </a:t>
            </a:r>
            <a:r>
              <a:rPr lang="en-IN" dirty="0"/>
              <a:t>minutes) making </a:t>
            </a:r>
            <a:r>
              <a:rPr lang="en-IN" dirty="0" err="1"/>
              <a:t>Remifentanil</a:t>
            </a:r>
            <a:r>
              <a:rPr lang="en-IN" dirty="0"/>
              <a:t> as an opioid of choice for day care surgery. </a:t>
            </a:r>
            <a:endParaRPr lang="en-US" dirty="0"/>
          </a:p>
          <a:p>
            <a:r>
              <a:rPr lang="en-IN" dirty="0"/>
              <a:t>Disadvantages of </a:t>
            </a:r>
            <a:r>
              <a:rPr lang="en-IN" dirty="0" err="1"/>
              <a:t>remifentanil</a:t>
            </a:r>
            <a:r>
              <a:rPr lang="en-IN" dirty="0"/>
              <a:t> are: Contains </a:t>
            </a:r>
            <a:r>
              <a:rPr lang="en-IN" dirty="0" err="1"/>
              <a:t>glycine</a:t>
            </a:r>
            <a:r>
              <a:rPr lang="en-IN" dirty="0"/>
              <a:t> which can cause motor weakness making it unsuitable for postoperative analgesia and painless </a:t>
            </a:r>
            <a:r>
              <a:rPr lang="en-IN" dirty="0" err="1"/>
              <a:t>labor</a:t>
            </a:r>
            <a:r>
              <a:rPr lang="en-IN" dirty="0"/>
              <a:t>. Significant hypotension.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Tramadol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Centrally </a:t>
            </a:r>
            <a:r>
              <a:rPr lang="en-US" dirty="0"/>
              <a:t>acting analgesic </a:t>
            </a:r>
          </a:p>
          <a:p>
            <a:r>
              <a:rPr lang="en-US" dirty="0"/>
              <a:t>Binds to mu opioid receptor</a:t>
            </a:r>
          </a:p>
          <a:p>
            <a:r>
              <a:rPr lang="en-IN" dirty="0"/>
              <a:t>It is a synthetic derivative of codeine</a:t>
            </a:r>
            <a:r>
              <a:rPr lang="en-IN" dirty="0" smtClean="0"/>
              <a:t>.</a:t>
            </a:r>
          </a:p>
          <a:p>
            <a:r>
              <a:rPr lang="en-IN" dirty="0"/>
              <a:t>It nor only produces analgesia through opioid receptors but also activates spinal inhibition of </a:t>
            </a:r>
            <a:r>
              <a:rPr lang="en-IN" dirty="0" smtClean="0"/>
              <a:t>pain.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Narcotics -</a:t>
            </a:r>
            <a:r>
              <a:rPr lang="en-IN" dirty="0" smtClean="0"/>
              <a:t>Uses in Anaesthesia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IN" dirty="0" smtClean="0"/>
              <a:t>Mainly </a:t>
            </a:r>
            <a:r>
              <a:rPr lang="en-IN" dirty="0"/>
              <a:t>used for analgesia in </a:t>
            </a:r>
            <a:r>
              <a:rPr lang="en-IN" dirty="0" err="1"/>
              <a:t>intraoperative</a:t>
            </a:r>
            <a:r>
              <a:rPr lang="en-IN" dirty="0"/>
              <a:t> and postoperative period.</a:t>
            </a:r>
            <a:endParaRPr lang="en-US" dirty="0"/>
          </a:p>
          <a:p>
            <a:pPr lvl="0"/>
            <a:r>
              <a:rPr lang="en-IN" dirty="0"/>
              <a:t>Blunting reflex response to intubation.</a:t>
            </a:r>
            <a:endParaRPr lang="en-US" dirty="0"/>
          </a:p>
          <a:p>
            <a:pPr lvl="0"/>
            <a:r>
              <a:rPr lang="en-IN" dirty="0"/>
              <a:t>Producing sedation in ICU</a:t>
            </a:r>
            <a:endParaRPr lang="en-US" dirty="0"/>
          </a:p>
          <a:p>
            <a:pPr lvl="0"/>
            <a:r>
              <a:rPr lang="en-IN" dirty="0"/>
              <a:t>Treatment of pulmonary edema (morphine </a:t>
            </a:r>
            <a:r>
              <a:rPr lang="en-IN" dirty="0" err="1"/>
              <a:t>isagent</a:t>
            </a:r>
            <a:r>
              <a:rPr lang="en-IN" dirty="0"/>
              <a:t> of choice).</a:t>
            </a:r>
            <a:endParaRPr lang="en-US" dirty="0"/>
          </a:p>
          <a:p>
            <a:pPr lvl="0"/>
            <a:r>
              <a:rPr lang="en-IN" dirty="0"/>
              <a:t>To abolish shivering (pethidine and </a:t>
            </a:r>
            <a:r>
              <a:rPr lang="en-IN" dirty="0" smtClean="0"/>
              <a:t>tramadol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/>
              <a:t>Adverse effect</a:t>
            </a:r>
            <a:endParaRPr lang="en-US" dirty="0"/>
          </a:p>
          <a:p>
            <a:r>
              <a:rPr lang="en-US" dirty="0"/>
              <a:t>Respiration depression</a:t>
            </a:r>
          </a:p>
          <a:p>
            <a:r>
              <a:rPr lang="en-US" dirty="0" err="1"/>
              <a:t>Anophylatoid</a:t>
            </a:r>
            <a:r>
              <a:rPr lang="en-US" dirty="0"/>
              <a:t> reactions</a:t>
            </a:r>
          </a:p>
          <a:p>
            <a:r>
              <a:rPr lang="en-US" dirty="0"/>
              <a:t>Seizures </a:t>
            </a:r>
          </a:p>
          <a:p>
            <a:r>
              <a:rPr lang="en-US" b="1" u="sng" dirty="0"/>
              <a:t>Contra - indications</a:t>
            </a:r>
            <a:endParaRPr lang="en-US" dirty="0"/>
          </a:p>
          <a:p>
            <a:r>
              <a:rPr lang="en-US" dirty="0"/>
              <a:t>Patients taking MAO inhibitors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mild to moderate short  lasting pain due to diagnostic procedures injury surgery cancer pain.</a:t>
            </a:r>
          </a:p>
          <a:p>
            <a:r>
              <a:rPr lang="en-US" b="1" u="sng" dirty="0" err="1"/>
              <a:t>Naloxone</a:t>
            </a:r>
            <a:endParaRPr lang="en-US" dirty="0"/>
          </a:p>
          <a:p>
            <a:r>
              <a:rPr lang="en-IN" dirty="0"/>
              <a:t>It is a pure opioid antagonist acting on all opioid receptors with maximum propensity for mu receptors.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It reverses the actions of all opioids however due to high receptor binding potential reversal with </a:t>
            </a:r>
            <a:r>
              <a:rPr lang="en-IN" dirty="0" err="1"/>
              <a:t>buprenorp</a:t>
            </a:r>
            <a:r>
              <a:rPr lang="en-US" dirty="0"/>
              <a:t>hi</a:t>
            </a:r>
            <a:r>
              <a:rPr lang="en-IN" dirty="0"/>
              <a:t>ne may be </a:t>
            </a:r>
            <a:r>
              <a:rPr lang="en-IN" dirty="0" err="1"/>
              <a:t>partia</a:t>
            </a:r>
            <a:r>
              <a:rPr lang="en-US" dirty="0"/>
              <a:t>l. </a:t>
            </a:r>
          </a:p>
          <a:p>
            <a:r>
              <a:rPr lang="en-IN" dirty="0"/>
              <a:t> The duration of action is 30-60 min thereby increasing the chances of </a:t>
            </a:r>
            <a:r>
              <a:rPr lang="en-IN" dirty="0" err="1"/>
              <a:t>renarcotization</a:t>
            </a:r>
            <a:r>
              <a:rPr lang="en-IN" dirty="0"/>
              <a:t> with long acting agents like morphine. </a:t>
            </a:r>
            <a:endParaRPr lang="en-US" dirty="0"/>
          </a:p>
          <a:p>
            <a:r>
              <a:rPr lang="en-IN" dirty="0"/>
              <a:t> </a:t>
            </a:r>
            <a:r>
              <a:rPr lang="en-IN" dirty="0" err="1"/>
              <a:t>Naloxone</a:t>
            </a:r>
            <a:r>
              <a:rPr lang="en-IN" dirty="0"/>
              <a:t> can be given intra-</a:t>
            </a:r>
            <a:r>
              <a:rPr lang="en-IN" dirty="0" err="1"/>
              <a:t>tracheally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IN" b="1" u="sng" dirty="0" smtClean="0"/>
              <a:t>Systemic Effects</a:t>
            </a:r>
            <a:r>
              <a:rPr lang="en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b="1" u="sng" dirty="0" smtClean="0"/>
              <a:t>Cardiovascular </a:t>
            </a:r>
            <a:r>
              <a:rPr lang="en-IN" b="1" u="sng" dirty="0"/>
              <a:t>system</a:t>
            </a:r>
            <a:r>
              <a:rPr lang="en-IN" dirty="0"/>
              <a:t>: </a:t>
            </a:r>
            <a:endParaRPr lang="en-US" dirty="0"/>
          </a:p>
          <a:p>
            <a:r>
              <a:rPr lang="en-IN" dirty="0" err="1"/>
              <a:t>Naloxone</a:t>
            </a:r>
            <a:r>
              <a:rPr lang="en-IN" dirty="0"/>
              <a:t> causes sympathetic stimulation and can produce severe hypertension, tachycardia or even pulmonary edema.</a:t>
            </a:r>
            <a:endParaRPr lang="en-US" dirty="0"/>
          </a:p>
          <a:p>
            <a:r>
              <a:rPr lang="en-IN" dirty="0"/>
              <a:t> </a:t>
            </a:r>
            <a:r>
              <a:rPr lang="en-IN" b="1" u="sng" dirty="0"/>
              <a:t>Central nervous system</a:t>
            </a:r>
            <a:r>
              <a:rPr lang="en-IN" dirty="0"/>
              <a:t>: </a:t>
            </a:r>
            <a:endParaRPr lang="en-IN" dirty="0" smtClean="0"/>
          </a:p>
          <a:p>
            <a:r>
              <a:rPr lang="en-IN" dirty="0" err="1" smtClean="0"/>
              <a:t>Naloxone</a:t>
            </a:r>
            <a:r>
              <a:rPr lang="en-IN" dirty="0" smtClean="0"/>
              <a:t> </a:t>
            </a:r>
            <a:r>
              <a:rPr lang="en-IN" dirty="0"/>
              <a:t>has nonspecific analeptic effect. Cerebral metabolic rate, oxygen consumption and blood flow is increased therefore increases intracranial tension.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u="sng" dirty="0" smtClean="0"/>
              <a:t>Contraindications </a:t>
            </a:r>
            <a:r>
              <a:rPr lang="en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Myocardial </a:t>
            </a:r>
            <a:r>
              <a:rPr lang="en-IN" dirty="0"/>
              <a:t>ischemia (severe tachycardia and hypertension are detrimental). Intracranial lesions.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Steroidal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Althesin</a:t>
            </a:r>
            <a:r>
              <a:rPr lang="en-US" dirty="0" smtClean="0"/>
              <a:t>-combination of two-</a:t>
            </a:r>
            <a:r>
              <a:rPr lang="en-US" dirty="0" err="1" smtClean="0"/>
              <a:t>alphaxolone</a:t>
            </a:r>
            <a:r>
              <a:rPr lang="en-US" dirty="0" smtClean="0"/>
              <a:t> and </a:t>
            </a:r>
            <a:r>
              <a:rPr lang="en-US" dirty="0" err="1" smtClean="0"/>
              <a:t>alphadolone</a:t>
            </a:r>
            <a:r>
              <a:rPr lang="en-US" dirty="0" smtClean="0"/>
              <a:t>-raises ICT</a:t>
            </a:r>
          </a:p>
          <a:p>
            <a:r>
              <a:rPr lang="en-US" dirty="0" smtClean="0"/>
              <a:t>A-Adrenergic agonists</a:t>
            </a:r>
          </a:p>
          <a:p>
            <a:r>
              <a:rPr lang="en-US" dirty="0" err="1" smtClean="0"/>
              <a:t>Clonidine</a:t>
            </a:r>
            <a:endParaRPr lang="en-US" dirty="0" smtClean="0"/>
          </a:p>
          <a:p>
            <a:r>
              <a:rPr lang="en-US" dirty="0" err="1" smtClean="0"/>
              <a:t>Dexmedetomidine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2466" name="Picture 2" descr="4 Better Ways to Say &quot;Thank You&quot; | Inc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3858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u="sng" dirty="0"/>
              <a:t>Opioid </a:t>
            </a:r>
            <a:r>
              <a:rPr lang="en-IN" b="1" u="sng" dirty="0" smtClean="0"/>
              <a:t>Receptors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Opioids act through specific receptors which have been classified into 4 types</a:t>
            </a:r>
            <a:endParaRPr lang="en-US" dirty="0"/>
          </a:p>
          <a:p>
            <a:r>
              <a:rPr lang="en-IN" dirty="0"/>
              <a:t>1.</a:t>
            </a:r>
            <a:r>
              <a:rPr lang="en-IN" b="1" dirty="0"/>
              <a:t>μ</a:t>
            </a:r>
            <a:r>
              <a:rPr lang="en-IN" dirty="0"/>
              <a:t>(mu)</a:t>
            </a:r>
            <a:endParaRPr lang="en-US" dirty="0"/>
          </a:p>
          <a:p>
            <a:r>
              <a:rPr lang="en-IN" dirty="0"/>
              <a:t>2</a:t>
            </a:r>
            <a:r>
              <a:rPr lang="en-US" dirty="0"/>
              <a:t>.K (</a:t>
            </a:r>
            <a:r>
              <a:rPr lang="en-IN" dirty="0"/>
              <a:t>kappa</a:t>
            </a:r>
            <a:r>
              <a:rPr lang="en-US" dirty="0"/>
              <a:t>)</a:t>
            </a:r>
          </a:p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IN" dirty="0" smtClean="0"/>
              <a:t>8 </a:t>
            </a:r>
            <a:r>
              <a:rPr lang="en-IN" dirty="0"/>
              <a:t>(Delta) </a:t>
            </a:r>
            <a:endParaRPr lang="en-IN" dirty="0" smtClean="0"/>
          </a:p>
          <a:p>
            <a:r>
              <a:rPr lang="en-IN" dirty="0" smtClean="0"/>
              <a:t>SIGMA</a:t>
            </a:r>
            <a:endParaRPr lang="en-US" dirty="0"/>
          </a:p>
          <a:p>
            <a:r>
              <a:rPr lang="en-US" dirty="0"/>
              <a:t>4. N</a:t>
            </a:r>
            <a:r>
              <a:rPr lang="en-IN" dirty="0" err="1"/>
              <a:t>ociceptin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b="1" u="sng" dirty="0"/>
              <a:t>μ (mu) Receptors</a:t>
            </a:r>
            <a:r>
              <a:rPr lang="en-IN" u="sng" dirty="0"/>
              <a:t>: </a:t>
            </a:r>
            <a:r>
              <a:rPr lang="en-IN" dirty="0"/>
              <a:t>These are the most important receptors for the action of opioids. These are further divided into </a:t>
            </a:r>
            <a:r>
              <a:rPr lang="en-IN" b="1" dirty="0"/>
              <a:t>μ, and mu</a:t>
            </a:r>
            <a:r>
              <a:rPr lang="en-IN" dirty="0"/>
              <a:t>_{2}</a:t>
            </a:r>
            <a:endParaRPr lang="en-US" dirty="0"/>
          </a:p>
          <a:p>
            <a:r>
              <a:rPr lang="en-IN" b="1" u="sng" dirty="0"/>
              <a:t>mu_</a:t>
            </a:r>
            <a:r>
              <a:rPr lang="en-US" b="1" u="sng" dirty="0"/>
              <a:t>{1}</a:t>
            </a:r>
            <a:r>
              <a:rPr lang="en-IN" u="sng" dirty="0"/>
              <a:t> :</a:t>
            </a:r>
            <a:r>
              <a:rPr lang="en-IN" dirty="0"/>
              <a:t> Mediates analgesia (mainly supraspinal but spinal also), sedation, bradycardia, </a:t>
            </a:r>
            <a:r>
              <a:rPr lang="en-IN" dirty="0" err="1"/>
              <a:t>miosis</a:t>
            </a:r>
            <a:r>
              <a:rPr lang="en-IN" dirty="0"/>
              <a:t>, urinary retention, </a:t>
            </a:r>
            <a:r>
              <a:rPr lang="en-IN" dirty="0" err="1"/>
              <a:t>prolactin</a:t>
            </a:r>
            <a:r>
              <a:rPr lang="en-IN" dirty="0"/>
              <a:t> and growth hormone release and muscle rigidity.</a:t>
            </a:r>
            <a:endParaRPr lang="en-US" dirty="0"/>
          </a:p>
          <a:p>
            <a:r>
              <a:rPr lang="en-IN" dirty="0"/>
              <a:t> </a:t>
            </a:r>
            <a:r>
              <a:rPr lang="en-IN" b="1" u="sng" dirty="0"/>
              <a:t>mu_{2</a:t>
            </a:r>
            <a:r>
              <a:rPr lang="en-IN" u="sng" dirty="0"/>
              <a:t>}</a:t>
            </a:r>
            <a:r>
              <a:rPr lang="en-US" u="sng" dirty="0"/>
              <a:t>:</a:t>
            </a:r>
            <a:r>
              <a:rPr lang="en-IN" dirty="0"/>
              <a:t> Mediates respiratory depression, </a:t>
            </a:r>
            <a:r>
              <a:rPr lang="en-IN" dirty="0" err="1"/>
              <a:t>constipa</a:t>
            </a:r>
            <a:r>
              <a:rPr lang="en-IN" dirty="0"/>
              <a:t> </a:t>
            </a:r>
            <a:r>
              <a:rPr lang="en-IN" dirty="0" err="1"/>
              <a:t>tion</a:t>
            </a:r>
            <a:r>
              <a:rPr lang="en-IN" dirty="0"/>
              <a:t> and physical dependence.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u="sng" dirty="0"/>
              <a:t>K (kappa) Receptors</a:t>
            </a:r>
            <a:r>
              <a:rPr lang="en-IN" u="sng" dirty="0"/>
              <a:t>: </a:t>
            </a:r>
            <a:r>
              <a:rPr lang="en-IN" dirty="0"/>
              <a:t>Mediates analgesia (mainly spinal but supraspinal also), sedation, constipation, </a:t>
            </a:r>
            <a:r>
              <a:rPr lang="en-IN" dirty="0" err="1"/>
              <a:t>psychotomimesis</a:t>
            </a:r>
            <a:r>
              <a:rPr lang="en-IN" dirty="0"/>
              <a:t> (hallucinations), dependence and </a:t>
            </a:r>
            <a:r>
              <a:rPr lang="en-IN" dirty="0" err="1"/>
              <a:t>diuresis</a:t>
            </a:r>
            <a:r>
              <a:rPr lang="en-IN" dirty="0"/>
              <a:t> (contrary to which causes urinary retention</a:t>
            </a:r>
            <a:r>
              <a:rPr lang="en-IN" dirty="0" smtClean="0"/>
              <a:t>)</a:t>
            </a:r>
            <a:endParaRPr lang="en-US" dirty="0"/>
          </a:p>
          <a:p>
            <a:r>
              <a:rPr lang="en-US" u="sng" dirty="0"/>
              <a:t>8 </a:t>
            </a:r>
            <a:r>
              <a:rPr lang="en-IN" b="1" u="sng" dirty="0"/>
              <a:t>(Delta) Receptors</a:t>
            </a:r>
            <a:r>
              <a:rPr lang="en-IN" u="sng" dirty="0"/>
              <a:t>:</a:t>
            </a:r>
            <a:r>
              <a:rPr lang="en-IN" dirty="0"/>
              <a:t> Mediates analgesia(mainly spinal but supraspinal also). </a:t>
            </a:r>
            <a:r>
              <a:rPr lang="en-IN" dirty="0" err="1"/>
              <a:t>Nociceptin</a:t>
            </a:r>
            <a:r>
              <a:rPr lang="en-IN" dirty="0"/>
              <a:t> (also called as </a:t>
            </a:r>
            <a:r>
              <a:rPr lang="en-IN" dirty="0" err="1"/>
              <a:t>orphanin</a:t>
            </a:r>
            <a:r>
              <a:rPr lang="en-IN" dirty="0"/>
              <a:t> FQ): Endogenous opioids mediate their action through </a:t>
            </a:r>
            <a:r>
              <a:rPr lang="en-IN" dirty="0" err="1"/>
              <a:t>nociceptin</a:t>
            </a:r>
            <a:r>
              <a:rPr lang="en-IN" dirty="0" smtClean="0"/>
              <a:t>.</a:t>
            </a:r>
          </a:p>
          <a:p>
            <a:r>
              <a:rPr lang="en-IN" b="1" dirty="0" smtClean="0">
                <a:latin typeface="+mj-lt"/>
              </a:rPr>
              <a:t>Sigma: </a:t>
            </a:r>
            <a:r>
              <a:rPr lang="en-IN" b="1" dirty="0" smtClean="0">
                <a:latin typeface="+mj-lt"/>
                <a:ea typeface="SimSun"/>
              </a:rPr>
              <a:t>ó </a:t>
            </a:r>
            <a:r>
              <a:rPr lang="en-IN" dirty="0" smtClean="0">
                <a:latin typeface="+mj-lt"/>
                <a:ea typeface="SimSun"/>
              </a:rPr>
              <a:t>Action mediated by this receptor </a:t>
            </a:r>
            <a:r>
              <a:rPr lang="en-IN" dirty="0" err="1" smtClean="0">
                <a:latin typeface="+mj-lt"/>
                <a:ea typeface="SimSun"/>
              </a:rPr>
              <a:t>dysphoria,tachycardia</a:t>
            </a:r>
            <a:r>
              <a:rPr lang="en-IN" dirty="0" smtClean="0">
                <a:latin typeface="+mj-lt"/>
                <a:ea typeface="SimSun"/>
              </a:rPr>
              <a:t> &amp; hypertension</a:t>
            </a:r>
            <a:endParaRPr lang="en-US" dirty="0">
              <a:latin typeface="+mj-lt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u="sng" dirty="0"/>
              <a:t>Classification of opioids</a:t>
            </a:r>
            <a:endParaRPr lang="en-US" dirty="0"/>
          </a:p>
          <a:p>
            <a:r>
              <a:rPr lang="en-IN" b="1" dirty="0"/>
              <a:t>A. On the basis of source of synthesis Naturally occurring</a:t>
            </a:r>
            <a:r>
              <a:rPr lang="en-IN" dirty="0"/>
              <a:t>:</a:t>
            </a:r>
            <a:endParaRPr lang="en-US" dirty="0"/>
          </a:p>
          <a:p>
            <a:r>
              <a:rPr lang="en-IN" dirty="0"/>
              <a:t>Morphine</a:t>
            </a:r>
            <a:endParaRPr lang="en-US" dirty="0"/>
          </a:p>
          <a:p>
            <a:r>
              <a:rPr lang="en-IN" dirty="0"/>
              <a:t>Codeine</a:t>
            </a:r>
            <a:endParaRPr lang="en-US" dirty="0"/>
          </a:p>
          <a:p>
            <a:r>
              <a:rPr lang="en-IN" dirty="0" err="1"/>
              <a:t>Thebaine</a:t>
            </a:r>
            <a:endParaRPr lang="en-US" dirty="0"/>
          </a:p>
          <a:p>
            <a:r>
              <a:rPr lang="en-IN" b="1" u="sng" dirty="0" err="1"/>
              <a:t>Semisynthetic</a:t>
            </a:r>
            <a:r>
              <a:rPr lang="en-IN" b="1" u="sng" dirty="0"/>
              <a:t>:</a:t>
            </a:r>
            <a:endParaRPr lang="en-US" dirty="0"/>
          </a:p>
          <a:p>
            <a:r>
              <a:rPr lang="en-IN" dirty="0"/>
              <a:t>Heroin</a:t>
            </a:r>
            <a:endParaRPr lang="en-US" dirty="0"/>
          </a:p>
          <a:p>
            <a:r>
              <a:rPr lang="en-IN" dirty="0" err="1"/>
              <a:t>Dihydromorphone</a:t>
            </a:r>
            <a:endParaRPr lang="en-US" dirty="0"/>
          </a:p>
          <a:p>
            <a:r>
              <a:rPr lang="en-IN" dirty="0" err="1"/>
              <a:t>Oxymorphone</a:t>
            </a:r>
            <a:endParaRPr lang="en-US" dirty="0"/>
          </a:p>
          <a:p>
            <a:r>
              <a:rPr lang="en-IN" dirty="0" err="1"/>
              <a:t>Pentamorphone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u="sng" dirty="0" smtClean="0"/>
              <a:t>Synthetic:</a:t>
            </a:r>
            <a:endParaRPr lang="en-US" dirty="0" smtClean="0"/>
          </a:p>
          <a:p>
            <a:r>
              <a:rPr lang="en-US" dirty="0" err="1" smtClean="0"/>
              <a:t>Butorphanol</a:t>
            </a:r>
            <a:endParaRPr lang="en-US" dirty="0" smtClean="0"/>
          </a:p>
          <a:p>
            <a:r>
              <a:rPr lang="en-US" dirty="0" err="1" smtClean="0"/>
              <a:t>levophanol</a:t>
            </a:r>
            <a:endParaRPr lang="en-US" dirty="0" smtClean="0"/>
          </a:p>
          <a:p>
            <a:r>
              <a:rPr lang="en-IN" dirty="0" err="1" smtClean="0"/>
              <a:t>Pentazocine</a:t>
            </a:r>
            <a:endParaRPr lang="en-US" dirty="0" smtClean="0"/>
          </a:p>
          <a:p>
            <a:r>
              <a:rPr lang="en-IN" dirty="0" smtClean="0"/>
              <a:t>Pethidine</a:t>
            </a:r>
            <a:endParaRPr lang="en-US" dirty="0" smtClean="0"/>
          </a:p>
          <a:p>
            <a:r>
              <a:rPr lang="en-IN" dirty="0" smtClean="0"/>
              <a:t>Fentanyl, Alfentanil, Sufentanil, </a:t>
            </a:r>
            <a:r>
              <a:rPr lang="en-IN" dirty="0" err="1" smtClean="0"/>
              <a:t>Remi</a:t>
            </a:r>
            <a:endParaRPr lang="en-US" dirty="0" smtClean="0"/>
          </a:p>
          <a:p>
            <a:r>
              <a:rPr lang="en-IN" dirty="0" err="1" smtClean="0"/>
              <a:t>Fentanil</a:t>
            </a:r>
            <a:r>
              <a:rPr lang="en-IN" dirty="0" smtClean="0"/>
              <a:t> </a:t>
            </a:r>
            <a:endParaRPr lang="en-US" dirty="0" smtClean="0"/>
          </a:p>
          <a:p>
            <a:r>
              <a:rPr lang="en-IN" dirty="0" smtClean="0"/>
              <a:t>Tramadol </a:t>
            </a:r>
            <a:endParaRPr lang="en-US" dirty="0" smtClean="0"/>
          </a:p>
          <a:p>
            <a:r>
              <a:rPr lang="en-IN" dirty="0" err="1" smtClean="0"/>
              <a:t>Buprenorphine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265</TotalTime>
  <Words>1554</Words>
  <Application>Microsoft Office PowerPoint</Application>
  <PresentationFormat>On-screen Show (4:3)</PresentationFormat>
  <Paragraphs>231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Median</vt:lpstr>
      <vt:lpstr> NARCOTICS </vt:lpstr>
      <vt:lpstr>Slide 2</vt:lpstr>
      <vt:lpstr>Slide 3</vt:lpstr>
      <vt:lpstr>Narcotics -Uses in Anaesthesia </vt:lpstr>
      <vt:lpstr>Opioid Receptors</vt:lpstr>
      <vt:lpstr>Slide 6</vt:lpstr>
      <vt:lpstr>Slide 7</vt:lpstr>
      <vt:lpstr>Slide 8</vt:lpstr>
      <vt:lpstr>Slide 9</vt:lpstr>
      <vt:lpstr>B. On the basis of receptor interaction Pure agonist:</vt:lpstr>
      <vt:lpstr>Slide 11</vt:lpstr>
      <vt:lpstr>Slide 12</vt:lpstr>
      <vt:lpstr>Mechanism of Action of Opioids</vt:lpstr>
      <vt:lpstr>Morphine:</vt:lpstr>
      <vt:lpstr>Slide 15</vt:lpstr>
      <vt:lpstr>Contra - indications</vt:lpstr>
      <vt:lpstr>Side effects</vt:lpstr>
      <vt:lpstr>Systemic Effects of morphine</vt:lpstr>
      <vt:lpstr>Respiratory system</vt:lpstr>
      <vt:lpstr>Slide 20</vt:lpstr>
      <vt:lpstr>Central nervous system</vt:lpstr>
      <vt:lpstr>Muscular system</vt:lpstr>
      <vt:lpstr>Endocrine system </vt:lpstr>
      <vt:lpstr>Gastrointestinal tract (GIT):  </vt:lpstr>
      <vt:lpstr>Codeine</vt:lpstr>
      <vt:lpstr>Slide 26</vt:lpstr>
      <vt:lpstr>Heroin</vt:lpstr>
      <vt:lpstr>Effects of heroin</vt:lpstr>
      <vt:lpstr>Pentazocin</vt:lpstr>
      <vt:lpstr>Slide 30</vt:lpstr>
      <vt:lpstr>Side effects</vt:lpstr>
      <vt:lpstr>Slide 32</vt:lpstr>
      <vt:lpstr>Fentanyl </vt:lpstr>
      <vt:lpstr>Slide 34</vt:lpstr>
      <vt:lpstr>Slide 35</vt:lpstr>
      <vt:lpstr>Alfentanil</vt:lpstr>
      <vt:lpstr>Sufentanil</vt:lpstr>
      <vt:lpstr>Ramifentanil</vt:lpstr>
      <vt:lpstr>Tramadol</vt:lpstr>
      <vt:lpstr>Slide 40</vt:lpstr>
      <vt:lpstr>Indications</vt:lpstr>
      <vt:lpstr>Slide 42</vt:lpstr>
      <vt:lpstr> Systemic Effects </vt:lpstr>
      <vt:lpstr>Contraindications  </vt:lpstr>
      <vt:lpstr>Steroidal drugs</vt:lpstr>
      <vt:lpstr>Slide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NARCOTICS </dc:title>
  <dc:creator>RASHID</dc:creator>
  <cp:lastModifiedBy>RASHID</cp:lastModifiedBy>
  <cp:revision>4</cp:revision>
  <dcterms:created xsi:type="dcterms:W3CDTF">2022-12-13T06:14:16Z</dcterms:created>
  <dcterms:modified xsi:type="dcterms:W3CDTF">2022-12-16T05:39:45Z</dcterms:modified>
</cp:coreProperties>
</file>