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3" r:id="rId4"/>
    <p:sldId id="280" r:id="rId5"/>
    <p:sldId id="277" r:id="rId6"/>
    <p:sldId id="270" r:id="rId7"/>
    <p:sldId id="275" r:id="rId8"/>
    <p:sldId id="279" r:id="rId9"/>
    <p:sldId id="276" r:id="rId10"/>
    <p:sldId id="278" r:id="rId11"/>
    <p:sldId id="282" r:id="rId12"/>
    <p:sldId id="440" r:id="rId13"/>
    <p:sldId id="271" r:id="rId14"/>
    <p:sldId id="283" r:id="rId15"/>
    <p:sldId id="284" r:id="rId16"/>
    <p:sldId id="285" r:id="rId17"/>
    <p:sldId id="286" r:id="rId18"/>
    <p:sldId id="287" r:id="rId19"/>
    <p:sldId id="439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ECE77-969A-42FA-9F39-28BBBCF8B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68FB3C-016C-4E39-8680-90DC303E0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470295-1FD2-4D39-8A4A-DE8271BE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9601F7-9000-4489-B068-038F47A2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0AB128-5181-4D38-90C7-35E897E1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22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1017C-2016-4520-AEA0-18AB7610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60375A-3DEC-42BD-B9BD-5EA648A21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45410C-8162-42D9-A2E9-C81CFC1E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2E57D3-E818-4225-B4BB-28F273BB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8FA379-2ADA-43EE-892C-5E34A31E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835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E323AF-5FE0-47A9-BF45-5D40A0EB5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07E9F8-A841-4195-968B-DCF2A0628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30AF38-E9EC-4791-9D31-7DA808A1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4AE89-EEC9-44D7-87B1-F14049C8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B25BC5-EB27-482D-954C-4CBC0FBF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16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ACE6B-5E1F-4FA3-8B69-DCAB28E0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622427-9F75-47B7-95D3-3B5548E84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EC6DF3-DD81-4EA0-8C0B-AF39346F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BC8FF6-E234-4CF2-AB92-103C66FF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813A09-CF14-4BD7-BB80-56CE242B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12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DCFA3-2BB8-4CDF-86C2-690CB241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C725F6-B742-4741-960D-2C2C5E2EB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9DF637-BDE7-4855-9961-4F791B3E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CD3861-4571-4549-8AB6-8260CD7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283495-848E-4B91-A942-6A93F32A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626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FAEA8-2213-49AA-BD7C-1C17B3E8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3BDF0-4E9B-4621-BD02-A4DC7DB5F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6F3DF8-4C23-466F-A32C-760CB683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628DF9-6AD6-492D-9A01-63C7D9B1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0823AF-1904-4F38-8223-2F7D91AB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7D3F5A-EDA9-4927-88F4-3D5DC58E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26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BC1F8-E772-45A6-BE8C-86B8C0FA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F2B54D-BFEF-454A-B2D7-69A2C6996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548F0C-5328-42EC-99B0-50C091B81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94D5E5-6595-4A62-BB38-02B748FE4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C3292F-C777-4E85-B9F7-7C347A2F4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02B8A44-5A8E-43AD-A25C-C902C901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A17A19-83B1-4DF8-A614-F17B827B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2EFDFAD-9128-4B45-A946-FBE93693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557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42635-7ED9-4DB0-92F7-802E6CC1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51EC49-B4EF-45F9-B105-FBEB9DCD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5C44F4-0594-4E71-8544-AB115A7F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FB94BD-7212-421D-9798-713FF40C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06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11385E-53D8-445C-9C84-8EBD8B44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49EBB-0E65-4FE3-AFFC-1EDBAFF3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EE096F-0CE9-4C49-85ED-10F870CD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32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22320B-1738-42AF-8F8D-ABBC5F1C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3DB45D-C8D0-45B6-88CA-168C4A47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6BE2C9-507F-48B6-84C0-C53AB51FC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598C9E-BA34-41DC-8A34-9D8E3329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D8570E-8A19-434C-A294-552EB275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971EB6-5F5C-42DD-BB1B-C604C294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405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FEAAF-1808-4D90-81BC-258F60EF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769841-389D-4C6F-8019-D2E84D210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5A82F1-2516-41D0-8536-2330DEF38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D1225F-DB7D-4FAB-9F84-2EC3DF6E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9D4D93-AF4B-4A17-89E7-F607B311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F68A1F-5D15-452B-B084-3C11DD99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25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285AA4-5442-4399-975A-A1E70368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5C2149-4104-413C-BBCB-718A32C01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BFE1DD-55EF-49F6-99BA-174021A85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0922-7225-475A-9FF4-822DC2E8BDB5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888861-794E-41B5-8B37-019DBD60B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7C46FF-418B-4FDA-A926-BCBF0C7C8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21F27-7B2E-4892-9121-A720AF563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65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0DF68-DC30-4A99-99D1-845F903E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8720"/>
            <a:ext cx="10515600" cy="385064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 evaluate populations like RIL, NIL for pest resistance.</a:t>
            </a:r>
            <a:b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53937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FDC564-17BA-494B-BB5E-9FA5CD4C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backcross (BC) generation, BC individuals having the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introgressed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allele and most similar to the RP in phenotype, are selected and crossed with the RP.</a:t>
            </a:r>
          </a:p>
          <a:p>
            <a:pPr marL="0" indent="0" algn="just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function implies that an infinite number of backcrosses would be required to ensure complete elimination of all DP-derived genome, except the gene of interest. </a:t>
            </a:r>
          </a:p>
          <a:p>
            <a:pPr marL="0" indent="0" algn="just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However; breeders have used fewer than 10, typically only five or six, backcrosses to generate most of the currently available NILs as outlined .</a:t>
            </a:r>
          </a:p>
          <a:p>
            <a:pPr marL="0" indent="0" algn="just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genome of any given NIL, will most likely contain P.P-derived alleles at several of its loci, which accounts for the use of term near-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isógenic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describe such lines.</a:t>
            </a:r>
          </a:p>
        </p:txBody>
      </p:sp>
    </p:spTree>
    <p:extLst>
      <p:ext uri="{BB962C8B-B14F-4D97-AF65-F5344CB8AC3E}">
        <p14:creationId xmlns:p14="http://schemas.microsoft.com/office/powerpoint/2010/main" val="128279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7B71A5-CEA1-4D08-B65A-C7A18DA8E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NILs are developed by</a:t>
            </a:r>
          </a:p>
          <a:p>
            <a:pPr marL="514350" indent="-514350"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PEDIGREE METHOD</a:t>
            </a:r>
          </a:p>
          <a:p>
            <a:pPr marL="514350" indent="-514350"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CROSS</a:t>
            </a:r>
          </a:p>
          <a:p>
            <a:pPr marL="514350" indent="-514350"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SSD</a:t>
            </a:r>
          </a:p>
          <a:p>
            <a:pPr marL="514350" indent="-514350"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SELECTION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3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044505C-BA1C-E571-2F95-FE3B646EF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721360"/>
            <a:ext cx="10688320" cy="5455603"/>
          </a:xfrm>
        </p:spPr>
      </p:pic>
    </p:spTree>
    <p:extLst>
      <p:ext uri="{BB962C8B-B14F-4D97-AF65-F5344CB8AC3E}">
        <p14:creationId xmlns:p14="http://schemas.microsoft.com/office/powerpoint/2010/main" val="239282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5D7A269-CCCD-451D-A3F7-53D768556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558800"/>
            <a:ext cx="9916160" cy="6136640"/>
          </a:xfrm>
        </p:spPr>
      </p:pic>
    </p:spTree>
    <p:extLst>
      <p:ext uri="{BB962C8B-B14F-4D97-AF65-F5344CB8AC3E}">
        <p14:creationId xmlns:p14="http://schemas.microsoft.com/office/powerpoint/2010/main" val="74708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2A06ACF-B726-498A-A652-BC8B3F2D1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416560"/>
            <a:ext cx="11135360" cy="5862319"/>
          </a:xfrm>
        </p:spPr>
      </p:pic>
    </p:spTree>
    <p:extLst>
      <p:ext uri="{BB962C8B-B14F-4D97-AF65-F5344CB8AC3E}">
        <p14:creationId xmlns:p14="http://schemas.microsoft.com/office/powerpoint/2010/main" val="37743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C1421DA-8D2C-2C4E-4693-F0B2841CD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20" y="721360"/>
            <a:ext cx="9733280" cy="5354320"/>
          </a:xfrm>
        </p:spPr>
      </p:pic>
    </p:spTree>
    <p:extLst>
      <p:ext uri="{BB962C8B-B14F-4D97-AF65-F5344CB8AC3E}">
        <p14:creationId xmlns:p14="http://schemas.microsoft.com/office/powerpoint/2010/main" val="272863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C361089-8777-F65C-0D16-F568A5CB8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0"/>
            <a:ext cx="11562080" cy="6492240"/>
          </a:xfrm>
        </p:spPr>
      </p:pic>
    </p:spTree>
    <p:extLst>
      <p:ext uri="{BB962C8B-B14F-4D97-AF65-F5344CB8AC3E}">
        <p14:creationId xmlns:p14="http://schemas.microsoft.com/office/powerpoint/2010/main" val="235002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AA43AF0-1E2E-BB67-0637-2999C2829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52400"/>
            <a:ext cx="11653520" cy="6522720"/>
          </a:xfrm>
        </p:spPr>
      </p:pic>
    </p:spTree>
    <p:extLst>
      <p:ext uri="{BB962C8B-B14F-4D97-AF65-F5344CB8AC3E}">
        <p14:creationId xmlns:p14="http://schemas.microsoft.com/office/powerpoint/2010/main" val="2910329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BCFA90-5C8D-29BF-46CB-F8626D35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Pokkali</a:t>
            </a:r>
            <a:r>
              <a:rPr lang="en-US" dirty="0"/>
              <a:t> is resistant to both drought and BPH (T/F).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3701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40" y="228600"/>
            <a:ext cx="10048240" cy="64008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EA8AD-5A6B-4EE4-809C-4C2C2A214E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IN" b="1" dirty="0"/>
              <a:t>Recombinant inbred lines (RILS)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470827-CDDD-406C-A072-8B6A96C79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F2-derived lines.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RILs are created by single-seed descent (SSD) from F2 plants through at least five or more (usually 6-8)generations of continued selfing.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SSD, seeds from each plant are harvested separately to obtain as many RILs as there are individual plants.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SSD is based on selfing; therefore, there is a rapid increases in homozygosity.</a:t>
            </a:r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765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2BA6A6D2-476F-2443-7785-EC21F61F92A8}"/>
              </a:ext>
            </a:extLst>
          </p:cNvPr>
          <p:cNvGrpSpPr/>
          <p:nvPr/>
        </p:nvGrpSpPr>
        <p:grpSpPr>
          <a:xfrm>
            <a:off x="0" y="152400"/>
            <a:ext cx="11836400" cy="6705663"/>
            <a:chOff x="0" y="-159488"/>
            <a:chExt cx="9301656" cy="7017554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xmlns="" id="{79D28A68-A65D-A58A-ABF0-0FB7DFF7D09B}"/>
                </a:ext>
              </a:extLst>
            </p:cNvPr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>
              <a:extLst>
                <a:ext uri="{FF2B5EF4-FFF2-40B4-BE49-F238E27FC236}">
                  <a16:creationId xmlns:a16="http://schemas.microsoft.com/office/drawing/2014/main" xmlns="" id="{77738A60-06B4-CE26-FA6D-F983C6017BA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655" y="-159488"/>
              <a:ext cx="9144001" cy="6857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93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041C9A1-E01F-4FD1-BB9C-21CD4A434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0"/>
            <a:ext cx="9773920" cy="6725920"/>
          </a:xfrm>
        </p:spPr>
      </p:pic>
    </p:spTree>
    <p:extLst>
      <p:ext uri="{BB962C8B-B14F-4D97-AF65-F5344CB8AC3E}">
        <p14:creationId xmlns:p14="http://schemas.microsoft.com/office/powerpoint/2010/main" val="363484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7B71A5-CEA1-4D08-B65A-C7A18DA8E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RILs are developed by </a:t>
            </a:r>
          </a:p>
          <a:p>
            <a:pPr marL="514350" indent="-514350">
              <a:buAutoNum type="alphaLcPeriod"/>
            </a:pPr>
            <a:r>
              <a:rPr lang="en-US" dirty="0"/>
              <a:t>PEDIGREE METHOD</a:t>
            </a:r>
          </a:p>
          <a:p>
            <a:pPr marL="514350" indent="-514350">
              <a:buAutoNum type="alphaLcPeriod"/>
            </a:pPr>
            <a:r>
              <a:rPr lang="en-US" dirty="0"/>
              <a:t>BACK CROSS </a:t>
            </a:r>
          </a:p>
          <a:p>
            <a:pPr marL="514350" indent="-514350">
              <a:buAutoNum type="alphaLcPeriod"/>
            </a:pPr>
            <a:r>
              <a:rPr lang="en-US" dirty="0"/>
              <a:t>SSD</a:t>
            </a:r>
          </a:p>
          <a:p>
            <a:pPr marL="514350" indent="-514350">
              <a:buAutoNum type="alphaLcPeriod"/>
            </a:pPr>
            <a:r>
              <a:rPr lang="en-US" dirty="0"/>
              <a:t>RECURRENT SELECTION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381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114D9-7778-4F04-B925-0206C7A9D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RIL populations consists of a set of lines each of which contains a different combination of linkage blocks from the original parents. 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RILs have been used for mapping a number of useful genes.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843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3F2C9F5-639F-4EB8-A481-221EE79BB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42240"/>
            <a:ext cx="10830560" cy="6715760"/>
          </a:xfrm>
        </p:spPr>
      </p:pic>
    </p:spTree>
    <p:extLst>
      <p:ext uri="{BB962C8B-B14F-4D97-AF65-F5344CB8AC3E}">
        <p14:creationId xmlns:p14="http://schemas.microsoft.com/office/powerpoint/2010/main" val="310114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FE488-9F94-49D1-8019-6730819B5C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IN" b="1" dirty="0"/>
              <a:t>RILs offer several advantages: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1451A-B881-4F75-86A2-A5B39766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be maintained perpetually.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ideal for QTL mapping because they can be evaluated in replicated trials over locations and years, which allows a more reliable phenotyping of the lines. </a:t>
            </a:r>
          </a:p>
        </p:txBody>
      </p:sp>
    </p:spTree>
    <p:extLst>
      <p:ext uri="{BB962C8B-B14F-4D97-AF65-F5344CB8AC3E}">
        <p14:creationId xmlns:p14="http://schemas.microsoft.com/office/powerpoint/2010/main" val="185146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6E852-0B3E-475D-B17A-B3CC23F9A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1825625"/>
            <a:ext cx="8869680" cy="1110615"/>
          </a:xfrm>
        </p:spPr>
        <p:txBody>
          <a:bodyPr/>
          <a:lstStyle/>
          <a:p>
            <a:r>
              <a:rPr lang="en-US" dirty="0"/>
              <a:t>RILs are mortal population (T/F)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943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94F01-DF03-4E2F-B956-EAEA0778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40" y="365125"/>
            <a:ext cx="10449560" cy="884555"/>
          </a:xfrm>
          <a:solidFill>
            <a:schemeClr val="accent2"/>
          </a:solidFill>
        </p:spPr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Near-isogenic Lines (NILs)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937AE-827A-45F1-A9DC-2BB27F62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60"/>
            <a:ext cx="10515600" cy="46936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Near-isogenic lines are identical in their genotype, except for one gene and the DNA regions  flanking this gene.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strategy used for molecular mapping was based on near iso genic lines (NILs).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Breeders have utilised recurrent backcross to introduce into selected lines traits like disease resistance from a variety of sources.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backcross programme, the donor parent (DP)is homozygous for the allele of interest.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DP is crossed with a recurrent parent (RP), which is homozygous for the wild type or standard allele of this locus.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resultant F1 individuals are backcrossed to the RP to obtain backcross (BC F1) generation.</a:t>
            </a:r>
          </a:p>
        </p:txBody>
      </p:sp>
    </p:spTree>
    <p:extLst>
      <p:ext uri="{BB962C8B-B14F-4D97-AF65-F5344CB8AC3E}">
        <p14:creationId xmlns:p14="http://schemas.microsoft.com/office/powerpoint/2010/main" val="254910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433</Words>
  <Application>Microsoft Office PowerPoint</Application>
  <PresentationFormat>Custom</PresentationFormat>
  <Paragraphs>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To evaluate populations like RIL, NIL for pest resistance. </vt:lpstr>
      <vt:lpstr>Recombinant inbred lines (RILS)</vt:lpstr>
      <vt:lpstr>PowerPoint Presentation</vt:lpstr>
      <vt:lpstr>PowerPoint Presentation</vt:lpstr>
      <vt:lpstr>PowerPoint Presentation</vt:lpstr>
      <vt:lpstr>PowerPoint Presentation</vt:lpstr>
      <vt:lpstr>RILs offer several advantages:</vt:lpstr>
      <vt:lpstr>PowerPoint Presentation</vt:lpstr>
      <vt:lpstr>Near-isogenic Lines (NILs)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Practical-6 To evaluate populations like RIL, NIL for pest resistance.</dc:title>
  <dc:creator>ashutosh kumar</dc:creator>
  <cp:lastModifiedBy>cutm</cp:lastModifiedBy>
  <cp:revision>7</cp:revision>
  <dcterms:created xsi:type="dcterms:W3CDTF">2022-04-08T02:32:56Z</dcterms:created>
  <dcterms:modified xsi:type="dcterms:W3CDTF">2023-07-11T05:04:28Z</dcterms:modified>
</cp:coreProperties>
</file>