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6" r:id="rId6"/>
    <p:sldId id="263" r:id="rId7"/>
    <p:sldId id="268" r:id="rId8"/>
    <p:sldId id="271" r:id="rId9"/>
    <p:sldId id="273" r:id="rId10"/>
    <p:sldId id="272" r:id="rId11"/>
    <p:sldId id="274" r:id="rId12"/>
    <p:sldId id="275" r:id="rId13"/>
    <p:sldId id="276" r:id="rId14"/>
    <p:sldId id="281" r:id="rId15"/>
    <p:sldId id="277" r:id="rId16"/>
    <p:sldId id="278" r:id="rId17"/>
    <p:sldId id="279" r:id="rId18"/>
    <p:sldId id="280" r:id="rId19"/>
    <p:sldId id="282" r:id="rId20"/>
    <p:sldId id="283" r:id="rId21"/>
    <p:sldId id="284" r:id="rId22"/>
    <p:sldId id="285" r:id="rId23"/>
    <p:sldId id="286" r:id="rId24"/>
    <p:sldId id="287" r:id="rId25"/>
    <p:sldId id="294" r:id="rId26"/>
    <p:sldId id="289" r:id="rId27"/>
    <p:sldId id="288" r:id="rId28"/>
    <p:sldId id="293" r:id="rId29"/>
    <p:sldId id="290"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3" d="100"/>
          <a:sy n="63" d="100"/>
        </p:scale>
        <p:origin x="-126"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258BC-8297-446E-A79D-FA6808587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10C7F05F-36F4-4048-875C-866EF2105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FB99E59-2725-4255-AAB9-1B67624D2CE1}"/>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5" name="Footer Placeholder 4">
            <a:extLst>
              <a:ext uri="{FF2B5EF4-FFF2-40B4-BE49-F238E27FC236}">
                <a16:creationId xmlns:a16="http://schemas.microsoft.com/office/drawing/2014/main" xmlns="" id="{0A0B9B7B-18BB-4966-A5C6-600E7FE65E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82D3633-1AE8-4220-96CB-9A8BF07890F1}"/>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178027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824E4-412E-45E6-898D-9038B8B726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5FEE3D1-7930-4CD8-982A-CF18E00BC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BD381B9-18CC-4DB7-8BA3-6988F25518D0}"/>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5" name="Footer Placeholder 4">
            <a:extLst>
              <a:ext uri="{FF2B5EF4-FFF2-40B4-BE49-F238E27FC236}">
                <a16:creationId xmlns:a16="http://schemas.microsoft.com/office/drawing/2014/main" xmlns="" id="{0897E150-789B-4782-BC8F-61DFEE1E3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DD9D93C-DFFC-4A72-BB19-CEB64C4F8ED7}"/>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422811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A534E6-67C1-46B4-8B33-12FE8FEAD1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B26C9C5-1D82-4B4E-A353-7BDA7E519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A6F9C37-AE15-4967-B572-973A74083314}"/>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5" name="Footer Placeholder 4">
            <a:extLst>
              <a:ext uri="{FF2B5EF4-FFF2-40B4-BE49-F238E27FC236}">
                <a16:creationId xmlns:a16="http://schemas.microsoft.com/office/drawing/2014/main" xmlns="" id="{59A0395F-A9FA-4684-8D3C-C1A72F5D85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28AD07A-FE0C-40F0-A1E5-9C1AEDDC994A}"/>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167592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C32E9-DB57-41F8-BEBA-0E3DB1DE5B5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4519552-E2FB-4A3C-BD8C-4F9B7C9AF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F5B59C6-0AD3-42AA-B9CF-2177D5C94D5C}"/>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5" name="Footer Placeholder 4">
            <a:extLst>
              <a:ext uri="{FF2B5EF4-FFF2-40B4-BE49-F238E27FC236}">
                <a16:creationId xmlns:a16="http://schemas.microsoft.com/office/drawing/2014/main" xmlns="" id="{6CC51374-D457-49F0-830C-DEA83B86FD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16B21EF-3782-4D92-B05D-9BB4F42E3732}"/>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16534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02EAB-2E15-4DE9-844E-B6F8B63BA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90588DD-CBD1-4DB9-B9AF-7AEA07F91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B653BD-9DC8-430D-AA1B-055AEBD0EF87}"/>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5" name="Footer Placeholder 4">
            <a:extLst>
              <a:ext uri="{FF2B5EF4-FFF2-40B4-BE49-F238E27FC236}">
                <a16:creationId xmlns:a16="http://schemas.microsoft.com/office/drawing/2014/main" xmlns="" id="{044D224A-483B-4799-AAC2-DB7E654028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CF79A21-8F78-4EC3-BAB2-CCED47E80094}"/>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169013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DDD33-02C6-4AD2-AB40-371D3D78B76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AD932F8-AF79-415E-993D-A8DE462D16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030A54A-5D2B-4A2B-A24D-F7DFEC1D9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D7613714-5F68-43C4-8A27-11A8C02C2769}"/>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6" name="Footer Placeholder 5">
            <a:extLst>
              <a:ext uri="{FF2B5EF4-FFF2-40B4-BE49-F238E27FC236}">
                <a16:creationId xmlns:a16="http://schemas.microsoft.com/office/drawing/2014/main" xmlns="" id="{029393B4-2CB5-459E-BA64-8979E36F75B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8442F8A-0AA8-4647-B24C-6A7157249C8D}"/>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383618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D3284-D3BA-4591-95F1-95E3BD7C4D2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A7CD902-9CD2-4549-9DBC-047D707FF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95DA33-2BC1-42C9-B3F7-810A481CE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B01EB5B-57AD-4CDA-81AF-D0EF74EAA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4F1EF5-4841-45BD-A193-CBF57DA1D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D95C79F8-A2FE-4AEB-80BB-93CA2FA86EA9}"/>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8" name="Footer Placeholder 7">
            <a:extLst>
              <a:ext uri="{FF2B5EF4-FFF2-40B4-BE49-F238E27FC236}">
                <a16:creationId xmlns:a16="http://schemas.microsoft.com/office/drawing/2014/main" xmlns="" id="{31F67775-702C-4C09-A6BA-8BE696F9684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B8A39C3B-E601-4408-AB1A-D0BCDD06EC4B}"/>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264641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311D1-18A7-4E12-8763-DE35CFC8C22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069D67C3-621F-4D0F-A256-F0FC0E69D607}"/>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4" name="Footer Placeholder 3">
            <a:extLst>
              <a:ext uri="{FF2B5EF4-FFF2-40B4-BE49-F238E27FC236}">
                <a16:creationId xmlns:a16="http://schemas.microsoft.com/office/drawing/2014/main" xmlns="" id="{D658FD9E-6FE9-46FF-9E52-783B696E490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BAD16F77-6061-474B-9AA9-893BDA37B5CE}"/>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395020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038B0E-EA75-4FA5-968D-913D108A5E2E}"/>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3" name="Footer Placeholder 2">
            <a:extLst>
              <a:ext uri="{FF2B5EF4-FFF2-40B4-BE49-F238E27FC236}">
                <a16:creationId xmlns:a16="http://schemas.microsoft.com/office/drawing/2014/main" xmlns="" id="{B8828FEC-C5EA-41F8-9944-02CC942C6A5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550AEF07-BEC8-45C5-9F26-6FDAF451F2CA}"/>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259780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F2E59-2848-408A-ADA5-BCB615324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F8A095F-4878-4C46-A959-6CBCF099E4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B1D1B344-C8A4-402D-8FED-9A2220BB1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D81D915-C225-4828-8D65-DE4C98692879}"/>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6" name="Footer Placeholder 5">
            <a:extLst>
              <a:ext uri="{FF2B5EF4-FFF2-40B4-BE49-F238E27FC236}">
                <a16:creationId xmlns:a16="http://schemas.microsoft.com/office/drawing/2014/main" xmlns="" id="{A7A0F348-2D56-4F3B-950E-FFBEB8D3B8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ECC4D5A-593B-428A-BF0D-B58C9BA4A987}"/>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102660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3C4D6-A7B5-4786-8BDE-829C61650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E37F14F1-B7A0-495D-9CD5-46EBF0AE6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B6FD12E2-16B0-4926-9185-900CE0164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91A3BF-641C-4816-9949-F70C235FD952}"/>
              </a:ext>
            </a:extLst>
          </p:cNvPr>
          <p:cNvSpPr>
            <a:spLocks noGrp="1"/>
          </p:cNvSpPr>
          <p:nvPr>
            <p:ph type="dt" sz="half" idx="10"/>
          </p:nvPr>
        </p:nvSpPr>
        <p:spPr/>
        <p:txBody>
          <a:bodyPr/>
          <a:lstStyle/>
          <a:p>
            <a:fld id="{8B5E6CCF-D858-49B9-ACE8-128B8426F224}" type="datetimeFigureOut">
              <a:rPr lang="en-IN" smtClean="0"/>
              <a:t>11-07-2023</a:t>
            </a:fld>
            <a:endParaRPr lang="en-IN"/>
          </a:p>
        </p:txBody>
      </p:sp>
      <p:sp>
        <p:nvSpPr>
          <p:cNvPr id="6" name="Footer Placeholder 5">
            <a:extLst>
              <a:ext uri="{FF2B5EF4-FFF2-40B4-BE49-F238E27FC236}">
                <a16:creationId xmlns:a16="http://schemas.microsoft.com/office/drawing/2014/main" xmlns="" id="{6F2008F9-6DCC-4DFC-B205-B982EF9BC9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63669BD-9176-42AC-954D-FE4A20279843}"/>
              </a:ext>
            </a:extLst>
          </p:cNvPr>
          <p:cNvSpPr>
            <a:spLocks noGrp="1"/>
          </p:cNvSpPr>
          <p:nvPr>
            <p:ph type="sldNum" sz="quarter" idx="12"/>
          </p:nvPr>
        </p:nvSpPr>
        <p:spPr/>
        <p:txBody>
          <a:bodyPr/>
          <a:lstStyle/>
          <a:p>
            <a:fld id="{F443BDE2-DF48-4068-9ECD-A8A8EE748F07}" type="slidenum">
              <a:rPr lang="en-IN" smtClean="0"/>
              <a:t>‹#›</a:t>
            </a:fld>
            <a:endParaRPr lang="en-IN"/>
          </a:p>
        </p:txBody>
      </p:sp>
    </p:spTree>
    <p:extLst>
      <p:ext uri="{BB962C8B-B14F-4D97-AF65-F5344CB8AC3E}">
        <p14:creationId xmlns:p14="http://schemas.microsoft.com/office/powerpoint/2010/main" val="177718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37EDC0-32F3-445E-8BFC-1C75295F8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487BEB1-7822-43C1-B7AB-6ED18ACFF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96CBB01-1980-40C4-9A77-6C2F8A964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6CCF-D858-49B9-ACE8-128B8426F224}" type="datetimeFigureOut">
              <a:rPr lang="en-IN" smtClean="0"/>
              <a:t>11-07-2023</a:t>
            </a:fld>
            <a:endParaRPr lang="en-IN"/>
          </a:p>
        </p:txBody>
      </p:sp>
      <p:sp>
        <p:nvSpPr>
          <p:cNvPr id="5" name="Footer Placeholder 4">
            <a:extLst>
              <a:ext uri="{FF2B5EF4-FFF2-40B4-BE49-F238E27FC236}">
                <a16:creationId xmlns:a16="http://schemas.microsoft.com/office/drawing/2014/main" xmlns="" id="{291C2570-CD13-4A4B-A236-1DF17DD93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A298A859-2BCC-49C6-B2CC-CB33DE82C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BDE2-DF48-4068-9ECD-A8A8EE748F07}" type="slidenum">
              <a:rPr lang="en-IN" smtClean="0"/>
              <a:t>‹#›</a:t>
            </a:fld>
            <a:endParaRPr lang="en-IN"/>
          </a:p>
        </p:txBody>
      </p:sp>
    </p:spTree>
    <p:extLst>
      <p:ext uri="{BB962C8B-B14F-4D97-AF65-F5344CB8AC3E}">
        <p14:creationId xmlns:p14="http://schemas.microsoft.com/office/powerpoint/2010/main" val="423110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 y="2379435"/>
            <a:ext cx="11003280"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IN" sz="4400" b="1" dirty="0">
                <a:solidFill>
                  <a:srgbClr val="00B050"/>
                </a:solidFill>
                <a:latin typeface="Times New Roman" panose="02020603050405020304" pitchFamily="18" charset="0"/>
              </a:rPr>
              <a:t>To </a:t>
            </a:r>
            <a:r>
              <a:rPr lang="en-IN" sz="4400" b="1" smtClean="0">
                <a:solidFill>
                  <a:srgbClr val="00B050"/>
                </a:solidFill>
                <a:latin typeface="Times New Roman" panose="02020603050405020304" pitchFamily="18" charset="0"/>
              </a:rPr>
              <a:t>study symptoms and  </a:t>
            </a:r>
            <a:r>
              <a:rPr lang="en-IN" sz="4400" b="1" dirty="0">
                <a:solidFill>
                  <a:srgbClr val="00B050"/>
                </a:solidFill>
                <a:latin typeface="Times New Roman" panose="02020603050405020304" pitchFamily="18" charset="0"/>
              </a:rPr>
              <a:t>data recording techniques for biotic and abiotic stress in </a:t>
            </a:r>
            <a:r>
              <a:rPr lang="en-IN" sz="4400" b="1" dirty="0" smtClean="0">
                <a:solidFill>
                  <a:srgbClr val="00B050"/>
                </a:solidFill>
                <a:latin typeface="Times New Roman" panose="02020603050405020304" pitchFamily="18" charset="0"/>
              </a:rPr>
              <a:t>plants </a:t>
            </a:r>
            <a:endParaRPr lang="en-US" sz="4400" dirty="0">
              <a:solidFill>
                <a:srgbClr val="00B050"/>
              </a:solidFill>
            </a:endParaRPr>
          </a:p>
        </p:txBody>
      </p:sp>
    </p:spTree>
    <p:extLst>
      <p:ext uri="{BB962C8B-B14F-4D97-AF65-F5344CB8AC3E}">
        <p14:creationId xmlns:p14="http://schemas.microsoft.com/office/powerpoint/2010/main" val="382710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15CEF-42B1-4DF5-A0BC-98EC1A6A2D2F}"/>
              </a:ext>
            </a:extLst>
          </p:cNvPr>
          <p:cNvSpPr>
            <a:spLocks noGrp="1"/>
          </p:cNvSpPr>
          <p:nvPr>
            <p:ph type="title"/>
          </p:nvPr>
        </p:nvSpPr>
        <p:spPr/>
        <p:txBody>
          <a:bodyPr>
            <a:normAutofit fontScale="90000"/>
          </a:bodyPr>
          <a:lstStyle/>
          <a:p>
            <a:r>
              <a:rPr lang="en-IN" sz="4400" b="0" i="0" u="none" strike="noStrike" baseline="0" dirty="0">
                <a:solidFill>
                  <a:srgbClr val="000000"/>
                </a:solidFill>
                <a:latin typeface="Times New Roman" panose="02020603050405020304" pitchFamily="18" charset="0"/>
              </a:rPr>
              <a:t/>
            </a:r>
            <a:br>
              <a:rPr lang="en-IN" sz="4400" b="0" i="0" u="none" strike="noStrike" baseline="0" dirty="0">
                <a:solidFill>
                  <a:srgbClr val="000000"/>
                </a:solidFill>
                <a:latin typeface="Times New Roman" panose="02020603050405020304" pitchFamily="18" charset="0"/>
              </a:rPr>
            </a:br>
            <a:r>
              <a:rPr lang="en-IN" sz="4400" b="1" i="0" u="none" strike="noStrike" baseline="0" dirty="0">
                <a:solidFill>
                  <a:srgbClr val="000000"/>
                </a:solidFill>
                <a:latin typeface="Times New Roman" panose="02020603050405020304" pitchFamily="18" charset="0"/>
              </a:rPr>
              <a:t>1. Artificial inoculation </a:t>
            </a:r>
            <a:r>
              <a:rPr lang="en-IN" sz="4400" b="0" i="0" u="none" strike="noStrike" baseline="0" dirty="0">
                <a:solidFill>
                  <a:srgbClr val="000000"/>
                </a:solidFill>
                <a:latin typeface="Times New Roman" panose="02020603050405020304" pitchFamily="18" charset="0"/>
              </a:rPr>
              <a:t/>
            </a:r>
            <a:br>
              <a:rPr lang="en-IN" sz="4400" b="0" i="0" u="none" strike="noStrike" baseline="0" dirty="0">
                <a:solidFill>
                  <a:srgbClr val="000000"/>
                </a:solidFill>
                <a:latin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xmlns="" id="{197F4CF4-0AE6-466E-B415-B46B80CD64E0}"/>
              </a:ext>
            </a:extLst>
          </p:cNvPr>
          <p:cNvSpPr>
            <a:spLocks noGrp="1"/>
          </p:cNvSpPr>
          <p:nvPr>
            <p:ph idx="1"/>
          </p:nvPr>
        </p:nvSpPr>
        <p:spPr/>
        <p:txBody>
          <a:bodyPr/>
          <a:lstStyle/>
          <a:p>
            <a:pPr marL="0" indent="0">
              <a:buNone/>
            </a:pPr>
            <a:r>
              <a:rPr lang="en-IN" sz="1800" b="0" i="0" u="none" strike="noStrike" baseline="0" dirty="0">
                <a:solidFill>
                  <a:srgbClr val="000000"/>
                </a:solidFill>
                <a:latin typeface="Times New Roman" panose="02020603050405020304" pitchFamily="18" charset="0"/>
              </a:rPr>
              <a:t>The artificial inoculation of test genotypes is necessary to obtain a more </a:t>
            </a:r>
            <a:r>
              <a:rPr lang="en-IN" sz="1800" b="1" i="0" u="none" strike="noStrike" baseline="0" dirty="0">
                <a:solidFill>
                  <a:srgbClr val="000000"/>
                </a:solidFill>
                <a:latin typeface="Times New Roman" panose="02020603050405020304" pitchFamily="18" charset="0"/>
              </a:rPr>
              <a:t>uniform disease </a:t>
            </a:r>
            <a:r>
              <a:rPr lang="en-IN" sz="1800" b="0" i="0" u="none" strike="noStrike" baseline="0" dirty="0">
                <a:solidFill>
                  <a:srgbClr val="000000"/>
                </a:solidFill>
                <a:latin typeface="Times New Roman" panose="02020603050405020304" pitchFamily="18" charset="0"/>
              </a:rPr>
              <a:t>– epidemic than world occur naturally such. </a:t>
            </a:r>
          </a:p>
          <a:p>
            <a:pPr marL="0" indent="0">
              <a:buNone/>
            </a:pPr>
            <a:endParaRPr lang="en-IN" sz="1800" b="0" i="0" u="none" strike="noStrike" baseline="0" dirty="0">
              <a:solidFill>
                <a:srgbClr val="000000"/>
              </a:solidFill>
              <a:latin typeface="Times New Roman" panose="02020603050405020304" pitchFamily="18" charset="0"/>
            </a:endParaRPr>
          </a:p>
          <a:p>
            <a:r>
              <a:rPr lang="en-IN" sz="1800" b="0" i="0" u="none" strike="noStrike" baseline="0" dirty="0">
                <a:solidFill>
                  <a:srgbClr val="000000"/>
                </a:solidFill>
                <a:latin typeface="Times New Roman" panose="02020603050405020304" pitchFamily="18" charset="0"/>
              </a:rPr>
              <a:t>A </a:t>
            </a:r>
            <a:r>
              <a:rPr lang="en-IN" sz="1800" b="1" i="0" u="none" strike="noStrike" baseline="0" dirty="0">
                <a:solidFill>
                  <a:srgbClr val="000000"/>
                </a:solidFill>
                <a:latin typeface="Times New Roman" panose="02020603050405020304" pitchFamily="18" charset="0"/>
              </a:rPr>
              <a:t>uniformity facilitates comparison among disease genotypes</a:t>
            </a:r>
            <a:r>
              <a:rPr lang="en-IN" sz="1800" b="0" i="0" u="none" strike="noStrike" baseline="0" dirty="0">
                <a:solidFill>
                  <a:srgbClr val="000000"/>
                </a:solidFill>
                <a:latin typeface="Times New Roman" panose="02020603050405020304" pitchFamily="18" charset="0"/>
              </a:rPr>
              <a:t>. </a:t>
            </a:r>
          </a:p>
          <a:p>
            <a:pPr marL="0" indent="0">
              <a:buNone/>
            </a:pPr>
            <a:endParaRPr lang="en-IN" sz="1800" b="0" i="0" u="none" strike="noStrike" baseline="0" dirty="0">
              <a:solidFill>
                <a:srgbClr val="000000"/>
              </a:solidFill>
              <a:latin typeface="Times New Roman" panose="02020603050405020304" pitchFamily="18" charset="0"/>
            </a:endParaRPr>
          </a:p>
          <a:p>
            <a:r>
              <a:rPr lang="en-IN" sz="1800" b="0" i="0" u="none" strike="noStrike" baseline="0" dirty="0">
                <a:solidFill>
                  <a:srgbClr val="000000"/>
                </a:solidFill>
                <a:latin typeface="Times New Roman" panose="02020603050405020304" pitchFamily="18" charset="0"/>
              </a:rPr>
              <a:t>For a successful screening, an adequate amount of inoculum is necessary, since selecting for resistance in the presence of an inadequate amount of disease create an instant artifact. </a:t>
            </a:r>
          </a:p>
          <a:p>
            <a:pPr marL="0" indent="0">
              <a:buNone/>
            </a:pPr>
            <a:endParaRPr lang="en-IN" sz="1800" b="0" i="0" u="none" strike="noStrike" baseline="0" dirty="0">
              <a:solidFill>
                <a:srgbClr val="000000"/>
              </a:solidFill>
              <a:latin typeface="Times New Roman" panose="02020603050405020304" pitchFamily="18" charset="0"/>
            </a:endParaRPr>
          </a:p>
          <a:p>
            <a:r>
              <a:rPr lang="en-IN" sz="1800" b="0" i="0" u="none" strike="noStrike" baseline="0" dirty="0">
                <a:solidFill>
                  <a:srgbClr val="000000"/>
                </a:solidFill>
                <a:latin typeface="Times New Roman" panose="02020603050405020304" pitchFamily="18" charset="0"/>
              </a:rPr>
              <a:t>Among few methods developed, three main procedures of artificial inoculation are generally employed. </a:t>
            </a:r>
            <a:endParaRPr lang="en-IN" dirty="0"/>
          </a:p>
        </p:txBody>
      </p:sp>
    </p:spTree>
    <p:extLst>
      <p:ext uri="{BB962C8B-B14F-4D97-AF65-F5344CB8AC3E}">
        <p14:creationId xmlns:p14="http://schemas.microsoft.com/office/powerpoint/2010/main" val="111755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99BC81-ECEF-4546-9414-93DB3231400A}"/>
              </a:ext>
            </a:extLst>
          </p:cNvPr>
          <p:cNvSpPr>
            <a:spLocks noGrp="1"/>
          </p:cNvSpPr>
          <p:nvPr>
            <p:ph idx="1"/>
          </p:nvPr>
        </p:nvSpPr>
        <p:spPr>
          <a:xfrm>
            <a:off x="838200" y="548640"/>
            <a:ext cx="10515600" cy="5628323"/>
          </a:xfrm>
        </p:spPr>
        <p:txBody>
          <a:bodyPr>
            <a:normAutofit/>
          </a:bodyPr>
          <a:lstStyle/>
          <a:p>
            <a:pPr algn="l"/>
            <a:endParaRPr lang="en-IN" sz="1800" b="0" i="0" u="none" strike="noStrike" baseline="0" dirty="0">
              <a:solidFill>
                <a:srgbClr val="000000"/>
              </a:solidFill>
              <a:latin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rPr>
              <a:t>1. </a:t>
            </a:r>
            <a:r>
              <a:rPr lang="en-IN" sz="2400" b="1" i="0" u="none" strike="noStrike" baseline="0" dirty="0">
                <a:solidFill>
                  <a:srgbClr val="000000"/>
                </a:solidFill>
                <a:latin typeface="Times New Roman" panose="02020603050405020304" pitchFamily="18" charset="0"/>
              </a:rPr>
              <a:t>Spraying</a:t>
            </a:r>
            <a:r>
              <a:rPr lang="en-IN" sz="2400" b="0" i="0" u="none" strike="noStrike" baseline="0" dirty="0">
                <a:solidFill>
                  <a:srgbClr val="000000"/>
                </a:solidFill>
                <a:latin typeface="Times New Roman" panose="02020603050405020304" pitchFamily="18" charset="0"/>
              </a:rPr>
              <a:t> the spore suspension on test genotypes –aqueous suspension of the pathogens propagules is sprayed. High pressure spraying is most productive. </a:t>
            </a:r>
          </a:p>
          <a:p>
            <a:endParaRPr lang="en-IN" sz="2400" dirty="0">
              <a:solidFill>
                <a:srgbClr val="000000"/>
              </a:solidFill>
              <a:latin typeface="Times New Roman" panose="02020603050405020304" pitchFamily="18" charset="0"/>
            </a:endParaRPr>
          </a:p>
          <a:p>
            <a:endParaRPr lang="en-IN" sz="2400" b="0" i="0" u="none" strike="noStrike" baseline="0" dirty="0">
              <a:solidFill>
                <a:srgbClr val="000000"/>
              </a:solidFill>
              <a:latin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rPr>
              <a:t>2.</a:t>
            </a:r>
            <a:r>
              <a:rPr lang="en-IN" sz="2400" b="1" i="0" u="none" strike="noStrike" baseline="0" dirty="0">
                <a:solidFill>
                  <a:srgbClr val="000000"/>
                </a:solidFill>
                <a:latin typeface="Times New Roman" panose="02020603050405020304" pitchFamily="18" charset="0"/>
              </a:rPr>
              <a:t> Injection </a:t>
            </a:r>
            <a:r>
              <a:rPr lang="en-IN" sz="2400" b="0" i="0" u="none" strike="noStrike" baseline="0" dirty="0">
                <a:solidFill>
                  <a:srgbClr val="000000"/>
                </a:solidFill>
                <a:latin typeface="Times New Roman" panose="02020603050405020304" pitchFamily="18" charset="0"/>
              </a:rPr>
              <a:t>of spore suspension into the plants surface or into the intercellular air spaces of a leaf with the help of a hypodermic needle.</a:t>
            </a:r>
          </a:p>
          <a:p>
            <a:r>
              <a:rPr lang="en-IN" sz="2400" b="0" i="0" u="none" strike="noStrike" baseline="0" dirty="0">
                <a:solidFill>
                  <a:srgbClr val="000000"/>
                </a:solidFill>
                <a:latin typeface="Times New Roman" panose="02020603050405020304" pitchFamily="18" charset="0"/>
              </a:rPr>
              <a:t> A single or multineedle pricking may be employed. </a:t>
            </a:r>
          </a:p>
          <a:p>
            <a:pPr marL="0" indent="0">
              <a:buNone/>
            </a:pPr>
            <a:endParaRPr lang="en-IN" sz="2400" b="0" i="0" u="none" strike="noStrike" baseline="0" dirty="0">
              <a:solidFill>
                <a:srgbClr val="000000"/>
              </a:solidFill>
              <a:latin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rPr>
              <a:t>3. </a:t>
            </a:r>
            <a:r>
              <a:rPr lang="en-IN" sz="2400" b="1" i="0" u="none" strike="noStrike" baseline="0" dirty="0">
                <a:solidFill>
                  <a:srgbClr val="000000"/>
                </a:solidFill>
                <a:latin typeface="Times New Roman" panose="02020603050405020304" pitchFamily="18" charset="0"/>
              </a:rPr>
              <a:t>Immersion of seedlings (Dipping) </a:t>
            </a:r>
            <a:r>
              <a:rPr lang="en-IN" sz="2400" b="0" i="0" u="none" strike="noStrike" baseline="0" dirty="0">
                <a:solidFill>
                  <a:srgbClr val="000000"/>
                </a:solidFill>
                <a:latin typeface="Times New Roman" panose="02020603050405020304" pitchFamily="18" charset="0"/>
              </a:rPr>
              <a:t>of test genotypes in a spore suspension before transplanting them into fields. </a:t>
            </a:r>
          </a:p>
          <a:p>
            <a:r>
              <a:rPr lang="en-IN" sz="2400" b="0" i="0" u="none" strike="noStrike" baseline="0" dirty="0">
                <a:solidFill>
                  <a:srgbClr val="000000"/>
                </a:solidFill>
                <a:latin typeface="Times New Roman" panose="02020603050405020304" pitchFamily="18" charset="0"/>
              </a:rPr>
              <a:t>Since the host tissue become water soaked, they predispose themselves to disease. </a:t>
            </a:r>
          </a:p>
          <a:p>
            <a:endParaRPr lang="en-IN" dirty="0"/>
          </a:p>
        </p:txBody>
      </p:sp>
    </p:spTree>
    <p:extLst>
      <p:ext uri="{BB962C8B-B14F-4D97-AF65-F5344CB8AC3E}">
        <p14:creationId xmlns:p14="http://schemas.microsoft.com/office/powerpoint/2010/main" val="345178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F0FD0E-CC05-49B2-9052-F0722DA5E16E}"/>
              </a:ext>
            </a:extLst>
          </p:cNvPr>
          <p:cNvSpPr>
            <a:spLocks noGrp="1"/>
          </p:cNvSpPr>
          <p:nvPr>
            <p:ph idx="1"/>
          </p:nvPr>
        </p:nvSpPr>
        <p:spPr/>
        <p:txBody>
          <a:bodyPr>
            <a:normAutofit/>
          </a:bodyPr>
          <a:lstStyle/>
          <a:p>
            <a:r>
              <a:rPr lang="en-IN" sz="2400" b="0" i="0" u="none" strike="noStrike" baseline="0" dirty="0">
                <a:solidFill>
                  <a:srgbClr val="000000"/>
                </a:solidFill>
                <a:latin typeface="Times New Roman" panose="02020603050405020304" pitchFamily="18" charset="0"/>
              </a:rPr>
              <a:t>Though spore – suspension in sterile water (Inoculum) is often used, successful inoculum of many pathogens can be achieved only if dry spores are employed. Spores are damaged quickly if they became too wet.</a:t>
            </a:r>
          </a:p>
          <a:p>
            <a:pPr marL="0" indent="0">
              <a:buNone/>
            </a:pPr>
            <a:endParaRPr lang="en-IN" sz="2400" b="0" i="0" u="none" strike="noStrike" baseline="0" dirty="0">
              <a:solidFill>
                <a:srgbClr val="000000"/>
              </a:solidFill>
              <a:latin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rPr>
              <a:t>Depending upon the convenience and crop materials the procedure may vary from one disease to another and from one crop to another.</a:t>
            </a:r>
            <a:endParaRPr lang="en-IN" sz="2400" dirty="0"/>
          </a:p>
        </p:txBody>
      </p:sp>
    </p:spTree>
    <p:extLst>
      <p:ext uri="{BB962C8B-B14F-4D97-AF65-F5344CB8AC3E}">
        <p14:creationId xmlns:p14="http://schemas.microsoft.com/office/powerpoint/2010/main" val="363364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E76F9-D380-4E6C-9050-27C856EDCC42}"/>
              </a:ext>
            </a:extLst>
          </p:cNvPr>
          <p:cNvSpPr>
            <a:spLocks noGrp="1"/>
          </p:cNvSpPr>
          <p:nvPr>
            <p:ph type="title"/>
          </p:nvPr>
        </p:nvSpPr>
        <p:spPr/>
        <p:txBody>
          <a:bodyPr/>
          <a:lstStyle/>
          <a:p>
            <a:r>
              <a:rPr lang="en-IN" sz="4400" b="1" i="0" u="none" strike="noStrike" baseline="0" dirty="0">
                <a:solidFill>
                  <a:srgbClr val="000000"/>
                </a:solidFill>
                <a:latin typeface="Times New Roman" panose="02020603050405020304" pitchFamily="18" charset="0"/>
              </a:rPr>
              <a:t>Artificial </a:t>
            </a:r>
            <a:r>
              <a:rPr lang="en-IN" sz="4400" b="1" i="0" u="none" strike="noStrike" baseline="0">
                <a:solidFill>
                  <a:srgbClr val="000000"/>
                </a:solidFill>
                <a:latin typeface="Times New Roman" panose="02020603050405020304" pitchFamily="18" charset="0"/>
              </a:rPr>
              <a:t>epiphytotics</a:t>
            </a:r>
            <a:endParaRPr lang="en-IN" dirty="0"/>
          </a:p>
        </p:txBody>
      </p:sp>
      <p:sp>
        <p:nvSpPr>
          <p:cNvPr id="3" name="Content Placeholder 2">
            <a:extLst>
              <a:ext uri="{FF2B5EF4-FFF2-40B4-BE49-F238E27FC236}">
                <a16:creationId xmlns:a16="http://schemas.microsoft.com/office/drawing/2014/main" xmlns="" id="{2DA26944-F37A-4E41-8388-12BFC4C2AEC7}"/>
              </a:ext>
            </a:extLst>
          </p:cNvPr>
          <p:cNvSpPr>
            <a:spLocks noGrp="1"/>
          </p:cNvSpPr>
          <p:nvPr>
            <p:ph idx="1"/>
          </p:nvPr>
        </p:nvSpPr>
        <p:spPr/>
        <p:txBody>
          <a:bodyPr>
            <a:normAutofit/>
          </a:bodyPr>
          <a:lstStyle/>
          <a:p>
            <a:pPr algn="just"/>
            <a:r>
              <a:rPr lang="en-IN" sz="2400" b="0" i="0" u="none" strike="noStrike" baseline="0" dirty="0">
                <a:solidFill>
                  <a:srgbClr val="000000"/>
                </a:solidFill>
                <a:latin typeface="Times New Roman" panose="02020603050405020304" pitchFamily="18" charset="0"/>
              </a:rPr>
              <a:t>The manual operation of artificial inoculation can be dispensed with once a sick plot or disease nursery is created.</a:t>
            </a:r>
          </a:p>
          <a:p>
            <a:pPr algn="just"/>
            <a:r>
              <a:rPr lang="en-IN" sz="2400" b="0" i="0" u="none" strike="noStrike" baseline="0" dirty="0">
                <a:solidFill>
                  <a:srgbClr val="000000"/>
                </a:solidFill>
                <a:latin typeface="Times New Roman" panose="02020603050405020304" pitchFamily="18" charset="0"/>
              </a:rPr>
              <a:t> Artificial creation of such an epiphytotic is necessary because the occurrence of natural disease is subject to chance. </a:t>
            </a:r>
          </a:p>
          <a:p>
            <a:pPr algn="just"/>
            <a:r>
              <a:rPr lang="en-IN" sz="2400" b="0" i="0" u="none" strike="noStrike" baseline="0" dirty="0">
                <a:solidFill>
                  <a:srgbClr val="000000"/>
                </a:solidFill>
                <a:latin typeface="Times New Roman" panose="02020603050405020304" pitchFamily="18" charset="0"/>
              </a:rPr>
              <a:t>This can be attained by seeding spores in the soil (in case of only soil borne disease caused by facultative parasites) either through growing a highly susceptible genotype in a plot for successive years, or through mixing infected debris in the soil of that plot, prior to sowing the test genotypes. </a:t>
            </a:r>
          </a:p>
          <a:p>
            <a:pPr algn="just"/>
            <a:r>
              <a:rPr lang="en-IN" sz="2400" b="0" i="0" u="none" strike="noStrike" baseline="0" dirty="0">
                <a:solidFill>
                  <a:srgbClr val="000000"/>
                </a:solidFill>
                <a:latin typeface="Times New Roman" panose="02020603050405020304" pitchFamily="18" charset="0"/>
              </a:rPr>
              <a:t>Maintenance of requisite humidity is essential for high effectiveness. </a:t>
            </a:r>
            <a:endParaRPr lang="en-IN" sz="2400" dirty="0"/>
          </a:p>
        </p:txBody>
      </p:sp>
    </p:spTree>
    <p:extLst>
      <p:ext uri="{BB962C8B-B14F-4D97-AF65-F5344CB8AC3E}">
        <p14:creationId xmlns:p14="http://schemas.microsoft.com/office/powerpoint/2010/main" val="298277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CCF120-656A-4BE8-A50E-0409A683BBBE}"/>
              </a:ext>
            </a:extLst>
          </p:cNvPr>
          <p:cNvSpPr>
            <a:spLocks noGrp="1"/>
          </p:cNvSpPr>
          <p:nvPr>
            <p:ph idx="1"/>
          </p:nvPr>
        </p:nvSpPr>
        <p:spPr/>
        <p:txBody>
          <a:bodyPr/>
          <a:lstStyle/>
          <a:p>
            <a:r>
              <a:rPr lang="en-IN" dirty="0"/>
              <a:t>------------------is planted to create artificial epiphytotic condition.</a:t>
            </a:r>
          </a:p>
        </p:txBody>
      </p:sp>
    </p:spTree>
    <p:extLst>
      <p:ext uri="{BB962C8B-B14F-4D97-AF65-F5344CB8AC3E}">
        <p14:creationId xmlns:p14="http://schemas.microsoft.com/office/powerpoint/2010/main" val="20272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0B2EF0-4D93-4DA9-82A5-C33CD71312A9}"/>
              </a:ext>
            </a:extLst>
          </p:cNvPr>
          <p:cNvSpPr>
            <a:spLocks noGrp="1"/>
          </p:cNvSpPr>
          <p:nvPr>
            <p:ph idx="1"/>
          </p:nvPr>
        </p:nvSpPr>
        <p:spPr/>
        <p:txBody>
          <a:bodyPr/>
          <a:lstStyle/>
          <a:p>
            <a:pPr algn="l"/>
            <a:endParaRPr lang="en-IN" sz="1800" b="0" i="0" u="none" strike="noStrike" baseline="0" dirty="0">
              <a:solidFill>
                <a:srgbClr val="000000"/>
              </a:solidFill>
              <a:latin typeface="Times New Roman" panose="02020603050405020304" pitchFamily="18" charset="0"/>
            </a:endParaRPr>
          </a:p>
          <a:p>
            <a:r>
              <a:rPr lang="en-IN" sz="1800" b="0" i="0" u="none" strike="noStrike" baseline="0" dirty="0">
                <a:solidFill>
                  <a:srgbClr val="000000"/>
                </a:solidFill>
                <a:latin typeface="Times New Roman" panose="02020603050405020304" pitchFamily="18" charset="0"/>
              </a:rPr>
              <a:t>1</a:t>
            </a:r>
            <a:r>
              <a:rPr lang="en-IN" sz="2400" b="0" i="0" u="none" strike="noStrike" baseline="0" dirty="0">
                <a:solidFill>
                  <a:srgbClr val="000000"/>
                </a:solidFill>
                <a:latin typeface="Times New Roman" panose="02020603050405020304" pitchFamily="18" charset="0"/>
              </a:rPr>
              <a:t>. The epiphytotic should be intense developed at both national and international levels. The international wheat rust nursery at Mexico established since 1957 is an outstanding example of such an international collaboration. </a:t>
            </a:r>
          </a:p>
          <a:p>
            <a:endParaRPr lang="en-IN" sz="2400" b="0" i="0" u="none" strike="noStrike" baseline="0" dirty="0">
              <a:solidFill>
                <a:srgbClr val="000000"/>
              </a:solidFill>
              <a:latin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rPr>
              <a:t>2. </a:t>
            </a:r>
            <a:r>
              <a:rPr lang="en-IN" sz="2400" b="1" i="0" u="none" strike="noStrike" baseline="0" dirty="0">
                <a:solidFill>
                  <a:srgbClr val="000000"/>
                </a:solidFill>
                <a:latin typeface="Times New Roman" panose="02020603050405020304" pitchFamily="18" charset="0"/>
              </a:rPr>
              <a:t>Frequency of exposure: </a:t>
            </a:r>
            <a:r>
              <a:rPr lang="en-IN" sz="2400" b="0" i="0" u="none" strike="noStrike" baseline="0" dirty="0">
                <a:solidFill>
                  <a:srgbClr val="000000"/>
                </a:solidFill>
                <a:latin typeface="Times New Roman" panose="02020603050405020304" pitchFamily="18" charset="0"/>
              </a:rPr>
              <a:t>The test genotypes can be subjected to artificial inoculation or sick plots once or more than area for desired results. Two tests are suggested. </a:t>
            </a:r>
          </a:p>
          <a:p>
            <a:endParaRPr lang="en-IN" dirty="0"/>
          </a:p>
        </p:txBody>
      </p:sp>
    </p:spTree>
    <p:extLst>
      <p:ext uri="{BB962C8B-B14F-4D97-AF65-F5344CB8AC3E}">
        <p14:creationId xmlns:p14="http://schemas.microsoft.com/office/powerpoint/2010/main" val="46598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21B539-0833-4F29-BC85-76591FF1499A}"/>
              </a:ext>
            </a:extLst>
          </p:cNvPr>
          <p:cNvSpPr>
            <a:spLocks noGrp="1"/>
          </p:cNvSpPr>
          <p:nvPr>
            <p:ph idx="1"/>
          </p:nvPr>
        </p:nvSpPr>
        <p:spPr/>
        <p:txBody>
          <a:bodyPr/>
          <a:lstStyle/>
          <a:p>
            <a:pPr algn="l"/>
            <a:endParaRPr lang="en-IN" sz="1800" b="0" i="0" u="none" strike="noStrike" baseline="0" dirty="0">
              <a:solidFill>
                <a:srgbClr val="000000"/>
              </a:solidFill>
              <a:latin typeface="Times New Roman" panose="02020603050405020304" pitchFamily="18" charset="0"/>
            </a:endParaRPr>
          </a:p>
          <a:p>
            <a:r>
              <a:rPr lang="en-IN" sz="1800" b="1" i="0" u="none" strike="noStrike" baseline="0" dirty="0">
                <a:solidFill>
                  <a:srgbClr val="000000"/>
                </a:solidFill>
                <a:latin typeface="Times New Roman" panose="02020603050405020304" pitchFamily="18" charset="0"/>
              </a:rPr>
              <a:t>a</a:t>
            </a:r>
            <a:r>
              <a:rPr lang="en-IN" sz="2400" b="1" i="0" u="none" strike="noStrike" baseline="0" dirty="0">
                <a:solidFill>
                  <a:srgbClr val="000000"/>
                </a:solidFill>
                <a:latin typeface="Times New Roman" panose="02020603050405020304" pitchFamily="18" charset="0"/>
              </a:rPr>
              <a:t>. Polycyclic test: </a:t>
            </a:r>
            <a:r>
              <a:rPr lang="en-IN" sz="2400" b="0" i="0" u="none" strike="noStrike" baseline="0" dirty="0">
                <a:solidFill>
                  <a:srgbClr val="000000"/>
                </a:solidFill>
                <a:latin typeface="Times New Roman" panose="02020603050405020304" pitchFamily="18" charset="0"/>
              </a:rPr>
              <a:t>Exposure that initiates the natural occurrence of diseases with a recurrent infection cycle attacking a crop on the farmers field. </a:t>
            </a:r>
          </a:p>
          <a:p>
            <a:r>
              <a:rPr lang="en-IN" sz="2400" b="0" i="0" u="none" strike="noStrike" baseline="0" dirty="0">
                <a:solidFill>
                  <a:srgbClr val="000000"/>
                </a:solidFill>
                <a:latin typeface="Times New Roman" panose="02020603050405020304" pitchFamily="18" charset="0"/>
              </a:rPr>
              <a:t>The artificially created sick- nursery is the best form of such polycyclic tests, through repeated artificial inoculations can also achieve the same results. </a:t>
            </a:r>
          </a:p>
          <a:p>
            <a:endParaRPr lang="en-IN" sz="2400" b="0" i="0" u="none" strike="noStrike" baseline="0" dirty="0">
              <a:solidFill>
                <a:srgbClr val="000000"/>
              </a:solidFill>
              <a:latin typeface="Times New Roman" panose="02020603050405020304" pitchFamily="18" charset="0"/>
            </a:endParaRPr>
          </a:p>
          <a:p>
            <a:r>
              <a:rPr lang="en-IN" sz="2400" b="1" i="0" u="none" strike="noStrike" baseline="0" dirty="0">
                <a:solidFill>
                  <a:srgbClr val="000000"/>
                </a:solidFill>
                <a:latin typeface="Times New Roman" panose="02020603050405020304" pitchFamily="18" charset="0"/>
              </a:rPr>
              <a:t>b. Monocyclic tests: </a:t>
            </a:r>
            <a:r>
              <a:rPr lang="en-IN" sz="2400" b="0" i="0" u="none" strike="noStrike" baseline="0" dirty="0">
                <a:solidFill>
                  <a:srgbClr val="000000"/>
                </a:solidFill>
                <a:latin typeface="Times New Roman" panose="02020603050405020304" pitchFamily="18" charset="0"/>
              </a:rPr>
              <a:t>Exposure only once by artificial inoculation, preferably under closed/ controlled condition, such as green houses. </a:t>
            </a:r>
          </a:p>
          <a:p>
            <a:endParaRPr lang="en-IN" dirty="0"/>
          </a:p>
        </p:txBody>
      </p:sp>
    </p:spTree>
    <p:extLst>
      <p:ext uri="{BB962C8B-B14F-4D97-AF65-F5344CB8AC3E}">
        <p14:creationId xmlns:p14="http://schemas.microsoft.com/office/powerpoint/2010/main" val="219420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17A59-6E12-4DDA-BC9A-18292D322D4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BA4D2CDB-E3C0-4B72-B17E-3AEB78F7E776}"/>
              </a:ext>
            </a:extLst>
          </p:cNvPr>
          <p:cNvSpPr>
            <a:spLocks noGrp="1"/>
          </p:cNvSpPr>
          <p:nvPr>
            <p:ph idx="1"/>
          </p:nvPr>
        </p:nvSpPr>
        <p:spPr/>
        <p:txBody>
          <a:bodyPr>
            <a:normAutofit/>
          </a:bodyPr>
          <a:lstStyle/>
          <a:p>
            <a:r>
              <a:rPr lang="en-IN" sz="2400" b="0" i="0" u="none" strike="noStrike" baseline="0" dirty="0">
                <a:solidFill>
                  <a:srgbClr val="000000"/>
                </a:solidFill>
                <a:latin typeface="Times New Roman" panose="02020603050405020304" pitchFamily="18" charset="0"/>
              </a:rPr>
              <a:t>Testing the host plants either by artificial inoculation or under sick nurseries is the beginning of the screening process. </a:t>
            </a:r>
          </a:p>
          <a:p>
            <a:endParaRPr lang="en-IN" sz="2400" dirty="0">
              <a:solidFill>
                <a:srgbClr val="000000"/>
              </a:solidFill>
              <a:latin typeface="Times New Roman" panose="02020603050405020304" pitchFamily="18" charset="0"/>
            </a:endParaRPr>
          </a:p>
          <a:p>
            <a:endParaRPr lang="en-IN" sz="2400" b="0" i="0" u="none" strike="noStrike" baseline="0" dirty="0">
              <a:solidFill>
                <a:srgbClr val="000000"/>
              </a:solidFill>
              <a:latin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rPr>
              <a:t>Next comes how to measure the intensity of diseases ??/</a:t>
            </a:r>
            <a:endParaRPr lang="en-IN" sz="2400" dirty="0"/>
          </a:p>
        </p:txBody>
      </p:sp>
    </p:spTree>
    <p:extLst>
      <p:ext uri="{BB962C8B-B14F-4D97-AF65-F5344CB8AC3E}">
        <p14:creationId xmlns:p14="http://schemas.microsoft.com/office/powerpoint/2010/main" val="428595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9FFB7-3D4B-4DB2-BF66-3296A9CE53C6}"/>
              </a:ext>
            </a:extLst>
          </p:cNvPr>
          <p:cNvSpPr>
            <a:spLocks noGrp="1"/>
          </p:cNvSpPr>
          <p:nvPr>
            <p:ph type="title"/>
          </p:nvPr>
        </p:nvSpPr>
        <p:spPr/>
        <p:txBody>
          <a:bodyPr>
            <a:normAutofit/>
          </a:bodyPr>
          <a:lstStyle/>
          <a:p>
            <a:r>
              <a:rPr lang="en-IN" sz="2400" b="1" i="0" u="none" strike="noStrike" baseline="0" dirty="0">
                <a:solidFill>
                  <a:srgbClr val="000000"/>
                </a:solidFill>
                <a:latin typeface="Times New Roman" panose="02020603050405020304" pitchFamily="18" charset="0"/>
              </a:rPr>
              <a:t>2. Measurement of the intensity of disease infection. </a:t>
            </a:r>
            <a:endParaRPr lang="en-IN" sz="2400" dirty="0"/>
          </a:p>
        </p:txBody>
      </p:sp>
      <p:sp>
        <p:nvSpPr>
          <p:cNvPr id="3" name="Content Placeholder 2">
            <a:extLst>
              <a:ext uri="{FF2B5EF4-FFF2-40B4-BE49-F238E27FC236}">
                <a16:creationId xmlns:a16="http://schemas.microsoft.com/office/drawing/2014/main" xmlns="" id="{4D8BB716-E51F-48A6-9044-BC3E3C10538D}"/>
              </a:ext>
            </a:extLst>
          </p:cNvPr>
          <p:cNvSpPr>
            <a:spLocks noGrp="1"/>
          </p:cNvSpPr>
          <p:nvPr>
            <p:ph idx="1"/>
          </p:nvPr>
        </p:nvSpPr>
        <p:spPr/>
        <p:txBody>
          <a:bodyPr>
            <a:normAutofit/>
          </a:bodyPr>
          <a:lstStyle/>
          <a:p>
            <a:pPr marL="0" indent="0">
              <a:buNone/>
            </a:pPr>
            <a:r>
              <a:rPr lang="en-IN" sz="2400" b="0" i="0" u="none" strike="noStrike" baseline="0" dirty="0">
                <a:solidFill>
                  <a:srgbClr val="000000"/>
                </a:solidFill>
                <a:latin typeface="Times New Roman" panose="02020603050405020304" pitchFamily="18" charset="0"/>
              </a:rPr>
              <a:t>There are two methods to assess the disease intensity depending upon the inheritance of the disease. </a:t>
            </a:r>
          </a:p>
          <a:p>
            <a:r>
              <a:rPr lang="en-IN" sz="2400" b="1" i="0" u="none" strike="noStrike" baseline="0" dirty="0">
                <a:solidFill>
                  <a:srgbClr val="000000"/>
                </a:solidFill>
                <a:latin typeface="Times New Roman" panose="02020603050405020304" pitchFamily="18" charset="0"/>
              </a:rPr>
              <a:t>Qualitative Method: </a:t>
            </a:r>
            <a:r>
              <a:rPr lang="en-IN" sz="2400" b="0" i="0" u="none" strike="noStrike" baseline="0" dirty="0">
                <a:solidFill>
                  <a:srgbClr val="000000"/>
                </a:solidFill>
                <a:latin typeface="Times New Roman" panose="02020603050405020304" pitchFamily="18" charset="0"/>
              </a:rPr>
              <a:t>If reflects the response type representing a class but not the magnitudes in monogenic disease control. </a:t>
            </a:r>
          </a:p>
          <a:p>
            <a:pPr marL="0" indent="0">
              <a:buNone/>
            </a:pPr>
            <a:endParaRPr lang="en-IN" sz="2400" b="0" i="0" u="none" strike="noStrike" baseline="0" dirty="0">
              <a:solidFill>
                <a:srgbClr val="000000"/>
              </a:solidFill>
              <a:latin typeface="Times New Roman" panose="02020603050405020304" pitchFamily="18" charset="0"/>
            </a:endParaRPr>
          </a:p>
          <a:p>
            <a:r>
              <a:rPr lang="en-IN" sz="2400" b="1" i="0" u="none" strike="noStrike" baseline="0" dirty="0">
                <a:solidFill>
                  <a:srgbClr val="000000"/>
                </a:solidFill>
                <a:latin typeface="Times New Roman" panose="02020603050405020304" pitchFamily="18" charset="0"/>
              </a:rPr>
              <a:t>Quantitative Method: </a:t>
            </a:r>
            <a:r>
              <a:rPr lang="en-IN" sz="2400" b="0" i="0" u="none" strike="noStrike" baseline="0" dirty="0">
                <a:solidFill>
                  <a:srgbClr val="000000"/>
                </a:solidFill>
                <a:latin typeface="Times New Roman" panose="02020603050405020304" pitchFamily="18" charset="0"/>
              </a:rPr>
              <a:t>This quantifies or determines the degree of infection in terms of grades or percentages or indices. </a:t>
            </a:r>
            <a:endParaRPr lang="en-IN" sz="2400" dirty="0"/>
          </a:p>
        </p:txBody>
      </p:sp>
    </p:spTree>
    <p:extLst>
      <p:ext uri="{BB962C8B-B14F-4D97-AF65-F5344CB8AC3E}">
        <p14:creationId xmlns:p14="http://schemas.microsoft.com/office/powerpoint/2010/main" val="3243539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576D625-0960-487A-B650-880F36987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4859" y="965200"/>
            <a:ext cx="7682281" cy="5211763"/>
          </a:xfrm>
        </p:spPr>
      </p:pic>
    </p:spTree>
    <p:extLst>
      <p:ext uri="{BB962C8B-B14F-4D97-AF65-F5344CB8AC3E}">
        <p14:creationId xmlns:p14="http://schemas.microsoft.com/office/powerpoint/2010/main" val="32963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44A4D60-F434-45F4-B7CE-938089EB60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840" y="965200"/>
            <a:ext cx="8696960" cy="4511040"/>
          </a:xfrm>
        </p:spPr>
      </p:pic>
    </p:spTree>
    <p:extLst>
      <p:ext uri="{BB962C8B-B14F-4D97-AF65-F5344CB8AC3E}">
        <p14:creationId xmlns:p14="http://schemas.microsoft.com/office/powerpoint/2010/main" val="142274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965C2AE-6C34-471A-9FB1-C5F92994A7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240" y="386080"/>
            <a:ext cx="7639142" cy="5780723"/>
          </a:xfrm>
        </p:spPr>
      </p:pic>
    </p:spTree>
    <p:extLst>
      <p:ext uri="{BB962C8B-B14F-4D97-AF65-F5344CB8AC3E}">
        <p14:creationId xmlns:p14="http://schemas.microsoft.com/office/powerpoint/2010/main" val="213349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2992949-B8A4-4075-BCD7-D6140DA50D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7601" y="660400"/>
            <a:ext cx="8202242" cy="5516563"/>
          </a:xfrm>
        </p:spPr>
      </p:pic>
    </p:spTree>
    <p:extLst>
      <p:ext uri="{BB962C8B-B14F-4D97-AF65-F5344CB8AC3E}">
        <p14:creationId xmlns:p14="http://schemas.microsoft.com/office/powerpoint/2010/main" val="364449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135732A-8873-4791-9CAD-79CDB60B99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2080" y="1026160"/>
            <a:ext cx="8280665" cy="5150803"/>
          </a:xfrm>
        </p:spPr>
      </p:pic>
    </p:spTree>
    <p:extLst>
      <p:ext uri="{BB962C8B-B14F-4D97-AF65-F5344CB8AC3E}">
        <p14:creationId xmlns:p14="http://schemas.microsoft.com/office/powerpoint/2010/main" val="2651358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FFE8E-9E99-4E96-8161-AE282B29D62D}"/>
              </a:ext>
            </a:extLst>
          </p:cNvPr>
          <p:cNvSpPr>
            <a:spLocks noGrp="1"/>
          </p:cNvSpPr>
          <p:nvPr>
            <p:ph type="title"/>
          </p:nvPr>
        </p:nvSpPr>
        <p:spPr>
          <a:xfrm>
            <a:off x="838200" y="2164080"/>
            <a:ext cx="10515600" cy="1717040"/>
          </a:xfrm>
        </p:spPr>
        <p:txBody>
          <a:bodyPr>
            <a:normAutofit/>
          </a:bodyPr>
          <a:lstStyle/>
          <a:p>
            <a:r>
              <a:rPr lang="en-IN" sz="2800" b="1" dirty="0">
                <a:solidFill>
                  <a:srgbClr val="000000"/>
                </a:solidFill>
                <a:latin typeface="Times New Roman" panose="02020603050405020304" pitchFamily="18" charset="0"/>
                <a:cs typeface="Times New Roman" panose="02020603050405020304" pitchFamily="18" charset="0"/>
              </a:rPr>
              <a:t>P</a:t>
            </a:r>
            <a:r>
              <a:rPr lang="en-IN" sz="2800" b="1" i="0" u="none" strike="noStrike" baseline="0" dirty="0">
                <a:solidFill>
                  <a:srgbClr val="000000"/>
                </a:solidFill>
                <a:latin typeface="Times New Roman" panose="02020603050405020304" pitchFamily="18" charset="0"/>
                <a:cs typeface="Times New Roman" panose="02020603050405020304" pitchFamily="18" charset="0"/>
              </a:rPr>
              <a:t>henotypic screening methods for diseases caused by bacteria</a:t>
            </a:r>
            <a:endParaRPr lang="en-IN" sz="2800" dirty="0"/>
          </a:p>
        </p:txBody>
      </p:sp>
    </p:spTree>
    <p:extLst>
      <p:ext uri="{BB962C8B-B14F-4D97-AF65-F5344CB8AC3E}">
        <p14:creationId xmlns:p14="http://schemas.microsoft.com/office/powerpoint/2010/main" val="2984479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8E1C9-A93B-44A8-B0DF-E3CEDFFEE17E}"/>
              </a:ext>
            </a:extLst>
          </p:cNvPr>
          <p:cNvSpPr>
            <a:spLocks noGrp="1"/>
          </p:cNvSpPr>
          <p:nvPr>
            <p:ph type="title"/>
          </p:nvPr>
        </p:nvSpPr>
        <p:spPr>
          <a:xfrm>
            <a:off x="839788" y="365125"/>
            <a:ext cx="10515600" cy="701675"/>
          </a:xfrm>
        </p:spPr>
        <p:txBody>
          <a:bodyPr>
            <a:normAutofit fontScale="90000"/>
          </a:bodyPr>
          <a:lstStyle/>
          <a:p>
            <a:r>
              <a:rPr lang="en-IN" sz="2800" b="1" i="0" dirty="0">
                <a:effectLst/>
                <a:latin typeface="Times New Roman" panose="02020603050405020304" pitchFamily="18" charset="0"/>
                <a:cs typeface="Times New Roman" panose="02020603050405020304" pitchFamily="18" charset="0"/>
              </a:rPr>
              <a:t/>
            </a:r>
            <a:br>
              <a:rPr lang="en-IN" sz="2800" b="1" i="0" dirty="0">
                <a:effectLst/>
                <a:latin typeface="Times New Roman" panose="02020603050405020304" pitchFamily="18" charset="0"/>
                <a:cs typeface="Times New Roman" panose="02020603050405020304" pitchFamily="18" charset="0"/>
              </a:rPr>
            </a:br>
            <a:r>
              <a:rPr lang="en-IN" sz="2800" b="1" i="0" dirty="0">
                <a:effectLst/>
                <a:latin typeface="Times New Roman" panose="02020603050405020304" pitchFamily="18" charset="0"/>
                <a:cs typeface="Times New Roman" panose="02020603050405020304" pitchFamily="18" charset="0"/>
              </a:rPr>
              <a:t/>
            </a:r>
            <a:br>
              <a:rPr lang="en-IN" sz="2800" b="1" i="0" dirty="0">
                <a:effectLst/>
                <a:latin typeface="Times New Roman" panose="02020603050405020304" pitchFamily="18" charset="0"/>
                <a:cs typeface="Times New Roman" panose="02020603050405020304" pitchFamily="18" charset="0"/>
              </a:rPr>
            </a:br>
            <a:r>
              <a:rPr lang="en-IN" sz="2800" b="1" i="0" dirty="0">
                <a:effectLst/>
                <a:latin typeface="Times New Roman" panose="02020603050405020304" pitchFamily="18" charset="0"/>
                <a:cs typeface="Times New Roman" panose="02020603050405020304" pitchFamily="18" charset="0"/>
              </a:rPr>
              <a:t>Bacterial leaf blight  (</a:t>
            </a:r>
            <a:r>
              <a:rPr lang="en-IN" sz="2800" b="1" i="1" dirty="0">
                <a:effectLst/>
                <a:latin typeface="Times New Roman" panose="02020603050405020304" pitchFamily="18" charset="0"/>
                <a:cs typeface="Times New Roman" panose="02020603050405020304" pitchFamily="18" charset="0"/>
              </a:rPr>
              <a:t>Xanthomonas </a:t>
            </a:r>
            <a:r>
              <a:rPr lang="en-IN" sz="2800" b="1" i="1" dirty="0" err="1">
                <a:effectLst/>
                <a:latin typeface="Times New Roman" panose="02020603050405020304" pitchFamily="18" charset="0"/>
                <a:cs typeface="Times New Roman" panose="02020603050405020304" pitchFamily="18" charset="0"/>
              </a:rPr>
              <a:t>oryzae</a:t>
            </a:r>
            <a:r>
              <a:rPr lang="en-IN" sz="2800" b="1" i="1" dirty="0">
                <a:effectLst/>
                <a:latin typeface="Times New Roman" panose="02020603050405020304" pitchFamily="18" charset="0"/>
                <a:cs typeface="Times New Roman" panose="02020603050405020304" pitchFamily="18" charset="0"/>
              </a:rPr>
              <a:t> </a:t>
            </a:r>
            <a:r>
              <a:rPr lang="en-IN" sz="2800" b="1" i="1" dirty="0" err="1">
                <a:effectLst/>
                <a:latin typeface="Times New Roman" panose="02020603050405020304" pitchFamily="18" charset="0"/>
                <a:cs typeface="Times New Roman" panose="02020603050405020304" pitchFamily="18" charset="0"/>
              </a:rPr>
              <a:t>pv</a:t>
            </a:r>
            <a:r>
              <a:rPr lang="en-IN" sz="2800" b="1" i="1" dirty="0">
                <a:effectLst/>
                <a:latin typeface="Times New Roman" panose="02020603050405020304" pitchFamily="18" charset="0"/>
                <a:cs typeface="Times New Roman" panose="02020603050405020304" pitchFamily="18" charset="0"/>
              </a:rPr>
              <a:t>. </a:t>
            </a:r>
            <a:r>
              <a:rPr lang="en-IN" sz="2800" b="1" i="1" dirty="0" err="1">
                <a:effectLst/>
                <a:latin typeface="Times New Roman" panose="02020603050405020304" pitchFamily="18" charset="0"/>
                <a:cs typeface="Times New Roman" panose="02020603050405020304" pitchFamily="18" charset="0"/>
              </a:rPr>
              <a:t>Oryzae</a:t>
            </a:r>
            <a:r>
              <a:rPr lang="en-IN" sz="2800" b="1" i="0" dirty="0">
                <a:effectLst/>
                <a:latin typeface="Times New Roman" panose="02020603050405020304" pitchFamily="18" charset="0"/>
                <a:cs typeface="Times New Roman" panose="02020603050405020304" pitchFamily="18" charset="0"/>
              </a:rPr>
              <a:t>)</a:t>
            </a:r>
            <a:r>
              <a:rPr lang="en-IN" sz="2800" b="1" i="0" dirty="0">
                <a:solidFill>
                  <a:srgbClr val="FF9900"/>
                </a:solidFill>
                <a:effectLst/>
                <a:latin typeface="Times New Roman" panose="02020603050405020304" pitchFamily="18" charset="0"/>
                <a:cs typeface="Times New Roman" panose="02020603050405020304" pitchFamily="18" charset="0"/>
              </a:rPr>
              <a:t/>
            </a:r>
            <a:br>
              <a:rPr lang="en-IN" sz="2800" b="1" i="0" dirty="0">
                <a:solidFill>
                  <a:srgbClr val="FF9900"/>
                </a:solidFill>
                <a:effectLst/>
                <a:latin typeface="Times New Roman" panose="02020603050405020304" pitchFamily="18" charset="0"/>
                <a:cs typeface="Times New Roman" panose="02020603050405020304" pitchFamily="18" charset="0"/>
              </a:rPr>
            </a:br>
            <a:r>
              <a:rPr lang="en-IN" sz="2800" b="1" i="0" dirty="0">
                <a:solidFill>
                  <a:srgbClr val="FF9900"/>
                </a:solidFill>
                <a:effectLst/>
                <a:latin typeface="Times New Roman" panose="02020603050405020304" pitchFamily="18" charset="0"/>
                <a:cs typeface="Times New Roman" panose="02020603050405020304" pitchFamily="18" charset="0"/>
              </a:rPr>
              <a:t/>
            </a:r>
            <a:br>
              <a:rPr lang="en-IN" sz="2800" b="1" i="0" dirty="0">
                <a:solidFill>
                  <a:srgbClr val="FF9900"/>
                </a:solidFill>
                <a:effectLst/>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xmlns="" id="{2BF8B352-B5A2-4B1D-BB1F-9A60A795BC76}"/>
              </a:ext>
            </a:extLst>
          </p:cNvPr>
          <p:cNvSpPr>
            <a:spLocks noGrp="1"/>
          </p:cNvSpPr>
          <p:nvPr>
            <p:ph type="body" idx="1"/>
          </p:nvPr>
        </p:nvSpPr>
        <p:spPr>
          <a:xfrm>
            <a:off x="839788" y="1066801"/>
            <a:ext cx="5157787" cy="518160"/>
          </a:xfrm>
        </p:spPr>
        <p:txBody>
          <a:bodyPr/>
          <a:lstStyle/>
          <a:p>
            <a:r>
              <a:rPr lang="en-IN" b="1" i="0" dirty="0">
                <a:solidFill>
                  <a:srgbClr val="000000"/>
                </a:solidFill>
                <a:effectLst/>
                <a:latin typeface="Arial" panose="020B0604020202020204" pitchFamily="34" charset="0"/>
              </a:rPr>
              <a:t>Seedling wilt or </a:t>
            </a:r>
            <a:r>
              <a:rPr lang="en-IN" b="1" i="0" dirty="0" err="1">
                <a:solidFill>
                  <a:srgbClr val="000000"/>
                </a:solidFill>
                <a:effectLst/>
                <a:latin typeface="Arial" panose="020B0604020202020204" pitchFamily="34" charset="0"/>
              </a:rPr>
              <a:t>kresek</a:t>
            </a:r>
            <a:endParaRPr lang="en-IN" dirty="0"/>
          </a:p>
        </p:txBody>
      </p:sp>
      <p:sp>
        <p:nvSpPr>
          <p:cNvPr id="4" name="Content Placeholder 3">
            <a:extLst>
              <a:ext uri="{FF2B5EF4-FFF2-40B4-BE49-F238E27FC236}">
                <a16:creationId xmlns:a16="http://schemas.microsoft.com/office/drawing/2014/main" xmlns="" id="{8228E33F-66BF-4346-9D8F-03AEF9C39309}"/>
              </a:ext>
            </a:extLst>
          </p:cNvPr>
          <p:cNvSpPr>
            <a:spLocks noGrp="1"/>
          </p:cNvSpPr>
          <p:nvPr>
            <p:ph sz="half" idx="2"/>
          </p:nvPr>
        </p:nvSpPr>
        <p:spPr>
          <a:xfrm>
            <a:off x="839788" y="1681163"/>
            <a:ext cx="5157787" cy="4508500"/>
          </a:xfrm>
        </p:spPr>
        <p:txBody>
          <a:bodyPr>
            <a:normAutofit/>
          </a:bodyPr>
          <a:lstStyle/>
          <a:p>
            <a:pPr algn="l">
              <a:buFont typeface="Arial" panose="020B0604020202020204" pitchFamily="34" charset="0"/>
              <a:buChar char="•"/>
            </a:pPr>
            <a:r>
              <a:rPr lang="en-IN" b="0" i="0" dirty="0">
                <a:solidFill>
                  <a:srgbClr val="000000"/>
                </a:solidFill>
                <a:effectLst/>
                <a:latin typeface="Arial" panose="020B0604020202020204" pitchFamily="34" charset="0"/>
              </a:rPr>
              <a:t>1-3 weeks after transplanting</a:t>
            </a:r>
          </a:p>
          <a:p>
            <a:pPr algn="l">
              <a:buFont typeface="Arial" panose="020B0604020202020204" pitchFamily="34" charset="0"/>
              <a:buChar char="•"/>
            </a:pPr>
            <a:r>
              <a:rPr lang="en-IN" b="0" i="0" dirty="0">
                <a:solidFill>
                  <a:srgbClr val="000000"/>
                </a:solidFill>
                <a:effectLst/>
                <a:latin typeface="Arial" panose="020B0604020202020204" pitchFamily="34" charset="0"/>
              </a:rPr>
              <a:t>Green water-soaked layer along the cut portion or</a:t>
            </a:r>
          </a:p>
          <a:p>
            <a:pPr algn="l">
              <a:buFont typeface="Arial" panose="020B0604020202020204" pitchFamily="34" charset="0"/>
              <a:buChar char="•"/>
            </a:pPr>
            <a:r>
              <a:rPr lang="en-IN" b="0" i="0" dirty="0">
                <a:solidFill>
                  <a:srgbClr val="000000"/>
                </a:solidFill>
                <a:effectLst/>
                <a:latin typeface="Arial" panose="020B0604020202020204" pitchFamily="34" charset="0"/>
              </a:rPr>
              <a:t> leaf tip of leaves as early symptom</a:t>
            </a:r>
          </a:p>
          <a:p>
            <a:pPr algn="l">
              <a:buFont typeface="Arial" panose="020B0604020202020204" pitchFamily="34" charset="0"/>
              <a:buChar char="•"/>
            </a:pPr>
            <a:r>
              <a:rPr lang="en-IN" b="0" i="0" dirty="0">
                <a:solidFill>
                  <a:srgbClr val="000000"/>
                </a:solidFill>
                <a:effectLst/>
                <a:latin typeface="Arial" panose="020B0604020202020204" pitchFamily="34" charset="0"/>
              </a:rPr>
              <a:t>Leaves wilt and roll up and become </a:t>
            </a:r>
            <a:r>
              <a:rPr lang="en-IN" b="0" i="0" dirty="0" err="1">
                <a:solidFill>
                  <a:srgbClr val="000000"/>
                </a:solidFill>
                <a:effectLst/>
                <a:latin typeface="Arial" panose="020B0604020202020204" pitchFamily="34" charset="0"/>
              </a:rPr>
              <a:t>grayish</a:t>
            </a:r>
            <a:r>
              <a:rPr lang="en-IN" b="0" i="0" dirty="0">
                <a:solidFill>
                  <a:srgbClr val="000000"/>
                </a:solidFill>
                <a:effectLst/>
                <a:latin typeface="Arial" panose="020B0604020202020204" pitchFamily="34" charset="0"/>
              </a:rPr>
              <a:t> green to yellow</a:t>
            </a:r>
          </a:p>
          <a:p>
            <a:pPr algn="l">
              <a:buFont typeface="Arial" panose="020B0604020202020204" pitchFamily="34" charset="0"/>
              <a:buChar char="•"/>
            </a:pPr>
            <a:r>
              <a:rPr lang="en-IN" b="0" i="0" dirty="0">
                <a:solidFill>
                  <a:srgbClr val="000000"/>
                </a:solidFill>
                <a:effectLst/>
                <a:latin typeface="Arial" panose="020B0604020202020204" pitchFamily="34" charset="0"/>
              </a:rPr>
              <a:t>Entire plant wilt completely</a:t>
            </a:r>
          </a:p>
          <a:p>
            <a:endParaRPr lang="en-IN" dirty="0"/>
          </a:p>
        </p:txBody>
      </p:sp>
      <p:pic>
        <p:nvPicPr>
          <p:cNvPr id="10" name="Content Placeholder 9">
            <a:extLst>
              <a:ext uri="{FF2B5EF4-FFF2-40B4-BE49-F238E27FC236}">
                <a16:creationId xmlns:a16="http://schemas.microsoft.com/office/drawing/2014/main" xmlns="" id="{A66F7E48-242C-4DD4-AE8A-2143467A34F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94427" y="1300480"/>
            <a:ext cx="5581013" cy="4704080"/>
          </a:xfrm>
        </p:spPr>
      </p:pic>
    </p:spTree>
    <p:extLst>
      <p:ext uri="{BB962C8B-B14F-4D97-AF65-F5344CB8AC3E}">
        <p14:creationId xmlns:p14="http://schemas.microsoft.com/office/powerpoint/2010/main" val="164700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A7FEF892-0587-4AE4-BF56-CB5C225FE8BA}"/>
              </a:ext>
            </a:extLst>
          </p:cNvPr>
          <p:cNvSpPr>
            <a:spLocks noGrp="1"/>
          </p:cNvSpPr>
          <p:nvPr>
            <p:ph idx="1"/>
          </p:nvPr>
        </p:nvSpPr>
        <p:spPr>
          <a:xfrm>
            <a:off x="838200" y="1825625"/>
            <a:ext cx="10515600" cy="2726055"/>
          </a:xfrm>
        </p:spPr>
        <p:txBody>
          <a:bodyPr>
            <a:normAutofit fontScale="32500" lnSpcReduction="20000"/>
          </a:bodyPr>
          <a:lstStyle/>
          <a:p>
            <a:pPr algn="just"/>
            <a:r>
              <a:rPr lang="en-IN" b="0" i="0" dirty="0">
                <a:solidFill>
                  <a:srgbClr val="474747"/>
                </a:solidFill>
                <a:effectLst/>
                <a:latin typeface="OpenSansRegular"/>
              </a:rPr>
              <a:t>To distinguish </a:t>
            </a:r>
            <a:r>
              <a:rPr lang="en-IN" b="0" i="0" dirty="0" err="1">
                <a:solidFill>
                  <a:srgbClr val="474747"/>
                </a:solidFill>
                <a:effectLst/>
                <a:latin typeface="OpenSansRegular"/>
              </a:rPr>
              <a:t>kresek</a:t>
            </a:r>
            <a:r>
              <a:rPr lang="en-IN" b="0" i="0" dirty="0">
                <a:solidFill>
                  <a:srgbClr val="474747"/>
                </a:solidFill>
                <a:effectLst/>
                <a:latin typeface="OpenSansRegular"/>
              </a:rPr>
              <a:t> symptoms from stem borer damage, squeeze the lower end of infected seedlings between the fingers.</a:t>
            </a:r>
          </a:p>
          <a:p>
            <a:pPr marL="0" indent="0" algn="just">
              <a:buNone/>
            </a:pPr>
            <a:endParaRPr lang="en-IN" b="0" i="0" dirty="0">
              <a:solidFill>
                <a:srgbClr val="474747"/>
              </a:solidFill>
              <a:effectLst/>
              <a:latin typeface="OpenSansRegular"/>
            </a:endParaRPr>
          </a:p>
          <a:p>
            <a:pPr algn="just"/>
            <a:r>
              <a:rPr lang="en-IN" b="0" i="0" dirty="0">
                <a:solidFill>
                  <a:srgbClr val="474747"/>
                </a:solidFill>
                <a:effectLst/>
                <a:latin typeface="OpenSansRegular"/>
              </a:rPr>
              <a:t> </a:t>
            </a:r>
            <a:r>
              <a:rPr lang="en-IN" b="0" i="0" dirty="0" err="1">
                <a:solidFill>
                  <a:srgbClr val="474747"/>
                </a:solidFill>
                <a:effectLst/>
                <a:latin typeface="OpenSansRegular"/>
              </a:rPr>
              <a:t>Kresek</a:t>
            </a:r>
            <a:r>
              <a:rPr lang="en-IN" b="0" i="0" dirty="0">
                <a:solidFill>
                  <a:srgbClr val="474747"/>
                </a:solidFill>
                <a:effectLst/>
                <a:latin typeface="OpenSansRegular"/>
              </a:rPr>
              <a:t> symptoms should show yellowish bacterial ooze coming out of the cut ends. </a:t>
            </a:r>
          </a:p>
          <a:p>
            <a:pPr algn="just"/>
            <a:endParaRPr lang="en-IN" b="0" i="0" dirty="0">
              <a:solidFill>
                <a:srgbClr val="474747"/>
              </a:solidFill>
              <a:effectLst/>
              <a:latin typeface="OpenSansRegular"/>
            </a:endParaRPr>
          </a:p>
          <a:p>
            <a:pPr algn="just"/>
            <a:r>
              <a:rPr lang="en-IN" b="0" i="0" dirty="0">
                <a:solidFill>
                  <a:srgbClr val="474747"/>
                </a:solidFill>
                <a:effectLst/>
                <a:latin typeface="OpenSansRegular"/>
              </a:rPr>
              <a:t>Unlike plants infested with stem borer, rice plants with </a:t>
            </a:r>
            <a:r>
              <a:rPr lang="en-IN" b="0" i="0" dirty="0" err="1">
                <a:solidFill>
                  <a:srgbClr val="474747"/>
                </a:solidFill>
                <a:effectLst/>
                <a:latin typeface="OpenSansRegular"/>
              </a:rPr>
              <a:t>kresek</a:t>
            </a:r>
            <a:r>
              <a:rPr lang="en-IN" b="0" i="0" dirty="0">
                <a:solidFill>
                  <a:srgbClr val="474747"/>
                </a:solidFill>
                <a:effectLst/>
                <a:latin typeface="OpenSansRegular"/>
              </a:rPr>
              <a:t> are not easily pulled out from soil.</a:t>
            </a:r>
          </a:p>
          <a:p>
            <a:pPr algn="just"/>
            <a:endParaRPr lang="en-IN" b="0" i="0" dirty="0">
              <a:solidFill>
                <a:srgbClr val="474747"/>
              </a:solidFill>
              <a:effectLst/>
              <a:latin typeface="OpenSansRegular"/>
            </a:endParaRPr>
          </a:p>
          <a:p>
            <a:pPr algn="l">
              <a:buFont typeface="Arial" panose="020B0604020202020204" pitchFamily="34" charset="0"/>
              <a:buChar char="•"/>
            </a:pPr>
            <a:r>
              <a:rPr lang="en-IN" b="0" i="0" dirty="0">
                <a:solidFill>
                  <a:srgbClr val="000000"/>
                </a:solidFill>
                <a:effectLst/>
                <a:latin typeface="Arial" panose="020B0604020202020204" pitchFamily="34" charset="0"/>
              </a:rPr>
              <a:t>To distinguish </a:t>
            </a:r>
            <a:r>
              <a:rPr lang="en-IN" b="0" i="0" dirty="0" err="1">
                <a:solidFill>
                  <a:srgbClr val="000000"/>
                </a:solidFill>
                <a:effectLst/>
                <a:latin typeface="Arial" panose="020B0604020202020204" pitchFamily="34" charset="0"/>
              </a:rPr>
              <a:t>kresek</a:t>
            </a:r>
            <a:r>
              <a:rPr lang="en-IN" b="0" i="0" dirty="0">
                <a:solidFill>
                  <a:srgbClr val="000000"/>
                </a:solidFill>
                <a:effectLst/>
                <a:latin typeface="Arial" panose="020B0604020202020204" pitchFamily="34" charset="0"/>
              </a:rPr>
              <a:t> symptoms from stem borer damage, the lower end of the infected seedling can be squeezed between the fingers.</a:t>
            </a:r>
          </a:p>
          <a:p>
            <a:pPr algn="l">
              <a:buFont typeface="Arial" panose="020B0604020202020204" pitchFamily="34" charset="0"/>
              <a:buChar char="•"/>
            </a:pPr>
            <a:r>
              <a:rPr lang="en-IN" b="0" i="0" dirty="0">
                <a:solidFill>
                  <a:srgbClr val="000000"/>
                </a:solidFill>
                <a:effectLst/>
                <a:latin typeface="Arial" panose="020B0604020202020204" pitchFamily="34" charset="0"/>
              </a:rPr>
              <a:t>Yellowish bacterial ooze may be seen coming out of the cut ends.</a:t>
            </a:r>
          </a:p>
          <a:p>
            <a:pPr algn="l">
              <a:buFont typeface="Arial" panose="020B0604020202020204" pitchFamily="34" charset="0"/>
              <a:buChar char="•"/>
            </a:pPr>
            <a:r>
              <a:rPr lang="en-IN" b="0" i="0" dirty="0">
                <a:solidFill>
                  <a:srgbClr val="000000"/>
                </a:solidFill>
                <a:effectLst/>
                <a:latin typeface="Arial" panose="020B0604020202020204" pitchFamily="34" charset="0"/>
              </a:rPr>
              <a:t>The cut portion can be observed against the light to see the bacterial ooze streaming out from the cut ends into the water.</a:t>
            </a:r>
          </a:p>
          <a:p>
            <a:pPr algn="l">
              <a:buFont typeface="Arial" panose="020B0604020202020204" pitchFamily="34" charset="0"/>
              <a:buChar char="•"/>
            </a:pPr>
            <a:r>
              <a:rPr lang="en-IN" b="0" i="0" dirty="0">
                <a:solidFill>
                  <a:srgbClr val="000000"/>
                </a:solidFill>
                <a:effectLst/>
                <a:latin typeface="Arial" panose="020B0604020202020204" pitchFamily="34" charset="0"/>
              </a:rPr>
              <a:t> After 1-2 hours, the water becomes turbid.</a:t>
            </a:r>
          </a:p>
          <a:p>
            <a:pPr marL="0" indent="0">
              <a:buNone/>
            </a:pPr>
            <a:r>
              <a:rPr lang="en-IN" dirty="0"/>
              <a:t/>
            </a:r>
            <a:br>
              <a:rPr lang="en-IN" dirty="0"/>
            </a:br>
            <a:endParaRPr lang="en-IN" dirty="0"/>
          </a:p>
        </p:txBody>
      </p:sp>
    </p:spTree>
    <p:extLst>
      <p:ext uri="{BB962C8B-B14F-4D97-AF65-F5344CB8AC3E}">
        <p14:creationId xmlns:p14="http://schemas.microsoft.com/office/powerpoint/2010/main" val="278136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1073F8F-1732-4EE9-BF84-8987E01350CA}"/>
              </a:ext>
            </a:extLst>
          </p:cNvPr>
          <p:cNvSpPr>
            <a:spLocks noGrp="1"/>
          </p:cNvSpPr>
          <p:nvPr>
            <p:ph type="body" idx="1"/>
          </p:nvPr>
        </p:nvSpPr>
        <p:spPr>
          <a:xfrm>
            <a:off x="839788" y="508001"/>
            <a:ext cx="5157787" cy="497840"/>
          </a:xfrm>
        </p:spPr>
        <p:txBody>
          <a:bodyPr/>
          <a:lstStyle/>
          <a:p>
            <a:r>
              <a:rPr lang="en-US" dirty="0"/>
              <a:t>LEAF BLIGHT</a:t>
            </a:r>
            <a:endParaRPr lang="en-IN" dirty="0"/>
          </a:p>
        </p:txBody>
      </p:sp>
      <p:sp>
        <p:nvSpPr>
          <p:cNvPr id="4" name="Content Placeholder 3">
            <a:extLst>
              <a:ext uri="{FF2B5EF4-FFF2-40B4-BE49-F238E27FC236}">
                <a16:creationId xmlns:a16="http://schemas.microsoft.com/office/drawing/2014/main" xmlns="" id="{6C8793CB-EC35-4D7F-91CD-709038AE469C}"/>
              </a:ext>
            </a:extLst>
          </p:cNvPr>
          <p:cNvSpPr>
            <a:spLocks noGrp="1"/>
          </p:cNvSpPr>
          <p:nvPr>
            <p:ph sz="half" idx="2"/>
          </p:nvPr>
        </p:nvSpPr>
        <p:spPr>
          <a:xfrm>
            <a:off x="839788" y="1137920"/>
            <a:ext cx="5157787" cy="5051743"/>
          </a:xfrm>
        </p:spPr>
        <p:txBody>
          <a:bodyPr>
            <a:normAutofit/>
          </a:bodyPr>
          <a:lstStyle/>
          <a:p>
            <a:pPr algn="l">
              <a:buFont typeface="Arial" panose="020B0604020202020204" pitchFamily="34" charset="0"/>
              <a:buChar char="•"/>
            </a:pPr>
            <a:r>
              <a:rPr lang="en-IN" b="0" i="0" dirty="0">
                <a:solidFill>
                  <a:srgbClr val="000000"/>
                </a:solidFill>
                <a:effectLst/>
                <a:latin typeface="Arial" panose="020B0604020202020204" pitchFamily="34" charset="0"/>
              </a:rPr>
              <a:t>Water-soaked to yellowish stripes on leaf blades </a:t>
            </a:r>
          </a:p>
          <a:p>
            <a:pPr algn="l">
              <a:buFont typeface="Arial" panose="020B0604020202020204" pitchFamily="34" charset="0"/>
              <a:buChar char="•"/>
            </a:pPr>
            <a:r>
              <a:rPr lang="en-IN" b="0" i="0" dirty="0">
                <a:solidFill>
                  <a:srgbClr val="000000"/>
                </a:solidFill>
                <a:effectLst/>
                <a:latin typeface="Arial" panose="020B0604020202020204" pitchFamily="34" charset="0"/>
              </a:rPr>
              <a:t>or starting at leaf tips with a wavy margin</a:t>
            </a:r>
          </a:p>
          <a:p>
            <a:pPr algn="l">
              <a:buFont typeface="Arial" panose="020B0604020202020204" pitchFamily="34" charset="0"/>
              <a:buChar char="•"/>
            </a:pPr>
            <a:r>
              <a:rPr lang="en-IN" b="0" i="0" dirty="0">
                <a:solidFill>
                  <a:srgbClr val="000000"/>
                </a:solidFill>
                <a:effectLst/>
                <a:latin typeface="Arial" panose="020B0604020202020204" pitchFamily="34" charset="0"/>
              </a:rPr>
              <a:t>Appearance of bacterial ooze</a:t>
            </a:r>
          </a:p>
          <a:p>
            <a:pPr algn="l">
              <a:buFont typeface="Arial" panose="020B0604020202020204" pitchFamily="34" charset="0"/>
              <a:buChar char="•"/>
            </a:pPr>
            <a:r>
              <a:rPr lang="en-IN" b="0" i="0" dirty="0">
                <a:solidFill>
                  <a:srgbClr val="000000"/>
                </a:solidFill>
                <a:effectLst/>
                <a:latin typeface="Arial" panose="020B0604020202020204" pitchFamily="34" charset="0"/>
              </a:rPr>
              <a:t>Severely infected leaves tend to dry quickly</a:t>
            </a:r>
          </a:p>
          <a:p>
            <a:pPr algn="l">
              <a:buFont typeface="Arial" panose="020B0604020202020204" pitchFamily="34" charset="0"/>
              <a:buChar char="•"/>
            </a:pPr>
            <a:r>
              <a:rPr lang="en-IN" b="0" i="0" dirty="0">
                <a:solidFill>
                  <a:srgbClr val="000000"/>
                </a:solidFill>
                <a:effectLst/>
                <a:latin typeface="Arial" panose="020B0604020202020204" pitchFamily="34" charset="0"/>
              </a:rPr>
              <a:t>loss in grain yield may be up to 60%.</a:t>
            </a:r>
          </a:p>
          <a:p>
            <a:endParaRPr lang="en-IN" dirty="0"/>
          </a:p>
        </p:txBody>
      </p:sp>
      <p:pic>
        <p:nvPicPr>
          <p:cNvPr id="8" name="Content Placeholder 7">
            <a:extLst>
              <a:ext uri="{FF2B5EF4-FFF2-40B4-BE49-F238E27FC236}">
                <a16:creationId xmlns:a16="http://schemas.microsoft.com/office/drawing/2014/main" xmlns="" id="{3E71EFD0-F198-4EB2-92AB-3A0EB564A12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27812" y="792480"/>
            <a:ext cx="5157787" cy="5262880"/>
          </a:xfrm>
        </p:spPr>
      </p:pic>
    </p:spTree>
    <p:extLst>
      <p:ext uri="{BB962C8B-B14F-4D97-AF65-F5344CB8AC3E}">
        <p14:creationId xmlns:p14="http://schemas.microsoft.com/office/powerpoint/2010/main" val="3177642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ADCDED4B-6706-431C-A2E1-5075763FA7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711200"/>
            <a:ext cx="11734799" cy="5689600"/>
          </a:xfrm>
        </p:spPr>
      </p:pic>
    </p:spTree>
    <p:extLst>
      <p:ext uri="{BB962C8B-B14F-4D97-AF65-F5344CB8AC3E}">
        <p14:creationId xmlns:p14="http://schemas.microsoft.com/office/powerpoint/2010/main" val="2975337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883AF12-5966-409C-82B2-C83E40D6782B}"/>
              </a:ext>
            </a:extLst>
          </p:cNvPr>
          <p:cNvPicPr>
            <a:picLocks noGrp="1" noChangeAspect="1"/>
          </p:cNvPicPr>
          <p:nvPr>
            <p:ph sz="half" idx="2"/>
          </p:nvPr>
        </p:nvPicPr>
        <p:blipFill>
          <a:blip r:embed="rId2"/>
          <a:stretch>
            <a:fillRect/>
          </a:stretch>
        </p:blipFill>
        <p:spPr>
          <a:xfrm>
            <a:off x="711200" y="944880"/>
            <a:ext cx="5008880" cy="5244783"/>
          </a:xfrm>
          <a:prstGeom prst="rect">
            <a:avLst/>
          </a:prstGeom>
        </p:spPr>
      </p:pic>
      <p:pic>
        <p:nvPicPr>
          <p:cNvPr id="2050" name="Picture 2">
            <a:extLst>
              <a:ext uri="{FF2B5EF4-FFF2-40B4-BE49-F238E27FC236}">
                <a16:creationId xmlns:a16="http://schemas.microsoft.com/office/drawing/2014/main" xmlns="" id="{774535B9-C9C1-4D49-BDAF-8500C79093D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63920" y="1026160"/>
            <a:ext cx="5283200" cy="516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056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9958D90-ED78-49E2-89BE-CFDF75891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 y="772160"/>
            <a:ext cx="10474959" cy="5394959"/>
          </a:xfrm>
          <a:prstGeom prst="rect">
            <a:avLst/>
          </a:prstGeom>
        </p:spPr>
      </p:pic>
    </p:spTree>
    <p:extLst>
      <p:ext uri="{BB962C8B-B14F-4D97-AF65-F5344CB8AC3E}">
        <p14:creationId xmlns:p14="http://schemas.microsoft.com/office/powerpoint/2010/main" val="191957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724242-CDF6-4A56-8A02-69E2A314551C}"/>
              </a:ext>
            </a:extLst>
          </p:cNvPr>
          <p:cNvSpPr>
            <a:spLocks noGrp="1"/>
          </p:cNvSpPr>
          <p:nvPr>
            <p:ph idx="1"/>
          </p:nvPr>
        </p:nvSpPr>
        <p:spPr/>
        <p:txBody>
          <a:bodyPr/>
          <a:lstStyle/>
          <a:p>
            <a:r>
              <a:rPr lang="en-IN" dirty="0"/>
              <a:t>7-8 aphid per plant indicates </a:t>
            </a:r>
          </a:p>
          <a:p>
            <a:pPr marL="514350" indent="-514350">
              <a:buAutoNum type="alphaLcPeriod"/>
            </a:pPr>
            <a:r>
              <a:rPr lang="en-IN" dirty="0"/>
              <a:t>Immune genotype</a:t>
            </a:r>
          </a:p>
          <a:p>
            <a:pPr marL="514350" indent="-514350">
              <a:buAutoNum type="alphaLcPeriod"/>
            </a:pPr>
            <a:r>
              <a:rPr lang="en-IN" dirty="0"/>
              <a:t>Resistant genotype</a:t>
            </a:r>
          </a:p>
          <a:p>
            <a:pPr marL="514350" indent="-514350">
              <a:buAutoNum type="alphaLcPeriod"/>
            </a:pPr>
            <a:r>
              <a:rPr lang="en-IN" dirty="0"/>
              <a:t>Tolerant genotype</a:t>
            </a:r>
          </a:p>
          <a:p>
            <a:pPr marL="514350" indent="-514350">
              <a:buAutoNum type="alphaLcPeriod"/>
            </a:pPr>
            <a:r>
              <a:rPr lang="en-IN" dirty="0"/>
              <a:t>Susceptible genotype</a:t>
            </a:r>
          </a:p>
        </p:txBody>
      </p:sp>
    </p:spTree>
    <p:extLst>
      <p:ext uri="{BB962C8B-B14F-4D97-AF65-F5344CB8AC3E}">
        <p14:creationId xmlns:p14="http://schemas.microsoft.com/office/powerpoint/2010/main" val="681495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826011-9E56-46B3-8336-3626A57A9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619760"/>
            <a:ext cx="11196320" cy="5394960"/>
          </a:xfrm>
          <a:prstGeom prst="rect">
            <a:avLst/>
          </a:prstGeom>
        </p:spPr>
      </p:pic>
    </p:spTree>
    <p:extLst>
      <p:ext uri="{BB962C8B-B14F-4D97-AF65-F5344CB8AC3E}">
        <p14:creationId xmlns:p14="http://schemas.microsoft.com/office/powerpoint/2010/main" val="353264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E77FCECD-2A38-485B-9688-B60E5BB93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 y="627698"/>
            <a:ext cx="5608320" cy="50301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BAC6BDE3-07BE-4EC7-B863-4CFB12EBB90B}"/>
              </a:ext>
            </a:extLst>
          </p:cNvPr>
          <p:cNvPicPr>
            <a:picLocks noChangeAspect="1"/>
          </p:cNvPicPr>
          <p:nvPr/>
        </p:nvPicPr>
        <p:blipFill>
          <a:blip r:embed="rId3"/>
          <a:stretch>
            <a:fillRect/>
          </a:stretch>
        </p:blipFill>
        <p:spPr>
          <a:xfrm>
            <a:off x="6167120" y="627698"/>
            <a:ext cx="5130800" cy="5305742"/>
          </a:xfrm>
          <a:prstGeom prst="rect">
            <a:avLst/>
          </a:prstGeom>
        </p:spPr>
      </p:pic>
    </p:spTree>
    <p:extLst>
      <p:ext uri="{BB962C8B-B14F-4D97-AF65-F5344CB8AC3E}">
        <p14:creationId xmlns:p14="http://schemas.microsoft.com/office/powerpoint/2010/main" val="318271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826A1C0-2C63-4CF9-8111-0015AF94F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120" y="670560"/>
            <a:ext cx="9997440" cy="5862320"/>
          </a:xfrm>
        </p:spPr>
      </p:pic>
    </p:spTree>
    <p:extLst>
      <p:ext uri="{BB962C8B-B14F-4D97-AF65-F5344CB8AC3E}">
        <p14:creationId xmlns:p14="http://schemas.microsoft.com/office/powerpoint/2010/main" val="199148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81BB7C-FB30-43BF-BF12-6BF2B82B693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E62781B5-E6D3-49A6-9FAD-7780FA092CD8}"/>
              </a:ext>
            </a:extLst>
          </p:cNvPr>
          <p:cNvSpPr>
            <a:spLocks noGrp="1"/>
          </p:cNvSpPr>
          <p:nvPr>
            <p:ph idx="1"/>
          </p:nvPr>
        </p:nvSpPr>
        <p:spPr/>
        <p:txBody>
          <a:bodyPr/>
          <a:lstStyle/>
          <a:p>
            <a:r>
              <a:rPr lang="en-IN" dirty="0"/>
              <a:t>Response value for MR infection type is</a:t>
            </a:r>
          </a:p>
          <a:p>
            <a:pPr marL="514350" indent="-514350">
              <a:buAutoNum type="alphaLcPeriod"/>
            </a:pPr>
            <a:r>
              <a:rPr lang="en-IN" dirty="0"/>
              <a:t>0</a:t>
            </a:r>
          </a:p>
          <a:p>
            <a:pPr marL="514350" indent="-514350">
              <a:buAutoNum type="alphaLcPeriod"/>
            </a:pPr>
            <a:r>
              <a:rPr lang="en-IN" dirty="0"/>
              <a:t>0.2</a:t>
            </a:r>
          </a:p>
          <a:p>
            <a:pPr marL="514350" indent="-514350">
              <a:buAutoNum type="alphaLcPeriod"/>
            </a:pPr>
            <a:r>
              <a:rPr lang="en-IN" dirty="0"/>
              <a:t>0.4</a:t>
            </a:r>
          </a:p>
          <a:p>
            <a:pPr marL="514350" indent="-514350">
              <a:buAutoNum type="alphaLcPeriod"/>
            </a:pPr>
            <a:r>
              <a:rPr lang="en-IN" dirty="0"/>
              <a:t>0.8</a:t>
            </a:r>
          </a:p>
        </p:txBody>
      </p:sp>
    </p:spTree>
    <p:extLst>
      <p:ext uri="{BB962C8B-B14F-4D97-AF65-F5344CB8AC3E}">
        <p14:creationId xmlns:p14="http://schemas.microsoft.com/office/powerpoint/2010/main" val="188503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0BC9FBC-E2A8-4E18-850C-1B5E1E988C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1005840"/>
            <a:ext cx="7904480" cy="5171123"/>
          </a:xfrm>
        </p:spPr>
      </p:pic>
    </p:spTree>
    <p:extLst>
      <p:ext uri="{BB962C8B-B14F-4D97-AF65-F5344CB8AC3E}">
        <p14:creationId xmlns:p14="http://schemas.microsoft.com/office/powerpoint/2010/main" val="111482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F4A734-116C-486E-A932-5A7C51E0E653}"/>
              </a:ext>
            </a:extLst>
          </p:cNvPr>
          <p:cNvSpPr>
            <a:spLocks noGrp="1"/>
          </p:cNvSpPr>
          <p:nvPr>
            <p:ph idx="1"/>
          </p:nvPr>
        </p:nvSpPr>
        <p:spPr/>
        <p:txBody>
          <a:bodyPr/>
          <a:lstStyle/>
          <a:p>
            <a:r>
              <a:rPr lang="en-IN" dirty="0"/>
              <a:t>LTN is a morphological marker for stem rust of wheat (T/F)</a:t>
            </a:r>
          </a:p>
        </p:txBody>
      </p:sp>
    </p:spTree>
    <p:extLst>
      <p:ext uri="{BB962C8B-B14F-4D97-AF65-F5344CB8AC3E}">
        <p14:creationId xmlns:p14="http://schemas.microsoft.com/office/powerpoint/2010/main" val="296030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DE374-A778-4A22-B985-EA5D9564925B}"/>
              </a:ext>
            </a:extLst>
          </p:cNvPr>
          <p:cNvSpPr>
            <a:spLocks noGrp="1"/>
          </p:cNvSpPr>
          <p:nvPr>
            <p:ph type="title"/>
          </p:nvPr>
        </p:nvSpPr>
        <p:spPr>
          <a:xfrm>
            <a:off x="838200" y="1330960"/>
            <a:ext cx="10515600" cy="2098040"/>
          </a:xfrm>
          <a:solidFill>
            <a:schemeClr val="accent2"/>
          </a:solidFill>
        </p:spPr>
        <p:txBody>
          <a:bodyPr>
            <a:normAutofit/>
          </a:bodyPr>
          <a:lstStyle/>
          <a:p>
            <a:pPr algn="ctr"/>
            <a:r>
              <a:rPr lang="en-IN" sz="2400" b="1" i="0" u="none" strike="noStrike" baseline="0" dirty="0">
                <a:solidFill>
                  <a:srgbClr val="000000"/>
                </a:solidFill>
                <a:latin typeface="Times New Roman" panose="02020603050405020304" pitchFamily="18" charset="0"/>
              </a:rPr>
              <a:t>Screening Techniques for Diseases Resistance: </a:t>
            </a:r>
            <a:endParaRPr lang="en-IN" sz="2400" dirty="0"/>
          </a:p>
        </p:txBody>
      </p:sp>
    </p:spTree>
    <p:extLst>
      <p:ext uri="{BB962C8B-B14F-4D97-AF65-F5344CB8AC3E}">
        <p14:creationId xmlns:p14="http://schemas.microsoft.com/office/powerpoint/2010/main" val="219597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4ED94D3-E8D4-4956-A745-D5785E129E92}"/>
              </a:ext>
            </a:extLst>
          </p:cNvPr>
          <p:cNvSpPr>
            <a:spLocks noGrp="1"/>
          </p:cNvSpPr>
          <p:nvPr>
            <p:ph idx="1"/>
          </p:nvPr>
        </p:nvSpPr>
        <p:spPr>
          <a:xfrm>
            <a:off x="838200" y="1825625"/>
            <a:ext cx="10515600" cy="1222375"/>
          </a:xfrm>
        </p:spPr>
        <p:txBody>
          <a:bodyPr/>
          <a:lstStyle/>
          <a:p>
            <a:r>
              <a:rPr lang="en-IN" sz="2400" b="1" dirty="0">
                <a:latin typeface="Times New Roman" panose="02020603050405020304" pitchFamily="18" charset="0"/>
                <a:cs typeface="Times New Roman" panose="02020603050405020304" pitchFamily="18" charset="0"/>
              </a:rPr>
              <a:t>Why artificial inoculation or creation of </a:t>
            </a:r>
            <a:r>
              <a:rPr lang="en-IN" sz="2400" b="1" i="0" u="none" strike="noStrike" baseline="0" dirty="0">
                <a:solidFill>
                  <a:srgbClr val="000000"/>
                </a:solidFill>
                <a:latin typeface="Times New Roman" panose="02020603050405020304" pitchFamily="18" charset="0"/>
                <a:cs typeface="Times New Roman" panose="02020603050405020304" pitchFamily="18" charset="0"/>
              </a:rPr>
              <a:t>Artificial </a:t>
            </a:r>
            <a:r>
              <a:rPr lang="en-IN" sz="2400" b="1" i="0" u="none" strike="noStrike" baseline="0" dirty="0" smtClean="0">
                <a:solidFill>
                  <a:srgbClr val="000000"/>
                </a:solidFill>
                <a:latin typeface="Times New Roman" panose="02020603050405020304" pitchFamily="18" charset="0"/>
                <a:cs typeface="Times New Roman" panose="02020603050405020304" pitchFamily="18" charset="0"/>
              </a:rPr>
              <a:t>epiphytotic</a:t>
            </a:r>
            <a:r>
              <a:rPr lang="en-IN" sz="1800" b="1" i="0" u="none" strike="noStrike" baseline="0" dirty="0" smtClean="0">
                <a:solidFill>
                  <a:srgbClr val="000000"/>
                </a:solidFill>
                <a:latin typeface="Times New Roman" panose="02020603050405020304" pitchFamily="18" charset="0"/>
              </a:rPr>
              <a:t> </a:t>
            </a:r>
            <a:r>
              <a:rPr lang="en-IN" dirty="0"/>
              <a:t>?</a:t>
            </a:r>
          </a:p>
          <a:p>
            <a:endParaRPr lang="en-IN" dirty="0"/>
          </a:p>
        </p:txBody>
      </p:sp>
    </p:spTree>
    <p:extLst>
      <p:ext uri="{BB962C8B-B14F-4D97-AF65-F5344CB8AC3E}">
        <p14:creationId xmlns:p14="http://schemas.microsoft.com/office/powerpoint/2010/main" val="14581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753</Words>
  <Application>Microsoft Office PowerPoint</Application>
  <PresentationFormat>Custom</PresentationFormat>
  <Paragraphs>83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Techniques for Diseases Resistance: </vt:lpstr>
      <vt:lpstr>PowerPoint Presentation</vt:lpstr>
      <vt:lpstr> 1. Artificial inoculation  </vt:lpstr>
      <vt:lpstr>PowerPoint Presentation</vt:lpstr>
      <vt:lpstr>PowerPoint Presentation</vt:lpstr>
      <vt:lpstr>Artificial epiphytotics</vt:lpstr>
      <vt:lpstr>PowerPoint Presentation</vt:lpstr>
      <vt:lpstr>PowerPoint Presentation</vt:lpstr>
      <vt:lpstr>PowerPoint Presentation</vt:lpstr>
      <vt:lpstr>PowerPoint Presentation</vt:lpstr>
      <vt:lpstr>2. Measurement of the intensity of disease infection. </vt:lpstr>
      <vt:lpstr>PowerPoint Presentation</vt:lpstr>
      <vt:lpstr>PowerPoint Presentation</vt:lpstr>
      <vt:lpstr>PowerPoint Presentation</vt:lpstr>
      <vt:lpstr>PowerPoint Presentation</vt:lpstr>
      <vt:lpstr>Phenotypic screening methods for diseases caused by bacteria</vt:lpstr>
      <vt:lpstr>  Bacterial leaf blight  (Xanthomonas oryzae pv. Oryzae)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study phenotypic screening methods for diseases caused by fungi and bacteria</dc:title>
  <dc:creator>ashutosh kumar</dc:creator>
  <cp:lastModifiedBy>cutm</cp:lastModifiedBy>
  <cp:revision>14</cp:revision>
  <dcterms:created xsi:type="dcterms:W3CDTF">2022-03-03T05:03:35Z</dcterms:created>
  <dcterms:modified xsi:type="dcterms:W3CDTF">2023-07-11T09:49:47Z</dcterms:modified>
</cp:coreProperties>
</file>