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92" r:id="rId5"/>
    <p:sldId id="263" r:id="rId6"/>
    <p:sldId id="264" r:id="rId7"/>
    <p:sldId id="265" r:id="rId8"/>
    <p:sldId id="294" r:id="rId9"/>
    <p:sldId id="268" r:id="rId10"/>
    <p:sldId id="269" r:id="rId11"/>
    <p:sldId id="270" r:id="rId12"/>
    <p:sldId id="295" r:id="rId13"/>
    <p:sldId id="266" r:id="rId14"/>
    <p:sldId id="267" r:id="rId15"/>
    <p:sldId id="272" r:id="rId16"/>
    <p:sldId id="258" r:id="rId17"/>
    <p:sldId id="296" r:id="rId18"/>
    <p:sldId id="475" r:id="rId19"/>
    <p:sldId id="273" r:id="rId20"/>
    <p:sldId id="474" r:id="rId21"/>
    <p:sldId id="274" r:id="rId22"/>
    <p:sldId id="275" r:id="rId23"/>
    <p:sldId id="476" r:id="rId24"/>
    <p:sldId id="276" r:id="rId25"/>
    <p:sldId id="290" r:id="rId26"/>
    <p:sldId id="477" r:id="rId27"/>
    <p:sldId id="260" r:id="rId28"/>
    <p:sldId id="478" r:id="rId29"/>
    <p:sldId id="479" r:id="rId30"/>
    <p:sldId id="277" r:id="rId31"/>
    <p:sldId id="278" r:id="rId32"/>
    <p:sldId id="481" r:id="rId33"/>
    <p:sldId id="287" r:id="rId34"/>
    <p:sldId id="482" r:id="rId35"/>
    <p:sldId id="279" r:id="rId36"/>
    <p:sldId id="280" r:id="rId37"/>
    <p:sldId id="284" r:id="rId38"/>
    <p:sldId id="483" r:id="rId39"/>
    <p:sldId id="281" r:id="rId40"/>
    <p:sldId id="283" r:id="rId41"/>
    <p:sldId id="282" r:id="rId42"/>
    <p:sldId id="285" r:id="rId43"/>
    <p:sldId id="484" r:id="rId44"/>
    <p:sldId id="286" r:id="rId45"/>
    <p:sldId id="289" r:id="rId46"/>
    <p:sldId id="291" r:id="rId47"/>
    <p:sldId id="48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5D5EC-8B5D-48B5-8571-3956AF12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7087CD-627E-409B-A358-9E967D379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DFF08-E579-43AC-8262-3C2415FF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FD93A5-475F-41EC-B950-2FDAF20A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ADDEB-C51E-4047-9123-9240CAC3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7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CE8C2-FC2C-4612-AB10-B887901C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8F9EA8-979C-429B-96F3-B4566CFAB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6816F7-3A6A-4FC4-AE18-DB98E1C9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DA305-A684-4787-8CDD-C8951E4B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814587-378D-4D21-AE1A-9C737065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045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D98B66-4D6F-453D-A08E-03B3CBCA0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6408D2-E335-4455-A967-DED8C6C4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BCEBC2-8C04-49D1-8746-16B0488C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01434-B2AB-49BC-8677-03E21746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0226E-74C7-4FA8-A0BB-E6C18B81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5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A931B-775D-493C-BC4A-93EA8181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204F5-E23E-4349-9314-B3D2F8E0F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B77BCF-294B-4E15-BC6F-567D37F3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567E9-A0B2-4453-8527-74BBBB7D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AAAF2F-CB28-4D8A-BA0A-E0C6C2F0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6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B6F9D-2093-4663-B232-9E91BA07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3EDBEA-2DF6-418E-951D-C12ADBA8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9CD142-88D3-451A-B850-121379F8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E172D4-ADBA-4C10-BE41-669FFB24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467D7-B32F-4744-945D-D5B13102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25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DBC57-351B-4CC9-8446-41893AD2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D0590-EB93-454E-941B-1A4882300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9D0EC-A580-4E9A-A269-A6A841C6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8E36CC-FE75-4F9F-9D7E-24522E29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658CFB-D13E-443E-9E81-AF704297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B1C801-9C62-4072-9C32-51DBA33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99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4CBCA-4C39-4AD5-B318-840353C2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044EC-2DE9-4DD2-B3B0-27E2DE94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92F57A-36CE-4696-B5BF-653A3EE30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AAB840-1C7E-4B6D-953F-1993031C7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593D9-E3AD-49D4-85FA-2E61D02D3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50257-3F5B-449F-BA0D-E02F6750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E573CE-E773-4827-80A7-A25BFCF4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AA78A9-8958-484B-B2C9-C11240C2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45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759EA-0513-4252-BB13-5A0F3D0F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5B3061-7EDB-4CA8-83EA-342D6D79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E39A27-F58C-4DBC-81D6-D759843E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71CAF0-0B74-45B6-8A2D-A448C8AF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5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50D68E-C508-4DB0-B3AD-C3231691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467CD7-FF63-4A80-BD3D-5AB5F8AD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92562A-DD06-43B6-BE96-96C4CB23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6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B9082-DA56-4BA4-9EE7-8679D4D8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661E0-49A8-4DC6-A7CB-ECE7B83E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5F0BB9-77BD-4F27-9F27-1375B27E4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3FB866-0014-4539-9725-D0F196F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4E820F-85E9-4BE3-BFE7-3924395D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C6ADBE-764B-4C04-BC00-63BD8BD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43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90BA2-1D8B-4EDF-9FF7-6758C4BC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6FA834-9AC5-4EFB-B3E1-F6BC7353D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EE4E22-9785-4358-A1E1-012E70E78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59420E-270C-43C7-9D79-27B98EC3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7921D9-3E26-4EC8-8BF0-EAECDFFB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5D54C2-82D5-4EBB-BE34-C0701F16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52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9F5B2F-884C-4A42-8AA9-FB3F3A5C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B821C4-8D9C-4CAA-8606-8235D320C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26D82-6AD3-4104-B2C1-CEE53C788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0017-A3DD-42D8-B319-F06909D9556B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865856-3BBC-401B-8292-A6D4059E9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6C98C-4A2B-41F8-B56C-61A06CE52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6637-23FF-4D6D-8EDD-592D4BE2CB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9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34440"/>
            <a:ext cx="1138428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IN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study phenotypic screening techniques for sucking pests and chewing pests - traits to be observed at plant and insect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level</a:t>
            </a:r>
            <a:r>
              <a:rPr lang="e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3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2E0812C-27EA-493E-A9A1-8C708D8DD6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Abiotic Factors on Population Dynamics of Sucking Insect Pests</a:t>
            </a:r>
            <a:br>
              <a:rPr lang="en-IN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Transgenic Cotton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C92E4EF-4096-4168-BC44-8EBBAD28F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sz="1800" b="1" i="0" u="none" strike="noStrike" baseline="0" dirty="0">
                <a:latin typeface="TimesNewRomanPS-BoldMT"/>
              </a:rPr>
              <a:t>A field experiment was conducted to investigate the impact of abiotic factors on population dynamics of</a:t>
            </a:r>
          </a:p>
          <a:p>
            <a:pPr marL="0" indent="0" algn="just">
              <a:buNone/>
            </a:pPr>
            <a:r>
              <a:rPr lang="en-IN" sz="1800" b="1" i="0" u="none" strike="noStrike" baseline="0" dirty="0">
                <a:latin typeface="TimesNewRomanPS-BoldMT"/>
              </a:rPr>
              <a:t>   sucking insect pests in transgenic cotton </a:t>
            </a:r>
            <a:r>
              <a:rPr lang="en-IN" sz="1800" b="1" i="1" u="none" strike="noStrike" baseline="0" dirty="0">
                <a:latin typeface="TimesNewRomanPS-BoldItalicMT"/>
              </a:rPr>
              <a:t>cv</a:t>
            </a:r>
            <a:r>
              <a:rPr lang="en-IN" sz="1800" b="1" i="0" u="none" strike="noStrike" baseline="0" dirty="0">
                <a:latin typeface="TimesNewRomanPS-BoldMT"/>
              </a:rPr>
              <a:t>. RCH-138 </a:t>
            </a:r>
            <a:r>
              <a:rPr lang="en-IN" sz="1800" b="1" i="0" u="none" strike="noStrike" baseline="0" dirty="0" err="1">
                <a:latin typeface="TimesNewRomanPS-BoldMT"/>
              </a:rPr>
              <a:t>Bt</a:t>
            </a:r>
            <a:r>
              <a:rPr lang="en-IN" sz="1800" b="1" i="0" u="none" strike="noStrike" baseline="0" dirty="0">
                <a:latin typeface="TimesNewRomanPS-BoldMT"/>
              </a:rPr>
              <a:t> </a:t>
            </a:r>
            <a:r>
              <a:rPr lang="en-IN" sz="1800" b="1" i="1" u="none" strike="noStrike" baseline="0" dirty="0">
                <a:latin typeface="TimesNewRomanPS-BoldItalicMT"/>
              </a:rPr>
              <a:t>viz., </a:t>
            </a:r>
            <a:r>
              <a:rPr lang="en-IN" sz="1800" b="1" i="0" u="none" strike="noStrike" baseline="0" dirty="0">
                <a:latin typeface="TimesNewRomanPS-BoldMT"/>
              </a:rPr>
              <a:t>aphid (</a:t>
            </a:r>
            <a:r>
              <a:rPr lang="en-IN" sz="1800" b="1" i="1" u="none" strike="noStrike" baseline="0" dirty="0">
                <a:latin typeface="TimesNewRomanPS-BoldItalicMT"/>
              </a:rPr>
              <a:t>Aphis gossypii </a:t>
            </a:r>
            <a:r>
              <a:rPr lang="en-IN" sz="1800" b="1" i="0" u="none" strike="noStrike" baseline="0" dirty="0">
                <a:latin typeface="TimesNewRomanPS-BoldMT"/>
              </a:rPr>
              <a:t>Glover), </a:t>
            </a:r>
            <a:r>
              <a:rPr lang="en-IN" sz="1800" b="1" i="0" u="none" strike="noStrike" baseline="0" dirty="0" err="1">
                <a:latin typeface="TimesNewRomanPS-BoldMT"/>
              </a:rPr>
              <a:t>jassid</a:t>
            </a:r>
            <a:r>
              <a:rPr lang="en-IN" sz="1800" b="1" dirty="0">
                <a:latin typeface="TimesNewRomanPS-BoldMT"/>
              </a:rPr>
              <a:t> </a:t>
            </a:r>
            <a:r>
              <a:rPr lang="en-IN" sz="1800" b="1" i="0" u="none" strike="noStrike" baseline="0" dirty="0">
                <a:latin typeface="TimesNewRomanPS-BoldMT"/>
              </a:rPr>
              <a:t>(</a:t>
            </a:r>
            <a:r>
              <a:rPr lang="en-IN" sz="1800" b="1" i="1" u="none" strike="noStrike" baseline="0" dirty="0" err="1">
                <a:latin typeface="TimesNewRomanPS-BoldItalicMT"/>
              </a:rPr>
              <a:t>Amrasca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1" u="none" strike="noStrike" baseline="0" dirty="0" err="1">
                <a:latin typeface="TimesNewRomanPS-BoldItalicMT"/>
              </a:rPr>
              <a:t>biguttula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1" u="none" strike="noStrike" baseline="0" dirty="0" err="1">
                <a:latin typeface="TimesNewRomanPS-BoldItalicMT"/>
              </a:rPr>
              <a:t>biguttula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0" u="none" strike="noStrike" baseline="0" dirty="0">
                <a:latin typeface="TimesNewRomanPS-BoldMT"/>
              </a:rPr>
              <a:t>Ishida), whitefly (</a:t>
            </a:r>
            <a:r>
              <a:rPr lang="en-IN" sz="1800" b="1" i="1" u="none" strike="noStrike" baseline="0" dirty="0" err="1">
                <a:latin typeface="TimesNewRomanPS-BoldItalicMT"/>
              </a:rPr>
              <a:t>Bemisia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1" u="none" strike="noStrike" baseline="0" dirty="0" err="1">
                <a:latin typeface="TimesNewRomanPS-BoldItalicMT"/>
              </a:rPr>
              <a:t>tabaci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0" u="none" strike="noStrike" baseline="0" dirty="0" err="1">
                <a:latin typeface="TimesNewRomanPS-BoldMT"/>
              </a:rPr>
              <a:t>Gennadius</a:t>
            </a:r>
            <a:r>
              <a:rPr lang="en-IN" sz="1800" b="1" i="0" u="none" strike="noStrike" baseline="0" dirty="0">
                <a:latin typeface="TimesNewRomanPS-BoldMT"/>
              </a:rPr>
              <a:t>), thrips (</a:t>
            </a:r>
            <a:r>
              <a:rPr lang="en-IN" sz="1800" b="1" i="1" u="none" strike="noStrike" baseline="0" dirty="0">
                <a:latin typeface="TimesNewRomanPS-BoldItalicMT"/>
              </a:rPr>
              <a:t>Thrips </a:t>
            </a:r>
            <a:r>
              <a:rPr lang="en-IN" sz="1800" b="1" i="1" u="none" strike="noStrike" baseline="0" dirty="0" err="1">
                <a:latin typeface="TimesNewRomanPS-BoldItalicMT"/>
              </a:rPr>
              <a:t>tabaci</a:t>
            </a:r>
            <a:r>
              <a:rPr lang="en-IN" sz="1800" b="1" i="1" dirty="0">
                <a:latin typeface="TimesNewRomanPS-BoldItalicMT"/>
              </a:rPr>
              <a:t> </a:t>
            </a:r>
            <a:r>
              <a:rPr lang="en-IN" sz="1800" b="1" i="0" u="none" strike="noStrike" baseline="0" dirty="0">
                <a:latin typeface="TimesNewRomanPS-BoldMT"/>
              </a:rPr>
              <a:t>Lindeman) and mealybug (</a:t>
            </a:r>
            <a:r>
              <a:rPr lang="en-IN" sz="1800" b="1" i="1" u="none" strike="noStrike" baseline="0" dirty="0" err="1">
                <a:latin typeface="TimesNewRomanPS-BoldItalicMT"/>
              </a:rPr>
              <a:t>Phenaccocus</a:t>
            </a:r>
            <a:r>
              <a:rPr lang="en-IN" sz="1800" b="1" i="1" u="none" strike="noStrike" baseline="0" dirty="0">
                <a:latin typeface="TimesNewRomanPS-BoldItalicMT"/>
              </a:rPr>
              <a:t> </a:t>
            </a:r>
            <a:r>
              <a:rPr lang="en-IN" sz="1800" b="1" i="1" u="none" strike="noStrike" baseline="0" dirty="0" err="1">
                <a:latin typeface="TimesNewRomanPS-BoldItalicMT"/>
              </a:rPr>
              <a:t>solenopsis</a:t>
            </a:r>
            <a:r>
              <a:rPr lang="en-IN" sz="1800" b="1" i="1" dirty="0">
                <a:latin typeface="TimesNewRomanPS-BoldItalicMT"/>
              </a:rPr>
              <a:t> </a:t>
            </a:r>
            <a:r>
              <a:rPr lang="en-IN" sz="1800" b="1" i="0" u="none" strike="noStrike" baseline="0" dirty="0">
                <a:latin typeface="TimesNewRomanPS-BoldMT"/>
              </a:rPr>
              <a:t>Tinsley) under unprotected condition.</a:t>
            </a:r>
          </a:p>
          <a:p>
            <a:pPr marL="0" indent="0" algn="just">
              <a:buNone/>
            </a:pPr>
            <a:endParaRPr lang="en-IN" sz="1800" b="1" i="0" u="none" strike="noStrike" baseline="0" dirty="0">
              <a:latin typeface="TimesNewRomanPS-BoldMT"/>
            </a:endParaRPr>
          </a:p>
          <a:p>
            <a:pPr algn="just"/>
            <a:r>
              <a:rPr lang="en-IN" sz="1800" b="1" i="0" u="none" strike="noStrike" baseline="0" dirty="0">
                <a:latin typeface="TimesNewRomanPS-BoldMT"/>
              </a:rPr>
              <a:t>The results of the field study revealed that the sucking pest population was found throughout the year from first fortnight of August to end of January.</a:t>
            </a:r>
          </a:p>
          <a:p>
            <a:pPr algn="just"/>
            <a:endParaRPr lang="en-IN" sz="1800" b="1" i="0" u="none" strike="noStrike" baseline="0" dirty="0">
              <a:latin typeface="TimesNewRomanPS-BoldMT"/>
            </a:endParaRPr>
          </a:p>
          <a:p>
            <a:pPr algn="just"/>
            <a:r>
              <a:rPr lang="en-IN" sz="1800" b="1" i="0" u="none" strike="noStrike" baseline="0" dirty="0">
                <a:latin typeface="TimesNewRomanPS-BoldMT"/>
              </a:rPr>
              <a:t>Correlation analysis with the weather parameters </a:t>
            </a:r>
            <a:r>
              <a:rPr lang="en-IN" sz="1800" b="1" i="1" u="none" strike="noStrike" baseline="0" dirty="0">
                <a:latin typeface="TimesNewRomanPS-BoldItalicMT"/>
              </a:rPr>
              <a:t>viz</a:t>
            </a:r>
            <a:r>
              <a:rPr lang="en-IN" sz="1800" b="1" i="0" u="none" strike="noStrike" baseline="0" dirty="0">
                <a:latin typeface="TimesNewRomanPS-BoldMT"/>
              </a:rPr>
              <a:t>., temperature, relative humidity, wind velocity, sunshine hours and rainfall revealed that maximum temperature showed significant positive effect on all the sucking insect pests.</a:t>
            </a:r>
          </a:p>
          <a:p>
            <a:pPr marL="0" indent="0" algn="just">
              <a:buNone/>
            </a:pPr>
            <a:endParaRPr lang="en-IN" sz="1800" b="1" i="0" u="none" strike="noStrike" baseline="0" dirty="0">
              <a:latin typeface="TimesNewRomanPS-BoldMT"/>
            </a:endParaRPr>
          </a:p>
          <a:p>
            <a:pPr algn="just"/>
            <a:r>
              <a:rPr lang="en-IN" sz="1800" b="1" i="0" u="none" strike="noStrike" baseline="0" dirty="0">
                <a:latin typeface="TimesNewRomanPS-BoldMT"/>
              </a:rPr>
              <a:t>The minimum temperature showed negative effect on aphid population and non significant effect on whitefly and thrips population. The relative humidity has non-significant effect, whereas precipitation has negative effect on all the sucking pests.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479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8F04A8-3E0C-4507-99CA-55AFBC536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985521"/>
            <a:ext cx="9621520" cy="4562078"/>
          </a:xfrm>
        </p:spPr>
      </p:pic>
    </p:spTree>
    <p:extLst>
      <p:ext uri="{BB962C8B-B14F-4D97-AF65-F5344CB8AC3E}">
        <p14:creationId xmlns:p14="http://schemas.microsoft.com/office/powerpoint/2010/main" val="376575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DF0A3-9854-4860-9FBC-E15F261C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1"/>
            <a:ext cx="10515600" cy="3088640"/>
          </a:xfrm>
        </p:spPr>
        <p:txBody>
          <a:bodyPr/>
          <a:lstStyle/>
          <a:p>
            <a:r>
              <a:rPr lang="en-US" b="1" dirty="0"/>
              <a:t>Population dynamics of any pest on crop is highly influenced by weather condition(T/F)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2813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8D82549-6310-4581-A851-4949C334D8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Chewing and biting pests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64CA489-BD2F-48A3-8437-89E0CDFF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bite into and chew the leaves, stems, buds, flowers, and even the roots of plants.</a:t>
            </a:r>
          </a:p>
          <a:p>
            <a:r>
              <a:rPr lang="en-IN" b="1" i="0" dirty="0">
                <a:solidFill>
                  <a:srgbClr val="FF0000"/>
                </a:solidFill>
                <a:effectLst/>
                <a:latin typeface="museo-sans"/>
              </a:rPr>
              <a:t>Damage caused by these insects includes-</a:t>
            </a: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 holes in the leaves or stems; </a:t>
            </a:r>
          </a:p>
          <a:p>
            <a:r>
              <a:rPr lang="en-IN" b="0" i="0" dirty="0" err="1">
                <a:solidFill>
                  <a:srgbClr val="000000"/>
                </a:solidFill>
                <a:effectLst/>
                <a:latin typeface="museo-sans"/>
              </a:rPr>
              <a:t>semicircular</a:t>
            </a:r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 holes along the edges of the leaves; </a:t>
            </a: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discolouration on the surface or the edges of the foliage and flower petal; severed stems and leaves; </a:t>
            </a: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and plant wilting.</a:t>
            </a:r>
          </a:p>
        </p:txBody>
      </p:sp>
    </p:spTree>
    <p:extLst>
      <p:ext uri="{BB962C8B-B14F-4D97-AF65-F5344CB8AC3E}">
        <p14:creationId xmlns:p14="http://schemas.microsoft.com/office/powerpoint/2010/main" val="251962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6B19F-DD1A-4D3E-B16C-B7D89D3A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N" b="1" i="0" cap="all" dirty="0">
                <a:solidFill>
                  <a:srgbClr val="000000"/>
                </a:solidFill>
                <a:effectLst/>
                <a:latin typeface="museo-sans"/>
              </a:rPr>
              <a:t>EXAMPLES INCLUDE:</a:t>
            </a:r>
          </a:p>
          <a:p>
            <a:pPr algn="l"/>
            <a:r>
              <a:rPr lang="en-IN" b="0" i="0" dirty="0">
                <a:solidFill>
                  <a:srgbClr val="000000"/>
                </a:solidFill>
                <a:effectLst/>
                <a:latin typeface="museo-sans"/>
              </a:rPr>
              <a:t>Chewing and biting pests include Helicoverpa and diamondback moth (DBM), caterpillars, beetles, and slugs and snails.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429AD5-6107-4C1A-A9A0-BAB4D13F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32" y="3342640"/>
            <a:ext cx="4083368" cy="2600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F656BB-7CDC-4AB4-8211-4BD8CD2A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33" y="3255087"/>
            <a:ext cx="4775867" cy="24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EBB2A-0925-4255-90E2-210B9D1488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techniques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F289D-7A96-426C-AFFE-BD62C178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level of initial infestation of all the plants  in a population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plants scored as resistant are not escapes.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consuming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large population- may not be feasible.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screening of insect resistance may be done in two conditions</a:t>
            </a:r>
          </a:p>
          <a:p>
            <a:pPr marL="514350" indent="-514350" algn="just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field</a:t>
            </a:r>
          </a:p>
          <a:p>
            <a:pPr marL="514350" indent="-514350" algn="just"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glass house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3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5D772-5B0E-4ED0-A7BA-176169AB88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Field Screening: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5CCB4-E52E-44BE-ADD8-8C41462D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breeding programmes- usually in Field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field much  larger number of plants can be screened than in glasshouse. 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Moreover, the material is also exposed to other prevalent insect pest of the area. 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field screening- done in uncontrolled conditions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possible to ensure uniform initial infestation of all the plants in a population. 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As a result- magnitude of experimental error of field tests is much larger than that of laboratory tests.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7377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5E55C-7645-482C-A12D-85346213C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Field screening is usually done in controlled condition and uniform infestation to plants is easily achieved ( T/F).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821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FE15D-FCDE-454C-8D4E-EC0A41C19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to promote uniform infestation ???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972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24848-56B8-46B9-980D-A38DD048CF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designed to promote uniform infestation: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D0836-B4DA-4E89-AB1C-9A799B70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For air dispersed insect pest-</a:t>
            </a:r>
          </a:p>
          <a:p>
            <a:r>
              <a:rPr lang="en-US" dirty="0"/>
              <a:t>Simplest technique- planting one row of a known susceptible variety between two rows of the test material.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8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7D6EC-FDE9-4F1A-8659-20E7C37A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IN" sz="4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Materials </a:t>
            </a:r>
            <a:r>
              <a:rPr lang="en-IN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Required: </a:t>
            </a:r>
            <a:r>
              <a:rPr lang="en-IN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Inoculums, test material </a:t>
            </a:r>
          </a:p>
          <a:p>
            <a:pPr marL="0" indent="0" algn="just">
              <a:buNone/>
            </a:pPr>
            <a:endParaRPr lang="en-IN" sz="4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Learning </a:t>
            </a:r>
            <a:r>
              <a:rPr lang="en-IN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Objectives:</a:t>
            </a:r>
          </a:p>
          <a:p>
            <a:pPr marL="0" indent="0" algn="just">
              <a:buNone/>
            </a:pPr>
            <a:r>
              <a:rPr lang="en-IN" sz="4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IN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get acquainted with different screening techniques </a:t>
            </a:r>
          </a:p>
          <a:p>
            <a:pPr algn="just"/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99761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827BC-80DB-4C06-9E12-51099EE7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857251"/>
            <a:ext cx="7890510" cy="463272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24377-DD7A-4911-A866-EF40E938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599440"/>
            <a:ext cx="8729981" cy="54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19DA10-1F86-4A6F-BF50-7EC01EB7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640"/>
            <a:ext cx="10515600" cy="512032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Each insect pest is much more prevalent in some area</a:t>
            </a:r>
          </a:p>
          <a:p>
            <a:r>
              <a:rPr lang="en-US" dirty="0"/>
              <a:t>Screening for resistance- area where it is prevalent</a:t>
            </a:r>
          </a:p>
          <a:p>
            <a:r>
              <a:rPr lang="en-US" dirty="0"/>
              <a:t>Will ensure heavy natural infestation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In case of soil insect pest- in a field that contain a large population of concerned pest.</a:t>
            </a:r>
          </a:p>
          <a:p>
            <a:pPr>
              <a:buFontTx/>
              <a:buChar char="-"/>
            </a:pPr>
            <a:r>
              <a:rPr lang="en-US" dirty="0"/>
              <a:t>By regularly planting susceptible varieties in the concerned field.</a:t>
            </a:r>
          </a:p>
          <a:p>
            <a:pPr>
              <a:buFontTx/>
              <a:buChar char="-"/>
            </a:pPr>
            <a:r>
              <a:rPr lang="en-US" dirty="0"/>
              <a:t>For screening of oats and clovers for resistance to  eelworm.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605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DBF591-2C92-4C31-BF19-ABD9B668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4. Heavy natural infestation of some insect pest may occur in a particular season.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Eg</a:t>
            </a:r>
            <a:r>
              <a:rPr lang="en-US" dirty="0"/>
              <a:t>- rice-stem borer- off season than in main season</a:t>
            </a:r>
          </a:p>
          <a:p>
            <a:pPr marL="0" indent="0" algn="just">
              <a:buNone/>
            </a:pPr>
            <a:r>
              <a:rPr lang="en-US" dirty="0"/>
              <a:t>Few alternate host available to the female moth for laying the eggs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2906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99236-AB96-41F0-B268-8989B8B36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Screening for rice stem borer should be done in off-season as the many alternate crops are available for laying the eggs by female moth (T/F)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9728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5082DE-027E-4D6B-A880-BC61CAA9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equal no of eggs or larvae may be transferred by hand to each test plant.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ensure uniform initial infestation.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Rice plants are infested with stem borer by transferring egg masses containing about 60 masses.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larvae that hatch are counted and the resistant plants are identified for further testing.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2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CD48A5-6AB4-4C20-842C-96017776E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8844"/>
            <a:ext cx="10515600" cy="3404900"/>
          </a:xfrm>
        </p:spPr>
      </p:pic>
    </p:spTree>
    <p:extLst>
      <p:ext uri="{BB962C8B-B14F-4D97-AF65-F5344CB8AC3E}">
        <p14:creationId xmlns:p14="http://schemas.microsoft.com/office/powerpoint/2010/main" val="341100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BB8CB-EDB1-4512-A63F-8B4C0F9E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en-US" dirty="0"/>
              <a:t>A score value of 9 in case BPH infestation screening indicates</a:t>
            </a:r>
          </a:p>
          <a:p>
            <a:pPr marL="0" indent="0">
              <a:buNone/>
            </a:pPr>
            <a:r>
              <a:rPr lang="en-US" dirty="0"/>
              <a:t>a. Immune genotypes</a:t>
            </a:r>
          </a:p>
          <a:p>
            <a:pPr marL="0" indent="0">
              <a:buNone/>
            </a:pPr>
            <a:r>
              <a:rPr lang="en-US" dirty="0"/>
              <a:t>b. Resistant genotypes</a:t>
            </a:r>
          </a:p>
          <a:p>
            <a:pPr marL="0" indent="0">
              <a:buNone/>
            </a:pPr>
            <a:r>
              <a:rPr lang="en-US" dirty="0"/>
              <a:t>c. Tolerant genotypes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Sucesptible</a:t>
            </a:r>
            <a:r>
              <a:rPr lang="en-US" dirty="0"/>
              <a:t> genotypes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505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4441E-263B-4BCC-983C-321DD409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Green house screening: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08270-DEFF-4B5B-9130-BF5AD772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much smaller number of plants can be screened.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more reliable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environment and the initial level of infestation – can be kept more uniform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rice stem borer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soon after hatching transferred on plant with the help of soft brush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damage –recorded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that on known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suscepetible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varieties infested in same manner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and glasshouse screening –complementary to each other.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06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9ACE2AE-0C74-46B9-8FDA-B328A0ED7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74" y="1513840"/>
            <a:ext cx="3977006" cy="438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309AB1-6CC1-4A8F-9A55-6D34C4BC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513840"/>
            <a:ext cx="538480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1DCAB-DD51-4DB3-85FB-EA1E8EC7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advantage of green house screening is both the environment and the initial level of infestation can be kept more uniform (T/F)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60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34A65-0B9A-414E-8F47-DB066BD6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Degree of resistance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752D2-A4A1-4F14-AAEE-F803EE20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995680"/>
            <a:ext cx="11084560" cy="5252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relative attribute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measurable only in relation to susceptibility.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groups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Immunity:- host-insect relationship in which the insect will not consume the plant under any condition. 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resistance:- the host plant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traits that results in a small level of damage 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resistance: host suffers less than average damage by an insect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Susceptibility: level of damage is average or more than average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susceptibility: level of infestation much larger than the average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Tolerance:-at the same level of infestation, produces a higher yield than   		a susceptible variety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99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8F9CD-B3B8-4DE9-BFA3-BB570D9EFD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considerations 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55E3B1-400C-4CA3-98C4-E983CB03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criteria used for evaluation of insect resistance are as follows: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evaluation of retarded growth, lodging, cutting and discoloration.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cent surviving plants.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yield due to infestations.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insect adults or larvae attracted by a genotype.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feeding of the host tissue on life history factors of the insect.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feeding on insect on insect growth/weight.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63A404-BDCA-465D-B5D6-81D8E246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egg laid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insect survival and reproduction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amount of food consumed by each insect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amount of food utilized by the insect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insect damage and observation of recovery (measures tolerance)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Indirect evaluation-root damage from the force required to pull a plant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Use of plant leaves or flowers in olfactometers to determine attractance.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Correlation of morphological factors with injury.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Assay of chemical factors correlated with resistance.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664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28484-39CA-4FB0-A930-541D209D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Asparagine's act as a feeding stimulant for</a:t>
            </a:r>
          </a:p>
          <a:p>
            <a:pPr marL="514350" indent="-514350">
              <a:buAutoNum type="alphaLcPeriod"/>
            </a:pPr>
            <a:r>
              <a:rPr lang="en-US" dirty="0"/>
              <a:t>DBM</a:t>
            </a:r>
          </a:p>
          <a:p>
            <a:pPr marL="514350" indent="-514350">
              <a:buAutoNum type="alphaLcPeriod"/>
            </a:pPr>
            <a:r>
              <a:rPr lang="en-US" dirty="0"/>
              <a:t>BPH</a:t>
            </a:r>
          </a:p>
          <a:p>
            <a:pPr marL="514350" indent="-514350">
              <a:buAutoNum type="alphaLcPeriod"/>
            </a:pPr>
            <a:r>
              <a:rPr lang="en-US" dirty="0"/>
              <a:t>RICE STEM BORER</a:t>
            </a:r>
          </a:p>
          <a:p>
            <a:pPr marL="514350" indent="-514350">
              <a:buAutoNum type="alphaLcPeriod"/>
            </a:pPr>
            <a:r>
              <a:rPr lang="en-US" dirty="0"/>
              <a:t>All of the above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49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C30336-0F82-4555-A035-76FC485DD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904240"/>
            <a:ext cx="10657840" cy="5272723"/>
          </a:xfrm>
        </p:spPr>
      </p:pic>
    </p:spTree>
    <p:extLst>
      <p:ext uri="{BB962C8B-B14F-4D97-AF65-F5344CB8AC3E}">
        <p14:creationId xmlns:p14="http://schemas.microsoft.com/office/powerpoint/2010/main" val="83924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F0003-B497-47E5-AB2B-476D6075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sinigrin attract</a:t>
            </a:r>
          </a:p>
          <a:p>
            <a:pPr marL="514350" indent="-514350">
              <a:buAutoNum type="alphaLcPeriod"/>
            </a:pPr>
            <a:r>
              <a:rPr lang="en-US" dirty="0"/>
              <a:t>Aphids</a:t>
            </a:r>
          </a:p>
          <a:p>
            <a:pPr marL="514350" indent="-514350">
              <a:buAutoNum type="alphaLcPeriod"/>
            </a:pPr>
            <a:r>
              <a:rPr lang="en-US" dirty="0"/>
              <a:t>Mites</a:t>
            </a:r>
          </a:p>
          <a:p>
            <a:pPr marL="514350" indent="-514350">
              <a:buAutoNum type="alphaLcPeriod"/>
            </a:pPr>
            <a:r>
              <a:rPr lang="en-US" dirty="0"/>
              <a:t>Leaf hopper</a:t>
            </a:r>
          </a:p>
          <a:p>
            <a:pPr marL="514350" indent="-514350">
              <a:buAutoNum type="alphaLcPeriod"/>
            </a:pPr>
            <a:r>
              <a:rPr lang="en-US" dirty="0"/>
              <a:t>beetles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6537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01E2A-7350-4BB3-B654-EBF2DC4A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 test of insect resistance:</a:t>
            </a:r>
          </a:p>
          <a:p>
            <a:pPr marL="0" indent="0">
              <a:buNone/>
            </a:pPr>
            <a:r>
              <a:rPr lang="en-US" dirty="0"/>
              <a:t>The stage of insect to be used, the growth stage of the plant and the number of individuals per plant must be carefully considered.</a:t>
            </a:r>
          </a:p>
          <a:p>
            <a:pPr marL="0" indent="0">
              <a:buNone/>
            </a:pPr>
            <a:r>
              <a:rPr lang="en-US" dirty="0" err="1"/>
              <a:t>Eg</a:t>
            </a:r>
            <a:r>
              <a:rPr lang="en-US" dirty="0"/>
              <a:t>- seedlings- Hessian fly and greenbug on wheat</a:t>
            </a:r>
          </a:p>
          <a:p>
            <a:pPr marL="0" indent="0">
              <a:buNone/>
            </a:pPr>
            <a:r>
              <a:rPr lang="en-US" dirty="0"/>
              <a:t>                         leafhoppers and plant hoppers in rice.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0350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931-6C45-4411-AD3E-DFEB1F1F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1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green bugs on wheat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2433D2-4854-4215-B9A4-47631B76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Wheat lines are grown in trays</a:t>
            </a:r>
          </a:p>
          <a:p>
            <a:r>
              <a:rPr lang="en-US" dirty="0"/>
              <a:t>Subjecting the plant to uniform infestation</a:t>
            </a:r>
          </a:p>
          <a:p>
            <a:r>
              <a:rPr lang="en-US" dirty="0"/>
              <a:t>Covering the plant with plastic cages for 10-14 days.</a:t>
            </a:r>
          </a:p>
          <a:p>
            <a:r>
              <a:rPr lang="en-US" dirty="0"/>
              <a:t>Plants destroyed- two weeks- Susceptible, others tolerant (based on damaged leaf area)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878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C3E3BF5-8857-44A3-A3CF-92087BE68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391920"/>
            <a:ext cx="7813040" cy="45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08A9D-7895-4C70-9DFE-D3CCDF58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covering of leaf with plastic bags???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27768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6F987-413D-43FC-B58B-96F84A9BA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in case of insect which produce two generation in one crop season: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2D516-5FD0-4DE2-807F-54C666416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European corn borer-</a:t>
            </a:r>
          </a:p>
          <a:p>
            <a:pPr marL="0" indent="0" algn="just">
              <a:buNone/>
            </a:pPr>
            <a:r>
              <a:rPr lang="en-US" dirty="0"/>
              <a:t>Biological relationship between the host plant and the insect pest, including resistance may differ from one generation to other generation.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.when seedling is used to such insect- seedling resistance is completely correlated to all stages of host plant development.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99 maize inbred-USA, 34 resistant to first brood, only one resistant to second brood.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026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5FFE5-4A59-4D7F-9050-2141B7C5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63625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Q. At </a:t>
            </a:r>
            <a:r>
              <a:rPr lang="en-US" b="1" dirty="0"/>
              <a:t>the same level of infestation , if a variety produces </a:t>
            </a:r>
            <a:r>
              <a:rPr lang="en-US" b="1" dirty="0" smtClean="0"/>
              <a:t>higher </a:t>
            </a:r>
            <a:r>
              <a:rPr lang="en-US" b="1" dirty="0"/>
              <a:t>yield , then such variety is known as ------------------???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21879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807C0D-21EC-424C-8E47-53AA55FA6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924560"/>
            <a:ext cx="9113520" cy="45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6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33D122-80DA-41C7-AAB0-18214B61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brood- attack young plant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brood- developing grains</a:t>
            </a:r>
          </a:p>
          <a:p>
            <a:r>
              <a:rPr lang="en-US" dirty="0"/>
              <a:t>Governed by different genes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Additive gene action- DIMBOA content-highly distasteful-1</a:t>
            </a:r>
            <a:r>
              <a:rPr lang="en-US" baseline="30000" dirty="0"/>
              <a:t>st</a:t>
            </a:r>
            <a:r>
              <a:rPr lang="en-US" dirty="0"/>
              <a:t> brood</a:t>
            </a:r>
          </a:p>
          <a:p>
            <a:r>
              <a:rPr lang="en-US" dirty="0"/>
              <a:t>2, 4- dihydroxy-methoxy-2H-1, 4-benzoxazine-3-one.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6CF882-6B27-45E6-B213-950B8357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60" y="404495"/>
            <a:ext cx="5334000" cy="32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0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6ABEFDF-A04C-40AF-9284-63A76DC8A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69" y="1852692"/>
            <a:ext cx="5563871" cy="3331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6C3286-B004-4326-A05A-3E0066059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20" y="1852692"/>
            <a:ext cx="5425439" cy="32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9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0FD5E-AC86-4183-8227-CE5596A0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F41-2DA4-48CC-A814-0ACCB902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DIMBOA content in corn plant is controlled by </a:t>
            </a:r>
          </a:p>
          <a:p>
            <a:pPr marL="514350" indent="-514350">
              <a:buAutoNum type="alphaLcPeriod"/>
            </a:pPr>
            <a:r>
              <a:rPr lang="en-US" dirty="0"/>
              <a:t>Additive gene action</a:t>
            </a:r>
          </a:p>
          <a:p>
            <a:pPr marL="514350" indent="-514350">
              <a:buAutoNum type="alphaLcPeriod"/>
            </a:pPr>
            <a:r>
              <a:rPr lang="en-US" dirty="0"/>
              <a:t>Dominant gene action</a:t>
            </a:r>
          </a:p>
          <a:p>
            <a:pPr marL="514350" indent="-514350">
              <a:buAutoNum type="alphaLcPeriod"/>
            </a:pPr>
            <a:r>
              <a:rPr lang="en-US" dirty="0" err="1"/>
              <a:t>Overdominace</a:t>
            </a:r>
            <a:r>
              <a:rPr lang="en-US" dirty="0"/>
              <a:t> gene action</a:t>
            </a:r>
          </a:p>
          <a:p>
            <a:pPr marL="514350" indent="-514350">
              <a:buAutoNum type="alphaLcPeriod"/>
            </a:pPr>
            <a:r>
              <a:rPr lang="en-US" dirty="0"/>
              <a:t>All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881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6C029-3281-4AAF-8175-C0178096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to greenbugs in wheat and barley- High conc. Of benzyl alcohol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 saponin- resistance to spotted alfalfa aphid.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455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A657-FD56-460D-BCB1-6C106E1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Jassids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cotton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BCB1F-EFA4-4B7C-924A-E5E479895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Hairs of sufficient length and density on the ventral surface of the cotton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Toughness of the leaf vein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tannin content in leaves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1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C7B6269-720E-4EB5-A645-B7033ADF5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867258"/>
              </p:ext>
            </p:extLst>
          </p:nvPr>
        </p:nvGraphicFramePr>
        <p:xfrm>
          <a:off x="838200" y="802640"/>
          <a:ext cx="10515597" cy="490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125930761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xmlns="" val="3705811087"/>
                    </a:ext>
                  </a:extLst>
                </a:gridCol>
                <a:gridCol w="4038597">
                  <a:extLst>
                    <a:ext uri="{9D8B030D-6E8A-4147-A177-3AD203B41FA5}">
                      <a16:colId xmlns:a16="http://schemas.microsoft.com/office/drawing/2014/main" xmlns="" val="1335708541"/>
                    </a:ext>
                  </a:extLst>
                </a:gridCol>
              </a:tblGrid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Host crop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Insect pest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Cause of resistance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796026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wheat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Saw fly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Solid stem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361086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barley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Cereal leaf beetle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Hairiness and waxiness of leaves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150013"/>
                  </a:ext>
                </a:extLst>
              </a:tr>
              <a:tr h="9706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RICE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BPH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Red pericarp and purple stigma</a:t>
                      </a:r>
                      <a:endParaRPr lang="en-IN" b="1" dirty="0"/>
                    </a:p>
                    <a:p>
                      <a:pPr algn="ctr"/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111325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COTTON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SMOOTH LEAVES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BOLLWORM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330312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COTTON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HAIRINESS ON LEAVES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JASSIDS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0036860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RICE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RICE STEM BORER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LIGNIFIED STEM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2497594"/>
                  </a:ext>
                </a:extLst>
              </a:tr>
              <a:tr h="562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COTTON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EARLINESS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BOLLWORM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2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490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EAFE4-966F-42B1-80B4-B44CB233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Lignified stem in rice provides resistance against</a:t>
            </a:r>
          </a:p>
          <a:p>
            <a:pPr marL="514350" indent="-514350">
              <a:buAutoNum type="alphaLcPeriod"/>
            </a:pPr>
            <a:r>
              <a:rPr lang="en-US" dirty="0"/>
              <a:t>Rice stem borer</a:t>
            </a:r>
          </a:p>
          <a:p>
            <a:pPr marL="514350" indent="-514350">
              <a:buAutoNum type="alphaLcPeriod"/>
            </a:pPr>
            <a:r>
              <a:rPr lang="en-US" dirty="0"/>
              <a:t>BPH</a:t>
            </a:r>
          </a:p>
          <a:p>
            <a:pPr marL="514350" indent="-514350">
              <a:buAutoNum type="alphaLcPeriod"/>
            </a:pPr>
            <a:r>
              <a:rPr lang="en-US" dirty="0"/>
              <a:t>Mealy bug</a:t>
            </a:r>
          </a:p>
          <a:p>
            <a:pPr marL="514350" indent="-514350">
              <a:buAutoNum type="alphaLcPeriod"/>
            </a:pPr>
            <a:r>
              <a:rPr lang="en-US" dirty="0"/>
              <a:t>Saw fly</a:t>
            </a:r>
          </a:p>
          <a:p>
            <a:pPr marL="514350" indent="-514350">
              <a:buAutoNum type="alphaL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269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DE383-1000-4AC3-AD56-E59DCBAE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cap="all" dirty="0">
                <a:solidFill>
                  <a:srgbClr val="34A047"/>
                </a:solidFill>
                <a:effectLst/>
                <a:latin typeface="Lato" panose="020B0604020202020204" pitchFamily="34" charset="0"/>
              </a:rPr>
              <a:t>SUCKING PESTS</a:t>
            </a:r>
            <a:br>
              <a:rPr lang="en-IN" b="0" i="0" cap="all" dirty="0">
                <a:solidFill>
                  <a:srgbClr val="34A047"/>
                </a:solidFill>
                <a:effectLst/>
                <a:latin typeface="Lato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4E10A9-3906-4B07-A7D0-D6CC8D25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IN" b="0" i="0" dirty="0">
                <a:solidFill>
                  <a:srgbClr val="444444"/>
                </a:solidFill>
                <a:effectLst/>
                <a:latin typeface="inherit"/>
              </a:rPr>
              <a:t>typically use their sucking and piercing mouthparts to extract plant sap. </a:t>
            </a:r>
          </a:p>
          <a:p>
            <a:pPr marL="0" indent="0" algn="l" fontAlgn="base">
              <a:buNone/>
            </a:pPr>
            <a:endParaRPr lang="en-IN" b="0" i="0" dirty="0">
              <a:solidFill>
                <a:srgbClr val="444444"/>
              </a:solidFill>
              <a:effectLst/>
              <a:latin typeface="inherit"/>
            </a:endParaRPr>
          </a:p>
          <a:p>
            <a:pPr algn="l" fontAlgn="base"/>
            <a:r>
              <a:rPr lang="en-IN" b="0" i="0" dirty="0">
                <a:solidFill>
                  <a:srgbClr val="444444"/>
                </a:solidFill>
                <a:effectLst/>
                <a:latin typeface="inherit"/>
              </a:rPr>
              <a:t>It also include the pest plant feeding mites.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171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6E193E-00C1-440F-BC47-EEF887C73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Cotton leafhopper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400DA24-E811-4D7D-9046-4D7216175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8006" y="2518569"/>
            <a:ext cx="3181350" cy="36576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20F5FB1-6B84-499F-B82A-E631C4465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White fly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3792335-C3F8-42B0-9F3B-8D560C2D9D2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96" y="2505075"/>
            <a:ext cx="417759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05536E-7CDB-458B-830C-8F657890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BPH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2939D-277C-4DE7-AD73-F3BE12981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Aphid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65FF7D0-3161-410B-9391-982A4D142C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96931" y="2518569"/>
            <a:ext cx="3133725" cy="36576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4F27446-CE6A-476E-B4FA-641A34D5EC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8" y="2505075"/>
            <a:ext cx="349964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E90E14-C16D-40D3-ACF5-8C735545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5360"/>
            <a:ext cx="3251200" cy="5760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266FEB-D0A5-421A-90A5-86F72357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975360"/>
            <a:ext cx="3435774" cy="568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144121-73DC-4B59-856E-45BA960CE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174" y="975360"/>
            <a:ext cx="3828626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A477C-1D91-4FA9-99F9-F3CD663A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2615"/>
          </a:xfrm>
        </p:spPr>
        <p:txBody>
          <a:bodyPr/>
          <a:lstStyle/>
          <a:p>
            <a:pPr algn="l"/>
            <a:r>
              <a:rPr lang="en-I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attracts these pests ?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233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1517</Words>
  <Application>Microsoft Office PowerPoint</Application>
  <PresentationFormat>Custom</PresentationFormat>
  <Paragraphs>198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Degree of resistance</vt:lpstr>
      <vt:lpstr>PowerPoint Presentation</vt:lpstr>
      <vt:lpstr>SUCKING PESTS </vt:lpstr>
      <vt:lpstr>PowerPoint Presentation</vt:lpstr>
      <vt:lpstr>PowerPoint Presentation</vt:lpstr>
      <vt:lpstr>PowerPoint Presentation</vt:lpstr>
      <vt:lpstr>PowerPoint Presentation</vt:lpstr>
      <vt:lpstr>Influence of Abiotic Factors on Population Dynamics of Sucking Insect Pests in Transgenic Cotton</vt:lpstr>
      <vt:lpstr>PowerPoint Presentation</vt:lpstr>
      <vt:lpstr>PowerPoint Presentation</vt:lpstr>
      <vt:lpstr>Chewing and biting pests</vt:lpstr>
      <vt:lpstr>PowerPoint Presentation</vt:lpstr>
      <vt:lpstr>Screening techniques</vt:lpstr>
      <vt:lpstr>a. Field Screening:</vt:lpstr>
      <vt:lpstr>PowerPoint Presentation</vt:lpstr>
      <vt:lpstr>PowerPoint Presentation</vt:lpstr>
      <vt:lpstr>Techniques designed to promote uniform infestation: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Green house screening:</vt:lpstr>
      <vt:lpstr>PowerPoint Presentation</vt:lpstr>
      <vt:lpstr>PowerPoint Presentation</vt:lpstr>
      <vt:lpstr>Important considerations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green bugs on wheat</vt:lpstr>
      <vt:lpstr>PowerPoint Presentation</vt:lpstr>
      <vt:lpstr>PowerPoint Presentation</vt:lpstr>
      <vt:lpstr>Evaluation in case of insect which produce two generation in one crop season: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for Jassids in cotton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study different phenotypic screening techniques for sucking pests and chewing pests</dc:title>
  <dc:creator>ashutosh kumar</dc:creator>
  <cp:lastModifiedBy>cutm</cp:lastModifiedBy>
  <cp:revision>7</cp:revision>
  <dcterms:created xsi:type="dcterms:W3CDTF">2022-02-13T12:48:50Z</dcterms:created>
  <dcterms:modified xsi:type="dcterms:W3CDTF">2023-07-11T06:58:16Z</dcterms:modified>
</cp:coreProperties>
</file>