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92" r:id="rId4"/>
    <p:sldId id="257" r:id="rId5"/>
    <p:sldId id="260" r:id="rId6"/>
    <p:sldId id="261" r:id="rId7"/>
    <p:sldId id="258" r:id="rId8"/>
    <p:sldId id="259" r:id="rId9"/>
    <p:sldId id="293" r:id="rId10"/>
    <p:sldId id="262" r:id="rId11"/>
    <p:sldId id="263" r:id="rId12"/>
    <p:sldId id="264" r:id="rId13"/>
    <p:sldId id="265" r:id="rId14"/>
    <p:sldId id="266" r:id="rId15"/>
    <p:sldId id="269" r:id="rId16"/>
    <p:sldId id="267" r:id="rId17"/>
    <p:sldId id="268" r:id="rId18"/>
    <p:sldId id="270" r:id="rId19"/>
    <p:sldId id="277" r:id="rId20"/>
    <p:sldId id="281" r:id="rId21"/>
    <p:sldId id="278" r:id="rId22"/>
    <p:sldId id="279" r:id="rId23"/>
    <p:sldId id="294" r:id="rId24"/>
    <p:sldId id="295" r:id="rId25"/>
    <p:sldId id="296" r:id="rId26"/>
    <p:sldId id="271" r:id="rId27"/>
    <p:sldId id="282" r:id="rId28"/>
    <p:sldId id="297" r:id="rId29"/>
    <p:sldId id="272" r:id="rId30"/>
    <p:sldId id="273" r:id="rId31"/>
    <p:sldId id="280" r:id="rId32"/>
    <p:sldId id="283" r:id="rId33"/>
    <p:sldId id="298" r:id="rId34"/>
    <p:sldId id="286" r:id="rId35"/>
    <p:sldId id="287" r:id="rId36"/>
    <p:sldId id="288" r:id="rId37"/>
    <p:sldId id="284" r:id="rId38"/>
    <p:sldId id="274" r:id="rId39"/>
    <p:sldId id="275" r:id="rId40"/>
    <p:sldId id="276" r:id="rId41"/>
    <p:sldId id="285" r:id="rId42"/>
    <p:sldId id="289" r:id="rId43"/>
    <p:sldId id="299" r:id="rId44"/>
    <p:sldId id="300" r:id="rId45"/>
    <p:sldId id="290" r:id="rId46"/>
    <p:sldId id="29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 snapToGrid="0">
      <p:cViewPr>
        <p:scale>
          <a:sx n="63" d="100"/>
          <a:sy n="63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A68014-ABC3-4D57-BD0E-E0567C42F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B751DC-5638-4D6A-B052-51E0DA3B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45E4D4-9DA8-44E9-B077-B0B8460B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07AA-6339-4351-BA0E-77B10E596B9C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0EAC7F-01C0-493A-A92A-0B214792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FF9199-FA03-4D18-8C7B-9143D22F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D0D9-4D66-4648-AA50-04AEF62ACA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60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A5EF95-0783-4075-9015-078F708E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40329C-78CB-4B2E-806C-5BAE3389F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4D2CB2-4E1E-4E64-8048-BF8E280E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07AA-6339-4351-BA0E-77B10E596B9C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60500A-6D8C-48E7-B7BC-971A80AE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223C31-09D1-4D67-A34B-1339694E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D0D9-4D66-4648-AA50-04AEF62ACA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2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E0D813-37FF-4604-8287-4F283B4A0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2DD476-2DBF-4C25-8273-4AE3EE724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320C6C-2D65-4B80-88DC-CDCB259A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07AA-6339-4351-BA0E-77B10E596B9C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2BC851-6089-4208-A5F3-778831A6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6A62CB-4224-42A0-9729-379EC9AF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D0D9-4D66-4648-AA50-04AEF62ACA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82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F93DDB-7994-421B-9D4A-A9B2B463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622F3B-902C-4970-B7B4-6BAFEAC77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FD63C-8227-43E0-8B32-4561F6CB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07AA-6339-4351-BA0E-77B10E596B9C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9973A9-E4D4-4BA9-8375-A23FADEA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C4BE5F-FE2C-41E0-9466-C2F8E047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D0D9-4D66-4648-AA50-04AEF62ACA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346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6F188-C83C-4FC3-9EAB-7E7B5787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DAC475-E412-4892-A7DC-C75A2DAC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6563D8-3B4E-47CF-8E3C-F22A4346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07AA-6339-4351-BA0E-77B10E596B9C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1A90FD-9ECF-4108-B349-E555AB81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8C5E59-5239-4401-B3D5-9FA05E14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D0D9-4D66-4648-AA50-04AEF62ACA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644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8385B8-ED32-4D6A-8DC3-5E8722F5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1338DB-553D-4447-82A7-1C53D28D7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0C32F0-290F-452C-8234-11EF84C7F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820987-E13C-4397-8836-82C57DC5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07AA-6339-4351-BA0E-77B10E596B9C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409AB8-F831-40EC-9FE3-E7FFCBFA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869BBE-222F-4417-BFCC-752E4DE7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D0D9-4D66-4648-AA50-04AEF62ACA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431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B8BCA9-9321-4842-8554-C83521E5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924C5D-3326-4BB7-99F1-27A8602A0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916D5F-3A70-4234-8397-86B67B7F7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EDCC29F-620E-43C6-A694-B91B3E341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0B51D02-836A-49B5-99A7-D075318D1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B2BB3BD-36FA-4A59-A1A3-762A322C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07AA-6339-4351-BA0E-77B10E596B9C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AE00B3-DE96-46AF-BC20-BCFB77C3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0CC914-4948-4516-A8E6-182F5186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D0D9-4D66-4648-AA50-04AEF62ACA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32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8B1660-D8A6-4A92-BF83-2EE020FB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78010F-6A49-45FB-8F38-4C9E48B8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07AA-6339-4351-BA0E-77B10E596B9C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5767097-AFF3-4C97-920E-C948ACAB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C49CEB7-79C3-47DA-8063-B83A906F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D0D9-4D66-4648-AA50-04AEF62ACA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52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EE520A8-4F61-4C32-9AC7-054773E9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07AA-6339-4351-BA0E-77B10E596B9C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72641DA-1627-4041-9BFC-9D3F146C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7D00E8-41C1-43DB-8866-95DB34DD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D0D9-4D66-4648-AA50-04AEF62ACA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72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6F600D-0DB2-424C-A2E9-9B6B18EA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9CD24B-3EE6-4EF0-ADDB-A476FFCA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1F0671-58AC-40B8-9B23-113D1CC7A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DABB37-9AAE-4F6B-8BAC-3721670C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07AA-6339-4351-BA0E-77B10E596B9C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C9B4DD-35EC-46B6-A133-76A47905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AFC7923-B300-4B31-8D5E-9259D769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D0D9-4D66-4648-AA50-04AEF62ACA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533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8A7AC7-51FE-45FE-B107-CC2414F29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49CEB50-32B0-42AE-92F3-F131810A4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484B17-C100-486F-95C5-368B2C930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44C23A-3D4E-426A-8203-177F8555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07AA-6339-4351-BA0E-77B10E596B9C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6F3D64-A46D-4487-8C59-1799B3C1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C7EC44-5892-4880-81B5-8FD376CF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D0D9-4D66-4648-AA50-04AEF62ACA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099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2B2C43-0EF7-472E-A883-D78A3514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E0F7B2-FBEE-4CDB-8884-AAA608F7A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38A234-97E4-4C7F-B3BD-42E18681F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07AA-6339-4351-BA0E-77B10E596B9C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C1B304-3FBD-418B-AF6F-7B6C9E19B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A5589E-A48B-4E3F-94DF-AAB2586D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7D0D9-4D66-4648-AA50-04AEF62ACA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1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569720"/>
            <a:ext cx="11460480" cy="39014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To study different phenotypic screening techniques for nematodes and borers - traits to be observed at plant and insect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level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0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749FFB-4D1E-40D9-A7C2-ED54A976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 OF MAIZE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F38898-BF8A-4BBF-90A2-68C73B64CD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Stem fly: </a:t>
            </a:r>
            <a:r>
              <a:rPr lang="en-IN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Atherigona</a:t>
            </a:r>
            <a:r>
              <a:rPr lang="en-IN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orientalis</a:t>
            </a:r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689F4DD-A71C-4AAD-BA32-24EC0455E3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32" y="1825625"/>
            <a:ext cx="27197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33C1D-1569-4EFA-BE31-6E700A492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89280"/>
            <a:ext cx="5181600" cy="5587683"/>
          </a:xfrm>
        </p:spPr>
        <p:txBody>
          <a:bodyPr/>
          <a:lstStyle/>
          <a:p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Stem borer: </a:t>
            </a:r>
            <a:r>
              <a:rPr lang="en-IN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Chilo</a:t>
            </a:r>
            <a:r>
              <a:rPr lang="en-IN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partellus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CCAA56B1-9B37-45AF-B4E3-CFBB6D5939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88690" y="1843286"/>
            <a:ext cx="3265110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36F4E07-F603-4570-9275-669D9F4E1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" y="1843286"/>
            <a:ext cx="3068320" cy="4333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A29433B-6D15-4366-9D33-7F3746AD1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1843286"/>
            <a:ext cx="34696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DEC604-727F-4DCD-B8B5-B8233EA3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Pink stem borer: </a:t>
            </a:r>
            <a:r>
              <a:rPr lang="en-IN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Sesamia</a:t>
            </a:r>
            <a:r>
              <a:rPr lang="en-IN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inferens</a:t>
            </a:r>
            <a:endParaRPr lang="en-IN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6687A45-8537-4BA0-9534-4A87E7B4788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55" y="1825625"/>
            <a:ext cx="26955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2AEDB403-4BEC-42C7-93DC-2ADFF0C73F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73" y="1825625"/>
            <a:ext cx="2609987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CADC74-E40D-407D-A2FC-1A576F280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412" y="1825625"/>
            <a:ext cx="269557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2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DBFC0A-EE2F-450E-AC13-6D36413B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N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Earhead</a:t>
            </a:r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feeders</a:t>
            </a:r>
            <a:b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A4D46DD2-34A2-4C80-9560-34E405E2B15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590776"/>
              </p:ext>
            </p:extLst>
          </p:nvPr>
        </p:nvGraphicFramePr>
        <p:xfrm>
          <a:off x="838200" y="1981200"/>
          <a:ext cx="5181600" cy="3190240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="" xmlns:a16="http://schemas.microsoft.com/office/drawing/2014/main" val="1028320917"/>
                    </a:ext>
                  </a:extLst>
                </a:gridCol>
              </a:tblGrid>
              <a:tr h="3190240">
                <a:tc>
                  <a:txBody>
                    <a:bodyPr/>
                    <a:lstStyle/>
                    <a:p>
                      <a:pPr algn="ctr"/>
                      <a:r>
                        <a:rPr lang="en-IN" sz="900" b="1" dirty="0"/>
                        <a:t/>
                      </a:r>
                      <a:br>
                        <a:rPr lang="en-IN" sz="900" b="1" dirty="0"/>
                      </a:br>
                      <a:r>
                        <a:rPr lang="en-IN" sz="2400" b="1" dirty="0"/>
                        <a:t>Corn worm/Earworm: </a:t>
                      </a:r>
                      <a:r>
                        <a:rPr lang="en-IN" sz="2400" b="1" i="1" dirty="0" err="1"/>
                        <a:t>Helicoverpa</a:t>
                      </a:r>
                      <a:r>
                        <a:rPr lang="en-IN" sz="2400" b="1" i="1" dirty="0"/>
                        <a:t> </a:t>
                      </a:r>
                      <a:r>
                        <a:rPr lang="en-IN" sz="2400" b="1" i="1" dirty="0" err="1"/>
                        <a:t>armigera</a:t>
                      </a:r>
                      <a:endParaRPr lang="en-IN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0053911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102025E-72F2-4255-BFEB-608652DCBD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5075" y="2358231"/>
            <a:ext cx="48958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6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DDC96-B97E-4A9D-B4CF-6D7D2778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it-I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European corn borer</a:t>
            </a:r>
            <a:br>
              <a:rPr lang="it-I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scientific name: </a:t>
            </a:r>
            <a:r>
              <a:rPr lang="it-I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Ostrinia nubilalis</a:t>
            </a:r>
            <a:r>
              <a:rPr lang="it-I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it-I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FD5489F-A1AB-44DD-89B9-CA33A3EB54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</p:spPr>
      </p:pic>
      <p:pic>
        <p:nvPicPr>
          <p:cNvPr id="4098" name="Picture 2" descr="Mature larva of the European corn borer, Ostrinia nubilalis (Hubner). ">
            <a:extLst>
              <a:ext uri="{FF2B5EF4-FFF2-40B4-BE49-F238E27FC236}">
                <a16:creationId xmlns="" xmlns:a16="http://schemas.microsoft.com/office/drawing/2014/main" id="{1042F9E8-F854-44F5-BBCA-68E3BE4AA1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274094"/>
            <a:ext cx="47625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1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6F6B47B-B2A9-4E7E-8E9B-1402526A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Scientific name of European corn borer………………………..????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412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02AC2F-CCE3-4348-8E6D-FD2C0BAB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knot nematode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FCE2A3D-68CE-4BF1-B18E-ABFD0FEDE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4487" y="2296319"/>
            <a:ext cx="3629025" cy="34099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8517172-2543-4B60-AC44-7165CA8B16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4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A13CA15-D059-44B1-936C-6970A17F8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Scientific name of root knot nematode------------??????????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617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EFBC8DE-581C-4EDE-A4E0-FCF499631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6" y="862197"/>
            <a:ext cx="9855200" cy="5133605"/>
          </a:xfrm>
        </p:spPr>
      </p:pic>
    </p:spTree>
    <p:extLst>
      <p:ext uri="{BB962C8B-B14F-4D97-AF65-F5344CB8AC3E}">
        <p14:creationId xmlns:p14="http://schemas.microsoft.com/office/powerpoint/2010/main" val="69527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8F2F08-323D-4EB6-9104-CD49FC52F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>
            <a:noAutofit/>
          </a:bodyPr>
          <a:lstStyle/>
          <a:p>
            <a:pPr algn="just"/>
            <a:r>
              <a:rPr lang="en-IN" sz="2400" b="0" i="1" u="none" strike="noStrike" baseline="0" dirty="0" err="1">
                <a:latin typeface="Times New Roman" panose="02020603050405020304" pitchFamily="18" charset="0"/>
              </a:rPr>
              <a:t>Scirpophaga</a:t>
            </a:r>
            <a:r>
              <a:rPr lang="en-IN" sz="2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N" sz="2400" b="0" i="1" u="none" strike="noStrike" baseline="0" dirty="0" err="1">
                <a:latin typeface="Times New Roman" panose="02020603050405020304" pitchFamily="18" charset="0"/>
              </a:rPr>
              <a:t>incertulas</a:t>
            </a:r>
            <a:r>
              <a:rPr lang="en-IN" sz="2400" b="0" i="1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 yield loss of 3 to 95 per cent in different areas of damage.</a:t>
            </a:r>
          </a:p>
          <a:p>
            <a:pPr marL="0" indent="0" algn="just">
              <a:buNone/>
            </a:pPr>
            <a:endParaRPr lang="en-IN" sz="24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attack rice crop from seedling to grain filling stage</a:t>
            </a:r>
          </a:p>
          <a:p>
            <a:pPr marL="0" indent="0" algn="just">
              <a:buNone/>
            </a:pPr>
            <a:endParaRPr lang="en-IN" sz="2400" dirty="0">
              <a:latin typeface="Times New Roman" panose="02020603050405020304" pitchFamily="18" charset="0"/>
            </a:endParaRP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Caterpillars tend to destroy the stems through boring the leaf sheaths at the nodal region, leading to a destructive effect on the terminal shoots are manifested through the damage symptom known as “</a:t>
            </a:r>
            <a:r>
              <a:rPr lang="en-IN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dead heart.</a:t>
            </a:r>
          </a:p>
          <a:p>
            <a:pPr algn="just"/>
            <a:endParaRPr lang="en-IN" sz="2400" b="0" i="0" u="none" strike="noStrike" baseline="0" dirty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Artificial screening methodology was adopted for a set of </a:t>
            </a:r>
            <a:r>
              <a:rPr lang="en-IN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44 genotypes </a:t>
            </a:r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by two methods, </a:t>
            </a:r>
            <a:r>
              <a:rPr lang="en-IN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no choice method </a:t>
            </a:r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to assess the damage and </a:t>
            </a:r>
            <a:r>
              <a:rPr lang="en-IN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choice method </a:t>
            </a:r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to assess the non preference for oviposition and dead heart (DH) damage.</a:t>
            </a: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Five replications were maintained for each genotype.</a:t>
            </a: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The experimental set up was carried at the Entomology glass house,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9558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5666F6-D5AC-4A46-8B56-BA829645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one is better Field screening or glass house screening????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9790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9AE39D-513E-40A1-A166-1DFD0BD69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experimental design can be used for conducting experiment in glass house?</a:t>
            </a:r>
          </a:p>
          <a:p>
            <a:pPr marL="514350" indent="-514350">
              <a:buAutoNum type="alphaLcPeriod"/>
            </a:pPr>
            <a:r>
              <a:rPr lang="en-US" dirty="0"/>
              <a:t>CRD</a:t>
            </a:r>
          </a:p>
          <a:p>
            <a:pPr marL="514350" indent="-514350">
              <a:buAutoNum type="alphaLcPeriod"/>
            </a:pPr>
            <a:r>
              <a:rPr lang="en-US" dirty="0"/>
              <a:t>RBD</a:t>
            </a:r>
          </a:p>
          <a:p>
            <a:pPr marL="514350" indent="-514350">
              <a:buAutoNum type="alphaLcPeriod"/>
            </a:pPr>
            <a:r>
              <a:rPr lang="en-US" dirty="0"/>
              <a:t>LSD</a:t>
            </a:r>
          </a:p>
          <a:p>
            <a:pPr marL="514350" indent="-514350">
              <a:buAutoNum type="alphaLcPeriod"/>
            </a:pPr>
            <a:r>
              <a:rPr lang="en-US" dirty="0"/>
              <a:t>AUGMENTED DESIGN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7360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FE4BF0-2297-436B-8EDD-01B3B83C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640"/>
            <a:ext cx="10515600" cy="1127760"/>
          </a:xfrm>
        </p:spPr>
        <p:txBody>
          <a:bodyPr>
            <a:normAutofit/>
          </a:bodyPr>
          <a:lstStyle/>
          <a:p>
            <a:r>
              <a:rPr lang="en-IN" sz="2700" b="1" i="0" u="none" strike="noStrike" baseline="0" dirty="0">
                <a:latin typeface="Times New Roman" panose="02020603050405020304" pitchFamily="18" charset="0"/>
              </a:rPr>
              <a:t>No Choice method</a:t>
            </a:r>
            <a:r>
              <a:rPr lang="en-IN" sz="4400" b="1" i="0" u="none" strike="noStrike" baseline="0" dirty="0">
                <a:latin typeface="Times New Roman" panose="02020603050405020304" pitchFamily="18" charset="0"/>
              </a:rPr>
              <a:t/>
            </a:r>
            <a:br>
              <a:rPr lang="en-IN" sz="4400" b="1" i="0" u="none" strike="noStrike" baseline="0" dirty="0">
                <a:latin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447199-D9DE-4CA1-83EA-38ABCF692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IN" sz="180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IN" sz="1800" b="0" i="0" u="none" strike="noStrike" baseline="0" dirty="0">
                <a:latin typeface="Times New Roman" panose="02020603050405020304" pitchFamily="18" charset="0"/>
              </a:rPr>
              <a:t>Freshly collected moths were reared in oviposition cages planted with susceptible variety Taichung Native-1 (TN 1).</a:t>
            </a:r>
          </a:p>
          <a:p>
            <a:pPr algn="l"/>
            <a:r>
              <a:rPr lang="en-IN" sz="1800" b="0" i="0" u="none" strike="noStrike" baseline="0" dirty="0">
                <a:latin typeface="Times New Roman" panose="02020603050405020304" pitchFamily="18" charset="0"/>
              </a:rPr>
              <a:t>The adult moths lay the egg mass at 1/3 away from the leaf tip or at the base of stem. </a:t>
            </a:r>
          </a:p>
          <a:p>
            <a:pPr algn="l"/>
            <a:r>
              <a:rPr lang="en-IN" sz="1800" b="0" i="0" u="none" strike="noStrike" baseline="0" dirty="0">
                <a:latin typeface="Times New Roman" panose="02020603050405020304" pitchFamily="18" charset="0"/>
              </a:rPr>
              <a:t>The egg masses were collected on 4</a:t>
            </a:r>
            <a:r>
              <a:rPr lang="en-IN" sz="1800" b="0" i="0" u="none" strike="noStrike" baseline="30000" dirty="0">
                <a:latin typeface="Times New Roman" panose="02020603050405020304" pitchFamily="18" charset="0"/>
              </a:rPr>
              <a:t>th</a:t>
            </a:r>
            <a:r>
              <a:rPr lang="en-IN" sz="1800" b="0" i="0" u="none" strike="noStrike" baseline="0" dirty="0">
                <a:latin typeface="Times New Roman" panose="02020603050405020304" pitchFamily="18" charset="0"/>
              </a:rPr>
              <a:t> day and placed in Petri plates lined with moist filter paper. </a:t>
            </a:r>
          </a:p>
          <a:p>
            <a:pPr algn="l"/>
            <a:r>
              <a:rPr lang="en-IN" sz="1800" b="0" i="0" u="none" strike="noStrike" baseline="0" dirty="0">
                <a:latin typeface="Times New Roman" panose="02020603050405020304" pitchFamily="18" charset="0"/>
              </a:rPr>
              <a:t>The freshly emerged larvae were released carefully using camel hair brush on 25-30 day old plants which were trimmed to five tillers per plant for infestation. </a:t>
            </a:r>
          </a:p>
          <a:p>
            <a:pPr marL="0" indent="0" algn="l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8026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1FDDA9-ECB1-4B0C-91CB-511AD2845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The larva at the rate of 2 per tiller (10 per plant) was released at the base of leaf near the auricle region </a:t>
            </a:r>
          </a:p>
          <a:p>
            <a:pPr algn="l"/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The seedling was covered with mylar cage to avoid infestation by other pest and disease and escape of released larvae. </a:t>
            </a:r>
          </a:p>
          <a:p>
            <a:pPr algn="l"/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The symptom for dead heart was observed after 11-14 days after release of larva. </a:t>
            </a:r>
          </a:p>
          <a:p>
            <a:pPr algn="l"/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The stem with dead heart was observed for feeding symptom of larva. The damage scale was calculated by comparing with the susceptible check TN 1. </a:t>
            </a:r>
          </a:p>
          <a:p>
            <a:pPr algn="l"/>
            <a:r>
              <a:rPr lang="en-IN" sz="2800" b="0" i="0" u="none" strike="noStrike" baseline="0" dirty="0">
                <a:latin typeface="Times New Roman" panose="02020603050405020304" pitchFamily="18" charset="0"/>
              </a:rPr>
              <a:t>Five replications were maintained for each genotype.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5871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D03CEE5-FA83-4A2F-8836-6D7F334C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40" y="721360"/>
            <a:ext cx="823976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59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EB40BB2-13AD-4573-AECA-A5D7F2F66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2" y="2003584"/>
            <a:ext cx="5438775" cy="407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AEC286B-8EB7-40A1-AB3F-2C59D384C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49" y="777965"/>
            <a:ext cx="5017936" cy="553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9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6B708F-301A-4673-A983-BE142FBD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B906AF-8603-4AD3-AEB8-FDE33EEFE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can be used as susceptible check for screening of rice stem borer?</a:t>
            </a:r>
          </a:p>
          <a:p>
            <a:pPr marL="514350" indent="-514350">
              <a:buAutoNum type="alphaLcPeriod"/>
            </a:pPr>
            <a:r>
              <a:rPr lang="en-US" dirty="0"/>
              <a:t>TKM 6</a:t>
            </a:r>
          </a:p>
          <a:p>
            <a:pPr marL="514350" indent="-514350">
              <a:buAutoNum type="alphaLcPeriod"/>
            </a:pPr>
            <a:r>
              <a:rPr lang="en-US" dirty="0" err="1"/>
              <a:t>Damodar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TN1</a:t>
            </a:r>
          </a:p>
          <a:p>
            <a:pPr marL="514350" indent="-514350">
              <a:buAutoNum type="alphaLcPeriod"/>
            </a:pPr>
            <a:r>
              <a:rPr lang="en-US" dirty="0"/>
              <a:t>BPT 5204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4072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19E2F31-B00A-4F0C-947B-9470B037F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0" y="853441"/>
            <a:ext cx="7630160" cy="4846319"/>
          </a:xfrm>
        </p:spPr>
      </p:pic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77B53463-A9E5-4F5A-A3D4-9F4242C1C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54928"/>
              </p:ext>
            </p:extLst>
          </p:nvPr>
        </p:nvGraphicFramePr>
        <p:xfrm>
          <a:off x="8067040" y="2682240"/>
          <a:ext cx="29667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0">
                  <a:extLst>
                    <a:ext uri="{9D8B030D-6E8A-4147-A177-3AD203B41FA5}">
                      <a16:colId xmlns="" xmlns:a16="http://schemas.microsoft.com/office/drawing/2014/main" val="2999097039"/>
                    </a:ext>
                  </a:extLst>
                </a:gridCol>
                <a:gridCol w="1483360">
                  <a:extLst>
                    <a:ext uri="{9D8B030D-6E8A-4147-A177-3AD203B41FA5}">
                      <a16:colId xmlns="" xmlns:a16="http://schemas.microsoft.com/office/drawing/2014/main" val="1369449447"/>
                    </a:ext>
                  </a:extLst>
                </a:gridCol>
              </a:tblGrid>
              <a:tr h="19563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6350819"/>
                  </a:ext>
                </a:extLst>
              </a:tr>
              <a:tr h="195634"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7455612"/>
                  </a:ext>
                </a:extLst>
              </a:tr>
              <a:tr h="195634">
                <a:tc>
                  <a:txBody>
                    <a:bodyPr/>
                    <a:lstStyle/>
                    <a:p>
                      <a:r>
                        <a:rPr lang="en-US" dirty="0"/>
                        <a:t>1-20%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8103524"/>
                  </a:ext>
                </a:extLst>
              </a:tr>
              <a:tr h="195634">
                <a:tc>
                  <a:txBody>
                    <a:bodyPr/>
                    <a:lstStyle/>
                    <a:p>
                      <a:r>
                        <a:rPr lang="en-US" dirty="0"/>
                        <a:t>21-40%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549094"/>
                  </a:ext>
                </a:extLst>
              </a:tr>
              <a:tr h="317124">
                <a:tc>
                  <a:txBody>
                    <a:bodyPr/>
                    <a:lstStyle/>
                    <a:p>
                      <a:r>
                        <a:rPr lang="en-US" dirty="0"/>
                        <a:t>41-60%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9323292"/>
                  </a:ext>
                </a:extLst>
              </a:tr>
              <a:tr h="195634">
                <a:tc>
                  <a:txBody>
                    <a:bodyPr/>
                    <a:lstStyle/>
                    <a:p>
                      <a:r>
                        <a:rPr lang="en-US" dirty="0"/>
                        <a:t>61-80%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9826873"/>
                  </a:ext>
                </a:extLst>
              </a:tr>
              <a:tr h="195634">
                <a:tc>
                  <a:txBody>
                    <a:bodyPr/>
                    <a:lstStyle/>
                    <a:p>
                      <a:r>
                        <a:rPr lang="en-US" dirty="0"/>
                        <a:t>81-100%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5476739"/>
                  </a:ext>
                </a:extLst>
              </a:tr>
              <a:tr h="19563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904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680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6A6C9-48EB-48C9-AA26-4A7E53BA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800" b="1" i="0" u="none" strike="noStrike" baseline="0" dirty="0">
                <a:latin typeface="Times New Roman" panose="02020603050405020304" pitchFamily="18" charset="0"/>
              </a:rPr>
              <a:t>Results and Discussion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9F7879-AE7D-4F12-A8BE-CDA4AD8AD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There was a significant difference in the stem borer damage through artificial screening methods among the rice genotypes. </a:t>
            </a:r>
          </a:p>
          <a:p>
            <a:pPr algn="l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In the no choice method, the percentage of dead heart damage varied from 28.00 to 92.00 in TKM 6 and TN 1 respectively </a:t>
            </a:r>
            <a:r>
              <a:rPr lang="en-IN" sz="240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0978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7F698D-6ADF-4AD1-AA3C-B9A16D03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3F45DA-4961-4571-B9DB-D9153675C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 value of more than 80% shows genotype is</a:t>
            </a:r>
          </a:p>
          <a:p>
            <a:pPr marL="514350" indent="-514350">
              <a:buAutoNum type="alphaLcPeriod"/>
            </a:pPr>
            <a:r>
              <a:rPr lang="en-US" dirty="0"/>
              <a:t>HR</a:t>
            </a:r>
          </a:p>
          <a:p>
            <a:pPr marL="514350" indent="-514350">
              <a:buAutoNum type="alphaLcPeriod"/>
            </a:pPr>
            <a:r>
              <a:rPr lang="en-US" dirty="0"/>
              <a:t>R</a:t>
            </a:r>
          </a:p>
          <a:p>
            <a:pPr marL="514350" indent="-514350">
              <a:buAutoNum type="alphaLcPeriod"/>
            </a:pPr>
            <a:r>
              <a:rPr lang="en-US" dirty="0"/>
              <a:t>MS</a:t>
            </a:r>
          </a:p>
          <a:p>
            <a:pPr marL="514350" indent="-514350">
              <a:buAutoNum type="alphaLcPeriod"/>
            </a:pPr>
            <a:r>
              <a:rPr lang="en-US" dirty="0"/>
              <a:t>HS</a:t>
            </a:r>
          </a:p>
          <a:p>
            <a:pPr marL="514350" indent="-514350">
              <a:buAutoNum type="alphaL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4015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95EF724-EDBA-41CB-AB7E-F71720AC9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0" y="782320"/>
            <a:ext cx="7752080" cy="5130800"/>
          </a:xfrm>
        </p:spPr>
      </p:pic>
    </p:spTree>
    <p:extLst>
      <p:ext uri="{BB962C8B-B14F-4D97-AF65-F5344CB8AC3E}">
        <p14:creationId xmlns:p14="http://schemas.microsoft.com/office/powerpoint/2010/main" val="288402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B29435-825C-4F77-B1C1-D8C5E43C4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Paddy stem borer???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0653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A98D4A1-B7C8-438A-8840-AEFD2FB6C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985520"/>
            <a:ext cx="7630160" cy="5092968"/>
          </a:xfrm>
        </p:spPr>
      </p:pic>
    </p:spTree>
    <p:extLst>
      <p:ext uri="{BB962C8B-B14F-4D97-AF65-F5344CB8AC3E}">
        <p14:creationId xmlns:p14="http://schemas.microsoft.com/office/powerpoint/2010/main" val="269642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C0191D-AF98-4761-A968-9B7B93E9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i="0" u="none" strike="noStrike" baseline="0" dirty="0">
                <a:latin typeface="Times New Roman" panose="02020603050405020304" pitchFamily="18" charset="0"/>
              </a:rPr>
              <a:t>Free choice method</a:t>
            </a:r>
            <a:br>
              <a:rPr lang="en-IN" sz="4400" b="1" i="0" u="none" strike="noStrike" baseline="0" dirty="0">
                <a:latin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F6D110-2A42-4304-8E26-577BDBD5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Autofit/>
          </a:bodyPr>
          <a:lstStyle/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A set of potted plants of different genotypes along with TN 1 plants were placed in a cage of size 2’ x 2’ x 2.5’ to accommodate 12 potted plants.</a:t>
            </a: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 Fresh adult moths emerged from pupa were released on 35-40 days old seedlings @ one pair per plant and allowed for oviposition. </a:t>
            </a:r>
          </a:p>
          <a:p>
            <a:pPr algn="just"/>
            <a:r>
              <a:rPr lang="en-IN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The moths have free choice to select the genotypes for oviposition. </a:t>
            </a: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Two replications were maintained for each genotype. </a:t>
            </a: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The number of egg masses on the seedlings was counted. </a:t>
            </a: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The first instar larvae were allowed to feed on the tillers till the appearance of dead heart symptom. </a:t>
            </a: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The damage symptom was counted on </a:t>
            </a:r>
            <a:r>
              <a:rPr lang="en-IN" sz="2400" b="1" i="0" u="none" strike="noStrike" baseline="0" dirty="0">
                <a:latin typeface="Times New Roman" panose="02020603050405020304" pitchFamily="18" charset="0"/>
              </a:rPr>
              <a:t>14 -18 days</a:t>
            </a:r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 after oviposition and per cent dead heart damage was worked out.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11099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A10828-CBCE-459F-8FE9-74EE4949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143"/>
            <a:ext cx="10515600" cy="6335486"/>
          </a:xfrm>
        </p:spPr>
        <p:txBody>
          <a:bodyPr>
            <a:noAutofit/>
          </a:bodyPr>
          <a:lstStyle/>
          <a:p>
            <a:pPr algn="l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Ovipositional preference is one among the </a:t>
            </a:r>
            <a:r>
              <a:rPr lang="en-IN" sz="2400" b="0" i="0" u="none" strike="noStrike" baseline="0" dirty="0" err="1">
                <a:latin typeface="Times New Roman" panose="02020603050405020304" pitchFamily="18" charset="0"/>
              </a:rPr>
              <a:t>antixenosis</a:t>
            </a:r>
            <a:r>
              <a:rPr lang="en-IN" sz="2400" dirty="0">
                <a:latin typeface="Times New Roman" panose="02020603050405020304" pitchFamily="18" charset="0"/>
              </a:rPr>
              <a:t> </a:t>
            </a:r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mechanism in host plant resistance.</a:t>
            </a:r>
          </a:p>
          <a:p>
            <a:pPr algn="l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This may be due to the presence of </a:t>
            </a:r>
            <a:r>
              <a:rPr lang="en-IN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volatile compounds that emanate </a:t>
            </a:r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from the leaf or other parts of the plant.</a:t>
            </a:r>
          </a:p>
          <a:p>
            <a:pPr algn="l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In the choice method of artificial screening, oviposition on different genotypes showed significant variation. </a:t>
            </a:r>
            <a:endParaRPr lang="en-IN" sz="2400" dirty="0">
              <a:latin typeface="Times New Roman" panose="02020603050405020304" pitchFamily="18" charset="0"/>
            </a:endParaRPr>
          </a:p>
          <a:p>
            <a:pPr algn="l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The number of egg mass on different germplasm ranged from 1.0 to 4.75 per plant.</a:t>
            </a:r>
          </a:p>
          <a:p>
            <a:pPr algn="l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Ten genotypes </a:t>
            </a:r>
            <a:r>
              <a:rPr lang="en-IN" sz="2400" b="0" i="1" u="none" strike="noStrike" baseline="0" dirty="0">
                <a:latin typeface="Times New Roman" panose="02020603050405020304" pitchFamily="18" charset="0"/>
              </a:rPr>
              <a:t>viz., </a:t>
            </a:r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TKM 6, </a:t>
            </a:r>
            <a:r>
              <a:rPr lang="pl-PL" sz="2400" b="0" i="0" u="none" strike="noStrike" baseline="0" dirty="0">
                <a:latin typeface="Times New Roman" panose="02020603050405020304" pitchFamily="18" charset="0"/>
              </a:rPr>
              <a:t>RG 146, RG 74, RG 50, RG 137, CO 47, RG 53, Sampada,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TNAU rice hybrid CO 4, CORH 3 recorded with minimum number of egg masses ranged from 1.0 - 1.5/plant.</a:t>
            </a:r>
          </a:p>
          <a:p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Moreover, at a high population density (200 moths/20 plants) TKM 6 was the least preferred and Jaya the most preferred</a:t>
            </a:r>
            <a:r>
              <a:rPr lang="en-IN" sz="2400" dirty="0">
                <a:latin typeface="Times New Roman" panose="02020603050405020304" pitchFamily="18" charset="0"/>
              </a:rPr>
              <a:t>. TKM 6 was also reported to have a biochemical resistance factor, </a:t>
            </a:r>
            <a:r>
              <a:rPr lang="en-I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oryzanone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</a:rPr>
              <a:t>against </a:t>
            </a:r>
            <a:r>
              <a:rPr lang="en-IN" sz="2400" i="1" dirty="0" err="1">
                <a:latin typeface="Times New Roman" panose="02020603050405020304" pitchFamily="18" charset="0"/>
              </a:rPr>
              <a:t>Chilo</a:t>
            </a:r>
            <a:r>
              <a:rPr lang="en-IN" sz="2400" i="1" dirty="0">
                <a:latin typeface="Times New Roman" panose="02020603050405020304" pitchFamily="18" charset="0"/>
              </a:rPr>
              <a:t> </a:t>
            </a:r>
            <a:r>
              <a:rPr lang="en-IN" sz="2400" i="1" dirty="0" err="1">
                <a:latin typeface="Times New Roman" panose="02020603050405020304" pitchFamily="18" charset="0"/>
              </a:rPr>
              <a:t>suppressalis</a:t>
            </a:r>
            <a:r>
              <a:rPr lang="en-IN" sz="2400" i="1" dirty="0">
                <a:latin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</a:rPr>
              <a:t>that inhibits oviposition and disturbs the insect’s growth and development.</a:t>
            </a:r>
          </a:p>
          <a:p>
            <a:r>
              <a:rPr lang="en-IN" sz="2400" dirty="0">
                <a:latin typeface="Times New Roman" panose="02020603050405020304" pitchFamily="18" charset="0"/>
              </a:rPr>
              <a:t>The dead heart count was recorded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14-18 days </a:t>
            </a:r>
            <a:r>
              <a:rPr lang="en-IN" sz="2400" dirty="0">
                <a:latin typeface="Times New Roman" panose="02020603050405020304" pitchFamily="18" charset="0"/>
              </a:rPr>
              <a:t>after release of moths.</a:t>
            </a:r>
            <a:endParaRPr lang="en-IN" sz="2400" dirty="0"/>
          </a:p>
          <a:p>
            <a:pPr algn="l"/>
            <a:endParaRPr lang="en-IN" sz="24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03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265A57-618D-4801-88FD-BC168EB6E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free choice method, moths have free choice to select the plant for oviposition (T/F)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1226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B46E38-312D-4C0B-A02A-BC5DFB8AE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Antixenosis</a:t>
            </a:r>
            <a:r>
              <a:rPr lang="en-US" dirty="0"/>
              <a:t>???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6992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837473-3C28-4B27-9DE9-01DB36E8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Antixenosis</a:t>
            </a:r>
            <a:r>
              <a:rPr lang="en-US" dirty="0"/>
              <a:t>/Non-preference/non-</a:t>
            </a:r>
            <a:r>
              <a:rPr lang="en-US" dirty="0" err="1"/>
              <a:t>acceptane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B8C967-4026-4150-9623-583A97D5D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varieties- unattractive or unsuitable for colonization.</a:t>
            </a:r>
          </a:p>
          <a:p>
            <a:r>
              <a:rPr lang="en-US" dirty="0"/>
              <a:t>Insect variety will not accept a resistant host variety even if there is no alternative source of food.</a:t>
            </a:r>
          </a:p>
          <a:p>
            <a:r>
              <a:rPr lang="en-US" dirty="0"/>
              <a:t>Various morphological and biochemical features of host plants</a:t>
            </a:r>
          </a:p>
          <a:p>
            <a:r>
              <a:rPr lang="en-US" dirty="0"/>
              <a:t>landing., settling, feeding., egg laying</a:t>
            </a:r>
          </a:p>
          <a:p>
            <a:r>
              <a:rPr lang="en-US" dirty="0"/>
              <a:t>Caused by allomones/</a:t>
            </a:r>
            <a:r>
              <a:rPr lang="en-US" dirty="0" err="1"/>
              <a:t>kairmones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1970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7A0AB1-6F72-45F9-88FD-73CF4674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Kairmones</a:t>
            </a:r>
            <a:r>
              <a:rPr lang="en-US" dirty="0"/>
              <a:t> provide adaptive advantage to the host (t/f)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8657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5598C2-14A0-4BAD-8B9C-067240DF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1"/>
            <a:ext cx="10515600" cy="5334000"/>
          </a:xfrm>
        </p:spPr>
        <p:txBody>
          <a:bodyPr>
            <a:normAutofit/>
          </a:bodyPr>
          <a:lstStyle/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The reported resistant varieties </a:t>
            </a:r>
            <a:r>
              <a:rPr lang="en-IN" sz="2400" b="0" i="1" u="none" strike="noStrike" baseline="0" dirty="0">
                <a:latin typeface="Times New Roman" panose="02020603050405020304" pitchFamily="18" charset="0"/>
              </a:rPr>
              <a:t>viz., </a:t>
            </a:r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TKM 6 and W 1263 recorded 28.0 and 32.0 per cent dead heart respectively in no choice method, whereas 64.33 and 74.18 per cent respectively in the free choice method.</a:t>
            </a: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In no choice method of screening, only minimum larva were released whereas in free choice method all emerged larvae from the egg mass were allowed to bore the rice stems. </a:t>
            </a: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The pest load </a:t>
            </a:r>
            <a:r>
              <a:rPr lang="en-IN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is more in the second method </a:t>
            </a:r>
            <a:r>
              <a:rPr lang="en-IN" sz="2400" b="0" i="0" u="none" strike="noStrike" baseline="0" dirty="0">
                <a:latin typeface="Times New Roman" panose="02020603050405020304" pitchFamily="18" charset="0"/>
              </a:rPr>
              <a:t>and hence the two designated stem borer resistant varieties exhibits more dead heart in the free choice screening method.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00354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E109AB7-0398-40DF-B076-8B150A28C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0" y="741680"/>
            <a:ext cx="8128000" cy="5415279"/>
          </a:xfrm>
        </p:spPr>
      </p:pic>
    </p:spTree>
    <p:extLst>
      <p:ext uri="{BB962C8B-B14F-4D97-AF65-F5344CB8AC3E}">
        <p14:creationId xmlns:p14="http://schemas.microsoft.com/office/powerpoint/2010/main" val="3838450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C668B40-881F-4C90-9C73-839709F05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20" y="568960"/>
            <a:ext cx="7873999" cy="5120640"/>
          </a:xfrm>
        </p:spPr>
      </p:pic>
    </p:spTree>
    <p:extLst>
      <p:ext uri="{BB962C8B-B14F-4D97-AF65-F5344CB8AC3E}">
        <p14:creationId xmlns:p14="http://schemas.microsoft.com/office/powerpoint/2010/main" val="60190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D865AA-45EE-4707-BA1E-42B64525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Paddy stemborer: </a:t>
            </a:r>
            <a:b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IN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Scirpophaga</a:t>
            </a:r>
            <a:r>
              <a:rPr lang="en-IN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incertulas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2BF28F-8396-4A84-81AC-62518AF6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Symptom of damage:</a:t>
            </a:r>
            <a:endParaRPr lang="en-I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Presence of brown coloured egg mass near leaf tip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Caterpillar bore into central shoot of paddy seedling and tiller, causes drying of the central shoot known as </a:t>
            </a:r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“dead heart”</a:t>
            </a:r>
            <a:endParaRPr lang="en-I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Grown up plant whole panicle becomes dried </a:t>
            </a:r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“white ear”</a:t>
            </a:r>
            <a:endParaRPr lang="en-I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Plants could be easily pulled by hand.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9656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138B2E2-30B6-41E5-9F01-965CE7773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1818640"/>
            <a:ext cx="8717280" cy="3169920"/>
          </a:xfrm>
        </p:spPr>
      </p:pic>
    </p:spTree>
    <p:extLst>
      <p:ext uri="{BB962C8B-B14F-4D97-AF65-F5344CB8AC3E}">
        <p14:creationId xmlns:p14="http://schemas.microsoft.com/office/powerpoint/2010/main" val="612900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73168B-7170-4ECD-9F46-D714CD20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800"/>
            <a:ext cx="10515600" cy="1747520"/>
          </a:xfrm>
        </p:spPr>
        <p:txBody>
          <a:bodyPr/>
          <a:lstStyle/>
          <a:p>
            <a:pPr algn="just"/>
            <a:r>
              <a:rPr lang="en-US" dirty="0"/>
              <a:t>How these resistant genotypes can be used in breeding programme?????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8425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529C0E5-2169-4ADA-A1E3-A51379FBA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20" y="1432560"/>
            <a:ext cx="8625840" cy="4053840"/>
          </a:xfrm>
        </p:spPr>
      </p:pic>
    </p:spTree>
    <p:extLst>
      <p:ext uri="{BB962C8B-B14F-4D97-AF65-F5344CB8AC3E}">
        <p14:creationId xmlns:p14="http://schemas.microsoft.com/office/powerpoint/2010/main" val="2482597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D98DCC-133E-42F4-9B9A-9B190BA2E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771"/>
            <a:ext cx="10515600" cy="50121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Root-knot nematode infested fields are identified and the population density of the nematode species (M . </a:t>
            </a:r>
            <a:r>
              <a:rPr lang="en-IN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javanica</a:t>
            </a:r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M. incognita) is enhanced by growing susceptible cultivars.</a:t>
            </a:r>
          </a:p>
          <a:p>
            <a:pPr marL="0" indent="0" algn="just">
              <a:buNone/>
            </a:pPr>
            <a:endParaRPr lang="en-IN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Chickpea genotypes are sown in 4 m rows with 10 cm plant-to-plant spacing and 30 cm between the rows . </a:t>
            </a:r>
          </a:p>
          <a:p>
            <a:pPr marL="0" indent="0" algn="just">
              <a:buNone/>
            </a:pPr>
            <a:endParaRPr lang="en-IN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rows of highly susceptible chickpea genotypes (</a:t>
            </a:r>
            <a:r>
              <a:rPr lang="en-IN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., ICCC 4 and Dhanush) are sown after every 10 test entries . </a:t>
            </a:r>
          </a:p>
          <a:p>
            <a:pPr marL="0" indent="0" algn="just">
              <a:buNone/>
            </a:pPr>
            <a:endParaRPr lang="en-IN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test entry is replicated at least three times and all the genotypes are evaluated for number of galls or egg masses per plant generally near crop maturity.</a:t>
            </a:r>
          </a:p>
          <a:p>
            <a:pPr marL="0" indent="0" algn="just">
              <a:buNone/>
            </a:pPr>
            <a:endParaRPr lang="en-IN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Root-knot or egg mass indices of each test genotype are compared with those of the checks 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14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1E14BC-CA69-4FDC-8643-BDC7FA96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886"/>
            <a:ext cx="10515600" cy="1034143"/>
          </a:xfrm>
        </p:spPr>
        <p:txBody>
          <a:bodyPr/>
          <a:lstStyle/>
          <a:p>
            <a:r>
              <a:rPr lang="en-US" dirty="0"/>
              <a:t>Name one highly susceptible genotype of chickpea for RKN???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9077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8C80A3-F5E7-406C-BF2A-E0112F73F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40" y="718457"/>
            <a:ext cx="8392160" cy="51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2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BF82A6-03A1-4084-B852-978BA8F5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555170"/>
            <a:ext cx="8948057" cy="56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5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AC899E15-BC75-4EFC-9902-80DCD0788E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38475" y="2501106"/>
            <a:ext cx="781050" cy="30003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D090623A-9B48-486D-83DD-20E33B39C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6600" y="2086769"/>
            <a:ext cx="33528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0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607A7FF4-2469-4623-B3C7-B8D35147AF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6432" y="1825625"/>
            <a:ext cx="3963328" cy="435133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2A19EB26-E13F-4981-89CB-FF83B49EB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6"/>
            <a:ext cx="5181600" cy="42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1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DD26EB-C1C8-45C7-B317-49B60C970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Identification of insect pest:</a:t>
            </a:r>
            <a:endParaRPr lang="en-I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Egg: </a:t>
            </a: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 creamy white, flattened, oval and scale like and laid in mass and covered with buff coloured hairs.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Larva: </a:t>
            </a: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pale yellow with dark brown head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Pupa: </a:t>
            </a: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White silken cocoon are found inside the stem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Adult:</a:t>
            </a:r>
            <a:endParaRPr lang="en-I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808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EE4D4F-FAD5-42D1-B782-D9608D4DC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Female moth: </a:t>
            </a: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bright yellowish brown fore wings with a black spot possess a tuft of yellow hairs</a:t>
            </a:r>
          </a:p>
          <a:p>
            <a:pPr marL="0" indent="0">
              <a:buNone/>
            </a:pPr>
            <a:r>
              <a:rPr lang="en-IN" dirty="0"/>
              <a:t/>
            </a:r>
            <a:br>
              <a:rPr lang="en-IN" dirty="0"/>
            </a:br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Male moth</a:t>
            </a: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Smaller with pale yellow forewings without black spot</a:t>
            </a:r>
          </a:p>
          <a:p>
            <a:pPr marL="0" indent="0">
              <a:buNone/>
            </a:pPr>
            <a:r>
              <a:rPr lang="en-IN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ETL:</a:t>
            </a:r>
            <a:r>
              <a:rPr lang="en-IN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25% Dead heart symptoms</a:t>
            </a:r>
            <a:r>
              <a:rPr lang="en-IN" dirty="0"/>
              <a:t/>
            </a:r>
            <a:br>
              <a:rPr lang="en-IN" dirty="0"/>
            </a:br>
            <a:r>
              <a:rPr lang="en-IN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ATL (Action Threshold Level):</a:t>
            </a: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2 egg masses/m2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81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4DA540-CB04-4E96-98C6-99A07EFB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EBEC03-DDF0-427A-9659-F8D1B85A9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Rice stem borer caterpillar bore into central shoot of paddy seedling and tiller, causes drying of the central shoot known as </a:t>
            </a:r>
          </a:p>
          <a:p>
            <a:pPr marL="0" indent="0" algn="just">
              <a:buNone/>
            </a:pP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   White ear (T/F)</a:t>
            </a:r>
            <a:endParaRPr lang="en-IN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54B29097-086D-4D3C-B59E-014CD5C5A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3017520"/>
            <a:ext cx="3972560" cy="31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4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1190</Words>
  <Application>Microsoft Office PowerPoint</Application>
  <PresentationFormat>Custom</PresentationFormat>
  <Paragraphs>117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To study different phenotypic screening techniques for nematodes and borers - traits to be observed at plant and insect level</vt:lpstr>
      <vt:lpstr>PowerPoint Presentation</vt:lpstr>
      <vt:lpstr>PowerPoint Presentation</vt:lpstr>
      <vt:lpstr>Paddy stemborer:  Scirpophaga incertulas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PEST OF MAIZE</vt:lpstr>
      <vt:lpstr>PowerPoint Presentation</vt:lpstr>
      <vt:lpstr>Pink stem borer: Sesamia inferens</vt:lpstr>
      <vt:lpstr> Earhead feeders </vt:lpstr>
      <vt:lpstr> European corn borer scientific name: Ostrinia nubilalis </vt:lpstr>
      <vt:lpstr>PowerPoint Presentation</vt:lpstr>
      <vt:lpstr>Root knot nematode</vt:lpstr>
      <vt:lpstr>PowerPoint Presentation</vt:lpstr>
      <vt:lpstr>PowerPoint Presentation</vt:lpstr>
      <vt:lpstr>PowerPoint Presentation</vt:lpstr>
      <vt:lpstr>PowerPoint Presentation</vt:lpstr>
      <vt:lpstr>No Choice 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and Discussion</vt:lpstr>
      <vt:lpstr>PowerPoint Presentation</vt:lpstr>
      <vt:lpstr>PowerPoint Presentation</vt:lpstr>
      <vt:lpstr>PowerPoint Presentation</vt:lpstr>
      <vt:lpstr>Free choice method </vt:lpstr>
      <vt:lpstr>PowerPoint Presentation</vt:lpstr>
      <vt:lpstr>PowerPoint Presentation</vt:lpstr>
      <vt:lpstr>PowerPoint Presentation</vt:lpstr>
      <vt:lpstr>Antixenosis/Non-preference/non-acceptane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study different phenotypic screening techniques for nematodes and borers</dc:title>
  <dc:creator>ashutosh kumar</dc:creator>
  <cp:lastModifiedBy>cutm</cp:lastModifiedBy>
  <cp:revision>7</cp:revision>
  <dcterms:created xsi:type="dcterms:W3CDTF">2022-02-20T10:32:31Z</dcterms:created>
  <dcterms:modified xsi:type="dcterms:W3CDTF">2023-07-11T07:56:13Z</dcterms:modified>
</cp:coreProperties>
</file>