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3" d="100"/>
          <a:sy n="63" d="100"/>
        </p:scale>
        <p:origin x="-126"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B92D63-1E99-4295-8932-9F4B0D3A6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E952227-A891-4176-9143-85D3441B4B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24B8090A-C9E5-40EB-9CE4-EF7B38E25556}"/>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5" name="Footer Placeholder 4">
            <a:extLst>
              <a:ext uri="{FF2B5EF4-FFF2-40B4-BE49-F238E27FC236}">
                <a16:creationId xmlns:a16="http://schemas.microsoft.com/office/drawing/2014/main" xmlns="" id="{BC50AFB8-853D-4108-BBD2-02D27F69BC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05154EC-A609-4E25-8568-8BFB075B7981}"/>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1991824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229734-C534-4705-9914-157991C83F1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034AA7A-2D59-47A6-98C3-ACBFB5EC69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E586747-8756-4A6A-9353-E74D7DEAD3CE}"/>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5" name="Footer Placeholder 4">
            <a:extLst>
              <a:ext uri="{FF2B5EF4-FFF2-40B4-BE49-F238E27FC236}">
                <a16:creationId xmlns:a16="http://schemas.microsoft.com/office/drawing/2014/main" xmlns="" id="{734055B0-9412-449F-9BA9-5623C88866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3573682-9B03-4EB8-87BB-FD6BBEEDEC15}"/>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81479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6DE7075-4EC2-489C-890A-DE658DD5A6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D6377A5-B075-4384-8CA3-1E589E5A51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50FA1DC-0186-4A32-9A18-7B24274B3556}"/>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5" name="Footer Placeholder 4">
            <a:extLst>
              <a:ext uri="{FF2B5EF4-FFF2-40B4-BE49-F238E27FC236}">
                <a16:creationId xmlns:a16="http://schemas.microsoft.com/office/drawing/2014/main" xmlns="" id="{4F20EC1A-8369-47A6-AAD0-B17547FDF3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75A44C9-BAF5-4D76-A790-AE24AB1EF2E0}"/>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321328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2018E0-E242-4245-9AB2-1AD51DB24D6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3D559565-AEB8-4B22-9660-37EA3A4A11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73B9804-14FC-4EB8-B3F0-03B158FC9746}"/>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5" name="Footer Placeholder 4">
            <a:extLst>
              <a:ext uri="{FF2B5EF4-FFF2-40B4-BE49-F238E27FC236}">
                <a16:creationId xmlns:a16="http://schemas.microsoft.com/office/drawing/2014/main" xmlns="" id="{D69E34F9-19C8-4C52-BF59-102A70928A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BF3D0CA6-DAA5-4C50-91A9-EC6644661A23}"/>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265928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FFA824-40F1-4FE1-B0B7-518BDE11F7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F967513-49C5-4695-9314-1215677644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9CB491F-D306-48D5-9B2A-36657EB82EC5}"/>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5" name="Footer Placeholder 4">
            <a:extLst>
              <a:ext uri="{FF2B5EF4-FFF2-40B4-BE49-F238E27FC236}">
                <a16:creationId xmlns:a16="http://schemas.microsoft.com/office/drawing/2014/main" xmlns="" id="{8B6809E6-921A-4E3C-BE70-25990921A8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771239F-2D01-4C71-8D3B-07AC3807CBA1}"/>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3164229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14B21C-AC34-4847-AF44-D2D6B9EA205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0E6E9A3-DC4C-4333-A324-795D20317A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EE7EE54E-D2EE-406E-9B35-F720EA8F74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C6536671-973C-4527-889A-2FE1AD5D4255}"/>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6" name="Footer Placeholder 5">
            <a:extLst>
              <a:ext uri="{FF2B5EF4-FFF2-40B4-BE49-F238E27FC236}">
                <a16:creationId xmlns:a16="http://schemas.microsoft.com/office/drawing/2014/main" xmlns="" id="{8EB37211-33D5-494E-8836-00EEA3B7AB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7E351B8-9FAB-4A8D-B1CD-A319911DF4D2}"/>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11076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69951E-CE49-44FE-AC25-713403DD4DD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0C7A950-BB1D-4F79-85F6-1C0CB58C4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E9C4B44-710A-409C-B2A6-8A232E5E7C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2237F260-FF1C-4FC2-BEE2-3CA361FBCC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F0C0DC5-19D1-4BD3-9277-10E4CCCC2F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0130FECF-9C15-453C-9EF3-16EF4F13E4CA}"/>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8" name="Footer Placeholder 7">
            <a:extLst>
              <a:ext uri="{FF2B5EF4-FFF2-40B4-BE49-F238E27FC236}">
                <a16:creationId xmlns:a16="http://schemas.microsoft.com/office/drawing/2014/main" xmlns="" id="{C19EDF24-6F73-4210-9C27-310DE5113D8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DE4DB82E-FAD4-495C-A37F-DF675CFE7052}"/>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211027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1B517-F138-44C9-A069-E471247661B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B6B62D5B-C6EA-4740-9E50-13A847FB36F2}"/>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4" name="Footer Placeholder 3">
            <a:extLst>
              <a:ext uri="{FF2B5EF4-FFF2-40B4-BE49-F238E27FC236}">
                <a16:creationId xmlns:a16="http://schemas.microsoft.com/office/drawing/2014/main" xmlns="" id="{55EEAAFB-F9A0-4635-9F3F-840A257EC4A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138FB6ED-70B1-4423-841F-E03309688EFC}"/>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318853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AEF2D77-E2ED-44FF-B014-B6C3F308CDEB}"/>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3" name="Footer Placeholder 2">
            <a:extLst>
              <a:ext uri="{FF2B5EF4-FFF2-40B4-BE49-F238E27FC236}">
                <a16:creationId xmlns:a16="http://schemas.microsoft.com/office/drawing/2014/main" xmlns="" id="{8C0DDF2B-801E-4ACD-8E2E-E5FF5A75728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F159A635-94B1-4AA6-B34B-4468ADF9D2EF}"/>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176932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E68BB1-C82C-4D1A-A26D-A948D557D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DF769D4A-04A3-4391-B9C1-85CF63918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7C84A26C-873A-4F5B-85B1-8C601867C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7A8AE1-89B3-4717-A62F-3D525B64B3F2}"/>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6" name="Footer Placeholder 5">
            <a:extLst>
              <a:ext uri="{FF2B5EF4-FFF2-40B4-BE49-F238E27FC236}">
                <a16:creationId xmlns:a16="http://schemas.microsoft.com/office/drawing/2014/main" xmlns="" id="{05CEEB4D-59A0-4558-BB36-0A69C40A0A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9E46FC7-6CFB-41A0-A4D5-33CBC525D5BD}"/>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344188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029053-8920-444B-A3C7-8939C257F8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45C61447-B9C5-4E46-BFA1-F770449133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C2EDECFD-C38E-4F75-927B-A453A424E4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4FB7CA2-FC0B-412A-8858-699E6FC1C631}"/>
              </a:ext>
            </a:extLst>
          </p:cNvPr>
          <p:cNvSpPr>
            <a:spLocks noGrp="1"/>
          </p:cNvSpPr>
          <p:nvPr>
            <p:ph type="dt" sz="half" idx="10"/>
          </p:nvPr>
        </p:nvSpPr>
        <p:spPr/>
        <p:txBody>
          <a:bodyPr/>
          <a:lstStyle/>
          <a:p>
            <a:fld id="{CB693631-C59C-4262-91E7-6A9250B25FAE}" type="datetimeFigureOut">
              <a:rPr lang="en-IN" smtClean="0"/>
              <a:t>10-07-2023</a:t>
            </a:fld>
            <a:endParaRPr lang="en-IN"/>
          </a:p>
        </p:txBody>
      </p:sp>
      <p:sp>
        <p:nvSpPr>
          <p:cNvPr id="6" name="Footer Placeholder 5">
            <a:extLst>
              <a:ext uri="{FF2B5EF4-FFF2-40B4-BE49-F238E27FC236}">
                <a16:creationId xmlns:a16="http://schemas.microsoft.com/office/drawing/2014/main" xmlns="" id="{2D7856B2-A243-4342-9B65-884AD2169F6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DC3676B-14D6-4C9B-B7C9-132D6A4F09EE}"/>
              </a:ext>
            </a:extLst>
          </p:cNvPr>
          <p:cNvSpPr>
            <a:spLocks noGrp="1"/>
          </p:cNvSpPr>
          <p:nvPr>
            <p:ph type="sldNum" sz="quarter" idx="12"/>
          </p:nvPr>
        </p:nvSpPr>
        <p:spPr/>
        <p:txBody>
          <a:bodyPr/>
          <a:lstStyle/>
          <a:p>
            <a:fld id="{D0388AAB-DB35-4F88-84FB-7D81DA7DD4D9}" type="slidenum">
              <a:rPr lang="en-IN" smtClean="0"/>
              <a:t>‹#›</a:t>
            </a:fld>
            <a:endParaRPr lang="en-IN"/>
          </a:p>
        </p:txBody>
      </p:sp>
    </p:spTree>
    <p:extLst>
      <p:ext uri="{BB962C8B-B14F-4D97-AF65-F5344CB8AC3E}">
        <p14:creationId xmlns:p14="http://schemas.microsoft.com/office/powerpoint/2010/main" val="292884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E1AFD97-76BC-4CB5-ACD7-A9B85B56C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9337290-8BB3-4AEC-B8DD-5482454236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39F4D60-43A8-4595-8D5A-38C62BD9E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93631-C59C-4262-91E7-6A9250B25FAE}" type="datetimeFigureOut">
              <a:rPr lang="en-IN" smtClean="0"/>
              <a:t>10-07-2023</a:t>
            </a:fld>
            <a:endParaRPr lang="en-IN"/>
          </a:p>
        </p:txBody>
      </p:sp>
      <p:sp>
        <p:nvSpPr>
          <p:cNvPr id="5" name="Footer Placeholder 4">
            <a:extLst>
              <a:ext uri="{FF2B5EF4-FFF2-40B4-BE49-F238E27FC236}">
                <a16:creationId xmlns:a16="http://schemas.microsoft.com/office/drawing/2014/main" xmlns="" id="{59CCA7BA-F782-4612-A8A2-5E53131C1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980767F2-D50F-462B-87B2-96E3600CB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88AAB-DB35-4F88-84FB-7D81DA7DD4D9}" type="slidenum">
              <a:rPr lang="en-IN" smtClean="0"/>
              <a:t>‹#›</a:t>
            </a:fld>
            <a:endParaRPr lang="en-IN"/>
          </a:p>
        </p:txBody>
      </p:sp>
    </p:spTree>
    <p:extLst>
      <p:ext uri="{BB962C8B-B14F-4D97-AF65-F5344CB8AC3E}">
        <p14:creationId xmlns:p14="http://schemas.microsoft.com/office/powerpoint/2010/main" val="4119967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B52B2-A118-4A2B-B91F-A44A903D748B}"/>
              </a:ext>
            </a:extLst>
          </p:cNvPr>
          <p:cNvSpPr>
            <a:spLocks noGrp="1"/>
          </p:cNvSpPr>
          <p:nvPr>
            <p:ph type="ctrTitle"/>
          </p:nvPr>
        </p:nvSpPr>
        <p:spPr>
          <a:solidFill>
            <a:schemeClr val="accent2"/>
          </a:solidFill>
        </p:spPr>
        <p:txBody>
          <a:bodyPr/>
          <a:lstStyle/>
          <a:p>
            <a:r>
              <a:rPr lang="en-IN" sz="3600" b="1" i="0" u="none" strike="noStrike" baseline="0" dirty="0">
                <a:solidFill>
                  <a:srgbClr val="000000"/>
                </a:solidFill>
                <a:latin typeface="Times New Roman" panose="02020603050405020304" pitchFamily="18" charset="0"/>
              </a:rPr>
              <a:t>To study different ways of combating the attack of the pests </a:t>
            </a:r>
            <a:r>
              <a:rPr lang="en-IN" sz="1800" b="0" i="0" u="none" strike="noStrike" baseline="0" dirty="0">
                <a:solidFill>
                  <a:srgbClr val="000000"/>
                </a:solidFill>
                <a:latin typeface="Times New Roman" panose="02020603050405020304" pitchFamily="18" charset="0"/>
              </a:rPr>
              <a:t>	</a:t>
            </a:r>
            <a:br>
              <a:rPr lang="en-IN" sz="1800" b="0" i="0" u="none" strike="noStrike" baseline="0" dirty="0">
                <a:solidFill>
                  <a:srgbClr val="000000"/>
                </a:solidFill>
                <a:latin typeface="Times New Roman" panose="02020603050405020304" pitchFamily="18" charset="0"/>
              </a:rPr>
            </a:br>
            <a:endParaRPr lang="en-IN" dirty="0"/>
          </a:p>
        </p:txBody>
      </p:sp>
    </p:spTree>
    <p:extLst>
      <p:ext uri="{BB962C8B-B14F-4D97-AF65-F5344CB8AC3E}">
        <p14:creationId xmlns:p14="http://schemas.microsoft.com/office/powerpoint/2010/main" val="300612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EA5AFD-A781-488D-80A6-2D670095F1DD}"/>
              </a:ext>
            </a:extLst>
          </p:cNvPr>
          <p:cNvSpPr>
            <a:spLocks noGrp="1"/>
          </p:cNvSpPr>
          <p:nvPr>
            <p:ph idx="1"/>
          </p:nvPr>
        </p:nvSpPr>
        <p:spPr/>
        <p:txBody>
          <a:bodyPr>
            <a:normAutofit/>
          </a:bodyPr>
          <a:lstStyle/>
          <a:p>
            <a:pPr algn="just"/>
            <a:r>
              <a:rPr lang="en-IN" sz="2400" b="0" i="0" u="none" strike="noStrike" baseline="0" dirty="0">
                <a:solidFill>
                  <a:srgbClr val="000000"/>
                </a:solidFill>
                <a:latin typeface="Times New Roman" panose="02020603050405020304" pitchFamily="18" charset="0"/>
              </a:rPr>
              <a:t>Pests can infest crops and reduce yields, reducing overall agricultural production and food security. </a:t>
            </a:r>
          </a:p>
          <a:p>
            <a:pPr marL="0" indent="0" algn="just">
              <a:buNone/>
            </a:pPr>
            <a:endParaRPr lang="en-IN" sz="2400" b="0" i="0" u="none" strike="noStrike" baseline="0" dirty="0">
              <a:solidFill>
                <a:srgbClr val="000000"/>
              </a:solidFill>
              <a:latin typeface="Times New Roman" panose="02020603050405020304" pitchFamily="18" charset="0"/>
            </a:endParaRPr>
          </a:p>
          <a:p>
            <a:pPr algn="just"/>
            <a:r>
              <a:rPr lang="en-IN" sz="2400" b="0" i="0" u="none" strike="noStrike" baseline="0" dirty="0">
                <a:solidFill>
                  <a:srgbClr val="000000"/>
                </a:solidFill>
                <a:latin typeface="Times New Roman" panose="02020603050405020304" pitchFamily="18" charset="0"/>
              </a:rPr>
              <a:t>To deal with pests, such as mealy bugs or spider mites, most farmers use chemical pesticides which can impact health, pollute water supplies through runoff, and, if pesticides are misused or overused, can actually kill plants.</a:t>
            </a:r>
          </a:p>
          <a:p>
            <a:pPr marL="0" indent="0" algn="just">
              <a:buNone/>
            </a:pPr>
            <a:endParaRPr lang="en-IN" sz="2400" b="0" i="0" u="none" strike="noStrike" baseline="0" dirty="0">
              <a:solidFill>
                <a:srgbClr val="000000"/>
              </a:solidFill>
              <a:latin typeface="Times New Roman" panose="02020603050405020304" pitchFamily="18" charset="0"/>
            </a:endParaRPr>
          </a:p>
          <a:p>
            <a:pPr algn="just"/>
            <a:r>
              <a:rPr lang="en-IN" sz="2400" b="0" i="0" u="none" strike="noStrike" baseline="0" dirty="0">
                <a:solidFill>
                  <a:srgbClr val="000000"/>
                </a:solidFill>
                <a:latin typeface="Times New Roman" panose="02020603050405020304" pitchFamily="18" charset="0"/>
              </a:rPr>
              <a:t> Finding new methods to get rid of pests without requiring chemical inputs has increasingly become a priority for many farmers.</a:t>
            </a:r>
            <a:endParaRPr lang="en-IN" sz="2400" dirty="0"/>
          </a:p>
        </p:txBody>
      </p:sp>
    </p:spTree>
    <p:extLst>
      <p:ext uri="{BB962C8B-B14F-4D97-AF65-F5344CB8AC3E}">
        <p14:creationId xmlns:p14="http://schemas.microsoft.com/office/powerpoint/2010/main" val="1630652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051C7-F890-40AC-8CD0-2D263688D53D}"/>
              </a:ext>
            </a:extLst>
          </p:cNvPr>
          <p:cNvSpPr>
            <a:spLocks noGrp="1"/>
          </p:cNvSpPr>
          <p:nvPr>
            <p:ph type="title"/>
          </p:nvPr>
        </p:nvSpPr>
        <p:spPr/>
        <p:txBody>
          <a:bodyPr/>
          <a:lstStyle/>
          <a:p>
            <a:r>
              <a:rPr lang="en-IN" sz="1800" b="1" i="0" u="none" strike="noStrike" baseline="0" dirty="0">
                <a:solidFill>
                  <a:srgbClr val="000000"/>
                </a:solidFill>
                <a:latin typeface="Times New Roman" panose="02020603050405020304" pitchFamily="18" charset="0"/>
              </a:rPr>
              <a:t>Control methods </a:t>
            </a:r>
            <a:endParaRPr lang="en-IN" dirty="0"/>
          </a:p>
        </p:txBody>
      </p:sp>
      <p:sp>
        <p:nvSpPr>
          <p:cNvPr id="3" name="Content Placeholder 2">
            <a:extLst>
              <a:ext uri="{FF2B5EF4-FFF2-40B4-BE49-F238E27FC236}">
                <a16:creationId xmlns:a16="http://schemas.microsoft.com/office/drawing/2014/main" xmlns="" id="{E0D71840-354D-4796-A950-EA7C38B37722}"/>
              </a:ext>
            </a:extLst>
          </p:cNvPr>
          <p:cNvSpPr>
            <a:spLocks noGrp="1"/>
          </p:cNvSpPr>
          <p:nvPr>
            <p:ph idx="1"/>
          </p:nvPr>
        </p:nvSpPr>
        <p:spPr/>
        <p:txBody>
          <a:bodyPr>
            <a:normAutofit/>
          </a:bodyPr>
          <a:lstStyle/>
          <a:p>
            <a:r>
              <a:rPr lang="en-IN" sz="2400" b="1" i="0" u="none" strike="noStrike" baseline="0" dirty="0">
                <a:solidFill>
                  <a:srgbClr val="000000"/>
                </a:solidFill>
                <a:latin typeface="Times New Roman" panose="02020603050405020304" pitchFamily="18" charset="0"/>
                <a:cs typeface="Times New Roman" panose="02020603050405020304" pitchFamily="18" charset="0"/>
              </a:rPr>
              <a:t>Biological pest control</a:t>
            </a:r>
            <a:endParaRPr lang="en-IN" sz="2400" b="0" i="0" u="none" strike="noStrike" baseline="0" dirty="0">
              <a:solidFill>
                <a:srgbClr val="000000"/>
              </a:solidFill>
              <a:latin typeface="Times New Roman" panose="02020603050405020304" pitchFamily="18" charset="0"/>
              <a:cs typeface="Times New Roman" panose="02020603050405020304" pitchFamily="18" charset="0"/>
            </a:endParaRPr>
          </a:p>
          <a:p>
            <a:r>
              <a:rPr lang="en-IN" sz="2400" b="0" i="1" dirty="0" err="1">
                <a:solidFill>
                  <a:srgbClr val="2A2A2A"/>
                </a:solidFill>
                <a:effectLst/>
                <a:latin typeface="Times New Roman" panose="02020603050405020304" pitchFamily="18" charset="0"/>
                <a:cs typeface="Times New Roman" panose="02020603050405020304" pitchFamily="18" charset="0"/>
              </a:rPr>
              <a:t>Trichogramma</a:t>
            </a:r>
            <a:r>
              <a:rPr lang="en-IN" sz="2400" b="0" i="0" dirty="0">
                <a:solidFill>
                  <a:srgbClr val="2A2A2A"/>
                </a:solidFill>
                <a:effectLst/>
                <a:latin typeface="Times New Roman" panose="02020603050405020304" pitchFamily="18" charset="0"/>
                <a:cs typeface="Times New Roman" panose="02020603050405020304" pitchFamily="18" charset="0"/>
              </a:rPr>
              <a:t> </a:t>
            </a:r>
            <a:r>
              <a:rPr lang="en-IN" sz="2400" b="0" i="0" dirty="0" err="1">
                <a:solidFill>
                  <a:srgbClr val="2A2A2A"/>
                </a:solidFill>
                <a:effectLst/>
                <a:latin typeface="Times New Roman" panose="02020603050405020304" pitchFamily="18" charset="0"/>
                <a:cs typeface="Times New Roman" panose="02020603050405020304" pitchFamily="18" charset="0"/>
              </a:rPr>
              <a:t>spp</a:t>
            </a:r>
            <a:r>
              <a:rPr lang="en-IN" sz="2400" b="0" i="0" dirty="0">
                <a:solidFill>
                  <a:srgbClr val="2A2A2A"/>
                </a:solidFill>
                <a:effectLst/>
                <a:latin typeface="Times New Roman" panose="02020603050405020304" pitchFamily="18" charset="0"/>
                <a:cs typeface="Times New Roman" panose="02020603050405020304" pitchFamily="18" charset="0"/>
              </a:rPr>
              <a:t>-  rice stem borers. </a:t>
            </a:r>
          </a:p>
          <a:p>
            <a:r>
              <a:rPr lang="en-IN" sz="2400" b="0" i="0" dirty="0">
                <a:solidFill>
                  <a:srgbClr val="2A2A2A"/>
                </a:solidFill>
                <a:effectLst/>
                <a:latin typeface="Times New Roman" panose="02020603050405020304" pitchFamily="18" charset="0"/>
                <a:cs typeface="Times New Roman" panose="02020603050405020304" pitchFamily="18" charset="0"/>
              </a:rPr>
              <a:t>The most promising strains of </a:t>
            </a:r>
            <a:r>
              <a:rPr lang="en-IN" sz="2400" b="0" i="1" dirty="0" err="1">
                <a:solidFill>
                  <a:srgbClr val="2A2A2A"/>
                </a:solidFill>
                <a:effectLst/>
                <a:latin typeface="Times New Roman" panose="02020603050405020304" pitchFamily="18" charset="0"/>
                <a:cs typeface="Times New Roman" panose="02020603050405020304" pitchFamily="18" charset="0"/>
              </a:rPr>
              <a:t>Trichogramma</a:t>
            </a:r>
            <a:r>
              <a:rPr lang="en-IN" sz="2400" b="0" i="1" dirty="0">
                <a:solidFill>
                  <a:srgbClr val="2A2A2A"/>
                </a:solidFill>
                <a:effectLst/>
                <a:latin typeface="Times New Roman" panose="02020603050405020304" pitchFamily="18" charset="0"/>
                <a:cs typeface="Times New Roman" panose="02020603050405020304" pitchFamily="18" charset="0"/>
              </a:rPr>
              <a:t> </a:t>
            </a:r>
            <a:r>
              <a:rPr lang="en-IN" sz="2400" b="0" i="1" dirty="0" err="1">
                <a:solidFill>
                  <a:srgbClr val="2A2A2A"/>
                </a:solidFill>
                <a:effectLst/>
                <a:latin typeface="Times New Roman" panose="02020603050405020304" pitchFamily="18" charset="0"/>
                <a:cs typeface="Times New Roman" panose="02020603050405020304" pitchFamily="18" charset="0"/>
              </a:rPr>
              <a:t>chilonis</a:t>
            </a:r>
            <a:r>
              <a:rPr lang="en-IN" sz="2400" b="0" i="0" dirty="0">
                <a:solidFill>
                  <a:srgbClr val="2A2A2A"/>
                </a:solidFill>
                <a:effectLst/>
                <a:latin typeface="Times New Roman" panose="02020603050405020304" pitchFamily="18" charset="0"/>
                <a:cs typeface="Times New Roman" panose="02020603050405020304" pitchFamily="18" charset="0"/>
              </a:rPr>
              <a:t>  and </a:t>
            </a:r>
            <a:r>
              <a:rPr lang="en-IN" sz="2400" b="0" i="1" dirty="0">
                <a:solidFill>
                  <a:srgbClr val="2A2A2A"/>
                </a:solidFill>
                <a:effectLst/>
                <a:latin typeface="Times New Roman" panose="02020603050405020304" pitchFamily="18" charset="0"/>
                <a:cs typeface="Times New Roman" panose="02020603050405020304" pitchFamily="18" charset="0"/>
              </a:rPr>
              <a:t>T. japonicus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20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E93D8-0B18-4345-91AB-B9FA6FB92C95}"/>
              </a:ext>
            </a:extLst>
          </p:cNvPr>
          <p:cNvSpPr>
            <a:spLocks noGrp="1"/>
          </p:cNvSpPr>
          <p:nvPr>
            <p:ph type="title"/>
          </p:nvPr>
        </p:nvSpPr>
        <p:spPr/>
        <p:txBody>
          <a:bodyPr/>
          <a:lstStyle/>
          <a:p>
            <a:r>
              <a:rPr lang="en-IN" sz="4400" b="1" i="0" u="none" strike="noStrike" baseline="0" dirty="0">
                <a:solidFill>
                  <a:srgbClr val="000000"/>
                </a:solidFill>
                <a:latin typeface="Times New Roman" panose="02020603050405020304" pitchFamily="18" charset="0"/>
              </a:rPr>
              <a:t>Cultural control </a:t>
            </a:r>
            <a:r>
              <a:rPr lang="en-IN" sz="4400" b="0" i="0" u="none" strike="noStrike" baseline="0" dirty="0">
                <a:solidFill>
                  <a:srgbClr val="000000"/>
                </a:solidFill>
                <a:latin typeface="Times New Roman" panose="02020603050405020304" pitchFamily="18" charset="0"/>
              </a:rPr>
              <a:t/>
            </a:r>
            <a:br>
              <a:rPr lang="en-IN" sz="4400" b="0" i="0" u="none" strike="noStrike" baseline="0" dirty="0">
                <a:solidFill>
                  <a:srgbClr val="000000"/>
                </a:solidFill>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88C7E0C5-3C1F-456E-BE62-B63A44A3073A}"/>
              </a:ext>
            </a:extLst>
          </p:cNvPr>
          <p:cNvSpPr>
            <a:spLocks noGrp="1"/>
          </p:cNvSpPr>
          <p:nvPr>
            <p:ph idx="1"/>
          </p:nvPr>
        </p:nvSpPr>
        <p:spPr/>
        <p:txBody>
          <a:bodyPr/>
          <a:lstStyle/>
          <a:p>
            <a:pPr algn="l"/>
            <a:endParaRPr lang="en-IN" sz="1800" b="0" i="0" u="none" strike="noStrike" baseline="0" dirty="0">
              <a:solidFill>
                <a:srgbClr val="000000"/>
              </a:solidFill>
              <a:latin typeface="Times New Roman" panose="02020603050405020304" pitchFamily="18" charset="0"/>
            </a:endParaRPr>
          </a:p>
          <a:p>
            <a:pPr algn="just"/>
            <a:r>
              <a:rPr lang="en-IN" sz="2400" b="0" i="0" u="none" strike="noStrike" baseline="0" dirty="0">
                <a:solidFill>
                  <a:srgbClr val="000000"/>
                </a:solidFill>
                <a:latin typeface="Times New Roman" panose="02020603050405020304" pitchFamily="18" charset="0"/>
              </a:rPr>
              <a:t>Mechanical pest control is the use of hands-on techniques as well as simple equipment and devices, that provides a protective barrier between plants and insects. </a:t>
            </a:r>
          </a:p>
          <a:p>
            <a:pPr algn="just"/>
            <a:r>
              <a:rPr lang="en-IN" sz="2400" b="0" i="0" u="none" strike="noStrike" baseline="0" dirty="0">
                <a:solidFill>
                  <a:srgbClr val="000000"/>
                </a:solidFill>
                <a:latin typeface="Times New Roman" panose="02020603050405020304" pitchFamily="18" charset="0"/>
              </a:rPr>
              <a:t>This is referred to as tillage and is one of the oldest methods of weed control as well as being useful for pest control;</a:t>
            </a:r>
          </a:p>
          <a:p>
            <a:pPr algn="just"/>
            <a:r>
              <a:rPr lang="en-IN" sz="2400" b="0" i="0" u="none" strike="noStrike" baseline="0" dirty="0">
                <a:solidFill>
                  <a:srgbClr val="000000"/>
                </a:solidFill>
                <a:latin typeface="Times New Roman" panose="02020603050405020304" pitchFamily="18" charset="0"/>
              </a:rPr>
              <a:t>exposes them to the birds and other predators that feed on them.</a:t>
            </a:r>
            <a:endParaRPr lang="en-IN" sz="2400" dirty="0"/>
          </a:p>
        </p:txBody>
      </p:sp>
    </p:spTree>
    <p:extLst>
      <p:ext uri="{BB962C8B-B14F-4D97-AF65-F5344CB8AC3E}">
        <p14:creationId xmlns:p14="http://schemas.microsoft.com/office/powerpoint/2010/main" val="368164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DC903E3-7327-4CAD-BF0E-3C922B2FC56C}"/>
              </a:ext>
            </a:extLst>
          </p:cNvPr>
          <p:cNvSpPr>
            <a:spLocks noGrp="1"/>
          </p:cNvSpPr>
          <p:nvPr>
            <p:ph idx="1"/>
          </p:nvPr>
        </p:nvSpPr>
        <p:spPr>
          <a:xfrm>
            <a:off x="838200" y="1402080"/>
            <a:ext cx="10515600" cy="4774883"/>
          </a:xfrm>
        </p:spPr>
        <p:txBody>
          <a:bodyPr/>
          <a:lstStyle/>
          <a:p>
            <a:r>
              <a:rPr lang="en-IN" sz="1800" b="1" i="0" u="none" strike="noStrike" baseline="0" dirty="0">
                <a:solidFill>
                  <a:srgbClr val="000000"/>
                </a:solidFill>
                <a:latin typeface="Times New Roman" panose="02020603050405020304" pitchFamily="18" charset="0"/>
              </a:rPr>
              <a:t>Trap cropping </a:t>
            </a:r>
            <a:endParaRPr lang="en-IN" sz="1800" b="0" i="0" u="none" strike="noStrike" baseline="0" dirty="0">
              <a:solidFill>
                <a:srgbClr val="000000"/>
              </a:solidFill>
              <a:latin typeface="Times New Roman" panose="02020603050405020304" pitchFamily="18" charset="0"/>
            </a:endParaRPr>
          </a:p>
          <a:p>
            <a:r>
              <a:rPr lang="en-IN" sz="2400" b="0" i="0" u="none" strike="noStrike" baseline="0" dirty="0">
                <a:solidFill>
                  <a:srgbClr val="000000"/>
                </a:solidFill>
                <a:latin typeface="Times New Roman" panose="02020603050405020304" pitchFamily="18" charset="0"/>
              </a:rPr>
              <a:t>A trap crop is a crop of a plant that attracts pests, diverting them from nearby crops. </a:t>
            </a:r>
          </a:p>
          <a:p>
            <a:pPr marL="0" indent="0">
              <a:buNone/>
            </a:pPr>
            <a:endParaRPr lang="en-IN" sz="2400" b="0" i="0" u="none" strike="noStrike" baseline="0" dirty="0">
              <a:solidFill>
                <a:srgbClr val="000000"/>
              </a:solidFill>
              <a:latin typeface="Times New Roman" panose="02020603050405020304" pitchFamily="18" charset="0"/>
            </a:endParaRPr>
          </a:p>
          <a:p>
            <a:r>
              <a:rPr lang="en-IN" sz="2400" b="0" i="0" u="none" strike="noStrike" baseline="0" dirty="0">
                <a:solidFill>
                  <a:srgbClr val="000000"/>
                </a:solidFill>
                <a:latin typeface="Times New Roman" panose="02020603050405020304" pitchFamily="18" charset="0"/>
              </a:rPr>
              <a:t>Pests aggregated on the trap crop can be more easily controlled using pesticides or other methods. </a:t>
            </a:r>
            <a:endParaRPr lang="en-IN" sz="2400" dirty="0"/>
          </a:p>
        </p:txBody>
      </p:sp>
      <p:pic>
        <p:nvPicPr>
          <p:cNvPr id="4" name="Picture 3">
            <a:extLst>
              <a:ext uri="{FF2B5EF4-FFF2-40B4-BE49-F238E27FC236}">
                <a16:creationId xmlns:a16="http://schemas.microsoft.com/office/drawing/2014/main" xmlns="" id="{14C0FBA3-201B-4FCD-9803-9B3FE6FF205B}"/>
              </a:ext>
            </a:extLst>
          </p:cNvPr>
          <p:cNvPicPr>
            <a:picLocks noChangeAspect="1"/>
          </p:cNvPicPr>
          <p:nvPr/>
        </p:nvPicPr>
        <p:blipFill>
          <a:blip r:embed="rId2"/>
          <a:stretch>
            <a:fillRect/>
          </a:stretch>
        </p:blipFill>
        <p:spPr>
          <a:xfrm>
            <a:off x="2509521" y="3810000"/>
            <a:ext cx="6959600" cy="2366962"/>
          </a:xfrm>
          <a:prstGeom prst="rect">
            <a:avLst/>
          </a:prstGeom>
        </p:spPr>
      </p:pic>
    </p:spTree>
    <p:extLst>
      <p:ext uri="{BB962C8B-B14F-4D97-AF65-F5344CB8AC3E}">
        <p14:creationId xmlns:p14="http://schemas.microsoft.com/office/powerpoint/2010/main" val="276364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DD95312-D2E5-432B-AACC-323995D3CFA1}"/>
              </a:ext>
            </a:extLst>
          </p:cNvPr>
          <p:cNvSpPr>
            <a:spLocks noGrp="1"/>
          </p:cNvSpPr>
          <p:nvPr>
            <p:ph idx="1"/>
          </p:nvPr>
        </p:nvSpPr>
        <p:spPr>
          <a:xfrm>
            <a:off x="838200" y="1757681"/>
            <a:ext cx="10515600" cy="1422400"/>
          </a:xfrm>
        </p:spPr>
        <p:txBody>
          <a:bodyPr/>
          <a:lstStyle/>
          <a:p>
            <a:r>
              <a:rPr lang="en-IN" sz="2800" b="0" i="0" u="none" strike="noStrike" baseline="0" dirty="0">
                <a:solidFill>
                  <a:srgbClr val="000000"/>
                </a:solidFill>
                <a:latin typeface="Times New Roman" panose="02020603050405020304" pitchFamily="18" charset="0"/>
              </a:rPr>
              <a:t>A trap crop is a crop of a plant that attracts pests, diverting them from nearby crops (T/F).</a:t>
            </a:r>
            <a:endParaRPr lang="en-IN" dirty="0"/>
          </a:p>
        </p:txBody>
      </p:sp>
    </p:spTree>
    <p:extLst>
      <p:ext uri="{BB962C8B-B14F-4D97-AF65-F5344CB8AC3E}">
        <p14:creationId xmlns:p14="http://schemas.microsoft.com/office/powerpoint/2010/main" val="352445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C8768-105D-4D91-9492-0DE73D49C49E}"/>
              </a:ext>
            </a:extLst>
          </p:cNvPr>
          <p:cNvSpPr>
            <a:spLocks noGrp="1"/>
          </p:cNvSpPr>
          <p:nvPr>
            <p:ph type="title"/>
          </p:nvPr>
        </p:nvSpPr>
        <p:spPr>
          <a:xfrm>
            <a:off x="838200" y="335281"/>
            <a:ext cx="10541000" cy="1355408"/>
          </a:xfrm>
        </p:spPr>
        <p:txBody>
          <a:bodyPr/>
          <a:lstStyle/>
          <a:p>
            <a:r>
              <a:rPr lang="en-IN" sz="4400" b="1" i="0" u="none" strike="noStrike" baseline="0" dirty="0">
                <a:solidFill>
                  <a:srgbClr val="000000"/>
                </a:solidFill>
                <a:latin typeface="Times New Roman" panose="02020603050405020304" pitchFamily="18" charset="0"/>
              </a:rPr>
              <a:t>Pesticides</a:t>
            </a:r>
            <a:br>
              <a:rPr lang="en-IN" sz="4400" b="1" i="0" u="none" strike="noStrike" baseline="0" dirty="0">
                <a:solidFill>
                  <a:srgbClr val="000000"/>
                </a:solidFill>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268A831B-2046-4352-A3B9-AADA8D75AE89}"/>
              </a:ext>
            </a:extLst>
          </p:cNvPr>
          <p:cNvSpPr>
            <a:spLocks noGrp="1"/>
          </p:cNvSpPr>
          <p:nvPr>
            <p:ph idx="1"/>
          </p:nvPr>
        </p:nvSpPr>
        <p:spPr/>
        <p:txBody>
          <a:bodyPr/>
          <a:lstStyle/>
          <a:p>
            <a:pPr algn="just"/>
            <a:r>
              <a:rPr lang="en-IN" sz="1800" b="0" i="0" u="none" strike="noStrike" baseline="0" dirty="0">
                <a:solidFill>
                  <a:srgbClr val="000000"/>
                </a:solidFill>
                <a:latin typeface="Times New Roman" panose="02020603050405020304" pitchFamily="18" charset="0"/>
              </a:rPr>
              <a:t>Pesticides are applied to crops by agricultural aircraft, tractor-mounted crop sprayers or as seed dressings to control pests. </a:t>
            </a:r>
          </a:p>
          <a:p>
            <a:pPr algn="just"/>
            <a:r>
              <a:rPr lang="en-IN" sz="1800" b="0" i="0" u="none" strike="noStrike" baseline="0" dirty="0">
                <a:solidFill>
                  <a:srgbClr val="000000"/>
                </a:solidFill>
                <a:latin typeface="Times New Roman" panose="02020603050405020304" pitchFamily="18" charset="0"/>
              </a:rPr>
              <a:t>However, successful control by pesticides is not easy; the right formulation must be chosen, the timing is often critical, the method of application is important, adequate coverage and retention on the crop are necessary. </a:t>
            </a:r>
            <a:endParaRPr lang="en-IN" dirty="0"/>
          </a:p>
        </p:txBody>
      </p:sp>
    </p:spTree>
    <p:extLst>
      <p:ext uri="{BB962C8B-B14F-4D97-AF65-F5344CB8AC3E}">
        <p14:creationId xmlns:p14="http://schemas.microsoft.com/office/powerpoint/2010/main" val="352579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EF9F78-9464-4AE4-A413-E8EF8859143E}"/>
              </a:ext>
            </a:extLst>
          </p:cNvPr>
          <p:cNvSpPr>
            <a:spLocks noGrp="1"/>
          </p:cNvSpPr>
          <p:nvPr>
            <p:ph type="title"/>
          </p:nvPr>
        </p:nvSpPr>
        <p:spPr/>
        <p:txBody>
          <a:bodyPr/>
          <a:lstStyle/>
          <a:p>
            <a:r>
              <a:rPr lang="en-US" b="1" dirty="0"/>
              <a:t>Resistant Variety</a:t>
            </a:r>
            <a:endParaRPr lang="en-IN" b="1" dirty="0"/>
          </a:p>
        </p:txBody>
      </p:sp>
      <p:sp>
        <p:nvSpPr>
          <p:cNvPr id="3" name="Content Placeholder 2">
            <a:extLst>
              <a:ext uri="{FF2B5EF4-FFF2-40B4-BE49-F238E27FC236}">
                <a16:creationId xmlns:a16="http://schemas.microsoft.com/office/drawing/2014/main" xmlns="" id="{0C3D6F77-B9D4-41C2-8214-E9C5F6AB0EA6}"/>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Conventional approaches</a:t>
            </a:r>
          </a:p>
          <a:p>
            <a:pPr marL="0" indent="0">
              <a:buNone/>
            </a:pPr>
            <a:r>
              <a:rPr lang="en-US" b="1" dirty="0">
                <a:latin typeface="Times New Roman" panose="02020603050405020304" pitchFamily="18" charset="0"/>
                <a:cs typeface="Times New Roman" panose="02020603050405020304" pitchFamily="18" charset="0"/>
              </a:rPr>
              <a:t>MAS</a:t>
            </a:r>
          </a:p>
          <a:p>
            <a:pPr marL="0" indent="0">
              <a:buNone/>
            </a:pPr>
            <a:r>
              <a:rPr lang="en-US" b="1" dirty="0">
                <a:latin typeface="Times New Roman" panose="02020603050405020304" pitchFamily="18" charset="0"/>
                <a:cs typeface="Times New Roman" panose="02020603050405020304" pitchFamily="18" charset="0"/>
              </a:rPr>
              <a:t>Transgenics</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16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679EC-D760-4F00-BD8B-A735CE968936}"/>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26E08D81-3CF3-4A4E-99E1-335401126CED}"/>
              </a:ext>
            </a:extLst>
          </p:cNvPr>
          <p:cNvSpPr>
            <a:spLocks noGrp="1"/>
          </p:cNvSpPr>
          <p:nvPr>
            <p:ph idx="1"/>
          </p:nvPr>
        </p:nvSpPr>
        <p:spPr/>
        <p:txBody>
          <a:bodyPr/>
          <a:lstStyle/>
          <a:p>
            <a:r>
              <a:rPr lang="en-US" dirty="0"/>
              <a:t>To know the linkage drag which type of selection is done?</a:t>
            </a:r>
          </a:p>
          <a:p>
            <a:pPr marL="514350" indent="-514350">
              <a:buAutoNum type="alphaLcPeriod"/>
            </a:pPr>
            <a:r>
              <a:rPr lang="en-US" dirty="0"/>
              <a:t>Foreground selection</a:t>
            </a:r>
          </a:p>
          <a:p>
            <a:pPr marL="514350" indent="-514350">
              <a:buAutoNum type="alphaLcPeriod"/>
            </a:pPr>
            <a:r>
              <a:rPr lang="en-US" dirty="0"/>
              <a:t>Background selection</a:t>
            </a:r>
          </a:p>
          <a:p>
            <a:pPr marL="514350" indent="-514350">
              <a:buAutoNum type="alphaLcPeriod"/>
            </a:pPr>
            <a:r>
              <a:rPr lang="en-US" dirty="0"/>
              <a:t>Recombinant selection</a:t>
            </a:r>
          </a:p>
          <a:p>
            <a:pPr marL="514350" indent="-514350">
              <a:buAutoNum type="alphaLcPeriod"/>
            </a:pPr>
            <a:r>
              <a:rPr lang="en-US"/>
              <a:t>Negative selection</a:t>
            </a:r>
            <a:endParaRPr lang="en-IN" dirty="0"/>
          </a:p>
        </p:txBody>
      </p:sp>
    </p:spTree>
    <p:extLst>
      <p:ext uri="{BB962C8B-B14F-4D97-AF65-F5344CB8AC3E}">
        <p14:creationId xmlns:p14="http://schemas.microsoft.com/office/powerpoint/2010/main" val="1507316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311</Words>
  <Application>Microsoft Office PowerPoint</Application>
  <PresentationFormat>Custom</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 study different ways of combating the attack of the pests   </vt:lpstr>
      <vt:lpstr>PowerPoint Presentation</vt:lpstr>
      <vt:lpstr>Control methods </vt:lpstr>
      <vt:lpstr>Cultural control  </vt:lpstr>
      <vt:lpstr>PowerPoint Presentation</vt:lpstr>
      <vt:lpstr>PowerPoint Presentation</vt:lpstr>
      <vt:lpstr>Pesticides </vt:lpstr>
      <vt:lpstr>Resistant Variety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study different ways of combating the attack of the pests</dc:title>
  <dc:creator>ashutosh kumar</dc:creator>
  <cp:lastModifiedBy>cutm</cp:lastModifiedBy>
  <cp:revision>3</cp:revision>
  <dcterms:created xsi:type="dcterms:W3CDTF">2022-04-10T12:20:36Z</dcterms:created>
  <dcterms:modified xsi:type="dcterms:W3CDTF">2023-07-10T10:49:28Z</dcterms:modified>
</cp:coreProperties>
</file>