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7" r:id="rId4"/>
    <p:sldId id="316" r:id="rId5"/>
    <p:sldId id="317" r:id="rId6"/>
    <p:sldId id="320" r:id="rId7"/>
    <p:sldId id="335" r:id="rId8"/>
    <p:sldId id="319" r:id="rId9"/>
    <p:sldId id="318" r:id="rId10"/>
    <p:sldId id="321" r:id="rId11"/>
    <p:sldId id="322" r:id="rId12"/>
    <p:sldId id="336" r:id="rId13"/>
    <p:sldId id="323" r:id="rId14"/>
    <p:sldId id="324" r:id="rId15"/>
    <p:sldId id="325" r:id="rId16"/>
    <p:sldId id="326" r:id="rId17"/>
    <p:sldId id="334" r:id="rId18"/>
    <p:sldId id="327" r:id="rId19"/>
    <p:sldId id="338" r:id="rId20"/>
    <p:sldId id="328" r:id="rId21"/>
    <p:sldId id="329" r:id="rId22"/>
    <p:sldId id="330" r:id="rId23"/>
    <p:sldId id="331" r:id="rId24"/>
    <p:sldId id="332" r:id="rId25"/>
    <p:sldId id="337" r:id="rId26"/>
    <p:sldId id="333" r:id="rId27"/>
    <p:sldId id="284" r:id="rId28"/>
    <p:sldId id="285" r:id="rId29"/>
    <p:sldId id="310" r:id="rId30"/>
    <p:sldId id="311" r:id="rId31"/>
    <p:sldId id="286" r:id="rId32"/>
    <p:sldId id="312" r:id="rId33"/>
    <p:sldId id="287" r:id="rId34"/>
    <p:sldId id="288" r:id="rId35"/>
    <p:sldId id="289" r:id="rId36"/>
    <p:sldId id="313" r:id="rId37"/>
    <p:sldId id="300" r:id="rId38"/>
    <p:sldId id="301" r:id="rId39"/>
    <p:sldId id="314" r:id="rId40"/>
    <p:sldId id="290" r:id="rId41"/>
    <p:sldId id="291" r:id="rId42"/>
    <p:sldId id="292" r:id="rId43"/>
    <p:sldId id="293" r:id="rId44"/>
    <p:sldId id="315" r:id="rId45"/>
    <p:sldId id="294" r:id="rId46"/>
    <p:sldId id="295" r:id="rId47"/>
    <p:sldId id="282"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3" d="100"/>
          <a:sy n="63" d="100"/>
        </p:scale>
        <p:origin x="-126" y="-22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E5AED1-FC3A-4B0F-A24F-AD8C210784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xmlns="" id="{F9CFD02D-CAE7-41BF-8146-88272D8B12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xmlns="" id="{E7812D5A-FDFE-4887-BFE5-7F865DE4F4E1}"/>
              </a:ext>
            </a:extLst>
          </p:cNvPr>
          <p:cNvSpPr>
            <a:spLocks noGrp="1"/>
          </p:cNvSpPr>
          <p:nvPr>
            <p:ph type="dt" sz="half" idx="10"/>
          </p:nvPr>
        </p:nvSpPr>
        <p:spPr/>
        <p:txBody>
          <a:bodyPr/>
          <a:lstStyle/>
          <a:p>
            <a:fld id="{40472B51-B2DF-4B31-8409-08ED62624354}" type="datetimeFigureOut">
              <a:rPr lang="en-IN" smtClean="0"/>
              <a:t>11-07-2023</a:t>
            </a:fld>
            <a:endParaRPr lang="en-IN"/>
          </a:p>
        </p:txBody>
      </p:sp>
      <p:sp>
        <p:nvSpPr>
          <p:cNvPr id="5" name="Footer Placeholder 4">
            <a:extLst>
              <a:ext uri="{FF2B5EF4-FFF2-40B4-BE49-F238E27FC236}">
                <a16:creationId xmlns:a16="http://schemas.microsoft.com/office/drawing/2014/main" xmlns="" id="{DB8F23E7-E7D9-49D0-A314-E06DA4F4DF5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AA9541A0-930D-4388-BBC3-732314DBDEF6}"/>
              </a:ext>
            </a:extLst>
          </p:cNvPr>
          <p:cNvSpPr>
            <a:spLocks noGrp="1"/>
          </p:cNvSpPr>
          <p:nvPr>
            <p:ph type="sldNum" sz="quarter" idx="12"/>
          </p:nvPr>
        </p:nvSpPr>
        <p:spPr/>
        <p:txBody>
          <a:bodyPr/>
          <a:lstStyle/>
          <a:p>
            <a:fld id="{7E626564-BFA8-4D15-910B-D373C877DA13}" type="slidenum">
              <a:rPr lang="en-IN" smtClean="0"/>
              <a:t>‹#›</a:t>
            </a:fld>
            <a:endParaRPr lang="en-IN"/>
          </a:p>
        </p:txBody>
      </p:sp>
    </p:spTree>
    <p:extLst>
      <p:ext uri="{BB962C8B-B14F-4D97-AF65-F5344CB8AC3E}">
        <p14:creationId xmlns:p14="http://schemas.microsoft.com/office/powerpoint/2010/main" val="1217583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4185B0-00AC-4B34-A1C1-E282C7A2B3FE}"/>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C3E874F1-75AD-4643-9275-10F50B4524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664EEBFC-4115-46CB-81CA-96C9AA393A17}"/>
              </a:ext>
            </a:extLst>
          </p:cNvPr>
          <p:cNvSpPr>
            <a:spLocks noGrp="1"/>
          </p:cNvSpPr>
          <p:nvPr>
            <p:ph type="dt" sz="half" idx="10"/>
          </p:nvPr>
        </p:nvSpPr>
        <p:spPr/>
        <p:txBody>
          <a:bodyPr/>
          <a:lstStyle/>
          <a:p>
            <a:fld id="{40472B51-B2DF-4B31-8409-08ED62624354}" type="datetimeFigureOut">
              <a:rPr lang="en-IN" smtClean="0"/>
              <a:t>11-07-2023</a:t>
            </a:fld>
            <a:endParaRPr lang="en-IN"/>
          </a:p>
        </p:txBody>
      </p:sp>
      <p:sp>
        <p:nvSpPr>
          <p:cNvPr id="5" name="Footer Placeholder 4">
            <a:extLst>
              <a:ext uri="{FF2B5EF4-FFF2-40B4-BE49-F238E27FC236}">
                <a16:creationId xmlns:a16="http://schemas.microsoft.com/office/drawing/2014/main" xmlns="" id="{36BAF697-699D-47E2-B87C-F77B58A9078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DB8A7AB3-2ABD-4037-9427-D0D40315FEA7}"/>
              </a:ext>
            </a:extLst>
          </p:cNvPr>
          <p:cNvSpPr>
            <a:spLocks noGrp="1"/>
          </p:cNvSpPr>
          <p:nvPr>
            <p:ph type="sldNum" sz="quarter" idx="12"/>
          </p:nvPr>
        </p:nvSpPr>
        <p:spPr/>
        <p:txBody>
          <a:bodyPr/>
          <a:lstStyle/>
          <a:p>
            <a:fld id="{7E626564-BFA8-4D15-910B-D373C877DA13}" type="slidenum">
              <a:rPr lang="en-IN" smtClean="0"/>
              <a:t>‹#›</a:t>
            </a:fld>
            <a:endParaRPr lang="en-IN"/>
          </a:p>
        </p:txBody>
      </p:sp>
    </p:spTree>
    <p:extLst>
      <p:ext uri="{BB962C8B-B14F-4D97-AF65-F5344CB8AC3E}">
        <p14:creationId xmlns:p14="http://schemas.microsoft.com/office/powerpoint/2010/main" val="2921247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3044354-02AA-4650-B53E-1301303DB1D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0057BA4F-9ACB-403F-9BD7-7A319F918FA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4B69EEA3-15DB-4A21-8670-1AC3338C03CF}"/>
              </a:ext>
            </a:extLst>
          </p:cNvPr>
          <p:cNvSpPr>
            <a:spLocks noGrp="1"/>
          </p:cNvSpPr>
          <p:nvPr>
            <p:ph type="dt" sz="half" idx="10"/>
          </p:nvPr>
        </p:nvSpPr>
        <p:spPr/>
        <p:txBody>
          <a:bodyPr/>
          <a:lstStyle/>
          <a:p>
            <a:fld id="{40472B51-B2DF-4B31-8409-08ED62624354}" type="datetimeFigureOut">
              <a:rPr lang="en-IN" smtClean="0"/>
              <a:t>11-07-2023</a:t>
            </a:fld>
            <a:endParaRPr lang="en-IN"/>
          </a:p>
        </p:txBody>
      </p:sp>
      <p:sp>
        <p:nvSpPr>
          <p:cNvPr id="5" name="Footer Placeholder 4">
            <a:extLst>
              <a:ext uri="{FF2B5EF4-FFF2-40B4-BE49-F238E27FC236}">
                <a16:creationId xmlns:a16="http://schemas.microsoft.com/office/drawing/2014/main" xmlns="" id="{8F23419F-4EC6-42A4-BC0F-B4A6AA984E9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3B349EE4-657F-467A-AABE-8BAD5C88A7B3}"/>
              </a:ext>
            </a:extLst>
          </p:cNvPr>
          <p:cNvSpPr>
            <a:spLocks noGrp="1"/>
          </p:cNvSpPr>
          <p:nvPr>
            <p:ph type="sldNum" sz="quarter" idx="12"/>
          </p:nvPr>
        </p:nvSpPr>
        <p:spPr/>
        <p:txBody>
          <a:bodyPr/>
          <a:lstStyle/>
          <a:p>
            <a:fld id="{7E626564-BFA8-4D15-910B-D373C877DA13}" type="slidenum">
              <a:rPr lang="en-IN" smtClean="0"/>
              <a:t>‹#›</a:t>
            </a:fld>
            <a:endParaRPr lang="en-IN"/>
          </a:p>
        </p:txBody>
      </p:sp>
    </p:spTree>
    <p:extLst>
      <p:ext uri="{BB962C8B-B14F-4D97-AF65-F5344CB8AC3E}">
        <p14:creationId xmlns:p14="http://schemas.microsoft.com/office/powerpoint/2010/main" val="84577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CBD958-6E60-4C73-812D-E3E3236F4C3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4D998E6A-9239-4D8B-AB75-266278F6175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842BD97D-42E0-454C-A53C-ADE0CE2D0845}"/>
              </a:ext>
            </a:extLst>
          </p:cNvPr>
          <p:cNvSpPr>
            <a:spLocks noGrp="1"/>
          </p:cNvSpPr>
          <p:nvPr>
            <p:ph type="dt" sz="half" idx="10"/>
          </p:nvPr>
        </p:nvSpPr>
        <p:spPr/>
        <p:txBody>
          <a:bodyPr/>
          <a:lstStyle/>
          <a:p>
            <a:fld id="{40472B51-B2DF-4B31-8409-08ED62624354}" type="datetimeFigureOut">
              <a:rPr lang="en-IN" smtClean="0"/>
              <a:t>11-07-2023</a:t>
            </a:fld>
            <a:endParaRPr lang="en-IN"/>
          </a:p>
        </p:txBody>
      </p:sp>
      <p:sp>
        <p:nvSpPr>
          <p:cNvPr id="5" name="Footer Placeholder 4">
            <a:extLst>
              <a:ext uri="{FF2B5EF4-FFF2-40B4-BE49-F238E27FC236}">
                <a16:creationId xmlns:a16="http://schemas.microsoft.com/office/drawing/2014/main" xmlns="" id="{4E374180-7FE2-4D0F-AF57-71D9FAF4137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D67D29B9-277C-455B-B0C0-7A7F91617016}"/>
              </a:ext>
            </a:extLst>
          </p:cNvPr>
          <p:cNvSpPr>
            <a:spLocks noGrp="1"/>
          </p:cNvSpPr>
          <p:nvPr>
            <p:ph type="sldNum" sz="quarter" idx="12"/>
          </p:nvPr>
        </p:nvSpPr>
        <p:spPr/>
        <p:txBody>
          <a:bodyPr/>
          <a:lstStyle/>
          <a:p>
            <a:fld id="{7E626564-BFA8-4D15-910B-D373C877DA13}" type="slidenum">
              <a:rPr lang="en-IN" smtClean="0"/>
              <a:t>‹#›</a:t>
            </a:fld>
            <a:endParaRPr lang="en-IN"/>
          </a:p>
        </p:txBody>
      </p:sp>
    </p:spTree>
    <p:extLst>
      <p:ext uri="{BB962C8B-B14F-4D97-AF65-F5344CB8AC3E}">
        <p14:creationId xmlns:p14="http://schemas.microsoft.com/office/powerpoint/2010/main" val="3650611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508758-41A9-438B-A926-799A09363D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xmlns="" id="{C40F1C7D-EE8E-46FF-9D91-4CF76EC2FD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EFD94F08-3301-45CE-9EEA-12E4337063AE}"/>
              </a:ext>
            </a:extLst>
          </p:cNvPr>
          <p:cNvSpPr>
            <a:spLocks noGrp="1"/>
          </p:cNvSpPr>
          <p:nvPr>
            <p:ph type="dt" sz="half" idx="10"/>
          </p:nvPr>
        </p:nvSpPr>
        <p:spPr/>
        <p:txBody>
          <a:bodyPr/>
          <a:lstStyle/>
          <a:p>
            <a:fld id="{40472B51-B2DF-4B31-8409-08ED62624354}" type="datetimeFigureOut">
              <a:rPr lang="en-IN" smtClean="0"/>
              <a:t>11-07-2023</a:t>
            </a:fld>
            <a:endParaRPr lang="en-IN"/>
          </a:p>
        </p:txBody>
      </p:sp>
      <p:sp>
        <p:nvSpPr>
          <p:cNvPr id="5" name="Footer Placeholder 4">
            <a:extLst>
              <a:ext uri="{FF2B5EF4-FFF2-40B4-BE49-F238E27FC236}">
                <a16:creationId xmlns:a16="http://schemas.microsoft.com/office/drawing/2014/main" xmlns="" id="{F70ED883-03B2-4D59-B196-66280939C04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06B5007E-997D-4F6D-8936-0A03A2D4B257}"/>
              </a:ext>
            </a:extLst>
          </p:cNvPr>
          <p:cNvSpPr>
            <a:spLocks noGrp="1"/>
          </p:cNvSpPr>
          <p:nvPr>
            <p:ph type="sldNum" sz="quarter" idx="12"/>
          </p:nvPr>
        </p:nvSpPr>
        <p:spPr/>
        <p:txBody>
          <a:bodyPr/>
          <a:lstStyle/>
          <a:p>
            <a:fld id="{7E626564-BFA8-4D15-910B-D373C877DA13}" type="slidenum">
              <a:rPr lang="en-IN" smtClean="0"/>
              <a:t>‹#›</a:t>
            </a:fld>
            <a:endParaRPr lang="en-IN"/>
          </a:p>
        </p:txBody>
      </p:sp>
    </p:spTree>
    <p:extLst>
      <p:ext uri="{BB962C8B-B14F-4D97-AF65-F5344CB8AC3E}">
        <p14:creationId xmlns:p14="http://schemas.microsoft.com/office/powerpoint/2010/main" val="198536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422570-D6C4-4D03-905C-300A3A0FAB1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E421E92F-6EA0-450E-9710-E99BBDAA393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xmlns="" id="{35636FA4-C967-445C-8969-3AEAA51BBFF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xmlns="" id="{52D10C71-0FFD-4CE9-8AED-ACC79D463524}"/>
              </a:ext>
            </a:extLst>
          </p:cNvPr>
          <p:cNvSpPr>
            <a:spLocks noGrp="1"/>
          </p:cNvSpPr>
          <p:nvPr>
            <p:ph type="dt" sz="half" idx="10"/>
          </p:nvPr>
        </p:nvSpPr>
        <p:spPr/>
        <p:txBody>
          <a:bodyPr/>
          <a:lstStyle/>
          <a:p>
            <a:fld id="{40472B51-B2DF-4B31-8409-08ED62624354}" type="datetimeFigureOut">
              <a:rPr lang="en-IN" smtClean="0"/>
              <a:t>11-07-2023</a:t>
            </a:fld>
            <a:endParaRPr lang="en-IN"/>
          </a:p>
        </p:txBody>
      </p:sp>
      <p:sp>
        <p:nvSpPr>
          <p:cNvPr id="6" name="Footer Placeholder 5">
            <a:extLst>
              <a:ext uri="{FF2B5EF4-FFF2-40B4-BE49-F238E27FC236}">
                <a16:creationId xmlns:a16="http://schemas.microsoft.com/office/drawing/2014/main" xmlns="" id="{12B2E76C-2A38-4BC5-86D7-C91668AEBD8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0A89B826-9A65-4FF3-B864-EE76ABF8287C}"/>
              </a:ext>
            </a:extLst>
          </p:cNvPr>
          <p:cNvSpPr>
            <a:spLocks noGrp="1"/>
          </p:cNvSpPr>
          <p:nvPr>
            <p:ph type="sldNum" sz="quarter" idx="12"/>
          </p:nvPr>
        </p:nvSpPr>
        <p:spPr/>
        <p:txBody>
          <a:bodyPr/>
          <a:lstStyle/>
          <a:p>
            <a:fld id="{7E626564-BFA8-4D15-910B-D373C877DA13}" type="slidenum">
              <a:rPr lang="en-IN" smtClean="0"/>
              <a:t>‹#›</a:t>
            </a:fld>
            <a:endParaRPr lang="en-IN"/>
          </a:p>
        </p:txBody>
      </p:sp>
    </p:spTree>
    <p:extLst>
      <p:ext uri="{BB962C8B-B14F-4D97-AF65-F5344CB8AC3E}">
        <p14:creationId xmlns:p14="http://schemas.microsoft.com/office/powerpoint/2010/main" val="2195529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3A40F6-A7E1-4D4F-8814-AA9835FE9394}"/>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AC8DD1EA-77F6-4E9A-9F14-EF3A1BCF77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3A946ABE-478E-4A75-9F59-8E7D7CEBA78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xmlns="" id="{26E49893-9050-45BF-B562-603393B125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6E7CA7D1-55EA-4D6B-BB04-0AEEB5E8056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xmlns="" id="{F08B352F-4F37-4208-BA6E-6CBF902480AA}"/>
              </a:ext>
            </a:extLst>
          </p:cNvPr>
          <p:cNvSpPr>
            <a:spLocks noGrp="1"/>
          </p:cNvSpPr>
          <p:nvPr>
            <p:ph type="dt" sz="half" idx="10"/>
          </p:nvPr>
        </p:nvSpPr>
        <p:spPr/>
        <p:txBody>
          <a:bodyPr/>
          <a:lstStyle/>
          <a:p>
            <a:fld id="{40472B51-B2DF-4B31-8409-08ED62624354}" type="datetimeFigureOut">
              <a:rPr lang="en-IN" smtClean="0"/>
              <a:t>11-07-2023</a:t>
            </a:fld>
            <a:endParaRPr lang="en-IN"/>
          </a:p>
        </p:txBody>
      </p:sp>
      <p:sp>
        <p:nvSpPr>
          <p:cNvPr id="8" name="Footer Placeholder 7">
            <a:extLst>
              <a:ext uri="{FF2B5EF4-FFF2-40B4-BE49-F238E27FC236}">
                <a16:creationId xmlns:a16="http://schemas.microsoft.com/office/drawing/2014/main" xmlns="" id="{F2984C8F-CC22-474D-BB9E-40D9AE5FFEA5}"/>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xmlns="" id="{0D08AFF8-8105-4589-AD9F-1E0027BC858A}"/>
              </a:ext>
            </a:extLst>
          </p:cNvPr>
          <p:cNvSpPr>
            <a:spLocks noGrp="1"/>
          </p:cNvSpPr>
          <p:nvPr>
            <p:ph type="sldNum" sz="quarter" idx="12"/>
          </p:nvPr>
        </p:nvSpPr>
        <p:spPr/>
        <p:txBody>
          <a:bodyPr/>
          <a:lstStyle/>
          <a:p>
            <a:fld id="{7E626564-BFA8-4D15-910B-D373C877DA13}" type="slidenum">
              <a:rPr lang="en-IN" smtClean="0"/>
              <a:t>‹#›</a:t>
            </a:fld>
            <a:endParaRPr lang="en-IN"/>
          </a:p>
        </p:txBody>
      </p:sp>
    </p:spTree>
    <p:extLst>
      <p:ext uri="{BB962C8B-B14F-4D97-AF65-F5344CB8AC3E}">
        <p14:creationId xmlns:p14="http://schemas.microsoft.com/office/powerpoint/2010/main" val="3439264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F9372F-44E0-44BC-9FDD-C72F68B3EB60}"/>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xmlns="" id="{49AA084A-3CB1-47F2-A165-DE8A0303420C}"/>
              </a:ext>
            </a:extLst>
          </p:cNvPr>
          <p:cNvSpPr>
            <a:spLocks noGrp="1"/>
          </p:cNvSpPr>
          <p:nvPr>
            <p:ph type="dt" sz="half" idx="10"/>
          </p:nvPr>
        </p:nvSpPr>
        <p:spPr/>
        <p:txBody>
          <a:bodyPr/>
          <a:lstStyle/>
          <a:p>
            <a:fld id="{40472B51-B2DF-4B31-8409-08ED62624354}" type="datetimeFigureOut">
              <a:rPr lang="en-IN" smtClean="0"/>
              <a:t>11-07-2023</a:t>
            </a:fld>
            <a:endParaRPr lang="en-IN"/>
          </a:p>
        </p:txBody>
      </p:sp>
      <p:sp>
        <p:nvSpPr>
          <p:cNvPr id="4" name="Footer Placeholder 3">
            <a:extLst>
              <a:ext uri="{FF2B5EF4-FFF2-40B4-BE49-F238E27FC236}">
                <a16:creationId xmlns:a16="http://schemas.microsoft.com/office/drawing/2014/main" xmlns="" id="{325EF999-D90E-4724-A5F9-6662D326B19C}"/>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xmlns="" id="{D45F12F4-67EA-4381-A764-ED66660BFB42}"/>
              </a:ext>
            </a:extLst>
          </p:cNvPr>
          <p:cNvSpPr>
            <a:spLocks noGrp="1"/>
          </p:cNvSpPr>
          <p:nvPr>
            <p:ph type="sldNum" sz="quarter" idx="12"/>
          </p:nvPr>
        </p:nvSpPr>
        <p:spPr/>
        <p:txBody>
          <a:bodyPr/>
          <a:lstStyle/>
          <a:p>
            <a:fld id="{7E626564-BFA8-4D15-910B-D373C877DA13}" type="slidenum">
              <a:rPr lang="en-IN" smtClean="0"/>
              <a:t>‹#›</a:t>
            </a:fld>
            <a:endParaRPr lang="en-IN"/>
          </a:p>
        </p:txBody>
      </p:sp>
    </p:spTree>
    <p:extLst>
      <p:ext uri="{BB962C8B-B14F-4D97-AF65-F5344CB8AC3E}">
        <p14:creationId xmlns:p14="http://schemas.microsoft.com/office/powerpoint/2010/main" val="2411590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6FC8D9A-1390-4F36-BB97-4CFC430283DB}"/>
              </a:ext>
            </a:extLst>
          </p:cNvPr>
          <p:cNvSpPr>
            <a:spLocks noGrp="1"/>
          </p:cNvSpPr>
          <p:nvPr>
            <p:ph type="dt" sz="half" idx="10"/>
          </p:nvPr>
        </p:nvSpPr>
        <p:spPr/>
        <p:txBody>
          <a:bodyPr/>
          <a:lstStyle/>
          <a:p>
            <a:fld id="{40472B51-B2DF-4B31-8409-08ED62624354}" type="datetimeFigureOut">
              <a:rPr lang="en-IN" smtClean="0"/>
              <a:t>11-07-2023</a:t>
            </a:fld>
            <a:endParaRPr lang="en-IN"/>
          </a:p>
        </p:txBody>
      </p:sp>
      <p:sp>
        <p:nvSpPr>
          <p:cNvPr id="3" name="Footer Placeholder 2">
            <a:extLst>
              <a:ext uri="{FF2B5EF4-FFF2-40B4-BE49-F238E27FC236}">
                <a16:creationId xmlns:a16="http://schemas.microsoft.com/office/drawing/2014/main" xmlns="" id="{3256913D-A58A-4195-A489-C14C1103D530}"/>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xmlns="" id="{44C161EC-0F29-45D2-99B3-79EF226EB749}"/>
              </a:ext>
            </a:extLst>
          </p:cNvPr>
          <p:cNvSpPr>
            <a:spLocks noGrp="1"/>
          </p:cNvSpPr>
          <p:nvPr>
            <p:ph type="sldNum" sz="quarter" idx="12"/>
          </p:nvPr>
        </p:nvSpPr>
        <p:spPr/>
        <p:txBody>
          <a:bodyPr/>
          <a:lstStyle/>
          <a:p>
            <a:fld id="{7E626564-BFA8-4D15-910B-D373C877DA13}" type="slidenum">
              <a:rPr lang="en-IN" smtClean="0"/>
              <a:t>‹#›</a:t>
            </a:fld>
            <a:endParaRPr lang="en-IN"/>
          </a:p>
        </p:txBody>
      </p:sp>
    </p:spTree>
    <p:extLst>
      <p:ext uri="{BB962C8B-B14F-4D97-AF65-F5344CB8AC3E}">
        <p14:creationId xmlns:p14="http://schemas.microsoft.com/office/powerpoint/2010/main" val="452904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2A1CB2-90E6-4B55-949E-0514F18143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BB2A5FD0-7495-4109-8A89-0C0733E901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xmlns="" id="{30217491-1B31-44F3-B519-51F6D88BE5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2199AC67-1F91-4CE8-BBA4-3E9110CBC0B6}"/>
              </a:ext>
            </a:extLst>
          </p:cNvPr>
          <p:cNvSpPr>
            <a:spLocks noGrp="1"/>
          </p:cNvSpPr>
          <p:nvPr>
            <p:ph type="dt" sz="half" idx="10"/>
          </p:nvPr>
        </p:nvSpPr>
        <p:spPr/>
        <p:txBody>
          <a:bodyPr/>
          <a:lstStyle/>
          <a:p>
            <a:fld id="{40472B51-B2DF-4B31-8409-08ED62624354}" type="datetimeFigureOut">
              <a:rPr lang="en-IN" smtClean="0"/>
              <a:t>11-07-2023</a:t>
            </a:fld>
            <a:endParaRPr lang="en-IN"/>
          </a:p>
        </p:txBody>
      </p:sp>
      <p:sp>
        <p:nvSpPr>
          <p:cNvPr id="6" name="Footer Placeholder 5">
            <a:extLst>
              <a:ext uri="{FF2B5EF4-FFF2-40B4-BE49-F238E27FC236}">
                <a16:creationId xmlns:a16="http://schemas.microsoft.com/office/drawing/2014/main" xmlns="" id="{15E39A72-8A3A-4F81-803E-F319CED8598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38A5F31F-D801-44A0-9951-256FB233FD0B}"/>
              </a:ext>
            </a:extLst>
          </p:cNvPr>
          <p:cNvSpPr>
            <a:spLocks noGrp="1"/>
          </p:cNvSpPr>
          <p:nvPr>
            <p:ph type="sldNum" sz="quarter" idx="12"/>
          </p:nvPr>
        </p:nvSpPr>
        <p:spPr/>
        <p:txBody>
          <a:bodyPr/>
          <a:lstStyle/>
          <a:p>
            <a:fld id="{7E626564-BFA8-4D15-910B-D373C877DA13}" type="slidenum">
              <a:rPr lang="en-IN" smtClean="0"/>
              <a:t>‹#›</a:t>
            </a:fld>
            <a:endParaRPr lang="en-IN"/>
          </a:p>
        </p:txBody>
      </p:sp>
    </p:spTree>
    <p:extLst>
      <p:ext uri="{BB962C8B-B14F-4D97-AF65-F5344CB8AC3E}">
        <p14:creationId xmlns:p14="http://schemas.microsoft.com/office/powerpoint/2010/main" val="1597234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AC37AF-41FD-479F-9A7F-5714B3BA8E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xmlns="" id="{BC084D73-ECDE-4845-BAFF-895D7D1122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xmlns="" id="{6CE6FA14-E82E-4AD5-9230-06F6C575A2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AE34EF65-4E2D-4335-8CAC-4E9B17BC9AE8}"/>
              </a:ext>
            </a:extLst>
          </p:cNvPr>
          <p:cNvSpPr>
            <a:spLocks noGrp="1"/>
          </p:cNvSpPr>
          <p:nvPr>
            <p:ph type="dt" sz="half" idx="10"/>
          </p:nvPr>
        </p:nvSpPr>
        <p:spPr/>
        <p:txBody>
          <a:bodyPr/>
          <a:lstStyle/>
          <a:p>
            <a:fld id="{40472B51-B2DF-4B31-8409-08ED62624354}" type="datetimeFigureOut">
              <a:rPr lang="en-IN" smtClean="0"/>
              <a:t>11-07-2023</a:t>
            </a:fld>
            <a:endParaRPr lang="en-IN"/>
          </a:p>
        </p:txBody>
      </p:sp>
      <p:sp>
        <p:nvSpPr>
          <p:cNvPr id="6" name="Footer Placeholder 5">
            <a:extLst>
              <a:ext uri="{FF2B5EF4-FFF2-40B4-BE49-F238E27FC236}">
                <a16:creationId xmlns:a16="http://schemas.microsoft.com/office/drawing/2014/main" xmlns="" id="{E287ABB0-1229-4DA1-BF86-A4B5FC12C76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BA9FA117-6B8F-4AE5-B4A5-175FD5D3F3D4}"/>
              </a:ext>
            </a:extLst>
          </p:cNvPr>
          <p:cNvSpPr>
            <a:spLocks noGrp="1"/>
          </p:cNvSpPr>
          <p:nvPr>
            <p:ph type="sldNum" sz="quarter" idx="12"/>
          </p:nvPr>
        </p:nvSpPr>
        <p:spPr/>
        <p:txBody>
          <a:bodyPr/>
          <a:lstStyle/>
          <a:p>
            <a:fld id="{7E626564-BFA8-4D15-910B-D373C877DA13}" type="slidenum">
              <a:rPr lang="en-IN" smtClean="0"/>
              <a:t>‹#›</a:t>
            </a:fld>
            <a:endParaRPr lang="en-IN"/>
          </a:p>
        </p:txBody>
      </p:sp>
    </p:spTree>
    <p:extLst>
      <p:ext uri="{BB962C8B-B14F-4D97-AF65-F5344CB8AC3E}">
        <p14:creationId xmlns:p14="http://schemas.microsoft.com/office/powerpoint/2010/main" val="2691052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636A0FCE-A022-4CCB-BD58-F069C4DAA4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7BDE7654-46F9-4BC1-B943-6B91BBFCBE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DB7E52B6-7CC9-44FE-9D43-ADB3F043DD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472B51-B2DF-4B31-8409-08ED62624354}" type="datetimeFigureOut">
              <a:rPr lang="en-IN" smtClean="0"/>
              <a:t>11-07-2023</a:t>
            </a:fld>
            <a:endParaRPr lang="en-IN"/>
          </a:p>
        </p:txBody>
      </p:sp>
      <p:sp>
        <p:nvSpPr>
          <p:cNvPr id="5" name="Footer Placeholder 4">
            <a:extLst>
              <a:ext uri="{FF2B5EF4-FFF2-40B4-BE49-F238E27FC236}">
                <a16:creationId xmlns:a16="http://schemas.microsoft.com/office/drawing/2014/main" xmlns="" id="{2C1210E9-34A2-4DFB-AF17-6A2FC62706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xmlns="" id="{FEF77786-C9F0-4AF3-8F22-D12979C792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626564-BFA8-4D15-910B-D373C877DA13}" type="slidenum">
              <a:rPr lang="en-IN" smtClean="0"/>
              <a:t>‹#›</a:t>
            </a:fld>
            <a:endParaRPr lang="en-IN"/>
          </a:p>
        </p:txBody>
      </p:sp>
    </p:spTree>
    <p:extLst>
      <p:ext uri="{BB962C8B-B14F-4D97-AF65-F5344CB8AC3E}">
        <p14:creationId xmlns:p14="http://schemas.microsoft.com/office/powerpoint/2010/main" val="2124911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51FA38-757C-4797-844C-5F386C83261C}"/>
              </a:ext>
            </a:extLst>
          </p:cNvPr>
          <p:cNvSpPr>
            <a:spLocks noGrp="1"/>
          </p:cNvSpPr>
          <p:nvPr>
            <p:ph type="ctrTitle"/>
          </p:nvPr>
        </p:nvSpPr>
        <p:spPr>
          <a:xfrm>
            <a:off x="1524000" y="2753360"/>
            <a:ext cx="9144000" cy="2031999"/>
          </a:xfrm>
          <a:solidFill>
            <a:schemeClr val="accent2"/>
          </a:solidFill>
        </p:spPr>
        <p:txBody>
          <a:bodyPr>
            <a:normAutofit/>
          </a:bodyPr>
          <a:lstStyle/>
          <a:p>
            <a:r>
              <a:rPr lang="en-IN" sz="3600" b="1" i="0" u="none" strike="noStrike" baseline="0" dirty="0">
                <a:solidFill>
                  <a:srgbClr val="000000"/>
                </a:solidFill>
                <a:latin typeface="Times New Roman" panose="02020603050405020304" pitchFamily="18" charset="0"/>
              </a:rPr>
              <a:t>To study different breeding strategies for weeds control </a:t>
            </a:r>
            <a:endParaRPr lang="en-IN" sz="3600" b="1" dirty="0"/>
          </a:p>
        </p:txBody>
      </p:sp>
    </p:spTree>
    <p:extLst>
      <p:ext uri="{BB962C8B-B14F-4D97-AF65-F5344CB8AC3E}">
        <p14:creationId xmlns:p14="http://schemas.microsoft.com/office/powerpoint/2010/main" val="1370082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xmlns="" id="{64D5EB58-8DF8-4C45-815D-E90715FD8B8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16000" y="1381760"/>
            <a:ext cx="10322559" cy="4146787"/>
          </a:xfrm>
        </p:spPr>
      </p:pic>
    </p:spTree>
    <p:extLst>
      <p:ext uri="{BB962C8B-B14F-4D97-AF65-F5344CB8AC3E}">
        <p14:creationId xmlns:p14="http://schemas.microsoft.com/office/powerpoint/2010/main" val="3059528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5EAAB3F-F082-49C9-9753-F61D0E313DF7}"/>
              </a:ext>
            </a:extLst>
          </p:cNvPr>
          <p:cNvSpPr>
            <a:spLocks noGrp="1"/>
          </p:cNvSpPr>
          <p:nvPr>
            <p:ph idx="1"/>
          </p:nvPr>
        </p:nvSpPr>
        <p:spPr>
          <a:xfrm>
            <a:off x="838200" y="243840"/>
            <a:ext cx="10515600" cy="6431280"/>
          </a:xfrm>
        </p:spPr>
        <p:txBody>
          <a:bodyPr>
            <a:noAutofit/>
          </a:bodyPr>
          <a:lstStyle/>
          <a:p>
            <a:pPr algn="just"/>
            <a:r>
              <a:rPr lang="en-IN" sz="2400" b="0" i="0" u="none" strike="noStrike" baseline="0" dirty="0">
                <a:solidFill>
                  <a:srgbClr val="131413"/>
                </a:solidFill>
                <a:latin typeface="Times New Roman" panose="02020603050405020304" pitchFamily="18" charset="0"/>
                <a:cs typeface="Times New Roman" panose="02020603050405020304" pitchFamily="18" charset="0"/>
              </a:rPr>
              <a:t>The combined effects of </a:t>
            </a:r>
            <a:r>
              <a:rPr lang="en-IN" sz="2400" b="1" i="0" u="none" strike="noStrike" baseline="0" dirty="0">
                <a:solidFill>
                  <a:srgbClr val="131413"/>
                </a:solidFill>
                <a:latin typeface="Times New Roman" panose="02020603050405020304" pitchFamily="18" charset="0"/>
                <a:cs typeface="Times New Roman" panose="02020603050405020304" pitchFamily="18" charset="0"/>
              </a:rPr>
              <a:t>allelopathy</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 and </a:t>
            </a:r>
            <a:r>
              <a:rPr lang="en-IN" sz="2400" b="1" i="0" u="none" strike="noStrike" baseline="0" dirty="0">
                <a:solidFill>
                  <a:srgbClr val="131413"/>
                </a:solidFill>
                <a:latin typeface="Times New Roman" panose="02020603050405020304" pitchFamily="18" charset="0"/>
                <a:cs typeface="Times New Roman" panose="02020603050405020304" pitchFamily="18" charset="0"/>
              </a:rPr>
              <a:t>competition</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 determine the weed suppressive potential of a given cultivar.</a:t>
            </a:r>
          </a:p>
          <a:p>
            <a:pPr algn="just"/>
            <a:r>
              <a:rPr lang="en-IN" sz="2400" b="0" i="0" u="none" strike="noStrike" baseline="0" dirty="0">
                <a:solidFill>
                  <a:srgbClr val="131413"/>
                </a:solidFill>
                <a:latin typeface="Times New Roman" panose="02020603050405020304" pitchFamily="18" charset="0"/>
                <a:cs typeface="Times New Roman" panose="02020603050405020304" pitchFamily="18" charset="0"/>
              </a:rPr>
              <a:t>Both </a:t>
            </a:r>
            <a:r>
              <a:rPr lang="en-IN" sz="2400" b="1" i="0" u="none" strike="noStrike" baseline="0" dirty="0">
                <a:solidFill>
                  <a:srgbClr val="131413"/>
                </a:solidFill>
                <a:latin typeface="Times New Roman" panose="02020603050405020304" pitchFamily="18" charset="0"/>
                <a:cs typeface="Times New Roman" panose="02020603050405020304" pitchFamily="18" charset="0"/>
              </a:rPr>
              <a:t>allelopathy and competitive ability </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are complex, </a:t>
            </a:r>
            <a:r>
              <a:rPr lang="en-IN" sz="2400" b="1" i="0" u="none" strike="noStrike" baseline="0" dirty="0">
                <a:solidFill>
                  <a:srgbClr val="131413"/>
                </a:solidFill>
                <a:latin typeface="Times New Roman" panose="02020603050405020304" pitchFamily="18" charset="0"/>
                <a:cs typeface="Times New Roman" panose="02020603050405020304" pitchFamily="18" charset="0"/>
              </a:rPr>
              <a:t>quantitatively inherited </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traits that are heavily influenced by environmental factors.</a:t>
            </a:r>
          </a:p>
          <a:p>
            <a:pPr algn="just"/>
            <a:r>
              <a:rPr lang="en-IN" sz="2400" b="0" i="0" u="none" strike="noStrike" baseline="0" dirty="0">
                <a:solidFill>
                  <a:srgbClr val="131413"/>
                </a:solidFill>
                <a:latin typeface="Times New Roman" panose="02020603050405020304" pitchFamily="18" charset="0"/>
                <a:cs typeface="Times New Roman" panose="02020603050405020304" pitchFamily="18" charset="0"/>
              </a:rPr>
              <a:t>Weed suppressive rice cultivars are now commercially available in the U.S. and China.</a:t>
            </a:r>
          </a:p>
          <a:p>
            <a:pPr algn="just"/>
            <a:r>
              <a:rPr lang="en-IN" sz="2400" dirty="0">
                <a:solidFill>
                  <a:srgbClr val="131413"/>
                </a:solidFill>
                <a:latin typeface="Times New Roman" panose="02020603050405020304" pitchFamily="18" charset="0"/>
                <a:cs typeface="Times New Roman" panose="02020603050405020304" pitchFamily="18" charset="0"/>
              </a:rPr>
              <a:t>W</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eeds are the major constraint to upland rice (Oryza sativa) production, and hand weeding is the major source of control.</a:t>
            </a:r>
          </a:p>
          <a:p>
            <a:pPr algn="just"/>
            <a:r>
              <a:rPr lang="en-IN" sz="2400" dirty="0">
                <a:solidFill>
                  <a:srgbClr val="131413"/>
                </a:solidFill>
                <a:latin typeface="Times New Roman" panose="02020603050405020304" pitchFamily="18" charset="0"/>
                <a:cs typeface="Times New Roman" panose="02020603050405020304" pitchFamily="18" charset="0"/>
              </a:rPr>
              <a:t>Y</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ield losses due to weeds, particularly </a:t>
            </a:r>
            <a:r>
              <a:rPr lang="en-IN" sz="2400" b="0" i="0" u="none" strike="noStrike" baseline="0" dirty="0" err="1">
                <a:solidFill>
                  <a:srgbClr val="131413"/>
                </a:solidFill>
                <a:latin typeface="Times New Roman" panose="02020603050405020304" pitchFamily="18" charset="0"/>
                <a:cs typeface="Times New Roman" panose="02020603050405020304" pitchFamily="18" charset="0"/>
              </a:rPr>
              <a:t>barnyardgrass</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 (</a:t>
            </a:r>
            <a:r>
              <a:rPr lang="en-IN" sz="2400" b="0" i="0" u="none" strike="noStrike" baseline="0" dirty="0" err="1">
                <a:solidFill>
                  <a:srgbClr val="131413"/>
                </a:solidFill>
                <a:latin typeface="Times New Roman" panose="02020603050405020304" pitchFamily="18" charset="0"/>
                <a:cs typeface="Times New Roman" panose="02020603050405020304" pitchFamily="18" charset="0"/>
              </a:rPr>
              <a:t>Echinochloa</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 crus-</a:t>
            </a:r>
            <a:r>
              <a:rPr lang="en-IN" sz="2400" b="0" i="0" u="none" strike="noStrike" baseline="0" dirty="0" err="1">
                <a:solidFill>
                  <a:srgbClr val="131413"/>
                </a:solidFill>
                <a:latin typeface="Times New Roman" panose="02020603050405020304" pitchFamily="18" charset="0"/>
                <a:cs typeface="Times New Roman" panose="02020603050405020304" pitchFamily="18" charset="0"/>
              </a:rPr>
              <a:t>galli</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 are increasing as Asian farmers switch from </a:t>
            </a:r>
            <a:r>
              <a:rPr lang="en-IN" sz="2400" b="0" i="0" u="none" strike="noStrike" baseline="0" dirty="0" err="1">
                <a:solidFill>
                  <a:srgbClr val="131413"/>
                </a:solidFill>
                <a:latin typeface="Times New Roman" panose="02020603050405020304" pitchFamily="18" charset="0"/>
                <a:cs typeface="Times New Roman" panose="02020603050405020304" pitchFamily="18" charset="0"/>
              </a:rPr>
              <a:t>labor-intensive</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 hand transplanting to </a:t>
            </a:r>
            <a:r>
              <a:rPr lang="en-IN" sz="2400" b="1" i="0" u="none" strike="noStrike" baseline="0" dirty="0">
                <a:solidFill>
                  <a:srgbClr val="131413"/>
                </a:solidFill>
                <a:latin typeface="Times New Roman" panose="02020603050405020304" pitchFamily="18" charset="0"/>
                <a:cs typeface="Times New Roman" panose="02020603050405020304" pitchFamily="18" charset="0"/>
              </a:rPr>
              <a:t>direct seeded </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systems for rice .</a:t>
            </a:r>
          </a:p>
          <a:p>
            <a:pPr algn="just"/>
            <a:r>
              <a:rPr lang="en-IN" sz="2400" b="0" i="0" u="none" strike="noStrike" baseline="0" dirty="0">
                <a:solidFill>
                  <a:srgbClr val="131413"/>
                </a:solidFill>
                <a:latin typeface="Times New Roman" panose="02020603050405020304" pitchFamily="18" charset="0"/>
                <a:cs typeface="Times New Roman" panose="02020603050405020304" pitchFamily="18" charset="0"/>
              </a:rPr>
              <a:t>Developing grain cultivars with superior competitive ability against weeds will complement cultural methods for weed control in maintaining acceptable yields and suppressing weed populations.</a:t>
            </a:r>
          </a:p>
          <a:p>
            <a:pPr algn="just"/>
            <a:r>
              <a:rPr lang="en-IN" sz="2400" b="0" i="0" u="none" strike="noStrike" baseline="0" dirty="0">
                <a:solidFill>
                  <a:srgbClr val="131413"/>
                </a:solidFill>
                <a:latin typeface="Times New Roman" panose="02020603050405020304" pitchFamily="18" charset="0"/>
                <a:cs typeface="Times New Roman" panose="02020603050405020304" pitchFamily="18" charset="0"/>
              </a:rPr>
              <a:t>These crop plants likely will not eradicate weeds as thoroughly as synthetic herbicides, but rather allow </a:t>
            </a:r>
            <a:r>
              <a:rPr lang="en-IN" sz="2400" b="1" i="0" u="none" strike="noStrike" baseline="0" dirty="0">
                <a:solidFill>
                  <a:srgbClr val="131413"/>
                </a:solidFill>
                <a:latin typeface="Times New Roman" panose="02020603050405020304" pitchFamily="18" charset="0"/>
                <a:cs typeface="Times New Roman" panose="02020603050405020304" pitchFamily="18" charset="0"/>
              </a:rPr>
              <a:t>for coexistence </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of competing weed plants with much reduced </a:t>
            </a:r>
            <a:r>
              <a:rPr lang="en-IN" sz="2400" b="0" i="0" u="none" strike="noStrike" baseline="0" dirty="0" err="1">
                <a:solidFill>
                  <a:srgbClr val="131413"/>
                </a:solidFill>
                <a:latin typeface="Times New Roman" panose="02020603050405020304" pitchFamily="18" charset="0"/>
                <a:cs typeface="Times New Roman" panose="02020603050405020304" pitchFamily="18" charset="0"/>
              </a:rPr>
              <a:t>vigor</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a:t>
            </a:r>
            <a:endParaRPr lang="en-IN" sz="2400" dirty="0">
              <a:solidFill>
                <a:srgbClr val="131413"/>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464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61C71E-9E53-42BD-8D48-C8C71390FB7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928D48EF-7684-4983-B366-0891CCC390F3}"/>
              </a:ext>
            </a:extLst>
          </p:cNvPr>
          <p:cNvSpPr>
            <a:spLocks noGrp="1"/>
          </p:cNvSpPr>
          <p:nvPr>
            <p:ph idx="1"/>
          </p:nvPr>
        </p:nvSpPr>
        <p:spPr/>
        <p:txBody>
          <a:bodyPr/>
          <a:lstStyle/>
          <a:p>
            <a:pPr algn="just"/>
            <a:r>
              <a:rPr lang="en-IN" sz="2800" b="1" i="0" u="none" strike="noStrike" baseline="0" dirty="0">
                <a:solidFill>
                  <a:srgbClr val="131413"/>
                </a:solidFill>
                <a:latin typeface="Times New Roman" panose="02020603050405020304" pitchFamily="18" charset="0"/>
                <a:cs typeface="Times New Roman" panose="02020603050405020304" pitchFamily="18" charset="0"/>
              </a:rPr>
              <a:t>Both allelopathy and competitive ability are complex, </a:t>
            </a:r>
            <a:r>
              <a:rPr lang="en-IN" sz="2800" b="1" i="0" u="none" strike="noStrike" baseline="0" dirty="0" err="1">
                <a:solidFill>
                  <a:srgbClr val="131413"/>
                </a:solidFill>
                <a:latin typeface="Times New Roman" panose="02020603050405020304" pitchFamily="18" charset="0"/>
                <a:cs typeface="Times New Roman" panose="02020603050405020304" pitchFamily="18" charset="0"/>
              </a:rPr>
              <a:t>qualititavely</a:t>
            </a:r>
            <a:r>
              <a:rPr lang="en-IN" sz="2800" b="1" i="0" u="none" strike="noStrike" baseline="0" dirty="0">
                <a:solidFill>
                  <a:srgbClr val="131413"/>
                </a:solidFill>
                <a:latin typeface="Times New Roman" panose="02020603050405020304" pitchFamily="18" charset="0"/>
                <a:cs typeface="Times New Roman" panose="02020603050405020304" pitchFamily="18" charset="0"/>
              </a:rPr>
              <a:t> inherited traits that are heavily influenced by environmental factors (T/F)</a:t>
            </a:r>
            <a:endParaRPr lang="en-IN" b="1" dirty="0"/>
          </a:p>
        </p:txBody>
      </p:sp>
    </p:spTree>
    <p:extLst>
      <p:ext uri="{BB962C8B-B14F-4D97-AF65-F5344CB8AC3E}">
        <p14:creationId xmlns:p14="http://schemas.microsoft.com/office/powerpoint/2010/main" val="273153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F610E47-B587-4DA4-8EDF-A27F18950C38}"/>
              </a:ext>
            </a:extLst>
          </p:cNvPr>
          <p:cNvSpPr>
            <a:spLocks noGrp="1"/>
          </p:cNvSpPr>
          <p:nvPr>
            <p:ph idx="1"/>
          </p:nvPr>
        </p:nvSpPr>
        <p:spPr>
          <a:xfrm>
            <a:off x="838200" y="609600"/>
            <a:ext cx="10515600" cy="5811520"/>
          </a:xfrm>
        </p:spPr>
        <p:txBody>
          <a:bodyPr>
            <a:noAutofit/>
          </a:bodyPr>
          <a:lstStyle/>
          <a:p>
            <a:pPr algn="just"/>
            <a:r>
              <a:rPr lang="en-IN" sz="2400" b="0" i="0" u="none" strike="noStrike" baseline="0" dirty="0">
                <a:solidFill>
                  <a:srgbClr val="131413"/>
                </a:solidFill>
                <a:latin typeface="Times New Roman" panose="02020603050405020304" pitchFamily="18" charset="0"/>
                <a:cs typeface="Times New Roman" panose="02020603050405020304" pitchFamily="18" charset="0"/>
              </a:rPr>
              <a:t>Weed suppressive cultivars could be employed </a:t>
            </a:r>
            <a:r>
              <a:rPr lang="en-IN" sz="2400" b="1" i="0" u="none" strike="noStrike" baseline="0" dirty="0">
                <a:solidFill>
                  <a:srgbClr val="131413"/>
                </a:solidFill>
                <a:latin typeface="Times New Roman" panose="02020603050405020304" pitchFamily="18" charset="0"/>
                <a:cs typeface="Times New Roman" panose="02020603050405020304" pitchFamily="18" charset="0"/>
              </a:rPr>
              <a:t>as a supplement </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to herbicides because herbicide performance is </a:t>
            </a:r>
            <a:r>
              <a:rPr lang="en-IN" sz="2400" b="1" i="0" u="none" strike="noStrike" baseline="0" dirty="0">
                <a:solidFill>
                  <a:srgbClr val="131413"/>
                </a:solidFill>
                <a:latin typeface="Times New Roman" panose="02020603050405020304" pitchFamily="18" charset="0"/>
                <a:cs typeface="Times New Roman" panose="02020603050405020304" pitchFamily="18" charset="0"/>
              </a:rPr>
              <a:t>often improved </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when competitive cultivars are used.</a:t>
            </a:r>
          </a:p>
          <a:p>
            <a:pPr algn="just"/>
            <a:r>
              <a:rPr lang="en-IN" sz="2400" b="1" i="0" u="none" strike="noStrike" baseline="0" dirty="0">
                <a:solidFill>
                  <a:srgbClr val="131413"/>
                </a:solidFill>
                <a:latin typeface="Times New Roman" panose="02020603050405020304" pitchFamily="18" charset="0"/>
                <a:cs typeface="Times New Roman" panose="02020603050405020304" pitchFamily="18" charset="0"/>
              </a:rPr>
              <a:t>Less frequent or reduced rates of herbicide application </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in combination with competitive cultivars has the potential to be an economically viable alternative to conventional weed management.</a:t>
            </a:r>
          </a:p>
          <a:p>
            <a:pPr algn="just"/>
            <a:r>
              <a:rPr lang="en-IN" sz="2400" b="1" i="0" u="none" strike="noStrike" baseline="0" dirty="0">
                <a:solidFill>
                  <a:srgbClr val="131413"/>
                </a:solidFill>
                <a:latin typeface="Times New Roman" panose="02020603050405020304" pitchFamily="18" charset="0"/>
                <a:cs typeface="Times New Roman" panose="02020603050405020304" pitchFamily="18" charset="0"/>
              </a:rPr>
              <a:t>Variation </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in weed suppressive ability has been observed  between crop species.</a:t>
            </a:r>
          </a:p>
          <a:p>
            <a:pPr algn="just"/>
            <a:r>
              <a:rPr lang="en-IN" sz="2400" b="0" i="0" u="none" strike="noStrike" baseline="0" dirty="0">
                <a:solidFill>
                  <a:srgbClr val="131413"/>
                </a:solidFill>
                <a:latin typeface="Times New Roman" panose="02020603050405020304" pitchFamily="18" charset="0"/>
                <a:cs typeface="Times New Roman" panose="02020603050405020304" pitchFamily="18" charset="0"/>
              </a:rPr>
              <a:t>The ability to sustain higher yields relative to other cultivars in the presence of weeds is sometimes referred to as </a:t>
            </a:r>
            <a:r>
              <a:rPr lang="en-IN" sz="2400" b="1" i="0" u="none" strike="noStrike" baseline="0" dirty="0">
                <a:solidFill>
                  <a:srgbClr val="131413"/>
                </a:solidFill>
                <a:latin typeface="Times New Roman" panose="02020603050405020304" pitchFamily="18" charset="0"/>
                <a:cs typeface="Times New Roman" panose="02020603050405020304" pitchFamily="18" charset="0"/>
              </a:rPr>
              <a:t>tolerance</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a:t>
            </a:r>
          </a:p>
          <a:p>
            <a:pPr algn="just"/>
            <a:r>
              <a:rPr lang="en-IN" sz="2400" b="0" i="0" u="none" strike="noStrike" baseline="0" dirty="0">
                <a:solidFill>
                  <a:srgbClr val="131413"/>
                </a:solidFill>
                <a:latin typeface="Times New Roman" panose="02020603050405020304" pitchFamily="18" charset="0"/>
                <a:cs typeface="Times New Roman" panose="02020603050405020304" pitchFamily="18" charset="0"/>
              </a:rPr>
              <a:t>Many studies have found that </a:t>
            </a:r>
            <a:r>
              <a:rPr lang="en-IN" sz="2400" b="1" i="0" u="none" strike="noStrike" baseline="0" dirty="0">
                <a:solidFill>
                  <a:srgbClr val="131413"/>
                </a:solidFill>
                <a:latin typeface="Times New Roman" panose="02020603050405020304" pitchFamily="18" charset="0"/>
                <a:cs typeface="Times New Roman" panose="02020603050405020304" pitchFamily="18" charset="0"/>
              </a:rPr>
              <a:t>weed biomass suppression and yield tolerance</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 are broadly correlated .</a:t>
            </a:r>
          </a:p>
          <a:p>
            <a:pPr algn="just"/>
            <a:r>
              <a:rPr lang="en-IN" sz="2400" b="0" i="0" u="none" strike="noStrike" baseline="0" dirty="0">
                <a:solidFill>
                  <a:srgbClr val="131413"/>
                </a:solidFill>
                <a:latin typeface="Times New Roman" panose="02020603050405020304" pitchFamily="18" charset="0"/>
                <a:cs typeface="Times New Roman" panose="02020603050405020304" pitchFamily="18" charset="0"/>
              </a:rPr>
              <a:t>The weed suppressive ability of a given cultivar also can be described as its ‘</a:t>
            </a:r>
            <a:r>
              <a:rPr lang="en-IN" sz="2400" b="1" i="0" u="none" strike="noStrike" baseline="0" dirty="0">
                <a:solidFill>
                  <a:srgbClr val="131413"/>
                </a:solidFill>
                <a:latin typeface="Times New Roman" panose="02020603050405020304" pitchFamily="18" charset="0"/>
                <a:cs typeface="Times New Roman" panose="02020603050405020304" pitchFamily="18" charset="0"/>
              </a:rPr>
              <a:t>interference potential</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a:t>
            </a:r>
          </a:p>
          <a:p>
            <a:pPr algn="just"/>
            <a:r>
              <a:rPr lang="en-IN" sz="2400" b="0" i="0" u="none" strike="noStrike" baseline="0" dirty="0">
                <a:solidFill>
                  <a:srgbClr val="131413"/>
                </a:solidFill>
                <a:latin typeface="Times New Roman" panose="02020603050405020304" pitchFamily="18" charset="0"/>
                <a:cs typeface="Times New Roman" panose="02020603050405020304" pitchFamily="18" charset="0"/>
              </a:rPr>
              <a:t>Allelopathy is a process by which plants suppress </a:t>
            </a:r>
            <a:r>
              <a:rPr lang="en-IN" sz="2400" b="0" i="0" u="none" strike="noStrike" baseline="0" dirty="0" err="1">
                <a:solidFill>
                  <a:srgbClr val="131413"/>
                </a:solidFill>
                <a:latin typeface="Times New Roman" panose="02020603050405020304" pitchFamily="18" charset="0"/>
                <a:cs typeface="Times New Roman" panose="02020603050405020304" pitchFamily="18" charset="0"/>
              </a:rPr>
              <a:t>neighbors</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 by exuding phytotoxins into the near environment (Muller, </a:t>
            </a:r>
            <a:r>
              <a:rPr lang="en-IN" sz="2400" b="0" i="0" u="none" strike="noStrike" baseline="0" dirty="0">
                <a:solidFill>
                  <a:srgbClr val="3A2A98"/>
                </a:solidFill>
                <a:latin typeface="Times New Roman" panose="02020603050405020304" pitchFamily="18" charset="0"/>
                <a:cs typeface="Times New Roman" panose="02020603050405020304" pitchFamily="18" charset="0"/>
              </a:rPr>
              <a:t>1969</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 </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7241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DF4152D-ED08-4C13-8C2A-E1A9EA40871C}"/>
              </a:ext>
            </a:extLst>
          </p:cNvPr>
          <p:cNvSpPr>
            <a:spLocks noGrp="1"/>
          </p:cNvSpPr>
          <p:nvPr>
            <p:ph idx="1"/>
          </p:nvPr>
        </p:nvSpPr>
        <p:spPr/>
        <p:txBody>
          <a:bodyPr>
            <a:normAutofit/>
          </a:bodyPr>
          <a:lstStyle/>
          <a:p>
            <a:pPr algn="just"/>
            <a:r>
              <a:rPr lang="en-IN" sz="2400" b="0" i="0" u="none" strike="noStrike" baseline="0" dirty="0">
                <a:solidFill>
                  <a:srgbClr val="131413"/>
                </a:solidFill>
                <a:latin typeface="Times New Roman" panose="02020603050405020304" pitchFamily="18" charset="0"/>
                <a:cs typeface="Times New Roman" panose="02020603050405020304" pitchFamily="18" charset="0"/>
              </a:rPr>
              <a:t>Allelopathy screenings have been conducted in a number of species including  Oat, </a:t>
            </a:r>
            <a:r>
              <a:rPr lang="en-IN" sz="2400" b="0" i="0" u="none" strike="noStrike" baseline="0" dirty="0" err="1">
                <a:solidFill>
                  <a:srgbClr val="131413"/>
                </a:solidFill>
                <a:latin typeface="Times New Roman" panose="02020603050405020304" pitchFamily="18" charset="0"/>
                <a:cs typeface="Times New Roman" panose="02020603050405020304" pitchFamily="18" charset="0"/>
              </a:rPr>
              <a:t>Avena</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 sativa (Fay and Duke,</a:t>
            </a:r>
            <a:r>
              <a:rPr lang="it-IT" sz="2400" b="0" i="0" u="none" strike="noStrike" baseline="0" dirty="0">
                <a:solidFill>
                  <a:srgbClr val="3A2A98"/>
                </a:solidFill>
                <a:latin typeface="Times New Roman" panose="02020603050405020304" pitchFamily="18" charset="0"/>
                <a:cs typeface="Times New Roman" panose="02020603050405020304" pitchFamily="18" charset="0"/>
              </a:rPr>
              <a:t>1977</a:t>
            </a:r>
            <a:r>
              <a:rPr lang="it-IT" sz="2400" b="0" i="0" u="none" strike="noStrike" baseline="0" dirty="0">
                <a:solidFill>
                  <a:srgbClr val="131413"/>
                </a:solidFill>
                <a:latin typeface="Times New Roman" panose="02020603050405020304" pitchFamily="18" charset="0"/>
                <a:cs typeface="Times New Roman" panose="02020603050405020304" pitchFamily="18" charset="0"/>
              </a:rPr>
              <a:t>); </a:t>
            </a:r>
          </a:p>
          <a:p>
            <a:pPr algn="just"/>
            <a:r>
              <a:rPr lang="it-IT" sz="2400" b="0" i="0" u="none" strike="noStrike" baseline="0" dirty="0">
                <a:solidFill>
                  <a:srgbClr val="131413"/>
                </a:solidFill>
                <a:latin typeface="Times New Roman" panose="02020603050405020304" pitchFamily="18" charset="0"/>
                <a:cs typeface="Times New Roman" panose="02020603050405020304" pitchFamily="18" charset="0"/>
              </a:rPr>
              <a:t>Rye, Secale cereale (Perez and Ormenonunez, </a:t>
            </a:r>
            <a:r>
              <a:rPr lang="it-IT" sz="2400" b="0" i="0" u="none" strike="noStrike" baseline="0" dirty="0">
                <a:solidFill>
                  <a:srgbClr val="3A2A98"/>
                </a:solidFill>
                <a:latin typeface="Times New Roman" panose="02020603050405020304" pitchFamily="18" charset="0"/>
                <a:cs typeface="Times New Roman" panose="02020603050405020304" pitchFamily="18" charset="0"/>
              </a:rPr>
              <a:t>1993</a:t>
            </a:r>
            <a:r>
              <a:rPr lang="it-IT" sz="2400" b="0" i="0" u="none" strike="noStrike" baseline="0" dirty="0">
                <a:solidFill>
                  <a:srgbClr val="131413"/>
                </a:solidFill>
                <a:latin typeface="Times New Roman" panose="02020603050405020304" pitchFamily="18" charset="0"/>
                <a:cs typeface="Times New Roman" panose="02020603050405020304" pitchFamily="18" charset="0"/>
              </a:rPr>
              <a:t>; </a:t>
            </a:r>
            <a:r>
              <a:rPr lang="da-DK" sz="2400" b="0" i="0" u="none" strike="noStrike" baseline="0" dirty="0">
                <a:solidFill>
                  <a:srgbClr val="131413"/>
                </a:solidFill>
                <a:latin typeface="Times New Roman" panose="02020603050405020304" pitchFamily="18" charset="0"/>
                <a:cs typeface="Times New Roman" panose="02020603050405020304" pitchFamily="18" charset="0"/>
              </a:rPr>
              <a:t>Reberg-Horton et al., </a:t>
            </a:r>
            <a:r>
              <a:rPr lang="da-DK" sz="2400" b="0" i="0" u="none" strike="noStrike" baseline="0" dirty="0">
                <a:solidFill>
                  <a:srgbClr val="3A2A98"/>
                </a:solidFill>
                <a:latin typeface="Times New Roman" panose="02020603050405020304" pitchFamily="18" charset="0"/>
                <a:cs typeface="Times New Roman" panose="02020603050405020304" pitchFamily="18" charset="0"/>
              </a:rPr>
              <a:t>2005)</a:t>
            </a:r>
            <a:endParaRPr lang="it-IT" sz="2400" b="0" i="0" u="none" strike="noStrike" baseline="0" dirty="0">
              <a:solidFill>
                <a:srgbClr val="131413"/>
              </a:solidFill>
              <a:latin typeface="Times New Roman" panose="02020603050405020304" pitchFamily="18" charset="0"/>
              <a:cs typeface="Times New Roman" panose="02020603050405020304" pitchFamily="18" charset="0"/>
            </a:endParaRPr>
          </a:p>
          <a:p>
            <a:pPr algn="just"/>
            <a:r>
              <a:rPr lang="it-IT" sz="2400" b="0" i="0" u="none" strike="noStrike" baseline="0" dirty="0">
                <a:solidFill>
                  <a:srgbClr val="131413"/>
                </a:solidFill>
                <a:latin typeface="Times New Roman" panose="02020603050405020304" pitchFamily="18" charset="0"/>
                <a:cs typeface="Times New Roman" panose="02020603050405020304" pitchFamily="18" charset="0"/>
              </a:rPr>
              <a:t>Cassava, Manihot esculenta </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(Huang et al., </a:t>
            </a:r>
            <a:r>
              <a:rPr lang="en-IN" sz="2400" b="0" i="0" u="none" strike="noStrike" baseline="0" dirty="0">
                <a:solidFill>
                  <a:srgbClr val="3A2A98"/>
                </a:solidFill>
                <a:latin typeface="Times New Roman" panose="02020603050405020304" pitchFamily="18" charset="0"/>
                <a:cs typeface="Times New Roman" panose="02020603050405020304" pitchFamily="18" charset="0"/>
              </a:rPr>
              <a:t>2010</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 sunflower, Helianthus annuus (Wilson and Rice, </a:t>
            </a:r>
            <a:r>
              <a:rPr lang="en-IN" sz="2400" b="0" i="0" u="none" strike="noStrike" baseline="0" dirty="0">
                <a:solidFill>
                  <a:srgbClr val="3A2A98"/>
                </a:solidFill>
                <a:latin typeface="Times New Roman" panose="02020603050405020304" pitchFamily="18" charset="0"/>
                <a:cs typeface="Times New Roman" panose="02020603050405020304" pitchFamily="18" charset="0"/>
              </a:rPr>
              <a:t>1968</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 </a:t>
            </a:r>
          </a:p>
          <a:p>
            <a:pPr algn="just"/>
            <a:r>
              <a:rPr lang="en-IN" sz="2400" b="0" i="0" u="none" strike="noStrike" baseline="0" dirty="0">
                <a:solidFill>
                  <a:srgbClr val="131413"/>
                </a:solidFill>
                <a:latin typeface="Times New Roman" panose="02020603050405020304" pitchFamily="18" charset="0"/>
                <a:cs typeface="Times New Roman" panose="02020603050405020304" pitchFamily="18" charset="0"/>
              </a:rPr>
              <a:t>Sorghum, Sorghum </a:t>
            </a:r>
            <a:r>
              <a:rPr lang="en-IN" sz="2400" b="0" i="0" u="none" strike="noStrike" baseline="0" dirty="0" err="1">
                <a:solidFill>
                  <a:srgbClr val="131413"/>
                </a:solidFill>
                <a:latin typeface="Times New Roman" panose="02020603050405020304" pitchFamily="18" charset="0"/>
                <a:cs typeface="Times New Roman" panose="02020603050405020304" pitchFamily="18" charset="0"/>
              </a:rPr>
              <a:t>bicolor</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 (</a:t>
            </a:r>
            <a:r>
              <a:rPr lang="en-IN" sz="2400" b="0" i="0" u="none" strike="noStrike" baseline="0" dirty="0" err="1">
                <a:solidFill>
                  <a:srgbClr val="131413"/>
                </a:solidFill>
                <a:latin typeface="Times New Roman" panose="02020603050405020304" pitchFamily="18" charset="0"/>
                <a:cs typeface="Times New Roman" panose="02020603050405020304" pitchFamily="18" charset="0"/>
              </a:rPr>
              <a:t>Alsaadawi</a:t>
            </a:r>
            <a:r>
              <a:rPr lang="en-IN" sz="2400" dirty="0">
                <a:solidFill>
                  <a:srgbClr val="131413"/>
                </a:solidFill>
                <a:latin typeface="Times New Roman" panose="02020603050405020304" pitchFamily="18" charset="0"/>
                <a:cs typeface="Times New Roman" panose="02020603050405020304" pitchFamily="18" charset="0"/>
              </a:rPr>
              <a:t> </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et al., </a:t>
            </a:r>
            <a:r>
              <a:rPr lang="en-IN" sz="2400" b="0" i="0" u="none" strike="noStrike" baseline="0" dirty="0">
                <a:solidFill>
                  <a:srgbClr val="3A2A98"/>
                </a:solidFill>
                <a:latin typeface="Times New Roman" panose="02020603050405020304" pitchFamily="18" charset="0"/>
                <a:cs typeface="Times New Roman" panose="02020603050405020304" pitchFamily="18" charset="0"/>
              </a:rPr>
              <a:t>1986</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 Cheema et al., </a:t>
            </a:r>
            <a:r>
              <a:rPr lang="en-IN" sz="2400" b="0" i="0" u="none" strike="noStrike" baseline="0" dirty="0">
                <a:solidFill>
                  <a:srgbClr val="3A2A98"/>
                </a:solidFill>
                <a:latin typeface="Times New Roman" panose="02020603050405020304" pitchFamily="18" charset="0"/>
                <a:cs typeface="Times New Roman" panose="02020603050405020304" pitchFamily="18" charset="0"/>
              </a:rPr>
              <a:t>2009</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 Weston et al., </a:t>
            </a:r>
            <a:r>
              <a:rPr lang="en-IN" sz="2400" b="0" i="0" u="none" strike="noStrike" baseline="0" dirty="0">
                <a:solidFill>
                  <a:srgbClr val="3A2A98"/>
                </a:solidFill>
                <a:latin typeface="Times New Roman" panose="02020603050405020304" pitchFamily="18" charset="0"/>
                <a:cs typeface="Times New Roman" panose="02020603050405020304" pitchFamily="18" charset="0"/>
              </a:rPr>
              <a:t>2013</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83123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55F4CD-C926-4112-A950-B52DBA38970A}"/>
              </a:ext>
            </a:extLst>
          </p:cNvPr>
          <p:cNvSpPr>
            <a:spLocks noGrp="1"/>
          </p:cNvSpPr>
          <p:nvPr>
            <p:ph type="title"/>
          </p:nvPr>
        </p:nvSpPr>
        <p:spPr/>
        <p:txBody>
          <a:bodyPr>
            <a:normAutofit/>
          </a:bodyPr>
          <a:lstStyle/>
          <a:p>
            <a:r>
              <a:rPr lang="en-IN" sz="2400" b="1" i="0" u="none" strike="noStrike" baseline="0" dirty="0">
                <a:solidFill>
                  <a:srgbClr val="131413"/>
                </a:solidFill>
                <a:latin typeface="Times New Roman" panose="02020603050405020304" pitchFamily="18" charset="0"/>
                <a:cs typeface="Times New Roman" panose="02020603050405020304" pitchFamily="18" charset="0"/>
              </a:rPr>
              <a:t>Screening Methods</a:t>
            </a:r>
            <a:endParaRPr lang="en-IN" sz="24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F8EAE046-E9A6-492C-B871-34CFBA0957CD}"/>
              </a:ext>
            </a:extLst>
          </p:cNvPr>
          <p:cNvSpPr>
            <a:spLocks noGrp="1"/>
          </p:cNvSpPr>
          <p:nvPr>
            <p:ph idx="1"/>
          </p:nvPr>
        </p:nvSpPr>
        <p:spPr/>
        <p:txBody>
          <a:bodyPr>
            <a:normAutofit/>
          </a:bodyPr>
          <a:lstStyle/>
          <a:p>
            <a:pPr algn="l"/>
            <a:r>
              <a:rPr lang="en-IN" sz="2400" b="0" i="0" u="none" strike="noStrike" baseline="0" dirty="0">
                <a:solidFill>
                  <a:srgbClr val="131413"/>
                </a:solidFill>
                <a:latin typeface="Times New Roman" panose="02020603050405020304" pitchFamily="18" charset="0"/>
                <a:cs typeface="Times New Roman" panose="02020603050405020304" pitchFamily="18" charset="0"/>
              </a:rPr>
              <a:t>Allelopathy and competition function together to suppress weeds and are virtually impossible to distinguish between in field studies (</a:t>
            </a:r>
            <a:r>
              <a:rPr lang="en-IN" sz="2400" b="0" i="0" u="none" strike="noStrike" baseline="0" dirty="0" err="1">
                <a:solidFill>
                  <a:srgbClr val="131413"/>
                </a:solidFill>
                <a:latin typeface="Times New Roman" panose="02020603050405020304" pitchFamily="18" charset="0"/>
                <a:cs typeface="Times New Roman" panose="02020603050405020304" pitchFamily="18" charset="0"/>
              </a:rPr>
              <a:t>Inderjit</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 and </a:t>
            </a:r>
            <a:r>
              <a:rPr lang="en-IN" sz="2400" b="0" i="0" u="none" strike="noStrike" baseline="0" dirty="0" err="1">
                <a:solidFill>
                  <a:srgbClr val="131413"/>
                </a:solidFill>
                <a:latin typeface="Times New Roman" panose="02020603050405020304" pitchFamily="18" charset="0"/>
                <a:cs typeface="Times New Roman" panose="02020603050405020304" pitchFamily="18" charset="0"/>
              </a:rPr>
              <a:t>delMoral</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 </a:t>
            </a:r>
            <a:r>
              <a:rPr lang="en-IN" sz="2400" b="0" i="0" u="none" strike="noStrike" baseline="0" dirty="0">
                <a:solidFill>
                  <a:srgbClr val="3A2A98"/>
                </a:solidFill>
                <a:latin typeface="Times New Roman" panose="02020603050405020304" pitchFamily="18" charset="0"/>
                <a:cs typeface="Times New Roman" panose="02020603050405020304" pitchFamily="18" charset="0"/>
              </a:rPr>
              <a:t>1997</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86770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2D7F6FD-DCD1-40A6-BC9E-5AA8B4B0A995}"/>
              </a:ext>
            </a:extLst>
          </p:cNvPr>
          <p:cNvSpPr>
            <a:spLocks noGrp="1"/>
          </p:cNvSpPr>
          <p:nvPr>
            <p:ph idx="1"/>
          </p:nvPr>
        </p:nvSpPr>
        <p:spPr>
          <a:xfrm>
            <a:off x="838200" y="314960"/>
            <a:ext cx="10515600" cy="5862003"/>
          </a:xfrm>
        </p:spPr>
        <p:txBody>
          <a:bodyPr>
            <a:noAutofit/>
          </a:bodyPr>
          <a:lstStyle/>
          <a:p>
            <a:pPr algn="just"/>
            <a:r>
              <a:rPr lang="en-IN" sz="2400" b="0" i="0" u="none" strike="noStrike" baseline="0" dirty="0">
                <a:solidFill>
                  <a:srgbClr val="131413"/>
                </a:solidFill>
                <a:latin typeface="Times New Roman" panose="02020603050405020304" pitchFamily="18" charset="0"/>
                <a:cs typeface="Times New Roman" panose="02020603050405020304" pitchFamily="18" charset="0"/>
              </a:rPr>
              <a:t>Some researchers hoping to screen cultivars or breeding lines for weed suppressive ability have used </a:t>
            </a:r>
            <a:r>
              <a:rPr lang="en-IN" sz="2400" b="1" i="0" u="none" strike="noStrike" baseline="0" dirty="0">
                <a:solidFill>
                  <a:srgbClr val="131413"/>
                </a:solidFill>
                <a:latin typeface="Times New Roman" panose="02020603050405020304" pitchFamily="18" charset="0"/>
                <a:cs typeface="Times New Roman" panose="02020603050405020304" pitchFamily="18" charset="0"/>
              </a:rPr>
              <a:t>natural weed populations </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a:t>
            </a:r>
            <a:r>
              <a:rPr lang="en-IN" sz="2400" b="0" i="0" u="none" strike="noStrike" baseline="0" dirty="0" err="1">
                <a:solidFill>
                  <a:srgbClr val="131413"/>
                </a:solidFill>
                <a:latin typeface="Times New Roman" panose="02020603050405020304" pitchFamily="18" charset="0"/>
                <a:cs typeface="Times New Roman" panose="02020603050405020304" pitchFamily="18" charset="0"/>
              </a:rPr>
              <a:t>Dilday</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 et al., </a:t>
            </a:r>
            <a:r>
              <a:rPr lang="en-IN" sz="2400" b="0" i="0" u="none" strike="noStrike" baseline="0" dirty="0">
                <a:solidFill>
                  <a:srgbClr val="3A2A98"/>
                </a:solidFill>
                <a:latin typeface="Times New Roman" panose="02020603050405020304" pitchFamily="18" charset="0"/>
                <a:cs typeface="Times New Roman" panose="02020603050405020304" pitchFamily="18" charset="0"/>
              </a:rPr>
              <a:t>1991</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 Fofana and </a:t>
            </a:r>
            <a:r>
              <a:rPr lang="en-IN" sz="2400" b="0" i="0" u="none" strike="noStrike" baseline="0" dirty="0" err="1">
                <a:solidFill>
                  <a:srgbClr val="131413"/>
                </a:solidFill>
                <a:latin typeface="Times New Roman" panose="02020603050405020304" pitchFamily="18" charset="0"/>
                <a:cs typeface="Times New Roman" panose="02020603050405020304" pitchFamily="18" charset="0"/>
              </a:rPr>
              <a:t>Rauber</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 </a:t>
            </a:r>
            <a:r>
              <a:rPr lang="en-IN" sz="2400" b="0" i="0" u="none" strike="noStrike" baseline="0" dirty="0">
                <a:solidFill>
                  <a:srgbClr val="3A2A98"/>
                </a:solidFill>
                <a:latin typeface="Times New Roman" panose="02020603050405020304" pitchFamily="18" charset="0"/>
                <a:cs typeface="Times New Roman" panose="02020603050405020304" pitchFamily="18" charset="0"/>
              </a:rPr>
              <a:t>2000</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 Mason et al., </a:t>
            </a:r>
            <a:r>
              <a:rPr lang="en-IN" sz="2400" b="0" i="0" u="none" strike="noStrike" baseline="0" dirty="0">
                <a:solidFill>
                  <a:srgbClr val="3A2A98"/>
                </a:solidFill>
                <a:latin typeface="Times New Roman" panose="02020603050405020304" pitchFamily="18" charset="0"/>
                <a:cs typeface="Times New Roman" panose="02020603050405020304" pitchFamily="18" charset="0"/>
              </a:rPr>
              <a:t>2007</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 while others have </a:t>
            </a:r>
            <a:r>
              <a:rPr lang="en-IN" sz="2400" b="1" i="0" u="none" strike="noStrike" baseline="0" dirty="0">
                <a:solidFill>
                  <a:srgbClr val="131413"/>
                </a:solidFill>
                <a:latin typeface="Times New Roman" panose="02020603050405020304" pitchFamily="18" charset="0"/>
                <a:cs typeface="Times New Roman" panose="02020603050405020304" pitchFamily="18" charset="0"/>
              </a:rPr>
              <a:t>overseeded plots with a selected weed species.</a:t>
            </a:r>
          </a:p>
          <a:p>
            <a:pPr algn="just"/>
            <a:r>
              <a:rPr lang="en-IN" sz="2400" dirty="0">
                <a:solidFill>
                  <a:srgbClr val="131413"/>
                </a:solidFill>
                <a:latin typeface="Times New Roman" panose="02020603050405020304" pitchFamily="18" charset="0"/>
                <a:cs typeface="Times New Roman" panose="02020603050405020304" pitchFamily="18" charset="0"/>
              </a:rPr>
              <a:t>Uniform weed density</a:t>
            </a:r>
            <a:endParaRPr lang="en-IN" sz="2400" b="0" i="0" u="none" strike="noStrike" baseline="0" dirty="0">
              <a:solidFill>
                <a:srgbClr val="131413"/>
              </a:solidFill>
              <a:latin typeface="Times New Roman" panose="02020603050405020304" pitchFamily="18" charset="0"/>
              <a:cs typeface="Times New Roman" panose="02020603050405020304" pitchFamily="18" charset="0"/>
            </a:endParaRPr>
          </a:p>
          <a:p>
            <a:pPr algn="just"/>
            <a:r>
              <a:rPr lang="en-IN" sz="2400" b="0" i="0" u="none" strike="noStrike" baseline="0" dirty="0">
                <a:solidFill>
                  <a:srgbClr val="131413"/>
                </a:solidFill>
                <a:latin typeface="Times New Roman" panose="02020603050405020304" pitchFamily="18" charset="0"/>
                <a:cs typeface="Times New Roman" panose="02020603050405020304" pitchFamily="18" charset="0"/>
              </a:rPr>
              <a:t>Studies on weed suppressive ability in wheat typically are conducted </a:t>
            </a:r>
            <a:r>
              <a:rPr lang="en-IN" sz="2400" b="1" i="0" u="none" strike="noStrike" baseline="0" dirty="0">
                <a:solidFill>
                  <a:srgbClr val="131413"/>
                </a:solidFill>
                <a:latin typeface="Times New Roman" panose="02020603050405020304" pitchFamily="18" charset="0"/>
                <a:cs typeface="Times New Roman" panose="02020603050405020304" pitchFamily="18" charset="0"/>
              </a:rPr>
              <a:t>in weedy plots with no herbicide treatment</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a:t>
            </a:r>
          </a:p>
          <a:p>
            <a:pPr algn="just"/>
            <a:r>
              <a:rPr lang="en-IN" sz="2400" b="0" i="0" u="none" strike="noStrike" baseline="0" dirty="0">
                <a:solidFill>
                  <a:srgbClr val="131413"/>
                </a:solidFill>
                <a:latin typeface="Times New Roman" panose="02020603050405020304" pitchFamily="18" charset="0"/>
                <a:cs typeface="Times New Roman" panose="02020603050405020304" pitchFamily="18" charset="0"/>
              </a:rPr>
              <a:t>Arkansas routinely sprayed </a:t>
            </a:r>
            <a:r>
              <a:rPr lang="en-IN" sz="2400" b="0" i="0" u="none" strike="noStrike" baseline="0" dirty="0" err="1">
                <a:solidFill>
                  <a:srgbClr val="131413"/>
                </a:solidFill>
                <a:latin typeface="Times New Roman" panose="02020603050405020304" pitchFamily="18" charset="0"/>
                <a:cs typeface="Times New Roman" panose="02020603050405020304" pitchFamily="18" charset="0"/>
              </a:rPr>
              <a:t>barnyardgrass</a:t>
            </a:r>
            <a:r>
              <a:rPr lang="en-IN" sz="2400" dirty="0">
                <a:solidFill>
                  <a:srgbClr val="131413"/>
                </a:solidFill>
                <a:latin typeface="Times New Roman" panose="02020603050405020304" pitchFamily="18" charset="0"/>
                <a:cs typeface="Times New Roman" panose="02020603050405020304" pitchFamily="18" charset="0"/>
              </a:rPr>
              <a:t> </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with a quarter rate of propanil to give crop plants a competitive advantage and enable the detection of genotypic differences  in competitive ability.</a:t>
            </a:r>
          </a:p>
        </p:txBody>
      </p:sp>
    </p:spTree>
    <p:extLst>
      <p:ext uri="{BB962C8B-B14F-4D97-AF65-F5344CB8AC3E}">
        <p14:creationId xmlns:p14="http://schemas.microsoft.com/office/powerpoint/2010/main" val="32829153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B134A18-DEAC-46D6-A04D-0FD524782ED3}"/>
              </a:ext>
            </a:extLst>
          </p:cNvPr>
          <p:cNvSpPr>
            <a:spLocks noGrp="1"/>
          </p:cNvSpPr>
          <p:nvPr>
            <p:ph idx="1"/>
          </p:nvPr>
        </p:nvSpPr>
        <p:spPr/>
        <p:txBody>
          <a:bodyPr/>
          <a:lstStyle/>
          <a:p>
            <a:pPr algn="just"/>
            <a:r>
              <a:rPr lang="en-IN" sz="2800" b="0" i="0" u="none" strike="noStrike" baseline="0" dirty="0">
                <a:solidFill>
                  <a:srgbClr val="131413"/>
                </a:solidFill>
                <a:latin typeface="Times New Roman" panose="02020603050405020304" pitchFamily="18" charset="0"/>
                <a:cs typeface="Times New Roman" panose="02020603050405020304" pitchFamily="18" charset="0"/>
              </a:rPr>
              <a:t>Single hand-</a:t>
            </a:r>
            <a:r>
              <a:rPr lang="en-IN" sz="2800" b="0" i="0" u="none" strike="noStrike" baseline="0" dirty="0" err="1">
                <a:solidFill>
                  <a:srgbClr val="131413"/>
                </a:solidFill>
                <a:latin typeface="Times New Roman" panose="02020603050405020304" pitchFamily="18" charset="0"/>
                <a:cs typeface="Times New Roman" panose="02020603050405020304" pitchFamily="18" charset="0"/>
              </a:rPr>
              <a:t>weedings</a:t>
            </a:r>
            <a:r>
              <a:rPr lang="en-IN" sz="2800" b="0" i="0" u="none" strike="noStrike" baseline="0" dirty="0">
                <a:solidFill>
                  <a:srgbClr val="131413"/>
                </a:solidFill>
                <a:latin typeface="Times New Roman" panose="02020603050405020304" pitchFamily="18" charset="0"/>
                <a:cs typeface="Times New Roman" panose="02020603050405020304" pitchFamily="18" charset="0"/>
              </a:rPr>
              <a:t> early in the growing season were used to reduce weed pressure to levels where rice accessions expressed differential weed suppressive abilities.</a:t>
            </a:r>
          </a:p>
          <a:p>
            <a:pPr algn="just"/>
            <a:r>
              <a:rPr lang="en-IN" sz="2800" b="0" i="0" u="none" strike="noStrike" baseline="0" dirty="0">
                <a:solidFill>
                  <a:srgbClr val="131413"/>
                </a:solidFill>
                <a:latin typeface="Times New Roman" panose="02020603050405020304" pitchFamily="18" charset="0"/>
                <a:cs typeface="Times New Roman" panose="02020603050405020304" pitchFamily="18" charset="0"/>
              </a:rPr>
              <a:t>Environmental variance and genotype by environment interactions can obscure genotypic differences in weed suppressive ability and hinder phenotypic selection.</a:t>
            </a:r>
          </a:p>
          <a:p>
            <a:pPr algn="just"/>
            <a:r>
              <a:rPr lang="en-IN" sz="2800" b="0" i="0" u="none" strike="noStrike" baseline="0" dirty="0">
                <a:solidFill>
                  <a:srgbClr val="131413"/>
                </a:solidFill>
                <a:latin typeface="Times New Roman" panose="02020603050405020304" pitchFamily="18" charset="0"/>
                <a:cs typeface="Times New Roman" panose="02020603050405020304" pitchFamily="18" charset="0"/>
              </a:rPr>
              <a:t>Screening must, therefore, be conducted in </a:t>
            </a:r>
            <a:r>
              <a:rPr lang="en-IN" sz="2800" b="1" i="0" u="none" strike="noStrike" baseline="0" dirty="0">
                <a:solidFill>
                  <a:srgbClr val="131413"/>
                </a:solidFill>
                <a:latin typeface="Times New Roman" panose="02020603050405020304" pitchFamily="18" charset="0"/>
                <a:cs typeface="Times New Roman" panose="02020603050405020304" pitchFamily="18" charset="0"/>
              </a:rPr>
              <a:t>multiple growing environments and years </a:t>
            </a:r>
            <a:r>
              <a:rPr lang="en-IN" sz="2800" b="0" i="0" u="none" strike="noStrike" baseline="0" dirty="0">
                <a:solidFill>
                  <a:srgbClr val="131413"/>
                </a:solidFill>
                <a:latin typeface="Times New Roman" panose="02020603050405020304" pitchFamily="18" charset="0"/>
                <a:cs typeface="Times New Roman" panose="02020603050405020304" pitchFamily="18" charset="0"/>
              </a:rPr>
              <a:t>to obtain valid estimates of the weed suppressive ability of lines.</a:t>
            </a:r>
            <a:endParaRPr lang="en-IN" sz="2800"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0881682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FD5D23-FB65-4A7C-B47C-280DA754F90F}"/>
              </a:ext>
            </a:extLst>
          </p:cNvPr>
          <p:cNvSpPr>
            <a:spLocks noGrp="1"/>
          </p:cNvSpPr>
          <p:nvPr>
            <p:ph type="title"/>
          </p:nvPr>
        </p:nvSpPr>
        <p:spPr>
          <a:xfrm>
            <a:off x="914400" y="365125"/>
            <a:ext cx="10439400" cy="1325563"/>
          </a:xfrm>
        </p:spPr>
        <p:txBody>
          <a:bodyPr>
            <a:normAutofit/>
          </a:bodyPr>
          <a:lstStyle/>
          <a:p>
            <a:r>
              <a:rPr lang="en-IN" sz="2400" b="1" i="0" u="none" strike="noStrike" baseline="0" dirty="0">
                <a:solidFill>
                  <a:srgbClr val="131413"/>
                </a:solidFill>
                <a:latin typeface="Times New Roman" panose="02020603050405020304" pitchFamily="18" charset="0"/>
                <a:cs typeface="Times New Roman" panose="02020603050405020304" pitchFamily="18" charset="0"/>
              </a:rPr>
              <a:t>Identification of Competitive Traits</a:t>
            </a:r>
            <a:endParaRPr lang="en-IN" sz="24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82AC68B9-85C3-4E69-A283-C1A3F0117316}"/>
              </a:ext>
            </a:extLst>
          </p:cNvPr>
          <p:cNvSpPr>
            <a:spLocks noGrp="1"/>
          </p:cNvSpPr>
          <p:nvPr>
            <p:ph idx="1"/>
          </p:nvPr>
        </p:nvSpPr>
        <p:spPr/>
        <p:txBody>
          <a:bodyPr>
            <a:normAutofit fontScale="92500" lnSpcReduction="10000"/>
          </a:bodyPr>
          <a:lstStyle/>
          <a:p>
            <a:pPr marL="0" indent="0" algn="just">
              <a:buNone/>
            </a:pPr>
            <a:r>
              <a:rPr lang="en-IN" dirty="0"/>
              <a:t>Researchers have identified several traits associated with superior competitive ability in wheat, barley, and rice, including end of season cultivar </a:t>
            </a:r>
            <a:r>
              <a:rPr lang="en-IN" b="1" dirty="0">
                <a:solidFill>
                  <a:srgbClr val="FF0000"/>
                </a:solidFill>
              </a:rPr>
              <a:t>height </a:t>
            </a:r>
            <a:r>
              <a:rPr lang="en-IN" dirty="0"/>
              <a:t>(</a:t>
            </a:r>
            <a:r>
              <a:rPr lang="en-IN" dirty="0" err="1"/>
              <a:t>Challaiah</a:t>
            </a:r>
            <a:r>
              <a:rPr lang="en-IN" dirty="0"/>
              <a:t> et al., 1986; </a:t>
            </a:r>
            <a:r>
              <a:rPr lang="en-IN" dirty="0" err="1"/>
              <a:t>Blackshaw</a:t>
            </a:r>
            <a:r>
              <a:rPr lang="en-IN" dirty="0"/>
              <a:t>, 1994; </a:t>
            </a:r>
            <a:r>
              <a:rPr lang="en-IN" dirty="0" err="1"/>
              <a:t>Huel</a:t>
            </a:r>
            <a:r>
              <a:rPr lang="en-IN" dirty="0"/>
              <a:t> and </a:t>
            </a:r>
            <a:r>
              <a:rPr lang="en-IN" dirty="0" err="1"/>
              <a:t>Hucl</a:t>
            </a:r>
            <a:r>
              <a:rPr lang="en-IN" dirty="0"/>
              <a:t>, 1996; </a:t>
            </a:r>
            <a:r>
              <a:rPr lang="en-IN" dirty="0" err="1"/>
              <a:t>Lemerle</a:t>
            </a:r>
            <a:r>
              <a:rPr lang="en-IN" dirty="0"/>
              <a:t> et al., 1996; Coleman et al., 2001; Vandeleur and Gill, 2004;Mason et al., 2007;Murphy et al., 2008; </a:t>
            </a:r>
            <a:r>
              <a:rPr lang="en-IN" dirty="0" err="1"/>
              <a:t>Gealy</a:t>
            </a:r>
            <a:r>
              <a:rPr lang="en-IN" dirty="0"/>
              <a:t> and Moldenhauer, 2012), </a:t>
            </a:r>
            <a:r>
              <a:rPr lang="en-IN" b="1" dirty="0">
                <a:solidFill>
                  <a:srgbClr val="FF0000"/>
                </a:solidFill>
              </a:rPr>
              <a:t>tillering capacity </a:t>
            </a:r>
            <a:r>
              <a:rPr lang="en-IN" dirty="0"/>
              <a:t>(</a:t>
            </a:r>
            <a:r>
              <a:rPr lang="en-IN" dirty="0" err="1"/>
              <a:t>Challaiah</a:t>
            </a:r>
            <a:r>
              <a:rPr lang="en-IN" dirty="0"/>
              <a:t> et al., 1986; </a:t>
            </a:r>
            <a:r>
              <a:rPr lang="en-IN" dirty="0" err="1"/>
              <a:t>Blackshaw</a:t>
            </a:r>
            <a:r>
              <a:rPr lang="en-IN" dirty="0"/>
              <a:t>, 1994; </a:t>
            </a:r>
            <a:r>
              <a:rPr lang="en-IN" dirty="0" err="1"/>
              <a:t>Lemerle</a:t>
            </a:r>
            <a:r>
              <a:rPr lang="en-IN" dirty="0"/>
              <a:t> et al., 1996; Coleman et al., 2001; </a:t>
            </a:r>
            <a:r>
              <a:rPr lang="en-IN" dirty="0" err="1"/>
              <a:t>Korres</a:t>
            </a:r>
            <a:r>
              <a:rPr lang="en-IN" dirty="0"/>
              <a:t> and Froud-Williams, 2002; Wicks et al., 2004; Mason et al., 2007, 2008), </a:t>
            </a:r>
            <a:r>
              <a:rPr lang="en-IN" b="1" dirty="0">
                <a:solidFill>
                  <a:srgbClr val="FF0000"/>
                </a:solidFill>
              </a:rPr>
              <a:t>leaf angle and canopy structure </a:t>
            </a:r>
            <a:r>
              <a:rPr lang="en-IN" dirty="0"/>
              <a:t>(</a:t>
            </a:r>
            <a:r>
              <a:rPr lang="en-IN" dirty="0" err="1"/>
              <a:t>Huel</a:t>
            </a:r>
            <a:r>
              <a:rPr lang="en-IN" dirty="0"/>
              <a:t> and </a:t>
            </a:r>
            <a:r>
              <a:rPr lang="en-IN" dirty="0" err="1"/>
              <a:t>Hucl</a:t>
            </a:r>
            <a:r>
              <a:rPr lang="en-IN" dirty="0"/>
              <a:t>, 1996; </a:t>
            </a:r>
            <a:r>
              <a:rPr lang="en-IN" dirty="0" err="1"/>
              <a:t>Lemerle</a:t>
            </a:r>
            <a:r>
              <a:rPr lang="en-IN" dirty="0"/>
              <a:t> et al., 1996; </a:t>
            </a:r>
            <a:r>
              <a:rPr lang="en-IN" dirty="0" err="1"/>
              <a:t>Seavers</a:t>
            </a:r>
            <a:r>
              <a:rPr lang="en-IN" dirty="0"/>
              <a:t> and Wright, 1999; </a:t>
            </a:r>
            <a:r>
              <a:rPr lang="en-IN" dirty="0" err="1"/>
              <a:t>Korres</a:t>
            </a:r>
            <a:r>
              <a:rPr lang="en-IN" dirty="0"/>
              <a:t> and Froud-Williams, 2002; Drews et al., 2009), early </a:t>
            </a:r>
            <a:r>
              <a:rPr lang="en-IN" dirty="0" err="1"/>
              <a:t>vigor</a:t>
            </a:r>
            <a:r>
              <a:rPr lang="en-IN" dirty="0"/>
              <a:t> (Wicks et al., 1986; </a:t>
            </a:r>
            <a:r>
              <a:rPr lang="en-IN" dirty="0" err="1"/>
              <a:t>Huel</a:t>
            </a:r>
            <a:r>
              <a:rPr lang="en-IN" dirty="0"/>
              <a:t> and </a:t>
            </a:r>
            <a:r>
              <a:rPr lang="en-IN" dirty="0" err="1"/>
              <a:t>Hucl</a:t>
            </a:r>
            <a:r>
              <a:rPr lang="en-IN" dirty="0"/>
              <a:t>, 1996; </a:t>
            </a:r>
            <a:r>
              <a:rPr lang="en-IN" dirty="0" err="1"/>
              <a:t>Acciaresi</a:t>
            </a:r>
            <a:r>
              <a:rPr lang="en-IN" dirty="0"/>
              <a:t> et al., 2001; </a:t>
            </a:r>
            <a:r>
              <a:rPr lang="en-IN" dirty="0" err="1"/>
              <a:t>Lemerle</a:t>
            </a:r>
            <a:r>
              <a:rPr lang="en-IN" dirty="0"/>
              <a:t> et al., 2001a, b; Zhao et al., 2006a;Mason et al., 2007), and </a:t>
            </a:r>
            <a:r>
              <a:rPr lang="en-IN" b="1" dirty="0">
                <a:solidFill>
                  <a:srgbClr val="FF0000"/>
                </a:solidFill>
              </a:rPr>
              <a:t>time to maturity </a:t>
            </a:r>
            <a:r>
              <a:rPr lang="en-IN" dirty="0"/>
              <a:t>(</a:t>
            </a:r>
            <a:r>
              <a:rPr lang="en-IN" dirty="0" err="1"/>
              <a:t>Huel</a:t>
            </a:r>
            <a:r>
              <a:rPr lang="en-IN" dirty="0"/>
              <a:t> and </a:t>
            </a:r>
            <a:r>
              <a:rPr lang="en-IN" dirty="0" err="1"/>
              <a:t>Hucl</a:t>
            </a:r>
            <a:r>
              <a:rPr lang="en-IN" dirty="0"/>
              <a:t>, 1996; Mason et al., 2007).</a:t>
            </a:r>
          </a:p>
        </p:txBody>
      </p:sp>
    </p:spTree>
    <p:extLst>
      <p:ext uri="{BB962C8B-B14F-4D97-AF65-F5344CB8AC3E}">
        <p14:creationId xmlns:p14="http://schemas.microsoft.com/office/powerpoint/2010/main" val="37259984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AAD7B19-EB5B-4D54-B947-8D1A38511CCF}"/>
              </a:ext>
            </a:extLst>
          </p:cNvPr>
          <p:cNvSpPr>
            <a:spLocks noGrp="1"/>
          </p:cNvSpPr>
          <p:nvPr>
            <p:ph idx="1"/>
          </p:nvPr>
        </p:nvSpPr>
        <p:spPr>
          <a:xfrm>
            <a:off x="838200" y="1391921"/>
            <a:ext cx="10515600" cy="3241040"/>
          </a:xfrm>
        </p:spPr>
        <p:txBody>
          <a:bodyPr/>
          <a:lstStyle/>
          <a:p>
            <a:r>
              <a:rPr lang="en-US" dirty="0"/>
              <a:t>Which of the following traits gives more competitive advantage to plants compare to weeds?</a:t>
            </a:r>
          </a:p>
          <a:p>
            <a:pPr marL="514350" indent="-514350">
              <a:buAutoNum type="alphaLcPeriod"/>
            </a:pPr>
            <a:r>
              <a:rPr lang="en-US" dirty="0"/>
              <a:t>Height</a:t>
            </a:r>
          </a:p>
          <a:p>
            <a:pPr marL="514350" indent="-514350">
              <a:buAutoNum type="alphaLcPeriod"/>
            </a:pPr>
            <a:r>
              <a:rPr lang="en-US" dirty="0"/>
              <a:t>Tillering capacity</a:t>
            </a:r>
          </a:p>
          <a:p>
            <a:pPr marL="514350" indent="-514350">
              <a:buAutoNum type="alphaLcPeriod"/>
            </a:pPr>
            <a:r>
              <a:rPr lang="en-US" dirty="0"/>
              <a:t>Early vigour and maturity</a:t>
            </a:r>
          </a:p>
          <a:p>
            <a:pPr marL="514350" indent="-514350">
              <a:buAutoNum type="alphaLcPeriod"/>
            </a:pPr>
            <a:r>
              <a:rPr lang="en-US" dirty="0"/>
              <a:t>All of the above</a:t>
            </a:r>
          </a:p>
          <a:p>
            <a:pPr marL="514350" indent="-514350">
              <a:buAutoNum type="alphaLcPeriod"/>
            </a:pPr>
            <a:endParaRPr lang="en-IN" dirty="0"/>
          </a:p>
        </p:txBody>
      </p:sp>
    </p:spTree>
    <p:extLst>
      <p:ext uri="{BB962C8B-B14F-4D97-AF65-F5344CB8AC3E}">
        <p14:creationId xmlns:p14="http://schemas.microsoft.com/office/powerpoint/2010/main" val="1722681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0BE15FC-0D38-4A29-96E9-A78150800704}"/>
              </a:ext>
            </a:extLst>
          </p:cNvPr>
          <p:cNvSpPr>
            <a:spLocks noGrp="1"/>
          </p:cNvSpPr>
          <p:nvPr>
            <p:ph idx="1"/>
          </p:nvPr>
        </p:nvSpPr>
        <p:spPr>
          <a:xfrm>
            <a:off x="838200" y="1825625"/>
            <a:ext cx="10515600" cy="917575"/>
          </a:xfrm>
        </p:spPr>
        <p:txBody>
          <a:bodyPr/>
          <a:lstStyle/>
          <a:p>
            <a:pPr algn="ctr"/>
            <a:r>
              <a:rPr lang="en-US" b="1" dirty="0"/>
              <a:t>Why weeds are important????</a:t>
            </a:r>
            <a:endParaRPr lang="en-IN" b="1" dirty="0"/>
          </a:p>
        </p:txBody>
      </p:sp>
    </p:spTree>
    <p:extLst>
      <p:ext uri="{BB962C8B-B14F-4D97-AF65-F5344CB8AC3E}">
        <p14:creationId xmlns:p14="http://schemas.microsoft.com/office/powerpoint/2010/main" val="104038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D470BD-D07A-41EF-BD9F-D8B01A4BF38A}"/>
              </a:ext>
            </a:extLst>
          </p:cNvPr>
          <p:cNvSpPr>
            <a:spLocks noGrp="1"/>
          </p:cNvSpPr>
          <p:nvPr>
            <p:ph type="title"/>
          </p:nvPr>
        </p:nvSpPr>
        <p:spPr/>
        <p:txBody>
          <a:bodyPr/>
          <a:lstStyle/>
          <a:p>
            <a:r>
              <a:rPr lang="en-IN" sz="4400" b="0" i="0" u="none" strike="noStrike" baseline="0" dirty="0">
                <a:solidFill>
                  <a:srgbClr val="131413"/>
                </a:solidFill>
                <a:latin typeface="AdvTT50a2f13e.I"/>
              </a:rPr>
              <a:t>Selecting a Competitive Ideotype</a:t>
            </a:r>
            <a:br>
              <a:rPr lang="en-IN" sz="4400" b="0" i="0" u="none" strike="noStrike" baseline="0" dirty="0">
                <a:solidFill>
                  <a:srgbClr val="131413"/>
                </a:solidFill>
                <a:latin typeface="AdvTT50a2f13e.I"/>
              </a:rPr>
            </a:br>
            <a:endParaRPr lang="en-IN" dirty="0"/>
          </a:p>
        </p:txBody>
      </p:sp>
      <p:sp>
        <p:nvSpPr>
          <p:cNvPr id="3" name="Content Placeholder 2">
            <a:extLst>
              <a:ext uri="{FF2B5EF4-FFF2-40B4-BE49-F238E27FC236}">
                <a16:creationId xmlns:a16="http://schemas.microsoft.com/office/drawing/2014/main" xmlns="" id="{A2C2E7FF-2267-43F9-903F-F357A155E228}"/>
              </a:ext>
            </a:extLst>
          </p:cNvPr>
          <p:cNvSpPr>
            <a:spLocks noGrp="1"/>
          </p:cNvSpPr>
          <p:nvPr>
            <p:ph idx="1"/>
          </p:nvPr>
        </p:nvSpPr>
        <p:spPr/>
        <p:txBody>
          <a:bodyPr>
            <a:normAutofit/>
          </a:bodyPr>
          <a:lstStyle/>
          <a:p>
            <a:pPr algn="just"/>
            <a:r>
              <a:rPr lang="en-IN" sz="2400" b="0" i="0" u="none" strike="noStrike" baseline="0" dirty="0">
                <a:solidFill>
                  <a:srgbClr val="131413"/>
                </a:solidFill>
                <a:latin typeface="Times New Roman" panose="02020603050405020304" pitchFamily="18" charset="0"/>
                <a:cs typeface="Times New Roman" panose="02020603050405020304" pitchFamily="18" charset="0"/>
              </a:rPr>
              <a:t>Donald and Hamblin (</a:t>
            </a:r>
            <a:r>
              <a:rPr lang="en-IN" sz="2400" b="0" i="0" u="none" strike="noStrike" baseline="0" dirty="0">
                <a:solidFill>
                  <a:srgbClr val="3A2A98"/>
                </a:solidFill>
                <a:latin typeface="Times New Roman" panose="02020603050405020304" pitchFamily="18" charset="0"/>
                <a:cs typeface="Times New Roman" panose="02020603050405020304" pitchFamily="18" charset="0"/>
              </a:rPr>
              <a:t>1976</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 proposed that a competitive wheat ideotype was </a:t>
            </a:r>
            <a:r>
              <a:rPr lang="en-IN" sz="2400" b="1" i="0" u="none" strike="noStrike" baseline="0" dirty="0">
                <a:solidFill>
                  <a:srgbClr val="131413"/>
                </a:solidFill>
                <a:latin typeface="Times New Roman" panose="02020603050405020304" pitchFamily="18" charset="0"/>
                <a:cs typeface="Times New Roman" panose="02020603050405020304" pitchFamily="18" charset="0"/>
              </a:rPr>
              <a:t>taller, high tillering, had extensive leaf display, and yielded well in mixture and poorly in monoculture.</a:t>
            </a:r>
          </a:p>
          <a:p>
            <a:pPr algn="just"/>
            <a:r>
              <a:rPr lang="en-IN" sz="2400" b="0" i="0" u="none" strike="noStrike" baseline="0" dirty="0" err="1">
                <a:solidFill>
                  <a:srgbClr val="131413"/>
                </a:solidFill>
                <a:latin typeface="Times New Roman" panose="02020603050405020304" pitchFamily="18" charset="0"/>
                <a:cs typeface="Times New Roman" panose="02020603050405020304" pitchFamily="18" charset="0"/>
              </a:rPr>
              <a:t>Huel</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 and </a:t>
            </a:r>
            <a:r>
              <a:rPr lang="en-IN" sz="2400" b="0" i="0" u="none" strike="noStrike" baseline="0" dirty="0" err="1">
                <a:solidFill>
                  <a:srgbClr val="131413"/>
                </a:solidFill>
                <a:latin typeface="Times New Roman" panose="02020603050405020304" pitchFamily="18" charset="0"/>
                <a:cs typeface="Times New Roman" panose="02020603050405020304" pitchFamily="18" charset="0"/>
              </a:rPr>
              <a:t>Hucl</a:t>
            </a:r>
            <a:r>
              <a:rPr lang="en-IN" sz="2400" dirty="0">
                <a:solidFill>
                  <a:srgbClr val="131413"/>
                </a:solidFill>
                <a:latin typeface="Times New Roman" panose="02020603050405020304" pitchFamily="18" charset="0"/>
                <a:cs typeface="Times New Roman" panose="02020603050405020304" pitchFamily="18" charset="0"/>
              </a:rPr>
              <a:t> </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a:t>
            </a:r>
            <a:r>
              <a:rPr lang="en-IN" sz="2400" b="0" i="0" u="none" strike="noStrike" baseline="0" dirty="0">
                <a:solidFill>
                  <a:srgbClr val="3A2A98"/>
                </a:solidFill>
                <a:latin typeface="Times New Roman" panose="02020603050405020304" pitchFamily="18" charset="0"/>
                <a:cs typeface="Times New Roman" panose="02020603050405020304" pitchFamily="18" charset="0"/>
              </a:rPr>
              <a:t>1996</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 found that the most tolerant spring wheat genotypes in western Canada had </a:t>
            </a:r>
            <a:r>
              <a:rPr lang="en-IN" sz="2400" b="1" i="0" u="none" strike="noStrike" baseline="0" dirty="0">
                <a:solidFill>
                  <a:srgbClr val="131413"/>
                </a:solidFill>
                <a:latin typeface="Times New Roman" panose="02020603050405020304" pitchFamily="18" charset="0"/>
                <a:cs typeface="Times New Roman" panose="02020603050405020304" pitchFamily="18" charset="0"/>
              </a:rPr>
              <a:t>high biomass and long flag leaves, good ground cover, and were tall.</a:t>
            </a:r>
          </a:p>
          <a:p>
            <a:pPr algn="just"/>
            <a:r>
              <a:rPr lang="en-IN" sz="2400" b="0" i="0" u="none" strike="noStrike" baseline="0" dirty="0">
                <a:solidFill>
                  <a:srgbClr val="131413"/>
                </a:solidFill>
                <a:latin typeface="Times New Roman" panose="02020603050405020304" pitchFamily="18" charset="0"/>
                <a:cs typeface="Times New Roman" panose="02020603050405020304" pitchFamily="18" charset="0"/>
              </a:rPr>
              <a:t>Other Canadian spring wheat breeders found that taller lines with </a:t>
            </a:r>
            <a:r>
              <a:rPr lang="en-IN" sz="2400" b="1" i="0" u="none" strike="noStrike" baseline="0" dirty="0">
                <a:solidFill>
                  <a:srgbClr val="131413"/>
                </a:solidFill>
                <a:latin typeface="Times New Roman" panose="02020603050405020304" pitchFamily="18" charset="0"/>
                <a:cs typeface="Times New Roman" panose="02020603050405020304" pitchFamily="18" charset="0"/>
              </a:rPr>
              <a:t>fast early season growth, early maturity, and greater number of fertile tillers </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had the most competitive ideotype (Mason et al., </a:t>
            </a:r>
            <a:r>
              <a:rPr lang="en-IN" sz="2400" b="0" i="0" u="none" strike="noStrike" baseline="0" dirty="0">
                <a:solidFill>
                  <a:srgbClr val="3A2A98"/>
                </a:solidFill>
                <a:latin typeface="Times New Roman" panose="02020603050405020304" pitchFamily="18" charset="0"/>
                <a:cs typeface="Times New Roman" panose="02020603050405020304" pitchFamily="18" charset="0"/>
              </a:rPr>
              <a:t>2007</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64567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5BBFD4B-D9A1-490E-93CF-C39856990106}"/>
              </a:ext>
            </a:extLst>
          </p:cNvPr>
          <p:cNvSpPr>
            <a:spLocks noGrp="1"/>
          </p:cNvSpPr>
          <p:nvPr>
            <p:ph idx="1"/>
          </p:nvPr>
        </p:nvSpPr>
        <p:spPr/>
        <p:txBody>
          <a:bodyPr>
            <a:normAutofit/>
          </a:bodyPr>
          <a:lstStyle/>
          <a:p>
            <a:pPr algn="just"/>
            <a:r>
              <a:rPr lang="en-IN" sz="2400" b="0" i="0" u="none" strike="noStrike" baseline="0" dirty="0">
                <a:solidFill>
                  <a:srgbClr val="131413"/>
                </a:solidFill>
                <a:latin typeface="Times New Roman" panose="02020603050405020304" pitchFamily="18" charset="0"/>
                <a:cs typeface="Times New Roman" panose="02020603050405020304" pitchFamily="18" charset="0"/>
              </a:rPr>
              <a:t>Zhang et al. (</a:t>
            </a:r>
            <a:r>
              <a:rPr lang="en-IN" sz="2400" b="0" i="0" u="none" strike="noStrike" baseline="0" dirty="0">
                <a:solidFill>
                  <a:srgbClr val="3A2A98"/>
                </a:solidFill>
                <a:latin typeface="Times New Roman" panose="02020603050405020304" pitchFamily="18" charset="0"/>
                <a:cs typeface="Times New Roman" panose="02020603050405020304" pitchFamily="18" charset="0"/>
              </a:rPr>
              <a:t>2005</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 investigated the genetic control of early </a:t>
            </a:r>
            <a:r>
              <a:rPr lang="en-IN" sz="2400" b="0" i="0" u="none" strike="noStrike" baseline="0" dirty="0" err="1">
                <a:solidFill>
                  <a:srgbClr val="131413"/>
                </a:solidFill>
                <a:latin typeface="Times New Roman" panose="02020603050405020304" pitchFamily="18" charset="0"/>
                <a:cs typeface="Times New Roman" panose="02020603050405020304" pitchFamily="18" charset="0"/>
              </a:rPr>
              <a:t>vigor</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 traits including </a:t>
            </a:r>
            <a:r>
              <a:rPr lang="en-IN" sz="2400" b="1" i="0" u="none" strike="noStrike" baseline="0" dirty="0">
                <a:solidFill>
                  <a:srgbClr val="FF0000"/>
                </a:solidFill>
                <a:latin typeface="Times New Roman" panose="02020603050405020304" pitchFamily="18" charset="0"/>
                <a:cs typeface="Times New Roman" panose="02020603050405020304" pitchFamily="18" charset="0"/>
              </a:rPr>
              <a:t>seedling germination, shoot length, and dry matter weight </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in a population derived from a cross between a weed suppressive indica rice line and a non-weed suppressive japonica cultivar. Thirteen quantitative trait loci (QTL) were identified, each controlling 5– 10 % of variation in components of early </a:t>
            </a:r>
            <a:r>
              <a:rPr lang="en-IN" sz="2400" b="0" i="0" u="none" strike="noStrike" baseline="0" dirty="0" err="1">
                <a:solidFill>
                  <a:srgbClr val="131413"/>
                </a:solidFill>
                <a:latin typeface="Times New Roman" panose="02020603050405020304" pitchFamily="18" charset="0"/>
                <a:cs typeface="Times New Roman" panose="02020603050405020304" pitchFamily="18" charset="0"/>
              </a:rPr>
              <a:t>vigor</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 Coleman et al. (</a:t>
            </a:r>
            <a:r>
              <a:rPr lang="en-IN" sz="2400" b="0" i="0" u="none" strike="noStrike" baseline="0" dirty="0">
                <a:solidFill>
                  <a:srgbClr val="3A2A98"/>
                </a:solidFill>
                <a:latin typeface="Times New Roman" panose="02020603050405020304" pitchFamily="18" charset="0"/>
                <a:cs typeface="Times New Roman" panose="02020603050405020304" pitchFamily="18" charset="0"/>
              </a:rPr>
              <a:t>2001</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 also identified QTL associated with important morphological traits implicated in weed competition in a double haploid mapping population. </a:t>
            </a:r>
            <a:r>
              <a:rPr lang="en-IN" sz="2400" b="1" i="0" u="none" strike="noStrike" baseline="0" dirty="0">
                <a:solidFill>
                  <a:srgbClr val="FF0000"/>
                </a:solidFill>
                <a:latin typeface="Times New Roman" panose="02020603050405020304" pitchFamily="18" charset="0"/>
                <a:cs typeface="Times New Roman" panose="02020603050405020304" pitchFamily="18" charset="0"/>
              </a:rPr>
              <a:t>Time to anthesis, flag leaf size, height at stem elongation, and size of first two leaves.</a:t>
            </a:r>
            <a:endParaRPr lang="en-IN" sz="24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69938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325D3DC-DAAD-4852-8E5B-6FBC8458D34A}"/>
              </a:ext>
            </a:extLst>
          </p:cNvPr>
          <p:cNvSpPr>
            <a:spLocks noGrp="1"/>
          </p:cNvSpPr>
          <p:nvPr>
            <p:ph idx="1"/>
          </p:nvPr>
        </p:nvSpPr>
        <p:spPr/>
        <p:txBody>
          <a:bodyPr>
            <a:normAutofit/>
          </a:bodyPr>
          <a:lstStyle/>
          <a:p>
            <a:pPr algn="l"/>
            <a:r>
              <a:rPr lang="en-IN" sz="2400" b="1" i="0" u="none" strike="noStrike" baseline="0" dirty="0">
                <a:solidFill>
                  <a:srgbClr val="131413"/>
                </a:solidFill>
                <a:latin typeface="Times New Roman" panose="02020603050405020304" pitchFamily="18" charset="0"/>
                <a:cs typeface="Times New Roman" panose="02020603050405020304" pitchFamily="18" charset="0"/>
              </a:rPr>
              <a:t>Taller historical cultivars, lacking modern dwarfing genes, have shown superior weed suppressive ability</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a:t>
            </a:r>
          </a:p>
          <a:p>
            <a:pPr algn="l"/>
            <a:r>
              <a:rPr lang="en-IN" sz="2400" b="0" i="0" u="none" strike="noStrike" baseline="0" dirty="0">
                <a:solidFill>
                  <a:srgbClr val="131413"/>
                </a:solidFill>
                <a:latin typeface="Times New Roman" panose="02020603050405020304" pitchFamily="18" charset="0"/>
                <a:cs typeface="Times New Roman" panose="02020603050405020304" pitchFamily="18" charset="0"/>
              </a:rPr>
              <a:t>dwarfing genes Rht-B1b and Rht-D1b, which are present in most modern wheat cultivars, confer reduced final cultivar  height and also </a:t>
            </a:r>
            <a:r>
              <a:rPr lang="en-IN" sz="2400" b="1" i="0" u="none" strike="noStrike" baseline="0" dirty="0">
                <a:solidFill>
                  <a:srgbClr val="131413"/>
                </a:solidFill>
                <a:latin typeface="Times New Roman" panose="02020603050405020304" pitchFamily="18" charset="0"/>
                <a:cs typeface="Times New Roman" panose="02020603050405020304" pitchFamily="18" charset="0"/>
              </a:rPr>
              <a:t>suppress early </a:t>
            </a:r>
            <a:r>
              <a:rPr lang="en-IN" sz="2400" b="1" i="0" u="none" strike="noStrike" baseline="0" dirty="0" err="1">
                <a:solidFill>
                  <a:srgbClr val="131413"/>
                </a:solidFill>
                <a:latin typeface="Times New Roman" panose="02020603050405020304" pitchFamily="18" charset="0"/>
                <a:cs typeface="Times New Roman" panose="02020603050405020304" pitchFamily="18" charset="0"/>
              </a:rPr>
              <a:t>vigor</a:t>
            </a:r>
            <a:r>
              <a:rPr lang="en-IN" sz="2400" b="1" i="0" u="none" strike="noStrike" baseline="0" dirty="0">
                <a:solidFill>
                  <a:srgbClr val="131413"/>
                </a:solidFill>
                <a:latin typeface="Times New Roman" panose="02020603050405020304" pitchFamily="18" charset="0"/>
                <a:cs typeface="Times New Roman" panose="02020603050405020304" pitchFamily="18" charset="0"/>
              </a:rPr>
              <a:t> and sensitivity to gibberellic</a:t>
            </a:r>
            <a:r>
              <a:rPr lang="en-IN" sz="2400" b="1" dirty="0">
                <a:solidFill>
                  <a:srgbClr val="131413"/>
                </a:solidFill>
                <a:latin typeface="Times New Roman" panose="02020603050405020304" pitchFamily="18" charset="0"/>
                <a:cs typeface="Times New Roman" panose="02020603050405020304" pitchFamily="18" charset="0"/>
              </a:rPr>
              <a:t> </a:t>
            </a:r>
            <a:r>
              <a:rPr lang="en-IN" sz="2400" b="1" i="0" u="none" strike="noStrike" baseline="0" dirty="0">
                <a:solidFill>
                  <a:srgbClr val="131413"/>
                </a:solidFill>
                <a:latin typeface="Times New Roman" panose="02020603050405020304" pitchFamily="18" charset="0"/>
                <a:cs typeface="Times New Roman" panose="02020603050405020304" pitchFamily="18" charset="0"/>
              </a:rPr>
              <a:t>acid.</a:t>
            </a:r>
          </a:p>
          <a:p>
            <a:pPr algn="l"/>
            <a:r>
              <a:rPr lang="en-IN" sz="2400" b="1" i="0" u="none" strike="noStrike" baseline="0" dirty="0">
                <a:solidFill>
                  <a:srgbClr val="131413"/>
                </a:solidFill>
                <a:latin typeface="Times New Roman" panose="02020603050405020304" pitchFamily="18" charset="0"/>
                <a:cs typeface="Times New Roman" panose="02020603050405020304" pitchFamily="18" charset="0"/>
              </a:rPr>
              <a:t>Rht-8</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 may reduce final cultivar height without reducing early </a:t>
            </a:r>
            <a:r>
              <a:rPr lang="en-IN" sz="2400" b="0" i="0" u="none" strike="noStrike" baseline="0" dirty="0" err="1">
                <a:solidFill>
                  <a:srgbClr val="131413"/>
                </a:solidFill>
                <a:latin typeface="Times New Roman" panose="02020603050405020304" pitchFamily="18" charset="0"/>
                <a:cs typeface="Times New Roman" panose="02020603050405020304" pitchFamily="18" charset="0"/>
              </a:rPr>
              <a:t>vigor</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 (</a:t>
            </a:r>
            <a:r>
              <a:rPr lang="en-IN" sz="2400" b="0" i="0" u="none" strike="noStrike" baseline="0" dirty="0" err="1">
                <a:solidFill>
                  <a:srgbClr val="131413"/>
                </a:solidFill>
                <a:latin typeface="Times New Roman" panose="02020603050405020304" pitchFamily="18" charset="0"/>
                <a:cs typeface="Times New Roman" panose="02020603050405020304" pitchFamily="18" charset="0"/>
              </a:rPr>
              <a:t>Rebetzke</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 and Richards, </a:t>
            </a:r>
            <a:r>
              <a:rPr lang="en-IN" sz="2400" b="0" i="0" u="none" strike="noStrike" baseline="0" dirty="0">
                <a:solidFill>
                  <a:srgbClr val="3A2A98"/>
                </a:solidFill>
                <a:latin typeface="Times New Roman" panose="02020603050405020304" pitchFamily="18" charset="0"/>
                <a:cs typeface="Times New Roman" panose="02020603050405020304" pitchFamily="18" charset="0"/>
              </a:rPr>
              <a:t>1999</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 </a:t>
            </a:r>
          </a:p>
          <a:p>
            <a:pPr algn="l"/>
            <a:r>
              <a:rPr lang="en-IN" sz="2400" b="0" i="0" u="none" strike="noStrike" baseline="0" dirty="0">
                <a:solidFill>
                  <a:srgbClr val="131413"/>
                </a:solidFill>
                <a:latin typeface="Times New Roman" panose="02020603050405020304" pitchFamily="18" charset="0"/>
                <a:cs typeface="Times New Roman" panose="02020603050405020304" pitchFamily="18" charset="0"/>
              </a:rPr>
              <a:t>Thus, Wheat cultivars with </a:t>
            </a:r>
            <a:r>
              <a:rPr lang="en-IN" sz="2400" b="1" i="0" u="none" strike="noStrike" baseline="0" dirty="0">
                <a:solidFill>
                  <a:srgbClr val="131413"/>
                </a:solidFill>
                <a:latin typeface="Times New Roman" panose="02020603050405020304" pitchFamily="18" charset="0"/>
                <a:cs typeface="Times New Roman" panose="02020603050405020304" pitchFamily="18" charset="0"/>
              </a:rPr>
              <a:t>alternate dwarfing genes </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could be good suppressors of weeds.</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34764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6B56CC-721C-4919-99BB-09208E420B77}"/>
              </a:ext>
            </a:extLst>
          </p:cNvPr>
          <p:cNvSpPr>
            <a:spLocks noGrp="1"/>
          </p:cNvSpPr>
          <p:nvPr>
            <p:ph type="title"/>
          </p:nvPr>
        </p:nvSpPr>
        <p:spPr/>
        <p:txBody>
          <a:bodyPr>
            <a:normAutofit/>
          </a:bodyPr>
          <a:lstStyle/>
          <a:p>
            <a:r>
              <a:rPr lang="en-IN" sz="2400" b="0" i="0" u="none" strike="noStrike" baseline="0" dirty="0">
                <a:solidFill>
                  <a:srgbClr val="131413"/>
                </a:solidFill>
                <a:latin typeface="Times New Roman" panose="02020603050405020304" pitchFamily="18" charset="0"/>
                <a:cs typeface="Times New Roman" panose="02020603050405020304" pitchFamily="18" charset="0"/>
              </a:rPr>
              <a:t>Allelopathy Bioassays</a:t>
            </a:r>
            <a:endParaRPr lang="en-IN"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D452580E-6638-48B7-8F4C-6EE52A86BE9C}"/>
              </a:ext>
            </a:extLst>
          </p:cNvPr>
          <p:cNvSpPr>
            <a:spLocks noGrp="1"/>
          </p:cNvSpPr>
          <p:nvPr>
            <p:ph idx="1"/>
          </p:nvPr>
        </p:nvSpPr>
        <p:spPr/>
        <p:txBody>
          <a:bodyPr>
            <a:normAutofit/>
          </a:bodyPr>
          <a:lstStyle/>
          <a:p>
            <a:pPr algn="l"/>
            <a:r>
              <a:rPr lang="en-IN" sz="2400" b="0" i="0" u="none" strike="noStrike" baseline="0" dirty="0">
                <a:solidFill>
                  <a:srgbClr val="131413"/>
                </a:solidFill>
                <a:latin typeface="Times New Roman" panose="02020603050405020304" pitchFamily="18" charset="0"/>
                <a:cs typeface="Times New Roman" panose="02020603050405020304" pitchFamily="18" charset="0"/>
              </a:rPr>
              <a:t>Laboratory bioassays for </a:t>
            </a:r>
            <a:r>
              <a:rPr lang="en-IN" sz="2400" b="1" i="0" u="none" strike="noStrike" baseline="0" dirty="0">
                <a:solidFill>
                  <a:srgbClr val="131413"/>
                </a:solidFill>
                <a:latin typeface="Times New Roman" panose="02020603050405020304" pitchFamily="18" charset="0"/>
                <a:cs typeface="Times New Roman" panose="02020603050405020304" pitchFamily="18" charset="0"/>
              </a:rPr>
              <a:t>allelopathy</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 accompanied initial field screenings in rice.</a:t>
            </a:r>
          </a:p>
          <a:p>
            <a:pPr marL="0" indent="0" algn="l">
              <a:buNone/>
            </a:pPr>
            <a:endParaRPr lang="en-IN" sz="2400" b="0" i="0" u="none" strike="noStrike" baseline="0" dirty="0">
              <a:solidFill>
                <a:srgbClr val="131413"/>
              </a:solidFill>
              <a:latin typeface="Times New Roman" panose="02020603050405020304" pitchFamily="18" charset="0"/>
              <a:cs typeface="Times New Roman" panose="02020603050405020304" pitchFamily="18" charset="0"/>
            </a:endParaRPr>
          </a:p>
          <a:p>
            <a:pPr algn="just"/>
            <a:r>
              <a:rPr lang="en-IN" sz="2400" b="0" i="0" u="none" strike="noStrike" baseline="0" dirty="0">
                <a:solidFill>
                  <a:srgbClr val="131413"/>
                </a:solidFill>
                <a:latin typeface="Times New Roman" panose="02020603050405020304" pitchFamily="18" charset="0"/>
                <a:cs typeface="Times New Roman" panose="02020603050405020304" pitchFamily="18" charset="0"/>
              </a:rPr>
              <a:t>Seedling screening bioassays including the ‘</a:t>
            </a:r>
            <a:r>
              <a:rPr lang="en-IN" sz="2400" b="1" i="0" u="none" strike="noStrike" baseline="0" dirty="0">
                <a:solidFill>
                  <a:srgbClr val="FF0000"/>
                </a:solidFill>
                <a:latin typeface="Times New Roman" panose="02020603050405020304" pitchFamily="18" charset="0"/>
                <a:cs typeface="Times New Roman" panose="02020603050405020304" pitchFamily="18" charset="0"/>
              </a:rPr>
              <a:t>plant-box method</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 (</a:t>
            </a:r>
            <a:r>
              <a:rPr lang="en-IN" sz="2400" b="0" i="0" u="none" strike="noStrike" baseline="0" dirty="0" err="1">
                <a:solidFill>
                  <a:srgbClr val="131413"/>
                </a:solidFill>
                <a:latin typeface="Times New Roman" panose="02020603050405020304" pitchFamily="18" charset="0"/>
                <a:cs typeface="Times New Roman" panose="02020603050405020304" pitchFamily="18" charset="0"/>
              </a:rPr>
              <a:t>Fujii</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 </a:t>
            </a:r>
            <a:r>
              <a:rPr lang="en-IN" sz="2400" b="0" i="0" u="none" strike="noStrike" baseline="0" dirty="0">
                <a:solidFill>
                  <a:srgbClr val="3A2A98"/>
                </a:solidFill>
                <a:latin typeface="Times New Roman" panose="02020603050405020304" pitchFamily="18" charset="0"/>
                <a:cs typeface="Times New Roman" panose="02020603050405020304" pitchFamily="18" charset="0"/>
              </a:rPr>
              <a:t>1992</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 the ‘</a:t>
            </a:r>
            <a:r>
              <a:rPr lang="en-IN" sz="2400" b="1" i="0" u="none" strike="noStrike" baseline="0" dirty="0">
                <a:solidFill>
                  <a:srgbClr val="FF0000"/>
                </a:solidFill>
                <a:latin typeface="Times New Roman" panose="02020603050405020304" pitchFamily="18" charset="0"/>
                <a:cs typeface="Times New Roman" panose="02020603050405020304" pitchFamily="18" charset="0"/>
              </a:rPr>
              <a:t>relay-seeding technique</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 (</a:t>
            </a:r>
            <a:r>
              <a:rPr lang="en-IN" sz="2400" b="0" i="0" u="none" strike="noStrike" baseline="0" dirty="0" err="1">
                <a:solidFill>
                  <a:srgbClr val="131413"/>
                </a:solidFill>
                <a:latin typeface="Times New Roman" panose="02020603050405020304" pitchFamily="18" charset="0"/>
                <a:cs typeface="Times New Roman" panose="02020603050405020304" pitchFamily="18" charset="0"/>
              </a:rPr>
              <a:t>Navarez</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 and </a:t>
            </a:r>
            <a:r>
              <a:rPr lang="en-IN" sz="2400" b="0" i="0" u="none" strike="noStrike" baseline="0" dirty="0" err="1">
                <a:solidFill>
                  <a:srgbClr val="131413"/>
                </a:solidFill>
                <a:latin typeface="Times New Roman" panose="02020603050405020304" pitchFamily="18" charset="0"/>
                <a:cs typeface="Times New Roman" panose="02020603050405020304" pitchFamily="18" charset="0"/>
              </a:rPr>
              <a:t>Olofsdotter</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 </a:t>
            </a:r>
            <a:r>
              <a:rPr lang="en-IN" sz="2400" b="0" i="0" u="none" strike="noStrike" baseline="0" dirty="0">
                <a:solidFill>
                  <a:srgbClr val="3A2A98"/>
                </a:solidFill>
                <a:latin typeface="Times New Roman" panose="02020603050405020304" pitchFamily="18" charset="0"/>
                <a:cs typeface="Times New Roman" panose="02020603050405020304" pitchFamily="18" charset="0"/>
              </a:rPr>
              <a:t>1996</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 the ‘</a:t>
            </a:r>
            <a:r>
              <a:rPr lang="en-IN" sz="2400" b="1" i="0" u="none" strike="noStrike" baseline="0" dirty="0">
                <a:solidFill>
                  <a:srgbClr val="FF0000"/>
                </a:solidFill>
                <a:latin typeface="Times New Roman" panose="02020603050405020304" pitchFamily="18" charset="0"/>
                <a:cs typeface="Times New Roman" panose="02020603050405020304" pitchFamily="18" charset="0"/>
              </a:rPr>
              <a:t>equal compartment-agar-method</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 (Wu et al., </a:t>
            </a:r>
            <a:r>
              <a:rPr lang="en-IN" sz="2400" b="0" i="0" u="none" strike="noStrike" baseline="0" dirty="0">
                <a:solidFill>
                  <a:srgbClr val="3A2A98"/>
                </a:solidFill>
                <a:latin typeface="Times New Roman" panose="02020603050405020304" pitchFamily="18" charset="0"/>
                <a:cs typeface="Times New Roman" panose="02020603050405020304" pitchFamily="18" charset="0"/>
              </a:rPr>
              <a:t>2000b</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 and </a:t>
            </a:r>
            <a:r>
              <a:rPr lang="en-IN" sz="2400" b="1" i="0" u="none" strike="noStrike" baseline="0" dirty="0">
                <a:solidFill>
                  <a:srgbClr val="FF0000"/>
                </a:solidFill>
                <a:latin typeface="Times New Roman" panose="02020603050405020304" pitchFamily="18" charset="0"/>
                <a:cs typeface="Times New Roman" panose="02020603050405020304" pitchFamily="18" charset="0"/>
              </a:rPr>
              <a:t>hydroponic methods </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a:t>
            </a:r>
            <a:r>
              <a:rPr lang="en-IN" sz="2400" b="0" i="0" u="none" strike="noStrike" baseline="0" dirty="0" err="1">
                <a:solidFill>
                  <a:srgbClr val="131413"/>
                </a:solidFill>
                <a:latin typeface="Times New Roman" panose="02020603050405020304" pitchFamily="18" charset="0"/>
                <a:cs typeface="Times New Roman" panose="02020603050405020304" pitchFamily="18" charset="0"/>
              </a:rPr>
              <a:t>Belz</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 and </a:t>
            </a:r>
            <a:r>
              <a:rPr lang="en-IN" sz="2400" b="0" i="0" u="none" strike="noStrike" baseline="0" dirty="0" err="1">
                <a:solidFill>
                  <a:srgbClr val="131413"/>
                </a:solidFill>
                <a:latin typeface="Times New Roman" panose="02020603050405020304" pitchFamily="18" charset="0"/>
                <a:cs typeface="Times New Roman" panose="02020603050405020304" pitchFamily="18" charset="0"/>
              </a:rPr>
              <a:t>Hurle</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 </a:t>
            </a:r>
            <a:r>
              <a:rPr lang="en-IN" sz="2400" b="0" i="0" u="none" strike="noStrike" baseline="0" dirty="0">
                <a:solidFill>
                  <a:srgbClr val="3A2A98"/>
                </a:solidFill>
                <a:latin typeface="Times New Roman" panose="02020603050405020304" pitchFamily="18" charset="0"/>
                <a:cs typeface="Times New Roman" panose="02020603050405020304" pitchFamily="18" charset="0"/>
              </a:rPr>
              <a:t>2004</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 Kim et al., </a:t>
            </a:r>
            <a:r>
              <a:rPr lang="en-IN" sz="2400" b="0" i="0" u="none" strike="noStrike" baseline="0" dirty="0">
                <a:solidFill>
                  <a:srgbClr val="3A2A98"/>
                </a:solidFill>
                <a:latin typeface="Times New Roman" panose="02020603050405020304" pitchFamily="18" charset="0"/>
                <a:cs typeface="Times New Roman" panose="02020603050405020304" pitchFamily="18" charset="0"/>
              </a:rPr>
              <a:t>2005</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 He et al., </a:t>
            </a:r>
            <a:r>
              <a:rPr lang="en-IN" sz="2400" b="0" i="0" u="none" strike="noStrike" baseline="0" dirty="0">
                <a:solidFill>
                  <a:srgbClr val="3A2A98"/>
                </a:solidFill>
                <a:latin typeface="Times New Roman" panose="02020603050405020304" pitchFamily="18" charset="0"/>
                <a:cs typeface="Times New Roman" panose="02020603050405020304" pitchFamily="18" charset="0"/>
              </a:rPr>
              <a:t>2012</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 have been popular techniques for allelopathy research.</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10088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1FB2E54-B601-45D5-852D-B2D943EEBFC4}"/>
              </a:ext>
            </a:extLst>
          </p:cNvPr>
          <p:cNvSpPr>
            <a:spLocks noGrp="1"/>
          </p:cNvSpPr>
          <p:nvPr>
            <p:ph idx="1"/>
          </p:nvPr>
        </p:nvSpPr>
        <p:spPr>
          <a:xfrm>
            <a:off x="838200" y="985520"/>
            <a:ext cx="10515600" cy="5191443"/>
          </a:xfrm>
        </p:spPr>
        <p:txBody>
          <a:bodyPr>
            <a:normAutofit/>
          </a:bodyPr>
          <a:lstStyle/>
          <a:p>
            <a:pPr algn="l"/>
            <a:r>
              <a:rPr lang="en-IN" sz="2400" b="0" i="0" u="none" strike="noStrike" baseline="0" dirty="0">
                <a:solidFill>
                  <a:srgbClr val="131413"/>
                </a:solidFill>
                <a:latin typeface="Times New Roman" panose="02020603050405020304" pitchFamily="18" charset="0"/>
                <a:cs typeface="Times New Roman" panose="02020603050405020304" pitchFamily="18" charset="0"/>
              </a:rPr>
              <a:t>In such bioassays, seedlings of the crop (donor) species generally are grown with seedlings of weed (receiver) species for a specified period of time.</a:t>
            </a:r>
          </a:p>
          <a:p>
            <a:pPr marL="0" indent="0" algn="l">
              <a:buNone/>
            </a:pPr>
            <a:endParaRPr lang="en-IN" sz="2400" b="0" i="0" u="none" strike="noStrike" baseline="0" dirty="0">
              <a:solidFill>
                <a:srgbClr val="131413"/>
              </a:solidFill>
              <a:latin typeface="Times New Roman" panose="02020603050405020304" pitchFamily="18" charset="0"/>
              <a:cs typeface="Times New Roman" panose="02020603050405020304" pitchFamily="18" charset="0"/>
            </a:endParaRPr>
          </a:p>
          <a:p>
            <a:pPr algn="l"/>
            <a:r>
              <a:rPr lang="en-IN" sz="2400" b="0" i="0" u="none" strike="noStrike" baseline="0" dirty="0">
                <a:solidFill>
                  <a:srgbClr val="131413"/>
                </a:solidFill>
                <a:latin typeface="Times New Roman" panose="02020603050405020304" pitchFamily="18" charset="0"/>
                <a:cs typeface="Times New Roman" panose="02020603050405020304" pitchFamily="18" charset="0"/>
              </a:rPr>
              <a:t>Allelopathic potential then is measured as depressed receiver root or shoot development, as compared to a control (where the receiver is grown in the absence of any donor species).</a:t>
            </a:r>
          </a:p>
          <a:p>
            <a:pPr algn="l"/>
            <a:endParaRPr lang="en-IN" sz="2400" b="0" i="0" u="none" strike="noStrike" baseline="0" dirty="0">
              <a:solidFill>
                <a:srgbClr val="131413"/>
              </a:solidFill>
              <a:latin typeface="Times New Roman" panose="02020603050405020304" pitchFamily="18" charset="0"/>
              <a:cs typeface="Times New Roman" panose="02020603050405020304" pitchFamily="18" charset="0"/>
            </a:endParaRPr>
          </a:p>
          <a:p>
            <a:pPr algn="l"/>
            <a:r>
              <a:rPr lang="en-IN" sz="2400" b="0" i="1" u="none" strike="noStrike" baseline="0" dirty="0">
                <a:solidFill>
                  <a:srgbClr val="131413"/>
                </a:solidFill>
                <a:latin typeface="Times New Roman" panose="02020603050405020304" pitchFamily="18" charset="0"/>
                <a:cs typeface="Times New Roman" panose="02020603050405020304" pitchFamily="18" charset="0"/>
              </a:rPr>
              <a:t>Oryza </a:t>
            </a:r>
            <a:r>
              <a:rPr lang="en-IN" sz="2400" b="0" i="1" u="none" strike="noStrike" baseline="0" dirty="0" err="1">
                <a:solidFill>
                  <a:srgbClr val="131413"/>
                </a:solidFill>
                <a:latin typeface="Times New Roman" panose="02020603050405020304" pitchFamily="18" charset="0"/>
                <a:cs typeface="Times New Roman" panose="02020603050405020304" pitchFamily="18" charset="0"/>
              </a:rPr>
              <a:t>glaberrima</a:t>
            </a:r>
            <a:endParaRPr lang="en-IN" sz="2400" b="0" i="1" u="none" strike="noStrike" baseline="0" dirty="0">
              <a:solidFill>
                <a:srgbClr val="131413"/>
              </a:solidFill>
              <a:latin typeface="Times New Roman" panose="02020603050405020304" pitchFamily="18" charset="0"/>
              <a:cs typeface="Times New Roman" panose="02020603050405020304" pitchFamily="18" charset="0"/>
            </a:endParaRPr>
          </a:p>
          <a:p>
            <a:pPr algn="l"/>
            <a:r>
              <a:rPr lang="en-IN" sz="2400" b="0" i="1" u="none" strike="noStrike" baseline="0" dirty="0">
                <a:solidFill>
                  <a:srgbClr val="131413"/>
                </a:solidFill>
                <a:latin typeface="Times New Roman" panose="02020603050405020304" pitchFamily="18" charset="0"/>
                <a:cs typeface="Times New Roman" panose="02020603050405020304" pitchFamily="18" charset="0"/>
              </a:rPr>
              <a:t>O. </a:t>
            </a:r>
            <a:r>
              <a:rPr lang="en-IN" sz="2400" b="0" i="1" u="none" strike="noStrike" baseline="0" dirty="0" err="1">
                <a:solidFill>
                  <a:srgbClr val="131413"/>
                </a:solidFill>
                <a:latin typeface="Times New Roman" panose="02020603050405020304" pitchFamily="18" charset="0"/>
                <a:cs typeface="Times New Roman" panose="02020603050405020304" pitchFamily="18" charset="0"/>
              </a:rPr>
              <a:t>rufipogon</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 a wild relative of cultivated rice.</a:t>
            </a:r>
          </a:p>
        </p:txBody>
      </p:sp>
    </p:spTree>
    <p:extLst>
      <p:ext uri="{BB962C8B-B14F-4D97-AF65-F5344CB8AC3E}">
        <p14:creationId xmlns:p14="http://schemas.microsoft.com/office/powerpoint/2010/main" val="16261381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9AC4F1-CADF-420B-AB6B-EC024295A9C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BD21937B-BEBC-440B-9D1D-1BBBE152CEF8}"/>
              </a:ext>
            </a:extLst>
          </p:cNvPr>
          <p:cNvSpPr>
            <a:spLocks noGrp="1"/>
          </p:cNvSpPr>
          <p:nvPr>
            <p:ph idx="1"/>
          </p:nvPr>
        </p:nvSpPr>
        <p:spPr/>
        <p:txBody>
          <a:bodyPr/>
          <a:lstStyle/>
          <a:p>
            <a:r>
              <a:rPr lang="en-US" dirty="0"/>
              <a:t>Which of the following having more allelopathic potential?</a:t>
            </a:r>
          </a:p>
          <a:p>
            <a:pPr marL="514350" indent="-514350">
              <a:buAutoNum type="alphaLcPeriod"/>
            </a:pPr>
            <a:r>
              <a:rPr lang="en-US" dirty="0"/>
              <a:t>Oryza sativa</a:t>
            </a:r>
          </a:p>
          <a:p>
            <a:pPr marL="514350" indent="-514350">
              <a:buAutoNum type="alphaLcPeriod"/>
            </a:pPr>
            <a:r>
              <a:rPr lang="en-US" dirty="0"/>
              <a:t>Oryza </a:t>
            </a:r>
            <a:r>
              <a:rPr lang="en-US" dirty="0" err="1"/>
              <a:t>glaberrima</a:t>
            </a:r>
            <a:r>
              <a:rPr lang="en-US" dirty="0"/>
              <a:t> </a:t>
            </a:r>
          </a:p>
          <a:p>
            <a:pPr marL="514350" indent="-514350">
              <a:buAutoNum type="alphaLcPeriod"/>
            </a:pPr>
            <a:r>
              <a:rPr lang="en-US" dirty="0"/>
              <a:t>O </a:t>
            </a:r>
            <a:r>
              <a:rPr lang="en-US" dirty="0" err="1"/>
              <a:t>rufipogon</a:t>
            </a:r>
            <a:endParaRPr lang="en-US" dirty="0"/>
          </a:p>
          <a:p>
            <a:pPr marL="514350" indent="-514350">
              <a:buAutoNum type="alphaLcPeriod"/>
            </a:pPr>
            <a:r>
              <a:rPr lang="en-US" dirty="0"/>
              <a:t>Both b and c</a:t>
            </a:r>
            <a:endParaRPr lang="en-IN" dirty="0"/>
          </a:p>
        </p:txBody>
      </p:sp>
    </p:spTree>
    <p:extLst>
      <p:ext uri="{BB962C8B-B14F-4D97-AF65-F5344CB8AC3E}">
        <p14:creationId xmlns:p14="http://schemas.microsoft.com/office/powerpoint/2010/main" val="20726572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B27201A-4BE2-4B68-9F5C-537A28A806B7}"/>
              </a:ext>
            </a:extLst>
          </p:cNvPr>
          <p:cNvSpPr>
            <a:spLocks noGrp="1"/>
          </p:cNvSpPr>
          <p:nvPr>
            <p:ph idx="1"/>
          </p:nvPr>
        </p:nvSpPr>
        <p:spPr>
          <a:xfrm>
            <a:off x="919480" y="1906905"/>
            <a:ext cx="10515600" cy="4351338"/>
          </a:xfrm>
        </p:spPr>
        <p:txBody>
          <a:bodyPr>
            <a:normAutofit/>
          </a:bodyPr>
          <a:lstStyle/>
          <a:p>
            <a:pPr marL="0" indent="0" algn="ctr">
              <a:buNone/>
            </a:pPr>
            <a:r>
              <a:rPr lang="en-IN" sz="2400" b="0" i="0" u="none" strike="noStrike" baseline="0" dirty="0" err="1">
                <a:solidFill>
                  <a:srgbClr val="131413"/>
                </a:solidFill>
                <a:latin typeface="Times New Roman" panose="02020603050405020304" pitchFamily="18" charset="0"/>
                <a:cs typeface="Times New Roman" panose="02020603050405020304" pitchFamily="18" charset="0"/>
              </a:rPr>
              <a:t>Olofsdotter</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 et al. (</a:t>
            </a:r>
            <a:r>
              <a:rPr lang="en-IN" sz="2400" b="0" i="0" u="none" strike="noStrike" baseline="0" dirty="0">
                <a:solidFill>
                  <a:srgbClr val="3A2A98"/>
                </a:solidFill>
                <a:latin typeface="Times New Roman" panose="02020603050405020304" pitchFamily="18" charset="0"/>
                <a:cs typeface="Times New Roman" panose="02020603050405020304" pitchFamily="18" charset="0"/>
              </a:rPr>
              <a:t>1999</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 screened 111 rice cultivars for</a:t>
            </a:r>
          </a:p>
          <a:p>
            <a:pPr marL="0" indent="0" algn="ctr">
              <a:buNone/>
            </a:pPr>
            <a:r>
              <a:rPr lang="en-IN" sz="2400" b="0" i="0" u="none" strike="noStrike" baseline="0" dirty="0">
                <a:solidFill>
                  <a:srgbClr val="131413"/>
                </a:solidFill>
                <a:latin typeface="Times New Roman" panose="02020603050405020304" pitchFamily="18" charset="0"/>
                <a:cs typeface="Times New Roman" panose="02020603050405020304" pitchFamily="18" charset="0"/>
              </a:rPr>
              <a:t>weed suppressive ability using the ‘</a:t>
            </a:r>
            <a:r>
              <a:rPr lang="en-IN" sz="2400" b="1" i="0" u="none" strike="noStrike" baseline="0" dirty="0">
                <a:solidFill>
                  <a:srgbClr val="FF0000"/>
                </a:solidFill>
                <a:latin typeface="Times New Roman" panose="02020603050405020304" pitchFamily="18" charset="0"/>
                <a:cs typeface="Times New Roman" panose="02020603050405020304" pitchFamily="18" charset="0"/>
              </a:rPr>
              <a:t>relay seeding’</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 bioassay</a:t>
            </a:r>
          </a:p>
          <a:p>
            <a:pPr marL="0" indent="0" algn="ctr">
              <a:buNone/>
            </a:pPr>
            <a:r>
              <a:rPr lang="en-IN" sz="2400" b="0" i="0" u="none" strike="noStrike" baseline="0" dirty="0">
                <a:solidFill>
                  <a:srgbClr val="131413"/>
                </a:solidFill>
                <a:latin typeface="Times New Roman" panose="02020603050405020304" pitchFamily="18" charset="0"/>
                <a:cs typeface="Times New Roman" panose="02020603050405020304" pitchFamily="18" charset="0"/>
              </a:rPr>
              <a:t>and replicated field trials. They found that some field suppressive</a:t>
            </a:r>
          </a:p>
          <a:p>
            <a:pPr marL="0" indent="0" algn="ctr">
              <a:buNone/>
            </a:pPr>
            <a:r>
              <a:rPr lang="en-IN" sz="2400" b="0" i="0" u="none" strike="noStrike" baseline="0" dirty="0">
                <a:solidFill>
                  <a:srgbClr val="131413"/>
                </a:solidFill>
                <a:latin typeface="Times New Roman" panose="02020603050405020304" pitchFamily="18" charset="0"/>
                <a:cs typeface="Times New Roman" panose="02020603050405020304" pitchFamily="18" charset="0"/>
              </a:rPr>
              <a:t>cultivars, such </a:t>
            </a:r>
            <a:r>
              <a:rPr lang="en-IN" sz="2400" b="0" i="0" u="none" strike="noStrike" baseline="0" dirty="0">
                <a:solidFill>
                  <a:srgbClr val="FF0000"/>
                </a:solidFill>
                <a:latin typeface="Times New Roman" panose="02020603050405020304" pitchFamily="18" charset="0"/>
                <a:cs typeface="Times New Roman" panose="02020603050405020304" pitchFamily="18" charset="0"/>
              </a:rPr>
              <a:t>as </a:t>
            </a:r>
            <a:r>
              <a:rPr lang="en-IN" sz="2400" b="1" i="0" u="none" strike="noStrike" baseline="0" dirty="0">
                <a:solidFill>
                  <a:srgbClr val="FF0000"/>
                </a:solidFill>
                <a:latin typeface="Times New Roman" panose="02020603050405020304" pitchFamily="18" charset="0"/>
                <a:cs typeface="Times New Roman" panose="02020603050405020304" pitchFamily="18" charset="0"/>
              </a:rPr>
              <a:t>Taichung Native 1</a:t>
            </a:r>
            <a:r>
              <a:rPr lang="en-IN" sz="2400" b="1" i="0" u="none" strike="noStrike" baseline="0" dirty="0">
                <a:solidFill>
                  <a:srgbClr val="131413"/>
                </a:solidFill>
                <a:latin typeface="Times New Roman" panose="02020603050405020304" pitchFamily="18" charset="0"/>
                <a:cs typeface="Times New Roman" panose="02020603050405020304" pitchFamily="18" charset="0"/>
              </a:rPr>
              <a:t>,</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 were highly allelopathic</a:t>
            </a:r>
          </a:p>
          <a:p>
            <a:pPr marL="0" indent="0" algn="ctr">
              <a:buNone/>
            </a:pPr>
            <a:r>
              <a:rPr lang="en-IN" sz="2400" b="0" i="0" u="none" strike="noStrike" baseline="0" dirty="0">
                <a:solidFill>
                  <a:srgbClr val="131413"/>
                </a:solidFill>
                <a:latin typeface="Times New Roman" panose="02020603050405020304" pitchFamily="18" charset="0"/>
                <a:cs typeface="Times New Roman" panose="02020603050405020304" pitchFamily="18" charset="0"/>
              </a:rPr>
              <a:t>but lacking in traits that contribute to competitive</a:t>
            </a:r>
          </a:p>
          <a:p>
            <a:pPr marL="0" indent="0" algn="ctr">
              <a:buNone/>
            </a:pPr>
            <a:r>
              <a:rPr lang="en-IN" sz="2400" b="0" i="0" u="none" strike="noStrike" baseline="0" dirty="0">
                <a:solidFill>
                  <a:srgbClr val="131413"/>
                </a:solidFill>
                <a:latin typeface="Times New Roman" panose="02020603050405020304" pitchFamily="18" charset="0"/>
                <a:cs typeface="Times New Roman" panose="02020603050405020304" pitchFamily="18" charset="0"/>
              </a:rPr>
              <a:t>ability, while others, such as </a:t>
            </a:r>
            <a:r>
              <a:rPr lang="en-IN" sz="2400" b="1" i="0" u="none" strike="noStrike" baseline="0" dirty="0">
                <a:solidFill>
                  <a:srgbClr val="FF0000"/>
                </a:solidFill>
                <a:latin typeface="Times New Roman" panose="02020603050405020304" pitchFamily="18" charset="0"/>
                <a:cs typeface="Times New Roman" panose="02020603050405020304" pitchFamily="18" charset="0"/>
              </a:rPr>
              <a:t>Brown Gora, </a:t>
            </a:r>
            <a:r>
              <a:rPr lang="en-IN" sz="2400" b="0" i="0" u="none" strike="noStrike" baseline="0" dirty="0">
                <a:solidFill>
                  <a:srgbClr val="131413"/>
                </a:solidFill>
                <a:latin typeface="Times New Roman" panose="02020603050405020304" pitchFamily="18" charset="0"/>
                <a:cs typeface="Times New Roman" panose="02020603050405020304" pitchFamily="18" charset="0"/>
              </a:rPr>
              <a:t>were tall and had</a:t>
            </a:r>
          </a:p>
          <a:p>
            <a:pPr marL="0" indent="0" algn="ctr">
              <a:buNone/>
            </a:pPr>
            <a:r>
              <a:rPr lang="en-IN" sz="2400" b="0" i="0" u="none" strike="noStrike" baseline="0" dirty="0">
                <a:solidFill>
                  <a:srgbClr val="131413"/>
                </a:solidFill>
                <a:latin typeface="Times New Roman" panose="02020603050405020304" pitchFamily="18" charset="0"/>
                <a:cs typeface="Times New Roman" panose="02020603050405020304" pitchFamily="18" charset="0"/>
              </a:rPr>
              <a:t>good competitive features but insignificant allelopathic activity</a:t>
            </a:r>
          </a:p>
          <a:p>
            <a:pPr marL="0" indent="0" algn="ctr">
              <a:buNone/>
            </a:pPr>
            <a:r>
              <a:rPr lang="en-IN" sz="2400" b="0" i="0" u="none" strike="noStrike" baseline="0" dirty="0">
                <a:solidFill>
                  <a:srgbClr val="131413"/>
                </a:solidFill>
                <a:latin typeface="Times New Roman" panose="02020603050405020304" pitchFamily="18" charset="0"/>
                <a:cs typeface="Times New Roman" panose="02020603050405020304" pitchFamily="18" charset="0"/>
              </a:rPr>
              <a:t>in laboratory bioassays.</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77533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0D1988-3D0B-4B00-A5C0-0592A411FC77}"/>
              </a:ext>
            </a:extLst>
          </p:cNvPr>
          <p:cNvSpPr>
            <a:spLocks noGrp="1"/>
          </p:cNvSpPr>
          <p:nvPr>
            <p:ph type="title"/>
          </p:nvPr>
        </p:nvSpPr>
        <p:spPr/>
        <p:txBody>
          <a:bodyPr>
            <a:normAutofit fontScale="90000"/>
          </a:bodyPr>
          <a:lstStyle/>
          <a:p>
            <a:r>
              <a:rPr lang="en-IN" sz="4400" b="1" i="0" u="none" strike="noStrike" baseline="0" dirty="0">
                <a:latin typeface="Times New Roman" panose="02020603050405020304" pitchFamily="18" charset="0"/>
              </a:rPr>
              <a:t>Non-conventional approaches for herbicide tolerance:</a:t>
            </a:r>
            <a:br>
              <a:rPr lang="en-IN" sz="4400" b="1" i="0" u="none" strike="noStrike" baseline="0" dirty="0">
                <a:latin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xmlns="" id="{182BAED8-FB95-4B7F-AF14-B548D5F79C22}"/>
              </a:ext>
            </a:extLst>
          </p:cNvPr>
          <p:cNvSpPr>
            <a:spLocks noGrp="1"/>
          </p:cNvSpPr>
          <p:nvPr>
            <p:ph idx="1"/>
          </p:nvPr>
        </p:nvSpPr>
        <p:spPr/>
        <p:txBody>
          <a:bodyPr>
            <a:normAutofit/>
          </a:bodyPr>
          <a:lstStyle/>
          <a:p>
            <a:pPr algn="just"/>
            <a:r>
              <a:rPr lang="en-IN" sz="2400" b="0" i="0" u="none" strike="noStrike" baseline="0" dirty="0">
                <a:latin typeface="Times New Roman" panose="02020603050405020304" pitchFamily="18" charset="0"/>
              </a:rPr>
              <a:t>Herbicide crops can also be produced by novel breeding approaches such as soma clonal variation,</a:t>
            </a:r>
            <a:r>
              <a:rPr lang="en-IN" sz="2400" dirty="0">
                <a:latin typeface="Times New Roman" panose="02020603050405020304" pitchFamily="18" charset="0"/>
              </a:rPr>
              <a:t> </a:t>
            </a:r>
            <a:r>
              <a:rPr lang="en-IN" sz="2400" b="0" i="0" u="none" strike="noStrike" baseline="0" dirty="0">
                <a:latin typeface="Times New Roman" panose="02020603050405020304" pitchFamily="18" charset="0"/>
              </a:rPr>
              <a:t>site directed mutagenesis, gene targeting, gene editing, transgenic etc. </a:t>
            </a:r>
          </a:p>
          <a:p>
            <a:pPr marL="0" indent="0" algn="just">
              <a:buNone/>
            </a:pPr>
            <a:endParaRPr lang="en-IN" sz="2400" b="0" i="0" u="none" strike="noStrike" baseline="0" dirty="0">
              <a:latin typeface="Times New Roman" panose="02020603050405020304" pitchFamily="18" charset="0"/>
            </a:endParaRPr>
          </a:p>
          <a:p>
            <a:pPr algn="just"/>
            <a:r>
              <a:rPr lang="en-IN" sz="2400" b="0" i="0" u="none" strike="noStrike" baseline="0" dirty="0">
                <a:latin typeface="Times New Roman" panose="02020603050405020304" pitchFamily="18" charset="0"/>
              </a:rPr>
              <a:t>These approaches are nowadays used commonly to develop herbicide tolerant crops. These approaches can be characterized under following:</a:t>
            </a:r>
            <a:endParaRPr lang="en-IN" sz="2400" dirty="0"/>
          </a:p>
        </p:txBody>
      </p:sp>
    </p:spTree>
    <p:extLst>
      <p:ext uri="{BB962C8B-B14F-4D97-AF65-F5344CB8AC3E}">
        <p14:creationId xmlns:p14="http://schemas.microsoft.com/office/powerpoint/2010/main" val="16254405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ECE6A1-5E27-4115-AC2E-CF998FDFF220}"/>
              </a:ext>
            </a:extLst>
          </p:cNvPr>
          <p:cNvSpPr>
            <a:spLocks noGrp="1"/>
          </p:cNvSpPr>
          <p:nvPr>
            <p:ph type="title"/>
          </p:nvPr>
        </p:nvSpPr>
        <p:spPr/>
        <p:txBody>
          <a:bodyPr/>
          <a:lstStyle/>
          <a:p>
            <a:r>
              <a:rPr lang="en-IN" sz="4400" b="1" i="0" u="none" strike="noStrike" baseline="0" dirty="0">
                <a:latin typeface="Times New Roman" panose="02020603050405020304" pitchFamily="18" charset="0"/>
              </a:rPr>
              <a:t>1. </a:t>
            </a:r>
            <a:r>
              <a:rPr lang="en-IN" sz="4400" b="1" i="0" u="none" strike="noStrike" baseline="0" dirty="0" err="1">
                <a:latin typeface="Times New Roman" panose="02020603050405020304" pitchFamily="18" charset="0"/>
              </a:rPr>
              <a:t>Somaclonal</a:t>
            </a:r>
            <a:r>
              <a:rPr lang="en-IN" sz="4400" b="1" i="0" u="none" strike="noStrike" baseline="0" dirty="0">
                <a:latin typeface="Times New Roman" panose="02020603050405020304" pitchFamily="18" charset="0"/>
              </a:rPr>
              <a:t> variation:</a:t>
            </a:r>
            <a:endParaRPr lang="en-IN" dirty="0"/>
          </a:p>
        </p:txBody>
      </p:sp>
      <p:sp>
        <p:nvSpPr>
          <p:cNvPr id="3" name="Content Placeholder 2">
            <a:extLst>
              <a:ext uri="{FF2B5EF4-FFF2-40B4-BE49-F238E27FC236}">
                <a16:creationId xmlns:a16="http://schemas.microsoft.com/office/drawing/2014/main" xmlns="" id="{D96D99EF-0EA2-4441-A30B-146C3290C8AE}"/>
              </a:ext>
            </a:extLst>
          </p:cNvPr>
          <p:cNvSpPr>
            <a:spLocks noGrp="1"/>
          </p:cNvSpPr>
          <p:nvPr>
            <p:ph idx="1"/>
          </p:nvPr>
        </p:nvSpPr>
        <p:spPr/>
        <p:txBody>
          <a:bodyPr>
            <a:normAutofit/>
          </a:bodyPr>
          <a:lstStyle/>
          <a:p>
            <a:pPr algn="l"/>
            <a:r>
              <a:rPr lang="en-IN" sz="2400" b="0" i="0" u="none" strike="noStrike" baseline="0" dirty="0">
                <a:latin typeface="Times New Roman" panose="02020603050405020304" pitchFamily="18" charset="0"/>
              </a:rPr>
              <a:t>Genetic changes occurred during the tissue culture operation have been effectively utilized in development of herbicide tolerance in several cases such as in </a:t>
            </a:r>
            <a:r>
              <a:rPr lang="en-IN" sz="2400" b="0" i="1" u="none" strike="noStrike" baseline="0" dirty="0">
                <a:latin typeface="Times New Roman" panose="02020603050405020304" pitchFamily="18" charset="0"/>
              </a:rPr>
              <a:t>Brassica napus </a:t>
            </a:r>
            <a:r>
              <a:rPr lang="en-IN" sz="2400" b="0" i="0" u="none" strike="noStrike" baseline="0" dirty="0">
                <a:latin typeface="Times New Roman" panose="02020603050405020304" pitchFamily="18" charset="0"/>
              </a:rPr>
              <a:t>L.</a:t>
            </a:r>
          </a:p>
          <a:p>
            <a:pPr algn="l"/>
            <a:r>
              <a:rPr lang="en-IN" sz="2400" b="0" i="0" u="none" strike="noStrike" baseline="0" dirty="0">
                <a:latin typeface="Times New Roman" panose="02020603050405020304" pitchFamily="18" charset="0"/>
              </a:rPr>
              <a:t> for tolerance to chlorsulfuron (CS)</a:t>
            </a:r>
          </a:p>
          <a:p>
            <a:pPr algn="l"/>
            <a:r>
              <a:rPr lang="en-IN" sz="2400" b="0" i="0" u="none" strike="noStrike" baseline="0" dirty="0">
                <a:latin typeface="Times New Roman" panose="02020603050405020304" pitchFamily="18" charset="0"/>
              </a:rPr>
              <a:t>for </a:t>
            </a:r>
            <a:r>
              <a:rPr lang="en-IN" sz="2400" b="0" i="0" u="none" strike="noStrike" baseline="0" dirty="0" err="1">
                <a:latin typeface="Times New Roman" panose="02020603050405020304" pitchFamily="18" charset="0"/>
              </a:rPr>
              <a:t>difenzoquat</a:t>
            </a:r>
            <a:r>
              <a:rPr lang="en-IN" sz="2400" b="0" i="0" u="none" strike="noStrike" baseline="0" dirty="0">
                <a:latin typeface="Times New Roman" panose="02020603050405020304" pitchFamily="18" charset="0"/>
              </a:rPr>
              <a:t> in wheat</a:t>
            </a:r>
          </a:p>
          <a:p>
            <a:pPr algn="l"/>
            <a:r>
              <a:rPr lang="en-IN" sz="2400" b="0" i="0" u="none" strike="noStrike" baseline="0" dirty="0">
                <a:latin typeface="Times New Roman" panose="02020603050405020304" pitchFamily="18" charset="0"/>
              </a:rPr>
              <a:t>for glyphosate in tobacco</a:t>
            </a:r>
          </a:p>
          <a:p>
            <a:pPr algn="l"/>
            <a:r>
              <a:rPr lang="en-IN" sz="2400" b="0" i="0" u="none" strike="noStrike" baseline="0" dirty="0">
                <a:latin typeface="Times New Roman" panose="02020603050405020304" pitchFamily="18" charset="0"/>
              </a:rPr>
              <a:t> for atrazine in soybean etc.</a:t>
            </a:r>
            <a:endParaRPr lang="en-IN" sz="2400" dirty="0"/>
          </a:p>
        </p:txBody>
      </p:sp>
    </p:spTree>
    <p:extLst>
      <p:ext uri="{BB962C8B-B14F-4D97-AF65-F5344CB8AC3E}">
        <p14:creationId xmlns:p14="http://schemas.microsoft.com/office/powerpoint/2010/main" val="11494907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xmlns="" id="{BAB9CE07-C89B-4100-A969-1E8E41D215E5}"/>
              </a:ext>
            </a:extLst>
          </p:cNvPr>
          <p:cNvPicPr>
            <a:picLocks noGrp="1" noChangeAspect="1"/>
          </p:cNvPicPr>
          <p:nvPr>
            <p:ph idx="1"/>
          </p:nvPr>
        </p:nvPicPr>
        <p:blipFill>
          <a:blip r:embed="rId2"/>
          <a:stretch>
            <a:fillRect/>
          </a:stretch>
        </p:blipFill>
        <p:spPr>
          <a:xfrm>
            <a:off x="965200" y="355600"/>
            <a:ext cx="10048240" cy="6217920"/>
          </a:xfrm>
          <a:prstGeom prst="rect">
            <a:avLst/>
          </a:prstGeom>
        </p:spPr>
      </p:pic>
    </p:spTree>
    <p:extLst>
      <p:ext uri="{BB962C8B-B14F-4D97-AF65-F5344CB8AC3E}">
        <p14:creationId xmlns:p14="http://schemas.microsoft.com/office/powerpoint/2010/main" val="3590127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ACB363C-16B4-4F39-99E9-3FA64F5D3E9E}"/>
              </a:ext>
            </a:extLst>
          </p:cNvPr>
          <p:cNvSpPr>
            <a:spLocks noGrp="1"/>
          </p:cNvSpPr>
          <p:nvPr>
            <p:ph idx="1"/>
          </p:nvPr>
        </p:nvSpPr>
        <p:spPr>
          <a:xfrm>
            <a:off x="838200" y="812800"/>
            <a:ext cx="10515600" cy="5669280"/>
          </a:xfrm>
        </p:spPr>
        <p:txBody>
          <a:bodyPr>
            <a:noAutofit/>
          </a:bodyPr>
          <a:lstStyle/>
          <a:p>
            <a:pPr algn="just"/>
            <a:r>
              <a:rPr lang="en-IN" sz="2400" b="0" u="none" strike="noStrike" baseline="0" dirty="0">
                <a:latin typeface="Times New Roman" panose="02020603050405020304" pitchFamily="18" charset="0"/>
              </a:rPr>
              <a:t>Weeds compete with crop plants for water, nutrients, sunlight, and space and also </a:t>
            </a:r>
            <a:r>
              <a:rPr lang="en-IN" sz="2400" b="0" u="none" strike="noStrike" baseline="0" dirty="0" err="1">
                <a:latin typeface="Times New Roman" panose="02020603050405020304" pitchFamily="18" charset="0"/>
              </a:rPr>
              <a:t>harbor</a:t>
            </a:r>
            <a:r>
              <a:rPr lang="en-IN" sz="2400" b="0" u="none" strike="noStrike" baseline="0" dirty="0">
                <a:latin typeface="Times New Roman" panose="02020603050405020304" pitchFamily="18" charset="0"/>
              </a:rPr>
              <a:t> insect and disease pests.</a:t>
            </a:r>
          </a:p>
          <a:p>
            <a:pPr algn="just"/>
            <a:r>
              <a:rPr lang="en-IN" sz="2400" b="0" u="none" strike="noStrike" baseline="0" dirty="0">
                <a:latin typeface="Times New Roman" panose="02020603050405020304" pitchFamily="18" charset="0"/>
              </a:rPr>
              <a:t>With continuously increasing </a:t>
            </a:r>
            <a:r>
              <a:rPr lang="en-IN" sz="2400" b="0" u="none" strike="noStrike" baseline="0" dirty="0" err="1">
                <a:latin typeface="Times New Roman" panose="02020603050405020304" pitchFamily="18" charset="0"/>
              </a:rPr>
              <a:t>labor</a:t>
            </a:r>
            <a:r>
              <a:rPr lang="en-IN" sz="2400" b="0" u="none" strike="noStrike" baseline="0" dirty="0">
                <a:latin typeface="Times New Roman" panose="02020603050405020304" pitchFamily="18" charset="0"/>
              </a:rPr>
              <a:t> cost, manual weeding has become an expensive field operation for any crop and farmers are increasingly opting for cultivars tolerant to herbicides.</a:t>
            </a:r>
          </a:p>
          <a:p>
            <a:pPr algn="just"/>
            <a:r>
              <a:rPr lang="en-IN" sz="2400" b="0" i="0" u="none" strike="noStrike" baseline="0" dirty="0">
                <a:latin typeface="Times New Roman" panose="02020603050405020304" pitchFamily="18" charset="0"/>
              </a:rPr>
              <a:t>The losses due to weeds are estimated to be </a:t>
            </a:r>
            <a:r>
              <a:rPr lang="en-IN" sz="2400" b="1" i="0" u="none" strike="noStrike" baseline="0" dirty="0">
                <a:latin typeface="Times New Roman" panose="02020603050405020304" pitchFamily="18" charset="0"/>
              </a:rPr>
              <a:t>11 billion USD per year</a:t>
            </a:r>
            <a:r>
              <a:rPr lang="en-IN" sz="2400" b="0" i="0" u="none" strike="noStrike" baseline="0" dirty="0">
                <a:latin typeface="Times New Roman" panose="02020603050405020304" pitchFamily="18" charset="0"/>
              </a:rPr>
              <a:t>, which varied from 13.8% in transplanted rice to 76% in soybean. </a:t>
            </a:r>
          </a:p>
          <a:p>
            <a:pPr algn="just"/>
            <a:r>
              <a:rPr lang="en-IN" sz="2400" b="0" i="0" u="none" strike="noStrike" baseline="0" dirty="0">
                <a:latin typeface="Times New Roman" panose="02020603050405020304" pitchFamily="18" charset="0"/>
              </a:rPr>
              <a:t>Among all biotic stresses, weeds cause the highest potential loss (34%) with insect (18%) and pathogens (16%) being less important.</a:t>
            </a:r>
          </a:p>
          <a:p>
            <a:pPr algn="just"/>
            <a:r>
              <a:rPr lang="en-IN" sz="2400" b="0" i="0" u="none" strike="noStrike" baseline="0" dirty="0">
                <a:latin typeface="Times New Roman" panose="02020603050405020304" pitchFamily="18" charset="0"/>
              </a:rPr>
              <a:t>Initially, hand weeding dominated most weeding practices, but it was gradually replaced (in rural India wage rate for men increased up to 400% from INR 67 in 2004 to INR 276 in 2018. </a:t>
            </a:r>
          </a:p>
          <a:p>
            <a:pPr algn="just"/>
            <a:r>
              <a:rPr lang="en-IN" sz="2400" b="0" i="0" u="none" strike="noStrike" baseline="0" dirty="0">
                <a:latin typeface="Times New Roman" panose="02020603050405020304" pitchFamily="18" charset="0"/>
              </a:rPr>
              <a:t>Mechanical weed control practices are now viewed to be unsatisfactory due to the high-energy requirements and other associated costs, plus the perceived facilitation of soil erosion and compaction</a:t>
            </a:r>
            <a:endParaRPr lang="en-IN" sz="2400" b="0" u="none" strike="noStrike" baseline="0" dirty="0">
              <a:latin typeface="Times New Roman" panose="02020603050405020304" pitchFamily="18" charset="0"/>
            </a:endParaRPr>
          </a:p>
        </p:txBody>
      </p:sp>
    </p:spTree>
    <p:extLst>
      <p:ext uri="{BB962C8B-B14F-4D97-AF65-F5344CB8AC3E}">
        <p14:creationId xmlns:p14="http://schemas.microsoft.com/office/powerpoint/2010/main" val="19560673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397685F-A785-4E26-9BAF-64E0C7D35ACF}"/>
              </a:ext>
            </a:extLst>
          </p:cNvPr>
          <p:cNvSpPr>
            <a:spLocks noGrp="1"/>
          </p:cNvSpPr>
          <p:nvPr>
            <p:ph idx="1"/>
          </p:nvPr>
        </p:nvSpPr>
        <p:spPr/>
        <p:txBody>
          <a:bodyPr/>
          <a:lstStyle/>
          <a:p>
            <a:r>
              <a:rPr lang="en-US" dirty="0"/>
              <a:t>Soma clonal variants for glyphosate has been developed in</a:t>
            </a:r>
          </a:p>
          <a:p>
            <a:pPr marL="514350" indent="-514350">
              <a:buAutoNum type="alphaLcPeriod"/>
            </a:pPr>
            <a:r>
              <a:rPr lang="en-US" dirty="0"/>
              <a:t>WHEAT</a:t>
            </a:r>
          </a:p>
          <a:p>
            <a:pPr marL="514350" indent="-514350">
              <a:buAutoNum type="alphaLcPeriod"/>
            </a:pPr>
            <a:r>
              <a:rPr lang="en-US" dirty="0"/>
              <a:t>SUNFLWER</a:t>
            </a:r>
          </a:p>
          <a:p>
            <a:pPr marL="514350" indent="-514350">
              <a:buAutoNum type="alphaLcPeriod"/>
            </a:pPr>
            <a:r>
              <a:rPr lang="en-US" dirty="0"/>
              <a:t>MUSTARD</a:t>
            </a:r>
          </a:p>
          <a:p>
            <a:pPr marL="514350" indent="-514350">
              <a:buAutoNum type="alphaLcPeriod"/>
            </a:pPr>
            <a:r>
              <a:rPr lang="en-US" dirty="0"/>
              <a:t>TOBACCO</a:t>
            </a:r>
          </a:p>
          <a:p>
            <a:endParaRPr lang="en-IN" dirty="0"/>
          </a:p>
        </p:txBody>
      </p:sp>
    </p:spTree>
    <p:extLst>
      <p:ext uri="{BB962C8B-B14F-4D97-AF65-F5344CB8AC3E}">
        <p14:creationId xmlns:p14="http://schemas.microsoft.com/office/powerpoint/2010/main" val="8486461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1A3AE5-EDC2-4802-B3AA-801FD8997B3E}"/>
              </a:ext>
            </a:extLst>
          </p:cNvPr>
          <p:cNvSpPr>
            <a:spLocks noGrp="1"/>
          </p:cNvSpPr>
          <p:nvPr>
            <p:ph type="title"/>
          </p:nvPr>
        </p:nvSpPr>
        <p:spPr/>
        <p:txBody>
          <a:bodyPr/>
          <a:lstStyle/>
          <a:p>
            <a:r>
              <a:rPr lang="en-IN" sz="4400" b="1" i="0" u="none" strike="noStrike" baseline="0" dirty="0">
                <a:latin typeface="Times New Roman" panose="02020603050405020304" pitchFamily="18" charset="0"/>
              </a:rPr>
              <a:t>2. Site-directed mutagenesis:</a:t>
            </a:r>
            <a:endParaRPr lang="en-IN" dirty="0"/>
          </a:p>
        </p:txBody>
      </p:sp>
      <p:sp>
        <p:nvSpPr>
          <p:cNvPr id="3" name="Content Placeholder 2">
            <a:extLst>
              <a:ext uri="{FF2B5EF4-FFF2-40B4-BE49-F238E27FC236}">
                <a16:creationId xmlns:a16="http://schemas.microsoft.com/office/drawing/2014/main" xmlns="" id="{B69569C0-CA23-4157-8000-D136E8F3936D}"/>
              </a:ext>
            </a:extLst>
          </p:cNvPr>
          <p:cNvSpPr>
            <a:spLocks noGrp="1"/>
          </p:cNvSpPr>
          <p:nvPr>
            <p:ph idx="1"/>
          </p:nvPr>
        </p:nvSpPr>
        <p:spPr/>
        <p:txBody>
          <a:bodyPr>
            <a:normAutofit/>
          </a:bodyPr>
          <a:lstStyle/>
          <a:p>
            <a:pPr algn="l"/>
            <a:r>
              <a:rPr lang="en-IN" sz="2400" b="0" i="0" u="none" strike="noStrike" baseline="0" dirty="0">
                <a:latin typeface="Times New Roman" panose="02020603050405020304" pitchFamily="18" charset="0"/>
              </a:rPr>
              <a:t>Gene targeted by herbicide can be mutated at herbicide binding site in a way that it does not affect other function of that gene.</a:t>
            </a:r>
          </a:p>
          <a:p>
            <a:pPr marL="0" indent="0" algn="l">
              <a:buNone/>
            </a:pPr>
            <a:endParaRPr lang="en-IN" sz="2400" b="0" i="0" u="none" strike="noStrike" baseline="0" dirty="0">
              <a:latin typeface="Times New Roman" panose="02020603050405020304" pitchFamily="18" charset="0"/>
            </a:endParaRPr>
          </a:p>
          <a:p>
            <a:pPr algn="l"/>
            <a:r>
              <a:rPr lang="en-IN" sz="2400" b="0" i="0" u="none" strike="noStrike" baseline="0" dirty="0">
                <a:latin typeface="Times New Roman" panose="02020603050405020304" pitchFamily="18" charset="0"/>
              </a:rPr>
              <a:t> Site directed mutagenesis approach by oligo-directed mutagenesis and engineered nucleases can be used for generating herbicide tolerant cultivars.</a:t>
            </a:r>
            <a:endParaRPr lang="en-IN" sz="2400" dirty="0"/>
          </a:p>
        </p:txBody>
      </p:sp>
    </p:spTree>
    <p:extLst>
      <p:ext uri="{BB962C8B-B14F-4D97-AF65-F5344CB8AC3E}">
        <p14:creationId xmlns:p14="http://schemas.microsoft.com/office/powerpoint/2010/main" val="28345446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C69D548-809D-4ADB-9FE5-E0CE87BC764C}"/>
              </a:ext>
            </a:extLst>
          </p:cNvPr>
          <p:cNvSpPr>
            <a:spLocks noGrp="1"/>
          </p:cNvSpPr>
          <p:nvPr>
            <p:ph idx="1"/>
          </p:nvPr>
        </p:nvSpPr>
        <p:spPr>
          <a:xfrm>
            <a:off x="838200" y="1310640"/>
            <a:ext cx="10515600" cy="4866323"/>
          </a:xfrm>
        </p:spPr>
        <p:txBody>
          <a:bodyPr>
            <a:normAutofit/>
          </a:bodyPr>
          <a:lstStyle/>
          <a:p>
            <a:pPr algn="just"/>
            <a:r>
              <a:rPr lang="en-IN" sz="2400" i="0" dirty="0">
                <a:solidFill>
                  <a:srgbClr val="202124"/>
                </a:solidFill>
                <a:effectLst/>
                <a:latin typeface="arial" panose="020B0604020202020204" pitchFamily="34" charset="0"/>
              </a:rPr>
              <a:t>WHICH OF THE FOLLOWING IS AN EXAMPLE OF ENGINEERED NUCLEASES?</a:t>
            </a:r>
          </a:p>
          <a:p>
            <a:pPr marL="514350" indent="-514350">
              <a:buAutoNum type="alphaUcPeriod"/>
            </a:pPr>
            <a:r>
              <a:rPr lang="en-IN" sz="2400" i="0" dirty="0">
                <a:solidFill>
                  <a:srgbClr val="202124"/>
                </a:solidFill>
                <a:effectLst/>
                <a:latin typeface="arial" panose="020B0604020202020204" pitchFamily="34" charset="0"/>
              </a:rPr>
              <a:t>ZFNs</a:t>
            </a:r>
          </a:p>
          <a:p>
            <a:pPr marL="514350" indent="-514350">
              <a:buAutoNum type="alphaUcPeriod"/>
            </a:pPr>
            <a:r>
              <a:rPr lang="en-IN" sz="2400" i="0" dirty="0">
                <a:solidFill>
                  <a:srgbClr val="202124"/>
                </a:solidFill>
                <a:effectLst/>
                <a:latin typeface="arial" panose="020B0604020202020204" pitchFamily="34" charset="0"/>
              </a:rPr>
              <a:t> TALENs</a:t>
            </a:r>
          </a:p>
          <a:p>
            <a:pPr marL="514350" indent="-514350">
              <a:buAutoNum type="alphaUcPeriod"/>
            </a:pPr>
            <a:r>
              <a:rPr lang="en-IN" sz="2400" i="0" dirty="0">
                <a:solidFill>
                  <a:srgbClr val="202124"/>
                </a:solidFill>
                <a:effectLst/>
                <a:latin typeface="arial" panose="020B0604020202020204" pitchFamily="34" charset="0"/>
              </a:rPr>
              <a:t> CRISPR/Cas9</a:t>
            </a:r>
          </a:p>
          <a:p>
            <a:pPr marL="514350" indent="-514350">
              <a:buAutoNum type="alphaUcPeriod"/>
            </a:pPr>
            <a:r>
              <a:rPr lang="en-IN" sz="2400" dirty="0">
                <a:solidFill>
                  <a:srgbClr val="202124"/>
                </a:solidFill>
                <a:latin typeface="arial" panose="020B0604020202020204" pitchFamily="34" charset="0"/>
              </a:rPr>
              <a:t>ALL OF ABOVE</a:t>
            </a:r>
            <a:endParaRPr lang="en-IN" sz="2400" dirty="0"/>
          </a:p>
        </p:txBody>
      </p:sp>
    </p:spTree>
    <p:extLst>
      <p:ext uri="{BB962C8B-B14F-4D97-AF65-F5344CB8AC3E}">
        <p14:creationId xmlns:p14="http://schemas.microsoft.com/office/powerpoint/2010/main" val="1166651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4401F1-33BD-4B80-A099-C5168A6A3085}"/>
              </a:ext>
            </a:extLst>
          </p:cNvPr>
          <p:cNvSpPr>
            <a:spLocks noGrp="1"/>
          </p:cNvSpPr>
          <p:nvPr>
            <p:ph type="title"/>
          </p:nvPr>
        </p:nvSpPr>
        <p:spPr/>
        <p:txBody>
          <a:bodyPr/>
          <a:lstStyle/>
          <a:p>
            <a:r>
              <a:rPr lang="en-IN" sz="4400" b="1" i="0" u="none" strike="noStrike" baseline="0" dirty="0">
                <a:latin typeface="Times New Roman" panose="02020603050405020304" pitchFamily="18" charset="0"/>
              </a:rPr>
              <a:t>3. Gene editing:</a:t>
            </a:r>
            <a:endParaRPr lang="en-IN" dirty="0"/>
          </a:p>
        </p:txBody>
      </p:sp>
      <p:sp>
        <p:nvSpPr>
          <p:cNvPr id="3" name="Content Placeholder 2">
            <a:extLst>
              <a:ext uri="{FF2B5EF4-FFF2-40B4-BE49-F238E27FC236}">
                <a16:creationId xmlns:a16="http://schemas.microsoft.com/office/drawing/2014/main" xmlns="" id="{2975C8D6-367A-4276-ABAC-DA6626F20F82}"/>
              </a:ext>
            </a:extLst>
          </p:cNvPr>
          <p:cNvSpPr>
            <a:spLocks noGrp="1"/>
          </p:cNvSpPr>
          <p:nvPr>
            <p:ph idx="1"/>
          </p:nvPr>
        </p:nvSpPr>
        <p:spPr/>
        <p:txBody>
          <a:bodyPr>
            <a:normAutofit/>
          </a:bodyPr>
          <a:lstStyle/>
          <a:p>
            <a:pPr algn="l"/>
            <a:r>
              <a:rPr lang="en-IN" sz="2400" b="0" i="0" u="none" strike="noStrike" baseline="0" dirty="0">
                <a:latin typeface="Times New Roman" panose="02020603050405020304" pitchFamily="18" charset="0"/>
              </a:rPr>
              <a:t>Homologous recombination and replacement of herbicide target domain of target enzyme with mutated version not suited for herbicide binding can be  a good approach for herbicide tolerance.</a:t>
            </a:r>
            <a:endParaRPr lang="en-IN" sz="2400" dirty="0"/>
          </a:p>
        </p:txBody>
      </p:sp>
    </p:spTree>
    <p:extLst>
      <p:ext uri="{BB962C8B-B14F-4D97-AF65-F5344CB8AC3E}">
        <p14:creationId xmlns:p14="http://schemas.microsoft.com/office/powerpoint/2010/main" val="20358024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2E4DD8-A7C2-4B85-846C-4F08DE0C10F3}"/>
              </a:ext>
            </a:extLst>
          </p:cNvPr>
          <p:cNvSpPr>
            <a:spLocks noGrp="1"/>
          </p:cNvSpPr>
          <p:nvPr>
            <p:ph type="title"/>
          </p:nvPr>
        </p:nvSpPr>
        <p:spPr>
          <a:xfrm>
            <a:off x="838200" y="365125"/>
            <a:ext cx="10515600" cy="539115"/>
          </a:xfrm>
        </p:spPr>
        <p:txBody>
          <a:bodyPr>
            <a:normAutofit fontScale="90000"/>
          </a:bodyPr>
          <a:lstStyle/>
          <a:p>
            <a:r>
              <a:rPr lang="en-IN" sz="4400" b="1" i="0" u="none" strike="noStrike" baseline="0" dirty="0">
                <a:latin typeface="Times New Roman" panose="02020603050405020304" pitchFamily="18" charset="0"/>
              </a:rPr>
              <a:t>4. Transgenic:</a:t>
            </a:r>
            <a:endParaRPr lang="en-IN" dirty="0"/>
          </a:p>
        </p:txBody>
      </p:sp>
      <p:sp>
        <p:nvSpPr>
          <p:cNvPr id="3" name="Content Placeholder 2">
            <a:extLst>
              <a:ext uri="{FF2B5EF4-FFF2-40B4-BE49-F238E27FC236}">
                <a16:creationId xmlns:a16="http://schemas.microsoft.com/office/drawing/2014/main" xmlns="" id="{1690AAA4-CDCA-4664-8470-B2978B37331E}"/>
              </a:ext>
            </a:extLst>
          </p:cNvPr>
          <p:cNvSpPr>
            <a:spLocks noGrp="1"/>
          </p:cNvSpPr>
          <p:nvPr>
            <p:ph idx="1"/>
          </p:nvPr>
        </p:nvSpPr>
        <p:spPr>
          <a:xfrm>
            <a:off x="838200" y="904240"/>
            <a:ext cx="10515600" cy="5679440"/>
          </a:xfrm>
        </p:spPr>
        <p:txBody>
          <a:bodyPr>
            <a:noAutofit/>
          </a:bodyPr>
          <a:lstStyle/>
          <a:p>
            <a:pPr algn="l"/>
            <a:endParaRPr lang="en-IN" sz="2400" b="0" i="0" u="none" strike="noStrike" baseline="0" dirty="0">
              <a:latin typeface="Times New Roman" panose="02020603050405020304" pitchFamily="18" charset="0"/>
            </a:endParaRPr>
          </a:p>
          <a:p>
            <a:pPr algn="l"/>
            <a:r>
              <a:rPr lang="en-IN" sz="2400" b="0" i="0" u="none" strike="noStrike" baseline="0" dirty="0">
                <a:latin typeface="Times New Roman" panose="02020603050405020304" pitchFamily="18" charset="0"/>
              </a:rPr>
              <a:t>Herbicide tolerance is the most common trait in commercial transgenic crops as 47% (80.7 </a:t>
            </a:r>
            <a:r>
              <a:rPr lang="en-IN" sz="2400" b="0" i="0" u="none" strike="noStrike" baseline="0" dirty="0" err="1">
                <a:latin typeface="Times New Roman" panose="02020603050405020304" pitchFamily="18" charset="0"/>
              </a:rPr>
              <a:t>Mha</a:t>
            </a:r>
            <a:r>
              <a:rPr lang="en-IN" sz="2400" b="0" i="0" u="none" strike="noStrike" baseline="0" dirty="0">
                <a:latin typeface="Times New Roman" panose="02020603050405020304" pitchFamily="18" charset="0"/>
              </a:rPr>
              <a:t>) of total area under transgenic crop in the world is under transgenic herbicide tolerance (189.8 </a:t>
            </a:r>
            <a:r>
              <a:rPr lang="en-IN" sz="2400" b="0" i="0" u="none" strike="noStrike" baseline="0" dirty="0" err="1">
                <a:latin typeface="Times New Roman" panose="02020603050405020304" pitchFamily="18" charset="0"/>
              </a:rPr>
              <a:t>Mha</a:t>
            </a:r>
            <a:r>
              <a:rPr lang="en-IN" sz="2400" b="0" i="0" u="none" strike="noStrike" baseline="0" dirty="0">
                <a:latin typeface="Times New Roman" panose="02020603050405020304" pitchFamily="18" charset="0"/>
              </a:rPr>
              <a:t>.</a:t>
            </a:r>
          </a:p>
          <a:p>
            <a:pPr algn="l"/>
            <a:r>
              <a:rPr lang="en-IN" sz="2400" b="0" i="0" u="none" strike="noStrike" baseline="0" dirty="0">
                <a:latin typeface="Times New Roman" panose="02020603050405020304" pitchFamily="18" charset="0"/>
              </a:rPr>
              <a:t>Transgenesis for herbicide tolerance involves the identification of an herbicide resistance gene from a plant or microorganism, its isolation and manipulation for efficient plant expression (if it is of microbial origin) and its subsequent delivery, stable integration and expression in the cells of the target crop plant.</a:t>
            </a:r>
          </a:p>
          <a:p>
            <a:pPr algn="l"/>
            <a:r>
              <a:rPr lang="en-IN" sz="2400" b="0" i="0" u="none" strike="noStrike" baseline="0" dirty="0">
                <a:latin typeface="Times New Roman" panose="02020603050405020304" pitchFamily="18" charset="0"/>
              </a:rPr>
              <a:t>For the most part, genes coding for useful herbicide resistance in crops are isolated from </a:t>
            </a:r>
            <a:r>
              <a:rPr lang="en-IN" sz="2400" b="1" i="0" u="none" strike="noStrike" baseline="0" dirty="0">
                <a:solidFill>
                  <a:srgbClr val="FF0000"/>
                </a:solidFill>
                <a:latin typeface="Times New Roman" panose="02020603050405020304" pitchFamily="18" charset="0"/>
              </a:rPr>
              <a:t>herbicide degrading soil microorganisms.</a:t>
            </a:r>
            <a:endParaRPr lang="en-IN" sz="2400" dirty="0">
              <a:latin typeface="Times New Roman" panose="02020603050405020304" pitchFamily="18" charset="0"/>
            </a:endParaRPr>
          </a:p>
          <a:p>
            <a:pPr algn="l"/>
            <a:r>
              <a:rPr lang="en-IN" sz="2400" b="0" i="0" u="none" strike="noStrike" baseline="0" dirty="0">
                <a:latin typeface="Times New Roman" panose="02020603050405020304" pitchFamily="18" charset="0"/>
              </a:rPr>
              <a:t>The most commonly employed techniques in developing herbicide resistant crops via transgenic are the </a:t>
            </a:r>
            <a:r>
              <a:rPr lang="en-IN" sz="2400" b="0" i="1" u="none" strike="noStrike" baseline="0" dirty="0">
                <a:latin typeface="Times New Roman" panose="02020603050405020304" pitchFamily="18" charset="0"/>
              </a:rPr>
              <a:t>Agrobacterium </a:t>
            </a:r>
            <a:r>
              <a:rPr lang="en-IN" sz="2400" b="0" i="0" u="none" strike="noStrike" baseline="0" dirty="0">
                <a:latin typeface="Times New Roman" panose="02020603050405020304" pitchFamily="18" charset="0"/>
              </a:rPr>
              <a:t>and the particle bombardment methods respectively.</a:t>
            </a:r>
          </a:p>
          <a:p>
            <a:pPr algn="l"/>
            <a:r>
              <a:rPr lang="en-IN" sz="2400" b="0" i="0" u="none" strike="noStrike" baseline="0" dirty="0">
                <a:latin typeface="Times New Roman" panose="02020603050405020304" pitchFamily="18" charset="0"/>
              </a:rPr>
              <a:t>Herbicide tolerance via genetic transformation can be conferred by one or a combination of these four mechanisms:</a:t>
            </a:r>
            <a:endParaRPr lang="en-IN" sz="2400" dirty="0"/>
          </a:p>
        </p:txBody>
      </p:sp>
    </p:spTree>
    <p:extLst>
      <p:ext uri="{BB962C8B-B14F-4D97-AF65-F5344CB8AC3E}">
        <p14:creationId xmlns:p14="http://schemas.microsoft.com/office/powerpoint/2010/main" val="24454252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4CE1803-E3C6-41F2-80D3-8216FEFAD9C8}"/>
              </a:ext>
            </a:extLst>
          </p:cNvPr>
          <p:cNvSpPr>
            <a:spLocks noGrp="1"/>
          </p:cNvSpPr>
          <p:nvPr>
            <p:ph idx="1"/>
          </p:nvPr>
        </p:nvSpPr>
        <p:spPr/>
        <p:txBody>
          <a:bodyPr>
            <a:normAutofit lnSpcReduction="10000"/>
          </a:bodyPr>
          <a:lstStyle/>
          <a:p>
            <a:pPr algn="just"/>
            <a:r>
              <a:rPr lang="en-IN" sz="2400" b="0" i="0" u="none" strike="noStrike" baseline="0" dirty="0">
                <a:latin typeface="Times New Roman" panose="02020603050405020304" pitchFamily="18" charset="0"/>
              </a:rPr>
              <a:t>1. Introduction of a gene(s) coding for an herbicide detoxifying enzyme(s).</a:t>
            </a:r>
          </a:p>
          <a:p>
            <a:pPr marL="0" indent="0" algn="just">
              <a:buNone/>
            </a:pPr>
            <a:endParaRPr lang="en-IN" sz="2400" b="0" i="0" u="none" strike="noStrike" baseline="0" dirty="0">
              <a:latin typeface="Times New Roman" panose="02020603050405020304" pitchFamily="18" charset="0"/>
            </a:endParaRPr>
          </a:p>
          <a:p>
            <a:pPr algn="just"/>
            <a:r>
              <a:rPr lang="en-IN" sz="2400" b="0" i="0" u="none" strike="noStrike" baseline="0" dirty="0">
                <a:latin typeface="Times New Roman" panose="02020603050405020304" pitchFamily="18" charset="0"/>
              </a:rPr>
              <a:t>2. Introduction of gene(s) coding for herbicide insensitive form of a normal functioning enzyme or over expression of the genes coding for a herbicide target enzyme such that the normal metabolic functioning is still achieved in the plant even though some of the enzyme is inhibited.</a:t>
            </a:r>
          </a:p>
          <a:p>
            <a:pPr marL="0" indent="0" algn="just">
              <a:buNone/>
            </a:pPr>
            <a:endParaRPr lang="en-IN" sz="2400" b="0" i="0" u="none" strike="noStrike" baseline="0" dirty="0">
              <a:latin typeface="Times New Roman" panose="02020603050405020304" pitchFamily="18" charset="0"/>
            </a:endParaRPr>
          </a:p>
          <a:p>
            <a:pPr algn="just"/>
            <a:r>
              <a:rPr lang="en-IN" sz="2400" b="0" i="0" u="none" strike="noStrike" baseline="0" dirty="0">
                <a:latin typeface="Times New Roman" panose="02020603050405020304" pitchFamily="18" charset="0"/>
              </a:rPr>
              <a:t>3. Modification of the herbicide target enzyme in such a way that the herbicide molecule does not bind to it.</a:t>
            </a:r>
          </a:p>
          <a:p>
            <a:pPr marL="0" indent="0" algn="just">
              <a:buNone/>
            </a:pPr>
            <a:endParaRPr lang="en-IN" sz="2400" b="0" i="0" u="none" strike="noStrike" baseline="0" dirty="0">
              <a:latin typeface="Times New Roman" panose="02020603050405020304" pitchFamily="18" charset="0"/>
            </a:endParaRPr>
          </a:p>
          <a:p>
            <a:pPr algn="just"/>
            <a:r>
              <a:rPr lang="en-IN" sz="2400" b="0" i="0" u="none" strike="noStrike" baseline="0" dirty="0">
                <a:latin typeface="Times New Roman" panose="02020603050405020304" pitchFamily="18" charset="0"/>
              </a:rPr>
              <a:t>4. Engineering for active herbicide efflux from plant cells.</a:t>
            </a:r>
            <a:endParaRPr lang="en-IN" sz="2400" dirty="0"/>
          </a:p>
        </p:txBody>
      </p:sp>
    </p:spTree>
    <p:extLst>
      <p:ext uri="{BB962C8B-B14F-4D97-AF65-F5344CB8AC3E}">
        <p14:creationId xmlns:p14="http://schemas.microsoft.com/office/powerpoint/2010/main" val="20908995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17127BB-47EE-4BC4-948B-C550E4AD172F}"/>
              </a:ext>
            </a:extLst>
          </p:cNvPr>
          <p:cNvSpPr>
            <a:spLocks noGrp="1"/>
          </p:cNvSpPr>
          <p:nvPr>
            <p:ph idx="1"/>
          </p:nvPr>
        </p:nvSpPr>
        <p:spPr/>
        <p:txBody>
          <a:bodyPr/>
          <a:lstStyle/>
          <a:p>
            <a:r>
              <a:rPr lang="en-US" dirty="0"/>
              <a:t>Which type of transgenic having maximum area under cultivation?</a:t>
            </a:r>
          </a:p>
          <a:p>
            <a:pPr marL="514350" indent="-514350">
              <a:buAutoNum type="alphaLcPeriod"/>
            </a:pPr>
            <a:r>
              <a:rPr lang="en-US" dirty="0"/>
              <a:t>Roundup ready</a:t>
            </a:r>
          </a:p>
          <a:p>
            <a:pPr marL="514350" indent="-514350">
              <a:buAutoNum type="alphaLcPeriod"/>
            </a:pPr>
            <a:r>
              <a:rPr lang="en-US" dirty="0" err="1"/>
              <a:t>Bt</a:t>
            </a:r>
            <a:r>
              <a:rPr lang="en-US" dirty="0"/>
              <a:t>-cotton</a:t>
            </a:r>
          </a:p>
          <a:p>
            <a:pPr marL="514350" indent="-514350">
              <a:buAutoNum type="alphaLcPeriod"/>
            </a:pPr>
            <a:r>
              <a:rPr lang="en-US" dirty="0" err="1"/>
              <a:t>Bt</a:t>
            </a:r>
            <a:r>
              <a:rPr lang="en-US" dirty="0"/>
              <a:t>-brinjal</a:t>
            </a:r>
          </a:p>
          <a:p>
            <a:pPr marL="514350" indent="-514350">
              <a:buAutoNum type="alphaLcPeriod"/>
            </a:pPr>
            <a:r>
              <a:rPr lang="en-US" dirty="0"/>
              <a:t>Golden rice</a:t>
            </a:r>
            <a:endParaRPr lang="en-IN" dirty="0"/>
          </a:p>
        </p:txBody>
      </p:sp>
    </p:spTree>
    <p:extLst>
      <p:ext uri="{BB962C8B-B14F-4D97-AF65-F5344CB8AC3E}">
        <p14:creationId xmlns:p14="http://schemas.microsoft.com/office/powerpoint/2010/main" val="22887758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DE8BC1-1445-4BFB-8C71-CFAEF0224CC2}"/>
              </a:ext>
            </a:extLst>
          </p:cNvPr>
          <p:cNvSpPr>
            <a:spLocks noGrp="1"/>
          </p:cNvSpPr>
          <p:nvPr>
            <p:ph type="title"/>
          </p:nvPr>
        </p:nvSpPr>
        <p:spPr/>
        <p:txBody>
          <a:bodyPr/>
          <a:lstStyle/>
          <a:p>
            <a:r>
              <a:rPr lang="en-US" dirty="0"/>
              <a:t>Detoxification</a:t>
            </a:r>
            <a:br>
              <a:rPr lang="en-US" dirty="0"/>
            </a:br>
            <a:endParaRPr lang="en-IN" dirty="0"/>
          </a:p>
        </p:txBody>
      </p:sp>
      <p:sp>
        <p:nvSpPr>
          <p:cNvPr id="3" name="Content Placeholder 2">
            <a:extLst>
              <a:ext uri="{FF2B5EF4-FFF2-40B4-BE49-F238E27FC236}">
                <a16:creationId xmlns:a16="http://schemas.microsoft.com/office/drawing/2014/main" xmlns="" id="{C521F79F-7625-4EB9-9877-CDE4A2C06AE4}"/>
              </a:ext>
            </a:extLst>
          </p:cNvPr>
          <p:cNvSpPr>
            <a:spLocks noGrp="1"/>
          </p:cNvSpPr>
          <p:nvPr>
            <p:ph idx="1"/>
          </p:nvPr>
        </p:nvSpPr>
        <p:spPr/>
        <p:txBody>
          <a:bodyPr>
            <a:normAutofit fontScale="92500" lnSpcReduction="10000"/>
          </a:bodyPr>
          <a:lstStyle/>
          <a:p>
            <a:pPr algn="just"/>
            <a:r>
              <a:rPr lang="en-US" dirty="0"/>
              <a:t>Transfer of gene whose enzyme product detoxifies the herbicide</a:t>
            </a:r>
          </a:p>
          <a:p>
            <a:pPr algn="just"/>
            <a:r>
              <a:rPr lang="en-US" dirty="0"/>
              <a:t>Introduced gene produces an enzyme which degrades the herbicide sprayed on the  plant.</a:t>
            </a:r>
          </a:p>
          <a:p>
            <a:pPr algn="just"/>
            <a:r>
              <a:rPr lang="en-US" dirty="0"/>
              <a:t>Introduction of bar gene cloned from bacteria, Streptomyces </a:t>
            </a:r>
            <a:r>
              <a:rPr lang="en-US" dirty="0" err="1"/>
              <a:t>hygroscopicus</a:t>
            </a:r>
            <a:r>
              <a:rPr lang="en-US" dirty="0"/>
              <a:t>,  into the plant make them resistant to herbicide based on </a:t>
            </a:r>
            <a:r>
              <a:rPr lang="en-US" dirty="0" err="1"/>
              <a:t>phosphinothricin</a:t>
            </a:r>
            <a:r>
              <a:rPr lang="en-US" dirty="0"/>
              <a:t>.</a:t>
            </a:r>
          </a:p>
          <a:p>
            <a:pPr algn="just"/>
            <a:r>
              <a:rPr lang="en-US" dirty="0"/>
              <a:t>The bar gene produces an enzyme </a:t>
            </a:r>
            <a:r>
              <a:rPr lang="en-US" dirty="0" err="1"/>
              <a:t>phosphinothricin</a:t>
            </a:r>
            <a:r>
              <a:rPr lang="en-US" dirty="0"/>
              <a:t> acetyl transferase (PAT).</a:t>
            </a:r>
          </a:p>
          <a:p>
            <a:pPr algn="just"/>
            <a:r>
              <a:rPr lang="en-US" dirty="0"/>
              <a:t>This enzyme degrades ppt into a non-toxic acetylated form.</a:t>
            </a:r>
          </a:p>
          <a:p>
            <a:pPr algn="just"/>
            <a:r>
              <a:rPr lang="en-US" dirty="0"/>
              <a:t>Plant engineered with bar gene- grow in ppt at level 4-10 times higher than normal field application.</a:t>
            </a:r>
            <a:endParaRPr lang="en-IN" dirty="0"/>
          </a:p>
        </p:txBody>
      </p:sp>
    </p:spTree>
    <p:extLst>
      <p:ext uri="{BB962C8B-B14F-4D97-AF65-F5344CB8AC3E}">
        <p14:creationId xmlns:p14="http://schemas.microsoft.com/office/powerpoint/2010/main" val="6228126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5C6B97-FCB1-4AAB-BC7F-C66112151476}"/>
              </a:ext>
            </a:extLst>
          </p:cNvPr>
          <p:cNvSpPr>
            <a:spLocks noGrp="1"/>
          </p:cNvSpPr>
          <p:nvPr>
            <p:ph type="title"/>
          </p:nvPr>
        </p:nvSpPr>
        <p:spPr>
          <a:xfrm>
            <a:off x="838200" y="365125"/>
            <a:ext cx="10515600" cy="894715"/>
          </a:xfrm>
        </p:spPr>
        <p:txBody>
          <a:bodyPr/>
          <a:lstStyle/>
          <a:p>
            <a:r>
              <a:rPr lang="en-US" dirty="0"/>
              <a:t>Target modification</a:t>
            </a:r>
            <a:endParaRPr lang="en-IN" dirty="0"/>
          </a:p>
        </p:txBody>
      </p:sp>
      <p:sp>
        <p:nvSpPr>
          <p:cNvPr id="3" name="Content Placeholder 2">
            <a:extLst>
              <a:ext uri="{FF2B5EF4-FFF2-40B4-BE49-F238E27FC236}">
                <a16:creationId xmlns:a16="http://schemas.microsoft.com/office/drawing/2014/main" xmlns="" id="{C8FFC2F2-94FD-4CB2-BDA0-ADF6DE859977}"/>
              </a:ext>
            </a:extLst>
          </p:cNvPr>
          <p:cNvSpPr>
            <a:spLocks noGrp="1"/>
          </p:cNvSpPr>
          <p:nvPr>
            <p:ph idx="1"/>
          </p:nvPr>
        </p:nvSpPr>
        <p:spPr>
          <a:xfrm>
            <a:off x="838200" y="1351280"/>
            <a:ext cx="10515600" cy="4825683"/>
          </a:xfrm>
        </p:spPr>
        <p:txBody>
          <a:bodyPr>
            <a:normAutofit fontScale="92500" lnSpcReduction="10000"/>
          </a:bodyPr>
          <a:lstStyle/>
          <a:p>
            <a:pPr algn="just"/>
            <a:r>
              <a:rPr lang="en-US" dirty="0"/>
              <a:t>Transfer of a gene whose enzyme product becomes insensitive to herbicide.</a:t>
            </a:r>
          </a:p>
          <a:p>
            <a:pPr algn="just"/>
            <a:r>
              <a:rPr lang="en-US" dirty="0"/>
              <a:t>A mutated gene is introduced and produces modified enzyme in the plant that is not recognized by herbicide.</a:t>
            </a:r>
          </a:p>
          <a:p>
            <a:pPr algn="just"/>
            <a:r>
              <a:rPr lang="en-US" dirty="0"/>
              <a:t>As a consequence of which it cannot kill the plant.</a:t>
            </a:r>
          </a:p>
          <a:p>
            <a:pPr algn="just"/>
            <a:r>
              <a:rPr lang="en-US" dirty="0" err="1"/>
              <a:t>Eg</a:t>
            </a:r>
            <a:r>
              <a:rPr lang="en-US" dirty="0"/>
              <a:t>- mutant </a:t>
            </a:r>
            <a:r>
              <a:rPr lang="en-US" dirty="0" err="1"/>
              <a:t>aroA</a:t>
            </a:r>
            <a:r>
              <a:rPr lang="en-US" dirty="0"/>
              <a:t> gene from bacteria Salmonella typhimurium – used for developing tolerance against glyphosate.</a:t>
            </a:r>
          </a:p>
          <a:p>
            <a:pPr algn="just"/>
            <a:r>
              <a:rPr lang="en-US" dirty="0"/>
              <a:t>Target site- chloroplast enzyme 5-enol </a:t>
            </a:r>
            <a:r>
              <a:rPr lang="en-US" dirty="0" err="1"/>
              <a:t>pyruvylshikimic</a:t>
            </a:r>
            <a:r>
              <a:rPr lang="en-US" dirty="0"/>
              <a:t> acid 3-phosphate synthase (EPSPS).</a:t>
            </a:r>
          </a:p>
          <a:p>
            <a:pPr algn="just"/>
            <a:r>
              <a:rPr lang="en-US" dirty="0"/>
              <a:t>Introduction of mutant </a:t>
            </a:r>
            <a:r>
              <a:rPr lang="en-US" dirty="0" err="1"/>
              <a:t>aroA</a:t>
            </a:r>
            <a:r>
              <a:rPr lang="en-US" dirty="0"/>
              <a:t> gene produces modified EPSPS</a:t>
            </a:r>
          </a:p>
          <a:p>
            <a:pPr algn="just"/>
            <a:r>
              <a:rPr lang="en-US" dirty="0"/>
              <a:t>Not recognized by </a:t>
            </a:r>
            <a:r>
              <a:rPr lang="en-US" dirty="0" err="1"/>
              <a:t>glyphostate</a:t>
            </a:r>
            <a:r>
              <a:rPr lang="en-US" dirty="0"/>
              <a:t>.</a:t>
            </a:r>
          </a:p>
          <a:p>
            <a:pPr algn="just"/>
            <a:r>
              <a:rPr lang="en-US" dirty="0"/>
              <a:t>Roundup ready- soyabean and cotton. </a:t>
            </a:r>
            <a:endParaRPr lang="en-IN" dirty="0"/>
          </a:p>
        </p:txBody>
      </p:sp>
    </p:spTree>
    <p:extLst>
      <p:ext uri="{BB962C8B-B14F-4D97-AF65-F5344CB8AC3E}">
        <p14:creationId xmlns:p14="http://schemas.microsoft.com/office/powerpoint/2010/main" val="2623224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1BBFE84-166E-446B-B2C1-19785AE5A196}"/>
              </a:ext>
            </a:extLst>
          </p:cNvPr>
          <p:cNvSpPr>
            <a:spLocks noGrp="1"/>
          </p:cNvSpPr>
          <p:nvPr>
            <p:ph idx="1"/>
          </p:nvPr>
        </p:nvSpPr>
        <p:spPr/>
        <p:txBody>
          <a:bodyPr/>
          <a:lstStyle/>
          <a:p>
            <a:r>
              <a:rPr lang="en-US" dirty="0"/>
              <a:t>Target site for glyphosate is</a:t>
            </a:r>
          </a:p>
          <a:p>
            <a:pPr marL="514350" indent="-514350">
              <a:buAutoNum type="alphaLcPeriod"/>
            </a:pPr>
            <a:r>
              <a:rPr lang="en-US" dirty="0"/>
              <a:t>PAT</a:t>
            </a:r>
          </a:p>
          <a:p>
            <a:pPr marL="514350" indent="-514350">
              <a:buAutoNum type="alphaLcPeriod"/>
            </a:pPr>
            <a:r>
              <a:rPr lang="en-US" dirty="0"/>
              <a:t>EPSPS</a:t>
            </a:r>
          </a:p>
          <a:p>
            <a:pPr marL="514350" indent="-514350">
              <a:buAutoNum type="alphaLcPeriod"/>
            </a:pPr>
            <a:r>
              <a:rPr lang="en-US" dirty="0"/>
              <a:t>Ac-</a:t>
            </a:r>
            <a:r>
              <a:rPr lang="en-US" dirty="0" err="1"/>
              <a:t>CoE</a:t>
            </a:r>
            <a:endParaRPr lang="en-US" dirty="0"/>
          </a:p>
          <a:p>
            <a:pPr marL="514350" indent="-514350">
              <a:buAutoNum type="alphaLcPeriod"/>
            </a:pPr>
            <a:r>
              <a:rPr lang="en-US" dirty="0"/>
              <a:t>ALL OF THE ABOVE</a:t>
            </a:r>
          </a:p>
          <a:p>
            <a:pPr marL="514350" indent="-514350">
              <a:buAutoNum type="alphaLcPeriod"/>
            </a:pPr>
            <a:endParaRPr lang="en-IN" dirty="0"/>
          </a:p>
        </p:txBody>
      </p:sp>
    </p:spTree>
    <p:extLst>
      <p:ext uri="{BB962C8B-B14F-4D97-AF65-F5344CB8AC3E}">
        <p14:creationId xmlns:p14="http://schemas.microsoft.com/office/powerpoint/2010/main" val="2705893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C674140-6FD3-4925-BFDA-61D352E34974}"/>
              </a:ext>
            </a:extLst>
          </p:cNvPr>
          <p:cNvSpPr>
            <a:spLocks noGrp="1"/>
          </p:cNvSpPr>
          <p:nvPr>
            <p:ph idx="1"/>
          </p:nvPr>
        </p:nvSpPr>
        <p:spPr>
          <a:xfrm>
            <a:off x="838200" y="812800"/>
            <a:ext cx="10515600" cy="5364163"/>
          </a:xfrm>
        </p:spPr>
        <p:txBody>
          <a:bodyPr/>
          <a:lstStyle/>
          <a:p>
            <a:r>
              <a:rPr lang="en-IN" sz="1800" b="0" i="0" u="none" strike="noStrike" baseline="0" dirty="0">
                <a:solidFill>
                  <a:srgbClr val="000000"/>
                </a:solidFill>
                <a:latin typeface="Times New Roman" panose="02020603050405020304" pitchFamily="18" charset="0"/>
              </a:rPr>
              <a:t>Weed interference is one of the most important limiting factors which decrease crop yields and consequently global food production. </a:t>
            </a:r>
          </a:p>
          <a:p>
            <a:pPr marL="0" indent="0">
              <a:buNone/>
            </a:pPr>
            <a:endParaRPr lang="en-IN" sz="1800" b="0" i="0" u="none" strike="noStrike" baseline="0" dirty="0">
              <a:solidFill>
                <a:srgbClr val="000000"/>
              </a:solidFill>
              <a:latin typeface="Times New Roman" panose="02020603050405020304" pitchFamily="18" charset="0"/>
            </a:endParaRPr>
          </a:p>
          <a:p>
            <a:r>
              <a:rPr lang="en-IN" sz="1800" b="0" i="0" u="none" strike="noStrike" baseline="0" dirty="0">
                <a:solidFill>
                  <a:srgbClr val="000000"/>
                </a:solidFill>
                <a:latin typeface="Times New Roman" panose="02020603050405020304" pitchFamily="18" charset="0"/>
              </a:rPr>
              <a:t>At the earlier times, since no synthetic chemicals were known, weed control by some methods such as hand weeding, crop rotation, polyculture. </a:t>
            </a:r>
          </a:p>
          <a:p>
            <a:pPr marL="0" indent="0">
              <a:buNone/>
            </a:pPr>
            <a:endParaRPr lang="en-IN" sz="1800" b="0" i="0" u="none" strike="noStrike" baseline="0" dirty="0">
              <a:solidFill>
                <a:srgbClr val="000000"/>
              </a:solidFill>
              <a:latin typeface="Times New Roman" panose="02020603050405020304" pitchFamily="18" charset="0"/>
            </a:endParaRPr>
          </a:p>
          <a:p>
            <a:r>
              <a:rPr lang="en-IN" sz="1800" b="0" i="0" u="none" strike="noStrike" baseline="0" dirty="0">
                <a:solidFill>
                  <a:srgbClr val="000000"/>
                </a:solidFill>
                <a:latin typeface="Times New Roman" panose="02020603050405020304" pitchFamily="18" charset="0"/>
              </a:rPr>
              <a:t>Therefore, there is an urgent need to develop alternative weed control methods for use in agro-eco systems.</a:t>
            </a:r>
            <a:endParaRPr lang="en-IN" dirty="0"/>
          </a:p>
        </p:txBody>
      </p:sp>
    </p:spTree>
    <p:extLst>
      <p:ext uri="{BB962C8B-B14F-4D97-AF65-F5344CB8AC3E}">
        <p14:creationId xmlns:p14="http://schemas.microsoft.com/office/powerpoint/2010/main" val="30501359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xmlns="" id="{E4AB6781-AF62-4D99-8F99-5A2180C336F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55040" y="873760"/>
            <a:ext cx="10281920" cy="5272723"/>
          </a:xfrm>
        </p:spPr>
      </p:pic>
    </p:spTree>
    <p:extLst>
      <p:ext uri="{BB962C8B-B14F-4D97-AF65-F5344CB8AC3E}">
        <p14:creationId xmlns:p14="http://schemas.microsoft.com/office/powerpoint/2010/main" val="3226438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xmlns="" id="{4E8F17E6-260F-4496-B24E-1E958AB09D3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70000" y="619760"/>
            <a:ext cx="9702800" cy="5242560"/>
          </a:xfrm>
        </p:spPr>
      </p:pic>
    </p:spTree>
    <p:extLst>
      <p:ext uri="{BB962C8B-B14F-4D97-AF65-F5344CB8AC3E}">
        <p14:creationId xmlns:p14="http://schemas.microsoft.com/office/powerpoint/2010/main" val="41371872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BF34F94-24AB-4D71-880F-B762E5CD7233}"/>
              </a:ext>
            </a:extLst>
          </p:cNvPr>
          <p:cNvSpPr>
            <a:spLocks noGrp="1"/>
          </p:cNvSpPr>
          <p:nvPr>
            <p:ph idx="1"/>
          </p:nvPr>
        </p:nvSpPr>
        <p:spPr/>
        <p:txBody>
          <a:bodyPr>
            <a:normAutofit/>
          </a:bodyPr>
          <a:lstStyle/>
          <a:p>
            <a:pPr algn="l"/>
            <a:r>
              <a:rPr lang="en-IN" sz="2400" b="1" i="0" u="none" strike="noStrike" baseline="0" dirty="0">
                <a:latin typeface="Times New Roman" panose="02020603050405020304" pitchFamily="18" charset="0"/>
              </a:rPr>
              <a:t>Commercially successful varieties: </a:t>
            </a:r>
          </a:p>
          <a:p>
            <a:pPr algn="l"/>
            <a:r>
              <a:rPr lang="en-IN" sz="2400" b="0" i="0" u="none" strike="noStrike" baseline="0" dirty="0">
                <a:latin typeface="Times New Roman" panose="02020603050405020304" pitchFamily="18" charset="0"/>
              </a:rPr>
              <a:t>Transgenic varieties occupy </a:t>
            </a:r>
            <a:r>
              <a:rPr lang="en-IN" sz="2400" b="1" i="0" u="sng" strike="noStrike" baseline="0" dirty="0">
                <a:latin typeface="Times New Roman" panose="02020603050405020304" pitchFamily="18" charset="0"/>
              </a:rPr>
              <a:t>40% of total global area under transgenic in USA </a:t>
            </a:r>
            <a:r>
              <a:rPr lang="en-IN" sz="2400" b="0" i="0" u="none" strike="noStrike" baseline="0" dirty="0">
                <a:latin typeface="Times New Roman" panose="02020603050405020304" pitchFamily="18" charset="0"/>
              </a:rPr>
              <a:t>[International Service for the Acquisition of Agri-biotech Applications (ISAAA), 2019].</a:t>
            </a:r>
          </a:p>
        </p:txBody>
      </p:sp>
    </p:spTree>
    <p:extLst>
      <p:ext uri="{BB962C8B-B14F-4D97-AF65-F5344CB8AC3E}">
        <p14:creationId xmlns:p14="http://schemas.microsoft.com/office/powerpoint/2010/main" val="33180974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D8F28C-6D75-4CAA-AE8D-FD39053DD184}"/>
              </a:ext>
            </a:extLst>
          </p:cNvPr>
          <p:cNvSpPr>
            <a:spLocks noGrp="1"/>
          </p:cNvSpPr>
          <p:nvPr>
            <p:ph type="title"/>
          </p:nvPr>
        </p:nvSpPr>
        <p:spPr/>
        <p:txBody>
          <a:bodyPr/>
          <a:lstStyle/>
          <a:p>
            <a:r>
              <a:rPr lang="en-IN" sz="4400" b="1" i="0" u="none" strike="noStrike" baseline="0" dirty="0">
                <a:latin typeface="Times New Roman" panose="02020603050405020304" pitchFamily="18" charset="0"/>
              </a:rPr>
              <a:t>Disadvantages of herbicide tolerant crops</a:t>
            </a:r>
            <a:br>
              <a:rPr lang="en-IN" sz="4400" b="1" i="0" u="none" strike="noStrike" baseline="0" dirty="0">
                <a:latin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xmlns="" id="{3DCA1403-903A-4288-A235-F936305CF9D1}"/>
              </a:ext>
            </a:extLst>
          </p:cNvPr>
          <p:cNvSpPr>
            <a:spLocks noGrp="1"/>
          </p:cNvSpPr>
          <p:nvPr>
            <p:ph idx="1"/>
          </p:nvPr>
        </p:nvSpPr>
        <p:spPr/>
        <p:txBody>
          <a:bodyPr>
            <a:normAutofit lnSpcReduction="10000"/>
          </a:bodyPr>
          <a:lstStyle/>
          <a:p>
            <a:pPr marL="0" indent="0" algn="just">
              <a:buNone/>
            </a:pPr>
            <a:r>
              <a:rPr lang="en-IN" sz="1800" b="0" i="0" u="none" strike="noStrike" baseline="0" dirty="0">
                <a:latin typeface="Times New Roman" panose="02020603050405020304" pitchFamily="18" charset="0"/>
              </a:rPr>
              <a:t>1. </a:t>
            </a:r>
            <a:r>
              <a:rPr lang="en-IN" sz="2400" b="0" i="0" u="none" strike="noStrike" baseline="0" dirty="0">
                <a:latin typeface="Times New Roman" panose="02020603050405020304" pitchFamily="18" charset="0"/>
              </a:rPr>
              <a:t>Mammalian toxicity due to increased usage of herbicide.</a:t>
            </a:r>
          </a:p>
          <a:p>
            <a:pPr marL="0" indent="0" algn="just">
              <a:buNone/>
            </a:pPr>
            <a:r>
              <a:rPr lang="en-IN" sz="2400" b="0" i="0" u="none" strike="noStrike" baseline="0" dirty="0">
                <a:latin typeface="Times New Roman" panose="02020603050405020304" pitchFamily="18" charset="0"/>
              </a:rPr>
              <a:t>2. Ecotoxicity (side effects on soil microorganisms and agricultural flora or fauna).</a:t>
            </a:r>
          </a:p>
          <a:p>
            <a:pPr marL="0" indent="0" algn="just">
              <a:buNone/>
            </a:pPr>
            <a:r>
              <a:rPr lang="en-IN" sz="2400" b="0" i="0" u="none" strike="noStrike" baseline="0" dirty="0">
                <a:latin typeface="Times New Roman" panose="02020603050405020304" pitchFamily="18" charset="0"/>
              </a:rPr>
              <a:t>3. Raising herbicide resistant weeds and volunteers’ crop.</a:t>
            </a:r>
          </a:p>
          <a:p>
            <a:pPr marL="0" indent="0" algn="just">
              <a:buNone/>
            </a:pPr>
            <a:r>
              <a:rPr lang="en-IN" sz="2400" b="0" i="0" u="none" strike="noStrike" baseline="0" dirty="0">
                <a:latin typeface="Times New Roman" panose="02020603050405020304" pitchFamily="18" charset="0"/>
              </a:rPr>
              <a:t>4. Yield performance is affected.</a:t>
            </a:r>
          </a:p>
          <a:p>
            <a:pPr marL="0" indent="0" algn="just">
              <a:buNone/>
            </a:pPr>
            <a:r>
              <a:rPr lang="en-IN" sz="2400" b="0" i="0" u="none" strike="noStrike" baseline="0" dirty="0">
                <a:latin typeface="Times New Roman" panose="02020603050405020304" pitchFamily="18" charset="0"/>
              </a:rPr>
              <a:t>5. Single selection pressure and weed resistance.</a:t>
            </a:r>
          </a:p>
          <a:p>
            <a:pPr marL="0" indent="0" algn="just">
              <a:buNone/>
            </a:pPr>
            <a:r>
              <a:rPr lang="en-IN" sz="2400" b="0" i="0" u="none" strike="noStrike" baseline="0" dirty="0">
                <a:latin typeface="Times New Roman" panose="02020603050405020304" pitchFamily="18" charset="0"/>
              </a:rPr>
              <a:t>6. Shifts in weed species (minor weeds may become major).</a:t>
            </a:r>
          </a:p>
          <a:p>
            <a:pPr marL="0" indent="0" algn="just">
              <a:buNone/>
            </a:pPr>
            <a:r>
              <a:rPr lang="en-IN" sz="2400" b="0" i="0" u="none" strike="noStrike" baseline="0" dirty="0">
                <a:latin typeface="Times New Roman" panose="02020603050405020304" pitchFamily="18" charset="0"/>
              </a:rPr>
              <a:t>7. Gene escape (transfer of transgenic trait into related wil</a:t>
            </a:r>
            <a:r>
              <a:rPr lang="en-IN" sz="2400" dirty="0">
                <a:latin typeface="Times New Roman" panose="02020603050405020304" pitchFamily="18" charset="0"/>
              </a:rPr>
              <a:t>d </a:t>
            </a:r>
            <a:r>
              <a:rPr lang="en-IN" sz="2400" b="0" i="0" u="none" strike="noStrike" baseline="0" dirty="0">
                <a:latin typeface="Times New Roman" panose="02020603050405020304" pitchFamily="18" charset="0"/>
              </a:rPr>
              <a:t>weedy species by pollination).</a:t>
            </a:r>
          </a:p>
          <a:p>
            <a:pPr marL="0" indent="0" algn="just">
              <a:buNone/>
            </a:pPr>
            <a:r>
              <a:rPr lang="en-IN" sz="2400" b="0" i="0" u="none" strike="noStrike" baseline="0" dirty="0">
                <a:latin typeface="Times New Roman" panose="02020603050405020304" pitchFamily="18" charset="0"/>
              </a:rPr>
              <a:t>8. Gene flow and contamination to organic crops.</a:t>
            </a:r>
          </a:p>
          <a:p>
            <a:pPr marL="0" indent="0" algn="just">
              <a:buNone/>
            </a:pPr>
            <a:r>
              <a:rPr lang="en-IN" sz="2400" b="0" i="0" u="none" strike="noStrike" baseline="0" dirty="0">
                <a:latin typeface="Times New Roman" panose="02020603050405020304" pitchFamily="18" charset="0"/>
              </a:rPr>
              <a:t>9. Drift and non-target movement of resistance gene.</a:t>
            </a:r>
            <a:endParaRPr lang="en-IN" sz="2400" dirty="0"/>
          </a:p>
        </p:txBody>
      </p:sp>
    </p:spTree>
    <p:extLst>
      <p:ext uri="{BB962C8B-B14F-4D97-AF65-F5344CB8AC3E}">
        <p14:creationId xmlns:p14="http://schemas.microsoft.com/office/powerpoint/2010/main" val="9453850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40A54CB-85C4-47FF-A7CB-EC6279A037AD}"/>
              </a:ext>
            </a:extLst>
          </p:cNvPr>
          <p:cNvSpPr>
            <a:spLocks noGrp="1"/>
          </p:cNvSpPr>
          <p:nvPr>
            <p:ph idx="1"/>
          </p:nvPr>
        </p:nvSpPr>
        <p:spPr/>
        <p:txBody>
          <a:bodyPr/>
          <a:lstStyle/>
          <a:p>
            <a:r>
              <a:rPr lang="en-US" dirty="0"/>
              <a:t>Liberty link is resistant to</a:t>
            </a:r>
          </a:p>
          <a:p>
            <a:pPr marL="514350" indent="-514350">
              <a:buAutoNum type="alphaLcPeriod"/>
            </a:pPr>
            <a:r>
              <a:rPr lang="en-US" dirty="0"/>
              <a:t>Glyphosate</a:t>
            </a:r>
          </a:p>
          <a:p>
            <a:pPr marL="514350" indent="-514350">
              <a:buAutoNum type="alphaLcPeriod"/>
            </a:pPr>
            <a:r>
              <a:rPr lang="en-US" dirty="0" err="1"/>
              <a:t>Glufosinolate</a:t>
            </a:r>
            <a:endParaRPr lang="en-US" dirty="0"/>
          </a:p>
          <a:p>
            <a:pPr marL="514350" indent="-514350">
              <a:buAutoNum type="alphaLcPeriod"/>
            </a:pPr>
            <a:r>
              <a:rPr lang="en-US" dirty="0"/>
              <a:t>Atrazine</a:t>
            </a:r>
          </a:p>
          <a:p>
            <a:pPr marL="514350" indent="-514350">
              <a:buAutoNum type="alphaLcPeriod"/>
            </a:pPr>
            <a:r>
              <a:rPr lang="en-US" dirty="0"/>
              <a:t> Sulfonyl urea</a:t>
            </a:r>
            <a:endParaRPr lang="en-IN" dirty="0"/>
          </a:p>
        </p:txBody>
      </p:sp>
    </p:spTree>
    <p:extLst>
      <p:ext uri="{BB962C8B-B14F-4D97-AF65-F5344CB8AC3E}">
        <p14:creationId xmlns:p14="http://schemas.microsoft.com/office/powerpoint/2010/main" val="32727090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3D40E7-FD7F-4D2B-A341-BF0CCE775341}"/>
              </a:ext>
            </a:extLst>
          </p:cNvPr>
          <p:cNvSpPr>
            <a:spLocks noGrp="1"/>
          </p:cNvSpPr>
          <p:nvPr>
            <p:ph type="title"/>
          </p:nvPr>
        </p:nvSpPr>
        <p:spPr/>
        <p:txBody>
          <a:bodyPr>
            <a:normAutofit fontScale="90000"/>
          </a:bodyPr>
          <a:lstStyle/>
          <a:p>
            <a:r>
              <a:rPr lang="en-IN" sz="4400" b="1" i="0" u="none" strike="noStrike" baseline="0" dirty="0">
                <a:latin typeface="Times New Roman" panose="02020603050405020304" pitchFamily="18" charset="0"/>
              </a:rPr>
              <a:t>Advantages of transgenic herbicide tolerant crops</a:t>
            </a:r>
            <a:br>
              <a:rPr lang="en-IN" sz="4400" b="1" i="0" u="none" strike="noStrike" baseline="0" dirty="0">
                <a:latin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xmlns="" id="{684B99BD-BE7E-4B3B-B5FA-370ADE40F570}"/>
              </a:ext>
            </a:extLst>
          </p:cNvPr>
          <p:cNvSpPr>
            <a:spLocks noGrp="1"/>
          </p:cNvSpPr>
          <p:nvPr>
            <p:ph idx="1"/>
          </p:nvPr>
        </p:nvSpPr>
        <p:spPr/>
        <p:txBody>
          <a:bodyPr/>
          <a:lstStyle/>
          <a:p>
            <a:pPr marL="0" indent="0" algn="l">
              <a:buNone/>
            </a:pPr>
            <a:r>
              <a:rPr lang="en-IN" sz="1800" b="0" i="0" u="none" strike="noStrike" baseline="0" dirty="0">
                <a:latin typeface="Times New Roman" panose="02020603050405020304" pitchFamily="18" charset="0"/>
              </a:rPr>
              <a:t>1</a:t>
            </a:r>
            <a:r>
              <a:rPr lang="en-IN" sz="2400" b="0" i="0" u="none" strike="noStrike" baseline="0" dirty="0">
                <a:latin typeface="Times New Roman" panose="02020603050405020304" pitchFamily="18" charset="0"/>
              </a:rPr>
              <a:t>. Facilitate low or no tillage.</a:t>
            </a:r>
          </a:p>
          <a:p>
            <a:pPr marL="0" indent="0" algn="l">
              <a:buNone/>
            </a:pPr>
            <a:r>
              <a:rPr lang="en-IN" sz="2400" b="0" i="0" u="none" strike="noStrike" baseline="0" dirty="0">
                <a:latin typeface="Times New Roman" panose="02020603050405020304" pitchFamily="18" charset="0"/>
              </a:rPr>
              <a:t>2. Broader spectrum of weeds controlled.</a:t>
            </a:r>
          </a:p>
          <a:p>
            <a:pPr marL="0" indent="0" algn="l">
              <a:buNone/>
            </a:pPr>
            <a:r>
              <a:rPr lang="en-IN" sz="2400" b="0" i="0" u="none" strike="noStrike" baseline="0" dirty="0">
                <a:latin typeface="Times New Roman" panose="02020603050405020304" pitchFamily="18" charset="0"/>
              </a:rPr>
              <a:t>3. Reduced crop injury.</a:t>
            </a:r>
          </a:p>
          <a:p>
            <a:pPr marL="0" indent="0" algn="l">
              <a:buNone/>
            </a:pPr>
            <a:r>
              <a:rPr lang="en-IN" sz="2400" b="0" i="0" u="none" strike="noStrike" baseline="0" dirty="0">
                <a:latin typeface="Times New Roman" panose="02020603050405020304" pitchFamily="18" charset="0"/>
              </a:rPr>
              <a:t>4. Reduced herbicide carry-over.</a:t>
            </a:r>
          </a:p>
          <a:p>
            <a:pPr marL="0" indent="0" algn="l">
              <a:buNone/>
            </a:pPr>
            <a:r>
              <a:rPr lang="en-IN" sz="2400" b="0" i="0" u="none" strike="noStrike" baseline="0" dirty="0">
                <a:latin typeface="Times New Roman" panose="02020603050405020304" pitchFamily="18" charset="0"/>
              </a:rPr>
              <a:t>5. Use of herbicides that are more environmentally friendly.</a:t>
            </a:r>
          </a:p>
          <a:p>
            <a:pPr marL="0" indent="0" algn="l">
              <a:buNone/>
            </a:pPr>
            <a:r>
              <a:rPr lang="en-IN" sz="2400" b="0" i="0" u="none" strike="noStrike" baseline="0" dirty="0">
                <a:latin typeface="Times New Roman" panose="02020603050405020304" pitchFamily="18" charset="0"/>
              </a:rPr>
              <a:t>6. New mode of action for resistance management.</a:t>
            </a:r>
          </a:p>
          <a:p>
            <a:pPr marL="0" indent="0" algn="l">
              <a:buNone/>
            </a:pPr>
            <a:r>
              <a:rPr lang="en-IN" sz="2400" b="0" i="0" u="none" strike="noStrike" baseline="0" dirty="0">
                <a:latin typeface="Times New Roman" panose="02020603050405020304" pitchFamily="18" charset="0"/>
              </a:rPr>
              <a:t>7. Crop management flexibility and simplicity.</a:t>
            </a:r>
            <a:endParaRPr lang="en-IN" sz="2400" dirty="0"/>
          </a:p>
        </p:txBody>
      </p:sp>
    </p:spTree>
    <p:extLst>
      <p:ext uri="{BB962C8B-B14F-4D97-AF65-F5344CB8AC3E}">
        <p14:creationId xmlns:p14="http://schemas.microsoft.com/office/powerpoint/2010/main" val="1311707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B58DC80-DED2-44B2-ADDC-1C519D6B77ED}"/>
              </a:ext>
            </a:extLst>
          </p:cNvPr>
          <p:cNvSpPr>
            <a:spLocks noGrp="1"/>
          </p:cNvSpPr>
          <p:nvPr>
            <p:ph idx="1"/>
          </p:nvPr>
        </p:nvSpPr>
        <p:spPr>
          <a:xfrm>
            <a:off x="838200" y="772160"/>
            <a:ext cx="10515600" cy="5404803"/>
          </a:xfrm>
        </p:spPr>
        <p:txBody>
          <a:bodyPr>
            <a:normAutofit/>
          </a:bodyPr>
          <a:lstStyle/>
          <a:p>
            <a:pPr marL="0" indent="0" algn="just">
              <a:buNone/>
            </a:pPr>
            <a:endParaRPr lang="en-IN" sz="3600" b="1" i="0" u="none" strike="noStrike" baseline="0" dirty="0">
              <a:latin typeface="Times New Roman" panose="02020603050405020304" pitchFamily="18" charset="0"/>
            </a:endParaRPr>
          </a:p>
          <a:p>
            <a:pPr marL="0" indent="0" algn="just">
              <a:buNone/>
            </a:pPr>
            <a:r>
              <a:rPr lang="en-IN" sz="3600" b="1" i="0" u="none" strike="noStrike" baseline="0" dirty="0">
                <a:latin typeface="Times New Roman" panose="02020603050405020304" pitchFamily="18" charset="0"/>
              </a:rPr>
              <a:t>8. Superweeds- </a:t>
            </a:r>
            <a:r>
              <a:rPr lang="en-IN" sz="2400" b="1" i="0" u="none" strike="noStrike" baseline="0" dirty="0">
                <a:solidFill>
                  <a:srgbClr val="FF0000"/>
                </a:solidFill>
                <a:latin typeface="Times New Roman" panose="02020603050405020304" pitchFamily="18" charset="0"/>
              </a:rPr>
              <a:t>A wild plant that has been accidentally pollinated by a genetically modified plant and now contains that plant's abilities to resist herbicides and insects. </a:t>
            </a:r>
          </a:p>
          <a:p>
            <a:pPr marL="0" indent="0" algn="just">
              <a:buNone/>
            </a:pPr>
            <a:endParaRPr lang="en-IN" sz="2400" b="1" i="0" u="none" strike="noStrike" baseline="0" dirty="0">
              <a:solidFill>
                <a:srgbClr val="FF0000"/>
              </a:solidFill>
              <a:latin typeface="Times New Roman" panose="02020603050405020304" pitchFamily="18" charset="0"/>
            </a:endParaRPr>
          </a:p>
          <a:p>
            <a:pPr algn="just"/>
            <a:r>
              <a:rPr lang="en-IN" sz="2400" b="0" i="0" u="none" strike="noStrike" baseline="0" dirty="0">
                <a:latin typeface="Times New Roman" panose="02020603050405020304" pitchFamily="18" charset="0"/>
              </a:rPr>
              <a:t>Certain invasive grasses and weeds have proven themselves to be resistant to glyphosate, meaning that the herbicide is no longer effective against these plants. </a:t>
            </a:r>
          </a:p>
          <a:p>
            <a:pPr algn="just"/>
            <a:r>
              <a:rPr lang="en-IN" sz="2400" b="0" i="0" u="none" strike="noStrike" baseline="0" dirty="0">
                <a:latin typeface="Times New Roman" panose="02020603050405020304" pitchFamily="18" charset="0"/>
              </a:rPr>
              <a:t>Examples of weeds resistant to Glyphosate are Common Ragweed, Italian Ryegrass etc.</a:t>
            </a:r>
            <a:endParaRPr lang="en-IN" sz="2400" dirty="0"/>
          </a:p>
        </p:txBody>
      </p:sp>
    </p:spTree>
    <p:extLst>
      <p:ext uri="{BB962C8B-B14F-4D97-AF65-F5344CB8AC3E}">
        <p14:creationId xmlns:p14="http://schemas.microsoft.com/office/powerpoint/2010/main" val="4445828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62FCAA-8632-4335-940F-D4B472618E3D}"/>
              </a:ext>
            </a:extLst>
          </p:cNvPr>
          <p:cNvSpPr>
            <a:spLocks noGrp="1"/>
          </p:cNvSpPr>
          <p:nvPr>
            <p:ph type="title"/>
          </p:nvPr>
        </p:nvSpPr>
        <p:spPr/>
        <p:txBody>
          <a:bodyPr/>
          <a:lstStyle/>
          <a:p>
            <a:r>
              <a:rPr lang="en-IN" sz="4400" b="1" i="0" u="none" strike="noStrike" baseline="0" dirty="0">
                <a:latin typeface="Times New Roman" panose="02020603050405020304" pitchFamily="18" charset="0"/>
              </a:rPr>
              <a:t>Wild relatives and wild species:</a:t>
            </a:r>
            <a:endParaRPr lang="en-IN" dirty="0"/>
          </a:p>
        </p:txBody>
      </p:sp>
      <p:sp>
        <p:nvSpPr>
          <p:cNvPr id="3" name="Content Placeholder 2">
            <a:extLst>
              <a:ext uri="{FF2B5EF4-FFF2-40B4-BE49-F238E27FC236}">
                <a16:creationId xmlns:a16="http://schemas.microsoft.com/office/drawing/2014/main" xmlns="" id="{B22E5A9F-05CE-4984-95F6-3768691A4A11}"/>
              </a:ext>
            </a:extLst>
          </p:cNvPr>
          <p:cNvSpPr>
            <a:spLocks noGrp="1"/>
          </p:cNvSpPr>
          <p:nvPr>
            <p:ph idx="1"/>
          </p:nvPr>
        </p:nvSpPr>
        <p:spPr/>
        <p:txBody>
          <a:bodyPr/>
          <a:lstStyle/>
          <a:p>
            <a:pPr algn="l"/>
            <a:r>
              <a:rPr lang="en-IN" sz="1800" b="0" i="0" u="none" strike="noStrike" baseline="0" dirty="0">
                <a:latin typeface="Times New Roman" panose="02020603050405020304" pitchFamily="18" charset="0"/>
              </a:rPr>
              <a:t>Idea of using wild relatives and species in breeding for herbicide tolerance has come from an unwanted phenomenon of superweeds.</a:t>
            </a:r>
          </a:p>
          <a:p>
            <a:pPr marL="0" indent="0" algn="l">
              <a:buNone/>
            </a:pPr>
            <a:endParaRPr lang="en-IN" sz="1800" b="0" i="0" u="none" strike="noStrike" baseline="0" dirty="0">
              <a:latin typeface="Times New Roman" panose="02020603050405020304" pitchFamily="18" charset="0"/>
            </a:endParaRPr>
          </a:p>
          <a:p>
            <a:pPr algn="l"/>
            <a:r>
              <a:rPr lang="en-IN" sz="1800" b="0" i="0" u="none" strike="noStrike" baseline="0" dirty="0">
                <a:latin typeface="Times New Roman" panose="02020603050405020304" pitchFamily="18" charset="0"/>
              </a:rPr>
              <a:t>Application of more herbicide in fields has resulted into the selection among the related weed species (crop wild relatives acting as weeds) and subsequently failure of that herbicide against that weeds.</a:t>
            </a:r>
          </a:p>
          <a:p>
            <a:pPr algn="l"/>
            <a:r>
              <a:rPr lang="en-IN" sz="1800" b="0" i="0" u="none" strike="noStrike" baseline="0" dirty="0">
                <a:latin typeface="Times New Roman" panose="02020603050405020304" pitchFamily="18" charset="0"/>
              </a:rPr>
              <a:t> Therefore, wild relatives of cultivated crop species can be screened via same procedures as done for germplasm materials. </a:t>
            </a:r>
          </a:p>
          <a:p>
            <a:pPr algn="l"/>
            <a:r>
              <a:rPr lang="en-IN" sz="1800" b="0" i="0" u="none" strike="noStrike" baseline="0" dirty="0">
                <a:latin typeface="Times New Roman" panose="02020603050405020304" pitchFamily="18" charset="0"/>
              </a:rPr>
              <a:t>Gene-flow is very common among crop wild relatives to crops and among wild relatives.</a:t>
            </a:r>
          </a:p>
          <a:p>
            <a:pPr algn="l"/>
            <a:r>
              <a:rPr lang="en-IN" sz="1800" b="0" i="0" u="none" strike="noStrike" baseline="0" dirty="0">
                <a:latin typeface="Times New Roman" panose="02020603050405020304" pitchFamily="18" charset="0"/>
              </a:rPr>
              <a:t>Once the resistance gene is present in crop volunteers or related weed species, then it is expected that the same weed.</a:t>
            </a:r>
          </a:p>
          <a:p>
            <a:pPr algn="l"/>
            <a:r>
              <a:rPr lang="en-IN" sz="1800" b="0" i="0" u="none" strike="noStrike" baseline="0" dirty="0">
                <a:latin typeface="Times New Roman" panose="02020603050405020304" pitchFamily="18" charset="0"/>
              </a:rPr>
              <a:t>control practices (consistent sprayings with herbicides having the same mode of action) which cause herbicide resistance to occur in naturally tolerant/resistant weed biotypes, will lead to a rapid build-up of HR-weeds and volunteers</a:t>
            </a:r>
            <a:endParaRPr lang="en-IN" dirty="0"/>
          </a:p>
        </p:txBody>
      </p:sp>
    </p:spTree>
    <p:extLst>
      <p:ext uri="{BB962C8B-B14F-4D97-AF65-F5344CB8AC3E}">
        <p14:creationId xmlns:p14="http://schemas.microsoft.com/office/powerpoint/2010/main" val="3142689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D58645-F1AF-4A94-8474-3A68554017DE}"/>
              </a:ext>
            </a:extLst>
          </p:cNvPr>
          <p:cNvSpPr>
            <a:spLocks noGrp="1"/>
          </p:cNvSpPr>
          <p:nvPr>
            <p:ph type="title"/>
          </p:nvPr>
        </p:nvSpPr>
        <p:spPr>
          <a:xfrm>
            <a:off x="838200" y="447040"/>
            <a:ext cx="10515600" cy="528320"/>
          </a:xfrm>
        </p:spPr>
        <p:txBody>
          <a:bodyPr/>
          <a:lstStyle/>
          <a:p>
            <a:r>
              <a:rPr lang="en-IN" sz="1800" b="1" i="0" u="none" strike="noStrike" baseline="0" dirty="0">
                <a:solidFill>
                  <a:srgbClr val="000000"/>
                </a:solidFill>
                <a:latin typeface="Times New Roman" panose="02020603050405020304" pitchFamily="18" charset="0"/>
              </a:rPr>
              <a:t>Allelopathy </a:t>
            </a:r>
            <a:endParaRPr lang="en-IN" dirty="0"/>
          </a:p>
        </p:txBody>
      </p:sp>
      <p:sp>
        <p:nvSpPr>
          <p:cNvPr id="3" name="Content Placeholder 2">
            <a:extLst>
              <a:ext uri="{FF2B5EF4-FFF2-40B4-BE49-F238E27FC236}">
                <a16:creationId xmlns:a16="http://schemas.microsoft.com/office/drawing/2014/main" xmlns="" id="{486D6522-0E80-4805-84CA-FE990CB1FA56}"/>
              </a:ext>
            </a:extLst>
          </p:cNvPr>
          <p:cNvSpPr>
            <a:spLocks noGrp="1"/>
          </p:cNvSpPr>
          <p:nvPr>
            <p:ph idx="1"/>
          </p:nvPr>
        </p:nvSpPr>
        <p:spPr>
          <a:xfrm>
            <a:off x="838200" y="1137920"/>
            <a:ext cx="10515600" cy="4937760"/>
          </a:xfrm>
        </p:spPr>
        <p:txBody>
          <a:bodyPr>
            <a:noAutofit/>
          </a:bodyPr>
          <a:lstStyle/>
          <a:p>
            <a:pPr algn="just"/>
            <a:r>
              <a:rPr lang="en-IN" sz="2000" b="0" i="0" u="none" strike="noStrike" baseline="0" dirty="0">
                <a:solidFill>
                  <a:srgbClr val="000000"/>
                </a:solidFill>
                <a:latin typeface="Times New Roman" panose="02020603050405020304" pitchFamily="18" charset="0"/>
                <a:cs typeface="Times New Roman" panose="02020603050405020304" pitchFamily="18" charset="0"/>
              </a:rPr>
              <a:t>The term allelopathy was first introduced by Hans Molisch in 1937</a:t>
            </a:r>
          </a:p>
          <a:p>
            <a:pPr algn="just"/>
            <a:r>
              <a:rPr lang="en-IN" sz="2000" b="0" i="0" dirty="0">
                <a:solidFill>
                  <a:srgbClr val="373636"/>
                </a:solidFill>
                <a:effectLst/>
                <a:latin typeface="Times New Roman" panose="02020603050405020304" pitchFamily="18" charset="0"/>
                <a:cs typeface="Times New Roman" panose="02020603050405020304" pitchFamily="18" charset="0"/>
              </a:rPr>
              <a:t>Allelopathy is the releasing of allelopathic compounds by one plant species that inhibit the growth and development of neighbouring plants of another species. </a:t>
            </a:r>
            <a:endParaRPr lang="en-IN" sz="2000" b="0" i="0" u="none" strike="noStrike" baseline="0" dirty="0">
              <a:solidFill>
                <a:srgbClr val="000000"/>
              </a:solidFill>
              <a:latin typeface="Times New Roman" panose="02020603050405020304" pitchFamily="18" charset="0"/>
              <a:cs typeface="Times New Roman" panose="02020603050405020304" pitchFamily="18" charset="0"/>
            </a:endParaRPr>
          </a:p>
          <a:p>
            <a:pPr algn="just"/>
            <a:r>
              <a:rPr lang="en-IN" sz="2000" b="0" i="0" u="none" strike="noStrike" baseline="0" dirty="0">
                <a:solidFill>
                  <a:srgbClr val="000000"/>
                </a:solidFill>
                <a:latin typeface="Times New Roman" panose="02020603050405020304" pitchFamily="18" charset="0"/>
                <a:cs typeface="Times New Roman" panose="02020603050405020304" pitchFamily="18" charset="0"/>
              </a:rPr>
              <a:t>Refers to chemical interactions among plants, including those mediated by microorganisms.</a:t>
            </a:r>
          </a:p>
          <a:p>
            <a:pPr algn="just"/>
            <a:r>
              <a:rPr lang="en-IN" sz="2000" b="0" i="0" u="none" strike="noStrike" baseline="0" dirty="0">
                <a:solidFill>
                  <a:srgbClr val="000000"/>
                </a:solidFill>
                <a:latin typeface="Times New Roman" panose="02020603050405020304" pitchFamily="18" charset="0"/>
                <a:cs typeface="Times New Roman" panose="02020603050405020304" pitchFamily="18" charset="0"/>
              </a:rPr>
              <a:t>allelopathy - the effects of one plant  on another plant through the release of a chemical compounds into the environment. </a:t>
            </a:r>
          </a:p>
          <a:p>
            <a:pPr algn="just"/>
            <a:r>
              <a:rPr lang="en-IN" sz="2000" b="0" i="0" u="none" strike="noStrike" baseline="0" dirty="0">
                <a:solidFill>
                  <a:srgbClr val="000000"/>
                </a:solidFill>
                <a:latin typeface="Times New Roman" panose="02020603050405020304" pitchFamily="18" charset="0"/>
                <a:cs typeface="Times New Roman" panose="02020603050405020304" pitchFamily="18" charset="0"/>
              </a:rPr>
              <a:t>Allelopathy can play a beneficial role in various cropping systems such as mixed cropping, multiple cropping, cover cropping, crop rotations, and minimum and no–tillage systems. </a:t>
            </a:r>
          </a:p>
          <a:p>
            <a:pPr algn="just"/>
            <a:r>
              <a:rPr lang="en-IN" sz="2000" b="0" i="0" u="none" strike="noStrike" baseline="0" dirty="0">
                <a:solidFill>
                  <a:srgbClr val="000000"/>
                </a:solidFill>
                <a:latin typeface="Times New Roman" panose="02020603050405020304" pitchFamily="18" charset="0"/>
                <a:cs typeface="Times New Roman" panose="02020603050405020304" pitchFamily="18" charset="0"/>
              </a:rPr>
              <a:t>The exploitation of allelopathy in agricultural practices as a tool for weed control has shown weed reduction, pathogen prevention and soil enrichment.</a:t>
            </a:r>
          </a:p>
          <a:p>
            <a:pPr algn="just"/>
            <a:r>
              <a:rPr lang="en-IN" sz="2000" b="0" i="0" dirty="0">
                <a:solidFill>
                  <a:srgbClr val="373636"/>
                </a:solidFill>
                <a:effectLst/>
                <a:latin typeface="Times New Roman" panose="02020603050405020304" pitchFamily="18" charset="0"/>
                <a:cs typeface="Times New Roman" panose="02020603050405020304" pitchFamily="18" charset="0"/>
              </a:rPr>
              <a:t>Allelopathy is considered as an effective, economical and environment friendly weed management approach. The release of allelopathic compounds from leaves, flowers, seeds, stems and roots of living and decomposing plant materials can influence weed density and growth.</a:t>
            </a:r>
            <a:endParaRPr lang="en-IN" sz="2000" b="0" i="0" u="none" strike="noStrike" baseline="0" dirty="0">
              <a:solidFill>
                <a:srgbClr val="000000"/>
              </a:solidFill>
              <a:latin typeface="Times New Roman" panose="02020603050405020304" pitchFamily="18" charset="0"/>
              <a:cs typeface="Times New Roman" panose="02020603050405020304" pitchFamily="18" charset="0"/>
            </a:endParaRPr>
          </a:p>
          <a:p>
            <a:pPr algn="just"/>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2863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D990378-B073-4D93-8C9F-42C3090EE90E}"/>
              </a:ext>
            </a:extLst>
          </p:cNvPr>
          <p:cNvSpPr>
            <a:spLocks noGrp="1"/>
          </p:cNvSpPr>
          <p:nvPr>
            <p:ph idx="1"/>
          </p:nvPr>
        </p:nvSpPr>
        <p:spPr/>
        <p:txBody>
          <a:bodyPr/>
          <a:lstStyle/>
          <a:p>
            <a:pPr algn="just"/>
            <a:r>
              <a:rPr lang="en-IN" sz="2800" b="0" i="0" dirty="0">
                <a:solidFill>
                  <a:srgbClr val="202124"/>
                </a:solidFill>
                <a:effectLst/>
                <a:latin typeface="Times New Roman" panose="02020603050405020304" pitchFamily="18" charset="0"/>
                <a:cs typeface="Times New Roman" panose="02020603050405020304" pitchFamily="18" charset="0"/>
              </a:rPr>
              <a:t>Black Walnut (Juglans nigra)</a:t>
            </a:r>
          </a:p>
          <a:p>
            <a:pPr algn="just"/>
            <a:r>
              <a:rPr lang="en-IN" sz="2800" b="0" i="0" dirty="0">
                <a:solidFill>
                  <a:srgbClr val="202124"/>
                </a:solidFill>
                <a:effectLst/>
                <a:latin typeface="Times New Roman" panose="02020603050405020304" pitchFamily="18" charset="0"/>
                <a:cs typeface="Times New Roman" panose="02020603050405020304" pitchFamily="18" charset="0"/>
              </a:rPr>
              <a:t> Ailanthus </a:t>
            </a:r>
          </a:p>
          <a:p>
            <a:pPr algn="just"/>
            <a:r>
              <a:rPr lang="en-IN" sz="2800" b="0" i="0" dirty="0">
                <a:solidFill>
                  <a:srgbClr val="202124"/>
                </a:solidFill>
                <a:effectLst/>
                <a:latin typeface="Times New Roman" panose="02020603050405020304" pitchFamily="18" charset="0"/>
                <a:cs typeface="Times New Roman" panose="02020603050405020304" pitchFamily="18" charset="0"/>
              </a:rPr>
              <a:t>Rice (Oryza sativa),</a:t>
            </a:r>
          </a:p>
          <a:p>
            <a:pPr algn="just"/>
            <a:r>
              <a:rPr lang="en-IN" sz="2800" b="0" i="0" dirty="0">
                <a:solidFill>
                  <a:srgbClr val="202124"/>
                </a:solidFill>
                <a:effectLst/>
                <a:latin typeface="Times New Roman" panose="02020603050405020304" pitchFamily="18" charset="0"/>
                <a:cs typeface="Times New Roman" panose="02020603050405020304" pitchFamily="18" charset="0"/>
              </a:rPr>
              <a:t>Pea (Pisum sativum), </a:t>
            </a:r>
          </a:p>
          <a:p>
            <a:pPr algn="just"/>
            <a:r>
              <a:rPr lang="en-IN" sz="2800" dirty="0">
                <a:solidFill>
                  <a:srgbClr val="202124"/>
                </a:solidFill>
                <a:latin typeface="Times New Roman" panose="02020603050405020304" pitchFamily="18" charset="0"/>
                <a:cs typeface="Times New Roman" panose="02020603050405020304" pitchFamily="18" charset="0"/>
              </a:rPr>
              <a:t>S</a:t>
            </a:r>
            <a:r>
              <a:rPr lang="en-IN" sz="2800" b="0" i="0" dirty="0">
                <a:solidFill>
                  <a:srgbClr val="202124"/>
                </a:solidFill>
                <a:effectLst/>
                <a:latin typeface="Times New Roman" panose="02020603050405020304" pitchFamily="18" charset="0"/>
                <a:cs typeface="Times New Roman" panose="02020603050405020304" pitchFamily="18" charset="0"/>
              </a:rPr>
              <a:t>orghum</a:t>
            </a:r>
            <a:endParaRPr lang="en-IN" dirty="0"/>
          </a:p>
        </p:txBody>
      </p:sp>
    </p:spTree>
    <p:extLst>
      <p:ext uri="{BB962C8B-B14F-4D97-AF65-F5344CB8AC3E}">
        <p14:creationId xmlns:p14="http://schemas.microsoft.com/office/powerpoint/2010/main" val="3921239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BDAF88F-E0EC-492C-BD40-12D3EB66033D}"/>
              </a:ext>
            </a:extLst>
          </p:cNvPr>
          <p:cNvSpPr>
            <a:spLocks noGrp="1"/>
          </p:cNvSpPr>
          <p:nvPr>
            <p:ph idx="1"/>
          </p:nvPr>
        </p:nvSpPr>
        <p:spPr>
          <a:xfrm>
            <a:off x="838200" y="1899920"/>
            <a:ext cx="10515600" cy="1270000"/>
          </a:xfrm>
        </p:spPr>
        <p:txBody>
          <a:bodyPr>
            <a:normAutofit/>
          </a:bodyPr>
          <a:lstStyle/>
          <a:p>
            <a:endParaRPr lang="en-IN" sz="2800" b="0" i="0" dirty="0">
              <a:solidFill>
                <a:srgbClr val="373636"/>
              </a:solidFill>
              <a:effectLst/>
              <a:latin typeface="Times New Roman" panose="02020603050405020304" pitchFamily="18" charset="0"/>
              <a:cs typeface="Times New Roman" panose="02020603050405020304" pitchFamily="18" charset="0"/>
            </a:endParaRPr>
          </a:p>
          <a:p>
            <a:r>
              <a:rPr lang="en-IN" sz="2800" b="0" i="0" dirty="0">
                <a:solidFill>
                  <a:srgbClr val="373636"/>
                </a:solidFill>
                <a:effectLst/>
                <a:latin typeface="Times New Roman" panose="02020603050405020304" pitchFamily="18" charset="0"/>
                <a:cs typeface="Times New Roman" panose="02020603050405020304" pitchFamily="18" charset="0"/>
              </a:rPr>
              <a:t>Allelopathy and allomones both are similar in their action (T/F).</a:t>
            </a:r>
            <a:endParaRPr lang="en-IN" dirty="0"/>
          </a:p>
        </p:txBody>
      </p:sp>
    </p:spTree>
    <p:extLst>
      <p:ext uri="{BB962C8B-B14F-4D97-AF65-F5344CB8AC3E}">
        <p14:creationId xmlns:p14="http://schemas.microsoft.com/office/powerpoint/2010/main" val="3242916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271B2D-CB9B-4974-9689-792573B5FF0C}"/>
              </a:ext>
            </a:extLst>
          </p:cNvPr>
          <p:cNvSpPr>
            <a:spLocks noGrp="1"/>
          </p:cNvSpPr>
          <p:nvPr>
            <p:ph type="title"/>
          </p:nvPr>
        </p:nvSpPr>
        <p:spPr/>
        <p:txBody>
          <a:bodyPr>
            <a:normAutofit fontScale="90000"/>
          </a:bodyPr>
          <a:lstStyle/>
          <a:p>
            <a:r>
              <a:rPr lang="en-IN" sz="4400" b="1" i="0" u="none" strike="noStrike" baseline="0" dirty="0">
                <a:solidFill>
                  <a:srgbClr val="000000"/>
                </a:solidFill>
                <a:latin typeface="Times New Roman" panose="02020603050405020304" pitchFamily="18" charset="0"/>
              </a:rPr>
              <a:t>Use of crop cultivars with allelopathic properties </a:t>
            </a:r>
            <a:r>
              <a:rPr lang="en-IN" sz="4400" b="0" i="0" u="none" strike="noStrike" baseline="0" dirty="0">
                <a:solidFill>
                  <a:srgbClr val="000000"/>
                </a:solidFill>
                <a:latin typeface="Times New Roman" panose="02020603050405020304" pitchFamily="18" charset="0"/>
              </a:rPr>
              <a:t/>
            </a:r>
            <a:br>
              <a:rPr lang="en-IN" sz="4400" b="0" i="0" u="none" strike="noStrike" baseline="0" dirty="0">
                <a:solidFill>
                  <a:srgbClr val="000000"/>
                </a:solidFill>
                <a:latin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xmlns="" id="{90EC42C4-9CE8-4343-AC56-439A6F56EC94}"/>
              </a:ext>
            </a:extLst>
          </p:cNvPr>
          <p:cNvSpPr>
            <a:spLocks noGrp="1"/>
          </p:cNvSpPr>
          <p:nvPr>
            <p:ph idx="1"/>
          </p:nvPr>
        </p:nvSpPr>
        <p:spPr>
          <a:xfrm>
            <a:off x="838200" y="1825625"/>
            <a:ext cx="10515600" cy="3325495"/>
          </a:xfrm>
        </p:spPr>
        <p:txBody>
          <a:bodyPr>
            <a:normAutofit/>
          </a:bodyPr>
          <a:lstStyle/>
          <a:p>
            <a:r>
              <a:rPr lang="en-IN" sz="2400" dirty="0">
                <a:solidFill>
                  <a:srgbClr val="000000"/>
                </a:solidFill>
                <a:latin typeface="Times New Roman" panose="02020603050405020304" pitchFamily="18" charset="0"/>
              </a:rPr>
              <a:t>C</a:t>
            </a:r>
            <a:r>
              <a:rPr lang="en-IN" sz="2400" b="0" i="0" u="none" strike="noStrike" baseline="0" dirty="0">
                <a:solidFill>
                  <a:srgbClr val="000000"/>
                </a:solidFill>
                <a:latin typeface="Times New Roman" panose="02020603050405020304" pitchFamily="18" charset="0"/>
              </a:rPr>
              <a:t>rop cultivars differ in their allelopathic ability. and thus superior cultivars can be selected for weed management programs.</a:t>
            </a:r>
          </a:p>
          <a:p>
            <a:endParaRPr lang="en-IN" sz="2400" b="0" i="0" u="none" strike="noStrike" baseline="0" dirty="0">
              <a:solidFill>
                <a:srgbClr val="000000"/>
              </a:solidFill>
              <a:latin typeface="Times New Roman" panose="02020603050405020304" pitchFamily="18" charset="0"/>
            </a:endParaRPr>
          </a:p>
          <a:p>
            <a:r>
              <a:rPr lang="en-IN" sz="2400" b="0" i="0" u="none" strike="noStrike" baseline="0" dirty="0">
                <a:solidFill>
                  <a:srgbClr val="000000"/>
                </a:solidFill>
                <a:latin typeface="Times New Roman" panose="02020603050405020304" pitchFamily="18" charset="0"/>
              </a:rPr>
              <a:t>Many weed species are most susceptible to allelochemicals in the seed and seedling stages.</a:t>
            </a:r>
          </a:p>
        </p:txBody>
      </p:sp>
    </p:spTree>
    <p:extLst>
      <p:ext uri="{BB962C8B-B14F-4D97-AF65-F5344CB8AC3E}">
        <p14:creationId xmlns:p14="http://schemas.microsoft.com/office/powerpoint/2010/main" val="2090695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2E1E2C-42C7-44CA-A6E9-EF63B30BEA2C}"/>
              </a:ext>
            </a:extLst>
          </p:cNvPr>
          <p:cNvSpPr>
            <a:spLocks noGrp="1"/>
          </p:cNvSpPr>
          <p:nvPr>
            <p:ph type="title"/>
          </p:nvPr>
        </p:nvSpPr>
        <p:spPr>
          <a:xfrm>
            <a:off x="838200" y="345441"/>
            <a:ext cx="10515600" cy="1345248"/>
          </a:xfrm>
        </p:spPr>
        <p:txBody>
          <a:bodyPr>
            <a:normAutofit fontScale="90000"/>
          </a:bodyPr>
          <a:lstStyle/>
          <a:p>
            <a:pPr algn="just"/>
            <a:r>
              <a:rPr lang="en-IN" sz="4400" b="1" i="0" u="none" strike="noStrike" baseline="0" dirty="0">
                <a:solidFill>
                  <a:srgbClr val="000000"/>
                </a:solidFill>
                <a:latin typeface="Times New Roman" panose="02020603050405020304" pitchFamily="18" charset="0"/>
              </a:rPr>
              <a:t/>
            </a:r>
            <a:br>
              <a:rPr lang="en-IN" sz="4400" b="1" i="0" u="none" strike="noStrike" baseline="0" dirty="0">
                <a:solidFill>
                  <a:srgbClr val="000000"/>
                </a:solidFill>
                <a:latin typeface="Times New Roman" panose="02020603050405020304" pitchFamily="18" charset="0"/>
              </a:rPr>
            </a:br>
            <a:r>
              <a:rPr lang="en-IN" sz="4400" b="1" i="0" u="none" strike="noStrike" baseline="0" dirty="0">
                <a:solidFill>
                  <a:srgbClr val="000000"/>
                </a:solidFill>
                <a:latin typeface="Times New Roman" panose="02020603050405020304" pitchFamily="18" charset="0"/>
              </a:rPr>
              <a:t>Ways by which allelopathy can be used to control weeds in cropping systems </a:t>
            </a:r>
            <a:r>
              <a:rPr lang="en-IN" sz="4400" b="0" i="0" u="none" strike="noStrike" baseline="0" dirty="0">
                <a:solidFill>
                  <a:srgbClr val="000000"/>
                </a:solidFill>
                <a:latin typeface="Times New Roman" panose="02020603050405020304" pitchFamily="18" charset="0"/>
              </a:rPr>
              <a:t/>
            </a:r>
            <a:br>
              <a:rPr lang="en-IN" sz="4400" b="0" i="0" u="none" strike="noStrike" baseline="0" dirty="0">
                <a:solidFill>
                  <a:srgbClr val="000000"/>
                </a:solidFill>
                <a:latin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xmlns="" id="{C9C5C10C-B2FD-462C-A2AB-1DEA5B2165DF}"/>
              </a:ext>
            </a:extLst>
          </p:cNvPr>
          <p:cNvSpPr>
            <a:spLocks noGrp="1"/>
          </p:cNvSpPr>
          <p:nvPr>
            <p:ph idx="1"/>
          </p:nvPr>
        </p:nvSpPr>
        <p:spPr/>
        <p:txBody>
          <a:bodyPr/>
          <a:lstStyle/>
          <a:p>
            <a:r>
              <a:rPr lang="en-IN" sz="2400" b="0" i="0" u="none" strike="noStrike" baseline="0" dirty="0">
                <a:solidFill>
                  <a:srgbClr val="000000"/>
                </a:solidFill>
                <a:latin typeface="Times New Roman" panose="02020603050405020304" pitchFamily="18" charset="0"/>
              </a:rPr>
              <a:t>In general, the use of allelopathy as a tool to control weeds can be achieved in different ways: </a:t>
            </a:r>
          </a:p>
          <a:p>
            <a:pPr marL="0" indent="0">
              <a:buNone/>
            </a:pPr>
            <a:endParaRPr lang="en-IN" sz="1800" b="0" i="0" u="none" strike="noStrike" baseline="0" dirty="0">
              <a:solidFill>
                <a:srgbClr val="000000"/>
              </a:solidFill>
              <a:latin typeface="Times New Roman" panose="02020603050405020304" pitchFamily="18" charset="0"/>
            </a:endParaRPr>
          </a:p>
          <a:p>
            <a:pPr marL="0" indent="0">
              <a:buNone/>
            </a:pPr>
            <a:r>
              <a:rPr lang="en-IN" sz="2400" b="0" i="0" u="none" strike="noStrike" baseline="0" dirty="0">
                <a:solidFill>
                  <a:srgbClr val="000000"/>
                </a:solidFill>
                <a:latin typeface="Times New Roman" panose="02020603050405020304" pitchFamily="18" charset="0"/>
              </a:rPr>
              <a:t>1. Use of crop cultivars with allelopathic properties. </a:t>
            </a:r>
          </a:p>
          <a:p>
            <a:pPr marL="0" indent="0">
              <a:buNone/>
            </a:pPr>
            <a:r>
              <a:rPr lang="en-IN" sz="2400" b="0" i="0" u="none" strike="noStrike" baseline="0" dirty="0">
                <a:solidFill>
                  <a:srgbClr val="000000"/>
                </a:solidFill>
                <a:latin typeface="Times New Roman" panose="02020603050405020304" pitchFamily="18" charset="0"/>
              </a:rPr>
              <a:t>2. Application of residues and straw of allelopathic crops as mulches or incorporated into the soil. </a:t>
            </a:r>
          </a:p>
          <a:p>
            <a:pPr marL="0" indent="0">
              <a:buNone/>
            </a:pPr>
            <a:r>
              <a:rPr lang="en-IN" sz="2400" b="0" i="0" u="none" strike="noStrike" baseline="0" dirty="0">
                <a:solidFill>
                  <a:srgbClr val="000000"/>
                </a:solidFill>
                <a:latin typeface="Times New Roman" panose="02020603050405020304" pitchFamily="18" charset="0"/>
              </a:rPr>
              <a:t>3. Use of an allelopathic crop in a rotational sequence. </a:t>
            </a:r>
          </a:p>
          <a:p>
            <a:pPr marL="0" indent="0">
              <a:buNone/>
            </a:pPr>
            <a:r>
              <a:rPr lang="en-IN" sz="2400" b="0" i="0" u="none" strike="noStrike" baseline="0" dirty="0">
                <a:solidFill>
                  <a:srgbClr val="000000"/>
                </a:solidFill>
                <a:latin typeface="Times New Roman" panose="02020603050405020304" pitchFamily="18" charset="0"/>
              </a:rPr>
              <a:t>4. Application of allelochemicals or modified allelochemicals as herbicides </a:t>
            </a:r>
          </a:p>
          <a:p>
            <a:pPr marL="0" indent="0">
              <a:buNone/>
            </a:pPr>
            <a:r>
              <a:rPr lang="en-IN" sz="2400" b="0" i="0" u="none" strike="noStrike" baseline="0" dirty="0">
                <a:solidFill>
                  <a:srgbClr val="000000"/>
                </a:solidFill>
                <a:latin typeface="Times New Roman" panose="02020603050405020304" pitchFamily="18" charset="0"/>
              </a:rPr>
              <a:t>5. Modification of crops to enhance their allelopathic effects. </a:t>
            </a:r>
          </a:p>
          <a:p>
            <a:endParaRPr lang="en-IN" dirty="0"/>
          </a:p>
        </p:txBody>
      </p:sp>
    </p:spTree>
    <p:extLst>
      <p:ext uri="{BB962C8B-B14F-4D97-AF65-F5344CB8AC3E}">
        <p14:creationId xmlns:p14="http://schemas.microsoft.com/office/powerpoint/2010/main" val="7559314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359</TotalTime>
  <Words>2947</Words>
  <Application>Microsoft Office PowerPoint</Application>
  <PresentationFormat>Custom</PresentationFormat>
  <Paragraphs>211</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To study different breeding strategies for weeds control </vt:lpstr>
      <vt:lpstr>PowerPoint Presentation</vt:lpstr>
      <vt:lpstr>PowerPoint Presentation</vt:lpstr>
      <vt:lpstr>PowerPoint Presentation</vt:lpstr>
      <vt:lpstr>Allelopathy </vt:lpstr>
      <vt:lpstr>PowerPoint Presentation</vt:lpstr>
      <vt:lpstr>PowerPoint Presentation</vt:lpstr>
      <vt:lpstr>Use of crop cultivars with allelopathic properties  </vt:lpstr>
      <vt:lpstr> Ways by which allelopathy can be used to control weeds in cropping systems  </vt:lpstr>
      <vt:lpstr>PowerPoint Presentation</vt:lpstr>
      <vt:lpstr>PowerPoint Presentation</vt:lpstr>
      <vt:lpstr>PowerPoint Presentation</vt:lpstr>
      <vt:lpstr>PowerPoint Presentation</vt:lpstr>
      <vt:lpstr>PowerPoint Presentation</vt:lpstr>
      <vt:lpstr>Screening Methods</vt:lpstr>
      <vt:lpstr>PowerPoint Presentation</vt:lpstr>
      <vt:lpstr>PowerPoint Presentation</vt:lpstr>
      <vt:lpstr>Identification of Competitive Traits</vt:lpstr>
      <vt:lpstr>PowerPoint Presentation</vt:lpstr>
      <vt:lpstr>Selecting a Competitive Ideotype </vt:lpstr>
      <vt:lpstr>PowerPoint Presentation</vt:lpstr>
      <vt:lpstr>PowerPoint Presentation</vt:lpstr>
      <vt:lpstr>Allelopathy Bioassays</vt:lpstr>
      <vt:lpstr>PowerPoint Presentation</vt:lpstr>
      <vt:lpstr>PowerPoint Presentation</vt:lpstr>
      <vt:lpstr>PowerPoint Presentation</vt:lpstr>
      <vt:lpstr>Non-conventional approaches for herbicide tolerance: </vt:lpstr>
      <vt:lpstr>1. Somaclonal variation:</vt:lpstr>
      <vt:lpstr>PowerPoint Presentation</vt:lpstr>
      <vt:lpstr>PowerPoint Presentation</vt:lpstr>
      <vt:lpstr>2. Site-directed mutagenesis:</vt:lpstr>
      <vt:lpstr>PowerPoint Presentation</vt:lpstr>
      <vt:lpstr>3. Gene editing:</vt:lpstr>
      <vt:lpstr>4. Transgenic:</vt:lpstr>
      <vt:lpstr>PowerPoint Presentation</vt:lpstr>
      <vt:lpstr>PowerPoint Presentation</vt:lpstr>
      <vt:lpstr>Detoxification </vt:lpstr>
      <vt:lpstr>Target modification</vt:lpstr>
      <vt:lpstr>PowerPoint Presentation</vt:lpstr>
      <vt:lpstr>PowerPoint Presentation</vt:lpstr>
      <vt:lpstr>PowerPoint Presentation</vt:lpstr>
      <vt:lpstr>PowerPoint Presentation</vt:lpstr>
      <vt:lpstr>Disadvantages of herbicide tolerant crops </vt:lpstr>
      <vt:lpstr>PowerPoint Presentation</vt:lpstr>
      <vt:lpstr>Advantages of transgenic herbicide tolerant crops </vt:lpstr>
      <vt:lpstr>PowerPoint Presentation</vt:lpstr>
      <vt:lpstr>Wild relatives and wild species: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study different breeding strategies for herbicide resistance</dc:title>
  <dc:creator>ashutosh kumar</dc:creator>
  <cp:lastModifiedBy>cutm</cp:lastModifiedBy>
  <cp:revision>13</cp:revision>
  <dcterms:created xsi:type="dcterms:W3CDTF">2022-02-27T18:41:19Z</dcterms:created>
  <dcterms:modified xsi:type="dcterms:W3CDTF">2023-07-11T04:59:24Z</dcterms:modified>
</cp:coreProperties>
</file>