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302" r:id="rId5"/>
    <p:sldId id="273" r:id="rId6"/>
    <p:sldId id="272" r:id="rId7"/>
    <p:sldId id="303" r:id="rId8"/>
    <p:sldId id="259" r:id="rId9"/>
    <p:sldId id="260" r:id="rId10"/>
    <p:sldId id="274" r:id="rId11"/>
    <p:sldId id="275" r:id="rId12"/>
    <p:sldId id="305" r:id="rId13"/>
    <p:sldId id="276" r:id="rId14"/>
    <p:sldId id="304" r:id="rId15"/>
    <p:sldId id="306" r:id="rId16"/>
    <p:sldId id="270" r:id="rId17"/>
    <p:sldId id="258" r:id="rId18"/>
    <p:sldId id="277" r:id="rId19"/>
    <p:sldId id="307" r:id="rId20"/>
    <p:sldId id="296" r:id="rId21"/>
    <p:sldId id="297" r:id="rId22"/>
    <p:sldId id="298" r:id="rId23"/>
    <p:sldId id="299" r:id="rId24"/>
    <p:sldId id="278" r:id="rId25"/>
    <p:sldId id="279" r:id="rId26"/>
    <p:sldId id="280" r:id="rId27"/>
    <p:sldId id="308" r:id="rId28"/>
    <p:sldId id="281" r:id="rId29"/>
    <p:sldId id="283" r:id="rId30"/>
    <p:sldId id="309" r:id="rId31"/>
    <p:sldId id="284" r:id="rId32"/>
    <p:sldId id="285" r:id="rId33"/>
    <p:sldId id="310" r:id="rId34"/>
    <p:sldId id="311" r:id="rId35"/>
    <p:sldId id="286" r:id="rId36"/>
    <p:sldId id="312" r:id="rId37"/>
    <p:sldId id="287" r:id="rId38"/>
    <p:sldId id="288" r:id="rId39"/>
    <p:sldId id="289" r:id="rId40"/>
    <p:sldId id="313" r:id="rId41"/>
    <p:sldId id="300" r:id="rId42"/>
    <p:sldId id="301" r:id="rId43"/>
    <p:sldId id="314" r:id="rId44"/>
    <p:sldId id="290" r:id="rId45"/>
    <p:sldId id="291" r:id="rId46"/>
    <p:sldId id="292" r:id="rId47"/>
    <p:sldId id="293" r:id="rId48"/>
    <p:sldId id="315" r:id="rId49"/>
    <p:sldId id="294" r:id="rId50"/>
    <p:sldId id="295" r:id="rId51"/>
    <p:sldId id="28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3" d="100"/>
          <a:sy n="63" d="100"/>
        </p:scale>
        <p:origin x="-126"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E5AED1-FC3A-4B0F-A24F-AD8C210784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F9CFD02D-CAE7-41BF-8146-88272D8B1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E7812D5A-FDFE-4887-BFE5-7F865DE4F4E1}"/>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DB8F23E7-E7D9-49D0-A314-E06DA4F4DF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A9541A0-930D-4388-BBC3-732314DBDEF6}"/>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121758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185B0-00AC-4B34-A1C1-E282C7A2B3F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C3E874F1-75AD-4643-9275-10F50B4524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64EEBFC-4115-46CB-81CA-96C9AA393A17}"/>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36BAF697-699D-47E2-B87C-F77B58A907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B8A7AB3-2ABD-4037-9427-D0D40315FEA7}"/>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92124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3044354-02AA-4650-B53E-1301303DB1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0057BA4F-9ACB-403F-9BD7-7A319F918F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B69EEA3-15DB-4A21-8670-1AC3338C03CF}"/>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8F23419F-4EC6-42A4-BC0F-B4A6AA984E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B349EE4-657F-467A-AABE-8BAD5C88A7B3}"/>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8457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BD958-6E60-4C73-812D-E3E3236F4C3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D998E6A-9239-4D8B-AB75-266278F617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42BD97D-42E0-454C-A53C-ADE0CE2D0845}"/>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4E374180-7FE2-4D0F-AF57-71D9FAF413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67D29B9-277C-455B-B0C0-7A7F91617016}"/>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365061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08758-41A9-438B-A926-799A09363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40F1C7D-EE8E-46FF-9D91-4CF76EC2F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FD94F08-3301-45CE-9EEA-12E4337063AE}"/>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F70ED883-03B2-4D59-B196-66280939C0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6B5007E-997D-4F6D-8936-0A03A2D4B257}"/>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19853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22570-D6C4-4D03-905C-300A3A0FAB1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421E92F-6EA0-450E-9710-E99BBDAA39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35636FA4-C967-445C-8969-3AEAA51BBF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52D10C71-0FFD-4CE9-8AED-ACC79D463524}"/>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6" name="Footer Placeholder 5">
            <a:extLst>
              <a:ext uri="{FF2B5EF4-FFF2-40B4-BE49-F238E27FC236}">
                <a16:creationId xmlns:a16="http://schemas.microsoft.com/office/drawing/2014/main" xmlns="" id="{12B2E76C-2A38-4BC5-86D7-C91668AEBD8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A89B826-9A65-4FF3-B864-EE76ABF8287C}"/>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19552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3A40F6-A7E1-4D4F-8814-AA9835FE939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C8DD1EA-77F6-4E9A-9F14-EF3A1BCF7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A946ABE-478E-4A75-9F59-8E7D7CEBA7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26E49893-9050-45BF-B562-603393B125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E7CA7D1-55EA-4D6B-BB04-0AEEB5E80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F08B352F-4F37-4208-BA6E-6CBF902480AA}"/>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8" name="Footer Placeholder 7">
            <a:extLst>
              <a:ext uri="{FF2B5EF4-FFF2-40B4-BE49-F238E27FC236}">
                <a16:creationId xmlns:a16="http://schemas.microsoft.com/office/drawing/2014/main" xmlns="" id="{F2984C8F-CC22-474D-BB9E-40D9AE5FFE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0D08AFF8-8105-4589-AD9F-1E0027BC858A}"/>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343926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9372F-44E0-44BC-9FDD-C72F68B3EB6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49AA084A-3CB1-47F2-A165-DE8A0303420C}"/>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4" name="Footer Placeholder 3">
            <a:extLst>
              <a:ext uri="{FF2B5EF4-FFF2-40B4-BE49-F238E27FC236}">
                <a16:creationId xmlns:a16="http://schemas.microsoft.com/office/drawing/2014/main" xmlns="" id="{325EF999-D90E-4724-A5F9-6662D326B19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D45F12F4-67EA-4381-A764-ED66660BFB42}"/>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41159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6FC8D9A-1390-4F36-BB97-4CFC430283DB}"/>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3" name="Footer Placeholder 2">
            <a:extLst>
              <a:ext uri="{FF2B5EF4-FFF2-40B4-BE49-F238E27FC236}">
                <a16:creationId xmlns:a16="http://schemas.microsoft.com/office/drawing/2014/main" xmlns="" id="{3256913D-A58A-4195-A489-C14C1103D53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44C161EC-0F29-45D2-99B3-79EF226EB749}"/>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45290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2A1CB2-90E6-4B55-949E-0514F1814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B2A5FD0-7495-4109-8A89-0C0733E901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0217491-1B31-44F3-B519-51F6D88BE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199AC67-1F91-4CE8-BBA4-3E9110CBC0B6}"/>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6" name="Footer Placeholder 5">
            <a:extLst>
              <a:ext uri="{FF2B5EF4-FFF2-40B4-BE49-F238E27FC236}">
                <a16:creationId xmlns:a16="http://schemas.microsoft.com/office/drawing/2014/main" xmlns="" id="{15E39A72-8A3A-4F81-803E-F319CED859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38A5F31F-D801-44A0-9951-256FB233FD0B}"/>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159723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AC37AF-41FD-479F-9A7F-5714B3BA8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BC084D73-ECDE-4845-BAFF-895D7D1122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6CE6FA14-E82E-4AD5-9230-06F6C575A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E34EF65-4E2D-4335-8CAC-4E9B17BC9AE8}"/>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6" name="Footer Placeholder 5">
            <a:extLst>
              <a:ext uri="{FF2B5EF4-FFF2-40B4-BE49-F238E27FC236}">
                <a16:creationId xmlns:a16="http://schemas.microsoft.com/office/drawing/2014/main" xmlns="" id="{E287ABB0-1229-4DA1-BF86-A4B5FC12C76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A9FA117-6B8F-4AE5-B4A5-175FD5D3F3D4}"/>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69105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36A0FCE-A022-4CCB-BD58-F069C4DAA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BDE7654-46F9-4BC1-B943-6B91BBFCBE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B7E52B6-7CC9-44FE-9D43-ADB3F043D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2C1210E9-34A2-4DFB-AF17-6A2FC62706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FEF77786-C9F0-4AF3-8F22-D12979C792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26564-BFA8-4D15-910B-D373C877DA13}" type="slidenum">
              <a:rPr lang="en-IN" smtClean="0"/>
              <a:t>‹#›</a:t>
            </a:fld>
            <a:endParaRPr lang="en-IN"/>
          </a:p>
        </p:txBody>
      </p:sp>
    </p:spTree>
    <p:extLst>
      <p:ext uri="{BB962C8B-B14F-4D97-AF65-F5344CB8AC3E}">
        <p14:creationId xmlns:p14="http://schemas.microsoft.com/office/powerpoint/2010/main" val="2124911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1FA38-757C-4797-844C-5F386C83261C}"/>
              </a:ext>
            </a:extLst>
          </p:cNvPr>
          <p:cNvSpPr>
            <a:spLocks noGrp="1"/>
          </p:cNvSpPr>
          <p:nvPr>
            <p:ph type="ctrTitle"/>
          </p:nvPr>
        </p:nvSpPr>
        <p:spPr>
          <a:xfrm>
            <a:off x="1524000" y="2753360"/>
            <a:ext cx="9144000" cy="2031999"/>
          </a:xfrm>
          <a:solidFill>
            <a:schemeClr val="accent2"/>
          </a:solidFill>
        </p:spPr>
        <p:txBody>
          <a:bodyPr>
            <a:normAutofit/>
          </a:bodyPr>
          <a:lstStyle/>
          <a:p>
            <a:r>
              <a:rPr lang="en-IN" sz="2800" b="1" i="0" u="none" strike="noStrike" baseline="0" dirty="0">
                <a:solidFill>
                  <a:srgbClr val="000000"/>
                </a:solidFill>
                <a:latin typeface="Times New Roman" panose="02020603050405020304" pitchFamily="18" charset="0"/>
              </a:rPr>
              <a:t>To study different breeding strategies for herbicide resistance 	</a:t>
            </a:r>
            <a:br>
              <a:rPr lang="en-IN" sz="2800" b="1" i="0" u="none" strike="noStrike" baseline="0" dirty="0">
                <a:solidFill>
                  <a:srgbClr val="000000"/>
                </a:solidFill>
                <a:latin typeface="Times New Roman" panose="02020603050405020304" pitchFamily="18" charset="0"/>
              </a:rPr>
            </a:br>
            <a:endParaRPr lang="en-IN" sz="2800" b="1" dirty="0"/>
          </a:p>
        </p:txBody>
      </p:sp>
    </p:spTree>
    <p:extLst>
      <p:ext uri="{BB962C8B-B14F-4D97-AF65-F5344CB8AC3E}">
        <p14:creationId xmlns:p14="http://schemas.microsoft.com/office/powerpoint/2010/main" val="137008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D7387D2-AE9D-48B7-95D0-55CADDAFAEF1}"/>
              </a:ext>
            </a:extLst>
          </p:cNvPr>
          <p:cNvSpPr>
            <a:spLocks noGrp="1"/>
          </p:cNvSpPr>
          <p:nvPr>
            <p:ph idx="1"/>
          </p:nvPr>
        </p:nvSpPr>
        <p:spPr>
          <a:xfrm>
            <a:off x="838200" y="1564640"/>
            <a:ext cx="10515600" cy="4612323"/>
          </a:xfrm>
        </p:spPr>
        <p:txBody>
          <a:bodyPr/>
          <a:lstStyle/>
          <a:p>
            <a:pPr algn="l"/>
            <a:r>
              <a:rPr lang="en-IN" sz="2400" b="0" i="0" u="none" strike="noStrike" baseline="0" dirty="0">
                <a:latin typeface="Times New Roman" panose="02020603050405020304" pitchFamily="18" charset="0"/>
              </a:rPr>
              <a:t>Continuous use of the selective herbicides has led to the development of herbicide resistance in weeds.</a:t>
            </a:r>
          </a:p>
          <a:p>
            <a:pPr marL="0" indent="0" algn="l">
              <a:buNone/>
            </a:pPr>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Thus, a genotype with herbicide tolerance is required in current perspective.</a:t>
            </a:r>
          </a:p>
          <a:p>
            <a:pPr algn="l"/>
            <a:r>
              <a:rPr lang="en-IN" sz="2400" b="0" i="0" u="none" strike="noStrike" baseline="0" dirty="0">
                <a:latin typeface="Times New Roman" panose="02020603050405020304" pitchFamily="18" charset="0"/>
              </a:rPr>
              <a:t> Breeding for herbicide tolerance is being necessitated by :-</a:t>
            </a:r>
          </a:p>
          <a:p>
            <a:pPr algn="l">
              <a:buFont typeface="Wingdings" panose="05000000000000000000" pitchFamily="2" charset="2"/>
              <a:buChar char="ü"/>
            </a:pPr>
            <a:r>
              <a:rPr lang="en-IN" sz="2400" b="1" i="0" u="none" strike="noStrike" baseline="0" dirty="0">
                <a:latin typeface="Times New Roman" panose="02020603050405020304" pitchFamily="18" charset="0"/>
              </a:rPr>
              <a:t>increase in cost of hand weeding</a:t>
            </a:r>
            <a:endParaRPr lang="en-IN" sz="2400" b="1" dirty="0">
              <a:latin typeface="Times New Roman" panose="02020603050405020304" pitchFamily="18" charset="0"/>
            </a:endParaRPr>
          </a:p>
          <a:p>
            <a:pPr algn="l">
              <a:buFont typeface="Wingdings" panose="05000000000000000000" pitchFamily="2" charset="2"/>
              <a:buChar char="ü"/>
            </a:pPr>
            <a:r>
              <a:rPr lang="en-IN" sz="2400" b="1" i="0" u="none" strike="noStrike" baseline="0" dirty="0">
                <a:latin typeface="Times New Roman" panose="02020603050405020304" pitchFamily="18" charset="0"/>
              </a:rPr>
              <a:t>shortage of agricultural labours</a:t>
            </a:r>
            <a:endParaRPr lang="en-IN" sz="2400" b="1" dirty="0">
              <a:latin typeface="Times New Roman" panose="02020603050405020304" pitchFamily="18" charset="0"/>
            </a:endParaRPr>
          </a:p>
          <a:p>
            <a:pPr algn="l">
              <a:buFont typeface="Wingdings" panose="05000000000000000000" pitchFamily="2" charset="2"/>
              <a:buChar char="ü"/>
            </a:pPr>
            <a:r>
              <a:rPr lang="en-IN" sz="2400" b="1" i="0" u="none" strike="noStrike" baseline="0" dirty="0">
                <a:latin typeface="Times New Roman" panose="02020603050405020304" pitchFamily="18" charset="0"/>
              </a:rPr>
              <a:t>decrease in cost of herbicide</a:t>
            </a:r>
            <a:endParaRPr lang="en-IN" sz="2400" b="1" dirty="0">
              <a:latin typeface="Times New Roman" panose="02020603050405020304" pitchFamily="18" charset="0"/>
            </a:endParaRPr>
          </a:p>
          <a:p>
            <a:pPr algn="l">
              <a:buFont typeface="Wingdings" panose="05000000000000000000" pitchFamily="2" charset="2"/>
              <a:buChar char="ü"/>
            </a:pPr>
            <a:r>
              <a:rPr lang="en-IN" sz="2400" b="1" i="0" u="none" strike="noStrike" baseline="0" dirty="0">
                <a:latin typeface="Times New Roman" panose="02020603050405020304" pitchFamily="18" charset="0"/>
              </a:rPr>
              <a:t>increase in the effectiveness of new herbicide molecule </a:t>
            </a:r>
          </a:p>
          <a:p>
            <a:pPr algn="l">
              <a:buFont typeface="Wingdings" panose="05000000000000000000" pitchFamily="2" charset="2"/>
              <a:buChar char="ü"/>
            </a:pPr>
            <a:r>
              <a:rPr lang="en-IN" sz="2400" b="1" i="0" u="none" strike="noStrike" baseline="0" dirty="0">
                <a:latin typeface="Times New Roman" panose="02020603050405020304" pitchFamily="18" charset="0"/>
              </a:rPr>
              <a:t>and need of mechanization in intensive agriculture.</a:t>
            </a:r>
          </a:p>
          <a:p>
            <a:pPr algn="l"/>
            <a:endParaRPr lang="en-IN" dirty="0"/>
          </a:p>
        </p:txBody>
      </p:sp>
    </p:spTree>
    <p:extLst>
      <p:ext uri="{BB962C8B-B14F-4D97-AF65-F5344CB8AC3E}">
        <p14:creationId xmlns:p14="http://schemas.microsoft.com/office/powerpoint/2010/main" val="945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20194EE7-7175-476C-9B95-A66D493031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3520" y="843280"/>
            <a:ext cx="9204960" cy="5039360"/>
          </a:xfrm>
        </p:spPr>
      </p:pic>
    </p:spTree>
    <p:extLst>
      <p:ext uri="{BB962C8B-B14F-4D97-AF65-F5344CB8AC3E}">
        <p14:creationId xmlns:p14="http://schemas.microsoft.com/office/powerpoint/2010/main" val="1884021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75CEA3-0B6D-4271-A46D-DDE3553E790A}"/>
              </a:ext>
            </a:extLst>
          </p:cNvPr>
          <p:cNvSpPr>
            <a:spLocks noGrp="1"/>
          </p:cNvSpPr>
          <p:nvPr>
            <p:ph idx="1"/>
          </p:nvPr>
        </p:nvSpPr>
        <p:spPr/>
        <p:txBody>
          <a:bodyPr/>
          <a:lstStyle/>
          <a:p>
            <a:r>
              <a:rPr lang="en-US" dirty="0"/>
              <a:t>Which of the following is photosynthetic inhibitor?</a:t>
            </a:r>
          </a:p>
          <a:p>
            <a:pPr marL="514350" indent="-514350">
              <a:buAutoNum type="alphaLcPeriod"/>
            </a:pPr>
            <a:r>
              <a:rPr lang="en-US" dirty="0"/>
              <a:t>Glyphosate</a:t>
            </a:r>
          </a:p>
          <a:p>
            <a:pPr marL="514350" indent="-514350">
              <a:buAutoNum type="alphaLcPeriod"/>
            </a:pPr>
            <a:r>
              <a:rPr lang="en-US" dirty="0"/>
              <a:t>Atrazine</a:t>
            </a:r>
          </a:p>
          <a:p>
            <a:pPr marL="514350" indent="-514350">
              <a:buAutoNum type="alphaLcPeriod"/>
            </a:pPr>
            <a:r>
              <a:rPr lang="en-US" dirty="0"/>
              <a:t>Paraquat</a:t>
            </a:r>
          </a:p>
          <a:p>
            <a:pPr marL="514350" indent="-514350">
              <a:buAutoNum type="alphaLcPeriod"/>
            </a:pPr>
            <a:r>
              <a:rPr lang="en-US" dirty="0"/>
              <a:t>2,4-D</a:t>
            </a:r>
          </a:p>
          <a:p>
            <a:pPr marL="514350" indent="-514350">
              <a:buAutoNum type="alphaLcPeriod"/>
            </a:pPr>
            <a:endParaRPr lang="en-IN" dirty="0"/>
          </a:p>
        </p:txBody>
      </p:sp>
    </p:spTree>
    <p:extLst>
      <p:ext uri="{BB962C8B-B14F-4D97-AF65-F5344CB8AC3E}">
        <p14:creationId xmlns:p14="http://schemas.microsoft.com/office/powerpoint/2010/main" val="661880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6D392F-DC18-425B-8021-B6E681534673}"/>
              </a:ext>
            </a:extLst>
          </p:cNvPr>
          <p:cNvSpPr>
            <a:spLocks noGrp="1"/>
          </p:cNvSpPr>
          <p:nvPr>
            <p:ph idx="1"/>
          </p:nvPr>
        </p:nvSpPr>
        <p:spPr>
          <a:xfrm>
            <a:off x="1000760" y="883920"/>
            <a:ext cx="10515600" cy="5414963"/>
          </a:xfrm>
        </p:spPr>
        <p:txBody>
          <a:bodyPr>
            <a:noAutofit/>
          </a:bodyPr>
          <a:lstStyle/>
          <a:p>
            <a:pPr marL="457200" indent="-457200" algn="l">
              <a:buAutoNum type="arabicPeriod"/>
            </a:pPr>
            <a:r>
              <a:rPr lang="en-IN" sz="2400" b="1" i="0" u="none" strike="noStrike" baseline="0" dirty="0" err="1">
                <a:latin typeface="Times New Roman" panose="02020603050405020304" pitchFamily="18" charset="0"/>
              </a:rPr>
              <a:t>ACCase</a:t>
            </a:r>
            <a:r>
              <a:rPr lang="en-IN" sz="2400" b="1" i="0" u="none" strike="noStrike" baseline="0" dirty="0">
                <a:latin typeface="Times New Roman" panose="02020603050405020304" pitchFamily="18" charset="0"/>
              </a:rPr>
              <a:t> inhibitors: </a:t>
            </a:r>
            <a:r>
              <a:rPr lang="en-IN" sz="2400" b="0" i="0" u="none" strike="noStrike" baseline="0" dirty="0">
                <a:latin typeface="Times New Roman" panose="02020603050405020304" pitchFamily="18" charset="0"/>
              </a:rPr>
              <a:t>Inhibition of Acetyl coenzyme A carboxylase (</a:t>
            </a:r>
            <a:r>
              <a:rPr lang="en-IN" sz="2400" b="0" i="0" u="none" strike="noStrike" baseline="0" dirty="0" err="1">
                <a:latin typeface="Times New Roman" panose="02020603050405020304" pitchFamily="18" charset="0"/>
              </a:rPr>
              <a:t>ACCase</a:t>
            </a:r>
            <a:r>
              <a:rPr lang="en-IN" sz="2400" b="0" i="0" u="none" strike="noStrike" baseline="0" dirty="0">
                <a:latin typeface="Times New Roman" panose="02020603050405020304" pitchFamily="18" charset="0"/>
              </a:rPr>
              <a:t>) affects lipid metabolism </a:t>
            </a:r>
            <a:r>
              <a:rPr lang="en-IN" sz="2400" b="1" i="0" u="sng" strike="noStrike" baseline="0" dirty="0">
                <a:latin typeface="Times New Roman" panose="02020603050405020304" pitchFamily="18" charset="0"/>
              </a:rPr>
              <a:t>affecting cell membrane </a:t>
            </a:r>
            <a:r>
              <a:rPr lang="en-IN" sz="2400" b="0" i="0" u="none" strike="noStrike" baseline="0" dirty="0">
                <a:latin typeface="Times New Roman" panose="02020603050405020304" pitchFamily="18" charset="0"/>
              </a:rPr>
              <a:t>production in the meristems of the grass plant.</a:t>
            </a:r>
          </a:p>
          <a:p>
            <a:pPr marL="0" indent="0" algn="l">
              <a:buNone/>
            </a:pPr>
            <a:endParaRPr lang="en-IN" sz="2400" b="0" i="0" u="none" strike="noStrike" baseline="0" dirty="0">
              <a:latin typeface="Times New Roman" panose="02020603050405020304" pitchFamily="18" charset="0"/>
            </a:endParaRPr>
          </a:p>
          <a:p>
            <a:pPr marL="0" indent="0" algn="l">
              <a:buNone/>
            </a:pPr>
            <a:r>
              <a:rPr lang="en-IN" sz="2400" b="1" i="0" u="none" strike="noStrike" baseline="0" dirty="0">
                <a:latin typeface="Times New Roman" panose="02020603050405020304" pitchFamily="18" charset="0"/>
              </a:rPr>
              <a:t>2. EPSPS inhibitors: </a:t>
            </a:r>
            <a:r>
              <a:rPr lang="en-IN" sz="2400" b="0" i="0" u="none" strike="noStrike" baseline="0" dirty="0">
                <a:latin typeface="Times New Roman" panose="02020603050405020304" pitchFamily="18" charset="0"/>
              </a:rPr>
              <a:t>Inhibition of </a:t>
            </a:r>
            <a:r>
              <a:rPr lang="en-IN" sz="2400" b="0" i="0" u="none" strike="noStrike" baseline="0" dirty="0" err="1">
                <a:latin typeface="Times New Roman" panose="02020603050405020304" pitchFamily="18" charset="0"/>
              </a:rPr>
              <a:t>enolpyruvylshikimate</a:t>
            </a:r>
            <a:r>
              <a:rPr lang="en-IN" sz="2400" b="0" i="0" u="none" strike="noStrike" baseline="0" dirty="0">
                <a:latin typeface="Times New Roman" panose="02020603050405020304" pitchFamily="18" charset="0"/>
              </a:rPr>
              <a:t> 3- phosphate synthase enzyme (EPSPS) creates problem in </a:t>
            </a:r>
            <a:r>
              <a:rPr lang="en-IN" sz="2400" b="1" i="0" u="sng" strike="noStrike" baseline="0" dirty="0">
                <a:latin typeface="Times New Roman" panose="02020603050405020304" pitchFamily="18" charset="0"/>
              </a:rPr>
              <a:t>synthesis of aromatic amino acids </a:t>
            </a:r>
            <a:r>
              <a:rPr lang="en-IN" sz="2400" b="0" i="0" u="none" strike="noStrike" baseline="0" dirty="0">
                <a:latin typeface="Times New Roman" panose="02020603050405020304" pitchFamily="18" charset="0"/>
              </a:rPr>
              <a:t>(tryptophan, phenylalanine and tyrosine).</a:t>
            </a:r>
          </a:p>
          <a:p>
            <a:pPr marL="0" indent="0" algn="l">
              <a:buNone/>
            </a:pPr>
            <a:endParaRPr lang="en-IN" sz="2400" b="0" i="0" u="none" strike="noStrike" baseline="0" dirty="0">
              <a:latin typeface="Times New Roman" panose="02020603050405020304" pitchFamily="18" charset="0"/>
            </a:endParaRPr>
          </a:p>
          <a:p>
            <a:pPr marL="0" indent="0" algn="l">
              <a:buNone/>
            </a:pPr>
            <a:r>
              <a:rPr lang="en-IN" sz="2400" b="1" i="0" u="none" strike="noStrike" baseline="0" dirty="0">
                <a:latin typeface="Times New Roman" panose="02020603050405020304" pitchFamily="18" charset="0"/>
              </a:rPr>
              <a:t>3. Synthetic auxins: </a:t>
            </a:r>
            <a:r>
              <a:rPr lang="en-IN" sz="2400" b="0" i="0" u="none" strike="noStrike" baseline="0" dirty="0">
                <a:latin typeface="Times New Roman" panose="02020603050405020304" pitchFamily="18" charset="0"/>
              </a:rPr>
              <a:t>It mimics plant hormone and thus affects various process cell growth, </a:t>
            </a:r>
            <a:r>
              <a:rPr lang="en-IN" sz="2400" b="1" i="0" u="sng" strike="noStrike" baseline="0" dirty="0">
                <a:latin typeface="Times New Roman" panose="02020603050405020304" pitchFamily="18" charset="0"/>
              </a:rPr>
              <a:t>cell division, cell differentiation, morphogenesis </a:t>
            </a:r>
            <a:r>
              <a:rPr lang="en-IN" sz="2400" b="0" i="0" u="none" strike="noStrike" baseline="0" dirty="0">
                <a:latin typeface="Times New Roman" panose="02020603050405020304" pitchFamily="18" charset="0"/>
              </a:rPr>
              <a:t>etc.</a:t>
            </a:r>
          </a:p>
        </p:txBody>
      </p:sp>
    </p:spTree>
    <p:extLst>
      <p:ext uri="{BB962C8B-B14F-4D97-AF65-F5344CB8AC3E}">
        <p14:creationId xmlns:p14="http://schemas.microsoft.com/office/powerpoint/2010/main" val="1283771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25E2AE-326D-4453-96B6-17D2998981D6}"/>
              </a:ext>
            </a:extLst>
          </p:cNvPr>
          <p:cNvSpPr>
            <a:spLocks noGrp="1"/>
          </p:cNvSpPr>
          <p:nvPr>
            <p:ph idx="1"/>
          </p:nvPr>
        </p:nvSpPr>
        <p:spPr/>
        <p:txBody>
          <a:bodyPr/>
          <a:lstStyle/>
          <a:p>
            <a:pPr marL="0" indent="0" algn="just">
              <a:buNone/>
            </a:pPr>
            <a:r>
              <a:rPr lang="en-IN" sz="2800" b="1" i="0" u="none" strike="noStrike" baseline="0" dirty="0">
                <a:latin typeface="Times New Roman" panose="02020603050405020304" pitchFamily="18" charset="0"/>
              </a:rPr>
              <a:t>4. Photosystem-II inhibitors: </a:t>
            </a:r>
            <a:r>
              <a:rPr lang="en-IN" sz="2800" b="0" i="0" u="none" strike="noStrike" baseline="0" dirty="0">
                <a:latin typeface="Times New Roman" panose="02020603050405020304" pitchFamily="18" charset="0"/>
              </a:rPr>
              <a:t>It creates problem in electron flow from water to NADPH2+ in photosynthesis. As a result, oxidation reactions occur in excess resulting in plant death.</a:t>
            </a:r>
          </a:p>
          <a:p>
            <a:pPr marL="0" indent="0" algn="just">
              <a:buNone/>
            </a:pPr>
            <a:endParaRPr lang="en-IN" sz="2800" b="0" i="0" u="none" strike="noStrike" baseline="0" dirty="0">
              <a:latin typeface="Times New Roman" panose="02020603050405020304" pitchFamily="18" charset="0"/>
            </a:endParaRPr>
          </a:p>
          <a:p>
            <a:pPr marL="0" indent="0" algn="just">
              <a:buNone/>
            </a:pPr>
            <a:r>
              <a:rPr lang="en-IN" sz="2800" b="1" i="0" u="none" strike="noStrike" baseline="0" dirty="0">
                <a:latin typeface="Times New Roman" panose="02020603050405020304" pitchFamily="18" charset="0"/>
              </a:rPr>
              <a:t>5. Photosystem-I inhibitors: </a:t>
            </a:r>
            <a:r>
              <a:rPr lang="en-IN" sz="2800" b="0" i="0" u="none" strike="noStrike" baseline="0" dirty="0">
                <a:latin typeface="Times New Roman" panose="02020603050405020304" pitchFamily="18" charset="0"/>
              </a:rPr>
              <a:t>It removes electron from the normal pathway through </a:t>
            </a:r>
            <a:r>
              <a:rPr lang="en-IN" sz="2800" b="0" i="0" u="none" strike="noStrike" baseline="0" dirty="0" err="1">
                <a:latin typeface="Times New Roman" panose="02020603050405020304" pitchFamily="18" charset="0"/>
              </a:rPr>
              <a:t>FeS</a:t>
            </a:r>
            <a:r>
              <a:rPr lang="en-IN" sz="2800" b="0" i="0" u="none" strike="noStrike" baseline="0" dirty="0">
                <a:latin typeface="Times New Roman" panose="02020603050405020304" pitchFamily="18" charset="0"/>
              </a:rPr>
              <a:t> to </a:t>
            </a:r>
            <a:r>
              <a:rPr lang="en-IN" sz="2800" b="0" i="0" u="none" strike="noStrike" baseline="0" dirty="0" err="1">
                <a:latin typeface="Times New Roman" panose="02020603050405020304" pitchFamily="18" charset="0"/>
              </a:rPr>
              <a:t>Fdx</a:t>
            </a:r>
            <a:r>
              <a:rPr lang="en-IN" sz="2800" b="0" i="0" u="none" strike="noStrike" baseline="0" dirty="0">
                <a:latin typeface="Times New Roman" panose="02020603050405020304" pitchFamily="18" charset="0"/>
              </a:rPr>
              <a:t> to NADP leading to direct discharge of electrons on oxygen. Production of this extra amount of reactive oxygen species is not tolerated by the cell leading to plant death.</a:t>
            </a:r>
            <a:endParaRPr lang="en-IN" sz="2800" dirty="0"/>
          </a:p>
          <a:p>
            <a:pPr marL="0" indent="0">
              <a:buNone/>
            </a:pPr>
            <a:endParaRPr lang="en-IN" dirty="0"/>
          </a:p>
        </p:txBody>
      </p:sp>
    </p:spTree>
    <p:extLst>
      <p:ext uri="{BB962C8B-B14F-4D97-AF65-F5344CB8AC3E}">
        <p14:creationId xmlns:p14="http://schemas.microsoft.com/office/powerpoint/2010/main" val="232154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D449E54-9CE1-4499-BBA5-98810A10DE9D}"/>
              </a:ext>
            </a:extLst>
          </p:cNvPr>
          <p:cNvSpPr>
            <a:spLocks noGrp="1"/>
          </p:cNvSpPr>
          <p:nvPr>
            <p:ph idx="1"/>
          </p:nvPr>
        </p:nvSpPr>
        <p:spPr/>
        <p:txBody>
          <a:bodyPr/>
          <a:lstStyle/>
          <a:p>
            <a:r>
              <a:rPr lang="en-US" dirty="0"/>
              <a:t>2, 4 D affects</a:t>
            </a:r>
          </a:p>
          <a:p>
            <a:pPr marL="514350" indent="-514350">
              <a:buAutoNum type="alphaLcPeriod"/>
            </a:pPr>
            <a:r>
              <a:rPr lang="en-IN" sz="2800" i="0" strike="noStrike" baseline="0" dirty="0">
                <a:latin typeface="Times New Roman" panose="02020603050405020304" pitchFamily="18" charset="0"/>
              </a:rPr>
              <a:t>cell division</a:t>
            </a:r>
          </a:p>
          <a:p>
            <a:pPr marL="514350" indent="-514350">
              <a:buAutoNum type="alphaLcPeriod"/>
            </a:pPr>
            <a:r>
              <a:rPr lang="en-IN" sz="2800" i="0" strike="noStrike" baseline="0" dirty="0">
                <a:latin typeface="Times New Roman" panose="02020603050405020304" pitchFamily="18" charset="0"/>
              </a:rPr>
              <a:t> cell differentiation</a:t>
            </a:r>
          </a:p>
          <a:p>
            <a:pPr marL="514350" indent="-514350">
              <a:buAutoNum type="alphaLcPeriod"/>
            </a:pPr>
            <a:r>
              <a:rPr lang="en-IN" sz="2800" i="0" strike="noStrike" baseline="0" dirty="0">
                <a:latin typeface="Times New Roman" panose="02020603050405020304" pitchFamily="18" charset="0"/>
              </a:rPr>
              <a:t>Morphogenesis</a:t>
            </a:r>
          </a:p>
          <a:p>
            <a:pPr marL="514350" indent="-514350">
              <a:buAutoNum type="alphaLcPeriod"/>
            </a:pPr>
            <a:r>
              <a:rPr lang="en-IN" dirty="0">
                <a:latin typeface="Times New Roman" panose="02020603050405020304" pitchFamily="18" charset="0"/>
              </a:rPr>
              <a:t>All of the above</a:t>
            </a:r>
            <a:endParaRPr lang="en-US" dirty="0"/>
          </a:p>
          <a:p>
            <a:pPr marL="0" indent="0">
              <a:buNone/>
            </a:pPr>
            <a:endParaRPr lang="en-IN" dirty="0"/>
          </a:p>
        </p:txBody>
      </p:sp>
    </p:spTree>
    <p:extLst>
      <p:ext uri="{BB962C8B-B14F-4D97-AF65-F5344CB8AC3E}">
        <p14:creationId xmlns:p14="http://schemas.microsoft.com/office/powerpoint/2010/main" val="4117810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3CD23D4-2187-4EC6-A1C4-9E8C10C38E54}"/>
              </a:ext>
            </a:extLst>
          </p:cNvPr>
          <p:cNvSpPr>
            <a:spLocks noGrp="1"/>
          </p:cNvSpPr>
          <p:nvPr>
            <p:ph idx="1"/>
          </p:nvPr>
        </p:nvSpPr>
        <p:spPr>
          <a:xfrm>
            <a:off x="838200" y="1825625"/>
            <a:ext cx="10515600" cy="917575"/>
          </a:xfrm>
        </p:spPr>
        <p:txBody>
          <a:bodyPr/>
          <a:lstStyle/>
          <a:p>
            <a:pPr algn="ctr"/>
            <a:r>
              <a:rPr lang="en-US" b="1" dirty="0"/>
              <a:t>How to develop herbicide resistant crops????</a:t>
            </a:r>
            <a:endParaRPr lang="en-IN" b="1" dirty="0"/>
          </a:p>
        </p:txBody>
      </p:sp>
    </p:spTree>
    <p:extLst>
      <p:ext uri="{BB962C8B-B14F-4D97-AF65-F5344CB8AC3E}">
        <p14:creationId xmlns:p14="http://schemas.microsoft.com/office/powerpoint/2010/main" val="2820417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54BC68F-18FA-4228-805E-1AC2D29A51E1}"/>
              </a:ext>
            </a:extLst>
          </p:cNvPr>
          <p:cNvSpPr>
            <a:spLocks noGrp="1"/>
          </p:cNvSpPr>
          <p:nvPr>
            <p:ph idx="1"/>
          </p:nvPr>
        </p:nvSpPr>
        <p:spPr>
          <a:xfrm>
            <a:off x="838200" y="670560"/>
            <a:ext cx="10515600" cy="5506403"/>
          </a:xfrm>
        </p:spPr>
        <p:txBody>
          <a:bodyPr>
            <a:normAutofit/>
          </a:bodyPr>
          <a:lstStyle/>
          <a:p>
            <a:pPr algn="just"/>
            <a:r>
              <a:rPr lang="en-IN" sz="2400" b="0" u="none" strike="noStrike" baseline="0" dirty="0">
                <a:latin typeface="Times New Roman" panose="02020603050405020304" pitchFamily="18" charset="0"/>
              </a:rPr>
              <a:t>Herbicide tolerant cultivars have been developed in many crops by:- </a:t>
            </a:r>
          </a:p>
          <a:p>
            <a:pPr marL="0" indent="0" algn="just">
              <a:buNone/>
            </a:pPr>
            <a:r>
              <a:rPr lang="en-IN" sz="2400" b="1" u="none" strike="noStrike" baseline="0" dirty="0">
                <a:solidFill>
                  <a:srgbClr val="FF0000"/>
                </a:solidFill>
                <a:latin typeface="Times New Roman" panose="02020603050405020304" pitchFamily="18" charset="0"/>
              </a:rPr>
              <a:t>exploiting already available genetic variability in the germplasm or by creating mutations or by transgenic.</a:t>
            </a:r>
          </a:p>
          <a:p>
            <a:pPr algn="l"/>
            <a:r>
              <a:rPr lang="en-IN" sz="2400" b="0" u="none" strike="noStrike" baseline="0" dirty="0">
                <a:latin typeface="Times New Roman" panose="02020603050405020304" pitchFamily="18" charset="0"/>
              </a:rPr>
              <a:t>large genetic variation for tolerance to herbicide exists among various crops such as maize, wheat, rice, sunflower, soybean, chickpea, alfalfa etc. </a:t>
            </a:r>
          </a:p>
          <a:p>
            <a:pPr algn="just"/>
            <a:r>
              <a:rPr lang="en-IN" sz="2400" b="0" u="none" strike="noStrike" baseline="0" dirty="0">
                <a:latin typeface="Times New Roman" panose="02020603050405020304" pitchFamily="18" charset="0"/>
              </a:rPr>
              <a:t>Herbicide tolerance in germplasm or in mutant lines may be due to </a:t>
            </a:r>
            <a:r>
              <a:rPr lang="en-IN" sz="2400" b="1" u="sng" strike="noStrike" baseline="0" dirty="0">
                <a:latin typeface="Times New Roman" panose="02020603050405020304" pitchFamily="18" charset="0"/>
              </a:rPr>
              <a:t>altered binding site of target enzyme for herbicide, improved herbicide metabolism, sequestration of herbicide molecule and overexpression of target protein</a:t>
            </a:r>
            <a:r>
              <a:rPr lang="en-IN" sz="2400" b="0" u="none" strike="noStrike" baseline="0" dirty="0">
                <a:latin typeface="Times New Roman" panose="02020603050405020304" pitchFamily="18" charset="0"/>
              </a:rPr>
              <a:t>.</a:t>
            </a:r>
          </a:p>
          <a:p>
            <a:pPr algn="l"/>
            <a:r>
              <a:rPr lang="en-IN" sz="2400" b="0" u="none" strike="noStrike" baseline="0" dirty="0">
                <a:latin typeface="Times New Roman" panose="02020603050405020304" pitchFamily="18" charset="0"/>
              </a:rPr>
              <a:t>Herbicide resistant crop via transgenic has also been developed by taking resistant genes </a:t>
            </a:r>
            <a:r>
              <a:rPr lang="en-IN" sz="2400" b="1" u="sng" strike="noStrike" baseline="0" dirty="0">
                <a:latin typeface="Times New Roman" panose="02020603050405020304" pitchFamily="18" charset="0"/>
              </a:rPr>
              <a:t>from various sources such as bacteria </a:t>
            </a:r>
            <a:r>
              <a:rPr lang="en-IN" sz="2400" b="0" u="none" strike="noStrike" baseline="0" dirty="0">
                <a:latin typeface="Times New Roman" panose="02020603050405020304" pitchFamily="18" charset="0"/>
              </a:rPr>
              <a:t>or other plant and incorporating them into crop to make them herbicide resistant. </a:t>
            </a:r>
          </a:p>
          <a:p>
            <a:pPr algn="l"/>
            <a:r>
              <a:rPr lang="en-IN" sz="2400" b="0" u="none" strike="noStrike" baseline="0" dirty="0">
                <a:latin typeface="Times New Roman" panose="02020603050405020304" pitchFamily="18" charset="0"/>
              </a:rPr>
              <a:t>Transgenic herbicide tolerant </a:t>
            </a:r>
            <a:r>
              <a:rPr lang="en-IN" sz="2400" b="1" u="none" strike="noStrike" baseline="0" dirty="0">
                <a:latin typeface="Times New Roman" panose="02020603050405020304" pitchFamily="18" charset="0"/>
              </a:rPr>
              <a:t>crops occupy 47% of total </a:t>
            </a:r>
            <a:r>
              <a:rPr lang="en-IN" sz="2400" b="0" u="none" strike="noStrike" baseline="0" dirty="0">
                <a:latin typeface="Times New Roman" panose="02020603050405020304" pitchFamily="18" charset="0"/>
              </a:rPr>
              <a:t>area under transgenic in world.</a:t>
            </a:r>
            <a:endParaRPr lang="en-IN" sz="2400" dirty="0"/>
          </a:p>
        </p:txBody>
      </p:sp>
    </p:spTree>
    <p:extLst>
      <p:ext uri="{BB962C8B-B14F-4D97-AF65-F5344CB8AC3E}">
        <p14:creationId xmlns:p14="http://schemas.microsoft.com/office/powerpoint/2010/main" val="4158774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BF1B8D-5B90-4AEE-85E7-FD18697A5E38}"/>
              </a:ext>
            </a:extLst>
          </p:cNvPr>
          <p:cNvSpPr>
            <a:spLocks noGrp="1"/>
          </p:cNvSpPr>
          <p:nvPr>
            <p:ph type="title"/>
          </p:nvPr>
        </p:nvSpPr>
        <p:spPr/>
        <p:txBody>
          <a:bodyPr/>
          <a:lstStyle/>
          <a:p>
            <a:r>
              <a:rPr lang="en-IN" sz="1800" b="1" i="0" u="none" strike="noStrike" baseline="0" dirty="0">
                <a:latin typeface="Times New Roman" panose="02020603050405020304" pitchFamily="18" charset="0"/>
              </a:rPr>
              <a:t>Source of Herbicide tolerance:</a:t>
            </a:r>
            <a:endParaRPr lang="en-IN" dirty="0"/>
          </a:p>
        </p:txBody>
      </p:sp>
      <p:sp>
        <p:nvSpPr>
          <p:cNvPr id="3" name="Content Placeholder 2">
            <a:extLst>
              <a:ext uri="{FF2B5EF4-FFF2-40B4-BE49-F238E27FC236}">
                <a16:creationId xmlns:a16="http://schemas.microsoft.com/office/drawing/2014/main" xmlns="" id="{B8B31112-D86C-471A-B115-6C274823A2DD}"/>
              </a:ext>
            </a:extLst>
          </p:cNvPr>
          <p:cNvSpPr>
            <a:spLocks noGrp="1"/>
          </p:cNvSpPr>
          <p:nvPr>
            <p:ph idx="1"/>
          </p:nvPr>
        </p:nvSpPr>
        <p:spPr>
          <a:xfrm>
            <a:off x="838200" y="1351280"/>
            <a:ext cx="10515600" cy="4825683"/>
          </a:xfrm>
        </p:spPr>
        <p:txBody>
          <a:bodyPr>
            <a:noAutofit/>
          </a:bodyPr>
          <a:lstStyle/>
          <a:p>
            <a:pPr algn="l"/>
            <a:r>
              <a:rPr lang="en-IN" sz="2400" b="1" i="0" u="none" strike="noStrike" baseline="0" dirty="0">
                <a:latin typeface="Times New Roman" panose="02020603050405020304" pitchFamily="18" charset="0"/>
              </a:rPr>
              <a:t>1. Germplasm collections: </a:t>
            </a:r>
            <a:r>
              <a:rPr lang="en-IN" sz="2400" b="0" i="0" u="none" strike="noStrike" baseline="0" dirty="0">
                <a:latin typeface="Times New Roman" panose="02020603050405020304" pitchFamily="18" charset="0"/>
              </a:rPr>
              <a:t>Conventionally the herbicide tolerance can be found in the crop species itself or its wild and weedy relatives. </a:t>
            </a:r>
          </a:p>
          <a:p>
            <a:pPr algn="l"/>
            <a:r>
              <a:rPr lang="en-IN" sz="2400" b="0" i="0" u="none" strike="noStrike" baseline="0" dirty="0">
                <a:latin typeface="Times New Roman" panose="02020603050405020304" pitchFamily="18" charset="0"/>
              </a:rPr>
              <a:t>Several authors have reported the presence of large amount of genetic variability for several herbicide in the germplasm of different crop plants such as in chickpea, rice, </a:t>
            </a:r>
            <a:r>
              <a:rPr lang="en-IN" sz="2400" b="0" i="0" u="none" strike="noStrike" baseline="0" dirty="0" err="1">
                <a:latin typeface="Times New Roman" panose="02020603050405020304" pitchFamily="18" charset="0"/>
              </a:rPr>
              <a:t>groundnutetc</a:t>
            </a:r>
            <a:r>
              <a:rPr lang="en-IN" sz="2400" b="0" i="0" u="none" strike="noStrike" baseline="0" dirty="0">
                <a:latin typeface="Times New Roman" panose="02020603050405020304" pitchFamily="18" charset="0"/>
              </a:rPr>
              <a:t>.</a:t>
            </a:r>
          </a:p>
          <a:p>
            <a:pPr algn="l"/>
            <a:r>
              <a:rPr lang="en-IN" sz="2400" b="1" i="0" u="none" strike="noStrike" baseline="0" dirty="0">
                <a:latin typeface="Times New Roman" panose="02020603050405020304" pitchFamily="18" charset="0"/>
              </a:rPr>
              <a:t>2. Artificial random mutagenesis: </a:t>
            </a:r>
            <a:r>
              <a:rPr lang="en-IN" sz="2400" b="0" i="0" u="none" strike="noStrike" baseline="0" dirty="0">
                <a:latin typeface="Times New Roman" panose="02020603050405020304" pitchFamily="18" charset="0"/>
              </a:rPr>
              <a:t>Herbicides generally target a specific enzyme </a:t>
            </a:r>
          </a:p>
          <a:p>
            <a:pPr algn="l"/>
            <a:r>
              <a:rPr lang="en-IN" sz="2400" b="0" i="0" u="none" strike="noStrike" baseline="0" dirty="0">
                <a:latin typeface="Times New Roman" panose="02020603050405020304" pitchFamily="18" charset="0"/>
              </a:rPr>
              <a:t>and even a small artificial mutation created by random mutagenesis at specific site so that enzyme can be a source of tolerance to herbicide </a:t>
            </a:r>
          </a:p>
          <a:p>
            <a:pPr algn="l"/>
            <a:r>
              <a:rPr lang="en-IN" sz="2400" b="0" i="0" u="none" strike="noStrike" baseline="0" dirty="0">
                <a:latin typeface="Times New Roman" panose="02020603050405020304" pitchFamily="18" charset="0"/>
              </a:rPr>
              <a:t>e.g. EMS mutagenesis in </a:t>
            </a:r>
            <a:r>
              <a:rPr lang="en-IN" sz="2400" b="0" i="0" u="none" strike="noStrike" baseline="0" dirty="0" err="1">
                <a:latin typeface="Times New Roman" panose="02020603050405020304" pitchFamily="18" charset="0"/>
              </a:rPr>
              <a:t>arabidopsis</a:t>
            </a:r>
            <a:r>
              <a:rPr lang="en-IN" sz="2400" b="0" i="0" u="none" strike="noStrike" baseline="0" dirty="0">
                <a:latin typeface="Times New Roman" panose="02020603050405020304" pitchFamily="18" charset="0"/>
              </a:rPr>
              <a:t> for sulfonylurea and </a:t>
            </a:r>
            <a:r>
              <a:rPr lang="en-IN" sz="2400" b="0" i="0" u="none" strike="noStrike" baseline="0" dirty="0" err="1">
                <a:latin typeface="Times New Roman" panose="02020603050405020304" pitchFamily="18" charset="0"/>
              </a:rPr>
              <a:t>imidazolinone</a:t>
            </a:r>
            <a:r>
              <a:rPr lang="en-IN" sz="2400" b="0" i="0" u="none" strike="noStrike" baseline="0" dirty="0">
                <a:latin typeface="Times New Roman" panose="02020603050405020304" pitchFamily="18" charset="0"/>
              </a:rPr>
              <a:t>, in soybean for sulfonylurea, in sunflower for </a:t>
            </a:r>
            <a:r>
              <a:rPr lang="en-IN" sz="2400" b="0" i="0" u="none" strike="noStrike" baseline="0" dirty="0" err="1">
                <a:latin typeface="Times New Roman" panose="02020603050405020304" pitchFamily="18" charset="0"/>
              </a:rPr>
              <a:t>imidazolinone</a:t>
            </a:r>
            <a:r>
              <a:rPr lang="en-IN" sz="2400" b="0" i="0" u="none" strike="noStrike" baseline="0" dirty="0">
                <a:latin typeface="Times New Roman" panose="02020603050405020304" pitchFamily="18" charset="0"/>
              </a:rPr>
              <a:t> etc.</a:t>
            </a:r>
          </a:p>
          <a:p>
            <a:pPr algn="l"/>
            <a:r>
              <a:rPr lang="en-IN" sz="2400" b="0" i="0" u="none" strike="noStrike" baseline="0" dirty="0">
                <a:latin typeface="Times New Roman" panose="02020603050405020304" pitchFamily="18" charset="0"/>
              </a:rPr>
              <a:t> Similarly, mutation by sodium </a:t>
            </a:r>
            <a:r>
              <a:rPr lang="en-IN" sz="2400" b="0" i="0" u="none" strike="noStrike" baseline="0" dirty="0" err="1">
                <a:latin typeface="Times New Roman" panose="02020603050405020304" pitchFamily="18" charset="0"/>
              </a:rPr>
              <a:t>azide</a:t>
            </a:r>
            <a:r>
              <a:rPr lang="en-IN" sz="2400" dirty="0">
                <a:latin typeface="Times New Roman" panose="02020603050405020304" pitchFamily="18" charset="0"/>
              </a:rPr>
              <a:t> </a:t>
            </a:r>
            <a:r>
              <a:rPr lang="en-IN" sz="2400" b="0" i="0" u="none" strike="noStrike" baseline="0" dirty="0">
                <a:latin typeface="Times New Roman" panose="02020603050405020304" pitchFamily="18" charset="0"/>
              </a:rPr>
              <a:t>has led to development of tolerance to </a:t>
            </a:r>
            <a:r>
              <a:rPr lang="en-IN" sz="2400" b="0" i="0" u="none" strike="noStrike" baseline="0" dirty="0" err="1">
                <a:latin typeface="Times New Roman" panose="02020603050405020304" pitchFamily="18" charset="0"/>
              </a:rPr>
              <a:t>imidazolinone</a:t>
            </a:r>
            <a:r>
              <a:rPr lang="en-IN" sz="2400" b="0" i="0" u="none" strike="noStrike" baseline="0" dirty="0">
                <a:latin typeface="Times New Roman" panose="02020603050405020304" pitchFamily="18" charset="0"/>
              </a:rPr>
              <a:t> in wheat.</a:t>
            </a:r>
          </a:p>
        </p:txBody>
      </p:sp>
    </p:spTree>
    <p:extLst>
      <p:ext uri="{BB962C8B-B14F-4D97-AF65-F5344CB8AC3E}">
        <p14:creationId xmlns:p14="http://schemas.microsoft.com/office/powerpoint/2010/main" val="2201304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2131ADF-3B48-4AC8-B6E9-D1AA428A8938}"/>
              </a:ext>
            </a:extLst>
          </p:cNvPr>
          <p:cNvSpPr>
            <a:spLocks noGrp="1"/>
          </p:cNvSpPr>
          <p:nvPr>
            <p:ph idx="1"/>
          </p:nvPr>
        </p:nvSpPr>
        <p:spPr>
          <a:xfrm>
            <a:off x="838200" y="690880"/>
            <a:ext cx="10515600" cy="5486083"/>
          </a:xfrm>
        </p:spPr>
        <p:txBody>
          <a:bodyPr>
            <a:normAutofit/>
          </a:bodyPr>
          <a:lstStyle/>
          <a:p>
            <a:pPr marL="0" indent="0" algn="just">
              <a:buNone/>
            </a:pPr>
            <a:r>
              <a:rPr lang="en-IN" sz="2800" b="1" i="0" u="none" strike="noStrike" baseline="0" dirty="0">
                <a:latin typeface="Times New Roman" panose="02020603050405020304" pitchFamily="18" charset="0"/>
              </a:rPr>
              <a:t>3. </a:t>
            </a:r>
            <a:r>
              <a:rPr lang="en-IN" sz="2400" b="1" i="0" u="none" strike="noStrike" baseline="0" dirty="0">
                <a:latin typeface="Times New Roman" panose="02020603050405020304" pitchFamily="18" charset="0"/>
                <a:cs typeface="Times New Roman" panose="02020603050405020304" pitchFamily="18" charset="0"/>
              </a:rPr>
              <a:t>Site specific mutagenesis: </a:t>
            </a:r>
            <a:r>
              <a:rPr lang="en-IN" sz="2400" b="0" i="0" u="none" strike="noStrike" baseline="0" dirty="0">
                <a:latin typeface="Times New Roman" panose="02020603050405020304" pitchFamily="18" charset="0"/>
                <a:cs typeface="Times New Roman" panose="02020603050405020304" pitchFamily="18" charset="0"/>
              </a:rPr>
              <a:t>With advancement of molecular biology and nucleotide sequence data, it has now become easy to </a:t>
            </a:r>
            <a:r>
              <a:rPr lang="en-IN" sz="2400" b="1" i="0" u="none" strike="noStrike" baseline="0" dirty="0">
                <a:latin typeface="Times New Roman" panose="02020603050405020304" pitchFamily="18" charset="0"/>
                <a:cs typeface="Times New Roman" panose="02020603050405020304" pitchFamily="18" charset="0"/>
              </a:rPr>
              <a:t>target specific domain of an enzyme and create site specific mutation </a:t>
            </a:r>
            <a:r>
              <a:rPr lang="en-IN" sz="2400" b="0" i="0" u="none" strike="noStrike" baseline="0" dirty="0">
                <a:latin typeface="Times New Roman" panose="02020603050405020304" pitchFamily="18" charset="0"/>
                <a:cs typeface="Times New Roman" panose="02020603050405020304" pitchFamily="18" charset="0"/>
              </a:rPr>
              <a:t>using genome editing tools </a:t>
            </a:r>
          </a:p>
          <a:p>
            <a:pPr marL="0" indent="0" algn="just">
              <a:buNone/>
            </a:pPr>
            <a:r>
              <a:rPr lang="en-IN" sz="2400" b="0" i="0" u="none" strike="noStrike" baseline="0" dirty="0">
                <a:latin typeface="Times New Roman" panose="02020603050405020304" pitchFamily="18" charset="0"/>
                <a:cs typeface="Times New Roman" panose="02020603050405020304" pitchFamily="18" charset="0"/>
              </a:rPr>
              <a:t>e.g. in maize, modified Acetolactate synthase (ALS) enzyme having tolerance to herbicide chlorsulfuron have been developed using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CRISPR-Cas9 technology.</a:t>
            </a:r>
          </a:p>
          <a:p>
            <a:pPr marL="0" indent="0" algn="just">
              <a:buNone/>
            </a:pPr>
            <a:endParaRPr lang="en-IN" sz="2400" b="1" dirty="0">
              <a:solidFill>
                <a:srgbClr val="FF0000"/>
              </a:solidFill>
              <a:latin typeface="Times New Roman" panose="02020603050405020304" pitchFamily="18" charset="0"/>
              <a:cs typeface="Times New Roman" panose="02020603050405020304" pitchFamily="18" charset="0"/>
            </a:endParaRPr>
          </a:p>
          <a:p>
            <a:pPr marL="0" indent="0" algn="just">
              <a:buNone/>
            </a:pPr>
            <a:endParaRPr lang="en-IN" sz="2400" b="1" i="0" u="none" strike="noStrike" baseline="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400" b="1" i="0" u="none" strike="noStrike" baseline="0" dirty="0">
                <a:latin typeface="Times New Roman" panose="02020603050405020304" pitchFamily="18" charset="0"/>
                <a:cs typeface="Times New Roman" panose="02020603050405020304" pitchFamily="18" charset="0"/>
              </a:rPr>
              <a:t>4. Transgenic: </a:t>
            </a:r>
            <a:r>
              <a:rPr lang="en-IN" sz="2400" b="0" i="0" u="none" strike="noStrike" baseline="0" dirty="0">
                <a:latin typeface="Times New Roman" panose="02020603050405020304" pitchFamily="18" charset="0"/>
                <a:cs typeface="Times New Roman" panose="02020603050405020304" pitchFamily="18" charset="0"/>
              </a:rPr>
              <a:t>Several </a:t>
            </a:r>
            <a:r>
              <a:rPr lang="en-IN" sz="2400" b="1" i="0" u="sng" strike="noStrike" baseline="0" dirty="0">
                <a:latin typeface="Times New Roman" panose="02020603050405020304" pitchFamily="18" charset="0"/>
                <a:cs typeface="Times New Roman" panose="02020603050405020304" pitchFamily="18" charset="0"/>
              </a:rPr>
              <a:t>bacterial genes </a:t>
            </a:r>
            <a:r>
              <a:rPr lang="en-IN" sz="2400" b="0" i="0" u="none" strike="noStrike" baseline="0" dirty="0">
                <a:latin typeface="Times New Roman" panose="02020603050405020304" pitchFamily="18" charset="0"/>
                <a:cs typeface="Times New Roman" panose="02020603050405020304" pitchFamily="18" charset="0"/>
              </a:rPr>
              <a:t>are known to confer tolerance to herbicide. </a:t>
            </a:r>
          </a:p>
          <a:p>
            <a:pPr marL="0" indent="0" algn="just">
              <a:buNone/>
            </a:pPr>
            <a:r>
              <a:rPr lang="en-IN" sz="2400" b="0" i="0" u="none" strike="noStrike" baseline="0" dirty="0">
                <a:latin typeface="Times New Roman" panose="02020603050405020304" pitchFamily="18" charset="0"/>
                <a:cs typeface="Times New Roman" panose="02020603050405020304" pitchFamily="18" charset="0"/>
              </a:rPr>
              <a:t>Transfer of these genes is possible using modern molecular biological tools. </a:t>
            </a:r>
          </a:p>
          <a:p>
            <a:pPr marL="0" indent="0" algn="just">
              <a:buNone/>
            </a:pPr>
            <a:r>
              <a:rPr lang="en-IN" sz="2400" b="0" i="0" u="none" strike="noStrike" baseline="0" dirty="0">
                <a:latin typeface="Times New Roman" panose="02020603050405020304" pitchFamily="18" charset="0"/>
                <a:cs typeface="Times New Roman" panose="02020603050405020304" pitchFamily="18" charset="0"/>
              </a:rPr>
              <a:t>For example, gene for tolerance to herbicides “</a:t>
            </a:r>
            <a:r>
              <a:rPr lang="en-IN" sz="2400" b="0" i="1" u="none" strike="noStrike" baseline="0" dirty="0" err="1">
                <a:latin typeface="Times New Roman" panose="02020603050405020304" pitchFamily="18" charset="0"/>
                <a:cs typeface="Times New Roman" panose="02020603050405020304" pitchFamily="18" charset="0"/>
              </a:rPr>
              <a:t>aroA</a:t>
            </a:r>
            <a:r>
              <a:rPr lang="en-IN" sz="2400" b="0" i="0" u="none" strike="noStrike" baseline="0" dirty="0">
                <a:latin typeface="Times New Roman" panose="02020603050405020304" pitchFamily="18" charset="0"/>
                <a:cs typeface="Times New Roman" panose="02020603050405020304" pitchFamily="18" charset="0"/>
              </a:rPr>
              <a:t>” has been transferred from </a:t>
            </a:r>
            <a:r>
              <a:rPr lang="en-IN" sz="2400" b="0" i="1" u="none" strike="noStrike" baseline="0" dirty="0">
                <a:latin typeface="Times New Roman" panose="02020603050405020304" pitchFamily="18" charset="0"/>
                <a:cs typeface="Times New Roman" panose="02020603050405020304" pitchFamily="18" charset="0"/>
              </a:rPr>
              <a:t>S. </a:t>
            </a:r>
            <a:r>
              <a:rPr lang="en-IN" sz="2400" i="1" dirty="0">
                <a:latin typeface="Times New Roman" panose="02020603050405020304" pitchFamily="18" charset="0"/>
                <a:cs typeface="Times New Roman" panose="02020603050405020304" pitchFamily="18" charset="0"/>
              </a:rPr>
              <a:t>typhimurium </a:t>
            </a:r>
            <a:r>
              <a:rPr lang="en-IN" sz="2400" b="0" i="0" u="none" strike="noStrike" baseline="0" dirty="0">
                <a:latin typeface="Times New Roman" panose="02020603050405020304" pitchFamily="18" charset="0"/>
                <a:cs typeface="Times New Roman" panose="02020603050405020304" pitchFamily="18" charset="0"/>
              </a:rPr>
              <a:t>to several crops for tolerance to Glyphosate. </a:t>
            </a:r>
            <a:endParaRPr lang="en-IN" sz="2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8515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0BE15FC-0D38-4A29-96E9-A78150800704}"/>
              </a:ext>
            </a:extLst>
          </p:cNvPr>
          <p:cNvSpPr>
            <a:spLocks noGrp="1"/>
          </p:cNvSpPr>
          <p:nvPr>
            <p:ph idx="1"/>
          </p:nvPr>
        </p:nvSpPr>
        <p:spPr>
          <a:xfrm>
            <a:off x="838200" y="1825625"/>
            <a:ext cx="10515600" cy="917575"/>
          </a:xfrm>
        </p:spPr>
        <p:txBody>
          <a:bodyPr/>
          <a:lstStyle/>
          <a:p>
            <a:pPr algn="ctr"/>
            <a:r>
              <a:rPr lang="en-US" b="1" dirty="0"/>
              <a:t>Why weeds are important????</a:t>
            </a:r>
            <a:endParaRPr lang="en-IN" b="1" dirty="0"/>
          </a:p>
        </p:txBody>
      </p:sp>
    </p:spTree>
    <p:extLst>
      <p:ext uri="{BB962C8B-B14F-4D97-AF65-F5344CB8AC3E}">
        <p14:creationId xmlns:p14="http://schemas.microsoft.com/office/powerpoint/2010/main" val="10403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8B9093-191C-4F04-913A-453E0E9EECCD}"/>
              </a:ext>
            </a:extLst>
          </p:cNvPr>
          <p:cNvSpPr>
            <a:spLocks noGrp="1"/>
          </p:cNvSpPr>
          <p:nvPr>
            <p:ph type="title"/>
          </p:nvPr>
        </p:nvSpPr>
        <p:spPr/>
        <p:txBody>
          <a:bodyPr/>
          <a:lstStyle/>
          <a:p>
            <a:r>
              <a:rPr lang="en-IN" sz="1800" b="1" i="0" u="none" strike="noStrike" baseline="0" dirty="0">
                <a:latin typeface="Times New Roman" panose="02020603050405020304" pitchFamily="18" charset="0"/>
              </a:rPr>
              <a:t>Molecular mechanism of herbicide tolerance</a:t>
            </a:r>
            <a:endParaRPr lang="en-IN" dirty="0"/>
          </a:p>
        </p:txBody>
      </p:sp>
      <p:sp>
        <p:nvSpPr>
          <p:cNvPr id="3" name="Content Placeholder 2">
            <a:extLst>
              <a:ext uri="{FF2B5EF4-FFF2-40B4-BE49-F238E27FC236}">
                <a16:creationId xmlns:a16="http://schemas.microsoft.com/office/drawing/2014/main" xmlns="" id="{57E96F67-09FF-46CB-B08B-3651D7511A68}"/>
              </a:ext>
            </a:extLst>
          </p:cNvPr>
          <p:cNvSpPr>
            <a:spLocks noGrp="1"/>
          </p:cNvSpPr>
          <p:nvPr>
            <p:ph idx="1"/>
          </p:nvPr>
        </p:nvSpPr>
        <p:spPr/>
        <p:txBody>
          <a:bodyPr>
            <a:normAutofit/>
          </a:bodyPr>
          <a:lstStyle/>
          <a:p>
            <a:pPr marL="457200" indent="-457200" algn="l">
              <a:buAutoNum type="arabicPeriod"/>
            </a:pPr>
            <a:r>
              <a:rPr lang="en-IN" sz="2400" b="1" i="0" u="none" strike="noStrike" baseline="0" dirty="0">
                <a:latin typeface="Times New Roman" panose="02020603050405020304" pitchFamily="18" charset="0"/>
              </a:rPr>
              <a:t>Altered target site: </a:t>
            </a:r>
            <a:r>
              <a:rPr lang="en-IN" sz="2400" b="0" i="0" u="none" strike="noStrike" baseline="0" dirty="0">
                <a:latin typeface="Times New Roman" panose="02020603050405020304" pitchFamily="18" charset="0"/>
              </a:rPr>
              <a:t>Enzymes generally have domains for binding with several biomolecules. These domains are specific to different substrate or other interacting enzymes.</a:t>
            </a:r>
          </a:p>
          <a:p>
            <a:pPr marL="0" indent="0" algn="l">
              <a:buNone/>
            </a:pPr>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Herbicides generally </a:t>
            </a:r>
            <a:r>
              <a:rPr lang="en-IN" sz="2400" b="1" i="0" u="sng" strike="noStrike" baseline="0" dirty="0">
                <a:solidFill>
                  <a:srgbClr val="FF0000"/>
                </a:solidFill>
                <a:latin typeface="Times New Roman" panose="02020603050405020304" pitchFamily="18" charset="0"/>
              </a:rPr>
              <a:t>target specific domain of target protein</a:t>
            </a:r>
            <a:r>
              <a:rPr lang="en-IN" sz="2400" b="0" i="0" u="none" strike="noStrike" baseline="0" dirty="0">
                <a:latin typeface="Times New Roman" panose="02020603050405020304" pitchFamily="18" charset="0"/>
              </a:rPr>
              <a:t>, where it acts to disrupt a particular plant process or function (mode of action). </a:t>
            </a:r>
          </a:p>
          <a:p>
            <a:pPr marL="0" indent="0" algn="l">
              <a:buNone/>
            </a:pPr>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If this target site is somewhat altered (change in amino acids) without affecting its function, the herbicide no longer binds to the site of action and is unable to exert its phytotoxic effect.</a:t>
            </a:r>
            <a:endParaRPr lang="en-IN" sz="2400" dirty="0"/>
          </a:p>
        </p:txBody>
      </p:sp>
    </p:spTree>
    <p:extLst>
      <p:ext uri="{BB962C8B-B14F-4D97-AF65-F5344CB8AC3E}">
        <p14:creationId xmlns:p14="http://schemas.microsoft.com/office/powerpoint/2010/main" val="1095725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AC7641-9B7F-4DB0-A1F5-9133D783E245}"/>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2. Enhanced metabolism:</a:t>
            </a:r>
            <a:endParaRPr lang="en-IN" dirty="0"/>
          </a:p>
        </p:txBody>
      </p:sp>
      <p:sp>
        <p:nvSpPr>
          <p:cNvPr id="3" name="Content Placeholder 2">
            <a:extLst>
              <a:ext uri="{FF2B5EF4-FFF2-40B4-BE49-F238E27FC236}">
                <a16:creationId xmlns:a16="http://schemas.microsoft.com/office/drawing/2014/main" xmlns="" id="{D6FCD9D5-7CEF-4379-A51D-D9C7635AD88C}"/>
              </a:ext>
            </a:extLst>
          </p:cNvPr>
          <p:cNvSpPr>
            <a:spLocks noGrp="1"/>
          </p:cNvSpPr>
          <p:nvPr>
            <p:ph idx="1"/>
          </p:nvPr>
        </p:nvSpPr>
        <p:spPr/>
        <p:txBody>
          <a:bodyPr/>
          <a:lstStyle/>
          <a:p>
            <a:pPr algn="l"/>
            <a:r>
              <a:rPr lang="en-IN" sz="1800" b="0" i="0" u="none" strike="noStrike" baseline="0" dirty="0">
                <a:latin typeface="Times New Roman" panose="02020603050405020304" pitchFamily="18" charset="0"/>
              </a:rPr>
              <a:t>Plants have many mechanisms to degrade or solubilize the toxic compounds, this mechanism can be used by plants to degrade herbicides. </a:t>
            </a:r>
          </a:p>
          <a:p>
            <a:pPr algn="l"/>
            <a:r>
              <a:rPr lang="en-IN" sz="1800" b="0" i="0" u="none" strike="noStrike" baseline="0" dirty="0">
                <a:latin typeface="Times New Roman" panose="02020603050405020304" pitchFamily="18" charset="0"/>
              </a:rPr>
              <a:t>Therefore, a plant having enhanced metabolism of herbicide detoxifying enzymes can easily overcome the toxic effects</a:t>
            </a:r>
            <a:endParaRPr lang="en-IN" dirty="0"/>
          </a:p>
        </p:txBody>
      </p:sp>
    </p:spTree>
    <p:extLst>
      <p:ext uri="{BB962C8B-B14F-4D97-AF65-F5344CB8AC3E}">
        <p14:creationId xmlns:p14="http://schemas.microsoft.com/office/powerpoint/2010/main" val="4179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47F362-C4AE-4B7C-B81A-64EC787CF6FC}"/>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3. Compartmentalization or sequestration:</a:t>
            </a:r>
            <a:endParaRPr lang="en-IN" dirty="0"/>
          </a:p>
        </p:txBody>
      </p:sp>
      <p:sp>
        <p:nvSpPr>
          <p:cNvPr id="3" name="Content Placeholder 2">
            <a:extLst>
              <a:ext uri="{FF2B5EF4-FFF2-40B4-BE49-F238E27FC236}">
                <a16:creationId xmlns:a16="http://schemas.microsoft.com/office/drawing/2014/main" xmlns="" id="{0CE2A88D-F975-4C64-B490-7A960FB03E9C}"/>
              </a:ext>
            </a:extLst>
          </p:cNvPr>
          <p:cNvSpPr>
            <a:spLocks noGrp="1"/>
          </p:cNvSpPr>
          <p:nvPr>
            <p:ph idx="1"/>
          </p:nvPr>
        </p:nvSpPr>
        <p:spPr>
          <a:xfrm>
            <a:off x="838200" y="1690688"/>
            <a:ext cx="10515600" cy="4486275"/>
          </a:xfrm>
        </p:spPr>
        <p:txBody>
          <a:bodyPr>
            <a:normAutofit/>
          </a:bodyPr>
          <a:lstStyle/>
          <a:p>
            <a:pPr algn="just"/>
            <a:r>
              <a:rPr lang="en-IN" sz="2400" b="0" i="0" u="none" strike="noStrike" baseline="0" dirty="0">
                <a:latin typeface="Times New Roman" panose="02020603050405020304" pitchFamily="18" charset="0"/>
              </a:rPr>
              <a:t>Plants have several inherent mechanisms to exclude the </a:t>
            </a:r>
            <a:r>
              <a:rPr lang="en-IN" sz="2400" b="0" i="0" u="none" strike="noStrike" baseline="0" dirty="0" err="1">
                <a:latin typeface="Times New Roman" panose="02020603050405020304" pitchFamily="18" charset="0"/>
              </a:rPr>
              <a:t>exo</a:t>
            </a:r>
            <a:r>
              <a:rPr lang="en-IN" sz="2400" b="0" i="0" u="none" strike="noStrike" baseline="0" dirty="0">
                <a:latin typeface="Times New Roman" panose="02020603050405020304" pitchFamily="18" charset="0"/>
              </a:rPr>
              <a:t>- or endogenous toxins such as by encompassing the toxins in vacuole, releasing them with exudates, restricting their movement within plants etc. and thus preventing their harmful effects.</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In this case, a herbicide may be inactivated either through binding (sequestration) or removed from metabolically active regions of the cell to inactive regions (compartmentalization) such as cell wall, vacuole etc.</a:t>
            </a:r>
            <a:endParaRPr lang="en-IN" sz="2400" dirty="0"/>
          </a:p>
        </p:txBody>
      </p:sp>
    </p:spTree>
    <p:extLst>
      <p:ext uri="{BB962C8B-B14F-4D97-AF65-F5344CB8AC3E}">
        <p14:creationId xmlns:p14="http://schemas.microsoft.com/office/powerpoint/2010/main" val="238023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671440-F75B-482E-BF77-F39B4A9783C6}"/>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4. Over-expression of the target protein:</a:t>
            </a:r>
            <a:endParaRPr lang="en-IN" dirty="0"/>
          </a:p>
        </p:txBody>
      </p:sp>
      <p:sp>
        <p:nvSpPr>
          <p:cNvPr id="3" name="Content Placeholder 2">
            <a:extLst>
              <a:ext uri="{FF2B5EF4-FFF2-40B4-BE49-F238E27FC236}">
                <a16:creationId xmlns:a16="http://schemas.microsoft.com/office/drawing/2014/main" xmlns="" id="{BA950AFD-1E97-467A-A171-6E1CDC711120}"/>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Herbicide targets a specific protein and this target enzyme is produced in large quantities by the plant, then the effect of the herbicide becomes insignificant</a:t>
            </a:r>
            <a:endParaRPr lang="en-IN" sz="2400" dirty="0"/>
          </a:p>
        </p:txBody>
      </p:sp>
    </p:spTree>
    <p:extLst>
      <p:ext uri="{BB962C8B-B14F-4D97-AF65-F5344CB8AC3E}">
        <p14:creationId xmlns:p14="http://schemas.microsoft.com/office/powerpoint/2010/main" val="3343261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752C9D-6E0F-43BA-82E5-896BC5EFC76F}"/>
              </a:ext>
            </a:extLst>
          </p:cNvPr>
          <p:cNvSpPr>
            <a:spLocks noGrp="1"/>
          </p:cNvSpPr>
          <p:nvPr>
            <p:ph type="title"/>
          </p:nvPr>
        </p:nvSpPr>
        <p:spPr/>
        <p:txBody>
          <a:bodyPr>
            <a:normAutofit/>
          </a:bodyPr>
          <a:lstStyle/>
          <a:p>
            <a:r>
              <a:rPr lang="en-IN" sz="2400" b="1" i="0" u="none" strike="noStrike" baseline="0" dirty="0">
                <a:latin typeface="Times New Roman" panose="02020603050405020304" pitchFamily="18" charset="0"/>
              </a:rPr>
              <a:t>Conventional approaches to develop herbicide tolerant crops:</a:t>
            </a:r>
            <a:endParaRPr lang="en-IN" sz="2400" dirty="0"/>
          </a:p>
        </p:txBody>
      </p:sp>
      <p:sp>
        <p:nvSpPr>
          <p:cNvPr id="3" name="Content Placeholder 2">
            <a:extLst>
              <a:ext uri="{FF2B5EF4-FFF2-40B4-BE49-F238E27FC236}">
                <a16:creationId xmlns:a16="http://schemas.microsoft.com/office/drawing/2014/main" xmlns="" id="{99868581-6A68-4F32-AD8E-F2278909F6AD}"/>
              </a:ext>
            </a:extLst>
          </p:cNvPr>
          <p:cNvSpPr>
            <a:spLocks noGrp="1"/>
          </p:cNvSpPr>
          <p:nvPr>
            <p:ph idx="1"/>
          </p:nvPr>
        </p:nvSpPr>
        <p:spPr/>
        <p:txBody>
          <a:bodyPr>
            <a:normAutofit/>
          </a:bodyPr>
          <a:lstStyle/>
          <a:p>
            <a:pPr algn="just"/>
            <a:r>
              <a:rPr lang="en-IN" sz="2400" b="0" i="0" u="none" strike="noStrike" baseline="0" dirty="0">
                <a:latin typeface="Times New Roman" panose="02020603050405020304" pitchFamily="18" charset="0"/>
              </a:rPr>
              <a:t>Breeding with conventional approaches </a:t>
            </a:r>
            <a:r>
              <a:rPr lang="en-IN" sz="2400" b="1" i="0" u="none" strike="noStrike" baseline="0" dirty="0">
                <a:latin typeface="Times New Roman" panose="02020603050405020304" pitchFamily="18" charset="0"/>
              </a:rPr>
              <a:t>is cheaper, less regulated and highly adapted</a:t>
            </a:r>
            <a:r>
              <a:rPr lang="en-IN" sz="2400" b="0" i="0" u="none" strike="noStrike" baseline="0" dirty="0">
                <a:latin typeface="Times New Roman" panose="02020603050405020304" pitchFamily="18" charset="0"/>
              </a:rPr>
              <a:t>. </a:t>
            </a:r>
          </a:p>
          <a:p>
            <a:pPr algn="just"/>
            <a:r>
              <a:rPr lang="en-IN" sz="2400" b="0" i="0" u="none" strike="noStrike" baseline="0" dirty="0">
                <a:latin typeface="Times New Roman" panose="02020603050405020304" pitchFamily="18" charset="0"/>
              </a:rPr>
              <a:t>Apart from this transgenic and gene editing, it can be used as non-conventional breeding approaches which are highly regulated, difficult to release varieties and having less consumer acceptance.</a:t>
            </a:r>
          </a:p>
          <a:p>
            <a:pPr algn="just"/>
            <a:r>
              <a:rPr lang="en-IN" sz="2400" b="0" i="0" u="none" strike="noStrike" baseline="0" dirty="0">
                <a:latin typeface="Times New Roman" panose="02020603050405020304" pitchFamily="18" charset="0"/>
              </a:rPr>
              <a:t>There are various ways by which Herbicide Tolerant / Resistant Crops can be developed.</a:t>
            </a:r>
            <a:endParaRPr lang="en-IN" sz="2400" dirty="0">
              <a:latin typeface="Times New Roman" panose="02020603050405020304" pitchFamily="18" charset="0"/>
            </a:endParaRPr>
          </a:p>
          <a:p>
            <a:pPr algn="just"/>
            <a:r>
              <a:rPr lang="en-IN" sz="2400" b="0" i="0" u="none" strike="noStrike" baseline="0" dirty="0">
                <a:latin typeface="Times New Roman" panose="02020603050405020304" pitchFamily="18" charset="0"/>
              </a:rPr>
              <a:t> All these methods have been successfully applied for development of herbicide tolerant crops.</a:t>
            </a:r>
          </a:p>
          <a:p>
            <a:pPr algn="just"/>
            <a:r>
              <a:rPr lang="en-IN" sz="2400" b="0" i="0" u="none" strike="noStrike" baseline="0" dirty="0">
                <a:latin typeface="Times New Roman" panose="02020603050405020304" pitchFamily="18" charset="0"/>
              </a:rPr>
              <a:t>These are:</a:t>
            </a:r>
            <a:endParaRPr lang="en-IN" sz="2400" dirty="0"/>
          </a:p>
        </p:txBody>
      </p:sp>
    </p:spTree>
    <p:extLst>
      <p:ext uri="{BB962C8B-B14F-4D97-AF65-F5344CB8AC3E}">
        <p14:creationId xmlns:p14="http://schemas.microsoft.com/office/powerpoint/2010/main" val="2877921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583F3D9-2F51-4B06-8699-9E3A86152824}"/>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Screening for natural variation in various germplasm lines of diverse source.</a:t>
            </a:r>
          </a:p>
          <a:p>
            <a:pPr algn="l"/>
            <a:r>
              <a:rPr lang="en-IN" sz="2400" b="0" i="0" u="none" strike="noStrike" baseline="0" dirty="0">
                <a:latin typeface="Times New Roman" panose="02020603050405020304" pitchFamily="18" charset="0"/>
              </a:rPr>
              <a:t>Using available genes in gene pool or genes present in wild relatives.</a:t>
            </a:r>
          </a:p>
          <a:p>
            <a:pPr algn="l"/>
            <a:r>
              <a:rPr lang="en-IN" sz="2400" b="0" i="0" u="none" strike="noStrike" baseline="0" dirty="0">
                <a:latin typeface="Times New Roman" panose="02020603050405020304" pitchFamily="18" charset="0"/>
              </a:rPr>
              <a:t>Use of random mutagenesis for creating variation for tolerance to herbicide.</a:t>
            </a:r>
            <a:endParaRPr lang="en-IN" sz="2400" dirty="0"/>
          </a:p>
        </p:txBody>
      </p:sp>
    </p:spTree>
    <p:extLst>
      <p:ext uri="{BB962C8B-B14F-4D97-AF65-F5344CB8AC3E}">
        <p14:creationId xmlns:p14="http://schemas.microsoft.com/office/powerpoint/2010/main" val="3783071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FA2D0-AA5F-423D-A504-FB20C678ADB1}"/>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Germplasm Screening:</a:t>
            </a:r>
            <a:endParaRPr lang="en-IN" dirty="0"/>
          </a:p>
        </p:txBody>
      </p:sp>
      <p:sp>
        <p:nvSpPr>
          <p:cNvPr id="3" name="Content Placeholder 2">
            <a:extLst>
              <a:ext uri="{FF2B5EF4-FFF2-40B4-BE49-F238E27FC236}">
                <a16:creationId xmlns:a16="http://schemas.microsoft.com/office/drawing/2014/main" xmlns="" id="{C68B1938-9C0F-47E7-9F23-1FF53394A06A}"/>
              </a:ext>
            </a:extLst>
          </p:cNvPr>
          <p:cNvSpPr>
            <a:spLocks noGrp="1"/>
          </p:cNvSpPr>
          <p:nvPr>
            <p:ph idx="1"/>
          </p:nvPr>
        </p:nvSpPr>
        <p:spPr/>
        <p:txBody>
          <a:bodyPr>
            <a:normAutofit/>
          </a:bodyPr>
          <a:lstStyle/>
          <a:p>
            <a:pPr algn="just"/>
            <a:r>
              <a:rPr lang="en-IN" sz="2400" b="0" i="0" u="none" strike="noStrike" baseline="0" dirty="0">
                <a:latin typeface="Times New Roman" panose="02020603050405020304" pitchFamily="18" charset="0"/>
              </a:rPr>
              <a:t>Evaluation of germplasm is done by screening them under sprayed condition. </a:t>
            </a:r>
          </a:p>
          <a:p>
            <a:pPr algn="just"/>
            <a:r>
              <a:rPr lang="en-IN" sz="2400" b="0" i="0" u="none" strike="noStrike" baseline="0" dirty="0">
                <a:latin typeface="Times New Roman" panose="02020603050405020304" pitchFamily="18" charset="0"/>
              </a:rPr>
              <a:t>It can be done by growing lines and spraying various doses of herbicide application and evaluating them on various parameters such as :- </a:t>
            </a:r>
          </a:p>
          <a:p>
            <a:pPr algn="just"/>
            <a:r>
              <a:rPr lang="en-IN" sz="2400" b="0" i="0" u="none" strike="noStrike" baseline="0" dirty="0">
                <a:latin typeface="Times New Roman" panose="02020603050405020304" pitchFamily="18" charset="0"/>
              </a:rPr>
              <a:t>average plant stand, yield difference between control and sprayed, leaf damage score on 0-5 scale, floral development</a:t>
            </a:r>
            <a:r>
              <a:rPr lang="en-IN" sz="2400" dirty="0">
                <a:latin typeface="Times New Roman" panose="02020603050405020304" pitchFamily="18" charset="0"/>
              </a:rPr>
              <a:t>.</a:t>
            </a: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days to flowering and days to maturity, harvest index, photosynthetic ability, Normalized Difference Vegetation score (NDVI- </a:t>
            </a:r>
            <a:r>
              <a:rPr lang="en-IN" sz="2400" i="0" dirty="0">
                <a:solidFill>
                  <a:srgbClr val="212121"/>
                </a:solidFill>
                <a:effectLst/>
                <a:latin typeface="Merriweather" panose="020B0604020202020204" pitchFamily="2" charset="0"/>
              </a:rPr>
              <a:t>desiccation evaluation</a:t>
            </a:r>
            <a:r>
              <a:rPr lang="en-IN" sz="2400" b="0" i="0" u="none" strike="noStrike" baseline="0" dirty="0">
                <a:latin typeface="Times New Roman" panose="02020603050405020304" pitchFamily="18" charset="0"/>
              </a:rPr>
              <a:t>) etc.</a:t>
            </a:r>
          </a:p>
          <a:p>
            <a:pPr algn="just"/>
            <a:r>
              <a:rPr lang="en-IN" sz="2400" b="0" i="0" u="none" strike="noStrike" baseline="0" dirty="0">
                <a:latin typeface="Times New Roman" panose="02020603050405020304" pitchFamily="18" charset="0"/>
              </a:rPr>
              <a:t>The best line selected can be further screened intensively at multi-location in multi-year and later can be used in development of herbicide tolerant cultivar by various breeding methods</a:t>
            </a:r>
            <a:endParaRPr lang="en-IN" sz="2400" dirty="0"/>
          </a:p>
        </p:txBody>
      </p:sp>
    </p:spTree>
    <p:extLst>
      <p:ext uri="{BB962C8B-B14F-4D97-AF65-F5344CB8AC3E}">
        <p14:creationId xmlns:p14="http://schemas.microsoft.com/office/powerpoint/2010/main" val="2346548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F993E-FAE7-4840-AE6A-B30BC4C012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A56329C7-147E-4CE4-AB9C-E5AB433E004D}"/>
              </a:ext>
            </a:extLst>
          </p:cNvPr>
          <p:cNvSpPr>
            <a:spLocks noGrp="1"/>
          </p:cNvSpPr>
          <p:nvPr>
            <p:ph idx="1"/>
          </p:nvPr>
        </p:nvSpPr>
        <p:spPr/>
        <p:txBody>
          <a:bodyPr/>
          <a:lstStyle/>
          <a:p>
            <a:r>
              <a:rPr lang="en-US" dirty="0"/>
              <a:t>NDVI--------------------???</a:t>
            </a:r>
            <a:endParaRPr lang="en-IN" dirty="0"/>
          </a:p>
        </p:txBody>
      </p:sp>
    </p:spTree>
    <p:extLst>
      <p:ext uri="{BB962C8B-B14F-4D97-AF65-F5344CB8AC3E}">
        <p14:creationId xmlns:p14="http://schemas.microsoft.com/office/powerpoint/2010/main" val="1432711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E3E3CE7-6AB3-490D-89BD-D418AAE0F6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320" y="335280"/>
            <a:ext cx="10160000" cy="6096000"/>
          </a:xfrm>
          <a:prstGeom prst="rect">
            <a:avLst/>
          </a:prstGeom>
        </p:spPr>
      </p:pic>
    </p:spTree>
    <p:extLst>
      <p:ext uri="{BB962C8B-B14F-4D97-AF65-F5344CB8AC3E}">
        <p14:creationId xmlns:p14="http://schemas.microsoft.com/office/powerpoint/2010/main" val="455104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47533-5398-4AF7-8F2F-DE2AA9D30A25}"/>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Mutant Screening:</a:t>
            </a:r>
            <a:endParaRPr lang="en-IN" dirty="0"/>
          </a:p>
        </p:txBody>
      </p:sp>
      <p:sp>
        <p:nvSpPr>
          <p:cNvPr id="3" name="Content Placeholder 2">
            <a:extLst>
              <a:ext uri="{FF2B5EF4-FFF2-40B4-BE49-F238E27FC236}">
                <a16:creationId xmlns:a16="http://schemas.microsoft.com/office/drawing/2014/main" xmlns="" id="{EF177DA7-4CAC-4D1D-B888-95F959983CA1}"/>
              </a:ext>
            </a:extLst>
          </p:cNvPr>
          <p:cNvSpPr>
            <a:spLocks noGrp="1"/>
          </p:cNvSpPr>
          <p:nvPr>
            <p:ph idx="1"/>
          </p:nvPr>
        </p:nvSpPr>
        <p:spPr/>
        <p:txBody>
          <a:bodyPr>
            <a:normAutofit/>
          </a:bodyPr>
          <a:lstStyle/>
          <a:p>
            <a:pPr algn="just"/>
            <a:r>
              <a:rPr lang="en-IN" sz="2400" b="0" i="0" u="none" strike="noStrike" baseline="0" dirty="0">
                <a:latin typeface="Times New Roman" panose="02020603050405020304" pitchFamily="18" charset="0"/>
              </a:rPr>
              <a:t>Mutation is a great source of herbicide tolerance in the crops where enough variability for herbicide tolerance is not available in crop germplasm. </a:t>
            </a:r>
          </a:p>
          <a:p>
            <a:pPr algn="just"/>
            <a:r>
              <a:rPr lang="en-IN" sz="2400" b="0" i="0" u="none" strike="noStrike" baseline="0" dirty="0">
                <a:latin typeface="Times New Roman" panose="02020603050405020304" pitchFamily="18" charset="0"/>
              </a:rPr>
              <a:t>Mutation can be generated by physical and chemical mutagenesis which can be effectively utilized in developing herbicide tolerant lines. </a:t>
            </a:r>
          </a:p>
          <a:p>
            <a:pPr algn="just"/>
            <a:r>
              <a:rPr lang="en-IN" sz="2400" b="0" i="0" u="none" strike="noStrike" baseline="0" dirty="0">
                <a:latin typeface="Times New Roman" panose="02020603050405020304" pitchFamily="18" charset="0"/>
              </a:rPr>
              <a:t>Screening for herbicide tolerance in mutants is same as that of germplasm screening. </a:t>
            </a:r>
          </a:p>
          <a:p>
            <a:pPr algn="just"/>
            <a:r>
              <a:rPr lang="en-IN" sz="2400" b="0" i="0" u="none" strike="noStrike" baseline="0" dirty="0">
                <a:latin typeface="Times New Roman" panose="02020603050405020304" pitchFamily="18" charset="0"/>
              </a:rPr>
              <a:t>Lines identified can be directly released as herbicide tolerant cultivars or can be incorporated in breeding programs.</a:t>
            </a:r>
            <a:endParaRPr lang="en-IN" sz="2400" dirty="0"/>
          </a:p>
        </p:txBody>
      </p:sp>
    </p:spTree>
    <p:extLst>
      <p:ext uri="{BB962C8B-B14F-4D97-AF65-F5344CB8AC3E}">
        <p14:creationId xmlns:p14="http://schemas.microsoft.com/office/powerpoint/2010/main" val="72788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ACB363C-16B4-4F39-99E9-3FA64F5D3E9E}"/>
              </a:ext>
            </a:extLst>
          </p:cNvPr>
          <p:cNvSpPr>
            <a:spLocks noGrp="1"/>
          </p:cNvSpPr>
          <p:nvPr>
            <p:ph idx="1"/>
          </p:nvPr>
        </p:nvSpPr>
        <p:spPr>
          <a:xfrm>
            <a:off x="838200" y="812800"/>
            <a:ext cx="10515600" cy="5669280"/>
          </a:xfrm>
        </p:spPr>
        <p:txBody>
          <a:bodyPr>
            <a:noAutofit/>
          </a:bodyPr>
          <a:lstStyle/>
          <a:p>
            <a:pPr algn="just"/>
            <a:r>
              <a:rPr lang="en-IN" sz="2400" b="0" u="none" strike="noStrike" baseline="0" dirty="0">
                <a:latin typeface="Times New Roman" panose="02020603050405020304" pitchFamily="18" charset="0"/>
              </a:rPr>
              <a:t>Weeds compete with crop plants for water, nutrients, sunlight, and space and also </a:t>
            </a:r>
            <a:r>
              <a:rPr lang="en-IN" sz="2400" b="0" u="none" strike="noStrike" baseline="0" dirty="0" err="1">
                <a:latin typeface="Times New Roman" panose="02020603050405020304" pitchFamily="18" charset="0"/>
              </a:rPr>
              <a:t>harbor</a:t>
            </a:r>
            <a:r>
              <a:rPr lang="en-IN" sz="2400" b="0" u="none" strike="noStrike" baseline="0" dirty="0">
                <a:latin typeface="Times New Roman" panose="02020603050405020304" pitchFamily="18" charset="0"/>
              </a:rPr>
              <a:t> insect and disease pests.</a:t>
            </a:r>
          </a:p>
          <a:p>
            <a:pPr algn="just"/>
            <a:r>
              <a:rPr lang="en-IN" sz="2400" b="0" u="none" strike="noStrike" baseline="0" dirty="0">
                <a:latin typeface="Times New Roman" panose="02020603050405020304" pitchFamily="18" charset="0"/>
              </a:rPr>
              <a:t>With continuously increasing labour cost, manual weeding has become an expensive field operation for any crop and farmers are increasingly opting for cultivars tolerant to herbicides.</a:t>
            </a:r>
          </a:p>
          <a:p>
            <a:pPr algn="just"/>
            <a:r>
              <a:rPr lang="en-IN" sz="2400" b="0" i="0" u="none" strike="noStrike" baseline="0" dirty="0">
                <a:latin typeface="Times New Roman" panose="02020603050405020304" pitchFamily="18" charset="0"/>
              </a:rPr>
              <a:t>The losses due to weeds are estimated to be </a:t>
            </a:r>
            <a:r>
              <a:rPr lang="en-IN" sz="2400" b="1" i="0" u="none" strike="noStrike" baseline="0" dirty="0">
                <a:latin typeface="Times New Roman" panose="02020603050405020304" pitchFamily="18" charset="0"/>
              </a:rPr>
              <a:t>11 billion USD per year</a:t>
            </a:r>
            <a:r>
              <a:rPr lang="en-IN" sz="2400" b="0" i="0" u="none" strike="noStrike" baseline="0" dirty="0">
                <a:latin typeface="Times New Roman" panose="02020603050405020304" pitchFamily="18" charset="0"/>
              </a:rPr>
              <a:t>, which varied from 13.8% in transplanted rice to 76% in soybean. </a:t>
            </a:r>
          </a:p>
          <a:p>
            <a:pPr algn="just"/>
            <a:r>
              <a:rPr lang="en-IN" sz="2400" b="0" i="0" u="none" strike="noStrike" baseline="0" dirty="0">
                <a:latin typeface="Times New Roman" panose="02020603050405020304" pitchFamily="18" charset="0"/>
              </a:rPr>
              <a:t>Among all biotic stresses, weeds cause the highest potential loss (34%) with insect (18%) and pathogens (16%) being less important.</a:t>
            </a:r>
          </a:p>
          <a:p>
            <a:pPr algn="just"/>
            <a:r>
              <a:rPr lang="en-IN" sz="2400" b="0" i="0" u="none" strike="noStrike" baseline="0" dirty="0">
                <a:latin typeface="Times New Roman" panose="02020603050405020304" pitchFamily="18" charset="0"/>
              </a:rPr>
              <a:t>Initially, hand weeding dominated most weeding practices, but it was gradually replaced (in rural India wage rate for men increased up to 400% from INR 67 in 2004 to INR 276 in 2018. </a:t>
            </a:r>
          </a:p>
          <a:p>
            <a:pPr algn="just"/>
            <a:r>
              <a:rPr lang="en-IN" sz="2400" b="0" i="0" u="none" strike="noStrike" baseline="0" dirty="0">
                <a:latin typeface="Times New Roman" panose="02020603050405020304" pitchFamily="18" charset="0"/>
              </a:rPr>
              <a:t>Mechanical weed control practices are now viewed to be unsatisfactory due to the high-energy requirements and other associated costs, plus the perceived facilitation of soil erosion and compaction.</a:t>
            </a:r>
            <a:endParaRPr lang="en-IN" sz="2400" b="0" u="none" strike="noStrike" baseline="0" dirty="0">
              <a:latin typeface="Times New Roman" panose="02020603050405020304" pitchFamily="18" charset="0"/>
            </a:endParaRPr>
          </a:p>
        </p:txBody>
      </p:sp>
    </p:spTree>
    <p:extLst>
      <p:ext uri="{BB962C8B-B14F-4D97-AF65-F5344CB8AC3E}">
        <p14:creationId xmlns:p14="http://schemas.microsoft.com/office/powerpoint/2010/main" val="1956067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5F0F309-84BD-456D-A6EE-34DC6B08D5C0}"/>
              </a:ext>
            </a:extLst>
          </p:cNvPr>
          <p:cNvSpPr>
            <a:spLocks noGrp="1"/>
          </p:cNvSpPr>
          <p:nvPr>
            <p:ph idx="1"/>
          </p:nvPr>
        </p:nvSpPr>
        <p:spPr/>
        <p:txBody>
          <a:bodyPr/>
          <a:lstStyle/>
          <a:p>
            <a:r>
              <a:rPr lang="en-US" dirty="0"/>
              <a:t>When enough variation is not present, which breeding method is used?</a:t>
            </a:r>
          </a:p>
          <a:p>
            <a:pPr marL="514350" indent="-514350">
              <a:buAutoNum type="alphaLcPeriod"/>
            </a:pPr>
            <a:r>
              <a:rPr lang="en-US" dirty="0"/>
              <a:t>Mutation breeding</a:t>
            </a:r>
          </a:p>
          <a:p>
            <a:pPr marL="514350" indent="-514350">
              <a:buAutoNum type="alphaLcPeriod"/>
            </a:pPr>
            <a:r>
              <a:rPr lang="en-US" dirty="0"/>
              <a:t>Marker assisted selection</a:t>
            </a:r>
            <a:endParaRPr lang="en-IN" dirty="0"/>
          </a:p>
        </p:txBody>
      </p:sp>
    </p:spTree>
    <p:extLst>
      <p:ext uri="{BB962C8B-B14F-4D97-AF65-F5344CB8AC3E}">
        <p14:creationId xmlns:p14="http://schemas.microsoft.com/office/powerpoint/2010/main" val="1356717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0D1988-3D0B-4B00-A5C0-0592A411FC77}"/>
              </a:ext>
            </a:extLst>
          </p:cNvPr>
          <p:cNvSpPr>
            <a:spLocks noGrp="1"/>
          </p:cNvSpPr>
          <p:nvPr>
            <p:ph type="title"/>
          </p:nvPr>
        </p:nvSpPr>
        <p:spPr/>
        <p:txBody>
          <a:bodyPr>
            <a:normAutofit fontScale="90000"/>
          </a:bodyPr>
          <a:lstStyle/>
          <a:p>
            <a:r>
              <a:rPr lang="en-IN" sz="4400" b="1" i="0" u="none" strike="noStrike" baseline="0" dirty="0">
                <a:latin typeface="Times New Roman" panose="02020603050405020304" pitchFamily="18" charset="0"/>
              </a:rPr>
              <a:t>Non-conventional approaches for herbicide tolerance:</a:t>
            </a:r>
            <a:br>
              <a:rPr lang="en-IN" sz="4400" b="1" i="0" u="none" strike="noStrike" baseline="0" dirty="0">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182BAED8-FB95-4B7F-AF14-B548D5F79C22}"/>
              </a:ext>
            </a:extLst>
          </p:cNvPr>
          <p:cNvSpPr>
            <a:spLocks noGrp="1"/>
          </p:cNvSpPr>
          <p:nvPr>
            <p:ph idx="1"/>
          </p:nvPr>
        </p:nvSpPr>
        <p:spPr/>
        <p:txBody>
          <a:bodyPr>
            <a:normAutofit/>
          </a:bodyPr>
          <a:lstStyle/>
          <a:p>
            <a:pPr algn="just"/>
            <a:r>
              <a:rPr lang="en-IN" sz="2400" b="0" i="0" u="none" strike="noStrike" baseline="0" dirty="0">
                <a:latin typeface="Times New Roman" panose="02020603050405020304" pitchFamily="18" charset="0"/>
              </a:rPr>
              <a:t>Herbicide crops can also be produced by novel breeding approaches such as soma clonal variation,</a:t>
            </a:r>
            <a:r>
              <a:rPr lang="en-IN" sz="2400" dirty="0">
                <a:latin typeface="Times New Roman" panose="02020603050405020304" pitchFamily="18" charset="0"/>
              </a:rPr>
              <a:t> </a:t>
            </a:r>
            <a:r>
              <a:rPr lang="en-IN" sz="2400" b="0" i="0" u="none" strike="noStrike" baseline="0" dirty="0">
                <a:latin typeface="Times New Roman" panose="02020603050405020304" pitchFamily="18" charset="0"/>
              </a:rPr>
              <a:t>site directed mutagenesis, gene targeting, gene editing, transgenic etc. </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These approaches are nowadays used commonly to develop herbicide tolerant crops. These approaches can be characterized under following:</a:t>
            </a:r>
            <a:endParaRPr lang="en-IN" sz="2400" dirty="0"/>
          </a:p>
        </p:txBody>
      </p:sp>
    </p:spTree>
    <p:extLst>
      <p:ext uri="{BB962C8B-B14F-4D97-AF65-F5344CB8AC3E}">
        <p14:creationId xmlns:p14="http://schemas.microsoft.com/office/powerpoint/2010/main" val="1625440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ECE6A1-5E27-4115-AC2E-CF998FDFF220}"/>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1. </a:t>
            </a:r>
            <a:r>
              <a:rPr lang="en-IN" sz="4400" b="1" i="0" u="none" strike="noStrike" baseline="0" dirty="0" err="1">
                <a:latin typeface="Times New Roman" panose="02020603050405020304" pitchFamily="18" charset="0"/>
              </a:rPr>
              <a:t>Somaclonal</a:t>
            </a:r>
            <a:r>
              <a:rPr lang="en-IN" sz="4400" b="1" i="0" u="none" strike="noStrike" baseline="0" dirty="0">
                <a:latin typeface="Times New Roman" panose="02020603050405020304" pitchFamily="18" charset="0"/>
              </a:rPr>
              <a:t> variation:</a:t>
            </a:r>
            <a:endParaRPr lang="en-IN" dirty="0"/>
          </a:p>
        </p:txBody>
      </p:sp>
      <p:sp>
        <p:nvSpPr>
          <p:cNvPr id="3" name="Content Placeholder 2">
            <a:extLst>
              <a:ext uri="{FF2B5EF4-FFF2-40B4-BE49-F238E27FC236}">
                <a16:creationId xmlns:a16="http://schemas.microsoft.com/office/drawing/2014/main" xmlns="" id="{D96D99EF-0EA2-4441-A30B-146C3290C8AE}"/>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Genetic changes occurred during the tissue culture operation have been effectively utilized in development of herbicide tolerance in several cases such as in </a:t>
            </a:r>
            <a:r>
              <a:rPr lang="en-IN" sz="2400" b="0" i="1" u="none" strike="noStrike" baseline="0" dirty="0">
                <a:latin typeface="Times New Roman" panose="02020603050405020304" pitchFamily="18" charset="0"/>
              </a:rPr>
              <a:t>Brassica napus </a:t>
            </a:r>
            <a:r>
              <a:rPr lang="en-IN" sz="2400" b="0" i="0" u="none" strike="noStrike" baseline="0" dirty="0">
                <a:latin typeface="Times New Roman" panose="02020603050405020304" pitchFamily="18" charset="0"/>
              </a:rPr>
              <a:t>L.</a:t>
            </a:r>
          </a:p>
          <a:p>
            <a:pPr algn="l"/>
            <a:r>
              <a:rPr lang="en-IN" sz="2400" b="0" i="0" u="none" strike="noStrike" baseline="0" dirty="0">
                <a:latin typeface="Times New Roman" panose="02020603050405020304" pitchFamily="18" charset="0"/>
              </a:rPr>
              <a:t> for tolerance to chlorsulfuron (CS)</a:t>
            </a:r>
          </a:p>
          <a:p>
            <a:pPr algn="l"/>
            <a:r>
              <a:rPr lang="en-IN" sz="2400" b="0" i="0" u="none" strike="noStrike" baseline="0" dirty="0">
                <a:latin typeface="Times New Roman" panose="02020603050405020304" pitchFamily="18" charset="0"/>
              </a:rPr>
              <a:t>for </a:t>
            </a:r>
            <a:r>
              <a:rPr lang="en-IN" sz="2400" b="0" i="0" u="none" strike="noStrike" baseline="0" dirty="0" err="1">
                <a:latin typeface="Times New Roman" panose="02020603050405020304" pitchFamily="18" charset="0"/>
              </a:rPr>
              <a:t>difenzoquat</a:t>
            </a:r>
            <a:r>
              <a:rPr lang="en-IN" sz="2400" b="0" i="0" u="none" strike="noStrike" baseline="0" dirty="0">
                <a:latin typeface="Times New Roman" panose="02020603050405020304" pitchFamily="18" charset="0"/>
              </a:rPr>
              <a:t> in wheat</a:t>
            </a:r>
          </a:p>
          <a:p>
            <a:pPr algn="l"/>
            <a:r>
              <a:rPr lang="en-IN" sz="2400" b="0" i="0" u="none" strike="noStrike" baseline="0" dirty="0">
                <a:latin typeface="Times New Roman" panose="02020603050405020304" pitchFamily="18" charset="0"/>
              </a:rPr>
              <a:t>for glyphosate in tobacco</a:t>
            </a:r>
          </a:p>
          <a:p>
            <a:pPr algn="l"/>
            <a:r>
              <a:rPr lang="en-IN" sz="2400" b="0" i="0" u="none" strike="noStrike" baseline="0" dirty="0">
                <a:latin typeface="Times New Roman" panose="02020603050405020304" pitchFamily="18" charset="0"/>
              </a:rPr>
              <a:t> for atrazine in soybean etc.</a:t>
            </a:r>
            <a:endParaRPr lang="en-IN" sz="2400" dirty="0"/>
          </a:p>
        </p:txBody>
      </p:sp>
    </p:spTree>
    <p:extLst>
      <p:ext uri="{BB962C8B-B14F-4D97-AF65-F5344CB8AC3E}">
        <p14:creationId xmlns:p14="http://schemas.microsoft.com/office/powerpoint/2010/main" val="1149490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BAB9CE07-C89B-4100-A969-1E8E41D215E5}"/>
              </a:ext>
            </a:extLst>
          </p:cNvPr>
          <p:cNvPicPr>
            <a:picLocks noGrp="1" noChangeAspect="1"/>
          </p:cNvPicPr>
          <p:nvPr>
            <p:ph idx="1"/>
          </p:nvPr>
        </p:nvPicPr>
        <p:blipFill>
          <a:blip r:embed="rId2"/>
          <a:stretch>
            <a:fillRect/>
          </a:stretch>
        </p:blipFill>
        <p:spPr>
          <a:xfrm>
            <a:off x="965200" y="355600"/>
            <a:ext cx="10048240" cy="6217920"/>
          </a:xfrm>
          <a:prstGeom prst="rect">
            <a:avLst/>
          </a:prstGeom>
        </p:spPr>
      </p:pic>
    </p:spTree>
    <p:extLst>
      <p:ext uri="{BB962C8B-B14F-4D97-AF65-F5344CB8AC3E}">
        <p14:creationId xmlns:p14="http://schemas.microsoft.com/office/powerpoint/2010/main" val="3590127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97685F-A785-4E26-9BAF-64E0C7D35ACF}"/>
              </a:ext>
            </a:extLst>
          </p:cNvPr>
          <p:cNvSpPr>
            <a:spLocks noGrp="1"/>
          </p:cNvSpPr>
          <p:nvPr>
            <p:ph idx="1"/>
          </p:nvPr>
        </p:nvSpPr>
        <p:spPr/>
        <p:txBody>
          <a:bodyPr/>
          <a:lstStyle/>
          <a:p>
            <a:r>
              <a:rPr lang="en-US" dirty="0"/>
              <a:t>Soma clonal variants for glyphosate has been developed in</a:t>
            </a:r>
          </a:p>
          <a:p>
            <a:pPr marL="514350" indent="-514350">
              <a:buAutoNum type="alphaLcPeriod"/>
            </a:pPr>
            <a:r>
              <a:rPr lang="en-US" dirty="0"/>
              <a:t>WHEAT</a:t>
            </a:r>
          </a:p>
          <a:p>
            <a:pPr marL="514350" indent="-514350">
              <a:buAutoNum type="alphaLcPeriod"/>
            </a:pPr>
            <a:r>
              <a:rPr lang="en-US" dirty="0"/>
              <a:t>SUNFLWER</a:t>
            </a:r>
          </a:p>
          <a:p>
            <a:pPr marL="514350" indent="-514350">
              <a:buAutoNum type="alphaLcPeriod"/>
            </a:pPr>
            <a:r>
              <a:rPr lang="en-US" dirty="0"/>
              <a:t>MUSTARD</a:t>
            </a:r>
          </a:p>
          <a:p>
            <a:pPr marL="514350" indent="-514350">
              <a:buAutoNum type="alphaLcPeriod"/>
            </a:pPr>
            <a:r>
              <a:rPr lang="en-US" dirty="0"/>
              <a:t>TOBACCO</a:t>
            </a:r>
          </a:p>
          <a:p>
            <a:endParaRPr lang="en-IN" dirty="0"/>
          </a:p>
        </p:txBody>
      </p:sp>
    </p:spTree>
    <p:extLst>
      <p:ext uri="{BB962C8B-B14F-4D97-AF65-F5344CB8AC3E}">
        <p14:creationId xmlns:p14="http://schemas.microsoft.com/office/powerpoint/2010/main" val="8486461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1A3AE5-EDC2-4802-B3AA-801FD8997B3E}"/>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2. Site-directed mutagenesis:</a:t>
            </a:r>
            <a:endParaRPr lang="en-IN" dirty="0"/>
          </a:p>
        </p:txBody>
      </p:sp>
      <p:sp>
        <p:nvSpPr>
          <p:cNvPr id="3" name="Content Placeholder 2">
            <a:extLst>
              <a:ext uri="{FF2B5EF4-FFF2-40B4-BE49-F238E27FC236}">
                <a16:creationId xmlns:a16="http://schemas.microsoft.com/office/drawing/2014/main" xmlns="" id="{B69569C0-CA23-4157-8000-D136E8F3936D}"/>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Gene targeted by herbicide can be mutated at herbicide binding site in a way that it does not affect other function of that gene.</a:t>
            </a:r>
          </a:p>
          <a:p>
            <a:pPr marL="0" indent="0" algn="l">
              <a:buNone/>
            </a:pPr>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 Site directed mutagenesis approach by oligo-directed mutagenesis and engineered nucleases can be used for generating herbicide tolerant cultivars.</a:t>
            </a:r>
            <a:endParaRPr lang="en-IN" sz="2400" dirty="0"/>
          </a:p>
        </p:txBody>
      </p:sp>
    </p:spTree>
    <p:extLst>
      <p:ext uri="{BB962C8B-B14F-4D97-AF65-F5344CB8AC3E}">
        <p14:creationId xmlns:p14="http://schemas.microsoft.com/office/powerpoint/2010/main" val="2834544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69D548-809D-4ADB-9FE5-E0CE87BC764C}"/>
              </a:ext>
            </a:extLst>
          </p:cNvPr>
          <p:cNvSpPr>
            <a:spLocks noGrp="1"/>
          </p:cNvSpPr>
          <p:nvPr>
            <p:ph idx="1"/>
          </p:nvPr>
        </p:nvSpPr>
        <p:spPr>
          <a:xfrm>
            <a:off x="838200" y="1310640"/>
            <a:ext cx="10515600" cy="4866323"/>
          </a:xfrm>
        </p:spPr>
        <p:txBody>
          <a:bodyPr>
            <a:normAutofit/>
          </a:bodyPr>
          <a:lstStyle/>
          <a:p>
            <a:pPr algn="just"/>
            <a:r>
              <a:rPr lang="en-IN" sz="2400" i="0" dirty="0">
                <a:solidFill>
                  <a:srgbClr val="202124"/>
                </a:solidFill>
                <a:effectLst/>
                <a:latin typeface="arial" panose="020B0604020202020204" pitchFamily="34" charset="0"/>
              </a:rPr>
              <a:t>WHICH OF THE FOLLOWING IS AN EXAMPLE OF ENGINEERED NUCLEASES?</a:t>
            </a:r>
          </a:p>
          <a:p>
            <a:pPr marL="514350" indent="-514350">
              <a:buAutoNum type="alphaUcPeriod"/>
            </a:pPr>
            <a:r>
              <a:rPr lang="en-IN" sz="2400" i="0" dirty="0">
                <a:solidFill>
                  <a:srgbClr val="202124"/>
                </a:solidFill>
                <a:effectLst/>
                <a:latin typeface="arial" panose="020B0604020202020204" pitchFamily="34" charset="0"/>
              </a:rPr>
              <a:t>ZFNs</a:t>
            </a:r>
          </a:p>
          <a:p>
            <a:pPr marL="514350" indent="-514350">
              <a:buAutoNum type="alphaUcPeriod"/>
            </a:pPr>
            <a:r>
              <a:rPr lang="en-IN" sz="2400" i="0" dirty="0">
                <a:solidFill>
                  <a:srgbClr val="202124"/>
                </a:solidFill>
                <a:effectLst/>
                <a:latin typeface="arial" panose="020B0604020202020204" pitchFamily="34" charset="0"/>
              </a:rPr>
              <a:t> TALENs</a:t>
            </a:r>
          </a:p>
          <a:p>
            <a:pPr marL="514350" indent="-514350">
              <a:buAutoNum type="alphaUcPeriod"/>
            </a:pPr>
            <a:r>
              <a:rPr lang="en-IN" sz="2400" i="0" dirty="0">
                <a:solidFill>
                  <a:srgbClr val="202124"/>
                </a:solidFill>
                <a:effectLst/>
                <a:latin typeface="arial" panose="020B0604020202020204" pitchFamily="34" charset="0"/>
              </a:rPr>
              <a:t> CRISPR/Cas9</a:t>
            </a:r>
          </a:p>
          <a:p>
            <a:pPr marL="514350" indent="-514350">
              <a:buAutoNum type="alphaUcPeriod"/>
            </a:pPr>
            <a:r>
              <a:rPr lang="en-IN" sz="2400" dirty="0">
                <a:solidFill>
                  <a:srgbClr val="202124"/>
                </a:solidFill>
                <a:latin typeface="arial" panose="020B0604020202020204" pitchFamily="34" charset="0"/>
              </a:rPr>
              <a:t>ALL OF ABOVE</a:t>
            </a:r>
            <a:endParaRPr lang="en-IN" sz="2400" dirty="0"/>
          </a:p>
        </p:txBody>
      </p:sp>
    </p:spTree>
    <p:extLst>
      <p:ext uri="{BB962C8B-B14F-4D97-AF65-F5344CB8AC3E}">
        <p14:creationId xmlns:p14="http://schemas.microsoft.com/office/powerpoint/2010/main" val="116665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401F1-33BD-4B80-A099-C5168A6A3085}"/>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3. Gene editing:</a:t>
            </a:r>
            <a:endParaRPr lang="en-IN" dirty="0"/>
          </a:p>
        </p:txBody>
      </p:sp>
      <p:sp>
        <p:nvSpPr>
          <p:cNvPr id="3" name="Content Placeholder 2">
            <a:extLst>
              <a:ext uri="{FF2B5EF4-FFF2-40B4-BE49-F238E27FC236}">
                <a16:creationId xmlns:a16="http://schemas.microsoft.com/office/drawing/2014/main" xmlns="" id="{2975C8D6-367A-4276-ABAC-DA6626F20F82}"/>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Homologous recombination and replacement of herbicide target domain of target enzyme with mutated version not suited for herbicide binding can be  a good approach for herbicide tolerance.</a:t>
            </a:r>
            <a:endParaRPr lang="en-IN" sz="2400" dirty="0"/>
          </a:p>
        </p:txBody>
      </p:sp>
    </p:spTree>
    <p:extLst>
      <p:ext uri="{BB962C8B-B14F-4D97-AF65-F5344CB8AC3E}">
        <p14:creationId xmlns:p14="http://schemas.microsoft.com/office/powerpoint/2010/main" val="2035802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2E4DD8-A7C2-4B85-846C-4F08DE0C10F3}"/>
              </a:ext>
            </a:extLst>
          </p:cNvPr>
          <p:cNvSpPr>
            <a:spLocks noGrp="1"/>
          </p:cNvSpPr>
          <p:nvPr>
            <p:ph type="title"/>
          </p:nvPr>
        </p:nvSpPr>
        <p:spPr>
          <a:xfrm>
            <a:off x="838200" y="365125"/>
            <a:ext cx="10515600" cy="539115"/>
          </a:xfrm>
        </p:spPr>
        <p:txBody>
          <a:bodyPr>
            <a:normAutofit fontScale="90000"/>
          </a:bodyPr>
          <a:lstStyle/>
          <a:p>
            <a:r>
              <a:rPr lang="en-IN" sz="4400" b="1" i="0" u="none" strike="noStrike" baseline="0" dirty="0">
                <a:latin typeface="Times New Roman" panose="02020603050405020304" pitchFamily="18" charset="0"/>
              </a:rPr>
              <a:t>4. Transgenic:</a:t>
            </a:r>
            <a:endParaRPr lang="en-IN" dirty="0"/>
          </a:p>
        </p:txBody>
      </p:sp>
      <p:sp>
        <p:nvSpPr>
          <p:cNvPr id="3" name="Content Placeholder 2">
            <a:extLst>
              <a:ext uri="{FF2B5EF4-FFF2-40B4-BE49-F238E27FC236}">
                <a16:creationId xmlns:a16="http://schemas.microsoft.com/office/drawing/2014/main" xmlns="" id="{1690AAA4-CDCA-4664-8470-B2978B37331E}"/>
              </a:ext>
            </a:extLst>
          </p:cNvPr>
          <p:cNvSpPr>
            <a:spLocks noGrp="1"/>
          </p:cNvSpPr>
          <p:nvPr>
            <p:ph idx="1"/>
          </p:nvPr>
        </p:nvSpPr>
        <p:spPr>
          <a:xfrm>
            <a:off x="838200" y="904240"/>
            <a:ext cx="10515600" cy="5679440"/>
          </a:xfrm>
        </p:spPr>
        <p:txBody>
          <a:bodyPr>
            <a:noAutofit/>
          </a:bodyPr>
          <a:lstStyle/>
          <a:p>
            <a:pPr algn="l"/>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Herbicide tolerance is the most common trait in commercial transgenic crops as 47% (80.7 </a:t>
            </a:r>
            <a:r>
              <a:rPr lang="en-IN" sz="2400" b="0" i="0" u="none" strike="noStrike" baseline="0" dirty="0" err="1">
                <a:latin typeface="Times New Roman" panose="02020603050405020304" pitchFamily="18" charset="0"/>
              </a:rPr>
              <a:t>Mha</a:t>
            </a:r>
            <a:r>
              <a:rPr lang="en-IN" sz="2400" b="0" i="0" u="none" strike="noStrike" baseline="0" dirty="0">
                <a:latin typeface="Times New Roman" panose="02020603050405020304" pitchFamily="18" charset="0"/>
              </a:rPr>
              <a:t>) of total area under transgenic crop in the world is under transgenic herbicide tolerance (189.8 </a:t>
            </a:r>
            <a:r>
              <a:rPr lang="en-IN" sz="2400" b="0" i="0" u="none" strike="noStrike" baseline="0" dirty="0" err="1">
                <a:latin typeface="Times New Roman" panose="02020603050405020304" pitchFamily="18" charset="0"/>
              </a:rPr>
              <a:t>Mha</a:t>
            </a:r>
            <a:r>
              <a:rPr lang="en-IN" sz="2400" b="0" i="0" u="none" strike="noStrike" baseline="0" dirty="0">
                <a:latin typeface="Times New Roman" panose="02020603050405020304" pitchFamily="18" charset="0"/>
              </a:rPr>
              <a:t>.</a:t>
            </a:r>
          </a:p>
          <a:p>
            <a:pPr algn="l"/>
            <a:r>
              <a:rPr lang="en-IN" sz="2400" b="0" i="0" u="none" strike="noStrike" baseline="0" dirty="0">
                <a:latin typeface="Times New Roman" panose="02020603050405020304" pitchFamily="18" charset="0"/>
              </a:rPr>
              <a:t>Transgenesis for herbicide tolerance involves the identification of an herbicide resistance gene from a plant or microorganism, its isolation and manipulation for efficient plant expression (if it is of microbial origin) and its subsequent delivery, stable integration and expression in the cells of the target crop plant.</a:t>
            </a:r>
          </a:p>
          <a:p>
            <a:pPr algn="l"/>
            <a:r>
              <a:rPr lang="en-IN" sz="2400" b="0" i="0" u="none" strike="noStrike" baseline="0" dirty="0">
                <a:latin typeface="Times New Roman" panose="02020603050405020304" pitchFamily="18" charset="0"/>
              </a:rPr>
              <a:t>For the most part, genes coding for useful herbicide resistance in crops are isolated from </a:t>
            </a:r>
            <a:r>
              <a:rPr lang="en-IN" sz="2400" b="1" i="0" u="none" strike="noStrike" baseline="0" dirty="0">
                <a:solidFill>
                  <a:srgbClr val="FF0000"/>
                </a:solidFill>
                <a:latin typeface="Times New Roman" panose="02020603050405020304" pitchFamily="18" charset="0"/>
              </a:rPr>
              <a:t>herbicide degrading soil microorganisms.</a:t>
            </a:r>
            <a:endParaRPr lang="en-IN" sz="2400" dirty="0">
              <a:latin typeface="Times New Roman" panose="02020603050405020304" pitchFamily="18" charset="0"/>
            </a:endParaRPr>
          </a:p>
          <a:p>
            <a:pPr algn="l"/>
            <a:r>
              <a:rPr lang="en-IN" sz="2400" b="0" i="0" u="none" strike="noStrike" baseline="0" dirty="0">
                <a:latin typeface="Times New Roman" panose="02020603050405020304" pitchFamily="18" charset="0"/>
              </a:rPr>
              <a:t>The most commonly employed techniques in developing herbicide resistant crops via transgenic are the </a:t>
            </a:r>
            <a:r>
              <a:rPr lang="en-IN" sz="2400" b="0" i="1" u="none" strike="noStrike" baseline="0" dirty="0">
                <a:latin typeface="Times New Roman" panose="02020603050405020304" pitchFamily="18" charset="0"/>
              </a:rPr>
              <a:t>Agrobacterium </a:t>
            </a:r>
            <a:r>
              <a:rPr lang="en-IN" sz="2400" b="0" i="0" u="none" strike="noStrike" baseline="0" dirty="0">
                <a:latin typeface="Times New Roman" panose="02020603050405020304" pitchFamily="18" charset="0"/>
              </a:rPr>
              <a:t>and the particle bombardment methods respectively.</a:t>
            </a:r>
          </a:p>
          <a:p>
            <a:pPr algn="l"/>
            <a:r>
              <a:rPr lang="en-IN" sz="2400" b="0" i="0" u="none" strike="noStrike" baseline="0" dirty="0">
                <a:latin typeface="Times New Roman" panose="02020603050405020304" pitchFamily="18" charset="0"/>
              </a:rPr>
              <a:t>Herbicide tolerance via genetic transformation can be conferred by one or a combination of these four mechanisms:</a:t>
            </a:r>
            <a:endParaRPr lang="en-IN" sz="2400" dirty="0"/>
          </a:p>
        </p:txBody>
      </p:sp>
    </p:spTree>
    <p:extLst>
      <p:ext uri="{BB962C8B-B14F-4D97-AF65-F5344CB8AC3E}">
        <p14:creationId xmlns:p14="http://schemas.microsoft.com/office/powerpoint/2010/main" val="2445425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CE1803-E3C6-41F2-80D3-8216FEFAD9C8}"/>
              </a:ext>
            </a:extLst>
          </p:cNvPr>
          <p:cNvSpPr>
            <a:spLocks noGrp="1"/>
          </p:cNvSpPr>
          <p:nvPr>
            <p:ph idx="1"/>
          </p:nvPr>
        </p:nvSpPr>
        <p:spPr/>
        <p:txBody>
          <a:bodyPr>
            <a:normAutofit lnSpcReduction="10000"/>
          </a:bodyPr>
          <a:lstStyle/>
          <a:p>
            <a:pPr algn="just"/>
            <a:r>
              <a:rPr lang="en-IN" sz="2400" b="0" i="0" u="none" strike="noStrike" baseline="0" dirty="0">
                <a:latin typeface="Times New Roman" panose="02020603050405020304" pitchFamily="18" charset="0"/>
              </a:rPr>
              <a:t>1. Introduction of a gene(s) coding for an herbicide detoxifying enzyme(s).</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2. Introduction of gene(s) coding for herbicide insensitive form of a normal functioning enzyme or over expression of the genes coding for a herbicide target enzyme such that the normal metabolic functioning is still achieved in the plant even though some of the enzyme is inhibited.</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3. Modification of the herbicide target enzyme in such a way that the herbicide molecule does not bind to it.</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4. Engineering for active herbicide efflux from plant cells.</a:t>
            </a:r>
            <a:endParaRPr lang="en-IN" sz="2400" dirty="0"/>
          </a:p>
        </p:txBody>
      </p:sp>
    </p:spTree>
    <p:extLst>
      <p:ext uri="{BB962C8B-B14F-4D97-AF65-F5344CB8AC3E}">
        <p14:creationId xmlns:p14="http://schemas.microsoft.com/office/powerpoint/2010/main" val="209089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39EF351-3CED-477E-A9C2-8DF885ACFF46}"/>
              </a:ext>
            </a:extLst>
          </p:cNvPr>
          <p:cNvSpPr>
            <a:spLocks noGrp="1"/>
          </p:cNvSpPr>
          <p:nvPr>
            <p:ph idx="1"/>
          </p:nvPr>
        </p:nvSpPr>
        <p:spPr/>
        <p:txBody>
          <a:bodyPr/>
          <a:lstStyle/>
          <a:p>
            <a:r>
              <a:rPr lang="en-US" dirty="0"/>
              <a:t>Estimated losses due to weeds reported highest in</a:t>
            </a:r>
          </a:p>
          <a:p>
            <a:pPr marL="514350" indent="-514350">
              <a:buAutoNum type="alphaLcPeriod"/>
            </a:pPr>
            <a:r>
              <a:rPr lang="en-US" dirty="0"/>
              <a:t>Rice</a:t>
            </a:r>
          </a:p>
          <a:p>
            <a:pPr marL="514350" indent="-514350">
              <a:buAutoNum type="alphaLcPeriod"/>
            </a:pPr>
            <a:r>
              <a:rPr lang="en-US" dirty="0"/>
              <a:t>Maize</a:t>
            </a:r>
          </a:p>
          <a:p>
            <a:pPr marL="514350" indent="-514350">
              <a:buAutoNum type="alphaLcPeriod"/>
            </a:pPr>
            <a:r>
              <a:rPr lang="en-US" dirty="0"/>
              <a:t>Cotton</a:t>
            </a:r>
          </a:p>
          <a:p>
            <a:pPr marL="514350" indent="-514350">
              <a:buAutoNum type="alphaLcPeriod"/>
            </a:pPr>
            <a:r>
              <a:rPr lang="en-US" dirty="0"/>
              <a:t>soyabean</a:t>
            </a:r>
            <a:endParaRPr lang="en-IN" dirty="0"/>
          </a:p>
        </p:txBody>
      </p:sp>
    </p:spTree>
    <p:extLst>
      <p:ext uri="{BB962C8B-B14F-4D97-AF65-F5344CB8AC3E}">
        <p14:creationId xmlns:p14="http://schemas.microsoft.com/office/powerpoint/2010/main" val="1936120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7127BB-47EE-4BC4-948B-C550E4AD172F}"/>
              </a:ext>
            </a:extLst>
          </p:cNvPr>
          <p:cNvSpPr>
            <a:spLocks noGrp="1"/>
          </p:cNvSpPr>
          <p:nvPr>
            <p:ph idx="1"/>
          </p:nvPr>
        </p:nvSpPr>
        <p:spPr/>
        <p:txBody>
          <a:bodyPr/>
          <a:lstStyle/>
          <a:p>
            <a:r>
              <a:rPr lang="en-US" dirty="0"/>
              <a:t>Which type of transgenic having maximum area under cultivation?</a:t>
            </a:r>
          </a:p>
          <a:p>
            <a:pPr marL="514350" indent="-514350">
              <a:buAutoNum type="alphaLcPeriod"/>
            </a:pPr>
            <a:r>
              <a:rPr lang="en-US" dirty="0"/>
              <a:t>Roundup ready</a:t>
            </a:r>
          </a:p>
          <a:p>
            <a:pPr marL="514350" indent="-514350">
              <a:buAutoNum type="alphaLcPeriod"/>
            </a:pPr>
            <a:r>
              <a:rPr lang="en-US" dirty="0" err="1"/>
              <a:t>Bt</a:t>
            </a:r>
            <a:r>
              <a:rPr lang="en-US" dirty="0"/>
              <a:t>-cotton</a:t>
            </a:r>
          </a:p>
          <a:p>
            <a:pPr marL="514350" indent="-514350">
              <a:buAutoNum type="alphaLcPeriod"/>
            </a:pPr>
            <a:r>
              <a:rPr lang="en-US" dirty="0" err="1"/>
              <a:t>Bt</a:t>
            </a:r>
            <a:r>
              <a:rPr lang="en-US" dirty="0"/>
              <a:t>-brinjal</a:t>
            </a:r>
          </a:p>
          <a:p>
            <a:pPr marL="514350" indent="-514350">
              <a:buAutoNum type="alphaLcPeriod"/>
            </a:pPr>
            <a:r>
              <a:rPr lang="en-US" dirty="0"/>
              <a:t>Golden rice</a:t>
            </a:r>
            <a:endParaRPr lang="en-IN" dirty="0"/>
          </a:p>
        </p:txBody>
      </p:sp>
    </p:spTree>
    <p:extLst>
      <p:ext uri="{BB962C8B-B14F-4D97-AF65-F5344CB8AC3E}">
        <p14:creationId xmlns:p14="http://schemas.microsoft.com/office/powerpoint/2010/main" val="2288775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E8BC1-1445-4BFB-8C71-CFAEF0224CC2}"/>
              </a:ext>
            </a:extLst>
          </p:cNvPr>
          <p:cNvSpPr>
            <a:spLocks noGrp="1"/>
          </p:cNvSpPr>
          <p:nvPr>
            <p:ph type="title"/>
          </p:nvPr>
        </p:nvSpPr>
        <p:spPr/>
        <p:txBody>
          <a:bodyPr/>
          <a:lstStyle/>
          <a:p>
            <a:r>
              <a:rPr lang="en-US" dirty="0"/>
              <a:t>Detoxification</a:t>
            </a:r>
            <a:br>
              <a:rPr lang="en-US" dirty="0"/>
            </a:br>
            <a:endParaRPr lang="en-IN" dirty="0"/>
          </a:p>
        </p:txBody>
      </p:sp>
      <p:sp>
        <p:nvSpPr>
          <p:cNvPr id="3" name="Content Placeholder 2">
            <a:extLst>
              <a:ext uri="{FF2B5EF4-FFF2-40B4-BE49-F238E27FC236}">
                <a16:creationId xmlns:a16="http://schemas.microsoft.com/office/drawing/2014/main" xmlns="" id="{C521F79F-7625-4EB9-9877-CDE4A2C06AE4}"/>
              </a:ext>
            </a:extLst>
          </p:cNvPr>
          <p:cNvSpPr>
            <a:spLocks noGrp="1"/>
          </p:cNvSpPr>
          <p:nvPr>
            <p:ph idx="1"/>
          </p:nvPr>
        </p:nvSpPr>
        <p:spPr/>
        <p:txBody>
          <a:bodyPr>
            <a:normAutofit fontScale="92500" lnSpcReduction="10000"/>
          </a:bodyPr>
          <a:lstStyle/>
          <a:p>
            <a:pPr algn="just"/>
            <a:r>
              <a:rPr lang="en-US" dirty="0"/>
              <a:t>Transfer of gene whose enzyme product detoxifies the herbicide</a:t>
            </a:r>
          </a:p>
          <a:p>
            <a:pPr algn="just"/>
            <a:r>
              <a:rPr lang="en-US" dirty="0"/>
              <a:t>Introduced gene produces an enzyme which degrades the herbicide sprayed on the  plant.</a:t>
            </a:r>
          </a:p>
          <a:p>
            <a:pPr algn="just"/>
            <a:r>
              <a:rPr lang="en-US" dirty="0"/>
              <a:t>Introduction of bar gene cloned from bacteria, Streptomyces </a:t>
            </a:r>
            <a:r>
              <a:rPr lang="en-US" dirty="0" err="1"/>
              <a:t>hygroscopicus</a:t>
            </a:r>
            <a:r>
              <a:rPr lang="en-US" dirty="0"/>
              <a:t>,  into the plant make them resistant to herbicide based on </a:t>
            </a:r>
            <a:r>
              <a:rPr lang="en-US" dirty="0" err="1"/>
              <a:t>phosphinothricin</a:t>
            </a:r>
            <a:r>
              <a:rPr lang="en-US" dirty="0"/>
              <a:t>.</a:t>
            </a:r>
          </a:p>
          <a:p>
            <a:pPr algn="just"/>
            <a:r>
              <a:rPr lang="en-US" dirty="0"/>
              <a:t>The bar gene produces an enzyme </a:t>
            </a:r>
            <a:r>
              <a:rPr lang="en-US" dirty="0" err="1"/>
              <a:t>phosphinothricin</a:t>
            </a:r>
            <a:r>
              <a:rPr lang="en-US" dirty="0"/>
              <a:t> acetyl transferase (PAT).</a:t>
            </a:r>
          </a:p>
          <a:p>
            <a:pPr algn="just"/>
            <a:r>
              <a:rPr lang="en-US" dirty="0"/>
              <a:t>This enzyme degrades ppt into a non-toxic acetylated form.</a:t>
            </a:r>
          </a:p>
          <a:p>
            <a:pPr algn="just"/>
            <a:r>
              <a:rPr lang="en-US" dirty="0"/>
              <a:t>Plant engineered with bar gene- grow in ppt at level 4-10 times higher than normal field application.</a:t>
            </a:r>
            <a:endParaRPr lang="en-IN" dirty="0"/>
          </a:p>
        </p:txBody>
      </p:sp>
    </p:spTree>
    <p:extLst>
      <p:ext uri="{BB962C8B-B14F-4D97-AF65-F5344CB8AC3E}">
        <p14:creationId xmlns:p14="http://schemas.microsoft.com/office/powerpoint/2010/main" val="6228126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C6B97-FCB1-4AAB-BC7F-C66112151476}"/>
              </a:ext>
            </a:extLst>
          </p:cNvPr>
          <p:cNvSpPr>
            <a:spLocks noGrp="1"/>
          </p:cNvSpPr>
          <p:nvPr>
            <p:ph type="title"/>
          </p:nvPr>
        </p:nvSpPr>
        <p:spPr>
          <a:xfrm>
            <a:off x="838200" y="365125"/>
            <a:ext cx="10515600" cy="894715"/>
          </a:xfrm>
        </p:spPr>
        <p:txBody>
          <a:bodyPr/>
          <a:lstStyle/>
          <a:p>
            <a:r>
              <a:rPr lang="en-US" dirty="0"/>
              <a:t>Target modification</a:t>
            </a:r>
            <a:endParaRPr lang="en-IN" dirty="0"/>
          </a:p>
        </p:txBody>
      </p:sp>
      <p:sp>
        <p:nvSpPr>
          <p:cNvPr id="3" name="Content Placeholder 2">
            <a:extLst>
              <a:ext uri="{FF2B5EF4-FFF2-40B4-BE49-F238E27FC236}">
                <a16:creationId xmlns:a16="http://schemas.microsoft.com/office/drawing/2014/main" xmlns="" id="{C8FFC2F2-94FD-4CB2-BDA0-ADF6DE859977}"/>
              </a:ext>
            </a:extLst>
          </p:cNvPr>
          <p:cNvSpPr>
            <a:spLocks noGrp="1"/>
          </p:cNvSpPr>
          <p:nvPr>
            <p:ph idx="1"/>
          </p:nvPr>
        </p:nvSpPr>
        <p:spPr>
          <a:xfrm>
            <a:off x="838200" y="1351280"/>
            <a:ext cx="10515600" cy="4825683"/>
          </a:xfrm>
        </p:spPr>
        <p:txBody>
          <a:bodyPr>
            <a:normAutofit fontScale="92500" lnSpcReduction="10000"/>
          </a:bodyPr>
          <a:lstStyle/>
          <a:p>
            <a:pPr algn="just"/>
            <a:r>
              <a:rPr lang="en-US" dirty="0"/>
              <a:t>Transfer of a gene whose enzyme product becomes insensitive to herbicide.</a:t>
            </a:r>
          </a:p>
          <a:p>
            <a:pPr algn="just"/>
            <a:r>
              <a:rPr lang="en-US" dirty="0"/>
              <a:t>A mutated gene is introduced and produces modified enzyme in the plant that is not recognized by herbicide.</a:t>
            </a:r>
          </a:p>
          <a:p>
            <a:pPr algn="just"/>
            <a:r>
              <a:rPr lang="en-US" dirty="0"/>
              <a:t>As a consequence of which it cannot kill the plant.</a:t>
            </a:r>
          </a:p>
          <a:p>
            <a:pPr algn="just"/>
            <a:r>
              <a:rPr lang="en-US" dirty="0" err="1"/>
              <a:t>Eg</a:t>
            </a:r>
            <a:r>
              <a:rPr lang="en-US" dirty="0"/>
              <a:t>- mutant </a:t>
            </a:r>
            <a:r>
              <a:rPr lang="en-US" dirty="0" err="1"/>
              <a:t>aroA</a:t>
            </a:r>
            <a:r>
              <a:rPr lang="en-US" dirty="0"/>
              <a:t> gene from bacteria Salmonella typhimurium – used for developing tolerance against glyphosate.</a:t>
            </a:r>
          </a:p>
          <a:p>
            <a:pPr algn="just"/>
            <a:r>
              <a:rPr lang="en-US" dirty="0"/>
              <a:t>Target site- chloroplast enzyme 5-enol </a:t>
            </a:r>
            <a:r>
              <a:rPr lang="en-US" dirty="0" err="1"/>
              <a:t>pyruvylshikimic</a:t>
            </a:r>
            <a:r>
              <a:rPr lang="en-US" dirty="0"/>
              <a:t> acid 3-phosphate synthase (EPSPS).</a:t>
            </a:r>
          </a:p>
          <a:p>
            <a:pPr algn="just"/>
            <a:r>
              <a:rPr lang="en-US" dirty="0"/>
              <a:t>Introduction of mutant </a:t>
            </a:r>
            <a:r>
              <a:rPr lang="en-US" dirty="0" err="1"/>
              <a:t>aroA</a:t>
            </a:r>
            <a:r>
              <a:rPr lang="en-US" dirty="0"/>
              <a:t> gene produces modified EPSPS</a:t>
            </a:r>
          </a:p>
          <a:p>
            <a:pPr algn="just"/>
            <a:r>
              <a:rPr lang="en-US" dirty="0"/>
              <a:t>Not recognized by </a:t>
            </a:r>
            <a:r>
              <a:rPr lang="en-US" dirty="0" err="1"/>
              <a:t>glyphostate</a:t>
            </a:r>
            <a:r>
              <a:rPr lang="en-US" dirty="0"/>
              <a:t>.</a:t>
            </a:r>
          </a:p>
          <a:p>
            <a:pPr algn="just"/>
            <a:r>
              <a:rPr lang="en-US" dirty="0"/>
              <a:t>Roundup ready- soyabean and cotton. </a:t>
            </a:r>
            <a:endParaRPr lang="en-IN" dirty="0"/>
          </a:p>
        </p:txBody>
      </p:sp>
    </p:spTree>
    <p:extLst>
      <p:ext uri="{BB962C8B-B14F-4D97-AF65-F5344CB8AC3E}">
        <p14:creationId xmlns:p14="http://schemas.microsoft.com/office/powerpoint/2010/main" val="262322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BBFE84-166E-446B-B2C1-19785AE5A196}"/>
              </a:ext>
            </a:extLst>
          </p:cNvPr>
          <p:cNvSpPr>
            <a:spLocks noGrp="1"/>
          </p:cNvSpPr>
          <p:nvPr>
            <p:ph idx="1"/>
          </p:nvPr>
        </p:nvSpPr>
        <p:spPr/>
        <p:txBody>
          <a:bodyPr/>
          <a:lstStyle/>
          <a:p>
            <a:r>
              <a:rPr lang="en-US" dirty="0"/>
              <a:t>Target site for glyphosate is</a:t>
            </a:r>
          </a:p>
          <a:p>
            <a:pPr marL="514350" indent="-514350">
              <a:buAutoNum type="alphaLcPeriod"/>
            </a:pPr>
            <a:r>
              <a:rPr lang="en-US" dirty="0"/>
              <a:t>PAT</a:t>
            </a:r>
          </a:p>
          <a:p>
            <a:pPr marL="514350" indent="-514350">
              <a:buAutoNum type="alphaLcPeriod"/>
            </a:pPr>
            <a:r>
              <a:rPr lang="en-US" dirty="0"/>
              <a:t>EPSPS</a:t>
            </a:r>
          </a:p>
          <a:p>
            <a:pPr marL="514350" indent="-514350">
              <a:buAutoNum type="alphaLcPeriod"/>
            </a:pPr>
            <a:r>
              <a:rPr lang="en-US" dirty="0"/>
              <a:t>Ac-</a:t>
            </a:r>
            <a:r>
              <a:rPr lang="en-US" dirty="0" err="1"/>
              <a:t>CoE</a:t>
            </a:r>
            <a:endParaRPr lang="en-US" dirty="0"/>
          </a:p>
          <a:p>
            <a:pPr marL="514350" indent="-514350">
              <a:buAutoNum type="alphaLcPeriod"/>
            </a:pPr>
            <a:r>
              <a:rPr lang="en-US" dirty="0"/>
              <a:t>ALL OF THE ABOVE</a:t>
            </a:r>
          </a:p>
          <a:p>
            <a:pPr marL="514350" indent="-514350">
              <a:buAutoNum type="alphaLcPeriod"/>
            </a:pPr>
            <a:endParaRPr lang="en-IN" dirty="0"/>
          </a:p>
        </p:txBody>
      </p:sp>
    </p:spTree>
    <p:extLst>
      <p:ext uri="{BB962C8B-B14F-4D97-AF65-F5344CB8AC3E}">
        <p14:creationId xmlns:p14="http://schemas.microsoft.com/office/powerpoint/2010/main" val="27058930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E4AB6781-AF62-4D99-8F99-5A2180C336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5040" y="873760"/>
            <a:ext cx="10281920" cy="5272723"/>
          </a:xfrm>
        </p:spPr>
      </p:pic>
    </p:spTree>
    <p:extLst>
      <p:ext uri="{BB962C8B-B14F-4D97-AF65-F5344CB8AC3E}">
        <p14:creationId xmlns:p14="http://schemas.microsoft.com/office/powerpoint/2010/main" val="322643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4E8F17E6-260F-4496-B24E-1E958AB09D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0000" y="619760"/>
            <a:ext cx="9702800" cy="5242560"/>
          </a:xfrm>
        </p:spPr>
      </p:pic>
    </p:spTree>
    <p:extLst>
      <p:ext uri="{BB962C8B-B14F-4D97-AF65-F5344CB8AC3E}">
        <p14:creationId xmlns:p14="http://schemas.microsoft.com/office/powerpoint/2010/main" val="4137187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F34F94-24AB-4D71-880F-B762E5CD7233}"/>
              </a:ext>
            </a:extLst>
          </p:cNvPr>
          <p:cNvSpPr>
            <a:spLocks noGrp="1"/>
          </p:cNvSpPr>
          <p:nvPr>
            <p:ph idx="1"/>
          </p:nvPr>
        </p:nvSpPr>
        <p:spPr/>
        <p:txBody>
          <a:bodyPr>
            <a:normAutofit/>
          </a:bodyPr>
          <a:lstStyle/>
          <a:p>
            <a:pPr algn="l"/>
            <a:r>
              <a:rPr lang="en-IN" sz="2400" b="1" i="0" u="none" strike="noStrike" baseline="0" dirty="0">
                <a:latin typeface="Times New Roman" panose="02020603050405020304" pitchFamily="18" charset="0"/>
              </a:rPr>
              <a:t>Commercially successful varieties: </a:t>
            </a:r>
          </a:p>
          <a:p>
            <a:pPr algn="l"/>
            <a:r>
              <a:rPr lang="en-IN" sz="2400" b="0" i="0" u="none" strike="noStrike" baseline="0" dirty="0">
                <a:latin typeface="Times New Roman" panose="02020603050405020304" pitchFamily="18" charset="0"/>
              </a:rPr>
              <a:t>Transgenic varieties occupy </a:t>
            </a:r>
            <a:r>
              <a:rPr lang="en-IN" sz="2400" b="1" i="0" u="sng" strike="noStrike" baseline="0" dirty="0">
                <a:latin typeface="Times New Roman" panose="02020603050405020304" pitchFamily="18" charset="0"/>
              </a:rPr>
              <a:t>40% of total global area under transgenic in USA </a:t>
            </a:r>
            <a:r>
              <a:rPr lang="en-IN" sz="2400" b="0" i="0" u="none" strike="noStrike" baseline="0" dirty="0">
                <a:latin typeface="Times New Roman" panose="02020603050405020304" pitchFamily="18" charset="0"/>
              </a:rPr>
              <a:t>[International Service for the Acquisition of Agri-biotech Applications (ISAAA), 2019].</a:t>
            </a:r>
          </a:p>
        </p:txBody>
      </p:sp>
    </p:spTree>
    <p:extLst>
      <p:ext uri="{BB962C8B-B14F-4D97-AF65-F5344CB8AC3E}">
        <p14:creationId xmlns:p14="http://schemas.microsoft.com/office/powerpoint/2010/main" val="33180974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8F28C-6D75-4CAA-AE8D-FD39053DD184}"/>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Disadvantages of herbicide tolerant crops</a:t>
            </a:r>
            <a:br>
              <a:rPr lang="en-IN" sz="4400" b="1" i="0" u="none" strike="noStrike" baseline="0" dirty="0">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3DCA1403-903A-4288-A235-F936305CF9D1}"/>
              </a:ext>
            </a:extLst>
          </p:cNvPr>
          <p:cNvSpPr>
            <a:spLocks noGrp="1"/>
          </p:cNvSpPr>
          <p:nvPr>
            <p:ph idx="1"/>
          </p:nvPr>
        </p:nvSpPr>
        <p:spPr/>
        <p:txBody>
          <a:bodyPr>
            <a:normAutofit lnSpcReduction="10000"/>
          </a:bodyPr>
          <a:lstStyle/>
          <a:p>
            <a:pPr marL="0" indent="0" algn="just">
              <a:buNone/>
            </a:pPr>
            <a:r>
              <a:rPr lang="en-IN" sz="1800" b="0" i="0" u="none" strike="noStrike" baseline="0" dirty="0">
                <a:latin typeface="Times New Roman" panose="02020603050405020304" pitchFamily="18" charset="0"/>
              </a:rPr>
              <a:t>1. </a:t>
            </a:r>
            <a:r>
              <a:rPr lang="en-IN" sz="2400" b="0" i="0" u="none" strike="noStrike" baseline="0" dirty="0">
                <a:latin typeface="Times New Roman" panose="02020603050405020304" pitchFamily="18" charset="0"/>
              </a:rPr>
              <a:t>Mammalian toxicity due to increased usage of herbicide.</a:t>
            </a:r>
          </a:p>
          <a:p>
            <a:pPr marL="0" indent="0" algn="just">
              <a:buNone/>
            </a:pPr>
            <a:r>
              <a:rPr lang="en-IN" sz="2400" b="0" i="0" u="none" strike="noStrike" baseline="0" dirty="0">
                <a:latin typeface="Times New Roman" panose="02020603050405020304" pitchFamily="18" charset="0"/>
              </a:rPr>
              <a:t>2. Ecotoxicity (side effects on soil microorganisms and agricultural flora or fauna).</a:t>
            </a:r>
          </a:p>
          <a:p>
            <a:pPr marL="0" indent="0" algn="just">
              <a:buNone/>
            </a:pPr>
            <a:r>
              <a:rPr lang="en-IN" sz="2400" b="0" i="0" u="none" strike="noStrike" baseline="0" dirty="0">
                <a:latin typeface="Times New Roman" panose="02020603050405020304" pitchFamily="18" charset="0"/>
              </a:rPr>
              <a:t>3. Raising herbicide resistant weeds and volunteers’ crop.</a:t>
            </a:r>
          </a:p>
          <a:p>
            <a:pPr marL="0" indent="0" algn="just">
              <a:buNone/>
            </a:pPr>
            <a:r>
              <a:rPr lang="en-IN" sz="2400" b="0" i="0" u="none" strike="noStrike" baseline="0" dirty="0">
                <a:latin typeface="Times New Roman" panose="02020603050405020304" pitchFamily="18" charset="0"/>
              </a:rPr>
              <a:t>4. Yield performance is affected.</a:t>
            </a:r>
          </a:p>
          <a:p>
            <a:pPr marL="0" indent="0" algn="just">
              <a:buNone/>
            </a:pPr>
            <a:r>
              <a:rPr lang="en-IN" sz="2400" b="0" i="0" u="none" strike="noStrike" baseline="0" dirty="0">
                <a:latin typeface="Times New Roman" panose="02020603050405020304" pitchFamily="18" charset="0"/>
              </a:rPr>
              <a:t>5. Single selection pressure and weed resistance.</a:t>
            </a:r>
          </a:p>
          <a:p>
            <a:pPr marL="0" indent="0" algn="just">
              <a:buNone/>
            </a:pPr>
            <a:r>
              <a:rPr lang="en-IN" sz="2400" b="0" i="0" u="none" strike="noStrike" baseline="0" dirty="0">
                <a:latin typeface="Times New Roman" panose="02020603050405020304" pitchFamily="18" charset="0"/>
              </a:rPr>
              <a:t>6. Shifts in weed species (minor weeds may become major).</a:t>
            </a:r>
          </a:p>
          <a:p>
            <a:pPr marL="0" indent="0" algn="just">
              <a:buNone/>
            </a:pPr>
            <a:r>
              <a:rPr lang="en-IN" sz="2400" b="0" i="0" u="none" strike="noStrike" baseline="0" dirty="0">
                <a:latin typeface="Times New Roman" panose="02020603050405020304" pitchFamily="18" charset="0"/>
              </a:rPr>
              <a:t>7. Gene escape (transfer of transgenic trait into related wil</a:t>
            </a:r>
            <a:r>
              <a:rPr lang="en-IN" sz="2400" dirty="0">
                <a:latin typeface="Times New Roman" panose="02020603050405020304" pitchFamily="18" charset="0"/>
              </a:rPr>
              <a:t>d </a:t>
            </a:r>
            <a:r>
              <a:rPr lang="en-IN" sz="2400" b="0" i="0" u="none" strike="noStrike" baseline="0" dirty="0">
                <a:latin typeface="Times New Roman" panose="02020603050405020304" pitchFamily="18" charset="0"/>
              </a:rPr>
              <a:t>weedy species by pollination).</a:t>
            </a:r>
          </a:p>
          <a:p>
            <a:pPr marL="0" indent="0" algn="just">
              <a:buNone/>
            </a:pPr>
            <a:r>
              <a:rPr lang="en-IN" sz="2400" b="0" i="0" u="none" strike="noStrike" baseline="0" dirty="0">
                <a:latin typeface="Times New Roman" panose="02020603050405020304" pitchFamily="18" charset="0"/>
              </a:rPr>
              <a:t>8. Gene flow and contamination to organic crops.</a:t>
            </a:r>
          </a:p>
          <a:p>
            <a:pPr marL="0" indent="0" algn="just">
              <a:buNone/>
            </a:pPr>
            <a:r>
              <a:rPr lang="en-IN" sz="2400" b="0" i="0" u="none" strike="noStrike" baseline="0" dirty="0">
                <a:latin typeface="Times New Roman" panose="02020603050405020304" pitchFamily="18" charset="0"/>
              </a:rPr>
              <a:t>9. Drift and non-target movement of resistance gene.</a:t>
            </a:r>
            <a:endParaRPr lang="en-IN" sz="2400" dirty="0"/>
          </a:p>
        </p:txBody>
      </p:sp>
    </p:spTree>
    <p:extLst>
      <p:ext uri="{BB962C8B-B14F-4D97-AF65-F5344CB8AC3E}">
        <p14:creationId xmlns:p14="http://schemas.microsoft.com/office/powerpoint/2010/main" val="9453850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0A54CB-85C4-47FF-A7CB-EC6279A037AD}"/>
              </a:ext>
            </a:extLst>
          </p:cNvPr>
          <p:cNvSpPr>
            <a:spLocks noGrp="1"/>
          </p:cNvSpPr>
          <p:nvPr>
            <p:ph idx="1"/>
          </p:nvPr>
        </p:nvSpPr>
        <p:spPr/>
        <p:txBody>
          <a:bodyPr/>
          <a:lstStyle/>
          <a:p>
            <a:r>
              <a:rPr lang="en-US" dirty="0"/>
              <a:t>Liberty link is resistant to</a:t>
            </a:r>
          </a:p>
          <a:p>
            <a:pPr marL="514350" indent="-514350">
              <a:buAutoNum type="alphaLcPeriod"/>
            </a:pPr>
            <a:r>
              <a:rPr lang="en-US" dirty="0"/>
              <a:t>Glyphosate</a:t>
            </a:r>
          </a:p>
          <a:p>
            <a:pPr marL="514350" indent="-514350">
              <a:buAutoNum type="alphaLcPeriod"/>
            </a:pPr>
            <a:r>
              <a:rPr lang="en-US" dirty="0" err="1"/>
              <a:t>Glufosinolate</a:t>
            </a:r>
            <a:endParaRPr lang="en-US" dirty="0"/>
          </a:p>
          <a:p>
            <a:pPr marL="514350" indent="-514350">
              <a:buAutoNum type="alphaLcPeriod"/>
            </a:pPr>
            <a:r>
              <a:rPr lang="en-US" dirty="0"/>
              <a:t>Atrazine</a:t>
            </a:r>
          </a:p>
          <a:p>
            <a:pPr marL="514350" indent="-514350">
              <a:buAutoNum type="alphaLcPeriod"/>
            </a:pPr>
            <a:r>
              <a:rPr lang="en-US" dirty="0"/>
              <a:t> Sulfonyl urea</a:t>
            </a:r>
            <a:endParaRPr lang="en-IN" dirty="0"/>
          </a:p>
        </p:txBody>
      </p:sp>
    </p:spTree>
    <p:extLst>
      <p:ext uri="{BB962C8B-B14F-4D97-AF65-F5344CB8AC3E}">
        <p14:creationId xmlns:p14="http://schemas.microsoft.com/office/powerpoint/2010/main" val="3272709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D40E7-FD7F-4D2B-A341-BF0CCE775341}"/>
              </a:ext>
            </a:extLst>
          </p:cNvPr>
          <p:cNvSpPr>
            <a:spLocks noGrp="1"/>
          </p:cNvSpPr>
          <p:nvPr>
            <p:ph type="title"/>
          </p:nvPr>
        </p:nvSpPr>
        <p:spPr/>
        <p:txBody>
          <a:bodyPr>
            <a:normAutofit fontScale="90000"/>
          </a:bodyPr>
          <a:lstStyle/>
          <a:p>
            <a:r>
              <a:rPr lang="en-IN" sz="4400" b="1" i="0" u="none" strike="noStrike" baseline="0" dirty="0">
                <a:latin typeface="Times New Roman" panose="02020603050405020304" pitchFamily="18" charset="0"/>
              </a:rPr>
              <a:t>Advantages of transgenic herbicide tolerant crops</a:t>
            </a:r>
            <a:br>
              <a:rPr lang="en-IN" sz="4400" b="1" i="0" u="none" strike="noStrike" baseline="0" dirty="0">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684B99BD-BE7E-4B3B-B5FA-370ADE40F570}"/>
              </a:ext>
            </a:extLst>
          </p:cNvPr>
          <p:cNvSpPr>
            <a:spLocks noGrp="1"/>
          </p:cNvSpPr>
          <p:nvPr>
            <p:ph idx="1"/>
          </p:nvPr>
        </p:nvSpPr>
        <p:spPr/>
        <p:txBody>
          <a:bodyPr/>
          <a:lstStyle/>
          <a:p>
            <a:pPr marL="0" indent="0" algn="l">
              <a:buNone/>
            </a:pPr>
            <a:r>
              <a:rPr lang="en-IN" sz="1800" b="0" i="0" u="none" strike="noStrike" baseline="0" dirty="0">
                <a:latin typeface="Times New Roman" panose="02020603050405020304" pitchFamily="18" charset="0"/>
              </a:rPr>
              <a:t>1</a:t>
            </a:r>
            <a:r>
              <a:rPr lang="en-IN" sz="2400" b="0" i="0" u="none" strike="noStrike" baseline="0" dirty="0">
                <a:latin typeface="Times New Roman" panose="02020603050405020304" pitchFamily="18" charset="0"/>
              </a:rPr>
              <a:t>. Facilitate low or no tillage.</a:t>
            </a:r>
          </a:p>
          <a:p>
            <a:pPr marL="0" indent="0" algn="l">
              <a:buNone/>
            </a:pPr>
            <a:r>
              <a:rPr lang="en-IN" sz="2400" b="0" i="0" u="none" strike="noStrike" baseline="0" dirty="0">
                <a:latin typeface="Times New Roman" panose="02020603050405020304" pitchFamily="18" charset="0"/>
              </a:rPr>
              <a:t>2. Broader spectrum of weeds controlled.</a:t>
            </a:r>
          </a:p>
          <a:p>
            <a:pPr marL="0" indent="0" algn="l">
              <a:buNone/>
            </a:pPr>
            <a:r>
              <a:rPr lang="en-IN" sz="2400" b="0" i="0" u="none" strike="noStrike" baseline="0" dirty="0">
                <a:latin typeface="Times New Roman" panose="02020603050405020304" pitchFamily="18" charset="0"/>
              </a:rPr>
              <a:t>3. Reduced crop injury.</a:t>
            </a:r>
          </a:p>
          <a:p>
            <a:pPr marL="0" indent="0" algn="l">
              <a:buNone/>
            </a:pPr>
            <a:r>
              <a:rPr lang="en-IN" sz="2400" b="0" i="0" u="none" strike="noStrike" baseline="0" dirty="0">
                <a:latin typeface="Times New Roman" panose="02020603050405020304" pitchFamily="18" charset="0"/>
              </a:rPr>
              <a:t>4. Reduced herbicide carry-over.</a:t>
            </a:r>
          </a:p>
          <a:p>
            <a:pPr marL="0" indent="0" algn="l">
              <a:buNone/>
            </a:pPr>
            <a:r>
              <a:rPr lang="en-IN" sz="2400" b="0" i="0" u="none" strike="noStrike" baseline="0" dirty="0">
                <a:latin typeface="Times New Roman" panose="02020603050405020304" pitchFamily="18" charset="0"/>
              </a:rPr>
              <a:t>5. Use of herbicides that are more environmentally friendly.</a:t>
            </a:r>
          </a:p>
          <a:p>
            <a:pPr marL="0" indent="0" algn="l">
              <a:buNone/>
            </a:pPr>
            <a:r>
              <a:rPr lang="en-IN" sz="2400" b="0" i="0" u="none" strike="noStrike" baseline="0" dirty="0">
                <a:latin typeface="Times New Roman" panose="02020603050405020304" pitchFamily="18" charset="0"/>
              </a:rPr>
              <a:t>6. New mode of action for resistance management.</a:t>
            </a:r>
          </a:p>
          <a:p>
            <a:pPr marL="0" indent="0" algn="l">
              <a:buNone/>
            </a:pPr>
            <a:r>
              <a:rPr lang="en-IN" sz="2400" b="0" i="0" u="none" strike="noStrike" baseline="0" dirty="0">
                <a:latin typeface="Times New Roman" panose="02020603050405020304" pitchFamily="18" charset="0"/>
              </a:rPr>
              <a:t>7. Crop management flexibility and simplicity.</a:t>
            </a:r>
            <a:endParaRPr lang="en-IN" sz="2400" dirty="0"/>
          </a:p>
        </p:txBody>
      </p:sp>
    </p:spTree>
    <p:extLst>
      <p:ext uri="{BB962C8B-B14F-4D97-AF65-F5344CB8AC3E}">
        <p14:creationId xmlns:p14="http://schemas.microsoft.com/office/powerpoint/2010/main" val="13117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5137A89-869D-4DEC-99D2-5AE8B2EB0848}"/>
              </a:ext>
            </a:extLst>
          </p:cNvPr>
          <p:cNvSpPr>
            <a:spLocks noGrp="1"/>
          </p:cNvSpPr>
          <p:nvPr>
            <p:ph idx="1"/>
          </p:nvPr>
        </p:nvSpPr>
        <p:spPr>
          <a:xfrm>
            <a:off x="838200" y="1825625"/>
            <a:ext cx="10515600" cy="490855"/>
          </a:xfrm>
        </p:spPr>
        <p:txBody>
          <a:bodyPr/>
          <a:lstStyle/>
          <a:p>
            <a:pPr marL="0" indent="0" algn="ctr">
              <a:buNone/>
            </a:pPr>
            <a:r>
              <a:rPr lang="en-US" dirty="0"/>
              <a:t>Solution ????</a:t>
            </a:r>
            <a:endParaRPr lang="en-IN" dirty="0"/>
          </a:p>
        </p:txBody>
      </p:sp>
    </p:spTree>
    <p:extLst>
      <p:ext uri="{BB962C8B-B14F-4D97-AF65-F5344CB8AC3E}">
        <p14:creationId xmlns:p14="http://schemas.microsoft.com/office/powerpoint/2010/main" val="3222918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58DC80-DED2-44B2-ADDC-1C519D6B77ED}"/>
              </a:ext>
            </a:extLst>
          </p:cNvPr>
          <p:cNvSpPr>
            <a:spLocks noGrp="1"/>
          </p:cNvSpPr>
          <p:nvPr>
            <p:ph idx="1"/>
          </p:nvPr>
        </p:nvSpPr>
        <p:spPr>
          <a:xfrm>
            <a:off x="838200" y="772160"/>
            <a:ext cx="10515600" cy="5404803"/>
          </a:xfrm>
        </p:spPr>
        <p:txBody>
          <a:bodyPr>
            <a:normAutofit/>
          </a:bodyPr>
          <a:lstStyle/>
          <a:p>
            <a:pPr marL="0" indent="0" algn="just">
              <a:buNone/>
            </a:pPr>
            <a:endParaRPr lang="en-IN" sz="3600" b="1" i="0" u="none" strike="noStrike" baseline="0" dirty="0">
              <a:latin typeface="Times New Roman" panose="02020603050405020304" pitchFamily="18" charset="0"/>
            </a:endParaRPr>
          </a:p>
          <a:p>
            <a:pPr marL="0" indent="0" algn="just">
              <a:buNone/>
            </a:pPr>
            <a:r>
              <a:rPr lang="en-IN" sz="3600" b="1" i="0" u="none" strike="noStrike" baseline="0" dirty="0">
                <a:latin typeface="Times New Roman" panose="02020603050405020304" pitchFamily="18" charset="0"/>
              </a:rPr>
              <a:t>8. Superweeds- </a:t>
            </a:r>
            <a:r>
              <a:rPr lang="en-IN" sz="2400" b="1" i="0" u="none" strike="noStrike" baseline="0" dirty="0">
                <a:solidFill>
                  <a:srgbClr val="FF0000"/>
                </a:solidFill>
                <a:latin typeface="Times New Roman" panose="02020603050405020304" pitchFamily="18" charset="0"/>
              </a:rPr>
              <a:t>A wild plant that has been accidentally pollinated by a genetically modified plant and now contains that plant's abilities to resist herbicides and insects. </a:t>
            </a:r>
          </a:p>
          <a:p>
            <a:pPr marL="0" indent="0" algn="just">
              <a:buNone/>
            </a:pPr>
            <a:endParaRPr lang="en-IN" sz="2400" b="1" i="0" u="none" strike="noStrike" baseline="0" dirty="0">
              <a:solidFill>
                <a:srgbClr val="FF0000"/>
              </a:solidFill>
              <a:latin typeface="Times New Roman" panose="02020603050405020304" pitchFamily="18" charset="0"/>
            </a:endParaRPr>
          </a:p>
          <a:p>
            <a:pPr algn="just"/>
            <a:r>
              <a:rPr lang="en-IN" sz="2400" b="0" i="0" u="none" strike="noStrike" baseline="0" dirty="0">
                <a:latin typeface="Times New Roman" panose="02020603050405020304" pitchFamily="18" charset="0"/>
              </a:rPr>
              <a:t>Certain invasive grasses and weeds have proven themselves to be resistant to glyphosate, meaning that the herbicide is no longer effective against these plants. </a:t>
            </a:r>
          </a:p>
          <a:p>
            <a:pPr algn="just"/>
            <a:r>
              <a:rPr lang="en-IN" sz="2400" b="0" i="0" u="none" strike="noStrike" baseline="0" dirty="0">
                <a:latin typeface="Times New Roman" panose="02020603050405020304" pitchFamily="18" charset="0"/>
              </a:rPr>
              <a:t>Examples of weeds resistant to Glyphosate are Common Ragweed, Italian Ryegrass etc.</a:t>
            </a:r>
            <a:endParaRPr lang="en-IN" sz="2400" dirty="0"/>
          </a:p>
        </p:txBody>
      </p:sp>
    </p:spTree>
    <p:extLst>
      <p:ext uri="{BB962C8B-B14F-4D97-AF65-F5344CB8AC3E}">
        <p14:creationId xmlns:p14="http://schemas.microsoft.com/office/powerpoint/2010/main" val="4445828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62FCAA-8632-4335-940F-D4B472618E3D}"/>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Wild relatives and wild species:</a:t>
            </a:r>
            <a:endParaRPr lang="en-IN" dirty="0"/>
          </a:p>
        </p:txBody>
      </p:sp>
      <p:sp>
        <p:nvSpPr>
          <p:cNvPr id="3" name="Content Placeholder 2">
            <a:extLst>
              <a:ext uri="{FF2B5EF4-FFF2-40B4-BE49-F238E27FC236}">
                <a16:creationId xmlns:a16="http://schemas.microsoft.com/office/drawing/2014/main" xmlns="" id="{B22E5A9F-05CE-4984-95F6-3768691A4A11}"/>
              </a:ext>
            </a:extLst>
          </p:cNvPr>
          <p:cNvSpPr>
            <a:spLocks noGrp="1"/>
          </p:cNvSpPr>
          <p:nvPr>
            <p:ph idx="1"/>
          </p:nvPr>
        </p:nvSpPr>
        <p:spPr/>
        <p:txBody>
          <a:bodyPr/>
          <a:lstStyle/>
          <a:p>
            <a:pPr algn="l"/>
            <a:r>
              <a:rPr lang="en-IN" sz="1800" b="0" i="0" u="none" strike="noStrike" baseline="0" dirty="0">
                <a:latin typeface="Times New Roman" panose="02020603050405020304" pitchFamily="18" charset="0"/>
              </a:rPr>
              <a:t>Idea of using wild relatives and species in breeding for herbicide tolerance has come from an unwanted phenomenon of superweeds.</a:t>
            </a:r>
          </a:p>
          <a:p>
            <a:pPr marL="0" indent="0" algn="l">
              <a:buNone/>
            </a:pPr>
            <a:endParaRPr lang="en-IN" sz="1800" b="0" i="0" u="none" strike="noStrike" baseline="0" dirty="0">
              <a:latin typeface="Times New Roman" panose="02020603050405020304" pitchFamily="18" charset="0"/>
            </a:endParaRPr>
          </a:p>
          <a:p>
            <a:pPr algn="l"/>
            <a:r>
              <a:rPr lang="en-IN" sz="1800" b="0" i="0" u="none" strike="noStrike" baseline="0" dirty="0">
                <a:latin typeface="Times New Roman" panose="02020603050405020304" pitchFamily="18" charset="0"/>
              </a:rPr>
              <a:t>Application of more herbicide in fields has resulted into the selection among the related weed species (crop wild relatives acting as weeds) and subsequently failure of that herbicide against that weeds.</a:t>
            </a:r>
          </a:p>
          <a:p>
            <a:pPr algn="l"/>
            <a:r>
              <a:rPr lang="en-IN" sz="1800" b="0" i="0" u="none" strike="noStrike" baseline="0" dirty="0">
                <a:latin typeface="Times New Roman" panose="02020603050405020304" pitchFamily="18" charset="0"/>
              </a:rPr>
              <a:t> Therefore, wild relatives of cultivated crop species can be screened via same procedures as done for germplasm materials. </a:t>
            </a:r>
          </a:p>
          <a:p>
            <a:pPr algn="l"/>
            <a:r>
              <a:rPr lang="en-IN" sz="1800" b="0" i="0" u="none" strike="noStrike" baseline="0" dirty="0">
                <a:latin typeface="Times New Roman" panose="02020603050405020304" pitchFamily="18" charset="0"/>
              </a:rPr>
              <a:t>Gene-flow is very common among crop wild relatives to crops and among wild relatives.</a:t>
            </a:r>
          </a:p>
          <a:p>
            <a:pPr algn="l"/>
            <a:r>
              <a:rPr lang="en-IN" sz="1800" b="0" i="0" u="none" strike="noStrike" baseline="0" dirty="0">
                <a:latin typeface="Times New Roman" panose="02020603050405020304" pitchFamily="18" charset="0"/>
              </a:rPr>
              <a:t>Once the resistance gene is present in crop volunteers or related weed species, then it is expected that the same weed.</a:t>
            </a:r>
          </a:p>
          <a:p>
            <a:pPr algn="l"/>
            <a:r>
              <a:rPr lang="en-IN" sz="1800" b="0" i="0" u="none" strike="noStrike" baseline="0" dirty="0">
                <a:latin typeface="Times New Roman" panose="02020603050405020304" pitchFamily="18" charset="0"/>
              </a:rPr>
              <a:t>control practices (consistent sprayings with herbicides having the same mode of action) which cause herbicide resistance to occur in naturally tolerant/resistant weed biotypes, will lead to a rapid build-up of HR-weeds and volunteers</a:t>
            </a:r>
            <a:endParaRPr lang="en-IN" dirty="0"/>
          </a:p>
        </p:txBody>
      </p:sp>
    </p:spTree>
    <p:extLst>
      <p:ext uri="{BB962C8B-B14F-4D97-AF65-F5344CB8AC3E}">
        <p14:creationId xmlns:p14="http://schemas.microsoft.com/office/powerpoint/2010/main" val="314268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CED23E3-74D8-40AD-8382-C67DB5C19991}"/>
              </a:ext>
            </a:extLst>
          </p:cNvPr>
          <p:cNvSpPr>
            <a:spLocks noGrp="1"/>
          </p:cNvSpPr>
          <p:nvPr>
            <p:ph idx="1"/>
          </p:nvPr>
        </p:nvSpPr>
        <p:spPr>
          <a:xfrm>
            <a:off x="838200" y="457200"/>
            <a:ext cx="10515600" cy="5719763"/>
          </a:xfrm>
        </p:spPr>
        <p:txBody>
          <a:bodyPr>
            <a:noAutofit/>
          </a:bodyPr>
          <a:lstStyle/>
          <a:p>
            <a:pPr algn="just"/>
            <a:r>
              <a:rPr lang="en-IN" sz="2400" b="1" dirty="0">
                <a:solidFill>
                  <a:srgbClr val="FF0000"/>
                </a:solidFill>
                <a:latin typeface="Times New Roman" panose="02020603050405020304" pitchFamily="18" charset="0"/>
                <a:cs typeface="Times New Roman" panose="02020603050405020304" pitchFamily="18" charset="0"/>
              </a:rPr>
              <a:t>C</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hemical weed control</a:t>
            </a:r>
            <a:endParaRPr lang="en-IN" sz="2400" b="1" u="none" strike="noStrike" baseline="0" dirty="0">
              <a:solidFill>
                <a:srgbClr val="FF0000"/>
              </a:solidFill>
              <a:latin typeface="Times New Roman" panose="02020603050405020304" pitchFamily="18" charset="0"/>
              <a:cs typeface="Times New Roman" panose="02020603050405020304" pitchFamily="18" charset="0"/>
            </a:endParaRPr>
          </a:p>
          <a:p>
            <a:pPr algn="just"/>
            <a:r>
              <a:rPr lang="en-IN" sz="2400" b="1" u="none" strike="noStrike" baseline="0" dirty="0">
                <a:solidFill>
                  <a:srgbClr val="FF0000"/>
                </a:solidFill>
                <a:latin typeface="Times New Roman" panose="02020603050405020304" pitchFamily="18" charset="0"/>
                <a:cs typeface="Times New Roman" panose="02020603050405020304" pitchFamily="18" charset="0"/>
              </a:rPr>
              <a:t>Herbicide-tolerant cultivars </a:t>
            </a:r>
          </a:p>
          <a:p>
            <a:pPr algn="just"/>
            <a:r>
              <a:rPr lang="en-IN" sz="2400" b="0" i="0" u="none" strike="noStrike" baseline="0" dirty="0">
                <a:latin typeface="Times New Roman" panose="02020603050405020304" pitchFamily="18" charset="0"/>
                <a:cs typeface="Times New Roman" panose="02020603050405020304" pitchFamily="18" charset="0"/>
              </a:rPr>
              <a:t>Herbicide usage in world has been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increased 15-fold </a:t>
            </a:r>
            <a:r>
              <a:rPr lang="en-IN" sz="2400" b="0" i="0" u="none" strike="noStrike" baseline="0" dirty="0">
                <a:latin typeface="Times New Roman" panose="02020603050405020304" pitchFamily="18" charset="0"/>
                <a:cs typeface="Times New Roman" panose="02020603050405020304" pitchFamily="18" charset="0"/>
              </a:rPr>
              <a:t>after the introduction of transgenic herbicide tolerance cultivars which offer opportunity of controlling weeds through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need-based applications of herbicides</a:t>
            </a:r>
            <a:r>
              <a:rPr lang="en-IN" sz="2400" b="0" i="0" u="none" strike="noStrike" baseline="0" dirty="0">
                <a:latin typeface="Times New Roman" panose="02020603050405020304" pitchFamily="18" charset="0"/>
                <a:cs typeface="Times New Roman" panose="02020603050405020304" pitchFamily="18" charset="0"/>
              </a:rPr>
              <a:t>. </a:t>
            </a:r>
          </a:p>
          <a:p>
            <a:pPr algn="just"/>
            <a:r>
              <a:rPr lang="en-IN" sz="2400" b="0" i="0" u="none" strike="noStrike" baseline="0" dirty="0">
                <a:latin typeface="Times New Roman" panose="02020603050405020304" pitchFamily="18" charset="0"/>
                <a:cs typeface="Times New Roman" panose="02020603050405020304" pitchFamily="18" charset="0"/>
              </a:rPr>
              <a:t>Herbicides have severe morphological and physiological effects on plants such as </a:t>
            </a:r>
            <a:r>
              <a:rPr lang="en-IN" sz="2400" b="1" i="0" u="sng" strike="noStrike" baseline="0" dirty="0">
                <a:latin typeface="Times New Roman" panose="02020603050405020304" pitchFamily="18" charset="0"/>
                <a:cs typeface="Times New Roman" panose="02020603050405020304" pitchFamily="18" charset="0"/>
              </a:rPr>
              <a:t>necrosis, delayed flowering, deformed flower, stunted growth, cupping of Leaves, burning symptoms </a:t>
            </a:r>
            <a:r>
              <a:rPr lang="en-IN" sz="2400" b="0" i="0" u="none" strike="noStrike" baseline="0" dirty="0">
                <a:latin typeface="Times New Roman" panose="02020603050405020304" pitchFamily="18" charset="0"/>
                <a:cs typeface="Times New Roman" panose="02020603050405020304" pitchFamily="18" charset="0"/>
              </a:rPr>
              <a:t>etc.</a:t>
            </a:r>
          </a:p>
          <a:p>
            <a:pPr algn="just"/>
            <a:r>
              <a:rPr lang="en-IN" sz="2400" b="0" i="0" u="none" strike="noStrike" baseline="0" dirty="0">
                <a:latin typeface="Times New Roman" panose="02020603050405020304" pitchFamily="18" charset="0"/>
                <a:cs typeface="Times New Roman" panose="02020603050405020304" pitchFamily="18" charset="0"/>
              </a:rPr>
              <a:t>An </a:t>
            </a:r>
            <a:r>
              <a:rPr lang="en-IN" sz="2400" b="1" i="0" u="sng" strike="noStrike" baseline="0" dirty="0">
                <a:latin typeface="Times New Roman" panose="02020603050405020304" pitchFamily="18" charset="0"/>
                <a:cs typeface="Times New Roman" panose="02020603050405020304" pitchFamily="18" charset="0"/>
              </a:rPr>
              <a:t>ideal herbicide </a:t>
            </a:r>
            <a:r>
              <a:rPr lang="en-IN" sz="2400" b="0" i="0" u="none" strike="noStrike" baseline="0" dirty="0">
                <a:latin typeface="Times New Roman" panose="02020603050405020304" pitchFamily="18" charset="0"/>
                <a:cs typeface="Times New Roman" panose="02020603050405020304" pitchFamily="18" charset="0"/>
              </a:rPr>
              <a:t>should have </a:t>
            </a:r>
            <a:r>
              <a:rPr lang="en-IN" sz="2400" b="1" i="0" u="sng" strike="noStrike" baseline="0" dirty="0">
                <a:latin typeface="Times New Roman" panose="02020603050405020304" pitchFamily="18" charset="0"/>
                <a:cs typeface="Times New Roman" panose="02020603050405020304" pitchFamily="18" charset="0"/>
              </a:rPr>
              <a:t>high weed killing potency </a:t>
            </a:r>
            <a:r>
              <a:rPr lang="en-IN" sz="2400" b="0" i="0" u="none" strike="noStrike" baseline="0" dirty="0">
                <a:latin typeface="Times New Roman" panose="02020603050405020304" pitchFamily="18" charset="0"/>
                <a:cs typeface="Times New Roman" panose="02020603050405020304" pitchFamily="18" charset="0"/>
              </a:rPr>
              <a:t>with </a:t>
            </a:r>
            <a:r>
              <a:rPr lang="en-IN" sz="2400" b="1" i="0" u="sng" strike="noStrike" baseline="0" dirty="0">
                <a:latin typeface="Times New Roman" panose="02020603050405020304" pitchFamily="18" charset="0"/>
                <a:cs typeface="Times New Roman" panose="02020603050405020304" pitchFamily="18" charset="0"/>
              </a:rPr>
              <a:t>low environmental persistence.</a:t>
            </a:r>
            <a:r>
              <a:rPr lang="en-IN" sz="2400" b="0" i="0" u="none" strike="noStrike" baseline="0" dirty="0">
                <a:latin typeface="Times New Roman" panose="02020603050405020304" pitchFamily="18" charset="0"/>
                <a:cs typeface="Times New Roman" panose="02020603050405020304" pitchFamily="18" charset="0"/>
              </a:rPr>
              <a:t> </a:t>
            </a:r>
          </a:p>
          <a:p>
            <a:pPr algn="just"/>
            <a:r>
              <a:rPr lang="en-IN" sz="2400" b="0" i="0" u="none" strike="noStrike" baseline="0" dirty="0">
                <a:latin typeface="Times New Roman" panose="02020603050405020304" pitchFamily="18" charset="0"/>
                <a:cs typeface="Times New Roman" panose="02020603050405020304" pitchFamily="18" charset="0"/>
              </a:rPr>
              <a:t>Most of the broad-spectrum herbicides </a:t>
            </a:r>
            <a:r>
              <a:rPr lang="en-IN" sz="2400" b="1" i="0" u="sng" strike="noStrike" baseline="0" dirty="0">
                <a:latin typeface="Times New Roman" panose="02020603050405020304" pitchFamily="18" charset="0"/>
                <a:cs typeface="Times New Roman" panose="02020603050405020304" pitchFamily="18" charset="0"/>
              </a:rPr>
              <a:t>lack selectivity</a:t>
            </a:r>
            <a:r>
              <a:rPr lang="en-IN" sz="2400" b="0" i="0" u="none" strike="noStrike" baseline="0" dirty="0">
                <a:latin typeface="Times New Roman" panose="02020603050405020304" pitchFamily="18" charset="0"/>
                <a:cs typeface="Times New Roman" panose="02020603050405020304" pitchFamily="18" charset="0"/>
              </a:rPr>
              <a:t>, thus limiting their use in some cropping operations but are very useful for complete weed control.</a:t>
            </a:r>
          </a:p>
          <a:p>
            <a:pPr algn="just"/>
            <a:r>
              <a:rPr lang="en-IN" sz="2400" b="0" i="0" u="none" strike="noStrike" baseline="0" dirty="0">
                <a:latin typeface="Times New Roman" panose="02020603050405020304" pitchFamily="18" charset="0"/>
                <a:cs typeface="Times New Roman" panose="02020603050405020304" pitchFamily="18" charset="0"/>
              </a:rPr>
              <a:t>Use of broad-spectrum herbicide is limited because of its sensitivity to crop.</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111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227B19-A708-4125-8FF7-12045A1AE90D}"/>
              </a:ext>
            </a:extLst>
          </p:cNvPr>
          <p:cNvSpPr>
            <a:spLocks noGrp="1"/>
          </p:cNvSpPr>
          <p:nvPr>
            <p:ph idx="1"/>
          </p:nvPr>
        </p:nvSpPr>
        <p:spPr/>
        <p:txBody>
          <a:bodyPr/>
          <a:lstStyle/>
          <a:p>
            <a:r>
              <a:rPr lang="en-US" dirty="0"/>
              <a:t>Broad spectrum herbicide act selectively and effectively enabling it for wider application in weed control (T/F).</a:t>
            </a:r>
            <a:endParaRPr lang="en-IN" dirty="0"/>
          </a:p>
        </p:txBody>
      </p:sp>
    </p:spTree>
    <p:extLst>
      <p:ext uri="{BB962C8B-B14F-4D97-AF65-F5344CB8AC3E}">
        <p14:creationId xmlns:p14="http://schemas.microsoft.com/office/powerpoint/2010/main" val="76316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600BE8-2044-4CDD-9D91-A10CB8748828}"/>
              </a:ext>
            </a:extLst>
          </p:cNvPr>
          <p:cNvSpPr>
            <a:spLocks noGrp="1"/>
          </p:cNvSpPr>
          <p:nvPr>
            <p:ph idx="1"/>
          </p:nvPr>
        </p:nvSpPr>
        <p:spPr>
          <a:xfrm>
            <a:off x="838200" y="2062480"/>
            <a:ext cx="10515600" cy="619760"/>
          </a:xfrm>
        </p:spPr>
        <p:txBody>
          <a:bodyPr>
            <a:normAutofit fontScale="92500"/>
          </a:bodyPr>
          <a:lstStyle/>
          <a:p>
            <a:r>
              <a:rPr lang="en-US" b="1" dirty="0"/>
              <a:t>What is the disadvantage of breeding for herbicide tolerant crops???</a:t>
            </a:r>
            <a:endParaRPr lang="en-IN" b="1" dirty="0"/>
          </a:p>
        </p:txBody>
      </p:sp>
    </p:spTree>
    <p:extLst>
      <p:ext uri="{BB962C8B-B14F-4D97-AF65-F5344CB8AC3E}">
        <p14:creationId xmlns:p14="http://schemas.microsoft.com/office/powerpoint/2010/main" val="445417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59FE80E-8C40-4552-B789-72ED0BC14C3B}"/>
              </a:ext>
            </a:extLst>
          </p:cNvPr>
          <p:cNvSpPr>
            <a:spLocks noGrp="1"/>
          </p:cNvSpPr>
          <p:nvPr>
            <p:ph idx="1"/>
          </p:nvPr>
        </p:nvSpPr>
        <p:spPr>
          <a:xfrm>
            <a:off x="838200" y="2133600"/>
            <a:ext cx="10515600" cy="1148080"/>
          </a:xfrm>
        </p:spPr>
        <p:txBody>
          <a:bodyPr>
            <a:normAutofit/>
          </a:bodyPr>
          <a:lstStyle/>
          <a:p>
            <a:pPr algn="just"/>
            <a:r>
              <a:rPr lang="en-IN" sz="2400" b="1" u="none" strike="noStrike" baseline="0" dirty="0">
                <a:latin typeface="Times New Roman" panose="02020603050405020304" pitchFamily="18" charset="0"/>
              </a:rPr>
              <a:t>The disadvantage accompanied with herbicide tolerant crops is super weeds. Super weeds are the plants which are crop related weeds species on which the resistance genes got transferred by natural outcrossing.</a:t>
            </a:r>
            <a:endParaRPr lang="en-IN" sz="2400" b="1" dirty="0"/>
          </a:p>
        </p:txBody>
      </p:sp>
    </p:spTree>
    <p:extLst>
      <p:ext uri="{BB962C8B-B14F-4D97-AF65-F5344CB8AC3E}">
        <p14:creationId xmlns:p14="http://schemas.microsoft.com/office/powerpoint/2010/main" val="1368105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2741</Words>
  <Application>Microsoft Office PowerPoint</Application>
  <PresentationFormat>Custom</PresentationFormat>
  <Paragraphs>215</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To study different breeding strategies for herbicide resistance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 of Herbicide tolerance:</vt:lpstr>
      <vt:lpstr>PowerPoint Presentation</vt:lpstr>
      <vt:lpstr>Molecular mechanism of herbicide tolerance</vt:lpstr>
      <vt:lpstr>2. Enhanced metabolism:</vt:lpstr>
      <vt:lpstr>3. Compartmentalization or sequestration:</vt:lpstr>
      <vt:lpstr>4. Over-expression of the target protein:</vt:lpstr>
      <vt:lpstr>Conventional approaches to develop herbicide tolerant crops:</vt:lpstr>
      <vt:lpstr>PowerPoint Presentation</vt:lpstr>
      <vt:lpstr>Germplasm Screening:</vt:lpstr>
      <vt:lpstr>PowerPoint Presentation</vt:lpstr>
      <vt:lpstr>PowerPoint Presentation</vt:lpstr>
      <vt:lpstr>Mutant Screening:</vt:lpstr>
      <vt:lpstr>PowerPoint Presentation</vt:lpstr>
      <vt:lpstr>Non-conventional approaches for herbicide tolerance: </vt:lpstr>
      <vt:lpstr>1. Somaclonal variation:</vt:lpstr>
      <vt:lpstr>PowerPoint Presentation</vt:lpstr>
      <vt:lpstr>PowerPoint Presentation</vt:lpstr>
      <vt:lpstr>2. Site-directed mutagenesis:</vt:lpstr>
      <vt:lpstr>PowerPoint Presentation</vt:lpstr>
      <vt:lpstr>3. Gene editing:</vt:lpstr>
      <vt:lpstr>4. Transgenic:</vt:lpstr>
      <vt:lpstr>PowerPoint Presentation</vt:lpstr>
      <vt:lpstr>PowerPoint Presentation</vt:lpstr>
      <vt:lpstr>Detoxification </vt:lpstr>
      <vt:lpstr>Target modification</vt:lpstr>
      <vt:lpstr>PowerPoint Presentation</vt:lpstr>
      <vt:lpstr>PowerPoint Presentation</vt:lpstr>
      <vt:lpstr>PowerPoint Presentation</vt:lpstr>
      <vt:lpstr>PowerPoint Presentation</vt:lpstr>
      <vt:lpstr>Disadvantages of herbicide tolerant crops </vt:lpstr>
      <vt:lpstr>PowerPoint Presentation</vt:lpstr>
      <vt:lpstr>Advantages of transgenic herbicide tolerant crops </vt:lpstr>
      <vt:lpstr>PowerPoint Presentation</vt:lpstr>
      <vt:lpstr>Wild relatives and wild species: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study different breeding strategies for herbicide resistance</dc:title>
  <dc:creator>ashutosh kumar</dc:creator>
  <cp:lastModifiedBy>cutm</cp:lastModifiedBy>
  <cp:revision>6</cp:revision>
  <dcterms:created xsi:type="dcterms:W3CDTF">2022-02-27T18:41:19Z</dcterms:created>
  <dcterms:modified xsi:type="dcterms:W3CDTF">2023-07-11T04:59:50Z</dcterms:modified>
</cp:coreProperties>
</file>