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70" r:id="rId15"/>
    <p:sldId id="269" r:id="rId16"/>
    <p:sldId id="271" r:id="rId17"/>
    <p:sldId id="272" r:id="rId18"/>
    <p:sldId id="273" r:id="rId19"/>
    <p:sldId id="274" r:id="rId20"/>
    <p:sldId id="280" r:id="rId21"/>
    <p:sldId id="275"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00B97-597F-4399-BC57-FD7177A3A336}"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508D2-F9FC-4B5B-B105-4D426FE4B5E5}" type="slidenum">
              <a:rPr lang="en-US" smtClean="0"/>
              <a:t>‹#›</a:t>
            </a:fld>
            <a:endParaRPr lang="en-US"/>
          </a:p>
        </p:txBody>
      </p:sp>
    </p:spTree>
    <p:extLst>
      <p:ext uri="{BB962C8B-B14F-4D97-AF65-F5344CB8AC3E}">
        <p14:creationId xmlns:p14="http://schemas.microsoft.com/office/powerpoint/2010/main" val="196126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1F20"/>
                </a:solidFill>
                <a:effectLst/>
                <a:latin typeface="JansonText-Roman"/>
              </a:rPr>
              <a:t>In the past </a:t>
            </a:r>
            <a:r>
              <a:rPr lang="en-US" sz="1800" b="0" i="0" dirty="0" err="1">
                <a:solidFill>
                  <a:srgbClr val="231F20"/>
                </a:solidFill>
                <a:effectLst/>
                <a:latin typeface="JansonText-Roman"/>
              </a:rPr>
              <a:t>sectorially</a:t>
            </a:r>
            <a:r>
              <a:rPr lang="en-US" sz="1800" b="0" i="0" dirty="0">
                <a:solidFill>
                  <a:srgbClr val="231F20"/>
                </a:solidFill>
                <a:effectLst/>
                <a:latin typeface="JansonText-Roman"/>
              </a:rPr>
              <a:t> applied prism for homonymous</a:t>
            </a:r>
            <a:br>
              <a:rPr lang="en-US" sz="1800" b="0" i="0" dirty="0">
                <a:solidFill>
                  <a:srgbClr val="231F20"/>
                </a:solidFill>
                <a:effectLst/>
                <a:latin typeface="JansonText-Roman"/>
              </a:rPr>
            </a:br>
            <a:r>
              <a:rPr lang="en-US" sz="1800" b="0" i="0" dirty="0">
                <a:solidFill>
                  <a:srgbClr val="231F20"/>
                </a:solidFill>
                <a:effectLst/>
                <a:latin typeface="JansonText-Roman"/>
              </a:rPr>
              <a:t>hemianopia has been placed on each eye in the blind area. Many practitioners are using only a single </a:t>
            </a:r>
            <a:r>
              <a:rPr lang="en-US" sz="1800" b="0" i="0" dirty="0" err="1">
                <a:solidFill>
                  <a:srgbClr val="231F20"/>
                </a:solidFill>
                <a:effectLst/>
                <a:latin typeface="JansonText-Roman"/>
              </a:rPr>
              <a:t>sectorially</a:t>
            </a:r>
            <a:r>
              <a:rPr lang="en-US" sz="1800" b="0" i="0" dirty="0">
                <a:solidFill>
                  <a:srgbClr val="231F20"/>
                </a:solidFill>
                <a:effectLst/>
                <a:latin typeface="JansonText-Roman"/>
              </a:rPr>
              <a:t> applied prism on the eye with the temporal field defect.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43E508D2-F9FC-4B5B-B105-4D426FE4B5E5}" type="slidenum">
              <a:rPr lang="en-US" smtClean="0"/>
              <a:t>13</a:t>
            </a:fld>
            <a:endParaRPr lang="en-US"/>
          </a:p>
        </p:txBody>
      </p:sp>
    </p:spTree>
    <p:extLst>
      <p:ext uri="{BB962C8B-B14F-4D97-AF65-F5344CB8AC3E}">
        <p14:creationId xmlns:p14="http://schemas.microsoft.com/office/powerpoint/2010/main" val="374909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7AF0-B18A-45F3-BA25-10AACB129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C7EB0-4AE8-4751-9D47-B096D3D05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5483E2-2583-4ADE-B282-8DA576D73F6B}"/>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5" name="Footer Placeholder 4">
            <a:extLst>
              <a:ext uri="{FF2B5EF4-FFF2-40B4-BE49-F238E27FC236}">
                <a16:creationId xmlns:a16="http://schemas.microsoft.com/office/drawing/2014/main" id="{E0A343CA-2CE8-4D90-A728-0C8B9DFF0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F485F-4A12-4A55-ADE0-EC2594C927A2}"/>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361274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30E6-5E2E-4D60-94D1-E5B9DD1554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190DC-BCB5-490C-B507-C154384BC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1FCF7-9F4B-4430-9D9C-E39B623877E7}"/>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5" name="Footer Placeholder 4">
            <a:extLst>
              <a:ext uri="{FF2B5EF4-FFF2-40B4-BE49-F238E27FC236}">
                <a16:creationId xmlns:a16="http://schemas.microsoft.com/office/drawing/2014/main" id="{FFAF52F3-1146-499A-9DB5-85B721F7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84C4D-9055-4462-A906-689F57632660}"/>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94459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BCA3A-4A66-43E9-A40E-FA3B2CCC34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E37FF-0EE0-4DB6-A348-DD8CD0563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2B0A-1D21-411C-A624-0051CB730329}"/>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5" name="Footer Placeholder 4">
            <a:extLst>
              <a:ext uri="{FF2B5EF4-FFF2-40B4-BE49-F238E27FC236}">
                <a16:creationId xmlns:a16="http://schemas.microsoft.com/office/drawing/2014/main" id="{E0E9C594-E759-455A-9575-E3A2C4E7A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A2AA1-CE2E-453C-8FD3-50575DCC79B5}"/>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40016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1160-CCE8-4730-BF2F-FA0A32927D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E38C18B-4C2A-495C-87A4-C80153D5C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EF829-57C5-4078-AEFD-F76945EDD52C}"/>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5" name="Footer Placeholder 4">
            <a:extLst>
              <a:ext uri="{FF2B5EF4-FFF2-40B4-BE49-F238E27FC236}">
                <a16:creationId xmlns:a16="http://schemas.microsoft.com/office/drawing/2014/main" id="{1D6DE7C5-B022-4B3E-AAB3-4D49211C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C5B22-2002-4592-9F18-F7414EE46197}"/>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51227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63A-3E8A-4D10-BE84-10F131DF2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54923-1F48-484E-A6BB-7AAE7C396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A0F8-DA32-4AFE-8C7D-44D428977AAA}"/>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5" name="Footer Placeholder 4">
            <a:extLst>
              <a:ext uri="{FF2B5EF4-FFF2-40B4-BE49-F238E27FC236}">
                <a16:creationId xmlns:a16="http://schemas.microsoft.com/office/drawing/2014/main" id="{5F135BA6-D213-4710-86C3-97EA7E87A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5EF39-25FB-4922-A739-A3596B7D007F}"/>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08760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5B36-B81A-4C47-99D9-6A5C5C4D5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F6DDC-6102-44E7-8DD7-BDB23A653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C4346-0DCC-45AD-AF1C-E268FC09B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1FF86-3034-45F6-BE59-145954900755}"/>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6" name="Footer Placeholder 5">
            <a:extLst>
              <a:ext uri="{FF2B5EF4-FFF2-40B4-BE49-F238E27FC236}">
                <a16:creationId xmlns:a16="http://schemas.microsoft.com/office/drawing/2014/main" id="{7EABE19D-E96B-4151-8F38-5EEDF380B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6CB74-386D-4CF0-A9D6-8F08E95E4312}"/>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25664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092E-A7A6-4012-BC18-C593D01E29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35895-84C2-4E71-951A-F26A013AD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238FF-BB3E-4DBB-A114-C58912CA3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3C6D-EB10-4246-BFAF-1B1A34A6C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979508-874D-48BB-A67E-1C04660D5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728AD8-AE5C-4E91-8880-FB85159B6D90}"/>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8" name="Footer Placeholder 7">
            <a:extLst>
              <a:ext uri="{FF2B5EF4-FFF2-40B4-BE49-F238E27FC236}">
                <a16:creationId xmlns:a16="http://schemas.microsoft.com/office/drawing/2014/main" id="{4520F467-F617-45AD-AC24-947A4356D4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D96720-4F6D-4D66-8B1D-F31D50A629BE}"/>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348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4A76-67BA-4F4F-957E-70C69F1C9E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E83711-451C-4696-B9F0-9517604CFEC6}"/>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4" name="Footer Placeholder 3">
            <a:extLst>
              <a:ext uri="{FF2B5EF4-FFF2-40B4-BE49-F238E27FC236}">
                <a16:creationId xmlns:a16="http://schemas.microsoft.com/office/drawing/2014/main" id="{13BD73D5-CFCA-4006-9153-C0DD23952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3B4CF-9CBD-4D50-81EE-4D0C2A4E77BF}"/>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25487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1B81D-6E40-4649-A3E9-90FD91574D5D}"/>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3" name="Footer Placeholder 2">
            <a:extLst>
              <a:ext uri="{FF2B5EF4-FFF2-40B4-BE49-F238E27FC236}">
                <a16:creationId xmlns:a16="http://schemas.microsoft.com/office/drawing/2014/main" id="{419A8968-74A1-4B6D-A6C9-397863B96C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6EA59-ACEC-42D0-8374-6D66E75BC050}"/>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64241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48EE-9DB7-4DB8-9004-369B1C3A0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147A9-3FC3-4827-9F2C-437D68BB8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CD781-1669-4AA9-874B-10BD2F8D3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14A35-946F-493E-A91B-FB65D9D93506}"/>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6" name="Footer Placeholder 5">
            <a:extLst>
              <a:ext uri="{FF2B5EF4-FFF2-40B4-BE49-F238E27FC236}">
                <a16:creationId xmlns:a16="http://schemas.microsoft.com/office/drawing/2014/main" id="{BCE204D0-FFE2-4191-A9CE-8B5B302EF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3697C-28FE-4395-B49E-C0F38AA3B051}"/>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388838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5751-0788-4E34-8A52-961F5CE42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DAAB35-DC1B-4CD7-B153-38AC197C8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61F605-48BB-4F2F-8F6F-2419E9FF2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1557-3B2D-4195-8E57-F87285E82C30}"/>
              </a:ext>
            </a:extLst>
          </p:cNvPr>
          <p:cNvSpPr>
            <a:spLocks noGrp="1"/>
          </p:cNvSpPr>
          <p:nvPr>
            <p:ph type="dt" sz="half" idx="10"/>
          </p:nvPr>
        </p:nvSpPr>
        <p:spPr/>
        <p:txBody>
          <a:bodyPr/>
          <a:lstStyle/>
          <a:p>
            <a:fld id="{0F2D9688-6B5D-4305-AD2E-8EB32701E5C0}" type="datetimeFigureOut">
              <a:rPr lang="en-US" smtClean="0"/>
              <a:t>10/19/2021</a:t>
            </a:fld>
            <a:endParaRPr lang="en-US"/>
          </a:p>
        </p:txBody>
      </p:sp>
      <p:sp>
        <p:nvSpPr>
          <p:cNvPr id="6" name="Footer Placeholder 5">
            <a:extLst>
              <a:ext uri="{FF2B5EF4-FFF2-40B4-BE49-F238E27FC236}">
                <a16:creationId xmlns:a16="http://schemas.microsoft.com/office/drawing/2014/main" id="{DC552293-A73D-43C0-BF77-66659E1F9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FA2F1-B194-4E91-81B9-AAE530E437E5}"/>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0692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3705F-4A7B-42E8-8CA3-715E8156E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7185F8-2419-4797-9649-A1BCF8F54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0A8DC-8502-43DE-84CF-217AD9DE1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D9688-6B5D-4305-AD2E-8EB32701E5C0}" type="datetimeFigureOut">
              <a:rPr lang="en-US" smtClean="0"/>
              <a:t>10/19/2021</a:t>
            </a:fld>
            <a:endParaRPr lang="en-US"/>
          </a:p>
        </p:txBody>
      </p:sp>
      <p:sp>
        <p:nvSpPr>
          <p:cNvPr id="5" name="Footer Placeholder 4">
            <a:extLst>
              <a:ext uri="{FF2B5EF4-FFF2-40B4-BE49-F238E27FC236}">
                <a16:creationId xmlns:a16="http://schemas.microsoft.com/office/drawing/2014/main" id="{8BDAE4F1-A82B-4A07-9B76-70E6F1BDB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52CA96-2DD1-437C-B222-F6127886B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E4E8A-6AD5-4BD6-B4E3-D77B3D69963C}" type="slidenum">
              <a:rPr lang="en-US" smtClean="0"/>
              <a:t>‹#›</a:t>
            </a:fld>
            <a:endParaRPr lang="en-US"/>
          </a:p>
        </p:txBody>
      </p:sp>
    </p:spTree>
    <p:extLst>
      <p:ext uri="{BB962C8B-B14F-4D97-AF65-F5344CB8AC3E}">
        <p14:creationId xmlns:p14="http://schemas.microsoft.com/office/powerpoint/2010/main" val="377750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E2993E-6B08-4812-93A0-731E5CA43113}"/>
              </a:ext>
            </a:extLst>
          </p:cNvPr>
          <p:cNvSpPr txBox="1"/>
          <p:nvPr/>
        </p:nvSpPr>
        <p:spPr>
          <a:xfrm>
            <a:off x="-166255" y="1870363"/>
            <a:ext cx="12524510" cy="2400657"/>
          </a:xfrm>
          <a:prstGeom prst="rect">
            <a:avLst/>
          </a:prstGeom>
          <a:noFill/>
        </p:spPr>
        <p:txBody>
          <a:bodyPr wrap="square" rtlCol="0">
            <a:spAutoFit/>
          </a:bodyPr>
          <a:lstStyle/>
          <a:p>
            <a:endParaRPr lang="en-US" dirty="0"/>
          </a:p>
          <a:p>
            <a:endParaRPr lang="en-US" sz="6600" dirty="0"/>
          </a:p>
          <a:p>
            <a:pPr algn="ctr"/>
            <a:r>
              <a:rPr lang="en-US" sz="6600" dirty="0"/>
              <a:t>Fresnel Prisms &amp; </a:t>
            </a:r>
            <a:r>
              <a:rPr lang="en-US" sz="6600" dirty="0" err="1"/>
              <a:t>Risley</a:t>
            </a:r>
            <a:r>
              <a:rPr lang="en-US" sz="6600" dirty="0"/>
              <a:t> Prisms</a:t>
            </a:r>
          </a:p>
        </p:txBody>
      </p:sp>
    </p:spTree>
    <p:extLst>
      <p:ext uri="{BB962C8B-B14F-4D97-AF65-F5344CB8AC3E}">
        <p14:creationId xmlns:p14="http://schemas.microsoft.com/office/powerpoint/2010/main" val="73257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1B9F-5B3F-4E92-A9B6-F959076F7666}"/>
              </a:ext>
            </a:extLst>
          </p:cNvPr>
          <p:cNvSpPr>
            <a:spLocks noGrp="1"/>
          </p:cNvSpPr>
          <p:nvPr>
            <p:ph type="title"/>
          </p:nvPr>
        </p:nvSpPr>
        <p:spPr/>
        <p:txBody>
          <a:bodyPr/>
          <a:lstStyle/>
          <a:p>
            <a:r>
              <a:rPr lang="en-US" dirty="0"/>
              <a:t>Indications</a:t>
            </a:r>
          </a:p>
        </p:txBody>
      </p:sp>
      <p:pic>
        <p:nvPicPr>
          <p:cNvPr id="4" name="Content Placeholder 3">
            <a:extLst>
              <a:ext uri="{FF2B5EF4-FFF2-40B4-BE49-F238E27FC236}">
                <a16:creationId xmlns:a16="http://schemas.microsoft.com/office/drawing/2014/main" id="{4E76445F-5F31-4ACA-9E39-F3FCBF018305}"/>
              </a:ext>
            </a:extLst>
          </p:cNvPr>
          <p:cNvPicPr>
            <a:picLocks noGrp="1" noChangeAspect="1"/>
          </p:cNvPicPr>
          <p:nvPr>
            <p:ph idx="1"/>
          </p:nvPr>
        </p:nvPicPr>
        <p:blipFill rotWithShape="1">
          <a:blip r:embed="rId2"/>
          <a:srcRect t="24652" b="5324"/>
          <a:stretch/>
        </p:blipFill>
        <p:spPr>
          <a:xfrm>
            <a:off x="7933592" y="1812373"/>
            <a:ext cx="3719530" cy="4351338"/>
          </a:xfrm>
          <a:prstGeom prst="rect">
            <a:avLst/>
          </a:prstGeom>
        </p:spPr>
      </p:pic>
      <p:pic>
        <p:nvPicPr>
          <p:cNvPr id="6" name="Picture 5">
            <a:extLst>
              <a:ext uri="{FF2B5EF4-FFF2-40B4-BE49-F238E27FC236}">
                <a16:creationId xmlns:a16="http://schemas.microsoft.com/office/drawing/2014/main" id="{902FD54C-BF70-4213-837D-5523DA7315A1}"/>
              </a:ext>
            </a:extLst>
          </p:cNvPr>
          <p:cNvPicPr>
            <a:picLocks noChangeAspect="1"/>
          </p:cNvPicPr>
          <p:nvPr/>
        </p:nvPicPr>
        <p:blipFill>
          <a:blip r:embed="rId3"/>
          <a:stretch>
            <a:fillRect/>
          </a:stretch>
        </p:blipFill>
        <p:spPr>
          <a:xfrm>
            <a:off x="182214" y="2278743"/>
            <a:ext cx="8378686" cy="4214132"/>
          </a:xfrm>
          <a:prstGeom prst="rect">
            <a:avLst/>
          </a:prstGeom>
        </p:spPr>
      </p:pic>
    </p:spTree>
    <p:extLst>
      <p:ext uri="{BB962C8B-B14F-4D97-AF65-F5344CB8AC3E}">
        <p14:creationId xmlns:p14="http://schemas.microsoft.com/office/powerpoint/2010/main" val="16793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1346-4FBD-45B4-BBF6-5C1702F3E203}"/>
              </a:ext>
            </a:extLst>
          </p:cNvPr>
          <p:cNvSpPr>
            <a:spLocks noGrp="1"/>
          </p:cNvSpPr>
          <p:nvPr>
            <p:ph type="title"/>
          </p:nvPr>
        </p:nvSpPr>
        <p:spPr>
          <a:xfrm>
            <a:off x="373743" y="93662"/>
            <a:ext cx="10515600" cy="1325563"/>
          </a:xfrm>
        </p:spPr>
        <p:txBody>
          <a:bodyPr>
            <a:normAutofit/>
          </a:bodyPr>
          <a:lstStyle/>
          <a:p>
            <a:r>
              <a:rPr lang="en-US" sz="3200" dirty="0"/>
              <a:t>Application of prism – Visual field defect</a:t>
            </a:r>
          </a:p>
        </p:txBody>
      </p:sp>
      <p:sp>
        <p:nvSpPr>
          <p:cNvPr id="6" name="Content Placeholder 5">
            <a:extLst>
              <a:ext uri="{FF2B5EF4-FFF2-40B4-BE49-F238E27FC236}">
                <a16:creationId xmlns:a16="http://schemas.microsoft.com/office/drawing/2014/main" id="{19D130D6-33CD-4D57-BB04-979085785419}"/>
              </a:ext>
            </a:extLst>
          </p:cNvPr>
          <p:cNvSpPr>
            <a:spLocks noGrp="1"/>
          </p:cNvSpPr>
          <p:nvPr>
            <p:ph idx="1"/>
          </p:nvPr>
        </p:nvSpPr>
        <p:spPr>
          <a:xfrm>
            <a:off x="680357" y="1143454"/>
            <a:ext cx="10831286" cy="4850946"/>
          </a:xfrm>
        </p:spPr>
        <p:txBody>
          <a:bodyPr>
            <a:noAutofit/>
          </a:bodyPr>
          <a:lstStyle/>
          <a:p>
            <a:pPr marL="0" indent="0">
              <a:buNone/>
            </a:pPr>
            <a:r>
              <a:rPr lang="en-US" sz="2400" b="1" dirty="0"/>
              <a:t>Procedure :</a:t>
            </a:r>
          </a:p>
          <a:p>
            <a:r>
              <a:rPr lang="en-US" sz="2000" b="0" i="0" dirty="0">
                <a:solidFill>
                  <a:srgbClr val="231F20"/>
                </a:solidFill>
                <a:effectLst/>
              </a:rPr>
              <a:t>To measure for correct placement of a prism on one half of the spectacle lens in the case of homonymous hemianopia, the spectacles, properly adjusted, should be on the subject’s face.</a:t>
            </a:r>
          </a:p>
          <a:p>
            <a:pPr marL="0" indent="0">
              <a:buNone/>
            </a:pPr>
            <a:endParaRPr lang="en-US" sz="2000" b="0" i="0" dirty="0">
              <a:solidFill>
                <a:srgbClr val="231F20"/>
              </a:solidFill>
              <a:effectLst/>
            </a:endParaRPr>
          </a:p>
          <a:p>
            <a:r>
              <a:rPr lang="en-US" sz="2000" b="0" i="0" dirty="0">
                <a:solidFill>
                  <a:srgbClr val="231F20"/>
                </a:solidFill>
                <a:effectLst/>
              </a:rPr>
              <a:t>The subject looks into the viewing eye of the practitioner.</a:t>
            </a:r>
          </a:p>
          <a:p>
            <a:endParaRPr lang="en-US" sz="2000" dirty="0">
              <a:solidFill>
                <a:srgbClr val="231F20"/>
              </a:solidFill>
            </a:endParaRPr>
          </a:p>
          <a:p>
            <a:r>
              <a:rPr lang="en-US" sz="2000" b="0" i="0" dirty="0">
                <a:solidFill>
                  <a:srgbClr val="231F20"/>
                </a:solidFill>
                <a:effectLst/>
              </a:rPr>
              <a:t>The eye with the visual field loss nasally is occluded, usually with a cover paddle.</a:t>
            </a:r>
          </a:p>
          <a:p>
            <a:r>
              <a:rPr lang="en-US" sz="2000" b="0" i="0" dirty="0">
                <a:solidFill>
                  <a:srgbClr val="231F20"/>
                </a:solidFill>
                <a:effectLst/>
              </a:rPr>
              <a:t>A near point card or other straight edge is brought in from the temporal, non seeing side. </a:t>
            </a:r>
          </a:p>
          <a:p>
            <a:pPr marL="0" indent="0">
              <a:buNone/>
            </a:pPr>
            <a:endParaRPr lang="en-US" sz="2000" b="0" i="0" dirty="0">
              <a:solidFill>
                <a:srgbClr val="231F20"/>
              </a:solidFill>
              <a:effectLst/>
            </a:endParaRPr>
          </a:p>
          <a:p>
            <a:r>
              <a:rPr lang="en-US" sz="2000" b="0" i="0" dirty="0">
                <a:solidFill>
                  <a:srgbClr val="231F20"/>
                </a:solidFill>
                <a:effectLst/>
              </a:rPr>
              <a:t>When the subject first reports seeing the card, the location of the card is marked on the lens with a vertical line. </a:t>
            </a:r>
            <a:br>
              <a:rPr lang="en-US" sz="2400" dirty="0"/>
            </a:br>
            <a:br>
              <a:rPr lang="en-US" sz="2400" dirty="0"/>
            </a:br>
            <a:r>
              <a:rPr lang="en-US" sz="2400" dirty="0"/>
              <a:t> </a:t>
            </a:r>
            <a:br>
              <a:rPr lang="en-US" sz="2400" dirty="0"/>
            </a:br>
            <a:r>
              <a:rPr lang="en-US" sz="2400" dirty="0"/>
              <a:t> </a:t>
            </a:r>
          </a:p>
          <a:p>
            <a:pPr marL="0" indent="0">
              <a:buNone/>
            </a:pPr>
            <a:br>
              <a:rPr lang="en-US" sz="2400" dirty="0"/>
            </a:br>
            <a:r>
              <a:rPr lang="en-US" sz="2400" dirty="0"/>
              <a:t> </a:t>
            </a:r>
          </a:p>
        </p:txBody>
      </p:sp>
    </p:spTree>
    <p:extLst>
      <p:ext uri="{BB962C8B-B14F-4D97-AF65-F5344CB8AC3E}">
        <p14:creationId xmlns:p14="http://schemas.microsoft.com/office/powerpoint/2010/main" val="145787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CED3-E2CB-482B-B039-C5727A076525}"/>
              </a:ext>
            </a:extLst>
          </p:cNvPr>
          <p:cNvSpPr>
            <a:spLocks noGrp="1"/>
          </p:cNvSpPr>
          <p:nvPr>
            <p:ph type="title"/>
          </p:nvPr>
        </p:nvSpPr>
        <p:spPr/>
        <p:txBody>
          <a:bodyPr/>
          <a:lstStyle/>
          <a:p>
            <a:r>
              <a:rPr lang="en-US" dirty="0" err="1"/>
              <a:t>Cont</a:t>
            </a:r>
            <a:r>
              <a:rPr lang="en-US" dirty="0"/>
              <a:t>…</a:t>
            </a:r>
          </a:p>
        </p:txBody>
      </p:sp>
      <p:pic>
        <p:nvPicPr>
          <p:cNvPr id="5" name="Content Placeholder 4">
            <a:extLst>
              <a:ext uri="{FF2B5EF4-FFF2-40B4-BE49-F238E27FC236}">
                <a16:creationId xmlns:a16="http://schemas.microsoft.com/office/drawing/2014/main" id="{901A38AA-A360-45B2-8017-E2BB48D8B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1105"/>
            <a:ext cx="6282429" cy="2888131"/>
          </a:xfrm>
        </p:spPr>
      </p:pic>
      <p:sp>
        <p:nvSpPr>
          <p:cNvPr id="7" name="TextBox 6">
            <a:extLst>
              <a:ext uri="{FF2B5EF4-FFF2-40B4-BE49-F238E27FC236}">
                <a16:creationId xmlns:a16="http://schemas.microsoft.com/office/drawing/2014/main" id="{C40EAF48-E0C7-4369-9B05-799958A056EF}"/>
              </a:ext>
            </a:extLst>
          </p:cNvPr>
          <p:cNvSpPr txBox="1"/>
          <p:nvPr/>
        </p:nvSpPr>
        <p:spPr>
          <a:xfrm>
            <a:off x="6096000" y="1951036"/>
            <a:ext cx="6096000" cy="1292662"/>
          </a:xfrm>
          <a:prstGeom prst="rect">
            <a:avLst/>
          </a:prstGeom>
          <a:noFill/>
        </p:spPr>
        <p:txBody>
          <a:bodyPr wrap="square">
            <a:spAutoFit/>
          </a:bodyPr>
          <a:lstStyle/>
          <a:p>
            <a:r>
              <a:rPr lang="en-US" sz="2000" b="0" i="0" dirty="0">
                <a:solidFill>
                  <a:srgbClr val="231F20"/>
                </a:solidFill>
                <a:effectLst/>
              </a:rPr>
              <a:t>The edge of the prism is placed 3 to 5 mm temporalward from this position.</a:t>
            </a:r>
          </a:p>
          <a:p>
            <a:r>
              <a:rPr lang="en-US" sz="2000" b="0" i="0" dirty="0">
                <a:solidFill>
                  <a:srgbClr val="231F20"/>
                </a:solidFill>
                <a:effectLst/>
              </a:rPr>
              <a:t> </a:t>
            </a:r>
            <a:br>
              <a:rPr lang="en-US" dirty="0"/>
            </a:br>
            <a:endParaRPr lang="en-US" dirty="0"/>
          </a:p>
        </p:txBody>
      </p:sp>
      <p:pic>
        <p:nvPicPr>
          <p:cNvPr id="9" name="Picture 8">
            <a:extLst>
              <a:ext uri="{FF2B5EF4-FFF2-40B4-BE49-F238E27FC236}">
                <a16:creationId xmlns:a16="http://schemas.microsoft.com/office/drawing/2014/main" id="{492EEC7D-AA0C-4A6A-8730-99630A31FB8D}"/>
              </a:ext>
            </a:extLst>
          </p:cNvPr>
          <p:cNvPicPr>
            <a:picLocks noChangeAspect="1"/>
          </p:cNvPicPr>
          <p:nvPr/>
        </p:nvPicPr>
        <p:blipFill rotWithShape="1">
          <a:blip r:embed="rId3">
            <a:extLst>
              <a:ext uri="{28A0092B-C50C-407E-A947-70E740481C1C}">
                <a14:useLocalDpi xmlns:a14="http://schemas.microsoft.com/office/drawing/2010/main" val="0"/>
              </a:ext>
            </a:extLst>
          </a:blip>
          <a:srcRect l="12949" t="22903" r="4292" b="11310"/>
          <a:stretch/>
        </p:blipFill>
        <p:spPr>
          <a:xfrm>
            <a:off x="5365110" y="4359652"/>
            <a:ext cx="6282430" cy="1997605"/>
          </a:xfrm>
          <a:prstGeom prst="rect">
            <a:avLst/>
          </a:prstGeom>
        </p:spPr>
      </p:pic>
    </p:spTree>
    <p:extLst>
      <p:ext uri="{BB962C8B-B14F-4D97-AF65-F5344CB8AC3E}">
        <p14:creationId xmlns:p14="http://schemas.microsoft.com/office/powerpoint/2010/main" val="243061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3C8A-8ADB-4B04-A3B4-A86630B32D9D}"/>
              </a:ext>
            </a:extLst>
          </p:cNvPr>
          <p:cNvSpPr>
            <a:spLocks noGrp="1"/>
          </p:cNvSpPr>
          <p:nvPr>
            <p:ph type="title"/>
          </p:nvPr>
        </p:nvSpPr>
        <p:spPr/>
        <p:txBody>
          <a:bodyPr/>
          <a:lstStyle/>
          <a:p>
            <a:r>
              <a:rPr lang="en-US" dirty="0"/>
              <a:t>Conti..</a:t>
            </a:r>
          </a:p>
        </p:txBody>
      </p:sp>
      <p:sp>
        <p:nvSpPr>
          <p:cNvPr id="3" name="Content Placeholder 2">
            <a:extLst>
              <a:ext uri="{FF2B5EF4-FFF2-40B4-BE49-F238E27FC236}">
                <a16:creationId xmlns:a16="http://schemas.microsoft.com/office/drawing/2014/main" id="{7E98AA8F-A554-46CF-ABC7-7AAAFC8E521E}"/>
              </a:ext>
            </a:extLst>
          </p:cNvPr>
          <p:cNvSpPr>
            <a:spLocks noGrp="1"/>
          </p:cNvSpPr>
          <p:nvPr>
            <p:ph idx="1"/>
          </p:nvPr>
        </p:nvSpPr>
        <p:spPr/>
        <p:txBody>
          <a:bodyPr>
            <a:noAutofit/>
          </a:bodyPr>
          <a:lstStyle/>
          <a:p>
            <a:pPr marL="0" indent="0">
              <a:buNone/>
            </a:pPr>
            <a:r>
              <a:rPr lang="en-US" sz="2000" b="1" dirty="0">
                <a:solidFill>
                  <a:srgbClr val="231F20"/>
                </a:solidFill>
                <a:effectLst/>
              </a:rPr>
              <a:t>Eli </a:t>
            </a:r>
            <a:r>
              <a:rPr lang="en-US" sz="2000" b="1" dirty="0" err="1">
                <a:solidFill>
                  <a:srgbClr val="231F20"/>
                </a:solidFill>
                <a:effectLst/>
              </a:rPr>
              <a:t>Peli’s</a:t>
            </a:r>
            <a:r>
              <a:rPr lang="en-US" sz="2000" b="1" dirty="0">
                <a:solidFill>
                  <a:srgbClr val="231F20"/>
                </a:solidFill>
                <a:effectLst/>
              </a:rPr>
              <a:t> High-Powered Prism Segment.</a:t>
            </a:r>
          </a:p>
          <a:p>
            <a:pPr marL="0" indent="0">
              <a:buNone/>
            </a:pPr>
            <a:endParaRPr lang="en-US" sz="2000" b="1" dirty="0">
              <a:solidFill>
                <a:srgbClr val="231F20"/>
              </a:solidFill>
              <a:effectLst/>
            </a:endParaRPr>
          </a:p>
          <a:p>
            <a:r>
              <a:rPr lang="en-US" sz="2000" b="0" dirty="0">
                <a:solidFill>
                  <a:srgbClr val="231F20"/>
                </a:solidFill>
                <a:effectLst/>
              </a:rPr>
              <a:t>Another method of sectorial application of prism for helping the person with homonymous hemianopia places high-powered (30 to 40 </a:t>
            </a:r>
            <a:r>
              <a:rPr lang="en-US" sz="2000" dirty="0">
                <a:solidFill>
                  <a:srgbClr val="231F20"/>
                </a:solidFill>
                <a:sym typeface="Symbol" panose="05050102010706020507" pitchFamily="18" charset="2"/>
              </a:rPr>
              <a:t></a:t>
            </a:r>
            <a:r>
              <a:rPr lang="en-US" sz="2000" b="0" dirty="0">
                <a:solidFill>
                  <a:srgbClr val="231F20"/>
                </a:solidFill>
                <a:effectLst/>
              </a:rPr>
              <a:t>) prism in certain segment areas of the lens.</a:t>
            </a:r>
            <a:r>
              <a:rPr lang="en-US" sz="2000" dirty="0"/>
              <a:t> </a:t>
            </a:r>
          </a:p>
          <a:p>
            <a:endParaRPr lang="en-US" sz="2000" dirty="0"/>
          </a:p>
          <a:p>
            <a:r>
              <a:rPr lang="en-US" sz="2000" b="0" dirty="0">
                <a:solidFill>
                  <a:srgbClr val="231F20"/>
                </a:solidFill>
                <a:effectLst/>
              </a:rPr>
              <a:t>Two prism segment areas, with their base-apex axis in the horizontal position, are placed on the lens prescribed for the eye with the visual field loss.</a:t>
            </a:r>
          </a:p>
          <a:p>
            <a:endParaRPr lang="en-US" sz="2000" dirty="0"/>
          </a:p>
          <a:p>
            <a:r>
              <a:rPr lang="en-US" sz="2000" b="0" dirty="0">
                <a:solidFill>
                  <a:srgbClr val="231F20"/>
                </a:solidFill>
                <a:effectLst/>
              </a:rPr>
              <a:t>The upper one is placed above the pupil in alignment with the upper limbus and the lower one below the pupil in alignment with the lower limbus.</a:t>
            </a:r>
            <a:br>
              <a:rPr lang="en-US" sz="2000" dirty="0"/>
            </a:br>
            <a:r>
              <a:rPr lang="en-US" sz="2000" dirty="0"/>
              <a:t> </a:t>
            </a:r>
            <a:br>
              <a:rPr lang="en-US" sz="2000" dirty="0"/>
            </a:br>
            <a:endParaRPr lang="en-US" sz="2000" dirty="0"/>
          </a:p>
          <a:p>
            <a:pPr marL="0" indent="0">
              <a:buNone/>
            </a:pPr>
            <a:br>
              <a:rPr lang="en-US" sz="2000" dirty="0"/>
            </a:br>
            <a:r>
              <a:rPr lang="en-US" sz="2000" dirty="0"/>
              <a:t> </a:t>
            </a:r>
            <a:br>
              <a:rPr lang="en-US" sz="2000" dirty="0"/>
            </a:br>
            <a:endParaRPr lang="en-US" sz="2000" dirty="0"/>
          </a:p>
        </p:txBody>
      </p:sp>
    </p:spTree>
    <p:extLst>
      <p:ext uri="{BB962C8B-B14F-4D97-AF65-F5344CB8AC3E}">
        <p14:creationId xmlns:p14="http://schemas.microsoft.com/office/powerpoint/2010/main" val="404596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253C-DAB4-4240-8E5B-19980D471412}"/>
              </a:ext>
            </a:extLst>
          </p:cNvPr>
          <p:cNvSpPr>
            <a:spLocks noGrp="1"/>
          </p:cNvSpPr>
          <p:nvPr>
            <p:ph type="title"/>
          </p:nvPr>
        </p:nvSpPr>
        <p:spPr/>
        <p:txBody>
          <a:bodyPr/>
          <a:lstStyle/>
          <a:p>
            <a:br>
              <a:rPr lang="en-US" dirty="0"/>
            </a:br>
            <a:endParaRPr lang="en-US" dirty="0"/>
          </a:p>
        </p:txBody>
      </p:sp>
      <p:pic>
        <p:nvPicPr>
          <p:cNvPr id="5" name="Content Placeholder 4">
            <a:extLst>
              <a:ext uri="{FF2B5EF4-FFF2-40B4-BE49-F238E27FC236}">
                <a16:creationId xmlns:a16="http://schemas.microsoft.com/office/drawing/2014/main" id="{CAB83FB0-C2FC-4DC0-9D69-1565895AF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603" y="1404683"/>
            <a:ext cx="7281725" cy="3501145"/>
          </a:xfrm>
        </p:spPr>
      </p:pic>
    </p:spTree>
    <p:extLst>
      <p:ext uri="{BB962C8B-B14F-4D97-AF65-F5344CB8AC3E}">
        <p14:creationId xmlns:p14="http://schemas.microsoft.com/office/powerpoint/2010/main" val="48530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4001-3F70-4819-8859-1719E88CB2AF}"/>
              </a:ext>
            </a:extLst>
          </p:cNvPr>
          <p:cNvSpPr>
            <a:spLocks noGrp="1"/>
          </p:cNvSpPr>
          <p:nvPr>
            <p:ph type="title"/>
          </p:nvPr>
        </p:nvSpPr>
        <p:spPr/>
        <p:txBody>
          <a:bodyPr>
            <a:normAutofit/>
          </a:bodyPr>
          <a:lstStyle/>
          <a:p>
            <a:r>
              <a:rPr lang="en-US" sz="3600" dirty="0"/>
              <a:t>Conti..</a:t>
            </a:r>
          </a:p>
        </p:txBody>
      </p:sp>
      <p:sp>
        <p:nvSpPr>
          <p:cNvPr id="3" name="Content Placeholder 2">
            <a:extLst>
              <a:ext uri="{FF2B5EF4-FFF2-40B4-BE49-F238E27FC236}">
                <a16:creationId xmlns:a16="http://schemas.microsoft.com/office/drawing/2014/main" id="{E330F624-484C-452C-9E26-A48982CF1F3C}"/>
              </a:ext>
            </a:extLst>
          </p:cNvPr>
          <p:cNvSpPr>
            <a:spLocks noGrp="1"/>
          </p:cNvSpPr>
          <p:nvPr>
            <p:ph idx="1"/>
          </p:nvPr>
        </p:nvSpPr>
        <p:spPr/>
        <p:txBody>
          <a:bodyPr>
            <a:normAutofit fontScale="92500" lnSpcReduction="10000"/>
          </a:bodyPr>
          <a:lstStyle/>
          <a:p>
            <a:r>
              <a:rPr lang="en-US" sz="2000" b="0" i="0" dirty="0">
                <a:solidFill>
                  <a:srgbClr val="231F20"/>
                </a:solidFill>
                <a:effectLst/>
              </a:rPr>
              <a:t>These prisms are placed base out and create diplopia in that eye.</a:t>
            </a:r>
          </a:p>
          <a:p>
            <a:pPr marL="0" indent="0">
              <a:buNone/>
            </a:pPr>
            <a:endParaRPr lang="en-US" sz="2000" b="0" i="0" dirty="0">
              <a:solidFill>
                <a:srgbClr val="231F20"/>
              </a:solidFill>
              <a:effectLst/>
            </a:endParaRPr>
          </a:p>
          <a:p>
            <a:r>
              <a:rPr lang="en-US" sz="2000" b="0" i="0" dirty="0">
                <a:solidFill>
                  <a:srgbClr val="231F20"/>
                </a:solidFill>
                <a:effectLst/>
              </a:rPr>
              <a:t>Objects seen through the segment areas are shifted from the </a:t>
            </a:r>
            <a:r>
              <a:rPr lang="en-US" sz="2000" b="0" i="0" dirty="0" err="1">
                <a:solidFill>
                  <a:srgbClr val="231F20"/>
                </a:solidFill>
                <a:effectLst/>
              </a:rPr>
              <a:t>nonseeing</a:t>
            </a:r>
            <a:r>
              <a:rPr lang="en-US" sz="2000" b="0" i="0" dirty="0">
                <a:solidFill>
                  <a:srgbClr val="231F20"/>
                </a:solidFill>
                <a:effectLst/>
              </a:rPr>
              <a:t> to the seeing part of the visual field.</a:t>
            </a:r>
          </a:p>
          <a:p>
            <a:pPr marL="0" indent="0">
              <a:buNone/>
            </a:pPr>
            <a:endParaRPr lang="en-US" sz="2000" b="0" i="0" dirty="0">
              <a:solidFill>
                <a:srgbClr val="231F20"/>
              </a:solidFill>
              <a:effectLst/>
            </a:endParaRPr>
          </a:p>
          <a:p>
            <a:r>
              <a:rPr lang="en-US" sz="2000" b="0" i="0" dirty="0">
                <a:solidFill>
                  <a:srgbClr val="231F20"/>
                </a:solidFill>
                <a:effectLst/>
              </a:rPr>
              <a:t> With adaptation the individual is able to visualize the parts of the objects viewed</a:t>
            </a:r>
          </a:p>
          <a:p>
            <a:pPr marL="0" indent="0">
              <a:buNone/>
            </a:pPr>
            <a:r>
              <a:rPr lang="en-US" sz="2000" dirty="0">
                <a:solidFill>
                  <a:srgbClr val="231F20"/>
                </a:solidFill>
              </a:rPr>
              <a:t> </a:t>
            </a:r>
            <a:r>
              <a:rPr lang="en-US" sz="2000" b="0" i="0" dirty="0">
                <a:solidFill>
                  <a:srgbClr val="231F20"/>
                </a:solidFill>
                <a:effectLst/>
              </a:rPr>
              <a:t> through the prism in the areas where they would normally be located, expanding the visual field area by up to 20 degrees.</a:t>
            </a:r>
          </a:p>
          <a:p>
            <a:pPr marL="0" indent="0">
              <a:buNone/>
            </a:pPr>
            <a:endParaRPr lang="en-US" sz="2000" b="0" i="0" dirty="0">
              <a:solidFill>
                <a:srgbClr val="231F20"/>
              </a:solidFill>
              <a:effectLst/>
            </a:endParaRPr>
          </a:p>
          <a:p>
            <a:r>
              <a:rPr lang="en-US" sz="2000" b="0" i="0" dirty="0">
                <a:solidFill>
                  <a:srgbClr val="231F20"/>
                </a:solidFill>
                <a:effectLst/>
              </a:rPr>
              <a:t>Such prisms may be constructed as a prism segment within the carrier spectacle lenses. </a:t>
            </a:r>
            <a:br>
              <a:rPr lang="en-US" sz="2000" dirty="0"/>
            </a:br>
            <a:endParaRPr lang="en-US" sz="2000" b="0" i="0" dirty="0">
              <a:solidFill>
                <a:srgbClr val="231F20"/>
              </a:solidFill>
              <a:effectLst/>
            </a:endParaRPr>
          </a:p>
          <a:p>
            <a:pPr marL="0" indent="0">
              <a:buNone/>
            </a:pPr>
            <a:r>
              <a:rPr lang="en-US" dirty="0"/>
              <a:t> </a:t>
            </a:r>
            <a:br>
              <a:rPr lang="en-US" dirty="0"/>
            </a:br>
            <a:endParaRPr lang="en-US" dirty="0"/>
          </a:p>
        </p:txBody>
      </p:sp>
    </p:spTree>
    <p:extLst>
      <p:ext uri="{BB962C8B-B14F-4D97-AF65-F5344CB8AC3E}">
        <p14:creationId xmlns:p14="http://schemas.microsoft.com/office/powerpoint/2010/main" val="385571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E44A-04E2-4703-ABF1-C97F42B461CE}"/>
              </a:ext>
            </a:extLst>
          </p:cNvPr>
          <p:cNvSpPr>
            <a:spLocks noGrp="1"/>
          </p:cNvSpPr>
          <p:nvPr>
            <p:ph type="title"/>
          </p:nvPr>
        </p:nvSpPr>
        <p:spPr/>
        <p:txBody>
          <a:bodyPr/>
          <a:lstStyle/>
          <a:p>
            <a:r>
              <a:rPr lang="en-US" dirty="0"/>
              <a:t>Indication</a:t>
            </a:r>
          </a:p>
        </p:txBody>
      </p:sp>
      <p:sp>
        <p:nvSpPr>
          <p:cNvPr id="3" name="Content Placeholder 2">
            <a:extLst>
              <a:ext uri="{FF2B5EF4-FFF2-40B4-BE49-F238E27FC236}">
                <a16:creationId xmlns:a16="http://schemas.microsoft.com/office/drawing/2014/main" id="{2720F44F-51B8-48C2-923F-DC83B50C6581}"/>
              </a:ext>
            </a:extLst>
          </p:cNvPr>
          <p:cNvSpPr>
            <a:spLocks noGrp="1"/>
          </p:cNvSpPr>
          <p:nvPr>
            <p:ph idx="1"/>
          </p:nvPr>
        </p:nvSpPr>
        <p:spPr/>
        <p:txBody>
          <a:bodyPr>
            <a:normAutofit/>
          </a:bodyPr>
          <a:lstStyle/>
          <a:p>
            <a:r>
              <a:rPr lang="en-US" sz="2000" b="0" i="0" dirty="0">
                <a:solidFill>
                  <a:srgbClr val="812990"/>
                </a:solidFill>
                <a:effectLst/>
              </a:rPr>
              <a:t>Cosmetics of </a:t>
            </a:r>
            <a:r>
              <a:rPr lang="en-US" sz="2000" b="0" i="0" dirty="0" err="1">
                <a:solidFill>
                  <a:srgbClr val="812990"/>
                </a:solidFill>
                <a:effectLst/>
              </a:rPr>
              <a:t>Nonseeing</a:t>
            </a:r>
            <a:r>
              <a:rPr lang="en-US" sz="2000" b="0" i="0" dirty="0">
                <a:solidFill>
                  <a:srgbClr val="812990"/>
                </a:solidFill>
                <a:effectLst/>
              </a:rPr>
              <a:t> Eyes</a:t>
            </a:r>
            <a:r>
              <a:rPr lang="en-US" sz="2000" dirty="0"/>
              <a:t> </a:t>
            </a:r>
            <a:br>
              <a:rPr lang="en-US" sz="2000" dirty="0"/>
            </a:br>
            <a:endParaRPr lang="en-US" sz="2000" dirty="0"/>
          </a:p>
          <a:p>
            <a:r>
              <a:rPr lang="en-US" sz="2000" dirty="0">
                <a:solidFill>
                  <a:srgbClr val="231F20"/>
                </a:solidFill>
              </a:rPr>
              <a:t>T</a:t>
            </a:r>
            <a:r>
              <a:rPr lang="en-US" sz="2000" b="0" i="0" dirty="0">
                <a:solidFill>
                  <a:srgbClr val="231F20"/>
                </a:solidFill>
                <a:effectLst/>
              </a:rPr>
              <a:t>he use of prism to improve the appearance of a blind or prosthetic eye is discussed.</a:t>
            </a:r>
            <a:br>
              <a:rPr lang="en-US" sz="2000" b="0" i="0" dirty="0">
                <a:solidFill>
                  <a:srgbClr val="231F20"/>
                </a:solidFill>
                <a:effectLst/>
              </a:rPr>
            </a:br>
            <a:r>
              <a:rPr lang="en-US" sz="2000" b="0" i="0" dirty="0">
                <a:solidFill>
                  <a:srgbClr val="231F20"/>
                </a:solidFill>
                <a:effectLst/>
              </a:rPr>
              <a:t>Fresnel prisms can be used in such instances.</a:t>
            </a:r>
          </a:p>
          <a:p>
            <a:endParaRPr lang="en-US" sz="2000" dirty="0">
              <a:solidFill>
                <a:srgbClr val="231F20"/>
              </a:solidFill>
            </a:endParaRPr>
          </a:p>
          <a:p>
            <a:pPr marL="0" indent="0">
              <a:buNone/>
            </a:pPr>
            <a:br>
              <a:rPr lang="en-US" sz="2000" dirty="0"/>
            </a:br>
            <a:endParaRPr lang="en-US" sz="2000" dirty="0"/>
          </a:p>
        </p:txBody>
      </p:sp>
      <p:pic>
        <p:nvPicPr>
          <p:cNvPr id="5" name="Picture 4">
            <a:extLst>
              <a:ext uri="{FF2B5EF4-FFF2-40B4-BE49-F238E27FC236}">
                <a16:creationId xmlns:a16="http://schemas.microsoft.com/office/drawing/2014/main" id="{8832A62D-15F1-4830-9735-74010A03BF51}"/>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7957192" y="3152194"/>
            <a:ext cx="3810532" cy="1786187"/>
          </a:xfrm>
          <a:prstGeom prst="rect">
            <a:avLst/>
          </a:prstGeom>
        </p:spPr>
      </p:pic>
      <p:pic>
        <p:nvPicPr>
          <p:cNvPr id="6" name="Picture 5">
            <a:extLst>
              <a:ext uri="{FF2B5EF4-FFF2-40B4-BE49-F238E27FC236}">
                <a16:creationId xmlns:a16="http://schemas.microsoft.com/office/drawing/2014/main" id="{EC8565D4-7CE2-4017-9E75-88DE00CDA29B}"/>
              </a:ext>
            </a:extLst>
          </p:cNvPr>
          <p:cNvPicPr>
            <a:picLocks noChangeAspect="1"/>
          </p:cNvPicPr>
          <p:nvPr/>
        </p:nvPicPr>
        <p:blipFill rotWithShape="1">
          <a:blip r:embed="rId2">
            <a:extLst>
              <a:ext uri="{28A0092B-C50C-407E-A947-70E740481C1C}">
                <a14:useLocalDpi xmlns:a14="http://schemas.microsoft.com/office/drawing/2010/main" val="0"/>
              </a:ext>
            </a:extLst>
          </a:blip>
          <a:srcRect t="54746"/>
          <a:stretch/>
        </p:blipFill>
        <p:spPr>
          <a:xfrm>
            <a:off x="7957192" y="5010500"/>
            <a:ext cx="3810532" cy="1616631"/>
          </a:xfrm>
          <a:prstGeom prst="rect">
            <a:avLst/>
          </a:prstGeom>
        </p:spPr>
      </p:pic>
    </p:spTree>
    <p:extLst>
      <p:ext uri="{BB962C8B-B14F-4D97-AF65-F5344CB8AC3E}">
        <p14:creationId xmlns:p14="http://schemas.microsoft.com/office/powerpoint/2010/main" val="322320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881C-F178-4048-AC13-AE3289B426F5}"/>
              </a:ext>
            </a:extLst>
          </p:cNvPr>
          <p:cNvSpPr>
            <a:spLocks noGrp="1"/>
          </p:cNvSpPr>
          <p:nvPr>
            <p:ph type="title"/>
          </p:nvPr>
        </p:nvSpPr>
        <p:spPr/>
        <p:txBody>
          <a:bodyPr/>
          <a:lstStyle/>
          <a:p>
            <a:r>
              <a:rPr lang="en-US" dirty="0"/>
              <a:t>Indication</a:t>
            </a:r>
          </a:p>
        </p:txBody>
      </p:sp>
      <p:sp>
        <p:nvSpPr>
          <p:cNvPr id="6" name="Content Placeholder 5">
            <a:extLst>
              <a:ext uri="{FF2B5EF4-FFF2-40B4-BE49-F238E27FC236}">
                <a16:creationId xmlns:a16="http://schemas.microsoft.com/office/drawing/2014/main" id="{6D72BAE6-68E1-4894-A79E-94963E1E7312}"/>
              </a:ext>
            </a:extLst>
          </p:cNvPr>
          <p:cNvSpPr>
            <a:spLocks noGrp="1"/>
          </p:cNvSpPr>
          <p:nvPr>
            <p:ph idx="1"/>
          </p:nvPr>
        </p:nvSpPr>
        <p:spPr/>
        <p:txBody>
          <a:bodyPr/>
          <a:lstStyle/>
          <a:p>
            <a:r>
              <a:rPr lang="en-US" dirty="0"/>
              <a:t>Nystagmus </a:t>
            </a:r>
          </a:p>
          <a:p>
            <a:pPr marL="0" indent="0">
              <a:buNone/>
            </a:pPr>
            <a:endParaRPr lang="en-US" dirty="0"/>
          </a:p>
        </p:txBody>
      </p:sp>
      <p:pic>
        <p:nvPicPr>
          <p:cNvPr id="7" name="videoplayback (18)">
            <a:hlinkClick r:id="" action="ppaction://media"/>
            <a:extLst>
              <a:ext uri="{FF2B5EF4-FFF2-40B4-BE49-F238E27FC236}">
                <a16:creationId xmlns:a16="http://schemas.microsoft.com/office/drawing/2014/main" id="{DBCC2560-7881-47FC-BE5B-6EDA7EDC4226}"/>
              </a:ext>
            </a:extLst>
          </p:cNvPr>
          <p:cNvPicPr>
            <a:picLocks noChangeAspect="1"/>
          </p:cNvPicPr>
          <p:nvPr>
            <a:videoFile r:link="rId1"/>
            <p:extLst>
              <p:ext uri="{DAA4B4D4-6D71-4841-9C94-3DE7FCFB9230}">
                <p14:media xmlns:p14="http://schemas.microsoft.com/office/powerpoint/2010/main" r:embed="rId2">
                  <p14:trim st="20190" end="24995.6666"/>
                </p14:media>
              </p:ext>
            </p:extLst>
          </p:nvPr>
        </p:nvPicPr>
        <p:blipFill>
          <a:blip r:embed="rId4"/>
          <a:stretch>
            <a:fillRect/>
          </a:stretch>
        </p:blipFill>
        <p:spPr>
          <a:xfrm>
            <a:off x="4078038" y="519792"/>
            <a:ext cx="7757887" cy="5818416"/>
          </a:xfrm>
          <a:prstGeom prst="rect">
            <a:avLst/>
          </a:prstGeom>
        </p:spPr>
      </p:pic>
    </p:spTree>
    <p:extLst>
      <p:ext uri="{BB962C8B-B14F-4D97-AF65-F5344CB8AC3E}">
        <p14:creationId xmlns:p14="http://schemas.microsoft.com/office/powerpoint/2010/main" val="29549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2137-FE62-4B13-BD81-E8EB60B12443}"/>
              </a:ext>
            </a:extLst>
          </p:cNvPr>
          <p:cNvSpPr>
            <a:spLocks noGrp="1"/>
          </p:cNvSpPr>
          <p:nvPr>
            <p:ph type="title"/>
          </p:nvPr>
        </p:nvSpPr>
        <p:spPr/>
        <p:txBody>
          <a:bodyPr/>
          <a:lstStyle/>
          <a:p>
            <a:r>
              <a:rPr lang="en-US" dirty="0"/>
              <a:t>Indication</a:t>
            </a:r>
          </a:p>
        </p:txBody>
      </p:sp>
      <p:sp>
        <p:nvSpPr>
          <p:cNvPr id="4" name="Content Placeholder 2">
            <a:extLst>
              <a:ext uri="{FF2B5EF4-FFF2-40B4-BE49-F238E27FC236}">
                <a16:creationId xmlns:a16="http://schemas.microsoft.com/office/drawing/2014/main" id="{16D8A206-33A0-45B0-8F67-4A88859EBD08}"/>
              </a:ext>
            </a:extLst>
          </p:cNvPr>
          <p:cNvSpPr>
            <a:spLocks noGrp="1"/>
          </p:cNvSpPr>
          <p:nvPr>
            <p:ph idx="1"/>
          </p:nvPr>
        </p:nvSpPr>
        <p:spPr>
          <a:xfrm>
            <a:off x="838200" y="1825625"/>
            <a:ext cx="10515600" cy="4351338"/>
          </a:xfrm>
        </p:spPr>
        <p:txBody>
          <a:bodyPr>
            <a:normAutofit fontScale="92500" lnSpcReduction="10000"/>
          </a:bodyPr>
          <a:lstStyle/>
          <a:p>
            <a:r>
              <a:rPr lang="en-US" sz="2000" b="0" i="0" dirty="0">
                <a:solidFill>
                  <a:srgbClr val="231F20"/>
                </a:solidFill>
                <a:effectLst/>
              </a:rPr>
              <a:t>Nystagmus is a condition characterized by a constant back and forth movement of the eyes. </a:t>
            </a:r>
          </a:p>
          <a:p>
            <a:endParaRPr lang="en-US" sz="2000" dirty="0">
              <a:solidFill>
                <a:srgbClr val="231F20"/>
              </a:solidFill>
            </a:endParaRPr>
          </a:p>
          <a:p>
            <a:r>
              <a:rPr lang="en-US" sz="2000" b="0" i="0" dirty="0">
                <a:solidFill>
                  <a:srgbClr val="231F20"/>
                </a:solidFill>
                <a:effectLst/>
              </a:rPr>
              <a:t>Such movement is involuntary and reduces vision. In some cases nystagmus</a:t>
            </a:r>
            <a:br>
              <a:rPr lang="en-US" sz="2000" b="0" i="0" dirty="0">
                <a:solidFill>
                  <a:srgbClr val="231F20"/>
                </a:solidFill>
                <a:effectLst/>
              </a:rPr>
            </a:br>
            <a:r>
              <a:rPr lang="en-US" sz="2000" b="0" i="0" dirty="0">
                <a:solidFill>
                  <a:srgbClr val="231F20"/>
                </a:solidFill>
                <a:effectLst/>
              </a:rPr>
              <a:t>may slow when the person looks to one side or the other.</a:t>
            </a:r>
          </a:p>
          <a:p>
            <a:endParaRPr lang="en-US" sz="2000" b="0" i="0" dirty="0">
              <a:solidFill>
                <a:srgbClr val="231F20"/>
              </a:solidFill>
              <a:effectLst/>
            </a:endParaRPr>
          </a:p>
          <a:p>
            <a:r>
              <a:rPr lang="en-US" sz="2000" b="0" i="0" dirty="0">
                <a:solidFill>
                  <a:srgbClr val="231F20"/>
                </a:solidFill>
                <a:effectLst/>
              </a:rPr>
              <a:t>For example, if the examiner sees that movement slows when the person looks to the right, equal amounts of prism may be applied to both lenses. </a:t>
            </a:r>
          </a:p>
          <a:p>
            <a:endParaRPr lang="en-US" sz="2000" dirty="0">
              <a:solidFill>
                <a:srgbClr val="231F20"/>
              </a:solidFill>
            </a:endParaRPr>
          </a:p>
          <a:p>
            <a:r>
              <a:rPr lang="en-US" sz="2000" b="0" i="0" dirty="0">
                <a:solidFill>
                  <a:srgbClr val="231F20"/>
                </a:solidFill>
                <a:effectLst/>
              </a:rPr>
              <a:t>The correct base direction would be base left. Because the eyes turn toward the apex, prism base left will keep the head pointed straight while the eyes turn to the right.</a:t>
            </a:r>
          </a:p>
          <a:p>
            <a:pPr marL="0" indent="0">
              <a:buNone/>
            </a:pPr>
            <a:br>
              <a:rPr lang="en-US" sz="2000" dirty="0"/>
            </a:br>
            <a:endParaRPr lang="en-US" sz="2000" dirty="0"/>
          </a:p>
        </p:txBody>
      </p:sp>
    </p:spTree>
    <p:extLst>
      <p:ext uri="{BB962C8B-B14F-4D97-AF65-F5344CB8AC3E}">
        <p14:creationId xmlns:p14="http://schemas.microsoft.com/office/powerpoint/2010/main" val="73108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E32C-4EE4-4F99-A142-3F42E3DFE60D}"/>
              </a:ext>
            </a:extLst>
          </p:cNvPr>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E088F7A7-48E2-4F2B-B5F6-9F143DD170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47" y="1864065"/>
            <a:ext cx="11724105" cy="4367552"/>
          </a:xfrm>
        </p:spPr>
      </p:pic>
    </p:spTree>
    <p:extLst>
      <p:ext uri="{BB962C8B-B14F-4D97-AF65-F5344CB8AC3E}">
        <p14:creationId xmlns:p14="http://schemas.microsoft.com/office/powerpoint/2010/main" val="412539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60CC-7A12-4C39-9125-3E3BB1EE70C4}"/>
              </a:ext>
            </a:extLst>
          </p:cNvPr>
          <p:cNvSpPr>
            <a:spLocks noGrp="1"/>
          </p:cNvSpPr>
          <p:nvPr>
            <p:ph type="title"/>
          </p:nvPr>
        </p:nvSpPr>
        <p:spPr/>
        <p:txBody>
          <a:bodyPr>
            <a:noAutofit/>
          </a:bodyPr>
          <a:lstStyle/>
          <a:p>
            <a:br>
              <a:rPr lang="en-US" sz="3200" b="0" i="0" dirty="0">
                <a:solidFill>
                  <a:srgbClr val="3F6618"/>
                </a:solidFill>
                <a:effectLst/>
              </a:rPr>
            </a:br>
            <a:br>
              <a:rPr lang="en-US" sz="3200" b="0" i="0" dirty="0">
                <a:solidFill>
                  <a:srgbClr val="3F6618"/>
                </a:solidFill>
                <a:effectLst/>
              </a:rPr>
            </a:br>
            <a:r>
              <a:rPr lang="en-US" sz="3200" b="0" i="0" dirty="0">
                <a:solidFill>
                  <a:srgbClr val="3F6618"/>
                </a:solidFill>
                <a:effectLst/>
              </a:rPr>
              <a:t>What is a </a:t>
            </a:r>
            <a:r>
              <a:rPr lang="en-US" sz="3200" b="0" i="0" dirty="0" err="1">
                <a:solidFill>
                  <a:srgbClr val="3F6618"/>
                </a:solidFill>
                <a:effectLst/>
              </a:rPr>
              <a:t>fresnel</a:t>
            </a:r>
            <a:r>
              <a:rPr lang="en-US" sz="3200" b="0" i="0" dirty="0">
                <a:solidFill>
                  <a:srgbClr val="3F6618"/>
                </a:solidFill>
                <a:effectLst/>
              </a:rPr>
              <a:t> prism?</a:t>
            </a:r>
            <a:r>
              <a:rPr lang="en-US" sz="3200" dirty="0"/>
              <a:t> </a:t>
            </a:r>
            <a:br>
              <a:rPr lang="en-US" sz="3200" dirty="0"/>
            </a:br>
            <a:br>
              <a:rPr lang="en-US" sz="3200" dirty="0"/>
            </a:br>
            <a:endParaRPr lang="en-US" sz="3200" dirty="0"/>
          </a:p>
        </p:txBody>
      </p:sp>
      <p:pic>
        <p:nvPicPr>
          <p:cNvPr id="6" name="Content Placeholder 5">
            <a:extLst>
              <a:ext uri="{FF2B5EF4-FFF2-40B4-BE49-F238E27FC236}">
                <a16:creationId xmlns:a16="http://schemas.microsoft.com/office/drawing/2014/main" id="{D2B8D914-83FE-483C-8C5A-F5432D2705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08" y="1746586"/>
            <a:ext cx="3553321" cy="4086795"/>
          </a:xfrm>
        </p:spPr>
      </p:pic>
      <p:pic>
        <p:nvPicPr>
          <p:cNvPr id="4" name="Picture 3">
            <a:extLst>
              <a:ext uri="{FF2B5EF4-FFF2-40B4-BE49-F238E27FC236}">
                <a16:creationId xmlns:a16="http://schemas.microsoft.com/office/drawing/2014/main" id="{811895CF-FD26-464F-8452-134EBA53BF93}"/>
              </a:ext>
            </a:extLst>
          </p:cNvPr>
          <p:cNvPicPr>
            <a:picLocks noChangeAspect="1"/>
          </p:cNvPicPr>
          <p:nvPr/>
        </p:nvPicPr>
        <p:blipFill>
          <a:blip r:embed="rId3"/>
          <a:stretch>
            <a:fillRect/>
          </a:stretch>
        </p:blipFill>
        <p:spPr>
          <a:xfrm>
            <a:off x="1380788" y="2305016"/>
            <a:ext cx="2956737" cy="2969937"/>
          </a:xfrm>
          <a:prstGeom prst="rect">
            <a:avLst/>
          </a:prstGeom>
        </p:spPr>
      </p:pic>
    </p:spTree>
    <p:extLst>
      <p:ext uri="{BB962C8B-B14F-4D97-AF65-F5344CB8AC3E}">
        <p14:creationId xmlns:p14="http://schemas.microsoft.com/office/powerpoint/2010/main" val="413440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B1AB-D5C7-4005-AAE8-5A36639995B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3727805-DB9A-40C5-AECD-45B5C5C7CE72}"/>
              </a:ext>
            </a:extLst>
          </p:cNvPr>
          <p:cNvPicPr>
            <a:picLocks noGrp="1" noChangeAspect="1"/>
          </p:cNvPicPr>
          <p:nvPr>
            <p:ph idx="1"/>
          </p:nvPr>
        </p:nvPicPr>
        <p:blipFill>
          <a:blip r:embed="rId2"/>
          <a:stretch>
            <a:fillRect/>
          </a:stretch>
        </p:blipFill>
        <p:spPr>
          <a:xfrm>
            <a:off x="4641781" y="3828946"/>
            <a:ext cx="6918549" cy="2663929"/>
          </a:xfrm>
          <a:prstGeom prst="rect">
            <a:avLst/>
          </a:prstGeom>
        </p:spPr>
      </p:pic>
      <p:pic>
        <p:nvPicPr>
          <p:cNvPr id="5" name="Picture 4">
            <a:extLst>
              <a:ext uri="{FF2B5EF4-FFF2-40B4-BE49-F238E27FC236}">
                <a16:creationId xmlns:a16="http://schemas.microsoft.com/office/drawing/2014/main" id="{D1D92D67-1C91-41F9-8014-002A1FAC78A0}"/>
              </a:ext>
            </a:extLst>
          </p:cNvPr>
          <p:cNvPicPr>
            <a:picLocks noChangeAspect="1"/>
          </p:cNvPicPr>
          <p:nvPr/>
        </p:nvPicPr>
        <p:blipFill>
          <a:blip r:embed="rId3"/>
          <a:stretch>
            <a:fillRect/>
          </a:stretch>
        </p:blipFill>
        <p:spPr>
          <a:xfrm>
            <a:off x="7288695" y="1396931"/>
            <a:ext cx="2385392" cy="1727023"/>
          </a:xfrm>
          <a:prstGeom prst="rect">
            <a:avLst/>
          </a:prstGeom>
        </p:spPr>
      </p:pic>
      <p:pic>
        <p:nvPicPr>
          <p:cNvPr id="6" name="Picture 5">
            <a:extLst>
              <a:ext uri="{FF2B5EF4-FFF2-40B4-BE49-F238E27FC236}">
                <a16:creationId xmlns:a16="http://schemas.microsoft.com/office/drawing/2014/main" id="{90DE4C7E-5D45-4557-88F9-4147ECE51815}"/>
              </a:ext>
            </a:extLst>
          </p:cNvPr>
          <p:cNvPicPr>
            <a:picLocks noChangeAspect="1"/>
          </p:cNvPicPr>
          <p:nvPr/>
        </p:nvPicPr>
        <p:blipFill rotWithShape="1">
          <a:blip r:embed="rId4"/>
          <a:srcRect t="50000"/>
          <a:stretch/>
        </p:blipFill>
        <p:spPr>
          <a:xfrm>
            <a:off x="327578" y="1389373"/>
            <a:ext cx="6076950" cy="2281237"/>
          </a:xfrm>
          <a:prstGeom prst="rect">
            <a:avLst/>
          </a:prstGeom>
        </p:spPr>
      </p:pic>
    </p:spTree>
    <p:extLst>
      <p:ext uri="{BB962C8B-B14F-4D97-AF65-F5344CB8AC3E}">
        <p14:creationId xmlns:p14="http://schemas.microsoft.com/office/powerpoint/2010/main" val="423489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18AC-7BEB-4B54-AD83-F07008C739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C5A0C3-1FA8-4869-84C5-9BFAEC14F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593" y="2242042"/>
            <a:ext cx="11363376" cy="3155772"/>
          </a:xfrm>
        </p:spPr>
      </p:pic>
    </p:spTree>
    <p:extLst>
      <p:ext uri="{BB962C8B-B14F-4D97-AF65-F5344CB8AC3E}">
        <p14:creationId xmlns:p14="http://schemas.microsoft.com/office/powerpoint/2010/main" val="363864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CAA7-9928-4E47-9634-79F0EEDBF5AF}"/>
              </a:ext>
            </a:extLst>
          </p:cNvPr>
          <p:cNvSpPr>
            <a:spLocks noGrp="1"/>
          </p:cNvSpPr>
          <p:nvPr>
            <p:ph type="title"/>
          </p:nvPr>
        </p:nvSpPr>
        <p:spPr/>
        <p:txBody>
          <a:bodyPr>
            <a:normAutofit/>
          </a:bodyPr>
          <a:lstStyle/>
          <a:p>
            <a:r>
              <a:rPr lang="en-US" sz="3200" b="0" i="0" dirty="0">
                <a:solidFill>
                  <a:srgbClr val="3F6618"/>
                </a:solidFill>
                <a:effectLst/>
                <a:latin typeface="+mn-lt"/>
              </a:rPr>
              <a:t>ROTARY PRISMS</a:t>
            </a:r>
            <a:r>
              <a:rPr lang="en-US" sz="3200" dirty="0">
                <a:latin typeface="+mn-lt"/>
              </a:rPr>
              <a:t> </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C2F7D006-4AA5-47F2-86F5-88D63E175E04}"/>
              </a:ext>
            </a:extLst>
          </p:cNvPr>
          <p:cNvSpPr>
            <a:spLocks noGrp="1"/>
          </p:cNvSpPr>
          <p:nvPr>
            <p:ph idx="1"/>
          </p:nvPr>
        </p:nvSpPr>
        <p:spPr>
          <a:xfrm>
            <a:off x="635000" y="1027906"/>
            <a:ext cx="10515600" cy="4351338"/>
          </a:xfrm>
        </p:spPr>
        <p:txBody>
          <a:bodyPr>
            <a:normAutofit fontScale="25000" lnSpcReduction="20000"/>
          </a:bodyPr>
          <a:lstStyle/>
          <a:p>
            <a:pPr marL="0" indent="0">
              <a:buNone/>
            </a:pPr>
            <a:endParaRPr lang="en-US" sz="4200" dirty="0">
              <a:solidFill>
                <a:srgbClr val="231F20"/>
              </a:solidFill>
            </a:endParaRPr>
          </a:p>
          <a:p>
            <a:r>
              <a:rPr lang="en-US" sz="8000" dirty="0">
                <a:solidFill>
                  <a:srgbClr val="231F20"/>
                </a:solidFill>
              </a:rPr>
              <a:t>A</a:t>
            </a:r>
            <a:r>
              <a:rPr lang="en-US" sz="8000" b="0" i="0" dirty="0">
                <a:solidFill>
                  <a:srgbClr val="231F20"/>
                </a:solidFill>
                <a:effectLst/>
              </a:rPr>
              <a:t>pplication of obliquely crossed prisms that is used on a regular basis in ophthalmic</a:t>
            </a:r>
          </a:p>
          <a:p>
            <a:pPr marL="0" indent="0">
              <a:buNone/>
            </a:pPr>
            <a:r>
              <a:rPr lang="en-US" sz="8000" b="0" i="0" dirty="0">
                <a:solidFill>
                  <a:srgbClr val="231F20"/>
                </a:solidFill>
                <a:effectLst/>
              </a:rPr>
              <a:t> practice. </a:t>
            </a:r>
          </a:p>
          <a:p>
            <a:pPr marL="0" indent="0">
              <a:buNone/>
            </a:pPr>
            <a:r>
              <a:rPr lang="en-US" sz="8000" dirty="0">
                <a:solidFill>
                  <a:srgbClr val="231F20"/>
                </a:solidFill>
              </a:rPr>
              <a:t>   </a:t>
            </a:r>
          </a:p>
          <a:p>
            <a:r>
              <a:rPr lang="en-US" sz="8000" b="0" i="0" dirty="0">
                <a:solidFill>
                  <a:srgbClr val="231F20"/>
                </a:solidFill>
                <a:effectLst/>
              </a:rPr>
              <a:t>Tha</a:t>
            </a:r>
            <a:r>
              <a:rPr lang="en-US" sz="8000" dirty="0">
                <a:solidFill>
                  <a:srgbClr val="231F20"/>
                </a:solidFill>
              </a:rPr>
              <a:t>t </a:t>
            </a:r>
            <a:r>
              <a:rPr lang="en-US" sz="8000" b="0" i="0" dirty="0">
                <a:solidFill>
                  <a:srgbClr val="231F20"/>
                </a:solidFill>
                <a:effectLst/>
              </a:rPr>
              <a:t>application is called a </a:t>
            </a:r>
            <a:r>
              <a:rPr lang="en-US" sz="8000" b="0" i="1" dirty="0">
                <a:solidFill>
                  <a:srgbClr val="231F20"/>
                </a:solidFill>
                <a:effectLst/>
              </a:rPr>
              <a:t>rotary </a:t>
            </a:r>
            <a:r>
              <a:rPr lang="en-US" sz="8000" b="0" i="0" dirty="0">
                <a:solidFill>
                  <a:srgbClr val="231F20"/>
                </a:solidFill>
                <a:effectLst/>
              </a:rPr>
              <a:t>or </a:t>
            </a:r>
            <a:r>
              <a:rPr lang="en-US" sz="8000" b="0" i="1" dirty="0" err="1">
                <a:solidFill>
                  <a:srgbClr val="231F20"/>
                </a:solidFill>
                <a:effectLst/>
              </a:rPr>
              <a:t>Risley’s</a:t>
            </a:r>
            <a:r>
              <a:rPr lang="en-US" sz="8000" b="0" i="1" dirty="0">
                <a:solidFill>
                  <a:srgbClr val="231F20"/>
                </a:solidFill>
                <a:effectLst/>
              </a:rPr>
              <a:t> prism</a:t>
            </a:r>
            <a:r>
              <a:rPr lang="en-US" sz="8000" b="0" i="0" dirty="0">
                <a:solidFill>
                  <a:srgbClr val="231F20"/>
                </a:solidFill>
                <a:effectLst/>
              </a:rPr>
              <a:t>.</a:t>
            </a:r>
            <a:r>
              <a:rPr lang="en-US" sz="8000" dirty="0"/>
              <a:t> </a:t>
            </a:r>
          </a:p>
          <a:p>
            <a:endParaRPr lang="en-US" sz="8000" dirty="0"/>
          </a:p>
          <a:p>
            <a:r>
              <a:rPr lang="en-US" sz="8000" dirty="0"/>
              <a:t> </a:t>
            </a:r>
            <a:r>
              <a:rPr lang="en-US" sz="8000" b="0" i="0" dirty="0">
                <a:solidFill>
                  <a:srgbClr val="231F20"/>
                </a:solidFill>
                <a:effectLst/>
              </a:rPr>
              <a:t>A rotary prism is a combination of two prisms. </a:t>
            </a:r>
            <a:br>
              <a:rPr lang="en-US" sz="8000" dirty="0"/>
            </a:br>
            <a:endParaRPr lang="en-US" sz="8000" dirty="0"/>
          </a:p>
          <a:p>
            <a:r>
              <a:rPr lang="en-US" sz="8000" b="0" i="0" dirty="0">
                <a:solidFill>
                  <a:srgbClr val="231F20"/>
                </a:solidFill>
                <a:effectLst/>
              </a:rPr>
              <a:t>These prisms are placed one on top of the other. Initially, their base directions are</a:t>
            </a:r>
          </a:p>
          <a:p>
            <a:pPr marL="0" indent="0">
              <a:buNone/>
            </a:pPr>
            <a:r>
              <a:rPr lang="en-US" sz="8000" dirty="0">
                <a:solidFill>
                  <a:srgbClr val="231F20"/>
                </a:solidFill>
              </a:rPr>
              <a:t>  ex</a:t>
            </a:r>
            <a:r>
              <a:rPr lang="en-US" sz="8000" b="0" i="0" dirty="0">
                <a:solidFill>
                  <a:srgbClr val="231F20"/>
                </a:solidFill>
                <a:effectLst/>
              </a:rPr>
              <a:t>actly identical, but as the prisms are rotated, their bases move by equal extents in</a:t>
            </a:r>
          </a:p>
          <a:p>
            <a:pPr marL="0" indent="0">
              <a:buNone/>
            </a:pPr>
            <a:r>
              <a:rPr lang="en-US" sz="8000" b="0" i="0" dirty="0">
                <a:solidFill>
                  <a:srgbClr val="231F20"/>
                </a:solidFill>
                <a:effectLst/>
              </a:rPr>
              <a:t>  opposite directions.</a:t>
            </a:r>
            <a:r>
              <a:rPr lang="en-US" sz="8000" dirty="0"/>
              <a:t> </a:t>
            </a:r>
          </a:p>
          <a:p>
            <a:endParaRPr lang="en-US" sz="8000" dirty="0"/>
          </a:p>
          <a:p>
            <a:r>
              <a:rPr lang="en-US" sz="8000" b="0" i="0" dirty="0">
                <a:solidFill>
                  <a:srgbClr val="231F20"/>
                </a:solidFill>
                <a:effectLst/>
              </a:rPr>
              <a:t>For example, suppose two prisms of 10Δ each are placed on top of one another base-to-base. </a:t>
            </a:r>
          </a:p>
          <a:p>
            <a:endParaRPr lang="en-US" sz="8000" b="0" i="0" dirty="0">
              <a:solidFill>
                <a:srgbClr val="231F20"/>
              </a:solidFill>
              <a:effectLst/>
            </a:endParaRPr>
          </a:p>
          <a:p>
            <a:r>
              <a:rPr lang="en-US" sz="8000" b="0" i="0" dirty="0">
                <a:solidFill>
                  <a:srgbClr val="231F20"/>
                </a:solidFill>
                <a:effectLst/>
              </a:rPr>
              <a:t>The total  prismatic effect is 20Δ</a:t>
            </a:r>
          </a:p>
          <a:p>
            <a:endParaRPr lang="en-US" sz="8000" b="0" i="0" dirty="0">
              <a:solidFill>
                <a:srgbClr val="231F20"/>
              </a:solidFill>
              <a:effectLst/>
            </a:endParaRPr>
          </a:p>
          <a:p>
            <a:r>
              <a:rPr lang="en-US" sz="8000" b="0" i="0" dirty="0">
                <a:solidFill>
                  <a:srgbClr val="231F20"/>
                </a:solidFill>
                <a:effectLst/>
              </a:rPr>
              <a:t>But if they are placed base-to-apex, then their total prismatic effect is zero.  </a:t>
            </a:r>
            <a:endParaRPr lang="en-US" sz="8000" dirty="0"/>
          </a:p>
          <a:p>
            <a:pPr marL="0" indent="0">
              <a:buNone/>
            </a:pPr>
            <a:endParaRPr lang="en-US" dirty="0"/>
          </a:p>
          <a:p>
            <a:pPr marL="0" indent="0">
              <a:buNone/>
            </a:pPr>
            <a:br>
              <a:rPr lang="en-US" dirty="0"/>
            </a:br>
            <a:endParaRPr lang="en-US" dirty="0"/>
          </a:p>
          <a:p>
            <a:pPr marL="0" indent="0">
              <a:buNone/>
            </a:pPr>
            <a:br>
              <a:rPr lang="en-US" dirty="0"/>
            </a:br>
            <a:endParaRPr lang="en-US" dirty="0"/>
          </a:p>
        </p:txBody>
      </p:sp>
    </p:spTree>
    <p:extLst>
      <p:ext uri="{BB962C8B-B14F-4D97-AF65-F5344CB8AC3E}">
        <p14:creationId xmlns:p14="http://schemas.microsoft.com/office/powerpoint/2010/main" val="263473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AD90-C390-4E2C-B13A-95C8DAAEBA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F2075B-C8E0-4587-A665-B05BE33247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231" y="1931018"/>
            <a:ext cx="4448796" cy="2514951"/>
          </a:xfrm>
        </p:spPr>
      </p:pic>
      <p:pic>
        <p:nvPicPr>
          <p:cNvPr id="7" name="Picture 6">
            <a:extLst>
              <a:ext uri="{FF2B5EF4-FFF2-40B4-BE49-F238E27FC236}">
                <a16:creationId xmlns:a16="http://schemas.microsoft.com/office/drawing/2014/main" id="{27B30C3B-A339-4E82-B666-0525364BB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796" y="2586327"/>
            <a:ext cx="4277322" cy="2353003"/>
          </a:xfrm>
          <a:prstGeom prst="rect">
            <a:avLst/>
          </a:prstGeom>
        </p:spPr>
      </p:pic>
    </p:spTree>
    <p:extLst>
      <p:ext uri="{BB962C8B-B14F-4D97-AF65-F5344CB8AC3E}">
        <p14:creationId xmlns:p14="http://schemas.microsoft.com/office/powerpoint/2010/main" val="412077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424A-D3FC-4091-B7EF-A1BEFDD8D2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83631CD-CA04-4A83-BAD0-04B7376430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710" y="2402175"/>
            <a:ext cx="3054554" cy="2917969"/>
          </a:xfrm>
        </p:spPr>
      </p:pic>
      <p:pic>
        <p:nvPicPr>
          <p:cNvPr id="7" name="Picture 6">
            <a:extLst>
              <a:ext uri="{FF2B5EF4-FFF2-40B4-BE49-F238E27FC236}">
                <a16:creationId xmlns:a16="http://schemas.microsoft.com/office/drawing/2014/main" id="{0E5EB2D7-6BA8-4F33-880E-F4B53364E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187" y="2024832"/>
            <a:ext cx="2604512" cy="3672654"/>
          </a:xfrm>
          <a:prstGeom prst="rect">
            <a:avLst/>
          </a:prstGeom>
        </p:spPr>
      </p:pic>
    </p:spTree>
    <p:extLst>
      <p:ext uri="{BB962C8B-B14F-4D97-AF65-F5344CB8AC3E}">
        <p14:creationId xmlns:p14="http://schemas.microsoft.com/office/powerpoint/2010/main" val="230933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79B8-618D-4DE7-B3B9-2B43A583094E}"/>
              </a:ext>
            </a:extLst>
          </p:cNvPr>
          <p:cNvSpPr>
            <a:spLocks noGrp="1"/>
          </p:cNvSpPr>
          <p:nvPr>
            <p:ph type="title"/>
          </p:nvPr>
        </p:nvSpPr>
        <p:spPr/>
        <p:txBody>
          <a:bodyPr/>
          <a:lstStyle/>
          <a:p>
            <a:endParaRPr lang="en-US"/>
          </a:p>
        </p:txBody>
      </p:sp>
      <p:sp>
        <p:nvSpPr>
          <p:cNvPr id="8" name="Content Placeholder 2">
            <a:extLst>
              <a:ext uri="{FF2B5EF4-FFF2-40B4-BE49-F238E27FC236}">
                <a16:creationId xmlns:a16="http://schemas.microsoft.com/office/drawing/2014/main" id="{91D064C1-426F-4820-9818-E92CEF0218DF}"/>
              </a:ext>
            </a:extLst>
          </p:cNvPr>
          <p:cNvSpPr>
            <a:spLocks noGrp="1"/>
          </p:cNvSpPr>
          <p:nvPr>
            <p:ph idx="1"/>
          </p:nvPr>
        </p:nvSpPr>
        <p:spPr>
          <a:xfrm>
            <a:off x="838200" y="1825625"/>
            <a:ext cx="10515600" cy="4351338"/>
          </a:xfrm>
        </p:spPr>
        <p:txBody>
          <a:bodyPr>
            <a:normAutofit/>
          </a:bodyPr>
          <a:lstStyle/>
          <a:p>
            <a:r>
              <a:rPr lang="en-US" sz="2000" dirty="0"/>
              <a:t>A prism’s angle of refraction depends only upon the angle of the surfaces  and the index of refraction of the material of which the prism is made.</a:t>
            </a:r>
          </a:p>
          <a:p>
            <a:endParaRPr lang="en-US" sz="2000" dirty="0"/>
          </a:p>
          <a:p>
            <a:r>
              <a:rPr lang="en-US" sz="2000" dirty="0"/>
              <a:t>The angle of refraction is independent of the prism’s thickness.</a:t>
            </a:r>
          </a:p>
        </p:txBody>
      </p:sp>
    </p:spTree>
    <p:extLst>
      <p:ext uri="{BB962C8B-B14F-4D97-AF65-F5344CB8AC3E}">
        <p14:creationId xmlns:p14="http://schemas.microsoft.com/office/powerpoint/2010/main" val="333517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99D9-4AA8-4F81-9D54-FF479D6767A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8F36BDC-811A-4CA8-A9B3-6BE2BE23604E}"/>
              </a:ext>
            </a:extLst>
          </p:cNvPr>
          <p:cNvPicPr>
            <a:picLocks noGrp="1" noChangeAspect="1"/>
          </p:cNvPicPr>
          <p:nvPr>
            <p:ph idx="1"/>
          </p:nvPr>
        </p:nvPicPr>
        <p:blipFill>
          <a:blip r:embed="rId2"/>
          <a:stretch>
            <a:fillRect/>
          </a:stretch>
        </p:blipFill>
        <p:spPr>
          <a:xfrm>
            <a:off x="177121" y="3081501"/>
            <a:ext cx="7199993" cy="3628796"/>
          </a:xfrm>
          <a:prstGeom prst="rect">
            <a:avLst/>
          </a:prstGeom>
        </p:spPr>
      </p:pic>
      <p:pic>
        <p:nvPicPr>
          <p:cNvPr id="8" name="Picture 7">
            <a:extLst>
              <a:ext uri="{FF2B5EF4-FFF2-40B4-BE49-F238E27FC236}">
                <a16:creationId xmlns:a16="http://schemas.microsoft.com/office/drawing/2014/main" id="{05B2DB8E-CEA1-442B-9368-31C66ADE91B0}"/>
              </a:ext>
            </a:extLst>
          </p:cNvPr>
          <p:cNvPicPr>
            <a:picLocks noChangeAspect="1"/>
          </p:cNvPicPr>
          <p:nvPr/>
        </p:nvPicPr>
        <p:blipFill>
          <a:blip r:embed="rId3"/>
          <a:stretch>
            <a:fillRect/>
          </a:stretch>
        </p:blipFill>
        <p:spPr>
          <a:xfrm>
            <a:off x="8414883" y="3509897"/>
            <a:ext cx="3495675" cy="3200400"/>
          </a:xfrm>
          <a:prstGeom prst="rect">
            <a:avLst/>
          </a:prstGeom>
        </p:spPr>
      </p:pic>
      <p:pic>
        <p:nvPicPr>
          <p:cNvPr id="9" name="Picture 8">
            <a:extLst>
              <a:ext uri="{FF2B5EF4-FFF2-40B4-BE49-F238E27FC236}">
                <a16:creationId xmlns:a16="http://schemas.microsoft.com/office/drawing/2014/main" id="{385D3C92-DBF9-45A7-868A-DA518B79379B}"/>
              </a:ext>
            </a:extLst>
          </p:cNvPr>
          <p:cNvPicPr>
            <a:picLocks noChangeAspect="1"/>
          </p:cNvPicPr>
          <p:nvPr/>
        </p:nvPicPr>
        <p:blipFill rotWithShape="1">
          <a:blip r:embed="rId4"/>
          <a:srcRect l="11829" t="16507" r="599" b="17672"/>
          <a:stretch/>
        </p:blipFill>
        <p:spPr>
          <a:xfrm>
            <a:off x="5994853" y="-6729"/>
            <a:ext cx="5915705" cy="3144772"/>
          </a:xfrm>
          <a:prstGeom prst="rect">
            <a:avLst/>
          </a:prstGeom>
        </p:spPr>
      </p:pic>
    </p:spTree>
    <p:extLst>
      <p:ext uri="{BB962C8B-B14F-4D97-AF65-F5344CB8AC3E}">
        <p14:creationId xmlns:p14="http://schemas.microsoft.com/office/powerpoint/2010/main" val="18710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AAEE-1CD9-4C1B-9819-DF0A827E416B}"/>
              </a:ext>
            </a:extLst>
          </p:cNvPr>
          <p:cNvSpPr>
            <a:spLocks noGrp="1"/>
          </p:cNvSpPr>
          <p:nvPr>
            <p:ph type="title"/>
          </p:nvPr>
        </p:nvSpPr>
        <p:spPr/>
        <p:txBody>
          <a:bodyPr>
            <a:normAutofit/>
          </a:bodyPr>
          <a:lstStyle/>
          <a:p>
            <a:r>
              <a:rPr lang="en-US" sz="3200" b="0" i="0" dirty="0">
                <a:effectLst/>
              </a:rPr>
              <a:t>Advantages</a:t>
            </a:r>
            <a:r>
              <a:rPr lang="en-US" sz="3200" b="0" i="0" dirty="0">
                <a:solidFill>
                  <a:srgbClr val="812990"/>
                </a:solidFill>
                <a:effectLst/>
              </a:rPr>
              <a:t> </a:t>
            </a:r>
            <a:br>
              <a:rPr lang="en-US" sz="3200" dirty="0"/>
            </a:br>
            <a:endParaRPr lang="en-US" sz="3200" dirty="0"/>
          </a:p>
        </p:txBody>
      </p:sp>
      <p:sp>
        <p:nvSpPr>
          <p:cNvPr id="3" name="Content Placeholder 2">
            <a:extLst>
              <a:ext uri="{FF2B5EF4-FFF2-40B4-BE49-F238E27FC236}">
                <a16:creationId xmlns:a16="http://schemas.microsoft.com/office/drawing/2014/main" id="{C9A5BB63-7BF9-4F1C-B585-705CFFF11463}"/>
              </a:ext>
            </a:extLst>
          </p:cNvPr>
          <p:cNvSpPr>
            <a:spLocks noGrp="1"/>
          </p:cNvSpPr>
          <p:nvPr>
            <p:ph idx="1"/>
          </p:nvPr>
        </p:nvSpPr>
        <p:spPr/>
        <p:txBody>
          <a:bodyPr>
            <a:noAutofit/>
          </a:bodyPr>
          <a:lstStyle/>
          <a:p>
            <a:r>
              <a:rPr lang="en-US" sz="2000" b="0" dirty="0">
                <a:solidFill>
                  <a:srgbClr val="231F20"/>
                </a:solidFill>
                <a:effectLst/>
              </a:rPr>
              <a:t>It is very thin and extremely lightweight.</a:t>
            </a:r>
          </a:p>
          <a:p>
            <a:endParaRPr lang="en-US" sz="2000" b="0" dirty="0">
              <a:solidFill>
                <a:srgbClr val="231F20"/>
              </a:solidFill>
              <a:effectLst/>
            </a:endParaRPr>
          </a:p>
          <a:p>
            <a:r>
              <a:rPr lang="en-US" sz="2000" dirty="0"/>
              <a:t> </a:t>
            </a:r>
            <a:r>
              <a:rPr lang="en-US" sz="2000" b="0" dirty="0">
                <a:solidFill>
                  <a:srgbClr val="231F20"/>
                </a:solidFill>
                <a:effectLst/>
              </a:rPr>
              <a:t>It is flexible and can be applied to an existing spectacle lens, making it possible to apply the lens in-house, without an in-house optical laboratory.</a:t>
            </a:r>
            <a:r>
              <a:rPr lang="en-US" sz="2000" dirty="0"/>
              <a:t> </a:t>
            </a:r>
          </a:p>
          <a:p>
            <a:pPr marL="0" indent="0">
              <a:buNone/>
            </a:pPr>
            <a:endParaRPr lang="en-US" sz="2000" dirty="0"/>
          </a:p>
          <a:p>
            <a:r>
              <a:rPr lang="en-US" sz="2000" b="0" dirty="0">
                <a:solidFill>
                  <a:srgbClr val="231F20"/>
                </a:solidFill>
                <a:effectLst/>
              </a:rPr>
              <a:t>it can be cut to any shape with scissors or a razor blade. </a:t>
            </a:r>
          </a:p>
          <a:p>
            <a:pPr marL="0" indent="0">
              <a:buNone/>
            </a:pPr>
            <a:endParaRPr lang="en-US" sz="2000" b="0" dirty="0">
              <a:solidFill>
                <a:srgbClr val="231F20"/>
              </a:solidFill>
              <a:effectLst/>
            </a:endParaRPr>
          </a:p>
          <a:p>
            <a:r>
              <a:rPr lang="en-US" sz="2000" dirty="0">
                <a:solidFill>
                  <a:srgbClr val="231F20"/>
                </a:solidFill>
              </a:rPr>
              <a:t>T</a:t>
            </a:r>
            <a:r>
              <a:rPr lang="en-US" sz="2000" b="0" dirty="0">
                <a:solidFill>
                  <a:srgbClr val="231F20"/>
                </a:solidFill>
                <a:effectLst/>
              </a:rPr>
              <a:t>hey do reduce magnification differences considerably.(But do not completely eliminates it.)</a:t>
            </a:r>
            <a:r>
              <a:rPr lang="en-US" sz="2000" dirty="0"/>
              <a:t> </a:t>
            </a:r>
            <a:br>
              <a:rPr lang="en-US" sz="2400" dirty="0"/>
            </a:br>
            <a:br>
              <a:rPr lang="en-US" sz="2400" dirty="0"/>
            </a:br>
            <a:br>
              <a:rPr lang="en-US" sz="2400" dirty="0"/>
            </a:br>
            <a:br>
              <a:rPr lang="en-US" sz="2400" dirty="0"/>
            </a:br>
            <a:endParaRPr lang="en-US" sz="2400" dirty="0"/>
          </a:p>
        </p:txBody>
      </p:sp>
    </p:spTree>
    <p:extLst>
      <p:ext uri="{BB962C8B-B14F-4D97-AF65-F5344CB8AC3E}">
        <p14:creationId xmlns:p14="http://schemas.microsoft.com/office/powerpoint/2010/main" val="289455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9664-51F2-47A0-87DE-43F1106A3A4F}"/>
              </a:ext>
            </a:extLst>
          </p:cNvPr>
          <p:cNvSpPr>
            <a:spLocks noGrp="1"/>
          </p:cNvSpPr>
          <p:nvPr>
            <p:ph type="title"/>
          </p:nvPr>
        </p:nvSpPr>
        <p:spPr/>
        <p:txBody>
          <a:bodyPr>
            <a:normAutofit/>
          </a:bodyPr>
          <a:lstStyle/>
          <a:p>
            <a:r>
              <a:rPr lang="en-US" sz="3200" dirty="0"/>
              <a:t>Disadvantages </a:t>
            </a:r>
          </a:p>
        </p:txBody>
      </p:sp>
      <p:sp>
        <p:nvSpPr>
          <p:cNvPr id="3" name="Content Placeholder 2">
            <a:extLst>
              <a:ext uri="{FF2B5EF4-FFF2-40B4-BE49-F238E27FC236}">
                <a16:creationId xmlns:a16="http://schemas.microsoft.com/office/drawing/2014/main" id="{C00EE885-84B6-45E0-A6D1-1373B5CC0C8C}"/>
              </a:ext>
            </a:extLst>
          </p:cNvPr>
          <p:cNvSpPr>
            <a:spLocks noGrp="1"/>
          </p:cNvSpPr>
          <p:nvPr>
            <p:ph idx="1"/>
          </p:nvPr>
        </p:nvSpPr>
        <p:spPr>
          <a:xfrm>
            <a:off x="652670" y="1494321"/>
            <a:ext cx="10701130" cy="4998554"/>
          </a:xfrm>
        </p:spPr>
        <p:txBody>
          <a:bodyPr>
            <a:noAutofit/>
          </a:bodyPr>
          <a:lstStyle/>
          <a:p>
            <a:endParaRPr lang="en-US" sz="1800" dirty="0"/>
          </a:p>
          <a:p>
            <a:r>
              <a:rPr lang="en-US" sz="2000" b="1" dirty="0"/>
              <a:t>Cosmetic </a:t>
            </a:r>
            <a:r>
              <a:rPr lang="en-US" sz="2000" dirty="0"/>
              <a:t>- </a:t>
            </a:r>
            <a:r>
              <a:rPr lang="en-US" sz="2000" b="0" dirty="0">
                <a:solidFill>
                  <a:srgbClr val="231F20"/>
                </a:solidFill>
                <a:effectLst/>
              </a:rPr>
              <a:t>Fresnel prisms look different than conventional lenses. They are different enough that they may be noticed by others. </a:t>
            </a:r>
          </a:p>
          <a:p>
            <a:endParaRPr lang="en-US" sz="2000" dirty="0">
              <a:solidFill>
                <a:srgbClr val="231F20"/>
              </a:solidFill>
            </a:endParaRPr>
          </a:p>
          <a:p>
            <a:r>
              <a:rPr lang="en-US" sz="2000" b="1" dirty="0">
                <a:solidFill>
                  <a:srgbClr val="231F20"/>
                </a:solidFill>
              </a:rPr>
              <a:t>Cleaning - </a:t>
            </a:r>
            <a:r>
              <a:rPr lang="en-US" sz="2000" b="0" dirty="0">
                <a:solidFill>
                  <a:srgbClr val="231F20"/>
                </a:solidFill>
                <a:effectLst/>
              </a:rPr>
              <a:t>Because </a:t>
            </a:r>
            <a:r>
              <a:rPr lang="en-US" sz="2000" b="0" dirty="0" err="1">
                <a:solidFill>
                  <a:srgbClr val="231F20"/>
                </a:solidFill>
                <a:effectLst/>
              </a:rPr>
              <a:t>Fresnels</a:t>
            </a:r>
            <a:r>
              <a:rPr lang="en-US" sz="2000" b="0" dirty="0">
                <a:solidFill>
                  <a:srgbClr val="231F20"/>
                </a:solidFill>
                <a:effectLst/>
              </a:rPr>
              <a:t> have a number of small ledges, they are harder to clean than conventional lenses.</a:t>
            </a:r>
            <a:r>
              <a:rPr lang="en-US" sz="2000" dirty="0"/>
              <a:t> </a:t>
            </a:r>
            <a:br>
              <a:rPr lang="en-US" sz="2000" dirty="0"/>
            </a:br>
            <a:endParaRPr lang="en-US" sz="2000" dirty="0"/>
          </a:p>
          <a:p>
            <a:r>
              <a:rPr lang="en-US" sz="2000" b="1" dirty="0"/>
              <a:t>Visual performance </a:t>
            </a:r>
          </a:p>
          <a:p>
            <a:pPr>
              <a:buFont typeface="Wingdings" panose="05000000000000000000" pitchFamily="2" charset="2"/>
              <a:buChar char="ü"/>
            </a:pPr>
            <a:r>
              <a:rPr lang="en-US" sz="2000" dirty="0"/>
              <a:t> </a:t>
            </a:r>
            <a:r>
              <a:rPr lang="en-US" sz="2000" b="0" dirty="0">
                <a:solidFill>
                  <a:srgbClr val="231F20"/>
                </a:solidFill>
                <a:effectLst/>
              </a:rPr>
              <a:t>High-powered prisms will cause a slight decrease in visual acuity. ( because of chromatic aberration and distortion).</a:t>
            </a:r>
          </a:p>
          <a:p>
            <a:pPr marL="0" indent="0">
              <a:buNone/>
            </a:pPr>
            <a:endParaRPr lang="en-US" sz="2000" b="0" dirty="0">
              <a:solidFill>
                <a:srgbClr val="231F20"/>
              </a:solidFill>
              <a:effectLst/>
            </a:endParaRPr>
          </a:p>
          <a:p>
            <a:pPr>
              <a:buFont typeface="Wingdings" panose="05000000000000000000" pitchFamily="2" charset="2"/>
              <a:buChar char="ü"/>
            </a:pPr>
            <a:r>
              <a:rPr lang="en-US" sz="2000" b="0" dirty="0">
                <a:solidFill>
                  <a:srgbClr val="231F20"/>
                </a:solidFill>
                <a:effectLst/>
              </a:rPr>
              <a:t>It also cause a slight loss of visual acuity caused by reflections at the prism facets, especially under certain sources of illumination. </a:t>
            </a:r>
            <a:br>
              <a:rPr lang="en-US" sz="1800" dirty="0"/>
            </a:br>
            <a:br>
              <a:rPr lang="en-US" sz="1800" dirty="0"/>
            </a:br>
            <a:endParaRPr lang="en-US" sz="1800" dirty="0"/>
          </a:p>
          <a:p>
            <a:pPr marL="0" indent="0">
              <a:buNone/>
            </a:pPr>
            <a:br>
              <a:rPr lang="en-US" sz="1800" dirty="0"/>
            </a:br>
            <a:endParaRPr lang="en-US" sz="1800" dirty="0"/>
          </a:p>
        </p:txBody>
      </p:sp>
    </p:spTree>
    <p:extLst>
      <p:ext uri="{BB962C8B-B14F-4D97-AF65-F5344CB8AC3E}">
        <p14:creationId xmlns:p14="http://schemas.microsoft.com/office/powerpoint/2010/main" val="120613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46C4-0145-4267-A6A1-9F7A8F4F8AE2}"/>
              </a:ext>
            </a:extLst>
          </p:cNvPr>
          <p:cNvSpPr>
            <a:spLocks noGrp="1"/>
          </p:cNvSpPr>
          <p:nvPr>
            <p:ph type="title"/>
          </p:nvPr>
        </p:nvSpPr>
        <p:spPr/>
        <p:txBody>
          <a:bodyPr>
            <a:normAutofit/>
          </a:bodyPr>
          <a:lstStyle/>
          <a:p>
            <a:r>
              <a:rPr lang="en-US" sz="3200" dirty="0"/>
              <a:t>Indications</a:t>
            </a:r>
          </a:p>
        </p:txBody>
      </p:sp>
      <p:sp>
        <p:nvSpPr>
          <p:cNvPr id="3" name="Content Placeholder 2">
            <a:extLst>
              <a:ext uri="{FF2B5EF4-FFF2-40B4-BE49-F238E27FC236}">
                <a16:creationId xmlns:a16="http://schemas.microsoft.com/office/drawing/2014/main" id="{300FCD4A-0E5A-4EEC-A514-5D65378E48C0}"/>
              </a:ext>
            </a:extLst>
          </p:cNvPr>
          <p:cNvSpPr>
            <a:spLocks noGrp="1"/>
          </p:cNvSpPr>
          <p:nvPr>
            <p:ph idx="1"/>
          </p:nvPr>
        </p:nvSpPr>
        <p:spPr>
          <a:xfrm>
            <a:off x="838199" y="1825624"/>
            <a:ext cx="11121571" cy="5032375"/>
          </a:xfrm>
        </p:spPr>
        <p:txBody>
          <a:bodyPr>
            <a:normAutofit/>
          </a:bodyPr>
          <a:lstStyle/>
          <a:p>
            <a:pPr marL="0" indent="0">
              <a:buNone/>
            </a:pPr>
            <a:r>
              <a:rPr lang="en-US" sz="2400" b="0" i="0" dirty="0">
                <a:solidFill>
                  <a:srgbClr val="812990"/>
                </a:solidFill>
                <a:effectLst/>
              </a:rPr>
              <a:t>High Amounts of Prism</a:t>
            </a:r>
            <a:r>
              <a:rPr lang="en-US" sz="2400" dirty="0">
                <a:solidFill>
                  <a:srgbClr val="812990"/>
                </a:solidFill>
              </a:rPr>
              <a:t> </a:t>
            </a:r>
          </a:p>
          <a:p>
            <a:r>
              <a:rPr lang="en-US" sz="2400" dirty="0">
                <a:solidFill>
                  <a:srgbClr val="812990"/>
                </a:solidFill>
              </a:rPr>
              <a:t> </a:t>
            </a:r>
            <a:r>
              <a:rPr lang="en-US" sz="2000" b="0" i="0" dirty="0">
                <a:solidFill>
                  <a:srgbClr val="231F20"/>
                </a:solidFill>
                <a:effectLst/>
              </a:rPr>
              <a:t>Because of its thickness advantage, Fresnel prism is especially useful for high amounts of prism.</a:t>
            </a:r>
          </a:p>
          <a:p>
            <a:endParaRPr lang="en-US" sz="2400" dirty="0">
              <a:solidFill>
                <a:srgbClr val="231F20"/>
              </a:solidFill>
            </a:endParaRPr>
          </a:p>
          <a:p>
            <a:pPr marL="0" indent="0">
              <a:buNone/>
            </a:pPr>
            <a:endParaRPr lang="en-US" sz="2400" b="0" i="0" dirty="0">
              <a:solidFill>
                <a:srgbClr val="231F20"/>
              </a:solidFill>
              <a:effectLst/>
            </a:endParaRPr>
          </a:p>
          <a:p>
            <a:pPr marL="0" indent="0">
              <a:buNone/>
            </a:pPr>
            <a:r>
              <a:rPr lang="en-US" sz="2400" b="0" i="0" dirty="0">
                <a:solidFill>
                  <a:srgbClr val="812990"/>
                </a:solidFill>
                <a:effectLst/>
              </a:rPr>
              <a:t>Use and Reuse</a:t>
            </a:r>
          </a:p>
          <a:p>
            <a:r>
              <a:rPr lang="en-US" sz="2000" b="0" i="0" dirty="0">
                <a:solidFill>
                  <a:srgbClr val="231F20"/>
                </a:solidFill>
                <a:effectLst/>
              </a:rPr>
              <a:t>Fresnel prism lenses are easy to apply and remove. They may be used and reused. </a:t>
            </a:r>
          </a:p>
          <a:p>
            <a:r>
              <a:rPr lang="en-US" sz="2000" b="0" i="0" dirty="0">
                <a:solidFill>
                  <a:srgbClr val="231F20"/>
                </a:solidFill>
                <a:effectLst/>
              </a:rPr>
              <a:t>This is helpful when determining how a given prism amount will work long term or for use during visual training.</a:t>
            </a:r>
          </a:p>
          <a:p>
            <a:pPr marL="0" indent="0">
              <a:buNone/>
            </a:pPr>
            <a:r>
              <a:rPr lang="en-US" sz="2400" dirty="0"/>
              <a:t> </a:t>
            </a:r>
            <a:br>
              <a:rPr lang="en-US" sz="2400" dirty="0"/>
            </a:br>
            <a:endParaRPr lang="en-US" sz="2400" dirty="0"/>
          </a:p>
        </p:txBody>
      </p:sp>
    </p:spTree>
    <p:extLst>
      <p:ext uri="{BB962C8B-B14F-4D97-AF65-F5344CB8AC3E}">
        <p14:creationId xmlns:p14="http://schemas.microsoft.com/office/powerpoint/2010/main" val="315473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357-2226-4A71-98E7-A0DF70B56C68}"/>
              </a:ext>
            </a:extLst>
          </p:cNvPr>
          <p:cNvSpPr>
            <a:spLocks noGrp="1"/>
          </p:cNvSpPr>
          <p:nvPr>
            <p:ph type="title"/>
          </p:nvPr>
        </p:nvSpPr>
        <p:spPr/>
        <p:txBody>
          <a:bodyPr/>
          <a:lstStyle/>
          <a:p>
            <a:r>
              <a:rPr lang="en-US" sz="4400" dirty="0"/>
              <a:t>Indications</a:t>
            </a:r>
            <a:endParaRPr lang="en-US" dirty="0"/>
          </a:p>
        </p:txBody>
      </p:sp>
      <p:sp>
        <p:nvSpPr>
          <p:cNvPr id="3" name="Content Placeholder 2">
            <a:extLst>
              <a:ext uri="{FF2B5EF4-FFF2-40B4-BE49-F238E27FC236}">
                <a16:creationId xmlns:a16="http://schemas.microsoft.com/office/drawing/2014/main" id="{128B1D5B-4C94-402B-A498-F26326358BC0}"/>
              </a:ext>
            </a:extLst>
          </p:cNvPr>
          <p:cNvSpPr>
            <a:spLocks noGrp="1"/>
          </p:cNvSpPr>
          <p:nvPr>
            <p:ph idx="1"/>
          </p:nvPr>
        </p:nvSpPr>
        <p:spPr/>
        <p:txBody>
          <a:bodyPr>
            <a:noAutofit/>
          </a:bodyPr>
          <a:lstStyle/>
          <a:p>
            <a:r>
              <a:rPr lang="en-US" sz="2400" b="0" i="0" dirty="0">
                <a:solidFill>
                  <a:srgbClr val="812990"/>
                </a:solidFill>
                <a:effectLst/>
              </a:rPr>
              <a:t>Sectorial Application</a:t>
            </a:r>
          </a:p>
          <a:p>
            <a:pPr marL="0" indent="0">
              <a:buNone/>
            </a:pPr>
            <a:r>
              <a:rPr lang="en-US" sz="2000" b="0" i="0" dirty="0">
                <a:solidFill>
                  <a:srgbClr val="231F20"/>
                </a:solidFill>
                <a:effectLst/>
              </a:rPr>
              <a:t>A partially paralyzed extraocular muscle may result in a</a:t>
            </a:r>
            <a:r>
              <a:rPr lang="en-US" sz="2000" dirty="0">
                <a:solidFill>
                  <a:srgbClr val="231F20"/>
                </a:solidFill>
              </a:rPr>
              <a:t> </a:t>
            </a:r>
            <a:r>
              <a:rPr lang="en-US" sz="2000" b="0" i="0" dirty="0">
                <a:solidFill>
                  <a:srgbClr val="231F20"/>
                </a:solidFill>
                <a:effectLst/>
              </a:rPr>
              <a:t>different amount of prism needed for different directions of gaze. A Fresnel lens can be cut to fit that particular lens area.</a:t>
            </a:r>
          </a:p>
          <a:p>
            <a:pPr marL="0" indent="0">
              <a:buNone/>
            </a:pPr>
            <a:endParaRPr lang="en-US" sz="2000" dirty="0">
              <a:solidFill>
                <a:srgbClr val="231F20"/>
              </a:solidFill>
            </a:endParaRPr>
          </a:p>
          <a:p>
            <a:pPr marL="0" indent="0">
              <a:buNone/>
            </a:pPr>
            <a:br>
              <a:rPr lang="en-US" sz="2000" dirty="0"/>
            </a:br>
            <a:endParaRPr lang="en-US" sz="2000" dirty="0"/>
          </a:p>
          <a:p>
            <a:pPr marL="0" indent="0">
              <a:buNone/>
            </a:pPr>
            <a:br>
              <a:rPr lang="en-US" sz="2000" dirty="0"/>
            </a:br>
            <a:endParaRPr lang="en-US" sz="2000" dirty="0">
              <a:solidFill>
                <a:srgbClr val="231F20"/>
              </a:solidFill>
            </a:endParaRPr>
          </a:p>
          <a:p>
            <a:pPr marL="0" indent="0">
              <a:buNone/>
            </a:pPr>
            <a:endParaRPr lang="en-US" sz="2000" dirty="0">
              <a:solidFill>
                <a:srgbClr val="231F20"/>
              </a:solidFill>
            </a:endParaRPr>
          </a:p>
          <a:p>
            <a:pPr marL="0" indent="0">
              <a:buNone/>
            </a:pPr>
            <a:endParaRPr lang="en-US" sz="2000" b="0" i="0" dirty="0">
              <a:solidFill>
                <a:srgbClr val="231F20"/>
              </a:solidFill>
              <a:effectLst/>
            </a:endParaRPr>
          </a:p>
          <a:p>
            <a:pPr marL="0" indent="0">
              <a:buNone/>
            </a:pPr>
            <a:endParaRPr lang="en-US" sz="2000" dirty="0">
              <a:solidFill>
                <a:srgbClr val="231F20"/>
              </a:solidFill>
            </a:endParaRPr>
          </a:p>
          <a:p>
            <a:pPr marL="0" indent="0">
              <a:buNone/>
            </a:pPr>
            <a:r>
              <a:rPr lang="en-US" sz="2000" b="0" i="0" dirty="0">
                <a:solidFill>
                  <a:srgbClr val="231F20"/>
                </a:solidFill>
                <a:effectLst/>
              </a:rPr>
              <a:t> </a:t>
            </a:r>
            <a:br>
              <a:rPr lang="en-US" sz="2000" dirty="0"/>
            </a:br>
            <a:endParaRPr lang="en-US" sz="2000" dirty="0"/>
          </a:p>
        </p:txBody>
      </p:sp>
      <p:pic>
        <p:nvPicPr>
          <p:cNvPr id="4" name="Picture 3">
            <a:extLst>
              <a:ext uri="{FF2B5EF4-FFF2-40B4-BE49-F238E27FC236}">
                <a16:creationId xmlns:a16="http://schemas.microsoft.com/office/drawing/2014/main" id="{312C90A3-FA75-4C6D-9FE3-7298E07C9931}"/>
              </a:ext>
            </a:extLst>
          </p:cNvPr>
          <p:cNvPicPr>
            <a:picLocks noChangeAspect="1"/>
          </p:cNvPicPr>
          <p:nvPr/>
        </p:nvPicPr>
        <p:blipFill>
          <a:blip r:embed="rId2"/>
          <a:stretch>
            <a:fillRect/>
          </a:stretch>
        </p:blipFill>
        <p:spPr>
          <a:xfrm>
            <a:off x="3226490" y="3429000"/>
            <a:ext cx="8279450" cy="3138489"/>
          </a:xfrm>
          <a:prstGeom prst="rect">
            <a:avLst/>
          </a:prstGeom>
        </p:spPr>
      </p:pic>
    </p:spTree>
    <p:extLst>
      <p:ext uri="{BB962C8B-B14F-4D97-AF65-F5344CB8AC3E}">
        <p14:creationId xmlns:p14="http://schemas.microsoft.com/office/powerpoint/2010/main" val="343609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A078-A425-418F-B469-3EA508A18EAF}"/>
              </a:ext>
            </a:extLst>
          </p:cNvPr>
          <p:cNvSpPr>
            <a:spLocks noGrp="1"/>
          </p:cNvSpPr>
          <p:nvPr>
            <p:ph type="title"/>
          </p:nvPr>
        </p:nvSpPr>
        <p:spPr/>
        <p:txBody>
          <a:bodyPr/>
          <a:lstStyle/>
          <a:p>
            <a:r>
              <a:rPr lang="en-US" sz="4400" dirty="0"/>
              <a:t>Indications</a:t>
            </a:r>
            <a:endParaRPr lang="en-US" dirty="0"/>
          </a:p>
        </p:txBody>
      </p:sp>
      <p:sp>
        <p:nvSpPr>
          <p:cNvPr id="3" name="Content Placeholder 2">
            <a:extLst>
              <a:ext uri="{FF2B5EF4-FFF2-40B4-BE49-F238E27FC236}">
                <a16:creationId xmlns:a16="http://schemas.microsoft.com/office/drawing/2014/main" id="{21D8C32D-F8B9-471C-B87E-4C0AE387C3B2}"/>
              </a:ext>
            </a:extLst>
          </p:cNvPr>
          <p:cNvSpPr>
            <a:spLocks noGrp="1"/>
          </p:cNvSpPr>
          <p:nvPr>
            <p:ph idx="1"/>
          </p:nvPr>
        </p:nvSpPr>
        <p:spPr/>
        <p:txBody>
          <a:bodyPr>
            <a:noAutofit/>
          </a:bodyPr>
          <a:lstStyle/>
          <a:p>
            <a:pPr marL="0" indent="0">
              <a:buNone/>
            </a:pPr>
            <a:r>
              <a:rPr lang="en-US" sz="2000" b="0" i="0" dirty="0">
                <a:solidFill>
                  <a:srgbClr val="812990"/>
                </a:solidFill>
                <a:effectLst/>
              </a:rPr>
              <a:t>Visual Field Defects</a:t>
            </a:r>
          </a:p>
          <a:p>
            <a:r>
              <a:rPr lang="en-US" sz="2000" b="0" i="0" dirty="0">
                <a:solidFill>
                  <a:srgbClr val="231F20"/>
                </a:solidFill>
                <a:effectLst/>
              </a:rPr>
              <a:t>With visual field defects, prism may be applied in one section of the lens with the base direction  in the direction of the defect and the edge of the prism  close to the central visual  area. </a:t>
            </a:r>
            <a:br>
              <a:rPr lang="en-US" sz="2000" dirty="0"/>
            </a:br>
            <a:r>
              <a:rPr lang="en-US" sz="2000" dirty="0"/>
              <a:t> </a:t>
            </a:r>
          </a:p>
          <a:p>
            <a:r>
              <a:rPr lang="en-US" sz="2000" b="0" i="0" dirty="0">
                <a:solidFill>
                  <a:srgbClr val="231F20"/>
                </a:solidFill>
                <a:effectLst/>
              </a:rPr>
              <a:t>This way the eye travels only a short distance before it picks up the image through the prism.</a:t>
            </a:r>
          </a:p>
          <a:p>
            <a:pPr marL="0" indent="0">
              <a:buNone/>
            </a:pPr>
            <a:endParaRPr lang="en-US" sz="2000" b="0" i="0" dirty="0">
              <a:solidFill>
                <a:srgbClr val="231F20"/>
              </a:solidFill>
              <a:effectLst/>
            </a:endParaRPr>
          </a:p>
          <a:p>
            <a:r>
              <a:rPr lang="en-US" sz="2000" b="0" i="0" dirty="0">
                <a:solidFill>
                  <a:srgbClr val="231F20"/>
                </a:solidFill>
                <a:effectLst/>
              </a:rPr>
              <a:t>The image appears closer to the center and can be seen without moving the head.</a:t>
            </a:r>
            <a:r>
              <a:rPr lang="en-US" sz="2000" dirty="0"/>
              <a:t> </a:t>
            </a:r>
          </a:p>
          <a:p>
            <a:endParaRPr lang="en-US" sz="2000" dirty="0"/>
          </a:p>
          <a:p>
            <a:r>
              <a:rPr lang="en-US" sz="2000" b="0" i="0" dirty="0">
                <a:solidFill>
                  <a:srgbClr val="231F20"/>
                </a:solidFill>
                <a:effectLst/>
              </a:rPr>
              <a:t>If the defect is a constricted visual field down to 5 to 15 degrees of viewing area,</a:t>
            </a:r>
          </a:p>
          <a:p>
            <a:pPr marL="0" indent="0">
              <a:buNone/>
            </a:pPr>
            <a:r>
              <a:rPr lang="en-US" sz="2000" b="0" i="0" dirty="0">
                <a:solidFill>
                  <a:srgbClr val="231F20"/>
                </a:solidFill>
                <a:effectLst/>
              </a:rPr>
              <a:t>    prism from 20 to 30 prism diopters could be placed base out on the temporal sides</a:t>
            </a:r>
          </a:p>
          <a:p>
            <a:pPr marL="0" indent="0">
              <a:buNone/>
            </a:pPr>
            <a:r>
              <a:rPr lang="en-US" sz="2000" b="0" i="0" dirty="0">
                <a:solidFill>
                  <a:srgbClr val="231F20"/>
                </a:solidFill>
                <a:effectLst/>
              </a:rPr>
              <a:t>    of the lenses and base in on the nasal sides.</a:t>
            </a:r>
            <a:r>
              <a:rPr lang="en-US" sz="2000" dirty="0"/>
              <a:t> </a:t>
            </a:r>
            <a:br>
              <a:rPr lang="en-US" sz="2000" dirty="0"/>
            </a:br>
            <a:endParaRPr lang="en-US" sz="2000" dirty="0"/>
          </a:p>
        </p:txBody>
      </p:sp>
    </p:spTree>
    <p:extLst>
      <p:ext uri="{BB962C8B-B14F-4D97-AF65-F5344CB8AC3E}">
        <p14:creationId xmlns:p14="http://schemas.microsoft.com/office/powerpoint/2010/main" val="2988667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8874</TotalTime>
  <Words>1098</Words>
  <Application>Microsoft Office PowerPoint</Application>
  <PresentationFormat>Widescreen</PresentationFormat>
  <Paragraphs>127</Paragraphs>
  <Slides>24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Comic Sans MS</vt:lpstr>
      <vt:lpstr>JansonText-Roman</vt:lpstr>
      <vt:lpstr>Wingdings</vt:lpstr>
      <vt:lpstr>Office Theme</vt:lpstr>
      <vt:lpstr>PowerPoint Presentation</vt:lpstr>
      <vt:lpstr>  What is a fresnel prism?   </vt:lpstr>
      <vt:lpstr>PowerPoint Presentation</vt:lpstr>
      <vt:lpstr>PowerPoint Presentation</vt:lpstr>
      <vt:lpstr>Advantages  </vt:lpstr>
      <vt:lpstr>Disadvantages </vt:lpstr>
      <vt:lpstr>Indications</vt:lpstr>
      <vt:lpstr>Indications</vt:lpstr>
      <vt:lpstr>Indications</vt:lpstr>
      <vt:lpstr>Indications</vt:lpstr>
      <vt:lpstr>Application of prism – Visual field defect</vt:lpstr>
      <vt:lpstr>Cont…</vt:lpstr>
      <vt:lpstr>Conti..</vt:lpstr>
      <vt:lpstr> </vt:lpstr>
      <vt:lpstr>Conti..</vt:lpstr>
      <vt:lpstr>Indication</vt:lpstr>
      <vt:lpstr>Indication</vt:lpstr>
      <vt:lpstr>Indication</vt:lpstr>
      <vt:lpstr>PowerPoint Presentation</vt:lpstr>
      <vt:lpstr>PowerPoint Presentation</vt:lpstr>
      <vt:lpstr>PowerPoint Presentation</vt:lpstr>
      <vt:lpstr>ROTARY PRISMS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gunaganti sony</dc:creator>
  <cp:lastModifiedBy>gunaganti sony</cp:lastModifiedBy>
  <cp:revision>14</cp:revision>
  <dcterms:created xsi:type="dcterms:W3CDTF">2021-10-02T17:43:35Z</dcterms:created>
  <dcterms:modified xsi:type="dcterms:W3CDTF">2021-10-19T08:27:04Z</dcterms:modified>
</cp:coreProperties>
</file>