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394" r:id="rId3"/>
    <p:sldId id="395" r:id="rId4"/>
    <p:sldId id="403" r:id="rId5"/>
    <p:sldId id="397" r:id="rId6"/>
    <p:sldId id="398" r:id="rId7"/>
    <p:sldId id="396" r:id="rId8"/>
    <p:sldId id="399" r:id="rId9"/>
    <p:sldId id="400" r:id="rId10"/>
    <p:sldId id="401" r:id="rId11"/>
    <p:sldId id="267" r:id="rId12"/>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41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70388"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711825" y="0"/>
            <a:ext cx="4370388" cy="377825"/>
          </a:xfrm>
          <a:prstGeom prst="rect">
            <a:avLst/>
          </a:prstGeom>
        </p:spPr>
        <p:txBody>
          <a:bodyPr vert="horz" lIns="91440" tIns="45720" rIns="91440" bIns="45720" rtlCol="0"/>
          <a:lstStyle>
            <a:lvl1pPr algn="r">
              <a:defRPr sz="1200"/>
            </a:lvl1pPr>
          </a:lstStyle>
          <a:p>
            <a:fld id="{61E1C5A9-5B74-4147-8CBB-492017FB7B71}" type="datetimeFigureOut">
              <a:rPr lang="en-US" smtClean="0"/>
              <a:pPr/>
              <a:t>7/11/2023</a:t>
            </a:fld>
            <a:endParaRPr lang="en-US"/>
          </a:p>
        </p:txBody>
      </p:sp>
      <p:sp>
        <p:nvSpPr>
          <p:cNvPr id="4" name="Slide Image Placeholder 3"/>
          <p:cNvSpPr>
            <a:spLocks noGrp="1" noRot="1" noChangeAspect="1"/>
          </p:cNvSpPr>
          <p:nvPr>
            <p:ph type="sldImg" idx="2"/>
          </p:nvPr>
        </p:nvSpPr>
        <p:spPr>
          <a:xfrm>
            <a:off x="3151188" y="566738"/>
            <a:ext cx="3781425" cy="28368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8063" y="3592513"/>
            <a:ext cx="8067675" cy="3403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83438"/>
            <a:ext cx="4370388"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711825" y="7183438"/>
            <a:ext cx="4370388" cy="377825"/>
          </a:xfrm>
          <a:prstGeom prst="rect">
            <a:avLst/>
          </a:prstGeom>
        </p:spPr>
        <p:txBody>
          <a:bodyPr vert="horz" lIns="91440" tIns="45720" rIns="91440" bIns="45720" rtlCol="0" anchor="b"/>
          <a:lstStyle>
            <a:lvl1pPr algn="r">
              <a:defRPr sz="1200"/>
            </a:lvl1pPr>
          </a:lstStyle>
          <a:p>
            <a:fld id="{D2F6CC00-1C82-407E-BA46-E06170933C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6CC00-1C82-407E-BA46-E06170933C2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7/11/2023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4300" y="1831086"/>
            <a:ext cx="8699500" cy="1039387"/>
          </a:xfrm>
          <a:prstGeom prst="rect">
            <a:avLst/>
          </a:prstGeom>
        </p:spPr>
        <p:txBody>
          <a:bodyPr vert="horz" wrap="square" lIns="0" tIns="53975" rIns="0" bIns="0" rtlCol="0">
            <a:spAutoFit/>
          </a:bodyPr>
          <a:lstStyle/>
          <a:p>
            <a:r>
              <a:rPr lang="en-US" sz="3200" dirty="0" smtClean="0"/>
              <a:t>Computer ethics and standards and problems in research ethics</a:t>
            </a:r>
            <a:endParaRPr lang="en-US" sz="3200" dirty="0"/>
          </a:p>
        </p:txBody>
      </p:sp>
      <p:sp>
        <p:nvSpPr>
          <p:cNvPr id="3" name="object 3"/>
          <p:cNvSpPr txBox="1"/>
          <p:nvPr/>
        </p:nvSpPr>
        <p:spPr>
          <a:xfrm>
            <a:off x="2779014" y="3033887"/>
            <a:ext cx="5683250" cy="1595950"/>
          </a:xfrm>
          <a:prstGeom prst="rect">
            <a:avLst/>
          </a:prstGeom>
        </p:spPr>
        <p:txBody>
          <a:bodyPr vert="horz" wrap="square" lIns="0" tIns="165735" rIns="0" bIns="0" rtlCol="0">
            <a:spAutoFit/>
          </a:bodyPr>
          <a:lstStyle/>
          <a:p>
            <a:pPr algn="ctr">
              <a:lnSpc>
                <a:spcPct val="100000"/>
              </a:lnSpc>
              <a:spcBef>
                <a:spcPts val="1305"/>
              </a:spcBef>
            </a:pPr>
            <a:r>
              <a:rPr sz="2400" b="1">
                <a:latin typeface="Arial"/>
                <a:cs typeface="Arial"/>
              </a:rPr>
              <a:t>SESSION</a:t>
            </a:r>
            <a:r>
              <a:rPr sz="2400" b="1" spc="-90">
                <a:latin typeface="Arial"/>
                <a:cs typeface="Arial"/>
              </a:rPr>
              <a:t> </a:t>
            </a:r>
            <a:r>
              <a:rPr lang="en-US" sz="2400" b="1" spc="-90" dirty="0" smtClean="0">
                <a:latin typeface="Arial"/>
                <a:cs typeface="Arial"/>
              </a:rPr>
              <a:t>10</a:t>
            </a:r>
          </a:p>
          <a:p>
            <a:pPr algn="ctr">
              <a:lnSpc>
                <a:spcPct val="100000"/>
              </a:lnSpc>
              <a:spcBef>
                <a:spcPts val="1305"/>
              </a:spcBef>
            </a:pPr>
            <a:r>
              <a:rPr sz="2400" b="1" smtClean="0">
                <a:latin typeface="Arial"/>
                <a:cs typeface="Arial"/>
              </a:rPr>
              <a:t>  </a:t>
            </a:r>
            <a:r>
              <a:rPr sz="2400" b="1" spc="-40" smtClean="0">
                <a:latin typeface="Arial"/>
                <a:cs typeface="Arial"/>
              </a:rPr>
              <a:t>A</a:t>
            </a:r>
            <a:r>
              <a:rPr lang="en-US" sz="2400" b="1" spc="-40" dirty="0" err="1" smtClean="0">
                <a:latin typeface="Arial"/>
                <a:cs typeface="Arial"/>
              </a:rPr>
              <a:t>ssociate</a:t>
            </a:r>
            <a:r>
              <a:rPr sz="2400" b="1" spc="90" smtClean="0">
                <a:latin typeface="Arial"/>
                <a:cs typeface="Arial"/>
              </a:rPr>
              <a:t> </a:t>
            </a:r>
            <a:r>
              <a:rPr sz="2400" b="1" smtClean="0">
                <a:latin typeface="Arial"/>
                <a:cs typeface="Arial"/>
              </a:rPr>
              <a:t>P</a:t>
            </a:r>
            <a:r>
              <a:rPr lang="en-US" sz="2400" b="1" dirty="0" err="1" smtClean="0">
                <a:latin typeface="Arial"/>
                <a:cs typeface="Arial"/>
              </a:rPr>
              <a:t>rofessor</a:t>
            </a:r>
            <a:endParaRPr sz="2400">
              <a:latin typeface="Arial"/>
              <a:cs typeface="Arial"/>
            </a:endParaRPr>
          </a:p>
          <a:p>
            <a:pPr algn="ctr">
              <a:lnSpc>
                <a:spcPct val="100000"/>
              </a:lnSpc>
              <a:spcBef>
                <a:spcPts val="1205"/>
              </a:spcBef>
            </a:pPr>
            <a:r>
              <a:rPr sz="2400" b="1" spc="-25" smtClean="0">
                <a:latin typeface="Arial"/>
                <a:cs typeface="Arial"/>
              </a:rPr>
              <a:t>A</a:t>
            </a:r>
            <a:r>
              <a:rPr lang="en-US" sz="2400" b="1" spc="-25" dirty="0" err="1" smtClean="0">
                <a:latin typeface="Arial"/>
                <a:cs typeface="Arial"/>
              </a:rPr>
              <a:t>gricultural</a:t>
            </a:r>
            <a:r>
              <a:rPr sz="2400" b="1" spc="10" smtClean="0">
                <a:latin typeface="Arial"/>
                <a:cs typeface="Arial"/>
              </a:rPr>
              <a:t> </a:t>
            </a:r>
            <a:r>
              <a:rPr sz="2400" b="1" smtClean="0">
                <a:latin typeface="Arial"/>
                <a:cs typeface="Arial"/>
              </a:rPr>
              <a:t>E</a:t>
            </a:r>
            <a:r>
              <a:rPr lang="en-US" sz="2400" b="1" dirty="0" err="1" smtClean="0">
                <a:latin typeface="Arial"/>
                <a:cs typeface="Arial"/>
              </a:rPr>
              <a:t>xtension</a:t>
            </a:r>
            <a:endParaRPr sz="240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5355312"/>
          </a:xfrm>
        </p:spPr>
        <p:txBody>
          <a:bodyPr/>
          <a:lstStyle/>
          <a:p>
            <a:r>
              <a:rPr lang="en-US" b="1" dirty="0" smtClean="0"/>
              <a:t>Social Impact</a:t>
            </a:r>
            <a:r>
              <a:rPr lang="en-US" dirty="0" smtClean="0"/>
              <a:t> – Computers and the internet help people stay in touch with family and friends. Social media has been very popular nowadays.</a:t>
            </a:r>
          </a:p>
          <a:p>
            <a:pPr lvl="1" algn="just"/>
            <a:r>
              <a:rPr lang="en-US" sz="2400" dirty="0" smtClean="0"/>
              <a:t>Computer gaming influenced society both positively and negatively.  Positive effects are improved hand-eye coordination, stress relief and improved strategic thinking.  Negative effects are addiction of gamers, isolation from the real world and exposure to violence.</a:t>
            </a:r>
          </a:p>
          <a:p>
            <a:pPr lvl="1" algn="just"/>
            <a:r>
              <a:rPr lang="en-US" sz="2400" dirty="0" smtClean="0"/>
              <a:t>Computer technology helps the government in improving services to its citizens.  Advanced database can hold huge data being collected and </a:t>
            </a:r>
            <a:r>
              <a:rPr lang="en-US" sz="2400" dirty="0" err="1" smtClean="0"/>
              <a:t>analysed</a:t>
            </a:r>
            <a:r>
              <a:rPr lang="en-US" sz="2400" dirty="0" smtClean="0"/>
              <a:t> by the government.</a:t>
            </a:r>
          </a:p>
          <a:p>
            <a:pPr lvl="1" algn="just"/>
            <a:r>
              <a:rPr lang="en-US" sz="2400" dirty="0" smtClean="0"/>
              <a:t>Computer technology aids businesses by automating processes, reports and analysis.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6475" y="3620770"/>
            <a:ext cx="2978785" cy="636270"/>
          </a:xfrm>
          <a:prstGeom prst="rect">
            <a:avLst/>
          </a:prstGeom>
        </p:spPr>
        <p:txBody>
          <a:bodyPr vert="horz" wrap="square" lIns="0" tIns="13335" rIns="0" bIns="0" rtlCol="0">
            <a:spAutoFit/>
          </a:bodyPr>
          <a:lstStyle/>
          <a:p>
            <a:pPr marL="12700">
              <a:lnSpc>
                <a:spcPct val="100000"/>
              </a:lnSpc>
              <a:spcBef>
                <a:spcPts val="105"/>
              </a:spcBef>
            </a:pPr>
            <a:r>
              <a:rPr sz="4000" spc="5" dirty="0"/>
              <a:t>THANK</a:t>
            </a:r>
            <a:r>
              <a:rPr sz="4000" spc="-220" dirty="0"/>
              <a:t> </a:t>
            </a:r>
            <a:r>
              <a:rPr sz="4000" spc="5" dirty="0"/>
              <a:t>YOU</a:t>
            </a:r>
            <a:endParaRPr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3862596"/>
          </a:xfrm>
        </p:spPr>
        <p:txBody>
          <a:bodyPr/>
          <a:lstStyle/>
          <a:p>
            <a:pPr algn="just"/>
            <a:r>
              <a:rPr lang="en-US" sz="2800" dirty="0" smtClean="0"/>
              <a:t>Computer Ethics</a:t>
            </a:r>
          </a:p>
          <a:p>
            <a:pPr algn="just"/>
            <a:r>
              <a:rPr lang="en-US" sz="2800" b="1" dirty="0" smtClean="0"/>
              <a:t>Computer ethics</a:t>
            </a:r>
            <a:r>
              <a:rPr lang="en-US" sz="2800" dirty="0" smtClean="0"/>
              <a:t> are a set of moral standards that govern the use of computers.  </a:t>
            </a:r>
            <a:endParaRPr lang="en-US" sz="2800" dirty="0" smtClean="0"/>
          </a:p>
          <a:p>
            <a:pPr algn="just"/>
            <a:r>
              <a:rPr lang="en-US" sz="2800" dirty="0" smtClean="0"/>
              <a:t>It </a:t>
            </a:r>
            <a:r>
              <a:rPr lang="en-US" sz="2800" dirty="0" smtClean="0"/>
              <a:t>is society’s views about the use of computers, both hardware and software.  </a:t>
            </a:r>
            <a:endParaRPr lang="en-US" sz="2800" dirty="0" smtClean="0"/>
          </a:p>
          <a:p>
            <a:pPr algn="just"/>
            <a:r>
              <a:rPr lang="en-US" sz="2800" dirty="0" smtClean="0"/>
              <a:t>Privacy </a:t>
            </a:r>
            <a:r>
              <a:rPr lang="en-US" sz="2800" dirty="0" smtClean="0"/>
              <a:t>concerns, intellectual property rights and effects on society are some of the common issues of computer ethics.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4570482"/>
          </a:xfrm>
        </p:spPr>
        <p:txBody>
          <a:bodyPr/>
          <a:lstStyle/>
          <a:p>
            <a:pPr algn="just"/>
            <a:r>
              <a:rPr lang="en-US" dirty="0" smtClean="0"/>
              <a:t>Privacy Concerns</a:t>
            </a:r>
          </a:p>
          <a:p>
            <a:pPr algn="just"/>
            <a:r>
              <a:rPr lang="en-US" b="1" dirty="0" smtClean="0"/>
              <a:t>Hacking</a:t>
            </a:r>
            <a:r>
              <a:rPr lang="en-US" dirty="0" smtClean="0"/>
              <a:t> – is unlawful intrusion into a computer or a network. A hacker can intrude through the security levels of a computer system or network and can acquire </a:t>
            </a:r>
            <a:r>
              <a:rPr lang="en-US" dirty="0" err="1" smtClean="0"/>
              <a:t>unauthorised</a:t>
            </a:r>
            <a:r>
              <a:rPr lang="en-US" dirty="0" smtClean="0"/>
              <a:t> access to other computers.</a:t>
            </a:r>
          </a:p>
          <a:p>
            <a:pPr algn="just"/>
            <a:r>
              <a:rPr lang="en-US" b="1" dirty="0" smtClean="0"/>
              <a:t>Malware</a:t>
            </a:r>
            <a:r>
              <a:rPr lang="en-US" dirty="0" smtClean="0"/>
              <a:t> – means malicious software which is created to impair a computer system. Common malware are viruses, spyware, worms and </a:t>
            </a:r>
            <a:r>
              <a:rPr lang="en-US" dirty="0" err="1" smtClean="0"/>
              <a:t>trojan</a:t>
            </a:r>
            <a:r>
              <a:rPr lang="en-US" dirty="0" smtClean="0"/>
              <a:t> horses.  A virus can delete files from a hard drive while a spyware can collect data from a computer.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69900" y="1724025"/>
            <a:ext cx="9109659" cy="3323987"/>
          </a:xfrm>
        </p:spPr>
        <p:txBody>
          <a:bodyPr/>
          <a:lstStyle/>
          <a:p>
            <a:pPr algn="just"/>
            <a:r>
              <a:rPr lang="en-US" b="1" dirty="0" smtClean="0"/>
              <a:t>Data Protection</a:t>
            </a:r>
            <a:r>
              <a:rPr lang="en-US" dirty="0" smtClean="0"/>
              <a:t> – also known as information privacy or data privacy is the process of safeguarding data which intends to influence a balance between individual privacy rights while still </a:t>
            </a:r>
            <a:r>
              <a:rPr lang="en-US" dirty="0" err="1" smtClean="0"/>
              <a:t>authorising</a:t>
            </a:r>
            <a:r>
              <a:rPr lang="en-US" dirty="0" smtClean="0"/>
              <a:t> data to be used for business purposes.</a:t>
            </a:r>
          </a:p>
          <a:p>
            <a:pPr algn="just"/>
            <a:r>
              <a:rPr lang="en-US" b="1" dirty="0" smtClean="0"/>
              <a:t>Anonymity</a:t>
            </a:r>
            <a:r>
              <a:rPr lang="en-US" dirty="0" smtClean="0"/>
              <a:t> – is a way of keeping a user’s identity masked through various applications.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058662" cy="738664"/>
          </a:xfrm>
        </p:spPr>
        <p:txBody>
          <a:bodyPr/>
          <a:lstStyle/>
          <a:p>
            <a:r>
              <a:rPr lang="en-US" sz="2400" dirty="0" smtClean="0"/>
              <a:t>Intellectual Property Rights</a:t>
            </a:r>
            <a:br>
              <a:rPr lang="en-US" sz="2400" dirty="0" smtClean="0"/>
            </a:br>
            <a:endParaRPr lang="en-US" sz="2400" dirty="0"/>
          </a:p>
        </p:txBody>
      </p:sp>
      <p:sp>
        <p:nvSpPr>
          <p:cNvPr id="3" name="Text Placeholder 2"/>
          <p:cNvSpPr>
            <a:spLocks noGrp="1"/>
          </p:cNvSpPr>
          <p:nvPr>
            <p:ph type="body" idx="1"/>
          </p:nvPr>
        </p:nvSpPr>
        <p:spPr>
          <a:xfrm>
            <a:off x="393700" y="1720417"/>
            <a:ext cx="9203029" cy="3739485"/>
          </a:xfrm>
        </p:spPr>
        <p:txBody>
          <a:bodyPr/>
          <a:lstStyle/>
          <a:p>
            <a:r>
              <a:rPr lang="en-US" b="1" dirty="0" smtClean="0"/>
              <a:t>Copyright</a:t>
            </a:r>
            <a:r>
              <a:rPr lang="en-US" dirty="0" smtClean="0"/>
              <a:t> – is a form of intellectual property that gives proprietary publication, distribution and usage rights for the author. This means that whatever idea the author created cannot be employed or disseminated by anyone else without the permission of the author.</a:t>
            </a:r>
          </a:p>
          <a:p>
            <a:r>
              <a:rPr lang="en-US" b="1" dirty="0" smtClean="0"/>
              <a:t>Plagiarism</a:t>
            </a:r>
            <a:r>
              <a:rPr lang="en-US" dirty="0" smtClean="0"/>
              <a:t> – is an act of copying and publishing another person’s work without proper citation. It’s like stealing someone else’s work and releasing it as your own work.</a:t>
            </a:r>
          </a:p>
          <a:p>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4154984"/>
          </a:xfrm>
        </p:spPr>
        <p:txBody>
          <a:bodyPr/>
          <a:lstStyle/>
          <a:p>
            <a:pPr algn="just"/>
            <a:r>
              <a:rPr lang="en-US" b="1" dirty="0" smtClean="0"/>
              <a:t>Cracking</a:t>
            </a:r>
            <a:r>
              <a:rPr lang="en-US" dirty="0" smtClean="0"/>
              <a:t> – is a way of breaking into a system by getting past the security features of the system. It’s a way of skipping the registration and authentication steps when installing a software</a:t>
            </a:r>
            <a:r>
              <a:rPr lang="en-US" dirty="0" smtClean="0"/>
              <a:t>.</a:t>
            </a:r>
          </a:p>
          <a:p>
            <a:pPr algn="just"/>
            <a:endParaRPr lang="en-US" dirty="0" smtClean="0"/>
          </a:p>
          <a:p>
            <a:pPr algn="just"/>
            <a:r>
              <a:rPr lang="en-US" b="1" dirty="0" smtClean="0"/>
              <a:t>Software License</a:t>
            </a:r>
            <a:r>
              <a:rPr lang="en-US" dirty="0" smtClean="0"/>
              <a:t> – allows the use of digital material by following the license agreement. Ownership remains with the original copyright owner, users are just granted licenses to use the material based on the agreement.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668262" cy="1354217"/>
          </a:xfrm>
        </p:spPr>
        <p:txBody>
          <a:bodyPr/>
          <a:lstStyle/>
          <a:p>
            <a:r>
              <a:rPr lang="en-US" dirty="0" smtClean="0"/>
              <a:t>Effects on Society</a:t>
            </a:r>
            <a:br>
              <a:rPr lang="en-US" dirty="0" smtClean="0"/>
            </a:br>
            <a:endParaRPr lang="en-US" dirty="0"/>
          </a:p>
        </p:txBody>
      </p:sp>
      <p:sp>
        <p:nvSpPr>
          <p:cNvPr id="3" name="Text Placeholder 2"/>
          <p:cNvSpPr>
            <a:spLocks noGrp="1"/>
          </p:cNvSpPr>
          <p:nvPr>
            <p:ph type="body" idx="1"/>
          </p:nvPr>
        </p:nvSpPr>
        <p:spPr>
          <a:xfrm>
            <a:off x="487070" y="1720418"/>
            <a:ext cx="9109659" cy="4062651"/>
          </a:xfrm>
        </p:spPr>
        <p:txBody>
          <a:bodyPr/>
          <a:lstStyle/>
          <a:p>
            <a:pPr algn="just"/>
            <a:r>
              <a:rPr lang="en-US" sz="2400" b="1" dirty="0" smtClean="0"/>
              <a:t>Jobs</a:t>
            </a:r>
            <a:r>
              <a:rPr lang="en-US" sz="2400" dirty="0" smtClean="0"/>
              <a:t> – Some jobs have been abolished while some jobs have become simpler as computers have taken over companies and businesses. </a:t>
            </a:r>
            <a:endParaRPr lang="en-US" sz="2400" dirty="0" smtClean="0"/>
          </a:p>
          <a:p>
            <a:pPr algn="just"/>
            <a:r>
              <a:rPr lang="en-US" sz="2400" dirty="0" smtClean="0"/>
              <a:t>Things </a:t>
            </a:r>
            <a:r>
              <a:rPr lang="en-US" sz="2400" dirty="0" smtClean="0"/>
              <a:t>can now be done in just one click whereas before it takes multiple steps to perform a task.  </a:t>
            </a:r>
            <a:endParaRPr lang="en-US" sz="2400" dirty="0" smtClean="0"/>
          </a:p>
          <a:p>
            <a:pPr algn="just"/>
            <a:r>
              <a:rPr lang="en-US" sz="2400" dirty="0" smtClean="0"/>
              <a:t>This </a:t>
            </a:r>
            <a:r>
              <a:rPr lang="en-US" sz="2400" dirty="0" smtClean="0"/>
              <a:t>change may be considered unethical as it limits the skills of the </a:t>
            </a:r>
            <a:r>
              <a:rPr lang="en-US" sz="2400" dirty="0" smtClean="0"/>
              <a:t>employees.</a:t>
            </a:r>
          </a:p>
          <a:p>
            <a:pPr algn="just"/>
            <a:r>
              <a:rPr lang="en-US" sz="2400" dirty="0" smtClean="0"/>
              <a:t>There </a:t>
            </a:r>
            <a:r>
              <a:rPr lang="en-US" sz="2400" dirty="0" smtClean="0"/>
              <a:t>are also ethical concerns on health and safety of employees getting sick from constant sitting, staring at computer screens and typing on the keyboard or clicking on the mouse.</a:t>
            </a:r>
          </a:p>
          <a:p>
            <a:pPr algn="just"/>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87070" y="1720418"/>
            <a:ext cx="9109659" cy="2908489"/>
          </a:xfrm>
        </p:spPr>
        <p:txBody>
          <a:bodyPr/>
          <a:lstStyle/>
          <a:p>
            <a:r>
              <a:rPr lang="en-US" b="1" dirty="0" smtClean="0"/>
              <a:t>Environmental Impact</a:t>
            </a:r>
            <a:r>
              <a:rPr lang="en-US" dirty="0" smtClean="0"/>
              <a:t> – Environment has been affected by computers and the internet since so much time spent using computers increases energy usage which in turn increases the emission of greenhouse gases.</a:t>
            </a:r>
          </a:p>
          <a:p>
            <a:pPr lvl="1"/>
            <a:r>
              <a:rPr lang="en-US" dirty="0" smtClean="0"/>
              <a:t>There are ways where we can save energy like limiting computer time and turning off the computer or putting on sleep mode when not in use.  Buying energy efficient computers with Energy Star label can also help save the environment.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TotalTime>
  <Words>45</Words>
  <Application>Microsoft Office PowerPoint</Application>
  <PresentationFormat>Custom</PresentationFormat>
  <Paragraphs>32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Computer ethics and standards and problems in research ethics</vt:lpstr>
      <vt:lpstr>Slide 2</vt:lpstr>
      <vt:lpstr>Slide 3</vt:lpstr>
      <vt:lpstr>Slide 4</vt:lpstr>
      <vt:lpstr>Slide 5</vt:lpstr>
      <vt:lpstr>Intellectual Property Rights </vt:lpstr>
      <vt:lpstr>Slide 7</vt:lpstr>
      <vt:lpstr>Effects on Society </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cutm</cp:lastModifiedBy>
  <cp:revision>99</cp:revision>
  <dcterms:created xsi:type="dcterms:W3CDTF">2023-07-05T05:31:09Z</dcterms:created>
  <dcterms:modified xsi:type="dcterms:W3CDTF">2023-07-11T07:30:44Z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