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267" r:id="rId33"/>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7/6/2023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implypsychology.org/Anatomy-of-the-Brain.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verywellmind.com/the-nervous-and-endocrine-systems-279489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erywellmind.com/the-anatomy-of-the-brain-279489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versity.org/wiki/School:Psychology/Psy_1001/Key_words_for_chapter_thre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versity.org/wiki/School:Psychology/Psy_1001/Key_words_for_chapter_thr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nobaproject.com/modules/the-brain-and-nervous-syst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obaproject.com/modules/the-brain-and-nervous-syste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obaproject.com/modules/the-brain-and-nervous-syste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obaproject.com/modules/the-brain-and-nervous-syst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038225"/>
            <a:ext cx="7360412" cy="1901161"/>
          </a:xfrm>
          <a:prstGeom prst="rect">
            <a:avLst/>
          </a:prstGeom>
        </p:spPr>
        <p:txBody>
          <a:bodyPr vert="horz" wrap="square" lIns="0" tIns="53975" rIns="0" bIns="0" rtlCol="0">
            <a:spAutoFit/>
          </a:bodyPr>
          <a:lstStyle/>
          <a:p>
            <a:pPr marL="1911350" marR="5080" indent="-1899285" algn="l">
              <a:lnSpc>
                <a:spcPts val="3579"/>
              </a:lnSpc>
              <a:spcBef>
                <a:spcPts val="425"/>
              </a:spcBef>
            </a:pPr>
            <a:r>
              <a:rPr lang="en-US" sz="3600" b="1" dirty="0">
                <a:latin typeface="Times New Roman" pitchFamily="18" charset="0"/>
                <a:cs typeface="Times New Roman" pitchFamily="18" charset="0"/>
              </a:rPr>
              <a:t>Biological bases of </a:t>
            </a:r>
            <a:r>
              <a:rPr lang="en-US" sz="3600" b="1" dirty="0" smtClean="0">
                <a:latin typeface="Times New Roman" pitchFamily="18" charset="0"/>
                <a:cs typeface="Times New Roman" pitchFamily="18" charset="0"/>
              </a:rPr>
              <a:t>human </a:t>
            </a:r>
            <a:r>
              <a:rPr lang="en-US" sz="3600" b="1" dirty="0" err="1" smtClean="0">
                <a:latin typeface="Times New Roman" pitchFamily="18" charset="0"/>
                <a:cs typeface="Times New Roman" pitchFamily="18" charset="0"/>
              </a:rPr>
              <a:t>behaviour</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 Nervous system, brain, endocrine system and </a:t>
            </a:r>
            <a:r>
              <a:rPr lang="en-US" sz="3600" b="1" dirty="0" smtClean="0">
                <a:latin typeface="Times New Roman" pitchFamily="18" charset="0"/>
                <a:cs typeface="Times New Roman" pitchFamily="18" charset="0"/>
              </a:rPr>
              <a:t>genes</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sz="3600" b="1" dirty="0">
              <a:latin typeface="Times New Roman" pitchFamily="18" charset="0"/>
              <a:cs typeface="Times New Roman" pitchFamily="18" charset="0"/>
            </a:endParaRPr>
          </a:p>
        </p:txBody>
      </p:sp>
      <p:sp>
        <p:nvSpPr>
          <p:cNvPr id="3" name="object 3"/>
          <p:cNvSpPr txBox="1"/>
          <p:nvPr/>
        </p:nvSpPr>
        <p:spPr>
          <a:xfrm>
            <a:off x="2779014" y="37814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a:latin typeface="Arial"/>
                <a:cs typeface="Arial"/>
              </a:rPr>
              <a:t>3</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2714625"/>
            <a:ext cx="6096000" cy="1246495"/>
          </a:xfrm>
        </p:spPr>
        <p:txBody>
          <a:bodyPr/>
          <a:lstStyle/>
          <a:p>
            <a:pPr marL="457200" indent="-457200" algn="just">
              <a:buFont typeface="Arial" pitchFamily="34" charset="0"/>
              <a:buChar char="•"/>
            </a:pPr>
            <a:r>
              <a:rPr lang="en-US" b="1" dirty="0" smtClean="0"/>
              <a:t>The neuron, or nerve cell, sends and receives signals that affect many aspects of behavior</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444081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utm\Desktop\original-4-1.png"/>
          <p:cNvPicPr>
            <a:picLocks noGrp="1" noChangeAspect="1" noChangeArrowheads="1"/>
          </p:cNvPicPr>
          <p:nvPr>
            <p:ph idx="1"/>
          </p:nvPr>
        </p:nvPicPr>
        <p:blipFill>
          <a:blip r:embed="rId2"/>
          <a:srcRect/>
          <a:stretch>
            <a:fillRect/>
          </a:stretch>
        </p:blipFill>
        <p:spPr bwMode="auto">
          <a:xfrm>
            <a:off x="2374900" y="1876425"/>
            <a:ext cx="7058659" cy="399957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5782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1038226"/>
            <a:ext cx="7162799" cy="5526608"/>
          </a:xfrm>
        </p:spPr>
        <p:txBody>
          <a:bodyPr>
            <a:normAutofit/>
          </a:bodyPr>
          <a:lstStyle/>
          <a:p>
            <a:pPr marL="457200" indent="-457200" algn="just">
              <a:buFont typeface="Arial" pitchFamily="34" charset="0"/>
              <a:buChar char="•"/>
            </a:pPr>
            <a:r>
              <a:rPr lang="en-US" dirty="0" smtClean="0"/>
              <a:t>Neural communication is the information system that helps connect our biological process to our psychological process as an information highway. </a:t>
            </a:r>
          </a:p>
          <a:p>
            <a:pPr marL="457200" indent="-457200" algn="just">
              <a:buFont typeface="Arial" pitchFamily="34" charset="0"/>
              <a:buChar char="•"/>
            </a:pPr>
            <a:r>
              <a:rPr lang="en-US" dirty="0" smtClean="0"/>
              <a:t>Nerve cells are at the very basis of this communication</a:t>
            </a:r>
            <a:r>
              <a:rPr lang="en-US" b="1" dirty="0" smtClean="0"/>
              <a:t>. </a:t>
            </a:r>
          </a:p>
          <a:p>
            <a:pPr marL="457200" indent="-457200" algn="just">
              <a:buFont typeface="Arial" pitchFamily="34" charset="0"/>
              <a:buChar char="•"/>
            </a:pPr>
            <a:r>
              <a:rPr lang="en-US" dirty="0" smtClean="0"/>
              <a:t>Each neuron consists of a cell body with extended branches. These branches are called </a:t>
            </a:r>
            <a:r>
              <a:rPr lang="en-US" b="1" dirty="0" smtClean="0"/>
              <a:t>dendrites</a:t>
            </a:r>
            <a:r>
              <a:rPr lang="en-US" dirty="0" smtClean="0"/>
              <a:t>,</a:t>
            </a:r>
            <a:r>
              <a:rPr lang="en-US" b="1" dirty="0" smtClean="0"/>
              <a:t> </a:t>
            </a:r>
            <a:r>
              <a:rPr lang="en-US" dirty="0" smtClean="0"/>
              <a:t>and they receive information to then carry it back to the cell body.</a:t>
            </a:r>
            <a:endParaRPr lang="en-US" dirty="0"/>
          </a:p>
        </p:txBody>
      </p:sp>
    </p:spTree>
    <p:extLst>
      <p:ext uri="{BB962C8B-B14F-4D97-AF65-F5344CB8AC3E}">
        <p14:creationId xmlns:p14="http://schemas.microsoft.com/office/powerpoint/2010/main" val="2185112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720418"/>
            <a:ext cx="7162800" cy="4844415"/>
          </a:xfrm>
        </p:spPr>
        <p:txBody>
          <a:bodyPr>
            <a:normAutofit/>
          </a:bodyPr>
          <a:lstStyle/>
          <a:p>
            <a:pPr marL="457200" indent="-457200" algn="just">
              <a:buFont typeface="Arial" pitchFamily="34" charset="0"/>
              <a:buChar char="•"/>
            </a:pPr>
            <a:r>
              <a:rPr lang="en-US" dirty="0" smtClean="0"/>
              <a:t>The central nervous system (CNS) consists of the </a:t>
            </a:r>
            <a:r>
              <a:rPr lang="en-US" dirty="0" smtClean="0">
                <a:hlinkClick r:id="rId2"/>
              </a:rPr>
              <a:t>brain</a:t>
            </a:r>
            <a:r>
              <a:rPr lang="en-US" dirty="0" smtClean="0"/>
              <a:t> and the spinal cord. Our brains have two primary functions, which are to control behavior and to regulate the body’s physiological processes. </a:t>
            </a:r>
            <a:endParaRPr lang="en-US" dirty="0" smtClean="0"/>
          </a:p>
          <a:p>
            <a:pPr algn="just"/>
            <a:endParaRPr lang="en-US" dirty="0" smtClean="0"/>
          </a:p>
          <a:p>
            <a:pPr marL="457200" indent="-457200" algn="just">
              <a:buFont typeface="Arial" pitchFamily="34" charset="0"/>
              <a:buChar char="•"/>
            </a:pPr>
            <a:r>
              <a:rPr lang="en-US" dirty="0" smtClean="0"/>
              <a:t>However, the brain cannot do this alone as it needs to receive information from the body’s sense receptors, which it achieves through communication with the spinal cord.</a:t>
            </a:r>
            <a:endParaRPr lang="en-US" dirty="0"/>
          </a:p>
        </p:txBody>
      </p:sp>
    </p:spTree>
    <p:extLst>
      <p:ext uri="{BB962C8B-B14F-4D97-AF65-F5344CB8AC3E}">
        <p14:creationId xmlns:p14="http://schemas.microsoft.com/office/powerpoint/2010/main" val="441335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733425"/>
            <a:ext cx="7239000" cy="6248399"/>
          </a:xfrm>
        </p:spPr>
        <p:txBody>
          <a:bodyPr>
            <a:normAutofit fontScale="92500" lnSpcReduction="10000"/>
          </a:bodyPr>
          <a:lstStyle/>
          <a:p>
            <a:pPr marL="457200" indent="-457200" algn="just">
              <a:buFont typeface="Arial" pitchFamily="34" charset="0"/>
              <a:buChar char="•"/>
            </a:pPr>
            <a:r>
              <a:rPr lang="en-US" dirty="0" smtClean="0"/>
              <a:t>The CNS is named ‘central’ because aside from occupying the central position of the body, the CNS is also the most important part of the nervous system for maintaining and producing behavior.</a:t>
            </a:r>
          </a:p>
          <a:p>
            <a:pPr marL="457200" indent="-457200" algn="just" fontAlgn="base">
              <a:buFont typeface="Arial" pitchFamily="34" charset="0"/>
              <a:buChar char="•"/>
            </a:pPr>
            <a:r>
              <a:rPr lang="en-US" dirty="0" smtClean="0"/>
              <a:t>The </a:t>
            </a:r>
            <a:r>
              <a:rPr lang="en-US" dirty="0" smtClean="0">
                <a:hlinkClick r:id="rId2"/>
              </a:rPr>
              <a:t>central nervous system</a:t>
            </a:r>
            <a:r>
              <a:rPr lang="en-US" dirty="0" smtClean="0"/>
              <a:t> (CNS) is comprised of the brain and spinal cord. The three broad functions of the CNS are to take in sensory information, process information, and send out motor signals.</a:t>
            </a:r>
          </a:p>
          <a:p>
            <a:pPr marL="457200" indent="-457200" algn="just" fontAlgn="base">
              <a:buFont typeface="Arial" pitchFamily="34" charset="0"/>
              <a:buChar char="•"/>
            </a:pPr>
            <a:r>
              <a:rPr lang="en-US" dirty="0" smtClean="0"/>
              <a:t>The CNS receives sensory information from the nervous system and controls the body's responses. The central nervous system plays a primary role in receiving information from various areas of the body and then coordinating this activity to produce the body's </a:t>
            </a:r>
            <a:r>
              <a:rPr lang="en-US" dirty="0" smtClean="0"/>
              <a:t>responses.</a:t>
            </a:r>
            <a:endParaRPr lang="en-US" dirty="0" smtClean="0"/>
          </a:p>
          <a:p>
            <a:pPr algn="just"/>
            <a:r>
              <a:rPr lang="en-US" dirty="0" smtClean="0"/>
              <a:t/>
            </a:r>
            <a:br>
              <a:rPr lang="en-US" dirty="0" smtClean="0"/>
            </a:br>
            <a:endParaRPr lang="en-US" dirty="0"/>
          </a:p>
        </p:txBody>
      </p:sp>
    </p:spTree>
    <p:extLst>
      <p:ext uri="{BB962C8B-B14F-4D97-AF65-F5344CB8AC3E}">
        <p14:creationId xmlns:p14="http://schemas.microsoft.com/office/powerpoint/2010/main" val="1967086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latin typeface="Times New Roman" pitchFamily="18" charset="0"/>
                <a:cs typeface="Times New Roman" pitchFamily="18" charset="0"/>
              </a:rPr>
              <a:t>The Brain</a:t>
            </a:r>
            <a:br>
              <a:rPr lang="en-US" sz="3600" b="1" u="sng"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1993901" y="1720418"/>
            <a:ext cx="7391400" cy="4844415"/>
          </a:xfrm>
        </p:spPr>
        <p:txBody>
          <a:bodyPr>
            <a:normAutofit/>
          </a:bodyPr>
          <a:lstStyle/>
          <a:p>
            <a:pPr marL="457200" indent="-457200" algn="just">
              <a:buFont typeface="Arial" pitchFamily="34" charset="0"/>
              <a:buChar char="•"/>
            </a:pPr>
            <a:r>
              <a:rPr lang="en-US" dirty="0" smtClean="0"/>
              <a:t>The </a:t>
            </a:r>
            <a:r>
              <a:rPr lang="en-US" u="sng" dirty="0" smtClean="0">
                <a:hlinkClick r:id="rId2"/>
              </a:rPr>
              <a:t>brain</a:t>
            </a:r>
            <a:r>
              <a:rPr lang="en-US" dirty="0" smtClean="0"/>
              <a:t> controls many of the body's functions including sensation, thought, movement, awareness, and memory. </a:t>
            </a:r>
          </a:p>
          <a:p>
            <a:pPr marL="457200" indent="-457200" algn="just">
              <a:buFont typeface="Arial" pitchFamily="34" charset="0"/>
              <a:buChar char="•"/>
            </a:pPr>
            <a:r>
              <a:rPr lang="en-US" dirty="0" smtClean="0"/>
              <a:t>The surface of the brain is known as the cerebral cortex. </a:t>
            </a:r>
          </a:p>
          <a:p>
            <a:pPr marL="457200" indent="-457200" algn="just">
              <a:buFont typeface="Arial" pitchFamily="34" charset="0"/>
              <a:buChar char="•"/>
            </a:pPr>
            <a:r>
              <a:rPr lang="en-US" dirty="0" smtClean="0"/>
              <a:t>The surface of the cortex appears bumpy thanks to the grooves and folds of the tissue. Each groove is known as a </a:t>
            </a:r>
            <a:r>
              <a:rPr lang="en-US" dirty="0" err="1" smtClean="0"/>
              <a:t>sulcus</a:t>
            </a:r>
            <a:r>
              <a:rPr lang="en-US" dirty="0" smtClean="0"/>
              <a:t>, while each bump is known as a </a:t>
            </a:r>
            <a:r>
              <a:rPr lang="en-US" dirty="0" err="1" smtClean="0"/>
              <a:t>gyrus</a:t>
            </a:r>
            <a:r>
              <a:rPr lang="en-US" dirty="0" smtClean="0"/>
              <a:t>.</a:t>
            </a:r>
            <a:endParaRPr lang="en-US" dirty="0"/>
          </a:p>
        </p:txBody>
      </p:sp>
    </p:spTree>
    <p:extLst>
      <p:ext uri="{BB962C8B-B14F-4D97-AF65-F5344CB8AC3E}">
        <p14:creationId xmlns:p14="http://schemas.microsoft.com/office/powerpoint/2010/main" val="17411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720418"/>
            <a:ext cx="7086600" cy="4844415"/>
          </a:xfrm>
        </p:spPr>
        <p:txBody>
          <a:bodyPr>
            <a:normAutofit/>
          </a:bodyPr>
          <a:lstStyle/>
          <a:p>
            <a:pPr marL="457200" indent="-457200" algn="just">
              <a:buFont typeface="Arial" pitchFamily="34" charset="0"/>
              <a:buChar char="•"/>
            </a:pPr>
            <a:r>
              <a:rPr lang="en-US" dirty="0" smtClean="0"/>
              <a:t>The largest part of the brain is the cerebrum. It is responsible for functions such as memory, speech, voluntary behaviors, and thought</a:t>
            </a:r>
          </a:p>
          <a:p>
            <a:pPr marL="457200" indent="-457200" algn="just">
              <a:buFont typeface="Arial" pitchFamily="34" charset="0"/>
              <a:buChar char="•"/>
            </a:pPr>
            <a:r>
              <a:rPr lang="en-US" dirty="0" smtClean="0"/>
              <a:t>The cerebrum is divided into two hemispheres, the right hemisphere and the left hemisphere. </a:t>
            </a:r>
          </a:p>
          <a:p>
            <a:pPr marL="457200" indent="-457200" algn="just">
              <a:buFont typeface="Arial" pitchFamily="34" charset="0"/>
              <a:buChar char="•"/>
            </a:pPr>
            <a:r>
              <a:rPr lang="en-US" dirty="0" smtClean="0"/>
              <a:t>The right hemisphere controls movements on the body's left side, while the left hemisphere controls movements on the body's right side</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172919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1114425"/>
            <a:ext cx="7010400" cy="5257800"/>
          </a:xfrm>
        </p:spPr>
        <p:txBody>
          <a:bodyPr>
            <a:normAutofit/>
          </a:bodyPr>
          <a:lstStyle/>
          <a:p>
            <a:pPr marL="457200" indent="-457200" algn="just">
              <a:buFont typeface="Arial" pitchFamily="34" charset="0"/>
              <a:buChar char="•"/>
            </a:pPr>
            <a:r>
              <a:rPr lang="en-US" dirty="0" smtClean="0"/>
              <a:t>Each hemisphere of the brain is then divided into four interconnected lobes</a:t>
            </a:r>
          </a:p>
          <a:p>
            <a:pPr marL="457200" indent="-457200" algn="just" fontAlgn="base">
              <a:buFont typeface="Arial" pitchFamily="34" charset="0"/>
              <a:buChar char="•"/>
            </a:pPr>
            <a:r>
              <a:rPr lang="en-US" b="1" dirty="0" smtClean="0"/>
              <a:t>Frontal lobes</a:t>
            </a:r>
            <a:r>
              <a:rPr lang="en-US" dirty="0" smtClean="0"/>
              <a:t> are associated with higher cognition, voluntary movements, and language.</a:t>
            </a:r>
          </a:p>
          <a:p>
            <a:pPr marL="457200" indent="-457200" algn="just" fontAlgn="base">
              <a:buFont typeface="Arial" pitchFamily="34" charset="0"/>
              <a:buChar char="•"/>
            </a:pPr>
            <a:r>
              <a:rPr lang="en-US" b="1" dirty="0" smtClean="0"/>
              <a:t>Occipital lobes</a:t>
            </a:r>
            <a:r>
              <a:rPr lang="en-US" dirty="0" smtClean="0"/>
              <a:t> are associated with visual processes.</a:t>
            </a:r>
          </a:p>
          <a:p>
            <a:pPr marL="457200" indent="-457200" algn="just" fontAlgn="base">
              <a:buFont typeface="Arial" pitchFamily="34" charset="0"/>
              <a:buChar char="•"/>
            </a:pPr>
            <a:r>
              <a:rPr lang="en-US" b="1" dirty="0" smtClean="0"/>
              <a:t>Parietal lobes</a:t>
            </a:r>
            <a:r>
              <a:rPr lang="en-US" dirty="0" smtClean="0"/>
              <a:t> are associated with processing sensory information.</a:t>
            </a:r>
          </a:p>
          <a:p>
            <a:pPr marL="457200" indent="-457200" algn="just" fontAlgn="base">
              <a:buFont typeface="Arial" pitchFamily="34" charset="0"/>
              <a:buChar char="•"/>
            </a:pPr>
            <a:r>
              <a:rPr lang="en-US" b="1" dirty="0" smtClean="0"/>
              <a:t>Temporal lobes</a:t>
            </a:r>
            <a:r>
              <a:rPr lang="en-US" dirty="0" smtClean="0"/>
              <a:t> are associated with hearing and interpreting sounds as well as the formation of memories.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134979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3901" y="428625"/>
            <a:ext cx="7391400" cy="6629399"/>
          </a:xfrm>
        </p:spPr>
        <p:txBody>
          <a:bodyPr>
            <a:normAutofit fontScale="92500" lnSpcReduction="10000"/>
          </a:bodyPr>
          <a:lstStyle/>
          <a:p>
            <a:pPr marL="457200" indent="-457200" algn="just">
              <a:buFont typeface="Arial" pitchFamily="34" charset="0"/>
              <a:buChar char="•"/>
            </a:pPr>
            <a:r>
              <a:rPr lang="en-US" dirty="0" smtClean="0"/>
              <a:t>The </a:t>
            </a:r>
            <a:r>
              <a:rPr lang="en-US" b="1" dirty="0" smtClean="0">
                <a:hlinkClick r:id="rId2" tooltip="v:School:Psychology/Psy 1001/Key words for chapter three"/>
              </a:rPr>
              <a:t>cell body</a:t>
            </a:r>
            <a:r>
              <a:rPr lang="en-US" dirty="0" smtClean="0"/>
              <a:t> (or soma) is the bulbous end of a neuron, containing the cell nucleus. The soma makes use of nutrients to supply energy for neuronal activity.</a:t>
            </a:r>
          </a:p>
          <a:p>
            <a:pPr marL="457200" indent="-457200" algn="just">
              <a:buFont typeface="Arial" pitchFamily="34" charset="0"/>
              <a:buChar char="•"/>
            </a:pPr>
            <a:r>
              <a:rPr lang="en-US" b="1" dirty="0" smtClean="0">
                <a:hlinkClick r:id="rId2" tooltip="v:School:Psychology/Psy 1001/Key words for chapter three"/>
              </a:rPr>
              <a:t>Axons</a:t>
            </a:r>
            <a:r>
              <a:rPr lang="en-US" dirty="0" smtClean="0"/>
              <a:t> are </a:t>
            </a:r>
            <a:r>
              <a:rPr lang="en-US" dirty="0" smtClean="0">
                <a:hlinkClick r:id="rId2" tooltip="v:School:Psychology/Psy 1001/Key words for chapter three"/>
              </a:rPr>
              <a:t>organelles</a:t>
            </a:r>
            <a:r>
              <a:rPr lang="en-US" dirty="0" smtClean="0"/>
              <a:t> that carry information away from the cell body. Axons may be as small as several microns or as long as several meters in giraffes and whales. The axons main job is to send a signal to the dendrites of another neuron, but some say that they may also receive signals in certain situations. Each neuron has only one axon, but the axon may have branches with what are called terminal buttons at its end.</a:t>
            </a:r>
          </a:p>
          <a:p>
            <a:pPr marL="457200" indent="-457200" algn="just">
              <a:buFont typeface="Arial" pitchFamily="34" charset="0"/>
              <a:buChar char="•"/>
            </a:pPr>
            <a:r>
              <a:rPr lang="en-US" b="1" dirty="0" smtClean="0">
                <a:hlinkClick r:id="rId2" tooltip="v:School:Psychology/Psy 1001/Key words for chapter three"/>
              </a:rPr>
              <a:t>Dendrites</a:t>
            </a:r>
            <a:r>
              <a:rPr lang="en-US" dirty="0" smtClean="0"/>
              <a:t> are organelles that sense the neurotransmitter secreted by the axon of another neuron. Most neurons have more than one dendrite. Dendrites and axons do not directly touch each other; there is a gap, called a </a:t>
            </a:r>
            <a:r>
              <a:rPr lang="en-US" dirty="0" smtClean="0">
                <a:hlinkClick r:id="rId2" tooltip="v:School:Psychology/Psy 1001/Key words for chapter three"/>
              </a:rPr>
              <a:t>synapse</a:t>
            </a:r>
            <a:r>
              <a:rPr lang="en-US" dirty="0" smtClean="0"/>
              <a:t>.</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2405236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81025"/>
            <a:ext cx="6973062" cy="695325"/>
          </a:xfrm>
        </p:spPr>
        <p:txBody>
          <a:bodyPr>
            <a:noAutofit/>
          </a:bodyPr>
          <a:lstStyle/>
          <a:p>
            <a:r>
              <a:rPr lang="en-US" sz="3600" b="1" u="sng" dirty="0" smtClean="0">
                <a:latin typeface="Times New Roman" pitchFamily="18" charset="0"/>
                <a:cs typeface="Times New Roman" pitchFamily="18" charset="0"/>
              </a:rPr>
              <a:t>The Transmission of the Signal</a:t>
            </a:r>
            <a:br>
              <a:rPr lang="en-US" sz="3600" b="1" u="sng"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146301" y="1720418"/>
            <a:ext cx="6934200" cy="4844415"/>
          </a:xfrm>
        </p:spPr>
        <p:txBody>
          <a:bodyPr>
            <a:normAutofit fontScale="92500"/>
          </a:bodyPr>
          <a:lstStyle/>
          <a:p>
            <a:pPr marL="457200" indent="-457200" algn="just">
              <a:buFont typeface="Arial" pitchFamily="34" charset="0"/>
              <a:buChar char="•"/>
            </a:pPr>
            <a:r>
              <a:rPr lang="en-US" dirty="0" smtClean="0"/>
              <a:t>The transmission of the signal is basically the same in all cells, the signal is sent across the synapse by the axon and the dendrite of the next cell picks up the signal.</a:t>
            </a:r>
          </a:p>
          <a:p>
            <a:pPr marL="457200" indent="-457200" algn="just">
              <a:buFont typeface="Arial" pitchFamily="34" charset="0"/>
              <a:buChar char="•"/>
            </a:pPr>
            <a:r>
              <a:rPr lang="en-US" b="1" u="sng" dirty="0" smtClean="0"/>
              <a:t>Synapse</a:t>
            </a:r>
          </a:p>
          <a:p>
            <a:pPr marL="457200" indent="-457200" algn="just">
              <a:buFont typeface="Arial" pitchFamily="34" charset="0"/>
              <a:buChar char="•"/>
            </a:pPr>
            <a:r>
              <a:rPr lang="en-US" dirty="0" smtClean="0"/>
              <a:t>The </a:t>
            </a:r>
            <a:r>
              <a:rPr lang="en-US" dirty="0" smtClean="0">
                <a:hlinkClick r:id="rId2" tooltip="v:School:Psychology/Psy 1001/Key words for chapter three"/>
              </a:rPr>
              <a:t>synapse</a:t>
            </a:r>
            <a:r>
              <a:rPr lang="en-US" dirty="0" smtClean="0"/>
              <a:t> is a gap between two cells. Synapse are one way junctions between neurons and other cells. The neurotransmitter is emitted from the axon of one cell and usually goes to the dendrite of the next cell. Sometimes the signal goes to the soma or the axon of the next cell instead of the dendrite</a:t>
            </a:r>
            <a:endParaRPr lang="en-US" dirty="0"/>
          </a:p>
        </p:txBody>
      </p:sp>
    </p:spTree>
    <p:extLst>
      <p:ext uri="{BB962C8B-B14F-4D97-AF65-F5344CB8AC3E}">
        <p14:creationId xmlns:p14="http://schemas.microsoft.com/office/powerpoint/2010/main" val="4294523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1101" y="1800225"/>
            <a:ext cx="6629400" cy="2908489"/>
          </a:xfrm>
        </p:spPr>
        <p:txBody>
          <a:bodyPr/>
          <a:lstStyle/>
          <a:p>
            <a:pPr marL="457200" indent="-457200" algn="just">
              <a:buFont typeface="Arial" pitchFamily="34" charset="0"/>
              <a:buChar char="•"/>
            </a:pPr>
            <a:r>
              <a:rPr lang="en-US" dirty="0" smtClean="0"/>
              <a:t>The brain is the most complex part of the human body. </a:t>
            </a:r>
          </a:p>
          <a:p>
            <a:pPr marL="457200" indent="-457200" algn="just">
              <a:buFont typeface="Arial" pitchFamily="34" charset="0"/>
              <a:buChar char="•"/>
            </a:pPr>
            <a:r>
              <a:rPr lang="en-US" dirty="0" smtClean="0"/>
              <a:t>It is the center of consciousness and also controls all voluntary and involuntary movement and bodily functions. </a:t>
            </a:r>
          </a:p>
          <a:p>
            <a:pPr marL="457200" indent="-457200" algn="just">
              <a:buFont typeface="Arial" pitchFamily="34" charset="0"/>
              <a:buChar char="•"/>
            </a:pPr>
            <a:r>
              <a:rPr lang="en-US" dirty="0" smtClean="0"/>
              <a:t>It communicates with each part of the body through the nervous system, a network of channels that carry electrochemical signals.</a:t>
            </a:r>
            <a:endParaRPr lang="en-US" dirty="0"/>
          </a:p>
        </p:txBody>
      </p:sp>
    </p:spTree>
    <p:extLst>
      <p:ext uri="{BB962C8B-B14F-4D97-AF65-F5344CB8AC3E}">
        <p14:creationId xmlns:p14="http://schemas.microsoft.com/office/powerpoint/2010/main" val="3048343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885825"/>
            <a:ext cx="7086600" cy="5562600"/>
          </a:xfrm>
        </p:spPr>
        <p:txBody>
          <a:bodyPr>
            <a:normAutofit lnSpcReduction="10000"/>
          </a:bodyPr>
          <a:lstStyle/>
          <a:p>
            <a:pPr marL="457200" indent="-457200" algn="just">
              <a:buFont typeface="Arial" pitchFamily="34" charset="0"/>
              <a:buChar char="•"/>
            </a:pPr>
            <a:r>
              <a:rPr lang="en-US" dirty="0" smtClean="0"/>
              <a:t>The soma or cell body is the main body of the nerve cell. </a:t>
            </a:r>
          </a:p>
          <a:p>
            <a:pPr marL="457200" indent="-457200" algn="just">
              <a:buFont typeface="Arial" pitchFamily="34" charset="0"/>
              <a:buChar char="•"/>
            </a:pPr>
            <a:r>
              <a:rPr lang="en-US" dirty="0" smtClean="0"/>
              <a:t>It contains the nucleus of the cell as well as other structures common to living cells of all types (Figure 3.1). </a:t>
            </a:r>
          </a:p>
          <a:p>
            <a:pPr marL="457200" indent="-457200" algn="just">
              <a:buFont typeface="Arial" pitchFamily="34" charset="0"/>
              <a:buChar char="•"/>
            </a:pPr>
            <a:r>
              <a:rPr lang="en-US" dirty="0" smtClean="0"/>
              <a:t>The genetic material of the neuron is stored inside the nucleus and it becomes actively engaged during cell reproduction and protein synthesis. </a:t>
            </a:r>
          </a:p>
          <a:p>
            <a:pPr marL="457200" indent="-457200" algn="just">
              <a:buFont typeface="Arial" pitchFamily="34" charset="0"/>
              <a:buChar char="•"/>
            </a:pPr>
            <a:r>
              <a:rPr lang="en-US" dirty="0" smtClean="0"/>
              <a:t>The soma also contains most of the cytoplasm (</a:t>
            </a:r>
            <a:r>
              <a:rPr lang="en-US" dirty="0" err="1" smtClean="0"/>
              <a:t>cellfluid</a:t>
            </a:r>
            <a:r>
              <a:rPr lang="en-US" dirty="0" smtClean="0"/>
              <a:t>) of the neuron. Dendrites are the branchlike </a:t>
            </a:r>
            <a:r>
              <a:rPr lang="en-US" dirty="0" err="1" smtClean="0"/>
              <a:t>specialised</a:t>
            </a:r>
            <a:r>
              <a:rPr lang="en-US" dirty="0" smtClean="0"/>
              <a:t> structures emanating from the soma. They are the receiving ends of a neuron</a:t>
            </a:r>
            <a:endParaRPr lang="en-US" dirty="0"/>
          </a:p>
        </p:txBody>
      </p:sp>
    </p:spTree>
    <p:extLst>
      <p:ext uri="{BB962C8B-B14F-4D97-AF65-F5344CB8AC3E}">
        <p14:creationId xmlns:p14="http://schemas.microsoft.com/office/powerpoint/2010/main" val="1225344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581025"/>
            <a:ext cx="7086600" cy="6553199"/>
          </a:xfrm>
        </p:spPr>
        <p:txBody>
          <a:bodyPr>
            <a:normAutofit fontScale="92500"/>
          </a:bodyPr>
          <a:lstStyle/>
          <a:p>
            <a:pPr marL="457200" indent="-457200" algn="just" fontAlgn="base">
              <a:buFont typeface="Arial" pitchFamily="34" charset="0"/>
              <a:buChar char="•"/>
            </a:pPr>
            <a:r>
              <a:rPr lang="en-US" dirty="0" smtClean="0"/>
              <a:t>All human (and animal) behavior is a product of biological structures and processes, highly organized on multiple interconnected levels. Understanding these biological precursors of behavior can lead to treatments for psychological disorders, such as drugs that influence neurotransmitter function.</a:t>
            </a:r>
          </a:p>
          <a:p>
            <a:pPr marL="457200" indent="-457200" algn="just" fontAlgn="base">
              <a:buFont typeface="Arial" pitchFamily="34" charset="0"/>
              <a:buChar char="•"/>
            </a:pPr>
            <a:r>
              <a:rPr lang="en-US" dirty="0" smtClean="0"/>
              <a:t>The nervous system is highly specialized and hierarchical in its structure, but </a:t>
            </a:r>
            <a:r>
              <a:rPr lang="en-US" dirty="0" err="1" smtClean="0"/>
              <a:t>neuroplasticity</a:t>
            </a:r>
            <a:r>
              <a:rPr lang="en-US" dirty="0" smtClean="0"/>
              <a:t> gives the brain some flexibility to adapt its structure and function. </a:t>
            </a:r>
          </a:p>
          <a:p>
            <a:pPr marL="457200" indent="-457200" algn="just" fontAlgn="base">
              <a:buFont typeface="Arial" pitchFamily="34" charset="0"/>
              <a:buChar char="•"/>
            </a:pPr>
            <a:r>
              <a:rPr lang="en-US" dirty="0" smtClean="0"/>
              <a:t>Though interconnected with and regulated by the nervous system, the endocrine system produces effects on behavior in a distinct way: endocrine glands secrete hormones into the bloodstream, allowing hormones to reach and interact directly with target organs. </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90233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3901" y="581025"/>
            <a:ext cx="7086600" cy="6476999"/>
          </a:xfrm>
        </p:spPr>
        <p:txBody>
          <a:bodyPr>
            <a:normAutofit fontScale="92500" lnSpcReduction="10000"/>
          </a:bodyPr>
          <a:lstStyle/>
          <a:p>
            <a:pPr marL="457200" indent="-457200" algn="just" fontAlgn="base">
              <a:buFont typeface="Arial" pitchFamily="34" charset="0"/>
              <a:buChar char="•"/>
            </a:pPr>
            <a:r>
              <a:rPr lang="en-US" dirty="0" err="1" smtClean="0"/>
              <a:t>Biopsychological</a:t>
            </a:r>
            <a:r>
              <a:rPr lang="en-US" dirty="0" smtClean="0"/>
              <a:t> researchers use a variety of imaging technologies to view the structure and function of the brain, along with specialized research strategies that allow them to learn more about the brain’s organization and the origin of psychological traits. </a:t>
            </a:r>
          </a:p>
          <a:p>
            <a:pPr marL="457200" indent="-457200" algn="just" fontAlgn="base">
              <a:buFont typeface="Arial" pitchFamily="34" charset="0"/>
              <a:buChar char="•"/>
            </a:pPr>
            <a:r>
              <a:rPr lang="en-US" dirty="0" smtClean="0"/>
              <a:t>While many behaviors are learned as a result of experience within a particular environment, the very capacity to learn such behaviors has a genetic basis, and such capacities only persist because they contribute to the fitness of organisms. </a:t>
            </a:r>
          </a:p>
          <a:p>
            <a:pPr marL="457200" indent="-457200" algn="just" fontAlgn="base">
              <a:buFont typeface="Arial" pitchFamily="34" charset="0"/>
              <a:buChar char="•"/>
            </a:pPr>
            <a:r>
              <a:rPr lang="en-US" dirty="0" smtClean="0"/>
              <a:t>Since the late nineteenth century, psychologists have investigated consciousness, including the awareness of one’s self and environment, the ways consciousness can be altered, and the various levels and states of consciousness. </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628981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0" y="1419225"/>
            <a:ext cx="7315200" cy="5410200"/>
          </a:xfrm>
        </p:spPr>
        <p:txBody>
          <a:bodyPr>
            <a:normAutofit/>
          </a:bodyPr>
          <a:lstStyle/>
          <a:p>
            <a:pPr marL="457200" indent="-457200" algn="just" fontAlgn="base">
              <a:buFont typeface="Arial" pitchFamily="34" charset="0"/>
              <a:buChar char="•"/>
            </a:pPr>
            <a:r>
              <a:rPr lang="en-US" dirty="0" smtClean="0"/>
              <a:t>Sleep cycles through multiple stages that vary in levels of neural activity, muscle control, biological functions, and dreaming; sleep disorders cause disruptions to these processes. </a:t>
            </a:r>
          </a:p>
          <a:p>
            <a:pPr marL="457200" indent="-457200" algn="just" fontAlgn="base">
              <a:buFont typeface="Arial" pitchFamily="34" charset="0"/>
              <a:buChar char="•"/>
            </a:pPr>
            <a:r>
              <a:rPr lang="en-US" dirty="0" smtClean="0"/>
              <a:t>Psychoactive drugs, including depressants, narcotics, stimulants, and hallucinogens, affect brain chemistry to alter the perceptions and behavior of users; some psychoactive drugs are used medicinally and/or recreationally, and some have a high potential for abuse.</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712009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200025"/>
            <a:ext cx="6934200" cy="1371600"/>
          </a:xfrm>
        </p:spPr>
        <p:txBody>
          <a:bodyPr>
            <a:noAutofit/>
          </a:bodyPr>
          <a:lstStyle/>
          <a:p>
            <a:pPr fontAlgn="base"/>
            <a:r>
              <a:rPr lang="en-US" sz="3600" b="1" u="sng" cap="all" dirty="0" smtClean="0">
                <a:latin typeface="Times New Roman" pitchFamily="18" charset="0"/>
                <a:cs typeface="Times New Roman" pitchFamily="18" charset="0"/>
              </a:rPr>
              <a:t/>
            </a:r>
            <a:br>
              <a:rPr lang="en-US" sz="3600" b="1" u="sng" cap="all" dirty="0" smtClean="0">
                <a:latin typeface="Times New Roman" pitchFamily="18" charset="0"/>
                <a:cs typeface="Times New Roman" pitchFamily="18" charset="0"/>
              </a:rPr>
            </a:br>
            <a:r>
              <a:rPr lang="en-US" sz="3600" b="1" u="sng" cap="all" dirty="0" smtClean="0">
                <a:latin typeface="Times New Roman" pitchFamily="18" charset="0"/>
                <a:cs typeface="Times New Roman" pitchFamily="18" charset="0"/>
              </a:rPr>
              <a:t>BIOLOGICAL BASES FOR BEHAVIOR KEY TERMS</a:t>
            </a:r>
            <a:br>
              <a:rPr lang="en-US" sz="3600" b="1" u="sng" cap="all" dirty="0" smtClean="0">
                <a:latin typeface="Times New Roman" pitchFamily="18" charset="0"/>
                <a:cs typeface="Times New Roman" pitchFamily="18" charset="0"/>
              </a:rPr>
            </a:br>
            <a:r>
              <a:rPr lang="en-US" sz="3600" b="1" u="sng" dirty="0" smtClean="0">
                <a:latin typeface="Times New Roman" pitchFamily="18" charset="0"/>
                <a:cs typeface="Times New Roman" pitchFamily="18" charset="0"/>
              </a:rPr>
              <a:t/>
            </a:r>
            <a:br>
              <a:rPr lang="en-US" sz="3600" b="1" u="sng" dirty="0" smtClean="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1765300" y="2028825"/>
            <a:ext cx="7543800" cy="4844415"/>
          </a:xfrm>
        </p:spPr>
        <p:txBody>
          <a:bodyPr>
            <a:normAutofit/>
          </a:bodyPr>
          <a:lstStyle/>
          <a:p>
            <a:pPr marL="457200" indent="-457200" algn="just" fontAlgn="base">
              <a:buFont typeface="Arial" pitchFamily="34" charset="0"/>
              <a:buChar char="•"/>
            </a:pPr>
            <a:r>
              <a:rPr lang="en-US" b="1" dirty="0" smtClean="0"/>
              <a:t>Neurons: </a:t>
            </a:r>
            <a:r>
              <a:rPr lang="en-US" dirty="0" smtClean="0"/>
              <a:t>The basic functional units of the nervous system; cells which contain specialized structures to communicate signals.</a:t>
            </a:r>
          </a:p>
          <a:p>
            <a:pPr marL="457200" indent="-457200" algn="just" fontAlgn="base">
              <a:buFont typeface="Arial" pitchFamily="34" charset="0"/>
              <a:buChar char="•"/>
            </a:pPr>
            <a:r>
              <a:rPr lang="en-US" b="1" dirty="0" smtClean="0"/>
              <a:t>Soma/cell body: </a:t>
            </a:r>
            <a:r>
              <a:rPr lang="en-US" dirty="0" smtClean="0"/>
              <a:t>The part of a neuron that contains its nucleus and other standard cellular structures.</a:t>
            </a:r>
          </a:p>
          <a:p>
            <a:pPr marL="457200" indent="-457200" algn="just" fontAlgn="base">
              <a:buFont typeface="Arial" pitchFamily="34" charset="0"/>
              <a:buChar char="•"/>
            </a:pPr>
            <a:r>
              <a:rPr lang="en-US" b="1" dirty="0" smtClean="0"/>
              <a:t>Dendrites: </a:t>
            </a:r>
            <a:r>
              <a:rPr lang="en-US" dirty="0" smtClean="0"/>
              <a:t>The multiple thin, treelike fibers that branch off from a neuron’s soma and contain receptors to accept incoming signals from other neurons.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045637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720418"/>
            <a:ext cx="7162800" cy="3813607"/>
          </a:xfrm>
        </p:spPr>
        <p:txBody>
          <a:bodyPr/>
          <a:lstStyle/>
          <a:p>
            <a:pPr marL="457200" indent="-457200" algn="just" fontAlgn="base">
              <a:buFont typeface="Arial" pitchFamily="34" charset="0"/>
              <a:buChar char="•"/>
            </a:pPr>
            <a:r>
              <a:rPr lang="en-US" b="1" dirty="0" smtClean="0"/>
              <a:t>Axon: </a:t>
            </a:r>
            <a:r>
              <a:rPr lang="en-US" dirty="0" smtClean="0"/>
              <a:t>A long, tubular structure in a neuron that transmits action potentials.</a:t>
            </a:r>
          </a:p>
          <a:p>
            <a:pPr marL="457200" indent="-457200" algn="just" fontAlgn="base">
              <a:buFont typeface="Arial" pitchFamily="34" charset="0"/>
              <a:buChar char="•"/>
            </a:pPr>
            <a:r>
              <a:rPr lang="en-US" b="1" dirty="0" smtClean="0"/>
              <a:t>Myelin sheath: </a:t>
            </a:r>
            <a:r>
              <a:rPr lang="en-US" dirty="0" smtClean="0"/>
              <a:t>A fatty substance that coats an axon, insulating it and enhancing its ability to transmit action potentials.</a:t>
            </a:r>
          </a:p>
          <a:p>
            <a:pPr marL="457200" indent="-457200" algn="just" fontAlgn="base">
              <a:buFont typeface="Arial" pitchFamily="34" charset="0"/>
              <a:buChar char="•"/>
            </a:pPr>
            <a:r>
              <a:rPr lang="en-US" b="1" dirty="0" smtClean="0"/>
              <a:t>Terminal buttons: </a:t>
            </a:r>
            <a:r>
              <a:rPr lang="en-US" dirty="0" smtClean="0"/>
              <a:t>The branching structures at the ends of axons that release neurotransmitters.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5522948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700" y="1190625"/>
            <a:ext cx="7086599" cy="5714999"/>
          </a:xfrm>
        </p:spPr>
        <p:txBody>
          <a:bodyPr>
            <a:normAutofit/>
          </a:bodyPr>
          <a:lstStyle/>
          <a:p>
            <a:pPr marL="457200" indent="-457200" algn="just" fontAlgn="base">
              <a:buFont typeface="Arial" pitchFamily="34" charset="0"/>
              <a:buChar char="•"/>
            </a:pPr>
            <a:r>
              <a:rPr lang="en-US" b="1" dirty="0" smtClean="0"/>
              <a:t>Synapse: </a:t>
            </a:r>
            <a:r>
              <a:rPr lang="en-US" dirty="0" smtClean="0"/>
              <a:t>The small gap between the axon of a </a:t>
            </a:r>
            <a:r>
              <a:rPr lang="en-US" dirty="0" err="1" smtClean="0"/>
              <a:t>presynaptic</a:t>
            </a:r>
            <a:r>
              <a:rPr lang="en-US" dirty="0" smtClean="0"/>
              <a:t> neuron and the dendrites of a postsynaptic neuron.</a:t>
            </a:r>
          </a:p>
          <a:p>
            <a:pPr marL="457200" indent="-457200" algn="just" fontAlgn="base">
              <a:buFont typeface="Arial" pitchFamily="34" charset="0"/>
              <a:buChar char="•"/>
            </a:pPr>
            <a:r>
              <a:rPr lang="en-US" b="1" dirty="0" smtClean="0"/>
              <a:t>Action potential: </a:t>
            </a:r>
            <a:r>
              <a:rPr lang="en-US" dirty="0" smtClean="0"/>
              <a:t>The electrical impulse sent along an axon when the dendrites of a neuron are sufficiently excited.</a:t>
            </a:r>
          </a:p>
          <a:p>
            <a:pPr marL="457200" indent="-457200" algn="just" fontAlgn="base">
              <a:buFont typeface="Arial" pitchFamily="34" charset="0"/>
              <a:buChar char="•"/>
            </a:pPr>
            <a:r>
              <a:rPr lang="en-US" b="1" dirty="0" smtClean="0"/>
              <a:t>Neurotransmitter: </a:t>
            </a:r>
            <a:r>
              <a:rPr lang="en-US" dirty="0" smtClean="0"/>
              <a:t>A specialized chemical messenger which sends signals between neurons.</a:t>
            </a:r>
          </a:p>
          <a:p>
            <a:pPr marL="457200" indent="-457200" algn="just" fontAlgn="base">
              <a:buFont typeface="Arial" pitchFamily="34" charset="0"/>
              <a:buChar char="•"/>
            </a:pPr>
            <a:r>
              <a:rPr lang="en-US" b="1" dirty="0" smtClean="0"/>
              <a:t>Excitatory: </a:t>
            </a:r>
            <a:r>
              <a:rPr lang="en-US" dirty="0" smtClean="0"/>
              <a:t>Describes a neurotransmitter that causes a postsynaptic neuron to propagate more action potentials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653941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0" y="1114426"/>
            <a:ext cx="7239001" cy="5450408"/>
          </a:xfrm>
        </p:spPr>
        <p:txBody>
          <a:bodyPr>
            <a:normAutofit/>
          </a:bodyPr>
          <a:lstStyle/>
          <a:p>
            <a:pPr marL="457200" indent="-457200" algn="just" fontAlgn="base">
              <a:buFont typeface="Arial" pitchFamily="34" charset="0"/>
              <a:buChar char="•"/>
            </a:pPr>
            <a:r>
              <a:rPr lang="en-US" b="1" dirty="0" smtClean="0"/>
              <a:t>Inhibitory: </a:t>
            </a:r>
            <a:r>
              <a:rPr lang="en-US" dirty="0" smtClean="0"/>
              <a:t>Describes a neurotransmitter that causes a postsynaptic neuron to propagate fewer action potentials.</a:t>
            </a:r>
          </a:p>
          <a:p>
            <a:pPr marL="457200" indent="-457200" algn="just" fontAlgn="base">
              <a:buFont typeface="Arial" pitchFamily="34" charset="0"/>
              <a:buChar char="•"/>
            </a:pPr>
            <a:r>
              <a:rPr lang="en-US" b="1" dirty="0" smtClean="0"/>
              <a:t>Acetylcholine: </a:t>
            </a:r>
            <a:r>
              <a:rPr lang="en-US" dirty="0" smtClean="0"/>
              <a:t>A neurotransmitter involved in learning, memory, and muscle contraction.</a:t>
            </a:r>
          </a:p>
          <a:p>
            <a:pPr marL="457200" indent="-457200" algn="just" fontAlgn="base">
              <a:buFont typeface="Arial" pitchFamily="34" charset="0"/>
              <a:buChar char="•"/>
            </a:pPr>
            <a:r>
              <a:rPr lang="en-US" b="1" dirty="0" smtClean="0"/>
              <a:t>Dopamine: </a:t>
            </a:r>
            <a:r>
              <a:rPr lang="en-US" dirty="0" smtClean="0"/>
              <a:t>A neurotransmitter involved in mood, movement, attention, and learning.</a:t>
            </a:r>
          </a:p>
          <a:p>
            <a:pPr marL="457200" indent="-457200" algn="just" fontAlgn="base">
              <a:buFont typeface="Arial" pitchFamily="34" charset="0"/>
              <a:buChar char="•"/>
            </a:pPr>
            <a:r>
              <a:rPr lang="en-US" b="1" dirty="0" smtClean="0"/>
              <a:t>Serotonin:</a:t>
            </a:r>
            <a:r>
              <a:rPr lang="en-US" dirty="0" smtClean="0"/>
              <a:t> A neurotransmitter that regulates sleep, mood, appetite, and body temperature.</a:t>
            </a:r>
            <a:endParaRPr lang="en-US" dirty="0"/>
          </a:p>
        </p:txBody>
      </p:sp>
    </p:spTree>
    <p:extLst>
      <p:ext uri="{BB962C8B-B14F-4D97-AF65-F5344CB8AC3E}">
        <p14:creationId xmlns:p14="http://schemas.microsoft.com/office/powerpoint/2010/main" val="1707212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266826"/>
            <a:ext cx="7315200" cy="5298008"/>
          </a:xfrm>
        </p:spPr>
        <p:txBody>
          <a:bodyPr>
            <a:normAutofit/>
          </a:bodyPr>
          <a:lstStyle/>
          <a:p>
            <a:pPr marL="457200" indent="-457200" algn="just" fontAlgn="base">
              <a:buFont typeface="Arial" pitchFamily="34" charset="0"/>
              <a:buChar char="•"/>
            </a:pPr>
            <a:r>
              <a:rPr lang="en-US" b="1" dirty="0" smtClean="0"/>
              <a:t>Gamma amino butyric acid (GABA):</a:t>
            </a:r>
            <a:r>
              <a:rPr lang="en-US" dirty="0" smtClean="0"/>
              <a:t> The primary inhibitory neurotransmitter in the nervous system.</a:t>
            </a:r>
          </a:p>
          <a:p>
            <a:pPr marL="457200" indent="-457200" algn="just" fontAlgn="base">
              <a:buFont typeface="Arial" pitchFamily="34" charset="0"/>
              <a:buChar char="•"/>
            </a:pPr>
            <a:r>
              <a:rPr lang="en-US" b="1" dirty="0" err="1" smtClean="0"/>
              <a:t>Norepinephrine</a:t>
            </a:r>
            <a:r>
              <a:rPr lang="en-US" b="1" dirty="0" smtClean="0"/>
              <a:t>:</a:t>
            </a:r>
            <a:r>
              <a:rPr lang="en-US" dirty="0" smtClean="0"/>
              <a:t> A neurotransmitter important in controlling alertness, wakefulness, mood, and attention.</a:t>
            </a:r>
          </a:p>
          <a:p>
            <a:pPr marL="457200" indent="-457200" algn="just" fontAlgn="base">
              <a:buFont typeface="Arial" pitchFamily="34" charset="0"/>
              <a:buChar char="•"/>
            </a:pPr>
            <a:r>
              <a:rPr lang="en-US" b="1" dirty="0" smtClean="0"/>
              <a:t>Glutamate:</a:t>
            </a:r>
            <a:r>
              <a:rPr lang="en-US" dirty="0" smtClean="0"/>
              <a:t> The main excitatory neurotransmitter in the central nervous system; important for learning and memory.</a:t>
            </a:r>
          </a:p>
          <a:p>
            <a:pPr marL="457200" indent="-457200" algn="just" fontAlgn="base">
              <a:buFont typeface="Arial" pitchFamily="34" charset="0"/>
              <a:buChar char="•"/>
            </a:pPr>
            <a:r>
              <a:rPr lang="en-US" b="1" dirty="0" smtClean="0"/>
              <a:t>Agonists:</a:t>
            </a:r>
            <a:r>
              <a:rPr lang="en-US" dirty="0" smtClean="0"/>
              <a:t> Drugs that mimic a particular neurotransmitter, activating the same receptors that it does.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9997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0101" y="1114426"/>
            <a:ext cx="7239000" cy="5450408"/>
          </a:xfrm>
        </p:spPr>
        <p:txBody>
          <a:bodyPr>
            <a:normAutofit/>
          </a:bodyPr>
          <a:lstStyle/>
          <a:p>
            <a:pPr marL="457200" indent="-457200" algn="just" fontAlgn="base">
              <a:buFont typeface="Arial" pitchFamily="34" charset="0"/>
              <a:buChar char="•"/>
            </a:pPr>
            <a:r>
              <a:rPr lang="en-US" b="1" dirty="0" smtClean="0"/>
              <a:t>Antagonists:</a:t>
            </a:r>
            <a:r>
              <a:rPr lang="en-US" dirty="0" smtClean="0"/>
              <a:t> Drugs that block a particular neurotransmitter from activating its receptors.</a:t>
            </a:r>
          </a:p>
          <a:p>
            <a:pPr marL="457200" indent="-457200" algn="just" fontAlgn="base">
              <a:buFont typeface="Arial" pitchFamily="34" charset="0"/>
              <a:buChar char="•"/>
            </a:pPr>
            <a:r>
              <a:rPr lang="en-US" b="1" dirty="0" smtClean="0"/>
              <a:t>Re-uptake inhibitors:</a:t>
            </a:r>
            <a:r>
              <a:rPr lang="en-US" dirty="0" smtClean="0"/>
              <a:t> Drugs that prevent a neurotransmitter from being reabsorbed by </a:t>
            </a:r>
            <a:r>
              <a:rPr lang="en-US" dirty="0" err="1" smtClean="0"/>
              <a:t>presynaptic</a:t>
            </a:r>
            <a:r>
              <a:rPr lang="en-US" dirty="0" smtClean="0"/>
              <a:t> axons, causing greater activation of postsynaptic receptors.</a:t>
            </a:r>
          </a:p>
          <a:p>
            <a:pPr marL="457200" indent="-457200" algn="just" fontAlgn="base">
              <a:buFont typeface="Arial" pitchFamily="34" charset="0"/>
              <a:buChar char="•"/>
            </a:pPr>
            <a:r>
              <a:rPr lang="en-US" b="1" dirty="0" smtClean="0"/>
              <a:t>Selective serotonin re-uptake inhibitors (SSRIs): </a:t>
            </a:r>
            <a:r>
              <a:rPr lang="en-US" dirty="0" smtClean="0"/>
              <a:t>Drugs that prevent the </a:t>
            </a:r>
            <a:r>
              <a:rPr lang="en-US" dirty="0" err="1" smtClean="0"/>
              <a:t>reabsorption</a:t>
            </a:r>
            <a:r>
              <a:rPr lang="en-US" dirty="0" smtClean="0"/>
              <a:t> of serotonin, leading to greater activation of serotonin receptors.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110630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700" y="1419225"/>
            <a:ext cx="7298029" cy="1661993"/>
          </a:xfrm>
        </p:spPr>
        <p:txBody>
          <a:bodyPr/>
          <a:lstStyle/>
          <a:p>
            <a:pPr marL="457200" indent="-457200">
              <a:buFont typeface="Arial" pitchFamily="34" charset="0"/>
              <a:buChar char="•"/>
            </a:pPr>
            <a:r>
              <a:rPr lang="en-US" dirty="0" smtClean="0"/>
              <a:t>It is through the nervous system that we experience pleasure and pain, feel emotions, learn and use language, and plan goals, just to name a few examples</a:t>
            </a:r>
            <a:endParaRPr lang="en-US" dirty="0"/>
          </a:p>
        </p:txBody>
      </p:sp>
      <p:pic>
        <p:nvPicPr>
          <p:cNvPr id="2050" name="Picture 2" descr="C:\Users\cutm\Desktop\original.jpg"/>
          <p:cNvPicPr>
            <a:picLocks noChangeAspect="1" noChangeArrowheads="1"/>
          </p:cNvPicPr>
          <p:nvPr/>
        </p:nvPicPr>
        <p:blipFill>
          <a:blip r:embed="rId2"/>
          <a:srcRect/>
          <a:stretch>
            <a:fillRect/>
          </a:stretch>
        </p:blipFill>
        <p:spPr bwMode="auto">
          <a:xfrm>
            <a:off x="4508500" y="3752850"/>
            <a:ext cx="4419600" cy="34766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320942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1419226"/>
            <a:ext cx="6781800" cy="5145608"/>
          </a:xfrm>
        </p:spPr>
        <p:txBody>
          <a:bodyPr>
            <a:normAutofit/>
          </a:bodyPr>
          <a:lstStyle/>
          <a:p>
            <a:pPr marL="457200" indent="-457200" algn="just">
              <a:buFont typeface="Arial" pitchFamily="34" charset="0"/>
              <a:buChar char="•"/>
            </a:pPr>
            <a:r>
              <a:rPr lang="en-US" dirty="0" smtClean="0"/>
              <a:t>The nervous system is the body's main communication system; it gathers, synthesizes, and uses data from the environment.</a:t>
            </a:r>
          </a:p>
          <a:p>
            <a:pPr marL="457200" indent="-457200" algn="just">
              <a:buFont typeface="Arial" pitchFamily="34" charset="0"/>
              <a:buChar char="•"/>
            </a:pPr>
            <a:r>
              <a:rPr lang="en-US" dirty="0" smtClean="0"/>
              <a:t>The most basic unit of the nervous system is the neuron, which serves as both a sensor and communicator of internal and external stimuli.</a:t>
            </a:r>
          </a:p>
          <a:p>
            <a:pPr marL="457200" indent="-457200" algn="just">
              <a:buFont typeface="Arial" pitchFamily="34" charset="0"/>
              <a:buChar char="•"/>
            </a:pPr>
            <a:r>
              <a:rPr lang="en-US" dirty="0" smtClean="0"/>
              <a:t>The nervous system can be broken down into two major parts—the central nervous system and the peripheral nervous system.</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3228746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301" y="1419226"/>
            <a:ext cx="7162800" cy="5145608"/>
          </a:xfrm>
        </p:spPr>
        <p:txBody>
          <a:bodyPr>
            <a:normAutofit/>
          </a:bodyPr>
          <a:lstStyle/>
          <a:p>
            <a:pPr marL="457200" indent="-457200" algn="just">
              <a:buFont typeface="Arial" pitchFamily="34" charset="0"/>
              <a:buChar char="•"/>
            </a:pPr>
            <a:r>
              <a:rPr lang="en-US" dirty="0" smtClean="0"/>
              <a:t>The central nervous system, the main data center of the body, includes the brain and spinal cord.</a:t>
            </a:r>
          </a:p>
          <a:p>
            <a:pPr marL="457200" indent="-457200" algn="just">
              <a:buFont typeface="Arial" pitchFamily="34" charset="0"/>
              <a:buChar char="•"/>
            </a:pPr>
            <a:r>
              <a:rPr lang="en-US" dirty="0" smtClean="0"/>
              <a:t>The peripheral nervous system includes all of the neurons that sense and communicate data to the central nervous system.</a:t>
            </a:r>
          </a:p>
          <a:p>
            <a:pPr marL="457200" indent="-457200" algn="just">
              <a:buFont typeface="Arial" pitchFamily="34" charset="0"/>
              <a:buChar char="•"/>
            </a:pPr>
            <a:r>
              <a:rPr lang="en-US" dirty="0" smtClean="0"/>
              <a:t>The peripheral nervous system can be further divided into the autonomic system, which regulates involuntary actions, and the somatic system, which controls voluntary actions.</a:t>
            </a:r>
          </a:p>
          <a:p>
            <a:pPr marL="457200" indent="-457200" algn="just">
              <a:buFont typeface="Arial" pitchFamily="34" charset="0"/>
              <a:buChar char="•"/>
            </a:pPr>
            <a:endParaRPr lang="en-US" dirty="0"/>
          </a:p>
        </p:txBody>
      </p:sp>
    </p:spTree>
    <p:extLst>
      <p:ext uri="{BB962C8B-B14F-4D97-AF65-F5344CB8AC3E}">
        <p14:creationId xmlns:p14="http://schemas.microsoft.com/office/powerpoint/2010/main" val="4263683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65500" y="3171825"/>
            <a:ext cx="4391025" cy="752129"/>
          </a:xfrm>
          <a:prstGeom prst="rect">
            <a:avLst/>
          </a:prstGeom>
        </p:spPr>
        <p:txBody>
          <a:bodyPr vert="horz" wrap="square" lIns="0" tIns="13335" rIns="0" bIns="0" rtlCol="0">
            <a:spAutoFit/>
          </a:bodyPr>
          <a:lstStyle/>
          <a:p>
            <a:pPr marL="12700">
              <a:lnSpc>
                <a:spcPct val="100000"/>
              </a:lnSpc>
              <a:spcBef>
                <a:spcPts val="105"/>
              </a:spcBef>
            </a:pPr>
            <a:r>
              <a:rPr sz="4800" spc="5" dirty="0">
                <a:latin typeface="Algerian" pitchFamily="82" charset="0"/>
              </a:rPr>
              <a:t>THANK</a:t>
            </a:r>
            <a:r>
              <a:rPr sz="4800" spc="-220" dirty="0">
                <a:latin typeface="Algerian" pitchFamily="82" charset="0"/>
              </a:rPr>
              <a:t> </a:t>
            </a:r>
            <a:r>
              <a:rPr sz="4800" spc="5" dirty="0">
                <a:latin typeface="Algerian" pitchFamily="82" charset="0"/>
              </a:rPr>
              <a:t>YOU</a:t>
            </a:r>
            <a:endParaRPr sz="4800"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700" y="1190625"/>
            <a:ext cx="6858000" cy="5257800"/>
          </a:xfrm>
        </p:spPr>
        <p:txBody>
          <a:bodyPr>
            <a:normAutofit fontScale="92500" lnSpcReduction="10000"/>
          </a:bodyPr>
          <a:lstStyle/>
          <a:p>
            <a:pPr marL="457200" indent="-457200" algn="just">
              <a:buFont typeface="Arial" pitchFamily="34" charset="0"/>
              <a:buChar char="•"/>
            </a:pPr>
            <a:r>
              <a:rPr lang="en-US" dirty="0" smtClean="0"/>
              <a:t>The </a:t>
            </a:r>
            <a:r>
              <a:rPr lang="en-US" b="1" dirty="0" smtClean="0">
                <a:hlinkClick r:id="rId2"/>
              </a:rPr>
              <a:t>Central Nervous System</a:t>
            </a:r>
            <a:r>
              <a:rPr lang="en-US" dirty="0" smtClean="0"/>
              <a:t>, or CNS for short, is made up of the brain and spinal cord (see Figure 1). </a:t>
            </a:r>
            <a:endParaRPr lang="en-US" dirty="0" smtClean="0"/>
          </a:p>
          <a:p>
            <a:pPr algn="just"/>
            <a:endParaRPr lang="en-US" dirty="0" smtClean="0"/>
          </a:p>
          <a:p>
            <a:pPr marL="457200" indent="-457200" algn="just">
              <a:buFont typeface="Arial" pitchFamily="34" charset="0"/>
              <a:buChar char="•"/>
            </a:pPr>
            <a:r>
              <a:rPr lang="en-US" dirty="0" smtClean="0"/>
              <a:t>The CNS is the portion of the nervous system that is encased in bone (the brain is protected by the skull and the spinal cord is protected by the spinal column</a:t>
            </a:r>
            <a:r>
              <a:rPr lang="en-US" dirty="0" smtClean="0"/>
              <a:t>).</a:t>
            </a:r>
          </a:p>
          <a:p>
            <a:pPr algn="just"/>
            <a:r>
              <a:rPr lang="en-US" dirty="0" smtClean="0"/>
              <a:t> </a:t>
            </a:r>
            <a:endParaRPr lang="en-US" dirty="0" smtClean="0"/>
          </a:p>
          <a:p>
            <a:pPr marL="457200" indent="-457200" algn="just">
              <a:buFont typeface="Arial" pitchFamily="34" charset="0"/>
              <a:buChar char="•"/>
            </a:pPr>
            <a:r>
              <a:rPr lang="en-US" dirty="0" smtClean="0"/>
              <a:t>It is referred to as “central” because it is the brain and spinal cord that are primarily responsible for processing sensory information—touching a hot stove or seeing a rainbow, for example</a:t>
            </a:r>
            <a:endParaRPr lang="en-US" dirty="0"/>
          </a:p>
        </p:txBody>
      </p:sp>
    </p:spTree>
    <p:extLst>
      <p:ext uri="{BB962C8B-B14F-4D97-AF65-F5344CB8AC3E}">
        <p14:creationId xmlns:p14="http://schemas.microsoft.com/office/powerpoint/2010/main" val="73944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8700" y="1343025"/>
            <a:ext cx="7010399" cy="4844415"/>
          </a:xfrm>
        </p:spPr>
        <p:txBody>
          <a:bodyPr>
            <a:normAutofit lnSpcReduction="10000"/>
          </a:bodyPr>
          <a:lstStyle/>
          <a:p>
            <a:pPr marL="457200" indent="-457200" algn="just">
              <a:buFont typeface="Arial" pitchFamily="34" charset="0"/>
              <a:buChar char="•"/>
            </a:pPr>
            <a:r>
              <a:rPr lang="en-US" dirty="0" smtClean="0"/>
              <a:t> Sending signals to the peripheral nervous system for action.</a:t>
            </a:r>
          </a:p>
          <a:p>
            <a:pPr marL="457200" indent="-457200" algn="just">
              <a:buFont typeface="Arial" pitchFamily="34" charset="0"/>
              <a:buChar char="•"/>
            </a:pPr>
            <a:r>
              <a:rPr lang="en-US" dirty="0" smtClean="0"/>
              <a:t> It communicates largely by sending electrical signals through individual nerve cells that make up the fundamental building blocks of the nervous system, called </a:t>
            </a:r>
            <a:r>
              <a:rPr lang="en-US" b="1" dirty="0" smtClean="0">
                <a:hlinkClick r:id="rId2"/>
              </a:rPr>
              <a:t>neurons</a:t>
            </a:r>
            <a:r>
              <a:rPr lang="en-US" dirty="0" smtClean="0"/>
              <a:t>. </a:t>
            </a:r>
          </a:p>
          <a:p>
            <a:pPr marL="457200" indent="-457200" algn="just">
              <a:buFont typeface="Arial" pitchFamily="34" charset="0"/>
              <a:buChar char="•"/>
            </a:pPr>
            <a:r>
              <a:rPr lang="en-US" dirty="0" smtClean="0"/>
              <a:t>There are approximately 86 billion neurons in the human brain and each has many contacts with other neurons, called </a:t>
            </a:r>
            <a:r>
              <a:rPr lang="en-US" b="1" dirty="0" smtClean="0">
                <a:hlinkClick r:id="rId2"/>
              </a:rPr>
              <a:t>synapses</a:t>
            </a:r>
            <a:r>
              <a:rPr lang="en-US" dirty="0" smtClean="0"/>
              <a:t> (</a:t>
            </a:r>
            <a:r>
              <a:rPr lang="en-US" dirty="0" err="1" smtClean="0">
                <a:hlinkClick r:id="rId2"/>
              </a:rPr>
              <a:t>Herculano-Houzel</a:t>
            </a:r>
            <a:r>
              <a:rPr lang="en-US" dirty="0" smtClean="0">
                <a:hlinkClick r:id="rId2"/>
              </a:rPr>
              <a:t>, 2009</a:t>
            </a:r>
            <a:r>
              <a:rPr lang="en-US" dirty="0" smtClean="0"/>
              <a:t>). </a:t>
            </a:r>
            <a:endParaRPr lang="en-US" dirty="0"/>
          </a:p>
        </p:txBody>
      </p:sp>
    </p:spTree>
    <p:extLst>
      <p:ext uri="{BB962C8B-B14F-4D97-AF65-F5344CB8AC3E}">
        <p14:creationId xmlns:p14="http://schemas.microsoft.com/office/powerpoint/2010/main" val="71521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0" y="1724025"/>
            <a:ext cx="6858000" cy="3323987"/>
          </a:xfrm>
        </p:spPr>
        <p:txBody>
          <a:bodyPr/>
          <a:lstStyle/>
          <a:p>
            <a:pPr marL="457200" indent="-457200" algn="just">
              <a:buFont typeface="Arial" pitchFamily="34" charset="0"/>
              <a:buChar char="•"/>
            </a:pPr>
            <a:r>
              <a:rPr lang="en-US" dirty="0" smtClean="0"/>
              <a:t>If we were able to magnify a view of individual neurons we would see that they are cells made from distinct parts (see Figure ). </a:t>
            </a:r>
          </a:p>
          <a:p>
            <a:pPr marL="457200" indent="-457200" algn="just">
              <a:buFont typeface="Arial" pitchFamily="34" charset="0"/>
              <a:buChar char="•"/>
            </a:pPr>
            <a:r>
              <a:rPr lang="en-US" dirty="0" smtClean="0"/>
              <a:t>The three main components of a neuron are the dendrites, the soma, and the axon. </a:t>
            </a:r>
          </a:p>
          <a:p>
            <a:pPr marL="457200" indent="-457200" algn="just">
              <a:buFont typeface="Arial" pitchFamily="34" charset="0"/>
              <a:buChar char="•"/>
            </a:pPr>
            <a:r>
              <a:rPr lang="en-US" dirty="0" smtClean="0"/>
              <a:t>Neurons communicate with one another by receiving information through the </a:t>
            </a:r>
            <a:r>
              <a:rPr lang="en-US" b="1" dirty="0" smtClean="0">
                <a:hlinkClick r:id="rId2"/>
              </a:rPr>
              <a:t>dendrites</a:t>
            </a:r>
            <a:r>
              <a:rPr lang="en-US" dirty="0" smtClean="0"/>
              <a:t>, which act as an antenna.</a:t>
            </a:r>
            <a:endParaRPr lang="en-US" dirty="0"/>
          </a:p>
        </p:txBody>
      </p:sp>
    </p:spTree>
    <p:extLst>
      <p:ext uri="{BB962C8B-B14F-4D97-AF65-F5344CB8AC3E}">
        <p14:creationId xmlns:p14="http://schemas.microsoft.com/office/powerpoint/2010/main" val="640323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2501" y="733425"/>
            <a:ext cx="7086600" cy="6172200"/>
          </a:xfrm>
        </p:spPr>
        <p:txBody>
          <a:bodyPr>
            <a:normAutofit fontScale="92500"/>
          </a:bodyPr>
          <a:lstStyle/>
          <a:p>
            <a:pPr marL="457200" indent="-457200" algn="just">
              <a:buFont typeface="Arial" pitchFamily="34" charset="0"/>
              <a:buChar char="•"/>
            </a:pPr>
            <a:r>
              <a:rPr lang="en-US" dirty="0" smtClean="0"/>
              <a:t>When the dendrites channel this information to the </a:t>
            </a:r>
            <a:r>
              <a:rPr lang="en-US" b="1" dirty="0" smtClean="0">
                <a:hlinkClick r:id="rId2"/>
              </a:rPr>
              <a:t>soma</a:t>
            </a:r>
            <a:r>
              <a:rPr lang="en-US" dirty="0" smtClean="0"/>
              <a:t>, or cell body, it builds up as an electro-chemical signal. </a:t>
            </a:r>
          </a:p>
          <a:p>
            <a:pPr marL="457200" indent="-457200" algn="just">
              <a:buFont typeface="Arial" pitchFamily="34" charset="0"/>
              <a:buChar char="•"/>
            </a:pPr>
            <a:r>
              <a:rPr lang="en-US" dirty="0" smtClean="0"/>
              <a:t>This electrical part of the signal, called an </a:t>
            </a:r>
            <a:r>
              <a:rPr lang="en-US" b="1" dirty="0" smtClean="0">
                <a:hlinkClick r:id="rId2"/>
              </a:rPr>
              <a:t>action potential</a:t>
            </a:r>
            <a:r>
              <a:rPr lang="en-US" dirty="0" smtClean="0"/>
              <a:t> shoots down the </a:t>
            </a:r>
            <a:r>
              <a:rPr lang="en-US" b="1" dirty="0" smtClean="0">
                <a:hlinkClick r:id="rId2"/>
              </a:rPr>
              <a:t>axon</a:t>
            </a:r>
            <a:r>
              <a:rPr lang="en-US" dirty="0" smtClean="0"/>
              <a:t>, a long tail that leads away from the soma and toward the next neuron. </a:t>
            </a:r>
          </a:p>
          <a:p>
            <a:pPr marL="457200" indent="-457200" algn="just">
              <a:buFont typeface="Arial" pitchFamily="34" charset="0"/>
              <a:buChar char="•"/>
            </a:pPr>
            <a:r>
              <a:rPr lang="en-US" dirty="0" smtClean="0"/>
              <a:t>When people talk about “nerves” in the nervous system, it typically refers to bundles of axons that form long neural wires along which electrical signals can travel. </a:t>
            </a:r>
          </a:p>
          <a:p>
            <a:pPr marL="457200" indent="-457200" algn="just">
              <a:buFont typeface="Arial" pitchFamily="34" charset="0"/>
              <a:buChar char="•"/>
            </a:pPr>
            <a:r>
              <a:rPr lang="en-US" dirty="0" smtClean="0"/>
              <a:t>Cell-to-cell communication is helped by the fact that the axon is covered by a </a:t>
            </a:r>
            <a:r>
              <a:rPr lang="en-US" b="1" dirty="0" smtClean="0">
                <a:hlinkClick r:id="rId2"/>
              </a:rPr>
              <a:t>myelin sheath</a:t>
            </a:r>
            <a:r>
              <a:rPr lang="en-US" dirty="0" smtClean="0"/>
              <a:t>—a layer of fatty cells that allow the signal to travel very rapidly from neuron to neuron (</a:t>
            </a:r>
            <a:r>
              <a:rPr lang="en-US" dirty="0" err="1" smtClean="0">
                <a:hlinkClick r:id="rId2"/>
              </a:rPr>
              <a:t>Kandel</a:t>
            </a:r>
            <a:r>
              <a:rPr lang="en-US" dirty="0" smtClean="0">
                <a:hlinkClick r:id="rId2"/>
              </a:rPr>
              <a:t>, Schwartz &amp; </a:t>
            </a:r>
            <a:r>
              <a:rPr lang="en-US" dirty="0" err="1" smtClean="0">
                <a:hlinkClick r:id="rId2"/>
              </a:rPr>
              <a:t>Jessell</a:t>
            </a:r>
            <a:r>
              <a:rPr lang="en-US" dirty="0" smtClean="0">
                <a:hlinkClick r:id="rId2"/>
              </a:rPr>
              <a:t>, 2000</a:t>
            </a:r>
            <a:r>
              <a:rPr lang="en-US" dirty="0" smtClean="0"/>
              <a:t>)</a:t>
            </a:r>
            <a:endParaRPr lang="en-US" dirty="0"/>
          </a:p>
        </p:txBody>
      </p:sp>
    </p:spTree>
    <p:extLst>
      <p:ext uri="{BB962C8B-B14F-4D97-AF65-F5344CB8AC3E}">
        <p14:creationId xmlns:p14="http://schemas.microsoft.com/office/powerpoint/2010/main" val="1795425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038" y="855040"/>
            <a:ext cx="5398770" cy="553998"/>
          </a:xfrm>
        </p:spPr>
        <p:txBody>
          <a:bodyPr/>
          <a:lstStyle/>
          <a:p>
            <a:r>
              <a:rPr lang="en-US" sz="3600" b="1" u="sng" dirty="0" smtClean="0">
                <a:latin typeface="Times New Roman" pitchFamily="18" charset="0"/>
                <a:cs typeface="Times New Roman" pitchFamily="18" charset="0"/>
              </a:rPr>
              <a:t>Parts of Neuron</a:t>
            </a:r>
            <a:endParaRPr lang="en-US" sz="3600" b="1" u="sng" dirty="0">
              <a:latin typeface="Times New Roman" pitchFamily="18" charset="0"/>
              <a:cs typeface="Times New Roman" pitchFamily="18" charset="0"/>
            </a:endParaRPr>
          </a:p>
        </p:txBody>
      </p:sp>
      <p:pic>
        <p:nvPicPr>
          <p:cNvPr id="3074" name="Picture 2" descr="C:\Users\cutm\Desktop\original.png"/>
          <p:cNvPicPr>
            <a:picLocks noGrp="1" noChangeAspect="1" noChangeArrowheads="1"/>
          </p:cNvPicPr>
          <p:nvPr>
            <p:ph idx="1"/>
          </p:nvPr>
        </p:nvPicPr>
        <p:blipFill>
          <a:blip r:embed="rId2"/>
          <a:srcRect/>
          <a:stretch>
            <a:fillRect/>
          </a:stretch>
        </p:blipFill>
        <p:spPr bwMode="auto">
          <a:xfrm>
            <a:off x="927100" y="1876425"/>
            <a:ext cx="8823325" cy="52099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70066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0" y="581025"/>
            <a:ext cx="5398770" cy="553998"/>
          </a:xfrm>
        </p:spPr>
        <p:txBody>
          <a:bodyPr/>
          <a:lstStyle/>
          <a:p>
            <a:r>
              <a:rPr lang="en-US" sz="3600" b="1" u="sng" dirty="0" smtClean="0">
                <a:latin typeface="Times New Roman" pitchFamily="18" charset="0"/>
                <a:cs typeface="Times New Roman" pitchFamily="18" charset="0"/>
              </a:rPr>
              <a:t>Neurons</a:t>
            </a:r>
            <a:endParaRPr lang="en-US" sz="36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070100" y="1720418"/>
            <a:ext cx="7315199" cy="5261407"/>
          </a:xfrm>
        </p:spPr>
        <p:txBody>
          <a:bodyPr>
            <a:normAutofit fontScale="92500"/>
          </a:bodyPr>
          <a:lstStyle/>
          <a:p>
            <a:pPr marL="457200" indent="-457200" algn="just">
              <a:buFont typeface="Arial" pitchFamily="34" charset="0"/>
              <a:buChar char="•"/>
            </a:pPr>
            <a:r>
              <a:rPr lang="en-US" dirty="0" smtClean="0"/>
              <a:t>Neuron is the basic unit of our nervous system.</a:t>
            </a:r>
          </a:p>
          <a:p>
            <a:pPr marL="457200" indent="-457200" algn="just">
              <a:buFont typeface="Arial" pitchFamily="34" charset="0"/>
              <a:buChar char="•"/>
            </a:pPr>
            <a:r>
              <a:rPr lang="en-US" dirty="0" smtClean="0"/>
              <a:t> Neurons are </a:t>
            </a:r>
            <a:r>
              <a:rPr lang="en-US" dirty="0" err="1" smtClean="0"/>
              <a:t>specialised</a:t>
            </a:r>
            <a:r>
              <a:rPr lang="en-US" dirty="0" smtClean="0"/>
              <a:t> cells, which possess the unique property of converting various forms of stimuli into electrical impulses. </a:t>
            </a:r>
          </a:p>
          <a:p>
            <a:pPr marL="457200" indent="-457200" algn="just">
              <a:buFont typeface="Arial" pitchFamily="34" charset="0"/>
              <a:buChar char="•"/>
            </a:pPr>
            <a:r>
              <a:rPr lang="en-US" dirty="0" smtClean="0"/>
              <a:t>They are also </a:t>
            </a:r>
            <a:r>
              <a:rPr lang="en-US" dirty="0" err="1" smtClean="0"/>
              <a:t>specialised</a:t>
            </a:r>
            <a:r>
              <a:rPr lang="en-US" dirty="0" smtClean="0"/>
              <a:t> for reception, conduction and transmission of information in the form of electrochemical signals. </a:t>
            </a:r>
          </a:p>
          <a:p>
            <a:pPr marL="457200" indent="-457200" algn="just">
              <a:buFont typeface="Arial" pitchFamily="34" charset="0"/>
              <a:buChar char="•"/>
            </a:pPr>
            <a:r>
              <a:rPr lang="en-US" dirty="0" smtClean="0"/>
              <a:t>They receive information from sense organs or from other adjacent neurons, carry them to the central nervous system (brain and spinal cord), and bring motor information from the central nervous system to the motor organs (muscles and glands).</a:t>
            </a:r>
            <a:endParaRPr lang="en-US" dirty="0"/>
          </a:p>
        </p:txBody>
      </p:sp>
    </p:spTree>
    <p:extLst>
      <p:ext uri="{BB962C8B-B14F-4D97-AF65-F5344CB8AC3E}">
        <p14:creationId xmlns:p14="http://schemas.microsoft.com/office/powerpoint/2010/main" val="259390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883</Words>
  <Application>Microsoft Office PowerPoint</Application>
  <PresentationFormat>Custom</PresentationFormat>
  <Paragraphs>101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Biological bases of human behaviour – Nervous system, brain, endocrine system and genes </vt:lpstr>
      <vt:lpstr>PowerPoint Presentation</vt:lpstr>
      <vt:lpstr>PowerPoint Presentation</vt:lpstr>
      <vt:lpstr>PowerPoint Presentation</vt:lpstr>
      <vt:lpstr>PowerPoint Presentation</vt:lpstr>
      <vt:lpstr>PowerPoint Presentation</vt:lpstr>
      <vt:lpstr>PowerPoint Presentation</vt:lpstr>
      <vt:lpstr>Parts of Neuron</vt:lpstr>
      <vt:lpstr>Neurons</vt:lpstr>
      <vt:lpstr>PowerPoint Presentation</vt:lpstr>
      <vt:lpstr>PowerPoint Presentation</vt:lpstr>
      <vt:lpstr>PowerPoint Presentation</vt:lpstr>
      <vt:lpstr>PowerPoint Presentation</vt:lpstr>
      <vt:lpstr>PowerPoint Presentation</vt:lpstr>
      <vt:lpstr>The Brain </vt:lpstr>
      <vt:lpstr>PowerPoint Presentation</vt:lpstr>
      <vt:lpstr>PowerPoint Presentation</vt:lpstr>
      <vt:lpstr>PowerPoint Presentation</vt:lpstr>
      <vt:lpstr>The Transmission of the Signal </vt:lpstr>
      <vt:lpstr>PowerPoint Presentation</vt:lpstr>
      <vt:lpstr>PowerPoint Presentation</vt:lpstr>
      <vt:lpstr>PowerPoint Presentation</vt:lpstr>
      <vt:lpstr>PowerPoint Presentation</vt:lpstr>
      <vt:lpstr> BIOLOGICAL BASES FOR BEHAVIOR KEY TERMS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12</cp:revision>
  <dcterms:created xsi:type="dcterms:W3CDTF">2023-07-05T05:31:09Z</dcterms:created>
  <dcterms:modified xsi:type="dcterms:W3CDTF">2023-07-06T09:34:23Z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