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325" r:id="rId3"/>
    <p:sldId id="326" r:id="rId4"/>
    <p:sldId id="327" r:id="rId5"/>
    <p:sldId id="328" r:id="rId6"/>
    <p:sldId id="329" r:id="rId7"/>
    <p:sldId id="330" r:id="rId8"/>
    <p:sldId id="331" r:id="rId9"/>
    <p:sldId id="332" r:id="rId10"/>
    <p:sldId id="333" r:id="rId11"/>
    <p:sldId id="334" r:id="rId12"/>
    <p:sldId id="335" r:id="rId13"/>
    <p:sldId id="336" r:id="rId14"/>
    <p:sldId id="337" r:id="rId15"/>
    <p:sldId id="338" r:id="rId16"/>
    <p:sldId id="339" r:id="rId17"/>
    <p:sldId id="340" r:id="rId18"/>
    <p:sldId id="341" r:id="rId19"/>
    <p:sldId id="342" r:id="rId20"/>
    <p:sldId id="267" r:id="rId21"/>
  </p:sldIdLst>
  <p:sldSz cx="10083800" cy="7562850"/>
  <p:notesSz cx="10083800" cy="75628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10" y="-84"/>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6285" y="2344483"/>
            <a:ext cx="857123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12570" y="4235196"/>
            <a:ext cx="705866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7/6/2023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MT"/>
                <a:cs typeface="Arial MT"/>
              </a:defRPr>
            </a:lvl1pPr>
          </a:lstStyle>
          <a:p>
            <a:endParaRPr/>
          </a:p>
        </p:txBody>
      </p:sp>
      <p:sp>
        <p:nvSpPr>
          <p:cNvPr id="3" name="Holder 3"/>
          <p:cNvSpPr>
            <a:spLocks noGrp="1"/>
          </p:cNvSpPr>
          <p:nvPr>
            <p:ph type="body" idx="1"/>
          </p:nvPr>
        </p:nvSpPr>
        <p:spPr/>
        <p:txBody>
          <a:bodyPr lIns="0" tIns="0" rIns="0" bIns="0"/>
          <a:lstStyle>
            <a:lvl1pPr>
              <a:defRPr sz="2700" b="0" i="0">
                <a:solidFill>
                  <a:schemeClr val="tx1"/>
                </a:solidFill>
                <a:latin typeface="Arial MT"/>
                <a:cs typeface="Arial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7/6/2023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MT"/>
                <a:cs typeface="Arial MT"/>
              </a:defRPr>
            </a:lvl1pPr>
          </a:lstStyle>
          <a:p>
            <a:endParaRPr/>
          </a:p>
        </p:txBody>
      </p:sp>
      <p:sp>
        <p:nvSpPr>
          <p:cNvPr id="3" name="Holder 3"/>
          <p:cNvSpPr>
            <a:spLocks noGrp="1"/>
          </p:cNvSpPr>
          <p:nvPr>
            <p:ph sz="half" idx="2"/>
          </p:nvPr>
        </p:nvSpPr>
        <p:spPr>
          <a:xfrm>
            <a:off x="504190" y="1739455"/>
            <a:ext cx="4386453"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93157" y="1739455"/>
            <a:ext cx="4386453"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7/6/2023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MT"/>
                <a:cs typeface="Arial M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7/6/2023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7/6/2023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195071" y="30477"/>
            <a:ext cx="9805416" cy="7528559"/>
          </a:xfrm>
          <a:prstGeom prst="rect">
            <a:avLst/>
          </a:prstGeom>
        </p:spPr>
      </p:pic>
      <p:sp>
        <p:nvSpPr>
          <p:cNvPr id="2" name="Holder 2"/>
          <p:cNvSpPr>
            <a:spLocks noGrp="1"/>
          </p:cNvSpPr>
          <p:nvPr>
            <p:ph type="title"/>
          </p:nvPr>
        </p:nvSpPr>
        <p:spPr>
          <a:xfrm>
            <a:off x="2336038" y="855040"/>
            <a:ext cx="5398770" cy="695325"/>
          </a:xfrm>
          <a:prstGeom prst="rect">
            <a:avLst/>
          </a:prstGeom>
        </p:spPr>
        <p:txBody>
          <a:bodyPr wrap="square" lIns="0" tIns="0" rIns="0" bIns="0">
            <a:spAutoFit/>
          </a:bodyPr>
          <a:lstStyle>
            <a:lvl1pPr>
              <a:defRPr sz="4400" b="0" i="0">
                <a:solidFill>
                  <a:schemeClr val="tx1"/>
                </a:solidFill>
                <a:latin typeface="Arial MT"/>
                <a:cs typeface="Arial MT"/>
              </a:defRPr>
            </a:lvl1pPr>
          </a:lstStyle>
          <a:p>
            <a:endParaRPr/>
          </a:p>
        </p:txBody>
      </p:sp>
      <p:sp>
        <p:nvSpPr>
          <p:cNvPr id="3" name="Holder 3"/>
          <p:cNvSpPr>
            <a:spLocks noGrp="1"/>
          </p:cNvSpPr>
          <p:nvPr>
            <p:ph type="body" idx="1"/>
          </p:nvPr>
        </p:nvSpPr>
        <p:spPr>
          <a:xfrm>
            <a:off x="487070" y="1720418"/>
            <a:ext cx="9109659" cy="4844415"/>
          </a:xfrm>
          <a:prstGeom prst="rect">
            <a:avLst/>
          </a:prstGeom>
        </p:spPr>
        <p:txBody>
          <a:bodyPr wrap="square" lIns="0" tIns="0" rIns="0" bIns="0">
            <a:spAutoFit/>
          </a:bodyPr>
          <a:lstStyle>
            <a:lvl1pPr>
              <a:defRPr sz="2700" b="0" i="0">
                <a:solidFill>
                  <a:schemeClr val="tx1"/>
                </a:solidFill>
                <a:latin typeface="Arial MT"/>
                <a:cs typeface="Arial MT"/>
              </a:defRPr>
            </a:lvl1pPr>
          </a:lstStyle>
          <a:p>
            <a:endParaRPr/>
          </a:p>
        </p:txBody>
      </p:sp>
      <p:sp>
        <p:nvSpPr>
          <p:cNvPr id="4" name="Holder 4"/>
          <p:cNvSpPr>
            <a:spLocks noGrp="1"/>
          </p:cNvSpPr>
          <p:nvPr>
            <p:ph type="ftr" sz="quarter" idx="5"/>
          </p:nvPr>
        </p:nvSpPr>
        <p:spPr>
          <a:xfrm>
            <a:off x="3428492" y="7033450"/>
            <a:ext cx="3226816"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4190" y="7033450"/>
            <a:ext cx="2319274"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7/6/2023</a:t>
            </a:fld>
            <a:endParaRPr lang="en-US"/>
          </a:p>
        </p:txBody>
      </p:sp>
      <p:sp>
        <p:nvSpPr>
          <p:cNvPr id="6" name="Holder 6"/>
          <p:cNvSpPr>
            <a:spLocks noGrp="1"/>
          </p:cNvSpPr>
          <p:nvPr>
            <p:ph type="sldNum" sz="quarter" idx="7"/>
          </p:nvPr>
        </p:nvSpPr>
        <p:spPr>
          <a:xfrm>
            <a:off x="7260336" y="7033450"/>
            <a:ext cx="2319274"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63038" y="1114425"/>
            <a:ext cx="7727061" cy="3286156"/>
          </a:xfrm>
          <a:prstGeom prst="rect">
            <a:avLst/>
          </a:prstGeom>
        </p:spPr>
        <p:txBody>
          <a:bodyPr vert="horz" wrap="square" lIns="0" tIns="53975" rIns="0" bIns="0" rtlCol="0">
            <a:spAutoFit/>
          </a:bodyPr>
          <a:lstStyle/>
          <a:p>
            <a:pPr marL="1911350" marR="5080" indent="-1899285" algn="ctr">
              <a:lnSpc>
                <a:spcPts val="3579"/>
              </a:lnSpc>
              <a:spcBef>
                <a:spcPts val="425"/>
              </a:spcBef>
            </a:pPr>
            <a:r>
              <a:rPr lang="en-US" sz="3200" b="1" dirty="0">
                <a:latin typeface="Times New Roman" pitchFamily="18" charset="0"/>
                <a:cs typeface="Times New Roman" pitchFamily="18" charset="0"/>
              </a:rPr>
              <a:t>Individual variations – intelligence, ability and creativity– foundations and theories, personality and temperament</a:t>
            </a:r>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r>
              <a:rPr lang="en-US" sz="3200" b="1" dirty="0">
                <a:latin typeface="Times New Roman" pitchFamily="18" charset="0"/>
                <a:cs typeface="Times New Roman" pitchFamily="18" charset="0"/>
              </a:rPr>
              <a:t/>
            </a:r>
            <a:br>
              <a:rPr lang="en-US" sz="3200" b="1" dirty="0">
                <a:latin typeface="Times New Roman" pitchFamily="18" charset="0"/>
                <a:cs typeface="Times New Roman" pitchFamily="18" charset="0"/>
              </a:rPr>
            </a:br>
            <a:endParaRPr sz="3200" b="1" dirty="0">
              <a:latin typeface="Times New Roman" pitchFamily="18" charset="0"/>
              <a:cs typeface="Times New Roman" pitchFamily="18" charset="0"/>
            </a:endParaRPr>
          </a:p>
        </p:txBody>
      </p:sp>
      <p:sp>
        <p:nvSpPr>
          <p:cNvPr id="3" name="object 3"/>
          <p:cNvSpPr txBox="1"/>
          <p:nvPr/>
        </p:nvSpPr>
        <p:spPr>
          <a:xfrm>
            <a:off x="2779014" y="3781425"/>
            <a:ext cx="5683250" cy="2108782"/>
          </a:xfrm>
          <a:prstGeom prst="rect">
            <a:avLst/>
          </a:prstGeom>
        </p:spPr>
        <p:txBody>
          <a:bodyPr vert="horz" wrap="square" lIns="0" tIns="165735" rIns="0" bIns="0" rtlCol="0">
            <a:spAutoFit/>
          </a:bodyPr>
          <a:lstStyle/>
          <a:p>
            <a:pPr algn="ctr">
              <a:lnSpc>
                <a:spcPct val="100000"/>
              </a:lnSpc>
              <a:spcBef>
                <a:spcPts val="1305"/>
              </a:spcBef>
            </a:pPr>
            <a:r>
              <a:rPr sz="2400" b="1" dirty="0">
                <a:latin typeface="Arial"/>
                <a:cs typeface="Arial"/>
              </a:rPr>
              <a:t>SESSION</a:t>
            </a:r>
            <a:r>
              <a:rPr sz="2400" b="1" spc="-90" dirty="0">
                <a:latin typeface="Arial"/>
                <a:cs typeface="Arial"/>
              </a:rPr>
              <a:t> </a:t>
            </a:r>
            <a:r>
              <a:rPr lang="en-US" sz="2400" b="1" spc="-90" dirty="0">
                <a:latin typeface="Arial"/>
                <a:cs typeface="Arial"/>
              </a:rPr>
              <a:t>4</a:t>
            </a:r>
            <a:endParaRPr sz="2400" dirty="0">
              <a:latin typeface="Arial"/>
              <a:cs typeface="Arial"/>
            </a:endParaRPr>
          </a:p>
          <a:p>
            <a:pPr marL="12700" marR="5080" algn="ctr">
              <a:lnSpc>
                <a:spcPct val="141700"/>
              </a:lnSpc>
            </a:pPr>
            <a:r>
              <a:rPr lang="en-US" sz="2400" dirty="0" smtClean="0"/>
              <a:t>Dr. </a:t>
            </a:r>
            <a:r>
              <a:rPr lang="en-US" sz="2400" dirty="0" err="1" smtClean="0"/>
              <a:t>Chitrasena</a:t>
            </a:r>
            <a:r>
              <a:rPr lang="en-US" sz="2400" dirty="0" smtClean="0"/>
              <a:t> </a:t>
            </a:r>
            <a:r>
              <a:rPr lang="en-US" sz="2400" dirty="0" err="1" smtClean="0"/>
              <a:t>Padhy</a:t>
            </a:r>
            <a:endParaRPr lang="en-US" sz="2400" dirty="0" smtClean="0"/>
          </a:p>
          <a:p>
            <a:pPr marL="12700" marR="5080" algn="ctr">
              <a:lnSpc>
                <a:spcPct val="141700"/>
              </a:lnSpc>
            </a:pPr>
            <a:r>
              <a:rPr sz="2400" b="1" dirty="0" smtClean="0">
                <a:latin typeface="Arial"/>
                <a:cs typeface="Arial"/>
              </a:rPr>
              <a:t>  </a:t>
            </a:r>
            <a:r>
              <a:rPr sz="2400" b="1" spc="-40" dirty="0" smtClean="0">
                <a:latin typeface="Arial"/>
                <a:cs typeface="Arial"/>
              </a:rPr>
              <a:t>A</a:t>
            </a:r>
            <a:r>
              <a:rPr lang="en-US" sz="2400" b="1" spc="-40" dirty="0" smtClean="0">
                <a:latin typeface="Arial"/>
                <a:cs typeface="Arial"/>
              </a:rPr>
              <a:t>ssociate</a:t>
            </a:r>
            <a:r>
              <a:rPr sz="2400" b="1" spc="90" dirty="0" smtClean="0">
                <a:latin typeface="Arial"/>
                <a:cs typeface="Arial"/>
              </a:rPr>
              <a:t> </a:t>
            </a:r>
            <a:r>
              <a:rPr sz="2400" b="1" dirty="0" smtClean="0">
                <a:latin typeface="Arial"/>
                <a:cs typeface="Arial"/>
              </a:rPr>
              <a:t>P</a:t>
            </a:r>
            <a:r>
              <a:rPr lang="en-US" sz="2400" b="1" dirty="0" smtClean="0">
                <a:latin typeface="Arial"/>
                <a:cs typeface="Arial"/>
              </a:rPr>
              <a:t>rofessor</a:t>
            </a:r>
            <a:endParaRPr sz="2400" dirty="0">
              <a:latin typeface="Arial"/>
              <a:cs typeface="Arial"/>
            </a:endParaRPr>
          </a:p>
          <a:p>
            <a:pPr algn="ctr">
              <a:lnSpc>
                <a:spcPct val="100000"/>
              </a:lnSpc>
              <a:spcBef>
                <a:spcPts val="1205"/>
              </a:spcBef>
            </a:pPr>
            <a:r>
              <a:rPr sz="2400" b="1" spc="-25" dirty="0" smtClean="0">
                <a:latin typeface="Arial"/>
                <a:cs typeface="Arial"/>
              </a:rPr>
              <a:t>A</a:t>
            </a:r>
            <a:r>
              <a:rPr lang="en-US" sz="2400" b="1" spc="-25" dirty="0" smtClean="0">
                <a:latin typeface="Arial"/>
                <a:cs typeface="Arial"/>
              </a:rPr>
              <a:t>gricultural</a:t>
            </a:r>
            <a:r>
              <a:rPr sz="2400" b="1" spc="10" dirty="0" smtClean="0">
                <a:latin typeface="Arial"/>
                <a:cs typeface="Arial"/>
              </a:rPr>
              <a:t> </a:t>
            </a:r>
            <a:r>
              <a:rPr sz="2400" b="1" dirty="0" smtClean="0">
                <a:latin typeface="Arial"/>
                <a:cs typeface="Arial"/>
              </a:rPr>
              <a:t>E</a:t>
            </a:r>
            <a:r>
              <a:rPr lang="en-US" sz="2400" b="1" dirty="0" smtClean="0">
                <a:latin typeface="Arial"/>
                <a:cs typeface="Arial"/>
              </a:rPr>
              <a:t>xtension</a:t>
            </a:r>
            <a:endParaRPr sz="2400" dirty="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0100" y="1190625"/>
            <a:ext cx="7162800" cy="5334000"/>
          </a:xfrm>
        </p:spPr>
        <p:txBody>
          <a:bodyPr>
            <a:normAutofit/>
          </a:bodyPr>
          <a:lstStyle/>
          <a:p>
            <a:pPr marL="457200" indent="-457200" algn="just">
              <a:buFont typeface="Arial" pitchFamily="34" charset="0"/>
              <a:buChar char="•"/>
            </a:pPr>
            <a:r>
              <a:rPr lang="en-US" b="1" dirty="0" smtClean="0"/>
              <a:t>Creativity</a:t>
            </a:r>
            <a:r>
              <a:rPr lang="en-US" dirty="0" smtClean="0"/>
              <a:t> is defined as the ability to produce original work or thoughts. Originality and imagination are traits typically held by creative individuals. </a:t>
            </a:r>
          </a:p>
          <a:p>
            <a:pPr marL="457200" indent="-457200" algn="just">
              <a:buFont typeface="Arial" pitchFamily="34" charset="0"/>
              <a:buChar char="•"/>
            </a:pPr>
            <a:r>
              <a:rPr lang="en-US" b="1" dirty="0" smtClean="0"/>
              <a:t>Intelligence</a:t>
            </a:r>
            <a:r>
              <a:rPr lang="en-US" dirty="0" smtClean="0"/>
              <a:t> is the ability to gain information, learn from experiences, adapt to one's environment, and use reasoning skills. </a:t>
            </a:r>
          </a:p>
          <a:p>
            <a:pPr marL="457200" indent="-457200" algn="just">
              <a:buFont typeface="Arial" pitchFamily="34" charset="0"/>
              <a:buChar char="•"/>
            </a:pPr>
            <a:r>
              <a:rPr lang="en-US" dirty="0" smtClean="0"/>
              <a:t>For example, Einstein gathered knowledge and through his own creativity, he developed his theory of relativity.</a:t>
            </a:r>
            <a:endParaRPr lang="en-US" dirty="0"/>
          </a:p>
        </p:txBody>
      </p:sp>
    </p:spTree>
    <p:extLst>
      <p:ext uri="{BB962C8B-B14F-4D97-AF65-F5344CB8AC3E}">
        <p14:creationId xmlns:p14="http://schemas.microsoft.com/office/powerpoint/2010/main" val="2381048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6301" y="885825"/>
            <a:ext cx="7239000" cy="6019799"/>
          </a:xfrm>
        </p:spPr>
        <p:txBody>
          <a:bodyPr>
            <a:normAutofit fontScale="92500" lnSpcReduction="10000"/>
          </a:bodyPr>
          <a:lstStyle/>
          <a:p>
            <a:pPr marL="457200" indent="-457200" algn="just">
              <a:buFont typeface="Arial" pitchFamily="34" charset="0"/>
              <a:buChar char="•"/>
            </a:pPr>
            <a:r>
              <a:rPr lang="en-US" dirty="0" smtClean="0"/>
              <a:t>Intelligence is general cognitive problem-solving skills and the ability to apply knowledge to one's environment. </a:t>
            </a:r>
          </a:p>
          <a:p>
            <a:pPr marL="457200" indent="-457200" algn="just">
              <a:buFont typeface="Arial" pitchFamily="34" charset="0"/>
              <a:buChar char="•"/>
            </a:pPr>
            <a:r>
              <a:rPr lang="en-US" dirty="0" smtClean="0"/>
              <a:t>Intelligence allows an individual to adapt to new experiences. </a:t>
            </a:r>
          </a:p>
          <a:p>
            <a:pPr marL="457200" indent="-457200" algn="just">
              <a:buFont typeface="Arial" pitchFamily="34" charset="0"/>
              <a:buChar char="•"/>
            </a:pPr>
            <a:r>
              <a:rPr lang="en-US" dirty="0" smtClean="0"/>
              <a:t>There are different areas of intelligence. </a:t>
            </a:r>
          </a:p>
          <a:p>
            <a:pPr marL="457200" indent="-457200" algn="just">
              <a:buFont typeface="Arial" pitchFamily="34" charset="0"/>
              <a:buChar char="•"/>
            </a:pPr>
            <a:r>
              <a:rPr lang="en-US" dirty="0" smtClean="0"/>
              <a:t>An example of someone with a high logical-mathematical intelligence is someone who correctly solves math and logical problems and performs well with reasoning and problem-solving. </a:t>
            </a:r>
          </a:p>
          <a:p>
            <a:pPr marL="457200" indent="-457200" algn="just">
              <a:buFont typeface="Arial" pitchFamily="34" charset="0"/>
              <a:buChar char="•"/>
            </a:pPr>
            <a:r>
              <a:rPr lang="en-US" dirty="0" smtClean="0"/>
              <a:t>Einstein had a high level of intelligence in this capacity. He used this intelligence along with his creativity to be able to solve the mathematical problems that led him to his theory of relativity.</a:t>
            </a:r>
            <a:endParaRPr lang="en-US" dirty="0"/>
          </a:p>
        </p:txBody>
      </p:sp>
    </p:spTree>
    <p:extLst>
      <p:ext uri="{BB962C8B-B14F-4D97-AF65-F5344CB8AC3E}">
        <p14:creationId xmlns:p14="http://schemas.microsoft.com/office/powerpoint/2010/main" val="3432685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2501" y="1114426"/>
            <a:ext cx="6858000" cy="5450408"/>
          </a:xfrm>
        </p:spPr>
        <p:txBody>
          <a:bodyPr>
            <a:normAutofit lnSpcReduction="10000"/>
          </a:bodyPr>
          <a:lstStyle/>
          <a:p>
            <a:pPr marL="457200" indent="-457200" algn="just" fontAlgn="base">
              <a:buFont typeface="Arial" pitchFamily="34" charset="0"/>
              <a:buChar char="•"/>
            </a:pPr>
            <a:r>
              <a:rPr lang="en-US" b="1" dirty="0" smtClean="0"/>
              <a:t> Woodworth and Marquis</a:t>
            </a:r>
            <a:endParaRPr lang="en-US" dirty="0" smtClean="0"/>
          </a:p>
          <a:p>
            <a:pPr marL="457200" indent="-457200" algn="just" fontAlgn="base">
              <a:buFont typeface="Arial" pitchFamily="34" charset="0"/>
              <a:buChar char="•"/>
            </a:pPr>
            <a:r>
              <a:rPr lang="en-US" b="1" dirty="0" smtClean="0"/>
              <a:t>            </a:t>
            </a:r>
            <a:r>
              <a:rPr lang="en-US" dirty="0" smtClean="0"/>
              <a:t>Intelligence means intellect put to use.  It is the use of intellectual abilities for handling a situation or accomplishing any task.</a:t>
            </a:r>
          </a:p>
          <a:p>
            <a:pPr marL="457200" indent="-457200" algn="just" fontAlgn="base">
              <a:buFont typeface="Arial" pitchFamily="34" charset="0"/>
              <a:buChar char="•"/>
            </a:pPr>
            <a:r>
              <a:rPr lang="en-US" b="1" dirty="0" smtClean="0"/>
              <a:t>Stern</a:t>
            </a:r>
            <a:endParaRPr lang="en-US" dirty="0" smtClean="0"/>
          </a:p>
          <a:p>
            <a:pPr marL="457200" indent="-457200" algn="just" fontAlgn="base">
              <a:buFont typeface="Arial" pitchFamily="34" charset="0"/>
              <a:buChar char="•"/>
            </a:pPr>
            <a:r>
              <a:rPr lang="en-US" dirty="0" smtClean="0"/>
              <a:t>Intelligence is a general capacity of an individual consciously to adjust his thinking to new requirements.  It is general mental adaptability to new problems and conditions of life.</a:t>
            </a:r>
          </a:p>
          <a:p>
            <a:pPr marL="457200" indent="-457200" algn="just" fontAlgn="base">
              <a:buFont typeface="Arial" pitchFamily="34" charset="0"/>
              <a:buChar char="•"/>
            </a:pPr>
            <a:r>
              <a:rPr lang="en-US" dirty="0" err="1" smtClean="0"/>
              <a:t>Terman</a:t>
            </a:r>
            <a:endParaRPr lang="en-US" dirty="0" smtClean="0"/>
          </a:p>
          <a:p>
            <a:pPr marL="457200" indent="-457200" algn="just" fontAlgn="base">
              <a:buFont typeface="Arial" pitchFamily="34" charset="0"/>
              <a:buChar char="•"/>
            </a:pPr>
            <a:r>
              <a:rPr lang="en-US" dirty="0" smtClean="0"/>
              <a:t>An individual is intelligent in proportion as he is able to carry on abstract thinking.</a:t>
            </a:r>
          </a:p>
          <a:p>
            <a:pPr marL="457200" indent="-457200" algn="just">
              <a:buFont typeface="Arial" pitchFamily="34" charset="0"/>
              <a:buChar char="•"/>
            </a:pPr>
            <a:endParaRPr lang="en-US" dirty="0"/>
          </a:p>
        </p:txBody>
      </p:sp>
    </p:spTree>
    <p:extLst>
      <p:ext uri="{BB962C8B-B14F-4D97-AF65-F5344CB8AC3E}">
        <p14:creationId xmlns:p14="http://schemas.microsoft.com/office/powerpoint/2010/main" val="852576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2501" y="1266826"/>
            <a:ext cx="7086600" cy="5298008"/>
          </a:xfrm>
        </p:spPr>
        <p:txBody>
          <a:bodyPr>
            <a:normAutofit/>
          </a:bodyPr>
          <a:lstStyle/>
          <a:p>
            <a:pPr marL="457200" indent="-457200" algn="just" fontAlgn="base">
              <a:buFont typeface="Arial" pitchFamily="34" charset="0"/>
              <a:buChar char="•"/>
            </a:pPr>
            <a:r>
              <a:rPr lang="en-US" dirty="0" smtClean="0"/>
              <a:t> </a:t>
            </a:r>
            <a:r>
              <a:rPr lang="en-US" dirty="0" err="1" smtClean="0"/>
              <a:t>Wagnon</a:t>
            </a:r>
            <a:endParaRPr lang="en-US" dirty="0" smtClean="0"/>
          </a:p>
          <a:p>
            <a:pPr marL="457200" indent="-457200" algn="just" fontAlgn="base">
              <a:buFont typeface="Arial" pitchFamily="34" charset="0"/>
              <a:buChar char="•"/>
            </a:pPr>
            <a:r>
              <a:rPr lang="en-US" dirty="0" smtClean="0"/>
              <a:t>Intelligence is the capacity to learn and adjust to relatively new and changing conditions.</a:t>
            </a:r>
          </a:p>
          <a:p>
            <a:pPr marL="457200" indent="-457200" algn="just" fontAlgn="base">
              <a:buFont typeface="Arial" pitchFamily="34" charset="0"/>
              <a:buChar char="•"/>
            </a:pPr>
            <a:r>
              <a:rPr lang="en-US" dirty="0" smtClean="0"/>
              <a:t>  David Wechsler</a:t>
            </a:r>
          </a:p>
          <a:p>
            <a:pPr marL="457200" indent="-457200" algn="just" fontAlgn="base">
              <a:buFont typeface="Arial" pitchFamily="34" charset="0"/>
              <a:buChar char="•"/>
            </a:pPr>
            <a:r>
              <a:rPr lang="en-US" dirty="0" smtClean="0"/>
              <a:t>Intelligence is the aggregate or global capacity of an individual to act purposeful to think rationally, and to deal effectively with his environment.</a:t>
            </a:r>
          </a:p>
          <a:p>
            <a:pPr marL="457200" indent="-457200" algn="just" fontAlgn="base">
              <a:buFont typeface="Arial" pitchFamily="34" charset="0"/>
              <a:buChar char="•"/>
            </a:pPr>
            <a:r>
              <a:rPr lang="en-US" dirty="0" smtClean="0"/>
              <a:t> Alfred </a:t>
            </a:r>
            <a:r>
              <a:rPr lang="en-US" dirty="0" err="1" smtClean="0"/>
              <a:t>Binet</a:t>
            </a:r>
            <a:endParaRPr lang="en-US" dirty="0" smtClean="0"/>
          </a:p>
          <a:p>
            <a:pPr marL="457200" indent="-457200" algn="just" fontAlgn="base">
              <a:buFont typeface="Arial" pitchFamily="34" charset="0"/>
              <a:buChar char="•"/>
            </a:pPr>
            <a:r>
              <a:rPr lang="en-US" dirty="0" smtClean="0"/>
              <a:t>Intelligence is a capacity to think well, to judge well and to be self critical</a:t>
            </a:r>
          </a:p>
          <a:p>
            <a:pPr marL="457200" indent="-457200" algn="just">
              <a:buFont typeface="Arial" pitchFamily="34" charset="0"/>
              <a:buChar char="•"/>
            </a:pPr>
            <a:endParaRPr lang="en-US" dirty="0"/>
          </a:p>
        </p:txBody>
      </p:sp>
    </p:spTree>
    <p:extLst>
      <p:ext uri="{BB962C8B-B14F-4D97-AF65-F5344CB8AC3E}">
        <p14:creationId xmlns:p14="http://schemas.microsoft.com/office/powerpoint/2010/main" val="4236158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500" y="504825"/>
            <a:ext cx="6896862" cy="1935785"/>
          </a:xfrm>
        </p:spPr>
        <p:txBody>
          <a:bodyPr>
            <a:normAutofit/>
          </a:bodyPr>
          <a:lstStyle/>
          <a:p>
            <a:r>
              <a:rPr lang="en-US" sz="3600" b="1" u="sng" dirty="0" smtClean="0">
                <a:latin typeface="Times New Roman" pitchFamily="18" charset="0"/>
                <a:cs typeface="Times New Roman" pitchFamily="18" charset="0"/>
              </a:rPr>
              <a:t>Some Established Facts about Intelligence</a:t>
            </a:r>
            <a:endParaRPr lang="en-US" sz="3600" u="sng" dirty="0">
              <a:latin typeface="Times New Roman" pitchFamily="18" charset="0"/>
              <a:cs typeface="Times New Roman" pitchFamily="18" charset="0"/>
            </a:endParaRPr>
          </a:p>
        </p:txBody>
      </p:sp>
      <p:sp>
        <p:nvSpPr>
          <p:cNvPr id="3" name="Content Placeholder 2"/>
          <p:cNvSpPr>
            <a:spLocks noGrp="1"/>
          </p:cNvSpPr>
          <p:nvPr>
            <p:ph idx="1"/>
          </p:nvPr>
        </p:nvSpPr>
        <p:spPr>
          <a:xfrm>
            <a:off x="2070101" y="1720418"/>
            <a:ext cx="7315200" cy="4844415"/>
          </a:xfrm>
        </p:spPr>
        <p:txBody>
          <a:bodyPr>
            <a:normAutofit/>
          </a:bodyPr>
          <a:lstStyle/>
          <a:p>
            <a:pPr marL="457200" indent="-457200" algn="just">
              <a:buFont typeface="Arial" pitchFamily="34" charset="0"/>
              <a:buChar char="•"/>
            </a:pPr>
            <a:r>
              <a:rPr lang="en-US" b="1" u="sng" dirty="0" smtClean="0"/>
              <a:t>The relation of intelligence with nature and nurture :</a:t>
            </a:r>
            <a:r>
              <a:rPr lang="en-US" dirty="0" smtClean="0"/>
              <a:t> There have been a number of attempts on the part of psychologists to weigh the relative importance of nature and nurture.</a:t>
            </a:r>
          </a:p>
          <a:p>
            <a:pPr marL="457200" indent="-457200" algn="just">
              <a:buFont typeface="Arial" pitchFamily="34" charset="0"/>
              <a:buChar char="•"/>
            </a:pPr>
            <a:r>
              <a:rPr lang="en-US" dirty="0" smtClean="0"/>
              <a:t> The conclusion of their studies reveals that intelligence is the product of heredity and environment. </a:t>
            </a:r>
          </a:p>
          <a:p>
            <a:pPr marL="457200" indent="-457200" algn="just">
              <a:buFont typeface="Arial" pitchFamily="34" charset="0"/>
              <a:buChar char="•"/>
            </a:pPr>
            <a:r>
              <a:rPr lang="en-US" dirty="0" smtClean="0"/>
              <a:t>Both are necessary for the intellectual growth of an individual and neither can be considered more important than the other.</a:t>
            </a:r>
          </a:p>
          <a:p>
            <a:pPr marL="457200" indent="-457200" algn="just">
              <a:buFont typeface="Arial" pitchFamily="34" charset="0"/>
              <a:buChar char="•"/>
            </a:pPr>
            <a:endParaRPr lang="en-US" dirty="0"/>
          </a:p>
        </p:txBody>
      </p:sp>
    </p:spTree>
    <p:extLst>
      <p:ext uri="{BB962C8B-B14F-4D97-AF65-F5344CB8AC3E}">
        <p14:creationId xmlns:p14="http://schemas.microsoft.com/office/powerpoint/2010/main" val="2286514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0100" y="1724025"/>
            <a:ext cx="6858000" cy="5298008"/>
          </a:xfrm>
        </p:spPr>
        <p:txBody>
          <a:bodyPr>
            <a:normAutofit/>
          </a:bodyPr>
          <a:lstStyle/>
          <a:p>
            <a:pPr marL="457200" indent="-457200" algn="just" fontAlgn="base">
              <a:buFont typeface="Arial" pitchFamily="34" charset="0"/>
              <a:buChar char="•"/>
            </a:pPr>
            <a:r>
              <a:rPr lang="en-US" b="1" u="sng" dirty="0" smtClean="0"/>
              <a:t>Distribution of intelligence :</a:t>
            </a:r>
            <a:r>
              <a:rPr lang="en-US" u="sng" dirty="0" smtClean="0"/>
              <a:t> </a:t>
            </a:r>
            <a:r>
              <a:rPr lang="en-US" dirty="0" smtClean="0"/>
              <a:t>There are individual differences with regard to the distribution of intelligence in nature like wealth, health etc. </a:t>
            </a:r>
            <a:endParaRPr lang="en-US" dirty="0" smtClean="0"/>
          </a:p>
          <a:p>
            <a:pPr algn="just" fontAlgn="base"/>
            <a:endParaRPr lang="en-US" dirty="0" smtClean="0"/>
          </a:p>
          <a:p>
            <a:pPr marL="457200" indent="-457200" algn="just" fontAlgn="base">
              <a:buFont typeface="Arial" pitchFamily="34" charset="0"/>
              <a:buChar char="•"/>
            </a:pPr>
            <a:r>
              <a:rPr lang="en-US" dirty="0" smtClean="0"/>
              <a:t>This distribution is governed by a definite principle that states “The majority of the people are average, a few very bright and a few very dull”.</a:t>
            </a:r>
          </a:p>
          <a:p>
            <a:pPr marL="457200" indent="-457200" algn="just">
              <a:buFont typeface="Arial" pitchFamily="34" charset="0"/>
              <a:buChar char="•"/>
            </a:pPr>
            <a:endParaRPr lang="en-US" dirty="0"/>
          </a:p>
        </p:txBody>
      </p:sp>
    </p:spTree>
    <p:extLst>
      <p:ext uri="{BB962C8B-B14F-4D97-AF65-F5344CB8AC3E}">
        <p14:creationId xmlns:p14="http://schemas.microsoft.com/office/powerpoint/2010/main" val="8136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0101" y="809625"/>
            <a:ext cx="7162800" cy="6095999"/>
          </a:xfrm>
        </p:spPr>
        <p:txBody>
          <a:bodyPr>
            <a:normAutofit lnSpcReduction="10000"/>
          </a:bodyPr>
          <a:lstStyle/>
          <a:p>
            <a:pPr marL="457200" indent="-457200" algn="just">
              <a:buFont typeface="Arial" pitchFamily="34" charset="0"/>
              <a:buChar char="•"/>
            </a:pPr>
            <a:r>
              <a:rPr lang="en-US" b="1" u="sng" dirty="0" smtClean="0"/>
              <a:t>Growth of intelligence:</a:t>
            </a:r>
            <a:r>
              <a:rPr lang="en-US" dirty="0" smtClean="0"/>
              <a:t> The age of cessation of mental growth varies from individual to individual.  </a:t>
            </a:r>
            <a:endParaRPr lang="en-US" dirty="0" smtClean="0"/>
          </a:p>
          <a:p>
            <a:pPr marL="457200" indent="-457200" algn="just">
              <a:buFont typeface="Arial" pitchFamily="34" charset="0"/>
              <a:buChar char="•"/>
            </a:pPr>
            <a:endParaRPr lang="en-US" dirty="0" smtClean="0"/>
          </a:p>
          <a:p>
            <a:pPr marL="457200" indent="-457200" algn="just">
              <a:buFont typeface="Arial" pitchFamily="34" charset="0"/>
              <a:buChar char="•"/>
            </a:pPr>
            <a:r>
              <a:rPr lang="en-US" dirty="0" smtClean="0"/>
              <a:t>However, in majority of cases, intelligence reaches its maximum somewhat at the age of 16 or 20 in an individual. </a:t>
            </a:r>
            <a:endParaRPr lang="en-US" dirty="0" smtClean="0"/>
          </a:p>
          <a:p>
            <a:pPr marL="457200" indent="-457200" algn="just">
              <a:buFont typeface="Arial" pitchFamily="34" charset="0"/>
              <a:buChar char="•"/>
            </a:pPr>
            <a:endParaRPr lang="en-US" dirty="0" smtClean="0"/>
          </a:p>
          <a:p>
            <a:pPr marL="457200" indent="-457200" algn="just">
              <a:buFont typeface="Arial" pitchFamily="34" charset="0"/>
              <a:buChar char="•"/>
            </a:pPr>
            <a:r>
              <a:rPr lang="en-US" dirty="0" smtClean="0"/>
              <a:t> After that the vertical growth of intelligence ceases.  </a:t>
            </a:r>
            <a:endParaRPr lang="en-US" dirty="0" smtClean="0"/>
          </a:p>
          <a:p>
            <a:pPr marL="457200" indent="-457200" algn="just">
              <a:buFont typeface="Arial" pitchFamily="34" charset="0"/>
              <a:buChar char="•"/>
            </a:pPr>
            <a:endParaRPr lang="en-US" dirty="0" smtClean="0"/>
          </a:p>
          <a:p>
            <a:pPr marL="457200" indent="-457200" algn="just">
              <a:buFont typeface="Arial" pitchFamily="34" charset="0"/>
              <a:buChar char="•"/>
            </a:pPr>
            <a:r>
              <a:rPr lang="en-US" dirty="0" smtClean="0"/>
              <a:t>But the horizontal growth-accumulation of knowledge and acquisition of skills-continues throughout the life span of an individual.</a:t>
            </a:r>
          </a:p>
          <a:p>
            <a:pPr marL="457200" indent="-457200" algn="just">
              <a:buFont typeface="Arial" pitchFamily="34" charset="0"/>
              <a:buChar char="•"/>
            </a:pPr>
            <a:endParaRPr lang="en-US" dirty="0"/>
          </a:p>
        </p:txBody>
      </p:sp>
    </p:spTree>
    <p:extLst>
      <p:ext uri="{BB962C8B-B14F-4D97-AF65-F5344CB8AC3E}">
        <p14:creationId xmlns:p14="http://schemas.microsoft.com/office/powerpoint/2010/main" val="11409342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6301" y="885826"/>
            <a:ext cx="7162800" cy="5679008"/>
          </a:xfrm>
        </p:spPr>
        <p:txBody>
          <a:bodyPr>
            <a:normAutofit/>
          </a:bodyPr>
          <a:lstStyle/>
          <a:p>
            <a:pPr marL="457200" indent="-457200" algn="just" fontAlgn="base">
              <a:buFont typeface="Arial" pitchFamily="34" charset="0"/>
              <a:buChar char="•"/>
            </a:pPr>
            <a:r>
              <a:rPr lang="en-US" b="1" u="sng" dirty="0" smtClean="0"/>
              <a:t>Intelligence and Sex differences</a:t>
            </a:r>
            <a:r>
              <a:rPr lang="en-US" b="1" u="sng" dirty="0" smtClean="0"/>
              <a:t>:</a:t>
            </a:r>
          </a:p>
          <a:p>
            <a:pPr algn="just" fontAlgn="base"/>
            <a:endParaRPr lang="en-US" u="sng" dirty="0" smtClean="0"/>
          </a:p>
          <a:p>
            <a:pPr marL="457200" indent="-457200" algn="just" fontAlgn="base">
              <a:buFont typeface="Arial" pitchFamily="34" charset="0"/>
              <a:buChar char="•"/>
            </a:pPr>
            <a:r>
              <a:rPr lang="en-US" dirty="0" smtClean="0"/>
              <a:t>Various studies have been concluded to find out if women are less intelligent than men and vice versa.  </a:t>
            </a:r>
          </a:p>
          <a:p>
            <a:pPr marL="457200" indent="-457200" algn="just" fontAlgn="base">
              <a:buFont typeface="Arial" pitchFamily="34" charset="0"/>
              <a:buChar char="•"/>
            </a:pPr>
            <a:r>
              <a:rPr lang="en-US" dirty="0" smtClean="0"/>
              <a:t>The result of these researches have been either ways. </a:t>
            </a:r>
          </a:p>
          <a:p>
            <a:pPr marL="457200" indent="-457200" algn="just" fontAlgn="base">
              <a:buFont typeface="Arial" pitchFamily="34" charset="0"/>
              <a:buChar char="•"/>
            </a:pPr>
            <a:r>
              <a:rPr lang="en-US" dirty="0" smtClean="0"/>
              <a:t> In some of the cases, no significant difference has been found.  </a:t>
            </a:r>
          </a:p>
          <a:p>
            <a:pPr marL="457200" indent="-457200" algn="just" fontAlgn="base">
              <a:buFont typeface="Arial" pitchFamily="34" charset="0"/>
              <a:buChar char="•"/>
            </a:pPr>
            <a:r>
              <a:rPr lang="en-US" dirty="0" smtClean="0"/>
              <a:t>Therefore, it is proper to think that difference in sex does not contribute towards the difference in intelligence.</a:t>
            </a:r>
          </a:p>
          <a:p>
            <a:pPr marL="457200" indent="-457200" algn="just">
              <a:buFont typeface="Arial" pitchFamily="34" charset="0"/>
              <a:buChar char="•"/>
            </a:pPr>
            <a:endParaRPr lang="en-US" dirty="0"/>
          </a:p>
        </p:txBody>
      </p:sp>
    </p:spTree>
    <p:extLst>
      <p:ext uri="{BB962C8B-B14F-4D97-AF65-F5344CB8AC3E}">
        <p14:creationId xmlns:p14="http://schemas.microsoft.com/office/powerpoint/2010/main" val="842417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6301" y="1343026"/>
            <a:ext cx="7239000" cy="5221808"/>
          </a:xfrm>
        </p:spPr>
        <p:txBody>
          <a:bodyPr>
            <a:normAutofit lnSpcReduction="10000"/>
          </a:bodyPr>
          <a:lstStyle/>
          <a:p>
            <a:pPr marL="457200" indent="-457200" algn="just" fontAlgn="base">
              <a:buFont typeface="Arial" pitchFamily="34" charset="0"/>
              <a:buChar char="•"/>
            </a:pPr>
            <a:r>
              <a:rPr lang="en-US" b="1" u="sng" dirty="0" smtClean="0"/>
              <a:t>Intelligence and racial or cultural differences</a:t>
            </a:r>
            <a:r>
              <a:rPr lang="en-US" b="1" u="sng" dirty="0" smtClean="0"/>
              <a:t>:</a:t>
            </a:r>
          </a:p>
          <a:p>
            <a:pPr algn="just" fontAlgn="base"/>
            <a:endParaRPr lang="en-US" u="sng" dirty="0" smtClean="0"/>
          </a:p>
          <a:p>
            <a:pPr marL="457200" indent="-457200" algn="just" fontAlgn="base">
              <a:buFont typeface="Arial" pitchFamily="34" charset="0"/>
              <a:buChar char="•"/>
            </a:pPr>
            <a:r>
              <a:rPr lang="en-US" dirty="0" smtClean="0"/>
              <a:t>Whether a particular race, caste, or cultural group is superior to other in intelligence-the hypothesis has been examined by many research workers.  </a:t>
            </a:r>
          </a:p>
          <a:p>
            <a:pPr marL="457200" indent="-457200" algn="just" fontAlgn="base">
              <a:buFont typeface="Arial" pitchFamily="34" charset="0"/>
              <a:buChar char="•"/>
            </a:pPr>
            <a:r>
              <a:rPr lang="en-US" dirty="0" smtClean="0"/>
              <a:t>In U.S.A., it has been a burning problem for centuries.  </a:t>
            </a:r>
          </a:p>
          <a:p>
            <a:pPr marL="457200" indent="-457200" algn="just" fontAlgn="base">
              <a:buFont typeface="Arial" pitchFamily="34" charset="0"/>
              <a:buChar char="•"/>
            </a:pPr>
            <a:r>
              <a:rPr lang="en-US" dirty="0" smtClean="0"/>
              <a:t>The results of earlier studies, which considers the whites to be a superior race in comparison to the Negroes, have been questioned. </a:t>
            </a:r>
            <a:endParaRPr lang="en-US" dirty="0"/>
          </a:p>
        </p:txBody>
      </p:sp>
    </p:spTree>
    <p:extLst>
      <p:ext uri="{BB962C8B-B14F-4D97-AF65-F5344CB8AC3E}">
        <p14:creationId xmlns:p14="http://schemas.microsoft.com/office/powerpoint/2010/main" val="19381608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2501" y="1720417"/>
            <a:ext cx="6858000" cy="4154984"/>
          </a:xfrm>
        </p:spPr>
        <p:txBody>
          <a:bodyPr/>
          <a:lstStyle/>
          <a:p>
            <a:pPr marL="457200" indent="-457200" algn="just">
              <a:buFont typeface="Arial" pitchFamily="34" charset="0"/>
              <a:buChar char="•"/>
            </a:pPr>
            <a:r>
              <a:rPr lang="en-US" dirty="0" smtClean="0"/>
              <a:t>Now it has been established that intelligence is not the birth right of a particular race or group.  </a:t>
            </a:r>
            <a:endParaRPr lang="en-US" dirty="0" smtClean="0"/>
          </a:p>
          <a:p>
            <a:pPr algn="just"/>
            <a:endParaRPr lang="en-US" dirty="0" smtClean="0"/>
          </a:p>
          <a:p>
            <a:pPr marL="457200" indent="-457200" algn="just">
              <a:buFont typeface="Arial" pitchFamily="34" charset="0"/>
              <a:buChar char="•"/>
            </a:pPr>
            <a:r>
              <a:rPr lang="en-US" dirty="0" smtClean="0"/>
              <a:t>The ‘bright’ and the ‘dull’ can be found in any race, caste or cultural group and the differences that are found can be explained in terms of environment influences.</a:t>
            </a:r>
          </a:p>
          <a:p>
            <a:pPr marL="457200" indent="-457200" algn="just">
              <a:buFont typeface="Arial" pitchFamily="34" charset="0"/>
              <a:buChar char="•"/>
            </a:pPr>
            <a:endParaRPr lang="en-US" dirty="0"/>
          </a:p>
        </p:txBody>
      </p:sp>
    </p:spTree>
    <p:extLst>
      <p:ext uri="{BB962C8B-B14F-4D97-AF65-F5344CB8AC3E}">
        <p14:creationId xmlns:p14="http://schemas.microsoft.com/office/powerpoint/2010/main" val="1206267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6300" y="1495426"/>
            <a:ext cx="7010401" cy="5069408"/>
          </a:xfrm>
        </p:spPr>
        <p:txBody>
          <a:bodyPr>
            <a:normAutofit/>
          </a:bodyPr>
          <a:lstStyle/>
          <a:p>
            <a:pPr marL="457200" indent="-457200" algn="just">
              <a:buFont typeface="Arial" pitchFamily="34" charset="0"/>
              <a:buChar char="•"/>
            </a:pPr>
            <a:r>
              <a:rPr lang="en-US" dirty="0" smtClean="0"/>
              <a:t>The first topic of variations in psychological attributes notes is individual differences in human functioning. </a:t>
            </a:r>
          </a:p>
          <a:p>
            <a:pPr marL="457200" indent="-457200" algn="just">
              <a:buFont typeface="Arial" pitchFamily="34" charset="0"/>
              <a:buChar char="•"/>
            </a:pPr>
            <a:r>
              <a:rPr lang="en-US" dirty="0" smtClean="0"/>
              <a:t>The world around us is diverse and has a lot of variations. </a:t>
            </a:r>
          </a:p>
          <a:p>
            <a:pPr marL="457200" indent="-457200" algn="just">
              <a:buFont typeface="Arial" pitchFamily="34" charset="0"/>
              <a:buChar char="•"/>
            </a:pPr>
            <a:r>
              <a:rPr lang="en-US" dirty="0" smtClean="0"/>
              <a:t>The physical attributes vary among individuals with respect to height, weight, etc. </a:t>
            </a:r>
          </a:p>
          <a:p>
            <a:pPr marL="457200" indent="-457200" algn="just">
              <a:buFont typeface="Arial" pitchFamily="34" charset="0"/>
              <a:buChar char="•"/>
            </a:pPr>
            <a:r>
              <a:rPr lang="en-US" dirty="0" smtClean="0"/>
              <a:t>The personal attributes of individuals show variation like some people around us are motivated.</a:t>
            </a:r>
            <a:endParaRPr lang="en-US" dirty="0"/>
          </a:p>
        </p:txBody>
      </p:sp>
    </p:spTree>
    <p:extLst>
      <p:ext uri="{BB962C8B-B14F-4D97-AF65-F5344CB8AC3E}">
        <p14:creationId xmlns:p14="http://schemas.microsoft.com/office/powerpoint/2010/main" val="16977371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46475" y="3620770"/>
            <a:ext cx="2978785" cy="636270"/>
          </a:xfrm>
          <a:prstGeom prst="rect">
            <a:avLst/>
          </a:prstGeom>
        </p:spPr>
        <p:txBody>
          <a:bodyPr vert="horz" wrap="square" lIns="0" tIns="13335" rIns="0" bIns="0" rtlCol="0">
            <a:spAutoFit/>
          </a:bodyPr>
          <a:lstStyle/>
          <a:p>
            <a:pPr marL="12700">
              <a:lnSpc>
                <a:spcPct val="100000"/>
              </a:lnSpc>
              <a:spcBef>
                <a:spcPts val="105"/>
              </a:spcBef>
            </a:pPr>
            <a:r>
              <a:rPr sz="4000" spc="5" dirty="0"/>
              <a:t>THANK</a:t>
            </a:r>
            <a:r>
              <a:rPr sz="4000" spc="-220" dirty="0"/>
              <a:t> </a:t>
            </a:r>
            <a:r>
              <a:rPr sz="4000" spc="5" dirty="0"/>
              <a:t>YOU</a:t>
            </a:r>
            <a:endParaRPr sz="4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2501" y="1419226"/>
            <a:ext cx="6858000" cy="5145608"/>
          </a:xfrm>
        </p:spPr>
        <p:txBody>
          <a:bodyPr>
            <a:normAutofit/>
          </a:bodyPr>
          <a:lstStyle/>
          <a:p>
            <a:pPr marL="457200" indent="-457200" algn="just">
              <a:buFont typeface="Arial" pitchFamily="34" charset="0"/>
              <a:buChar char="•"/>
            </a:pPr>
            <a:r>
              <a:rPr lang="en-US" dirty="0" smtClean="0"/>
              <a:t>Some are demotivated while some are dull and some are intelligent. </a:t>
            </a:r>
            <a:endParaRPr lang="en-US" dirty="0" smtClean="0"/>
          </a:p>
          <a:p>
            <a:pPr marL="457200" indent="-457200" algn="just">
              <a:buFont typeface="Arial" pitchFamily="34" charset="0"/>
              <a:buChar char="•"/>
            </a:pPr>
            <a:endParaRPr lang="en-US" dirty="0" smtClean="0"/>
          </a:p>
          <a:p>
            <a:pPr marL="457200" indent="-457200" algn="just">
              <a:buFont typeface="Arial" pitchFamily="34" charset="0"/>
              <a:buChar char="•"/>
            </a:pPr>
            <a:r>
              <a:rPr lang="en-US" dirty="0" smtClean="0"/>
              <a:t>The distinctiveness and variations found in the personality of people are called individual differences. </a:t>
            </a:r>
            <a:endParaRPr lang="en-US" dirty="0" smtClean="0"/>
          </a:p>
          <a:p>
            <a:pPr marL="457200" indent="-457200" algn="just">
              <a:buFont typeface="Arial" pitchFamily="34" charset="0"/>
              <a:buChar char="•"/>
            </a:pPr>
            <a:endParaRPr lang="en-US" dirty="0" smtClean="0"/>
          </a:p>
          <a:p>
            <a:pPr marL="457200" indent="-457200" algn="just">
              <a:buFont typeface="Arial" pitchFamily="34" charset="0"/>
              <a:buChar char="•"/>
            </a:pPr>
            <a:r>
              <a:rPr lang="en-US" dirty="0" err="1" smtClean="0"/>
              <a:t>Situationism</a:t>
            </a:r>
            <a:r>
              <a:rPr lang="en-US" dirty="0" smtClean="0"/>
              <a:t> talks about the impact of situations on our personality and according to it, personality is a result of both internal and external factors.</a:t>
            </a:r>
            <a:endParaRPr lang="en-US" dirty="0"/>
          </a:p>
        </p:txBody>
      </p:sp>
    </p:spTree>
    <p:extLst>
      <p:ext uri="{BB962C8B-B14F-4D97-AF65-F5344CB8AC3E}">
        <p14:creationId xmlns:p14="http://schemas.microsoft.com/office/powerpoint/2010/main" val="1028665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0100" y="1038225"/>
            <a:ext cx="7391400" cy="5943599"/>
          </a:xfrm>
        </p:spPr>
        <p:txBody>
          <a:bodyPr>
            <a:normAutofit/>
          </a:bodyPr>
          <a:lstStyle/>
          <a:p>
            <a:pPr marL="457200" indent="-457200" algn="just">
              <a:buFont typeface="Arial" pitchFamily="34" charset="0"/>
              <a:buChar char="•"/>
            </a:pPr>
            <a:r>
              <a:rPr lang="en-US" dirty="0" smtClean="0"/>
              <a:t>Intelligence is defined by the culture in which it exists. </a:t>
            </a:r>
          </a:p>
          <a:p>
            <a:pPr marL="457200" indent="-457200" algn="just">
              <a:buFont typeface="Arial" pitchFamily="34" charset="0"/>
              <a:buChar char="•"/>
            </a:pPr>
            <a:r>
              <a:rPr lang="en-US" dirty="0" smtClean="0"/>
              <a:t>Most people in Western cultures tend to agree with the idea that intelligence is an important personality variable that should be admired in those who have it, </a:t>
            </a:r>
          </a:p>
          <a:p>
            <a:pPr marL="457200" indent="-457200" algn="just">
              <a:buFont typeface="Arial" pitchFamily="34" charset="0"/>
              <a:buChar char="•"/>
            </a:pPr>
            <a:r>
              <a:rPr lang="en-US" dirty="0" smtClean="0"/>
              <a:t>But people from Eastern cultures tend to place less emphasis on individual intelligence and are more likely to view intelligence as reflecting wisdom and the desire to improve the society as a whole rather than only themselves (</a:t>
            </a:r>
            <a:r>
              <a:rPr lang="en-US" dirty="0" err="1" smtClean="0"/>
              <a:t>Baral</a:t>
            </a:r>
            <a:r>
              <a:rPr lang="en-US" dirty="0" smtClean="0"/>
              <a:t> &amp; Das, 2004; Sternberg, 2007).</a:t>
            </a:r>
            <a:endParaRPr lang="en-US" dirty="0"/>
          </a:p>
        </p:txBody>
      </p:sp>
    </p:spTree>
    <p:extLst>
      <p:ext uri="{BB962C8B-B14F-4D97-AF65-F5344CB8AC3E}">
        <p14:creationId xmlns:p14="http://schemas.microsoft.com/office/powerpoint/2010/main" val="799126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2501" y="1190626"/>
            <a:ext cx="7162800" cy="5374208"/>
          </a:xfrm>
        </p:spPr>
        <p:txBody>
          <a:bodyPr>
            <a:normAutofit/>
          </a:bodyPr>
          <a:lstStyle/>
          <a:p>
            <a:pPr marL="457200" indent="-457200" algn="just">
              <a:buFont typeface="Arial" pitchFamily="34" charset="0"/>
              <a:buChar char="•"/>
            </a:pPr>
            <a:r>
              <a:rPr lang="en-US" dirty="0" smtClean="0"/>
              <a:t>In some cultures, it is seen as unfair and prejudicial to argue, even at a scholarly conference, that men and women might have different abilities in domains such as math and science and that these differences may be caused by context, environment, culture, and genetics.</a:t>
            </a:r>
          </a:p>
          <a:p>
            <a:pPr marL="457200" indent="-457200" algn="just">
              <a:buFont typeface="Arial" pitchFamily="34" charset="0"/>
              <a:buChar char="•"/>
            </a:pPr>
            <a:r>
              <a:rPr lang="en-US" dirty="0" smtClean="0"/>
              <a:t> In short, although psychological tests accurately measure intelligence, a culture interprets the meanings of those tests and determines how people with differing levels of intelligence are treated.</a:t>
            </a:r>
            <a:endParaRPr lang="en-US" dirty="0"/>
          </a:p>
        </p:txBody>
      </p:sp>
    </p:spTree>
    <p:extLst>
      <p:ext uri="{BB962C8B-B14F-4D97-AF65-F5344CB8AC3E}">
        <p14:creationId xmlns:p14="http://schemas.microsoft.com/office/powerpoint/2010/main" val="2556172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6038" y="855040"/>
            <a:ext cx="6973062" cy="2240585"/>
          </a:xfrm>
        </p:spPr>
        <p:txBody>
          <a:bodyPr>
            <a:normAutofit/>
          </a:bodyPr>
          <a:lstStyle/>
          <a:p>
            <a:r>
              <a:rPr lang="en-US" sz="3600" b="1" u="sng" dirty="0" smtClean="0">
                <a:latin typeface="Times New Roman" pitchFamily="18" charset="0"/>
                <a:cs typeface="Times New Roman" pitchFamily="18" charset="0"/>
              </a:rPr>
              <a:t>Extremes of intelligence: Extremely low intelligence</a:t>
            </a:r>
            <a:br>
              <a:rPr lang="en-US" sz="3600" b="1" u="sng" dirty="0" smtClean="0">
                <a:latin typeface="Times New Roman" pitchFamily="18" charset="0"/>
                <a:cs typeface="Times New Roman" pitchFamily="18" charset="0"/>
              </a:rPr>
            </a:br>
            <a:endParaRPr lang="en-US" sz="3600" u="sng" dirty="0">
              <a:latin typeface="Times New Roman" pitchFamily="18" charset="0"/>
              <a:cs typeface="Times New Roman" pitchFamily="18" charset="0"/>
            </a:endParaRPr>
          </a:p>
        </p:txBody>
      </p:sp>
      <p:sp>
        <p:nvSpPr>
          <p:cNvPr id="3" name="Content Placeholder 2"/>
          <p:cNvSpPr>
            <a:spLocks noGrp="1"/>
          </p:cNvSpPr>
          <p:nvPr>
            <p:ph idx="1"/>
          </p:nvPr>
        </p:nvSpPr>
        <p:spPr>
          <a:xfrm>
            <a:off x="1841500" y="2181225"/>
            <a:ext cx="7585659" cy="4844415"/>
          </a:xfrm>
        </p:spPr>
        <p:txBody>
          <a:bodyPr>
            <a:normAutofit/>
          </a:bodyPr>
          <a:lstStyle/>
          <a:p>
            <a:pPr marL="457200" indent="-457200" algn="just">
              <a:buFont typeface="Arial" pitchFamily="34" charset="0"/>
              <a:buChar char="•"/>
            </a:pPr>
            <a:r>
              <a:rPr lang="en-US" dirty="0" smtClean="0"/>
              <a:t>One end of the distribution of intelligence scores is defined by people with very low IQ.</a:t>
            </a:r>
          </a:p>
          <a:p>
            <a:pPr marL="457200" indent="-457200" algn="just">
              <a:buFont typeface="Arial" pitchFamily="34" charset="0"/>
              <a:buChar char="•"/>
            </a:pPr>
            <a:r>
              <a:rPr lang="en-US" dirty="0" smtClean="0"/>
              <a:t> </a:t>
            </a:r>
            <a:r>
              <a:rPr lang="en-US" b="1" dirty="0" smtClean="0"/>
              <a:t>Intellectual disability</a:t>
            </a:r>
            <a:r>
              <a:rPr lang="en-US" dirty="0" smtClean="0"/>
              <a:t> is a generalized disorder ascribed to people who have an IQ below 70, who have experienced deficits since childhood, and who have trouble with basic life skills, such as dressing and feeding themselves and communicating with others (</a:t>
            </a:r>
            <a:r>
              <a:rPr lang="en-US" dirty="0" err="1" smtClean="0"/>
              <a:t>Switzky</a:t>
            </a:r>
            <a:r>
              <a:rPr lang="en-US" dirty="0" smtClean="0"/>
              <a:t> &amp; Greenspan, 2006).</a:t>
            </a:r>
            <a:endParaRPr lang="en-US" dirty="0"/>
          </a:p>
        </p:txBody>
      </p:sp>
    </p:spTree>
    <p:extLst>
      <p:ext uri="{BB962C8B-B14F-4D97-AF65-F5344CB8AC3E}">
        <p14:creationId xmlns:p14="http://schemas.microsoft.com/office/powerpoint/2010/main" val="2318278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0101" y="1190626"/>
            <a:ext cx="7315200" cy="5374208"/>
          </a:xfrm>
        </p:spPr>
        <p:txBody>
          <a:bodyPr>
            <a:normAutofit/>
          </a:bodyPr>
          <a:lstStyle/>
          <a:p>
            <a:pPr marL="457200" indent="-457200" algn="just">
              <a:buFont typeface="Arial" pitchFamily="34" charset="0"/>
              <a:buChar char="•"/>
            </a:pPr>
            <a:r>
              <a:rPr lang="en-US" dirty="0" smtClean="0"/>
              <a:t>About 1% of the Canadian population, most of them males, fulfill the criteria for intellectual disability, but some children who are diagnosed as mentally disabled lose the classification as they get older and better learn to function in society.</a:t>
            </a:r>
          </a:p>
          <a:p>
            <a:pPr marL="457200" indent="-457200" algn="just">
              <a:buFont typeface="Arial" pitchFamily="34" charset="0"/>
              <a:buChar char="•"/>
            </a:pPr>
            <a:r>
              <a:rPr lang="en-US" dirty="0" smtClean="0"/>
              <a:t> A particular vulnerability of people with low IQ is that they may be taken advantage of by others, and this is an important aspect of the definition of intellectual disability (Greenspan, </a:t>
            </a:r>
            <a:r>
              <a:rPr lang="en-US" dirty="0" err="1" smtClean="0"/>
              <a:t>Loughlin</a:t>
            </a:r>
            <a:r>
              <a:rPr lang="en-US" dirty="0" smtClean="0"/>
              <a:t>, &amp; Black, 2001). </a:t>
            </a:r>
            <a:endParaRPr lang="en-US" dirty="0"/>
          </a:p>
        </p:txBody>
      </p:sp>
    </p:spTree>
    <p:extLst>
      <p:ext uri="{BB962C8B-B14F-4D97-AF65-F5344CB8AC3E}">
        <p14:creationId xmlns:p14="http://schemas.microsoft.com/office/powerpoint/2010/main" val="4256542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0101" y="1190626"/>
            <a:ext cx="7315200" cy="5374208"/>
          </a:xfrm>
        </p:spPr>
        <p:txBody>
          <a:bodyPr>
            <a:normAutofit/>
          </a:bodyPr>
          <a:lstStyle/>
          <a:p>
            <a:pPr marL="457200" indent="-457200" algn="just" fontAlgn="base">
              <a:buFont typeface="Arial" pitchFamily="34" charset="0"/>
              <a:buChar char="•"/>
            </a:pPr>
            <a:r>
              <a:rPr lang="en-US" dirty="0" smtClean="0"/>
              <a:t>Variability is a fact of nature and individuals are no exception hence within and across the species also, there are individual variations.</a:t>
            </a:r>
          </a:p>
          <a:p>
            <a:pPr marL="457200" indent="-457200" algn="just" fontAlgn="base">
              <a:buFont typeface="Arial" pitchFamily="34" charset="0"/>
              <a:buChar char="•"/>
            </a:pPr>
            <a:r>
              <a:rPr lang="en-US" dirty="0" smtClean="0"/>
              <a:t>This is termed as </a:t>
            </a:r>
            <a:r>
              <a:rPr lang="en-US" b="1" dirty="0" smtClean="0"/>
              <a:t>Individual differences</a:t>
            </a:r>
            <a:r>
              <a:rPr lang="en-US" dirty="0" smtClean="0"/>
              <a:t>.</a:t>
            </a:r>
          </a:p>
          <a:p>
            <a:pPr marL="457200" indent="-457200" algn="just" fontAlgn="base">
              <a:buFont typeface="Arial" pitchFamily="34" charset="0"/>
              <a:buChar char="•"/>
            </a:pPr>
            <a:r>
              <a:rPr lang="en-US" b="1" dirty="0" smtClean="0"/>
              <a:t>In psychology</a:t>
            </a:r>
            <a:r>
              <a:rPr lang="en-US" dirty="0" smtClean="0"/>
              <a:t> this term is defined as:</a:t>
            </a:r>
          </a:p>
          <a:p>
            <a:pPr marL="457200" indent="-457200" algn="just" fontAlgn="base">
              <a:buFont typeface="Arial" pitchFamily="34" charset="0"/>
              <a:buChar char="•"/>
            </a:pPr>
            <a:r>
              <a:rPr lang="en-US" b="1" dirty="0" smtClean="0"/>
              <a:t>Individual differences refer to distinctiveness and variation amongst people’s characteristics and </a:t>
            </a:r>
            <a:r>
              <a:rPr lang="en-US" b="1" dirty="0" err="1" smtClean="0"/>
              <a:t>behaviour</a:t>
            </a:r>
            <a:r>
              <a:rPr lang="en-US" b="1" dirty="0" smtClean="0"/>
              <a:t> patterns.</a:t>
            </a:r>
            <a:endParaRPr lang="en-US" dirty="0" smtClean="0"/>
          </a:p>
          <a:p>
            <a:pPr marL="457200" indent="-457200" algn="just" fontAlgn="base">
              <a:buFont typeface="Arial" pitchFamily="34" charset="0"/>
              <a:buChar char="•"/>
            </a:pPr>
            <a:r>
              <a:rPr lang="en-US" dirty="0" smtClean="0"/>
              <a:t>Many psychologists believe they are influenced by our</a:t>
            </a:r>
            <a:r>
              <a:rPr lang="en-US" b="1" dirty="0" smtClean="0"/>
              <a:t> Personal Traits.</a:t>
            </a:r>
            <a:endParaRPr lang="en-US" dirty="0" smtClean="0"/>
          </a:p>
          <a:p>
            <a:pPr marL="457200" indent="-457200" algn="just">
              <a:buFont typeface="Arial" pitchFamily="34" charset="0"/>
              <a:buChar char="•"/>
            </a:pPr>
            <a:endParaRPr lang="en-US" dirty="0"/>
          </a:p>
        </p:txBody>
      </p:sp>
    </p:spTree>
    <p:extLst>
      <p:ext uri="{BB962C8B-B14F-4D97-AF65-F5344CB8AC3E}">
        <p14:creationId xmlns:p14="http://schemas.microsoft.com/office/powerpoint/2010/main" val="1485554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6038" y="855040"/>
            <a:ext cx="6896862" cy="1107996"/>
          </a:xfrm>
        </p:spPr>
        <p:txBody>
          <a:bodyPr/>
          <a:lstStyle/>
          <a:p>
            <a:r>
              <a:rPr lang="en-US" sz="3600" b="1" u="sng" dirty="0" smtClean="0">
                <a:latin typeface="Times New Roman" pitchFamily="18" charset="0"/>
                <a:cs typeface="Times New Roman" pitchFamily="18" charset="0"/>
              </a:rPr>
              <a:t>Individual variation-intelligence</a:t>
            </a:r>
            <a:endParaRPr lang="en-US" sz="36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2222500" y="2257425"/>
            <a:ext cx="7086600" cy="2492990"/>
          </a:xfrm>
        </p:spPr>
        <p:txBody>
          <a:bodyPr/>
          <a:lstStyle/>
          <a:p>
            <a:pPr marL="457200" indent="-457200" algn="just">
              <a:buFont typeface="Arial" pitchFamily="34" charset="0"/>
              <a:buChar char="•"/>
            </a:pPr>
            <a:r>
              <a:rPr lang="en-US" dirty="0" smtClean="0"/>
              <a:t>Intelligence is arguably psychology’s best-attested and most important variable. Britain has made notable contributions to intelligence since the late 19th century (</a:t>
            </a:r>
            <a:r>
              <a:rPr lang="en-US" dirty="0" err="1" smtClean="0"/>
              <a:t>Deary</a:t>
            </a:r>
            <a:r>
              <a:rPr lang="en-US" dirty="0" smtClean="0"/>
              <a:t>, 2001), and researchers continue to apply the principles and theories in areas of vital importance to society.</a:t>
            </a:r>
            <a:endParaRPr lang="en-US" dirty="0"/>
          </a:p>
        </p:txBody>
      </p:sp>
    </p:spTree>
    <p:extLst>
      <p:ext uri="{BB962C8B-B14F-4D97-AF65-F5344CB8AC3E}">
        <p14:creationId xmlns:p14="http://schemas.microsoft.com/office/powerpoint/2010/main" val="23416364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TotalTime>
  <Words>760</Words>
  <Application>Microsoft Office PowerPoint</Application>
  <PresentationFormat>Custom</PresentationFormat>
  <Paragraphs>80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Individual variations – intelligence, ability and creativity– foundations and theories, personality and temperament   </vt:lpstr>
      <vt:lpstr>PowerPoint Presentation</vt:lpstr>
      <vt:lpstr>PowerPoint Presentation</vt:lpstr>
      <vt:lpstr>PowerPoint Presentation</vt:lpstr>
      <vt:lpstr>PowerPoint Presentation</vt:lpstr>
      <vt:lpstr>Extremes of intelligence: Extremely low intelligence </vt:lpstr>
      <vt:lpstr>PowerPoint Presentation</vt:lpstr>
      <vt:lpstr>PowerPoint Presentation</vt:lpstr>
      <vt:lpstr>Individual variation-intelligence</vt:lpstr>
      <vt:lpstr>PowerPoint Presentation</vt:lpstr>
      <vt:lpstr>PowerPoint Presentation</vt:lpstr>
      <vt:lpstr>PowerPoint Presentation</vt:lpstr>
      <vt:lpstr>PowerPoint Presentation</vt:lpstr>
      <vt:lpstr>Some Established Facts about Intelligence</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Rural Sociology and Educational  Psychology</dc:title>
  <dc:creator>cutm</dc:creator>
  <cp:lastModifiedBy>DELL</cp:lastModifiedBy>
  <cp:revision>17</cp:revision>
  <dcterms:created xsi:type="dcterms:W3CDTF">2023-07-05T05:31:09Z</dcterms:created>
  <dcterms:modified xsi:type="dcterms:W3CDTF">2023-07-06T09:47:37Z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2020-05-27T00:00:00Z</vt:filetime>
  </property>
  <property fmtid="{D5CDD505-2E9C-101B-9397-08002B2CF9AE}" pid="3" name="Creator">
    <vt:lpwstr>Microsoft® PowerPoint® 2016</vt:lpwstr>
  </property>
  <property fmtid="{D5CDD505-2E9C-101B-9397-08002B2CF9AE}" pid="4" name="LastSaved">
    <vt:filetime>2023-07-05T00:00:00Z</vt:filetime>
  </property>
</Properties>
</file>