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21" r:id="rId16"/>
    <p:sldId id="322" r:id="rId17"/>
    <p:sldId id="323" r:id="rId18"/>
    <p:sldId id="324" r:id="rId19"/>
    <p:sldId id="325" r:id="rId20"/>
    <p:sldId id="326" r:id="rId21"/>
    <p:sldId id="267" r:id="rId22"/>
  </p:sldIdLst>
  <p:sldSz cx="10083800" cy="7562850"/>
  <p:notesSz cx="100838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9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1C5A9-5B74-4147-8CBB-492017FB7B7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1188" y="566738"/>
            <a:ext cx="37814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592513"/>
            <a:ext cx="8067675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8343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6CC00-1C82-407E-BA46-E06170933C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6CC00-1C82-407E-BA46-E06170933C2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6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5071" y="30477"/>
            <a:ext cx="9805416" cy="75285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6038" y="855040"/>
            <a:ext cx="539877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844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6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4300" y="1831086"/>
            <a:ext cx="7315200" cy="97783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911350" marR="5080" indent="-1899285" algn="ctr">
              <a:lnSpc>
                <a:spcPts val="3579"/>
              </a:lnSpc>
              <a:spcBef>
                <a:spcPts val="425"/>
              </a:spcBef>
            </a:pPr>
            <a:r>
              <a:rPr lang="en-US" sz="3200" dirty="0" smtClean="0"/>
              <a:t>Regional </a:t>
            </a:r>
            <a:r>
              <a:rPr lang="en-US" sz="3200" dirty="0" smtClean="0"/>
              <a:t>Agricultural Research </a:t>
            </a:r>
            <a:r>
              <a:rPr lang="en-US" sz="3200" dirty="0" smtClean="0"/>
              <a:t>Institutions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779014" y="3033887"/>
            <a:ext cx="5683250" cy="2108782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sz="2400" b="1">
                <a:latin typeface="Arial"/>
                <a:cs typeface="Arial"/>
              </a:rPr>
              <a:t>SESSION</a:t>
            </a:r>
            <a:r>
              <a:rPr sz="2400" b="1" spc="-90">
                <a:latin typeface="Arial"/>
                <a:cs typeface="Arial"/>
              </a:rPr>
              <a:t> </a:t>
            </a:r>
            <a:r>
              <a:rPr lang="en-US" sz="2400" b="1" spc="-90" dirty="0" smtClean="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  <a:p>
            <a:pPr marL="12700" marR="5080" algn="ctr">
              <a:lnSpc>
                <a:spcPct val="141700"/>
              </a:lnSpc>
            </a:pPr>
            <a:r>
              <a:rPr lang="en-US" sz="2400" dirty="0" smtClean="0"/>
              <a:t>Dr. </a:t>
            </a:r>
            <a:r>
              <a:rPr lang="en-US" sz="2400" dirty="0" err="1" smtClean="0"/>
              <a:t>Chitrasena</a:t>
            </a:r>
            <a:r>
              <a:rPr lang="en-US" sz="2400" dirty="0" smtClean="0"/>
              <a:t> </a:t>
            </a:r>
            <a:r>
              <a:rPr lang="en-US" sz="2400" dirty="0" err="1" smtClean="0"/>
              <a:t>Padhy</a:t>
            </a:r>
            <a:endParaRPr lang="en-US" sz="2400" dirty="0" smtClean="0"/>
          </a:p>
          <a:p>
            <a:pPr marL="12700" marR="5080" algn="ctr">
              <a:lnSpc>
                <a:spcPct val="141700"/>
              </a:lnSpc>
            </a:pPr>
            <a:r>
              <a:rPr sz="2400" b="1" smtClean="0">
                <a:latin typeface="Arial"/>
                <a:cs typeface="Arial"/>
              </a:rPr>
              <a:t>  </a:t>
            </a:r>
            <a:r>
              <a:rPr sz="2400" b="1" spc="-40" smtClean="0">
                <a:latin typeface="Arial"/>
                <a:cs typeface="Arial"/>
              </a:rPr>
              <a:t>A</a:t>
            </a:r>
            <a:r>
              <a:rPr lang="en-US" sz="2400" b="1" spc="-40" dirty="0" err="1" smtClean="0">
                <a:latin typeface="Arial"/>
                <a:cs typeface="Arial"/>
              </a:rPr>
              <a:t>ssociate</a:t>
            </a:r>
            <a:r>
              <a:rPr sz="2400" b="1" spc="90" smtClean="0">
                <a:latin typeface="Arial"/>
                <a:cs typeface="Arial"/>
              </a:rPr>
              <a:t> </a:t>
            </a:r>
            <a:r>
              <a:rPr sz="2400" b="1" smtClean="0">
                <a:latin typeface="Arial"/>
                <a:cs typeface="Arial"/>
              </a:rPr>
              <a:t>P</a:t>
            </a:r>
            <a:r>
              <a:rPr lang="en-US" sz="2400" b="1" dirty="0" err="1" smtClean="0">
                <a:latin typeface="Arial"/>
                <a:cs typeface="Arial"/>
              </a:rPr>
              <a:t>rofessor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2400" b="1" spc="-25" smtClean="0">
                <a:latin typeface="Arial"/>
                <a:cs typeface="Arial"/>
              </a:rPr>
              <a:t>A</a:t>
            </a:r>
            <a:r>
              <a:rPr lang="en-US" sz="2400" b="1" spc="-25" dirty="0" err="1" smtClean="0">
                <a:latin typeface="Arial"/>
                <a:cs typeface="Arial"/>
              </a:rPr>
              <a:t>gricultural</a:t>
            </a:r>
            <a:r>
              <a:rPr sz="2400" b="1" spc="10" smtClean="0">
                <a:latin typeface="Arial"/>
                <a:cs typeface="Arial"/>
              </a:rPr>
              <a:t> </a:t>
            </a:r>
            <a:r>
              <a:rPr sz="2400" b="1" smtClean="0">
                <a:latin typeface="Arial"/>
                <a:cs typeface="Arial"/>
              </a:rPr>
              <a:t>E</a:t>
            </a:r>
            <a:r>
              <a:rPr lang="en-US" sz="2400" b="1" dirty="0" err="1" smtClean="0">
                <a:latin typeface="Arial"/>
                <a:cs typeface="Arial"/>
              </a:rPr>
              <a:t>xtension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5401479"/>
          </a:xfrm>
        </p:spPr>
        <p:txBody>
          <a:bodyPr/>
          <a:lstStyle/>
          <a:p>
            <a:r>
              <a:rPr lang="en-US" dirty="0" smtClean="0"/>
              <a:t>43. 	ICAR-National </a:t>
            </a:r>
            <a:r>
              <a:rPr lang="en-US" dirty="0" err="1" smtClean="0"/>
              <a:t>Institue</a:t>
            </a:r>
            <a:r>
              <a:rPr lang="en-US" dirty="0" smtClean="0"/>
              <a:t> of </a:t>
            </a:r>
            <a:r>
              <a:rPr lang="en-US" dirty="0" err="1" smtClean="0"/>
              <a:t>Abiotic</a:t>
            </a:r>
            <a:r>
              <a:rPr lang="en-US" dirty="0" smtClean="0"/>
              <a:t> Stress Management, Malegaon, Maharashtra 	</a:t>
            </a:r>
          </a:p>
          <a:p>
            <a:r>
              <a:rPr lang="en-US" dirty="0" smtClean="0"/>
              <a:t>44. 	ICAR-National Institute of Animal Nutrition and Physiology, </a:t>
            </a:r>
            <a:r>
              <a:rPr lang="en-US" dirty="0" err="1" smtClean="0"/>
              <a:t>Bengaluru</a:t>
            </a:r>
            <a:r>
              <a:rPr lang="en-US" dirty="0" smtClean="0"/>
              <a:t> 	</a:t>
            </a:r>
          </a:p>
          <a:p>
            <a:r>
              <a:rPr lang="en-US" dirty="0" smtClean="0"/>
              <a:t>45. 	ICAR-National Institute of Research on Jute &amp; Allied </a:t>
            </a:r>
            <a:r>
              <a:rPr lang="en-US" dirty="0" err="1" smtClean="0"/>
              <a:t>Fibre</a:t>
            </a:r>
            <a:r>
              <a:rPr lang="en-US" dirty="0" smtClean="0"/>
              <a:t> Technology, Kolkata 	</a:t>
            </a:r>
          </a:p>
          <a:p>
            <a:r>
              <a:rPr lang="en-US" dirty="0" smtClean="0"/>
              <a:t>46. 	ICAR-National Institute of Veterinary Epidemiology and Disease Informatics, </a:t>
            </a:r>
            <a:r>
              <a:rPr lang="en-US" dirty="0" err="1" smtClean="0"/>
              <a:t>Hebbal</a:t>
            </a:r>
            <a:r>
              <a:rPr lang="en-US" dirty="0" smtClean="0"/>
              <a:t>, </a:t>
            </a:r>
            <a:r>
              <a:rPr lang="en-US" dirty="0" err="1" smtClean="0"/>
              <a:t>Bengaluru</a:t>
            </a:r>
            <a:r>
              <a:rPr lang="en-US" dirty="0" smtClean="0"/>
              <a:t> 	</a:t>
            </a:r>
          </a:p>
          <a:p>
            <a:r>
              <a:rPr lang="en-US" dirty="0" smtClean="0"/>
              <a:t>47. 	ICAR-Sugarcane Breeding Institute, Coimbatore 	</a:t>
            </a:r>
          </a:p>
          <a:p>
            <a:r>
              <a:rPr lang="en-US" dirty="0" smtClean="0"/>
              <a:t>48. 	ICAR-Vivekananda </a:t>
            </a:r>
            <a:r>
              <a:rPr lang="en-US" dirty="0" err="1" smtClean="0"/>
              <a:t>Parvatiya</a:t>
            </a:r>
            <a:r>
              <a:rPr lang="en-US" dirty="0" smtClean="0"/>
              <a:t> </a:t>
            </a:r>
            <a:r>
              <a:rPr lang="en-US" dirty="0" err="1" smtClean="0"/>
              <a:t>Krishi</a:t>
            </a:r>
            <a:r>
              <a:rPr lang="en-US" dirty="0" smtClean="0"/>
              <a:t> </a:t>
            </a:r>
            <a:r>
              <a:rPr lang="en-US" dirty="0" err="1" smtClean="0"/>
              <a:t>Anusandhan</a:t>
            </a:r>
            <a:r>
              <a:rPr lang="en-US" dirty="0" smtClean="0"/>
              <a:t> </a:t>
            </a:r>
            <a:r>
              <a:rPr lang="en-US" dirty="0" err="1" smtClean="0"/>
              <a:t>Sansthan</a:t>
            </a:r>
            <a:r>
              <a:rPr lang="en-US" dirty="0" smtClean="0"/>
              <a:t>, </a:t>
            </a:r>
            <a:r>
              <a:rPr lang="en-US" dirty="0" err="1" smtClean="0"/>
              <a:t>Almora</a:t>
            </a:r>
            <a:r>
              <a:rPr lang="en-US" dirty="0" smtClean="0"/>
              <a:t>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5401479"/>
          </a:xfrm>
        </p:spPr>
        <p:txBody>
          <a:bodyPr/>
          <a:lstStyle/>
          <a:p>
            <a:r>
              <a:rPr lang="en-US" dirty="0" smtClean="0"/>
              <a:t>49. 	ICAR-Central Institute for Research on Cattle, Meerut, Uttar Pradesh 	</a:t>
            </a:r>
          </a:p>
          <a:p>
            <a:r>
              <a:rPr lang="en-US" dirty="0" smtClean="0"/>
              <a:t>50. 	ICAR-National Institute of High Security Animal Diseases, Bhopal 	</a:t>
            </a:r>
          </a:p>
          <a:p>
            <a:r>
              <a:rPr lang="en-US" dirty="0" smtClean="0"/>
              <a:t>51. 	ICAR-Indian Institute of Maize </a:t>
            </a:r>
            <a:r>
              <a:rPr lang="en-US" dirty="0" err="1" smtClean="0"/>
              <a:t>Research,New</a:t>
            </a:r>
            <a:r>
              <a:rPr lang="en-US" dirty="0" smtClean="0"/>
              <a:t> Delhi 	</a:t>
            </a:r>
          </a:p>
          <a:p>
            <a:r>
              <a:rPr lang="en-US" dirty="0" smtClean="0"/>
              <a:t>52. 	ICAR- Central </a:t>
            </a:r>
            <a:r>
              <a:rPr lang="en-US" dirty="0" err="1" smtClean="0"/>
              <a:t>Agroforestry</a:t>
            </a:r>
            <a:r>
              <a:rPr lang="en-US" dirty="0" smtClean="0"/>
              <a:t> Research Institute , Jhansi 	</a:t>
            </a:r>
          </a:p>
          <a:p>
            <a:r>
              <a:rPr lang="en-US" dirty="0" smtClean="0"/>
              <a:t>53. 	ICAR-National Institute of Agricultural Economics and Policy Research, New Delhi 	</a:t>
            </a:r>
          </a:p>
          <a:p>
            <a:r>
              <a:rPr lang="en-US" dirty="0" smtClean="0"/>
              <a:t>54. 	ICAR- Indian Institute of Wheat and Barley Research, </a:t>
            </a:r>
            <a:r>
              <a:rPr lang="en-US" dirty="0" err="1" smtClean="0"/>
              <a:t>Karnal</a:t>
            </a:r>
            <a:r>
              <a:rPr lang="en-US" dirty="0" smtClean="0"/>
              <a:t>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3739485"/>
          </a:xfrm>
        </p:spPr>
        <p:txBody>
          <a:bodyPr/>
          <a:lstStyle/>
          <a:p>
            <a:r>
              <a:rPr lang="en-US" dirty="0" smtClean="0"/>
              <a:t>55. 	ICAR- Indian Institute of Farming Systems Research, </a:t>
            </a:r>
            <a:r>
              <a:rPr lang="en-US" dirty="0" err="1" smtClean="0"/>
              <a:t>Modipuram</a:t>
            </a:r>
            <a:r>
              <a:rPr lang="en-US" dirty="0" smtClean="0"/>
              <a:t> 	</a:t>
            </a:r>
          </a:p>
          <a:p>
            <a:r>
              <a:rPr lang="en-US" dirty="0" smtClean="0"/>
              <a:t>56. 	ICAR- Indian Institute of Millets Research, Hyderabad 	</a:t>
            </a:r>
          </a:p>
          <a:p>
            <a:r>
              <a:rPr lang="en-US" dirty="0" smtClean="0"/>
              <a:t>57. 	ICAR- Indian Institute of Oilseeds Research, Hyderabad 	</a:t>
            </a:r>
          </a:p>
          <a:p>
            <a:r>
              <a:rPr lang="en-US" dirty="0" smtClean="0"/>
              <a:t>58. 	ICAR- Indian Institute of Oil Palm Research, </a:t>
            </a:r>
            <a:r>
              <a:rPr lang="en-US" dirty="0" err="1" smtClean="0"/>
              <a:t>Pedavegi</a:t>
            </a:r>
            <a:r>
              <a:rPr lang="en-US" dirty="0" smtClean="0"/>
              <a:t>, West </a:t>
            </a:r>
            <a:r>
              <a:rPr lang="en-US" dirty="0" err="1" smtClean="0"/>
              <a:t>Godawari</a:t>
            </a:r>
            <a:r>
              <a:rPr lang="en-US" dirty="0" smtClean="0"/>
              <a:t>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570482"/>
          </a:xfrm>
        </p:spPr>
        <p:txBody>
          <a:bodyPr/>
          <a:lstStyle/>
          <a:p>
            <a:r>
              <a:rPr lang="en-US" dirty="0" smtClean="0"/>
              <a:t>59. 	ICAR- Indian Institute of Water Management, </a:t>
            </a:r>
            <a:r>
              <a:rPr lang="en-US" dirty="0" err="1" smtClean="0"/>
              <a:t>Bhubaneshwar</a:t>
            </a:r>
            <a:r>
              <a:rPr lang="en-US" dirty="0" smtClean="0"/>
              <a:t> 	</a:t>
            </a:r>
          </a:p>
          <a:p>
            <a:r>
              <a:rPr lang="en-US" dirty="0" smtClean="0"/>
              <a:t>60. 	ICAR-Indian Institute of Rice Research, Hyderabad 	</a:t>
            </a:r>
          </a:p>
          <a:p>
            <a:r>
              <a:rPr lang="en-US" dirty="0" smtClean="0"/>
              <a:t>61. 	ICAR- Central Institute for Women in Agriculture, </a:t>
            </a:r>
            <a:r>
              <a:rPr lang="en-US" dirty="0" err="1" smtClean="0"/>
              <a:t>Bhubaneshwar</a:t>
            </a:r>
            <a:r>
              <a:rPr lang="en-US" dirty="0" smtClean="0"/>
              <a:t> 	</a:t>
            </a:r>
          </a:p>
          <a:p>
            <a:r>
              <a:rPr lang="en-US" dirty="0" smtClean="0"/>
              <a:t>62. 	ICAR-Central Citrus Research Institute, Nagpur 	</a:t>
            </a:r>
          </a:p>
          <a:p>
            <a:r>
              <a:rPr lang="en-US" dirty="0" smtClean="0"/>
              <a:t>63. 	ICAR-Indian Institute of Seed Research, Mau 	</a:t>
            </a:r>
          </a:p>
          <a:p>
            <a:r>
              <a:rPr lang="en-US" dirty="0" smtClean="0"/>
              <a:t>64. 	ICAR-Indian Agricultural Research Institute, Post Box No. 48, </a:t>
            </a:r>
            <a:r>
              <a:rPr lang="en-US" dirty="0" err="1" smtClean="0"/>
              <a:t>Hazaribag</a:t>
            </a:r>
            <a:r>
              <a:rPr lang="en-US" dirty="0" smtClean="0"/>
              <a:t> 825 301, Jharkhand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700" y="855040"/>
            <a:ext cx="7010400" cy="861774"/>
          </a:xfrm>
        </p:spPr>
        <p:txBody>
          <a:bodyPr/>
          <a:lstStyle/>
          <a:p>
            <a:r>
              <a:rPr lang="en-US" sz="3200" b="1" dirty="0" smtClean="0"/>
              <a:t>National Research </a:t>
            </a:r>
            <a:r>
              <a:rPr lang="en-US" sz="3200" b="1" dirty="0" err="1" smtClean="0"/>
              <a:t>Centres</a:t>
            </a:r>
            <a:r>
              <a:rPr lang="en-US" sz="3200" b="1" dirty="0" smtClean="0"/>
              <a:t> - 15 	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570482"/>
          </a:xfrm>
        </p:spPr>
        <p:txBody>
          <a:bodyPr/>
          <a:lstStyle/>
          <a:p>
            <a:r>
              <a:rPr lang="en-US" dirty="0" smtClean="0"/>
              <a:t>1. 	ICAR-National Research Centre for Banana, </a:t>
            </a:r>
            <a:r>
              <a:rPr lang="en-US" dirty="0" err="1" smtClean="0"/>
              <a:t>Trichi</a:t>
            </a:r>
            <a:r>
              <a:rPr lang="en-US" dirty="0" smtClean="0"/>
              <a:t> 	</a:t>
            </a:r>
          </a:p>
          <a:p>
            <a:r>
              <a:rPr lang="en-US" dirty="0" smtClean="0"/>
              <a:t>2. 	ICAR-National Research Centre for Grapes, </a:t>
            </a:r>
            <a:r>
              <a:rPr lang="en-US" dirty="0" err="1" smtClean="0"/>
              <a:t>Pune</a:t>
            </a:r>
            <a:r>
              <a:rPr lang="en-US" dirty="0" smtClean="0"/>
              <a:t> 	</a:t>
            </a:r>
          </a:p>
          <a:p>
            <a:r>
              <a:rPr lang="en-US" dirty="0" smtClean="0"/>
              <a:t>3. 	ICAR-National Research Centre for Litchi, </a:t>
            </a:r>
            <a:r>
              <a:rPr lang="en-US" dirty="0" err="1" smtClean="0"/>
              <a:t>Muzaffarpur</a:t>
            </a:r>
            <a:r>
              <a:rPr lang="en-US" dirty="0" smtClean="0"/>
              <a:t> 	</a:t>
            </a:r>
          </a:p>
          <a:p>
            <a:r>
              <a:rPr lang="en-US" dirty="0" smtClean="0"/>
              <a:t>4. 	ICAR-National Research Centre for Pomegranate, </a:t>
            </a:r>
            <a:r>
              <a:rPr lang="en-US" dirty="0" err="1" smtClean="0"/>
              <a:t>Solapur</a:t>
            </a:r>
            <a:r>
              <a:rPr lang="en-US" dirty="0" smtClean="0"/>
              <a:t> 	</a:t>
            </a:r>
          </a:p>
          <a:p>
            <a:r>
              <a:rPr lang="en-US" dirty="0" smtClean="0"/>
              <a:t>5. 	ICAR-National Research Centre on Camel, Bikaner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570482"/>
          </a:xfrm>
        </p:spPr>
        <p:txBody>
          <a:bodyPr/>
          <a:lstStyle/>
          <a:p>
            <a:r>
              <a:rPr lang="en-US" dirty="0" smtClean="0"/>
              <a:t>6. 	ICAR-National Research Centre on Equines, </a:t>
            </a:r>
            <a:r>
              <a:rPr lang="en-US" dirty="0" err="1" smtClean="0"/>
              <a:t>Hisar</a:t>
            </a:r>
            <a:r>
              <a:rPr lang="en-US" dirty="0" smtClean="0"/>
              <a:t> 	</a:t>
            </a:r>
          </a:p>
          <a:p>
            <a:r>
              <a:rPr lang="en-US" dirty="0" smtClean="0"/>
              <a:t>7. 	ICAR-National Research Centre on Meat, Hyderabad 	</a:t>
            </a:r>
          </a:p>
          <a:p>
            <a:r>
              <a:rPr lang="en-US" dirty="0" smtClean="0"/>
              <a:t>8.. 	ICAR-National Research Centre on </a:t>
            </a:r>
            <a:r>
              <a:rPr lang="en-US" dirty="0" err="1" smtClean="0"/>
              <a:t>Mithun</a:t>
            </a:r>
            <a:r>
              <a:rPr lang="en-US" dirty="0" smtClean="0"/>
              <a:t>, </a:t>
            </a:r>
            <a:r>
              <a:rPr lang="en-US" dirty="0" err="1" smtClean="0"/>
              <a:t>Medziphema</a:t>
            </a:r>
            <a:r>
              <a:rPr lang="en-US" dirty="0" smtClean="0"/>
              <a:t>, Nagaland 	</a:t>
            </a:r>
          </a:p>
          <a:p>
            <a:r>
              <a:rPr lang="en-US" dirty="0" smtClean="0"/>
              <a:t>9. 	ICAR-National Research Centre on Orchids, </a:t>
            </a:r>
            <a:r>
              <a:rPr lang="en-US" dirty="0" err="1" smtClean="0"/>
              <a:t>Pakyong</a:t>
            </a:r>
            <a:r>
              <a:rPr lang="en-US" dirty="0" smtClean="0"/>
              <a:t>, Sikkim 	</a:t>
            </a:r>
          </a:p>
          <a:p>
            <a:r>
              <a:rPr lang="en-US" dirty="0" smtClean="0"/>
              <a:t>10. 	ICAR-National Research Centre on Pig, </a:t>
            </a:r>
            <a:r>
              <a:rPr lang="en-US" dirty="0" err="1" smtClean="0"/>
              <a:t>Guwahati</a:t>
            </a:r>
            <a:r>
              <a:rPr lang="en-US" dirty="0" smtClean="0"/>
              <a:t>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570482"/>
          </a:xfrm>
        </p:spPr>
        <p:txBody>
          <a:bodyPr/>
          <a:lstStyle/>
          <a:p>
            <a:r>
              <a:rPr lang="en-US" dirty="0" smtClean="0"/>
              <a:t>11. 	ICAR-National Research Centre on Plant Biotechnology, New Delhi 	</a:t>
            </a:r>
          </a:p>
          <a:p>
            <a:r>
              <a:rPr lang="en-US" dirty="0" smtClean="0"/>
              <a:t>12. 	ICAR-National Research Centre on Seed Spices, Ajmer 	</a:t>
            </a:r>
          </a:p>
          <a:p>
            <a:r>
              <a:rPr lang="en-US" dirty="0" smtClean="0"/>
              <a:t>13. 	ICAR-National Research Centre on Yak, West </a:t>
            </a:r>
            <a:r>
              <a:rPr lang="en-US" dirty="0" err="1" smtClean="0"/>
              <a:t>Kemang</a:t>
            </a:r>
            <a:r>
              <a:rPr lang="en-US" dirty="0" smtClean="0"/>
              <a:t> 	</a:t>
            </a:r>
          </a:p>
          <a:p>
            <a:r>
              <a:rPr lang="en-US" dirty="0" smtClean="0"/>
              <a:t>14. 	ICAR-National Centre for Integrated Pest Management, New Delhi 	</a:t>
            </a:r>
          </a:p>
          <a:p>
            <a:r>
              <a:rPr lang="en-US" dirty="0" smtClean="0"/>
              <a:t>15. 	National Research Centre on Integrated Farming (ICAR-NRCIF),</a:t>
            </a:r>
            <a:r>
              <a:rPr lang="en-US" dirty="0" err="1" smtClean="0"/>
              <a:t>Motihari</a:t>
            </a:r>
            <a:r>
              <a:rPr lang="en-US" dirty="0" smtClean="0"/>
              <a:t>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038" y="855040"/>
            <a:ext cx="5398770" cy="1169551"/>
          </a:xfrm>
        </p:spPr>
        <p:txBody>
          <a:bodyPr/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National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Bureaux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- 6 	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5401479"/>
          </a:xfrm>
        </p:spPr>
        <p:txBody>
          <a:bodyPr/>
          <a:lstStyle/>
          <a:p>
            <a:r>
              <a:rPr lang="en-US" dirty="0" smtClean="0"/>
              <a:t>1. 	ICAR-National Bureau of Plant Genetics Resources, New Delhi 	</a:t>
            </a:r>
          </a:p>
          <a:p>
            <a:r>
              <a:rPr lang="en-US" dirty="0" smtClean="0"/>
              <a:t>2. 	ICAR-National Bureau of Agriculturally Important Micro-organisms, Mau, Uttar Pradesh 	</a:t>
            </a:r>
          </a:p>
          <a:p>
            <a:r>
              <a:rPr lang="en-US" dirty="0" smtClean="0"/>
              <a:t>3. 	ICAR-National Bureau of Agricultural Insect Resources, </a:t>
            </a:r>
            <a:r>
              <a:rPr lang="en-US" dirty="0" err="1" smtClean="0"/>
              <a:t>Bengaluru</a:t>
            </a:r>
            <a:r>
              <a:rPr lang="en-US" dirty="0" smtClean="0"/>
              <a:t> 	</a:t>
            </a:r>
          </a:p>
          <a:p>
            <a:r>
              <a:rPr lang="en-US" dirty="0" smtClean="0"/>
              <a:t>4. 	ICAR-National Bureau of Soil Survey and Land Use Planning, Nagpur 	</a:t>
            </a:r>
          </a:p>
          <a:p>
            <a:r>
              <a:rPr lang="en-US" dirty="0" smtClean="0"/>
              <a:t>5. 	ICAR-National Bureau of Animal Genetic Resources, </a:t>
            </a:r>
            <a:r>
              <a:rPr lang="en-US" dirty="0" err="1" smtClean="0"/>
              <a:t>Karnal</a:t>
            </a:r>
            <a:r>
              <a:rPr lang="en-US" dirty="0" smtClean="0"/>
              <a:t> 	</a:t>
            </a:r>
          </a:p>
          <a:p>
            <a:r>
              <a:rPr lang="en-US" dirty="0" smtClean="0"/>
              <a:t>6. 	ICAR-National Bureau of Fish Genetic Resources, </a:t>
            </a:r>
            <a:r>
              <a:rPr lang="en-US" dirty="0" err="1" smtClean="0"/>
              <a:t>Lucknow</a:t>
            </a:r>
            <a:r>
              <a:rPr lang="en-US" dirty="0" smtClean="0"/>
              <a:t>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038" y="855040"/>
            <a:ext cx="6744462" cy="1249985"/>
          </a:xfrm>
        </p:spPr>
        <p:txBody>
          <a:bodyPr/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Directorates/Project Directorates - 13 </a:t>
            </a:r>
            <a:r>
              <a:rPr lang="en-US" b="1" dirty="0" smtClean="0"/>
              <a:t>	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3323987"/>
          </a:xfrm>
        </p:spPr>
        <p:txBody>
          <a:bodyPr/>
          <a:lstStyle/>
          <a:p>
            <a:r>
              <a:rPr lang="en-US" dirty="0" smtClean="0"/>
              <a:t>1. 	ICAR-Directorate of Groundnut Research, </a:t>
            </a:r>
            <a:r>
              <a:rPr lang="en-US" dirty="0" err="1" smtClean="0"/>
              <a:t>Junagarh</a:t>
            </a:r>
            <a:r>
              <a:rPr lang="en-US" dirty="0" smtClean="0"/>
              <a:t> 	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ICAR-Directorate </a:t>
            </a:r>
            <a:r>
              <a:rPr lang="en-US" dirty="0" smtClean="0"/>
              <a:t>of Soybean Research, Indore 	</a:t>
            </a:r>
            <a:endParaRPr lang="en-US" dirty="0" smtClean="0"/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ICAR-Directorate </a:t>
            </a:r>
            <a:r>
              <a:rPr lang="en-US" dirty="0" smtClean="0"/>
              <a:t>of Rapeseed &amp; Mustard Research, </a:t>
            </a:r>
            <a:r>
              <a:rPr lang="en-US" dirty="0" err="1" smtClean="0"/>
              <a:t>Bharatpur</a:t>
            </a:r>
            <a:r>
              <a:rPr lang="en-US" dirty="0" smtClean="0"/>
              <a:t> 	</a:t>
            </a:r>
            <a:endParaRPr lang="en-US" dirty="0" smtClean="0"/>
          </a:p>
          <a:p>
            <a:pPr marL="514350" indent="-514350">
              <a:buAutoNum type="arabicPeriod" startAt="3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900" y="1800225"/>
            <a:ext cx="9109659" cy="3739485"/>
          </a:xfrm>
        </p:spPr>
        <p:txBody>
          <a:bodyPr/>
          <a:lstStyle/>
          <a:p>
            <a:r>
              <a:rPr lang="en-US" dirty="0" smtClean="0"/>
              <a:t>4.ICAR-Directorate </a:t>
            </a:r>
            <a:r>
              <a:rPr lang="en-US" dirty="0" smtClean="0"/>
              <a:t>of Mushroom Research, </a:t>
            </a:r>
            <a:r>
              <a:rPr lang="en-US" dirty="0" err="1" smtClean="0"/>
              <a:t>Solan</a:t>
            </a:r>
            <a:r>
              <a:rPr lang="en-US" dirty="0" smtClean="0"/>
              <a:t> 	</a:t>
            </a:r>
          </a:p>
          <a:p>
            <a:r>
              <a:rPr lang="en-US" dirty="0" smtClean="0"/>
              <a:t>5. 	ICAR-Directorate on Onion and Garlic Research, </a:t>
            </a:r>
            <a:r>
              <a:rPr lang="en-US" dirty="0" err="1" smtClean="0"/>
              <a:t>Pune</a:t>
            </a:r>
            <a:r>
              <a:rPr lang="en-US" dirty="0" smtClean="0"/>
              <a:t> 	</a:t>
            </a:r>
          </a:p>
          <a:p>
            <a:r>
              <a:rPr lang="en-US" dirty="0" smtClean="0"/>
              <a:t>6. 	ICAR-Directorate of Cashew Research, </a:t>
            </a:r>
            <a:r>
              <a:rPr lang="en-US" dirty="0" err="1" smtClean="0"/>
              <a:t>Puttur</a:t>
            </a:r>
            <a:r>
              <a:rPr lang="en-US" dirty="0" smtClean="0"/>
              <a:t> 	</a:t>
            </a:r>
          </a:p>
          <a:p>
            <a:r>
              <a:rPr lang="en-US" dirty="0" smtClean="0"/>
              <a:t>7.. 	ICAR-Directorate of Medicinal and Aromatic Plants Research, </a:t>
            </a:r>
            <a:r>
              <a:rPr lang="en-US" dirty="0" err="1" smtClean="0"/>
              <a:t>Anand</a:t>
            </a:r>
            <a:r>
              <a:rPr lang="en-US" dirty="0" smtClean="0"/>
              <a:t> 	</a:t>
            </a:r>
          </a:p>
          <a:p>
            <a:r>
              <a:rPr lang="en-US" dirty="0" smtClean="0"/>
              <a:t>8. 	ICAR-Directorate of Floricultural Research, </a:t>
            </a:r>
            <a:r>
              <a:rPr lang="en-US" dirty="0" err="1" smtClean="0"/>
              <a:t>Pune</a:t>
            </a:r>
            <a:r>
              <a:rPr lang="en-US" dirty="0" smtClean="0"/>
              <a:t>, Maharashtra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038" y="855040"/>
            <a:ext cx="6744462" cy="369332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ICAR Institutions, Deemed Universities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3739485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Deemed Universities - 4 	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	ICAR-Indian Agricultural Research Institute, New Delhi 	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ICAR-National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Dairy Research Institute,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Karnal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457200" indent="-457200">
              <a:buAutoNum type="arabicPeriod" startAt="3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ICAR-Indian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Veterinary Research Institute,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Izatnagar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	</a:t>
            </a:r>
          </a:p>
          <a:p>
            <a:pPr marL="457200" indent="-457200">
              <a:buAutoNum type="arabicPeriod" startAt="3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4. 	ICAR-Central Institute on Fisheries Education, Mumbai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154984"/>
          </a:xfrm>
        </p:spPr>
        <p:txBody>
          <a:bodyPr/>
          <a:lstStyle/>
          <a:p>
            <a:r>
              <a:rPr lang="en-US" dirty="0" smtClean="0"/>
              <a:t>9. 	ICAR-Directorate of Weed Research, Jabalpur 	</a:t>
            </a:r>
          </a:p>
          <a:p>
            <a:r>
              <a:rPr lang="en-US" dirty="0" smtClean="0"/>
              <a:t>10. 	ICAR-Project Directorate on Foot &amp; Mouth Disease, </a:t>
            </a:r>
            <a:r>
              <a:rPr lang="en-US" dirty="0" err="1" smtClean="0"/>
              <a:t>Mukteshwar</a:t>
            </a:r>
            <a:r>
              <a:rPr lang="en-US" dirty="0" smtClean="0"/>
              <a:t> 	</a:t>
            </a:r>
          </a:p>
          <a:p>
            <a:r>
              <a:rPr lang="en-US" dirty="0" smtClean="0"/>
              <a:t>11. 	ICAR-Directorate of Poultry Research, Hyderabad 	</a:t>
            </a:r>
          </a:p>
          <a:p>
            <a:r>
              <a:rPr lang="en-US" dirty="0" smtClean="0"/>
              <a:t>12. 	ICAR-Directorate of Knowledge Management in Agriculture (DKMA), New Delhi 	</a:t>
            </a:r>
          </a:p>
          <a:p>
            <a:r>
              <a:rPr lang="en-US" dirty="0" smtClean="0"/>
              <a:t>13. 	ICAR-Directorate of Cold Water Fisheries Research, </a:t>
            </a:r>
            <a:r>
              <a:rPr lang="en-US" dirty="0" err="1" smtClean="0"/>
              <a:t>Bhimtal</a:t>
            </a:r>
            <a:r>
              <a:rPr lang="en-US" dirty="0" smtClean="0"/>
              <a:t>, </a:t>
            </a:r>
            <a:r>
              <a:rPr lang="en-US" dirty="0" err="1" smtClean="0"/>
              <a:t>Nainital</a:t>
            </a:r>
            <a:r>
              <a:rPr lang="en-US" dirty="0" smtClean="0"/>
              <a:t>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6475" y="3620770"/>
            <a:ext cx="297878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5" dirty="0"/>
              <a:t>THANK</a:t>
            </a:r>
            <a:r>
              <a:rPr sz="4000" spc="-220" dirty="0"/>
              <a:t> </a:t>
            </a:r>
            <a:r>
              <a:rPr sz="4000" spc="5" dirty="0"/>
              <a:t>YOU</a:t>
            </a: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ICAR Institutions: 64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900" y="1114425"/>
            <a:ext cx="9109659" cy="5401479"/>
          </a:xfrm>
        </p:spPr>
        <p:txBody>
          <a:bodyPr/>
          <a:lstStyle/>
          <a:p>
            <a:r>
              <a:rPr lang="en-US" dirty="0" smtClean="0"/>
              <a:t>ICAR-Central Island Agricultural Research Institute , Port Blair 	</a:t>
            </a:r>
          </a:p>
          <a:p>
            <a:r>
              <a:rPr lang="en-US" dirty="0" smtClean="0"/>
              <a:t>2. 	ICAR-Central Arid Zone Research Institute, Jodhpur 	</a:t>
            </a:r>
          </a:p>
          <a:p>
            <a:r>
              <a:rPr lang="en-US" dirty="0" smtClean="0"/>
              <a:t>3. 	ICAR-Central Avian Research Institute, </a:t>
            </a:r>
            <a:r>
              <a:rPr lang="en-US" dirty="0" err="1" smtClean="0"/>
              <a:t>Izatnagar</a:t>
            </a:r>
            <a:r>
              <a:rPr lang="en-US" dirty="0" smtClean="0"/>
              <a:t> 	</a:t>
            </a:r>
          </a:p>
          <a:p>
            <a:r>
              <a:rPr lang="en-US" dirty="0" smtClean="0"/>
              <a:t>4. 	ICAR-Central Inland Fisheries Research Institute, </a:t>
            </a:r>
            <a:r>
              <a:rPr lang="en-US" dirty="0" err="1" smtClean="0"/>
              <a:t>Barrackpore</a:t>
            </a:r>
            <a:r>
              <a:rPr lang="en-US" dirty="0" smtClean="0"/>
              <a:t> 	</a:t>
            </a:r>
          </a:p>
          <a:p>
            <a:r>
              <a:rPr lang="en-US" dirty="0" smtClean="0"/>
              <a:t>5. 	ICAR-Central Institute </a:t>
            </a:r>
            <a:r>
              <a:rPr lang="en-US" dirty="0" err="1" smtClean="0"/>
              <a:t>Brackishwater</a:t>
            </a:r>
            <a:r>
              <a:rPr lang="en-US" dirty="0" smtClean="0"/>
              <a:t> Aquaculture, Chennai 	</a:t>
            </a:r>
          </a:p>
          <a:p>
            <a:r>
              <a:rPr lang="en-US" dirty="0" smtClean="0"/>
              <a:t>6. 	ICAR-Central Institute for Research on Buffaloes, </a:t>
            </a:r>
            <a:r>
              <a:rPr lang="en-US" dirty="0" err="1" smtClean="0"/>
              <a:t>Hissar</a:t>
            </a:r>
            <a:r>
              <a:rPr lang="en-US" dirty="0" smtClean="0"/>
              <a:t>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5401479"/>
          </a:xfrm>
        </p:spPr>
        <p:txBody>
          <a:bodyPr/>
          <a:lstStyle/>
          <a:p>
            <a:r>
              <a:rPr lang="en-US" dirty="0" smtClean="0"/>
              <a:t>7. 	ICAR-Central Institute for Research on Goats, </a:t>
            </a:r>
            <a:r>
              <a:rPr lang="en-US" dirty="0" err="1" smtClean="0"/>
              <a:t>Makhdoom</a:t>
            </a:r>
            <a:r>
              <a:rPr lang="en-US" dirty="0" smtClean="0"/>
              <a:t> 	</a:t>
            </a:r>
          </a:p>
          <a:p>
            <a:r>
              <a:rPr lang="en-US" dirty="0" smtClean="0"/>
              <a:t>8. 	ICAR-Central Institute of Agricultural Engineering, Bhopal 	</a:t>
            </a:r>
          </a:p>
          <a:p>
            <a:r>
              <a:rPr lang="en-US" dirty="0" smtClean="0"/>
              <a:t>9. 	ICAR-Central Institute for Arid Horticulture, Bikaner 	</a:t>
            </a:r>
          </a:p>
          <a:p>
            <a:r>
              <a:rPr lang="en-US" dirty="0" smtClean="0"/>
              <a:t>10. 	ICAR-Central Institute of Cotton Research, Nagpur 	</a:t>
            </a:r>
          </a:p>
          <a:p>
            <a:r>
              <a:rPr lang="en-US" dirty="0" smtClean="0"/>
              <a:t>11. 	ICAR-Central Institute of Fisheries Technology, Cochin 	</a:t>
            </a:r>
          </a:p>
          <a:p>
            <a:r>
              <a:rPr lang="en-US" dirty="0" smtClean="0"/>
              <a:t>12. 	ICAR-Central Institute of Freshwater Aquaculture, </a:t>
            </a:r>
            <a:r>
              <a:rPr lang="en-US" dirty="0" err="1" smtClean="0"/>
              <a:t>Bhubneshwar</a:t>
            </a:r>
            <a:r>
              <a:rPr lang="en-US" dirty="0" smtClean="0"/>
              <a:t>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5401479"/>
          </a:xfrm>
        </p:spPr>
        <p:txBody>
          <a:bodyPr/>
          <a:lstStyle/>
          <a:p>
            <a:r>
              <a:rPr lang="en-US" dirty="0" smtClean="0"/>
              <a:t>13. 	ICAR-Central Institute of Research on Cotton Technology, Mumbai 	</a:t>
            </a:r>
          </a:p>
          <a:p>
            <a:pPr marL="514350" indent="-514350">
              <a:buAutoNum type="arabicPeriod" startAt="14"/>
            </a:pPr>
            <a:r>
              <a:rPr lang="en-US" dirty="0" smtClean="0"/>
              <a:t>ICAR-Central </a:t>
            </a:r>
            <a:r>
              <a:rPr lang="en-US" dirty="0" smtClean="0"/>
              <a:t>Institute of Sub Tropical Horticulture, </a:t>
            </a:r>
            <a:r>
              <a:rPr lang="en-US" dirty="0" err="1" smtClean="0"/>
              <a:t>Lucknow</a:t>
            </a:r>
            <a:r>
              <a:rPr lang="en-US" dirty="0" smtClean="0"/>
              <a:t> 	</a:t>
            </a:r>
            <a:endParaRPr lang="en-US" dirty="0" smtClean="0"/>
          </a:p>
          <a:p>
            <a:r>
              <a:rPr lang="en-US" dirty="0" smtClean="0"/>
              <a:t>15. 	ICAR-Central Institute of Temperate Horticulture, Srinagar 	</a:t>
            </a:r>
          </a:p>
          <a:p>
            <a:r>
              <a:rPr lang="en-US" dirty="0" smtClean="0"/>
              <a:t>16. 	ICAR-Central Institute on Post harvest Engineering and Technology, Ludhiana 	</a:t>
            </a:r>
          </a:p>
          <a:p>
            <a:r>
              <a:rPr lang="en-US" dirty="0" smtClean="0"/>
              <a:t>17. 	ICAR-Central Marine Fisheries Research Institute, Kochi 	</a:t>
            </a:r>
          </a:p>
          <a:p>
            <a:r>
              <a:rPr lang="en-US" dirty="0" smtClean="0"/>
              <a:t>18. 	ICAR-Central Plantation Crops Research Institute, </a:t>
            </a:r>
            <a:r>
              <a:rPr lang="en-US" dirty="0" err="1" smtClean="0"/>
              <a:t>Kasargod</a:t>
            </a:r>
            <a:r>
              <a:rPr lang="en-US" dirty="0" smtClean="0"/>
              <a:t> 	</a:t>
            </a: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985980"/>
          </a:xfrm>
        </p:spPr>
        <p:txBody>
          <a:bodyPr/>
          <a:lstStyle/>
          <a:p>
            <a:pPr marL="514350" indent="-514350">
              <a:buAutoNum type="arabicPeriod" startAt="19"/>
            </a:pPr>
            <a:r>
              <a:rPr lang="en-US" dirty="0" smtClean="0"/>
              <a:t>ICAR-Central </a:t>
            </a:r>
            <a:r>
              <a:rPr lang="en-US" dirty="0" smtClean="0"/>
              <a:t>Potato Research Institute, </a:t>
            </a:r>
            <a:r>
              <a:rPr lang="en-US" dirty="0" err="1" smtClean="0"/>
              <a:t>Shimla</a:t>
            </a:r>
            <a:r>
              <a:rPr lang="en-US" dirty="0" smtClean="0"/>
              <a:t> 	</a:t>
            </a:r>
            <a:endParaRPr lang="en-US" dirty="0" smtClean="0"/>
          </a:p>
          <a:p>
            <a:pPr marL="514350" indent="-514350">
              <a:buAutoNum type="arabicPeriod" startAt="19"/>
            </a:pPr>
            <a:endParaRPr lang="en-US" dirty="0" smtClean="0"/>
          </a:p>
          <a:p>
            <a:pPr marL="514350" indent="-514350"/>
            <a:r>
              <a:rPr lang="en-US" dirty="0" smtClean="0"/>
              <a:t>20</a:t>
            </a:r>
            <a:r>
              <a:rPr lang="en-US" dirty="0" smtClean="0"/>
              <a:t>. 	ICAR-Central Research Institute for Jute and Allied </a:t>
            </a:r>
            <a:r>
              <a:rPr lang="en-US" dirty="0" err="1" smtClean="0"/>
              <a:t>Fibres</a:t>
            </a:r>
            <a:r>
              <a:rPr lang="en-US" dirty="0" smtClean="0"/>
              <a:t>, </a:t>
            </a:r>
            <a:r>
              <a:rPr lang="en-US" dirty="0" err="1" smtClean="0"/>
              <a:t>Barrackpore</a:t>
            </a:r>
            <a:r>
              <a:rPr lang="en-US" dirty="0" smtClean="0"/>
              <a:t> 	</a:t>
            </a:r>
          </a:p>
          <a:p>
            <a:r>
              <a:rPr lang="en-US" dirty="0" smtClean="0"/>
              <a:t>21. 	ICAR-Central Research Institute of </a:t>
            </a:r>
            <a:r>
              <a:rPr lang="en-US" dirty="0" err="1" smtClean="0"/>
              <a:t>Dryland</a:t>
            </a:r>
            <a:r>
              <a:rPr lang="en-US" dirty="0" smtClean="0"/>
              <a:t> Agriculture, Hyderabad 	</a:t>
            </a:r>
          </a:p>
          <a:p>
            <a:r>
              <a:rPr lang="en-US" dirty="0" smtClean="0"/>
              <a:t>22. 	ICAR-National Rice Research Institute, Cuttack 	</a:t>
            </a:r>
          </a:p>
          <a:p>
            <a:r>
              <a:rPr lang="en-US" dirty="0" smtClean="0"/>
              <a:t>23. 	ICAR-Central Sheep and Wool Research Institute, </a:t>
            </a:r>
            <a:r>
              <a:rPr lang="en-US" dirty="0" err="1" smtClean="0"/>
              <a:t>Avikanagar</a:t>
            </a:r>
            <a:r>
              <a:rPr lang="en-US" dirty="0" smtClean="0"/>
              <a:t>, Rajasthan 	</a:t>
            </a:r>
          </a:p>
          <a:p>
            <a:r>
              <a:rPr lang="en-US" dirty="0" smtClean="0"/>
              <a:t>24.ICAR- </a:t>
            </a:r>
            <a:r>
              <a:rPr lang="en-US" dirty="0" smtClean="0"/>
              <a:t>Indian Institute of Soil and Water Conservation, </a:t>
            </a:r>
            <a:r>
              <a:rPr lang="en-US" dirty="0" err="1" smtClean="0"/>
              <a:t>Dehradun</a:t>
            </a:r>
            <a:r>
              <a:rPr lang="en-US" dirty="0" smtClean="0"/>
              <a:t>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5401479"/>
          </a:xfrm>
        </p:spPr>
        <p:txBody>
          <a:bodyPr/>
          <a:lstStyle/>
          <a:p>
            <a:r>
              <a:rPr lang="en-US" dirty="0" smtClean="0"/>
              <a:t>25. 	ICAR-Central Soil Salinity Research Institute, </a:t>
            </a:r>
            <a:r>
              <a:rPr lang="en-US" dirty="0" err="1" smtClean="0"/>
              <a:t>Karnal</a:t>
            </a:r>
            <a:r>
              <a:rPr lang="en-US" dirty="0" smtClean="0"/>
              <a:t> 	</a:t>
            </a:r>
          </a:p>
          <a:p>
            <a:r>
              <a:rPr lang="en-US" dirty="0" smtClean="0"/>
              <a:t>26. 	ICAR-Central Tobacco Research Institute, Rajahmundry 	</a:t>
            </a:r>
          </a:p>
          <a:p>
            <a:r>
              <a:rPr lang="en-US" dirty="0" smtClean="0"/>
              <a:t>27. 	ICAR-Central Tuber Crops Research Institute, Trivandrum 	</a:t>
            </a:r>
          </a:p>
          <a:p>
            <a:r>
              <a:rPr lang="en-US" dirty="0" smtClean="0"/>
              <a:t>28. 	ICAR-ICAR Research Complex for Eastern Region, Patna 	</a:t>
            </a:r>
          </a:p>
          <a:p>
            <a:r>
              <a:rPr lang="en-US" dirty="0" smtClean="0"/>
              <a:t>29. 	ICAR-ICAR Research Complex for NEH Region, </a:t>
            </a:r>
            <a:r>
              <a:rPr lang="en-US" dirty="0" err="1" smtClean="0"/>
              <a:t>Barapani</a:t>
            </a:r>
            <a:r>
              <a:rPr lang="en-US" dirty="0" smtClean="0"/>
              <a:t> 	</a:t>
            </a:r>
          </a:p>
          <a:p>
            <a:r>
              <a:rPr lang="en-US" dirty="0" smtClean="0"/>
              <a:t>30. 	ICAR-Central Coastal Agricultural Research Institute, </a:t>
            </a:r>
            <a:r>
              <a:rPr lang="en-US" dirty="0" err="1" smtClean="0"/>
              <a:t>Ela</a:t>
            </a:r>
            <a:r>
              <a:rPr lang="en-US" dirty="0" smtClean="0"/>
              <a:t>, Old Goa, Goa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5401479"/>
          </a:xfrm>
        </p:spPr>
        <p:txBody>
          <a:bodyPr/>
          <a:lstStyle/>
          <a:p>
            <a:r>
              <a:rPr lang="en-US" dirty="0" smtClean="0"/>
              <a:t>31. 	ICAR-Indian Agricultural Statistics Research Institute, New Delhi 	</a:t>
            </a:r>
          </a:p>
          <a:p>
            <a:r>
              <a:rPr lang="en-US" dirty="0" smtClean="0"/>
              <a:t>32. 	ICAR-Indian Grassland and Fodder Research Institute, Jhansi 	</a:t>
            </a:r>
          </a:p>
          <a:p>
            <a:r>
              <a:rPr lang="en-US" dirty="0" smtClean="0"/>
              <a:t>33. 	ICAR-Indian Institute of Agricultural Biotechnology, Ranchi 	</a:t>
            </a:r>
          </a:p>
          <a:p>
            <a:r>
              <a:rPr lang="en-US" dirty="0" smtClean="0"/>
              <a:t>34. 	ICAR-Indian Institute of Horticultural Research, </a:t>
            </a:r>
            <a:r>
              <a:rPr lang="en-US" dirty="0" err="1" smtClean="0"/>
              <a:t>Bengaluru</a:t>
            </a:r>
            <a:r>
              <a:rPr lang="en-US" dirty="0" smtClean="0"/>
              <a:t> 	</a:t>
            </a:r>
          </a:p>
          <a:p>
            <a:r>
              <a:rPr lang="en-US" dirty="0" smtClean="0"/>
              <a:t>35. 	ICAR-Indian Institute of Natural Resins and Gums, Ranchi 	</a:t>
            </a:r>
          </a:p>
          <a:p>
            <a:r>
              <a:rPr lang="en-US" dirty="0" smtClean="0"/>
              <a:t>36. 	ICAR-Indian Institute of Pulses Research, Kanpur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985980"/>
          </a:xfrm>
        </p:spPr>
        <p:txBody>
          <a:bodyPr/>
          <a:lstStyle/>
          <a:p>
            <a:r>
              <a:rPr lang="en-US" dirty="0" smtClean="0"/>
              <a:t>37. 	ICAR-Indian Institute of Soil Sciences, Bhopal 	</a:t>
            </a:r>
          </a:p>
          <a:p>
            <a:r>
              <a:rPr lang="en-US" dirty="0" smtClean="0"/>
              <a:t>38. 	ICAR-Indian Institute of Spices Research, Calicut 	</a:t>
            </a:r>
          </a:p>
          <a:p>
            <a:r>
              <a:rPr lang="en-US" dirty="0" smtClean="0"/>
              <a:t>39. 	ICAR-Indian Institute of Sugarcane Research, </a:t>
            </a:r>
            <a:r>
              <a:rPr lang="en-US" dirty="0" err="1" smtClean="0"/>
              <a:t>Lucknow</a:t>
            </a:r>
            <a:r>
              <a:rPr lang="en-US" dirty="0" smtClean="0"/>
              <a:t> 	</a:t>
            </a:r>
          </a:p>
          <a:p>
            <a:r>
              <a:rPr lang="en-US" dirty="0" smtClean="0"/>
              <a:t>40. 	ICAR-Indian Institute of Vegetable Research, Varanasi 	</a:t>
            </a:r>
          </a:p>
          <a:p>
            <a:r>
              <a:rPr lang="en-US" dirty="0" smtClean="0"/>
              <a:t>41. 	ICAR-National Academy of Agricultural Research &amp; Management, Hyderabad 	</a:t>
            </a:r>
          </a:p>
          <a:p>
            <a:r>
              <a:rPr lang="en-US" dirty="0" smtClean="0"/>
              <a:t>42. 	ICAR-National Institute of Biotic Stresses Management, Raipur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98</Words>
  <Application>Microsoft Office PowerPoint</Application>
  <PresentationFormat>Custom</PresentationFormat>
  <Paragraphs>119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Regional Agricultural Research Institutions</vt:lpstr>
      <vt:lpstr>ICAR Institutions, Deemed Universities</vt:lpstr>
      <vt:lpstr>ICAR Institutions: 64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National Research Centres - 15   </vt:lpstr>
      <vt:lpstr>Slide 15</vt:lpstr>
      <vt:lpstr>Slide 16</vt:lpstr>
      <vt:lpstr>National Bureaux - 6   </vt:lpstr>
      <vt:lpstr>Directorates/Project Directorates - 13   </vt:lpstr>
      <vt:lpstr>Slide 19</vt:lpstr>
      <vt:lpstr>Slide 20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Sociology and Educational  Psychology</dc:title>
  <dc:creator>cutm</dc:creator>
  <cp:lastModifiedBy>DELL</cp:lastModifiedBy>
  <cp:revision>41</cp:revision>
  <dcterms:created xsi:type="dcterms:W3CDTF">2023-07-05T05:31:09Z</dcterms:created>
  <dcterms:modified xsi:type="dcterms:W3CDTF">2023-07-06T02:40:40Z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2023-07-05T00:00:00Z</vt:filetime>
  </property>
</Properties>
</file>