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327" r:id="rId3"/>
    <p:sldId id="328" r:id="rId4"/>
    <p:sldId id="329" r:id="rId5"/>
    <p:sldId id="336" r:id="rId6"/>
    <p:sldId id="330" r:id="rId7"/>
    <p:sldId id="326" r:id="rId8"/>
    <p:sldId id="267" r:id="rId9"/>
  </p:sldIdLst>
  <p:sldSz cx="10083800" cy="7562850"/>
  <p:notesSz cx="100838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1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11825" y="0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1C5A9-5B74-4147-8CBB-492017FB7B71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51188" y="566738"/>
            <a:ext cx="3781425" cy="2836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8063" y="3592513"/>
            <a:ext cx="8067675" cy="340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11825" y="7183438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6CC00-1C82-407E-BA46-E06170933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4483"/>
            <a:ext cx="857123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5196"/>
            <a:ext cx="705866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95071" y="30477"/>
            <a:ext cx="9805416" cy="752855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36038" y="855040"/>
            <a:ext cx="5398770" cy="695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7070" y="1720418"/>
            <a:ext cx="9109659" cy="48444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33450"/>
            <a:ext cx="3226816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4300" y="1831086"/>
            <a:ext cx="7315200" cy="977832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911350" marR="5080" indent="-1899285" algn="ctr">
              <a:lnSpc>
                <a:spcPts val="3579"/>
              </a:lnSpc>
              <a:spcBef>
                <a:spcPts val="425"/>
              </a:spcBef>
            </a:pPr>
            <a:r>
              <a:rPr lang="en-US" sz="3200" dirty="0" smtClean="0"/>
              <a:t>. International Agricultural Research Centers (IARC) 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779014" y="3033887"/>
            <a:ext cx="5683250" cy="2108782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5"/>
              </a:spcBef>
            </a:pPr>
            <a:r>
              <a:rPr sz="2400" b="1">
                <a:latin typeface="Arial"/>
                <a:cs typeface="Arial"/>
              </a:rPr>
              <a:t>SESSION</a:t>
            </a:r>
            <a:r>
              <a:rPr sz="2400" b="1" spc="-90">
                <a:latin typeface="Arial"/>
                <a:cs typeface="Arial"/>
              </a:rPr>
              <a:t> </a:t>
            </a:r>
            <a:r>
              <a:rPr lang="en-US" sz="2400" b="1" spc="-90" dirty="0" smtClean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  <a:p>
            <a:pPr marL="12700" marR="5080" algn="ctr">
              <a:lnSpc>
                <a:spcPct val="141700"/>
              </a:lnSpc>
            </a:pPr>
            <a:r>
              <a:rPr lang="en-US" sz="2400" dirty="0" smtClean="0"/>
              <a:t>Dr. </a:t>
            </a:r>
            <a:r>
              <a:rPr lang="en-US" sz="2400" dirty="0" err="1" smtClean="0"/>
              <a:t>Chitrasena</a:t>
            </a:r>
            <a:r>
              <a:rPr lang="en-US" sz="2400" dirty="0" smtClean="0"/>
              <a:t> </a:t>
            </a:r>
            <a:r>
              <a:rPr lang="en-US" sz="2400" dirty="0" err="1" smtClean="0"/>
              <a:t>Padhy</a:t>
            </a:r>
            <a:endParaRPr lang="en-US" sz="2400" dirty="0" smtClean="0"/>
          </a:p>
          <a:p>
            <a:pPr marL="12700" marR="5080" algn="ctr">
              <a:lnSpc>
                <a:spcPct val="141700"/>
              </a:lnSpc>
            </a:pPr>
            <a:r>
              <a:rPr sz="2400" b="1" smtClean="0">
                <a:latin typeface="Arial"/>
                <a:cs typeface="Arial"/>
              </a:rPr>
              <a:t>  </a:t>
            </a:r>
            <a:r>
              <a:rPr sz="2400" b="1" spc="-40" smtClean="0">
                <a:latin typeface="Arial"/>
                <a:cs typeface="Arial"/>
              </a:rPr>
              <a:t>A</a:t>
            </a:r>
            <a:r>
              <a:rPr lang="en-US" sz="2400" b="1" spc="-40" dirty="0" err="1" smtClean="0">
                <a:latin typeface="Arial"/>
                <a:cs typeface="Arial"/>
              </a:rPr>
              <a:t>ssociate</a:t>
            </a:r>
            <a:r>
              <a:rPr sz="2400" b="1" spc="90" smtClean="0">
                <a:latin typeface="Arial"/>
                <a:cs typeface="Arial"/>
              </a:rPr>
              <a:t> </a:t>
            </a:r>
            <a:r>
              <a:rPr sz="2400" b="1" smtClean="0">
                <a:latin typeface="Arial"/>
                <a:cs typeface="Arial"/>
              </a:rPr>
              <a:t>P</a:t>
            </a:r>
            <a:r>
              <a:rPr lang="en-US" sz="2400" b="1" dirty="0" err="1" smtClean="0">
                <a:latin typeface="Arial"/>
                <a:cs typeface="Arial"/>
              </a:rPr>
              <a:t>rofessor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205"/>
              </a:spcBef>
            </a:pPr>
            <a:r>
              <a:rPr sz="2400" b="1" spc="-25" smtClean="0">
                <a:latin typeface="Arial"/>
                <a:cs typeface="Arial"/>
              </a:rPr>
              <a:t>A</a:t>
            </a:r>
            <a:r>
              <a:rPr lang="en-US" sz="2400" b="1" spc="-25" dirty="0" err="1" smtClean="0">
                <a:latin typeface="Arial"/>
                <a:cs typeface="Arial"/>
              </a:rPr>
              <a:t>gricultural</a:t>
            </a:r>
            <a:r>
              <a:rPr sz="2400" b="1" spc="10" smtClean="0">
                <a:latin typeface="Arial"/>
                <a:cs typeface="Arial"/>
              </a:rPr>
              <a:t> </a:t>
            </a:r>
            <a:r>
              <a:rPr sz="2400" b="1" smtClean="0">
                <a:latin typeface="Arial"/>
                <a:cs typeface="Arial"/>
              </a:rPr>
              <a:t>E</a:t>
            </a:r>
            <a:r>
              <a:rPr lang="en-US" sz="2400" b="1" dirty="0" err="1" smtClean="0">
                <a:latin typeface="Arial"/>
                <a:cs typeface="Arial"/>
              </a:rPr>
              <a:t>xtension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2900" y="809625"/>
            <a:ext cx="7735062" cy="369332"/>
          </a:xfrm>
        </p:spPr>
        <p:txBody>
          <a:bodyPr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INTERNATIONAL INSTITUTES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070" y="1720418"/>
            <a:ext cx="9109659" cy="6647974"/>
          </a:xfrm>
        </p:spPr>
        <p:txBody>
          <a:bodyPr/>
          <a:lstStyle/>
          <a:p>
            <a:r>
              <a:rPr lang="en-US" dirty="0" err="1" smtClean="0"/>
              <a:t>Sl</a:t>
            </a:r>
            <a:r>
              <a:rPr lang="en-US" dirty="0" smtClean="0"/>
              <a:t> No 	Institutes 	Location 	</a:t>
            </a:r>
          </a:p>
          <a:p>
            <a:r>
              <a:rPr lang="en-US" dirty="0" smtClean="0"/>
              <a:t>1 	CIAT* 	Centro </a:t>
            </a:r>
            <a:r>
              <a:rPr lang="en-US" dirty="0" err="1" smtClean="0"/>
              <a:t>Internacional</a:t>
            </a:r>
            <a:r>
              <a:rPr lang="en-US" dirty="0" smtClean="0"/>
              <a:t> de </a:t>
            </a:r>
            <a:r>
              <a:rPr lang="en-US" dirty="0" err="1" smtClean="0"/>
              <a:t>Agricultura</a:t>
            </a:r>
            <a:r>
              <a:rPr lang="en-US" dirty="0" smtClean="0"/>
              <a:t> Tropical </a:t>
            </a:r>
          </a:p>
          <a:p>
            <a:r>
              <a:rPr lang="en-US" dirty="0" smtClean="0"/>
              <a:t>( International Centre for Tropical Agriculture) 	Palmira, Colombia 	</a:t>
            </a:r>
          </a:p>
          <a:p>
            <a:r>
              <a:rPr lang="en-US" dirty="0" smtClean="0"/>
              <a:t>2 	CIDA 	Canadian International Development Agency 	</a:t>
            </a:r>
            <a:r>
              <a:rPr lang="en-US" dirty="0" err="1" smtClean="0"/>
              <a:t>Cubac</a:t>
            </a:r>
            <a:r>
              <a:rPr lang="en-US" dirty="0" smtClean="0"/>
              <a:t>, Canada 	</a:t>
            </a:r>
          </a:p>
          <a:p>
            <a:r>
              <a:rPr lang="en-US" dirty="0" smtClean="0"/>
              <a:t>3 	CIFOR* 	Center for International Forestry Research 	Bogor, Indonesia 	</a:t>
            </a:r>
          </a:p>
          <a:p>
            <a:r>
              <a:rPr lang="en-US" dirty="0" smtClean="0"/>
              <a:t>4 	CIMMYT* 	Centro </a:t>
            </a:r>
            <a:r>
              <a:rPr lang="en-US" dirty="0" err="1" smtClean="0"/>
              <a:t>Internacional</a:t>
            </a:r>
            <a:r>
              <a:rPr lang="en-US" dirty="0" smtClean="0"/>
              <a:t> de </a:t>
            </a:r>
            <a:r>
              <a:rPr lang="en-US" dirty="0" err="1" smtClean="0"/>
              <a:t>Mejoramiento</a:t>
            </a:r>
            <a:r>
              <a:rPr lang="en-US" dirty="0" smtClean="0"/>
              <a:t> de </a:t>
            </a:r>
            <a:r>
              <a:rPr lang="en-US" dirty="0" err="1" smtClean="0"/>
              <a:t>Maizy</a:t>
            </a:r>
            <a:r>
              <a:rPr lang="en-US" dirty="0" smtClean="0"/>
              <a:t> </a:t>
            </a:r>
            <a:r>
              <a:rPr lang="en-US" dirty="0" err="1" smtClean="0"/>
              <a:t>Trigo</a:t>
            </a:r>
            <a:r>
              <a:rPr lang="en-US" dirty="0" smtClean="0"/>
              <a:t> </a:t>
            </a:r>
          </a:p>
          <a:p>
            <a:r>
              <a:rPr lang="en-US" dirty="0" smtClean="0"/>
              <a:t>(International Center for the Improvement of Maize and Wheat 	Mexico city, Mexico 	</a:t>
            </a:r>
          </a:p>
          <a:p>
            <a:r>
              <a:rPr lang="en-US" dirty="0" smtClean="0"/>
              <a:t>5 	CIP* 	Centro </a:t>
            </a:r>
            <a:r>
              <a:rPr lang="en-US" dirty="0" err="1" smtClean="0"/>
              <a:t>Internacional</a:t>
            </a:r>
            <a:r>
              <a:rPr lang="en-US" dirty="0" smtClean="0"/>
              <a:t> de la Papa (International Potato Center) 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070" y="1720418"/>
            <a:ext cx="9109659" cy="4154984"/>
          </a:xfrm>
        </p:spPr>
        <p:txBody>
          <a:bodyPr/>
          <a:lstStyle/>
          <a:p>
            <a:r>
              <a:rPr lang="en-US" dirty="0" smtClean="0"/>
              <a:t>5 	CIP</a:t>
            </a:r>
            <a:r>
              <a:rPr lang="en-US" dirty="0" smtClean="0"/>
              <a:t>* 	Centro </a:t>
            </a:r>
            <a:r>
              <a:rPr lang="en-US" dirty="0" err="1" smtClean="0"/>
              <a:t>Internacional</a:t>
            </a:r>
            <a:r>
              <a:rPr lang="en-US" dirty="0" smtClean="0"/>
              <a:t> de la Papa (International Potato Center) 	Lima, Peru, South </a:t>
            </a:r>
            <a:r>
              <a:rPr lang="en-US" dirty="0" smtClean="0"/>
              <a:t>America</a:t>
            </a:r>
          </a:p>
          <a:p>
            <a:r>
              <a:rPr lang="en-US" dirty="0" smtClean="0"/>
              <a:t> </a:t>
            </a:r>
            <a:r>
              <a:rPr lang="en-US" dirty="0" smtClean="0"/>
              <a:t>	</a:t>
            </a:r>
          </a:p>
          <a:p>
            <a:r>
              <a:rPr lang="en-US" dirty="0" smtClean="0"/>
              <a:t>6 	FAO 	Food and Agriculture </a:t>
            </a:r>
            <a:r>
              <a:rPr lang="en-US" dirty="0" err="1" smtClean="0"/>
              <a:t>Organisation</a:t>
            </a:r>
            <a:r>
              <a:rPr lang="en-US" dirty="0" smtClean="0"/>
              <a:t> of the United Nations 	Rome, Italy 	</a:t>
            </a:r>
          </a:p>
          <a:p>
            <a:r>
              <a:rPr lang="en-US" dirty="0" smtClean="0"/>
              <a:t>7 	IBPGR* 	International Board for Plant Genetic Resources 	Rome, Italy 	</a:t>
            </a:r>
          </a:p>
          <a:p>
            <a:r>
              <a:rPr lang="en-US" dirty="0" smtClean="0"/>
              <a:t>8 	ICRAF* 	International Council for Research in Agro Forestry 	Nairobi, Kenya 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070" y="1720418"/>
            <a:ext cx="9109659" cy="4154984"/>
          </a:xfrm>
        </p:spPr>
        <p:txBody>
          <a:bodyPr/>
          <a:lstStyle/>
          <a:p>
            <a:r>
              <a:rPr lang="en-US" dirty="0" smtClean="0"/>
              <a:t>9 	ICARDA* 	International Center for Agricultural Research in the Dry Areas 	Aleppo, Syria 	</a:t>
            </a:r>
          </a:p>
          <a:p>
            <a:r>
              <a:rPr lang="en-US" dirty="0" smtClean="0"/>
              <a:t>10 	ICRISAT* 	International Crops Research Institute for the Semi-Arid Tropics 	</a:t>
            </a:r>
            <a:r>
              <a:rPr lang="en-US" dirty="0" err="1" smtClean="0"/>
              <a:t>Patancheru</a:t>
            </a:r>
            <a:r>
              <a:rPr lang="en-US" dirty="0" smtClean="0"/>
              <a:t>, Hyderabad, India 	</a:t>
            </a:r>
          </a:p>
          <a:p>
            <a:r>
              <a:rPr lang="en-US" dirty="0" smtClean="0"/>
              <a:t>11 	IFPRI* 	International Food Policy Research Institute 	Washington DC, USA 	</a:t>
            </a:r>
          </a:p>
          <a:p>
            <a:r>
              <a:rPr lang="en-US" dirty="0" smtClean="0"/>
              <a:t>12 	IITA* 	International Institute of Tropical Agriculture 	Ibadan, Nigeria 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070" y="1720418"/>
            <a:ext cx="9109659" cy="3739485"/>
          </a:xfrm>
        </p:spPr>
        <p:txBody>
          <a:bodyPr/>
          <a:lstStyle/>
          <a:p>
            <a:r>
              <a:rPr lang="en-US" dirty="0" smtClean="0"/>
              <a:t>13 	ILCA* 	International Livestock Center for Africa 	Addis Ababa, Ethiopia 	</a:t>
            </a:r>
          </a:p>
          <a:p>
            <a:r>
              <a:rPr lang="en-US" dirty="0" smtClean="0"/>
              <a:t>14 	ILRAD* 	International Laboratory for Research on Animal Diseases 	Nairobi, Kenya 	</a:t>
            </a:r>
          </a:p>
          <a:p>
            <a:r>
              <a:rPr lang="en-US" dirty="0" smtClean="0"/>
              <a:t>15 	ILRI* 	International Livestock Research Institute 	Nairobi, Kenya 	</a:t>
            </a:r>
          </a:p>
          <a:p>
            <a:r>
              <a:rPr lang="en-US" dirty="0" smtClean="0"/>
              <a:t>16 	IRRI* 	International Rice Research Institute 	Manila, Philippines 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070" y="1720418"/>
            <a:ext cx="9109659" cy="4570482"/>
          </a:xfrm>
        </p:spPr>
        <p:txBody>
          <a:bodyPr/>
          <a:lstStyle/>
          <a:p>
            <a:r>
              <a:rPr lang="en-US" dirty="0" smtClean="0"/>
              <a:t>17 	INSAR 	International Service for National Research 	The Hague, Netherlands 	</a:t>
            </a:r>
          </a:p>
          <a:p>
            <a:r>
              <a:rPr lang="en-US" dirty="0" smtClean="0"/>
              <a:t>18 	INSFFER 	International Network on Soil Fertility and Fertilizer Evaluation on Rice (IRRI) 	Manila, Philippines 	</a:t>
            </a:r>
          </a:p>
          <a:p>
            <a:r>
              <a:rPr lang="en-US" dirty="0" smtClean="0"/>
              <a:t>19 	IWMI* 	International Water Management Institute 	Colombo, Sri Lanka 	</a:t>
            </a:r>
          </a:p>
          <a:p>
            <a:r>
              <a:rPr lang="en-US" dirty="0" smtClean="0"/>
              <a:t>20 	WARDA* 	West African Rice Development Association 	Monrovia, Liberia 	</a:t>
            </a:r>
          </a:p>
          <a:p>
            <a:r>
              <a:rPr lang="en-US" dirty="0" smtClean="0"/>
              <a:t>21* 	World Fish Center 	Penang, Malaysia 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070" y="1720418"/>
            <a:ext cx="9109659" cy="4154984"/>
          </a:xfrm>
        </p:spPr>
        <p:txBody>
          <a:bodyPr/>
          <a:lstStyle/>
          <a:p>
            <a:r>
              <a:rPr lang="en-US" dirty="0" smtClean="0"/>
              <a:t>9. 	ICAR-Directorate of Weed Research, Jabalpur 	</a:t>
            </a:r>
          </a:p>
          <a:p>
            <a:r>
              <a:rPr lang="en-US" dirty="0" smtClean="0"/>
              <a:t>10. 	ICAR-Project Directorate on Foot &amp; Mouth Disease, </a:t>
            </a:r>
            <a:r>
              <a:rPr lang="en-US" dirty="0" err="1" smtClean="0"/>
              <a:t>Mukteshwar</a:t>
            </a:r>
            <a:r>
              <a:rPr lang="en-US" dirty="0" smtClean="0"/>
              <a:t> 	</a:t>
            </a:r>
          </a:p>
          <a:p>
            <a:r>
              <a:rPr lang="en-US" dirty="0" smtClean="0"/>
              <a:t>11. 	ICAR-Directorate of Poultry Research, Hyderabad 	</a:t>
            </a:r>
          </a:p>
          <a:p>
            <a:r>
              <a:rPr lang="en-US" dirty="0" smtClean="0"/>
              <a:t>12. 	ICAR-Directorate of Knowledge Management in Agriculture (DKMA), New Delhi 	</a:t>
            </a:r>
          </a:p>
          <a:p>
            <a:r>
              <a:rPr lang="en-US" dirty="0" smtClean="0"/>
              <a:t>13. 	ICAR-Directorate of Cold Water Fisheries Research, </a:t>
            </a:r>
            <a:r>
              <a:rPr lang="en-US" dirty="0" err="1" smtClean="0"/>
              <a:t>Bhimtal</a:t>
            </a:r>
            <a:r>
              <a:rPr lang="en-US" dirty="0" smtClean="0"/>
              <a:t>, </a:t>
            </a:r>
            <a:r>
              <a:rPr lang="en-US" dirty="0" err="1" smtClean="0"/>
              <a:t>Nainital</a:t>
            </a:r>
            <a:r>
              <a:rPr lang="en-US" dirty="0" smtClean="0"/>
              <a:t> 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6475" y="3620770"/>
            <a:ext cx="297878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spc="5" dirty="0"/>
              <a:t>THANK</a:t>
            </a:r>
            <a:r>
              <a:rPr sz="4000" spc="-220" dirty="0"/>
              <a:t> </a:t>
            </a:r>
            <a:r>
              <a:rPr sz="4000" spc="5" dirty="0"/>
              <a:t>YOU</a:t>
            </a:r>
            <a:endParaRPr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35</Words>
  <Application>Microsoft Office PowerPoint</Application>
  <PresentationFormat>Custom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. International Agricultural Research Centers (IARC) </vt:lpstr>
      <vt:lpstr>INTERNATIONAL INSTITUTES </vt:lpstr>
      <vt:lpstr>Slide 3</vt:lpstr>
      <vt:lpstr>Slide 4</vt:lpstr>
      <vt:lpstr>Slide 5</vt:lpstr>
      <vt:lpstr>Slide 6</vt:lpstr>
      <vt:lpstr>Slide 7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Rural Sociology and Educational  Psychology</dc:title>
  <dc:creator>cutm</dc:creator>
  <cp:lastModifiedBy>cutm</cp:lastModifiedBy>
  <cp:revision>48</cp:revision>
  <dcterms:created xsi:type="dcterms:W3CDTF">2023-07-05T05:31:09Z</dcterms:created>
  <dcterms:modified xsi:type="dcterms:W3CDTF">2023-07-06T06:46:19Z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2020-05-27T00:00:00Z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2023-07-05T00:00:00Z</vt:filetime>
  </property>
</Properties>
</file>